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5" r:id="rId3"/>
    <p:sldId id="314" r:id="rId4"/>
    <p:sldId id="257" r:id="rId5"/>
    <p:sldId id="258" r:id="rId6"/>
    <p:sldId id="259" r:id="rId7"/>
    <p:sldId id="287" r:id="rId8"/>
    <p:sldId id="260" r:id="rId9"/>
    <p:sldId id="261" r:id="rId10"/>
    <p:sldId id="262" r:id="rId11"/>
    <p:sldId id="263" r:id="rId12"/>
    <p:sldId id="264" r:id="rId13"/>
    <p:sldId id="265" r:id="rId14"/>
    <p:sldId id="267" r:id="rId15"/>
    <p:sldId id="268" r:id="rId16"/>
    <p:sldId id="269" r:id="rId17"/>
    <p:sldId id="276" r:id="rId18"/>
    <p:sldId id="272" r:id="rId19"/>
    <p:sldId id="273" r:id="rId20"/>
    <p:sldId id="271" r:id="rId21"/>
    <p:sldId id="274" r:id="rId22"/>
    <p:sldId id="288" r:id="rId23"/>
    <p:sldId id="275" r:id="rId24"/>
    <p:sldId id="280" r:id="rId25"/>
    <p:sldId id="278" r:id="rId26"/>
    <p:sldId id="281" r:id="rId27"/>
    <p:sldId id="282" r:id="rId28"/>
    <p:sldId id="283" r:id="rId29"/>
    <p:sldId id="284" r:id="rId30"/>
    <p:sldId id="285" r:id="rId31"/>
    <p:sldId id="286" r:id="rId32"/>
    <p:sldId id="316" r:id="rId33"/>
    <p:sldId id="289" r:id="rId34"/>
    <p:sldId id="290" r:id="rId35"/>
    <p:sldId id="291" r:id="rId36"/>
    <p:sldId id="292" r:id="rId37"/>
    <p:sldId id="313"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0" y="-10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3E176479-80C6-4F20-97AD-DCFE1FBD8DDF}" type="datetimeFigureOut">
              <a:rPr kumimoji="1" lang="ja-JP" altLang="en-US" smtClean="0"/>
              <a:pPr/>
              <a:t>2011/7/10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4099AB-21DD-45AC-8A78-CD741918B440}" type="slidenum">
              <a:rPr kumimoji="1" lang="ja-JP" altLang="en-US" smtClean="0"/>
              <a:pPr/>
              <a:t>&lt;#&gt;</a:t>
            </a:fld>
            <a:endParaRPr kumimoji="1" lang="ja-JP" altLang="en-US"/>
          </a:p>
        </p:txBody>
      </p:sp>
    </p:spTree>
    <p:extLst>
      <p:ext uri="{BB962C8B-B14F-4D97-AF65-F5344CB8AC3E}">
        <p14:creationId xmlns="" xmlns:p14="http://schemas.microsoft.com/office/powerpoint/2010/main" val="3352197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E176479-80C6-4F20-97AD-DCFE1FBD8DDF}" type="datetimeFigureOut">
              <a:rPr kumimoji="1" lang="ja-JP" altLang="en-US" smtClean="0"/>
              <a:pPr/>
              <a:t>2011/7/10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4099AB-21DD-45AC-8A78-CD741918B440}" type="slidenum">
              <a:rPr kumimoji="1" lang="ja-JP" altLang="en-US" smtClean="0"/>
              <a:pPr/>
              <a:t>&lt;#&gt;</a:t>
            </a:fld>
            <a:endParaRPr kumimoji="1" lang="ja-JP" altLang="en-US"/>
          </a:p>
        </p:txBody>
      </p:sp>
    </p:spTree>
    <p:extLst>
      <p:ext uri="{BB962C8B-B14F-4D97-AF65-F5344CB8AC3E}">
        <p14:creationId xmlns="" xmlns:p14="http://schemas.microsoft.com/office/powerpoint/2010/main" val="67509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E176479-80C6-4F20-97AD-DCFE1FBD8DDF}" type="datetimeFigureOut">
              <a:rPr kumimoji="1" lang="ja-JP" altLang="en-US" smtClean="0"/>
              <a:pPr/>
              <a:t>2011/7/10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4099AB-21DD-45AC-8A78-CD741918B440}" type="slidenum">
              <a:rPr kumimoji="1" lang="ja-JP" altLang="en-US" smtClean="0"/>
              <a:pPr/>
              <a:t>&lt;#&gt;</a:t>
            </a:fld>
            <a:endParaRPr kumimoji="1" lang="ja-JP" altLang="en-US"/>
          </a:p>
        </p:txBody>
      </p:sp>
    </p:spTree>
    <p:extLst>
      <p:ext uri="{BB962C8B-B14F-4D97-AF65-F5344CB8AC3E}">
        <p14:creationId xmlns="" xmlns:p14="http://schemas.microsoft.com/office/powerpoint/2010/main" val="4120854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E176479-80C6-4F20-97AD-DCFE1FBD8DDF}" type="datetimeFigureOut">
              <a:rPr kumimoji="1" lang="ja-JP" altLang="en-US" smtClean="0"/>
              <a:pPr/>
              <a:t>2011/7/10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4099AB-21DD-45AC-8A78-CD741918B440}" type="slidenum">
              <a:rPr kumimoji="1" lang="ja-JP" altLang="en-US" smtClean="0"/>
              <a:pPr/>
              <a:t>&lt;#&gt;</a:t>
            </a:fld>
            <a:endParaRPr kumimoji="1" lang="ja-JP" altLang="en-US"/>
          </a:p>
        </p:txBody>
      </p:sp>
    </p:spTree>
    <p:extLst>
      <p:ext uri="{BB962C8B-B14F-4D97-AF65-F5344CB8AC3E}">
        <p14:creationId xmlns="" xmlns:p14="http://schemas.microsoft.com/office/powerpoint/2010/main" val="1611151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3E176479-80C6-4F20-97AD-DCFE1FBD8DDF}" type="datetimeFigureOut">
              <a:rPr kumimoji="1" lang="ja-JP" altLang="en-US" smtClean="0"/>
              <a:pPr/>
              <a:t>2011/7/10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4099AB-21DD-45AC-8A78-CD741918B440}" type="slidenum">
              <a:rPr kumimoji="1" lang="ja-JP" altLang="en-US" smtClean="0"/>
              <a:pPr/>
              <a:t>&lt;#&gt;</a:t>
            </a:fld>
            <a:endParaRPr kumimoji="1" lang="ja-JP" altLang="en-US"/>
          </a:p>
        </p:txBody>
      </p:sp>
    </p:spTree>
    <p:extLst>
      <p:ext uri="{BB962C8B-B14F-4D97-AF65-F5344CB8AC3E}">
        <p14:creationId xmlns="" xmlns:p14="http://schemas.microsoft.com/office/powerpoint/2010/main" val="2538163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E176479-80C6-4F20-97AD-DCFE1FBD8DDF}" type="datetimeFigureOut">
              <a:rPr kumimoji="1" lang="ja-JP" altLang="en-US" smtClean="0"/>
              <a:pPr/>
              <a:t>2011/7/10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4099AB-21DD-45AC-8A78-CD741918B440}" type="slidenum">
              <a:rPr kumimoji="1" lang="ja-JP" altLang="en-US" smtClean="0"/>
              <a:pPr/>
              <a:t>&lt;#&gt;</a:t>
            </a:fld>
            <a:endParaRPr kumimoji="1" lang="ja-JP" altLang="en-US"/>
          </a:p>
        </p:txBody>
      </p:sp>
    </p:spTree>
    <p:extLst>
      <p:ext uri="{BB962C8B-B14F-4D97-AF65-F5344CB8AC3E}">
        <p14:creationId xmlns="" xmlns:p14="http://schemas.microsoft.com/office/powerpoint/2010/main" val="2495584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3E176479-80C6-4F20-97AD-DCFE1FBD8DDF}" type="datetimeFigureOut">
              <a:rPr kumimoji="1" lang="ja-JP" altLang="en-US" smtClean="0"/>
              <a:pPr/>
              <a:t>2011/7/10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D4099AB-21DD-45AC-8A78-CD741918B440}" type="slidenum">
              <a:rPr kumimoji="1" lang="ja-JP" altLang="en-US" smtClean="0"/>
              <a:pPr/>
              <a:t>&lt;#&gt;</a:t>
            </a:fld>
            <a:endParaRPr kumimoji="1" lang="ja-JP" altLang="en-US"/>
          </a:p>
        </p:txBody>
      </p:sp>
    </p:spTree>
    <p:extLst>
      <p:ext uri="{BB962C8B-B14F-4D97-AF65-F5344CB8AC3E}">
        <p14:creationId xmlns="" xmlns:p14="http://schemas.microsoft.com/office/powerpoint/2010/main" val="2899917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3E176479-80C6-4F20-97AD-DCFE1FBD8DDF}" type="datetimeFigureOut">
              <a:rPr kumimoji="1" lang="ja-JP" altLang="en-US" smtClean="0"/>
              <a:pPr/>
              <a:t>2011/7/10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D4099AB-21DD-45AC-8A78-CD741918B440}" type="slidenum">
              <a:rPr kumimoji="1" lang="ja-JP" altLang="en-US" smtClean="0"/>
              <a:pPr/>
              <a:t>&lt;#&gt;</a:t>
            </a:fld>
            <a:endParaRPr kumimoji="1" lang="ja-JP" altLang="en-US"/>
          </a:p>
        </p:txBody>
      </p:sp>
    </p:spTree>
    <p:extLst>
      <p:ext uri="{BB962C8B-B14F-4D97-AF65-F5344CB8AC3E}">
        <p14:creationId xmlns="" xmlns:p14="http://schemas.microsoft.com/office/powerpoint/2010/main" val="1109858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E176479-80C6-4F20-97AD-DCFE1FBD8DDF}" type="datetimeFigureOut">
              <a:rPr kumimoji="1" lang="ja-JP" altLang="en-US" smtClean="0"/>
              <a:pPr/>
              <a:t>2011/7/10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D4099AB-21DD-45AC-8A78-CD741918B440}" type="slidenum">
              <a:rPr kumimoji="1" lang="ja-JP" altLang="en-US" smtClean="0"/>
              <a:pPr/>
              <a:t>&lt;#&gt;</a:t>
            </a:fld>
            <a:endParaRPr kumimoji="1" lang="ja-JP" altLang="en-US"/>
          </a:p>
        </p:txBody>
      </p:sp>
    </p:spTree>
    <p:extLst>
      <p:ext uri="{BB962C8B-B14F-4D97-AF65-F5344CB8AC3E}">
        <p14:creationId xmlns="" xmlns:p14="http://schemas.microsoft.com/office/powerpoint/2010/main" val="3353543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E176479-80C6-4F20-97AD-DCFE1FBD8DDF}" type="datetimeFigureOut">
              <a:rPr kumimoji="1" lang="ja-JP" altLang="en-US" smtClean="0"/>
              <a:pPr/>
              <a:t>2011/7/10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4099AB-21DD-45AC-8A78-CD741918B440}" type="slidenum">
              <a:rPr kumimoji="1" lang="ja-JP" altLang="en-US" smtClean="0"/>
              <a:pPr/>
              <a:t>&lt;#&gt;</a:t>
            </a:fld>
            <a:endParaRPr kumimoji="1" lang="ja-JP" altLang="en-US"/>
          </a:p>
        </p:txBody>
      </p:sp>
    </p:spTree>
    <p:extLst>
      <p:ext uri="{BB962C8B-B14F-4D97-AF65-F5344CB8AC3E}">
        <p14:creationId xmlns="" xmlns:p14="http://schemas.microsoft.com/office/powerpoint/2010/main" val="700297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E176479-80C6-4F20-97AD-DCFE1FBD8DDF}" type="datetimeFigureOut">
              <a:rPr kumimoji="1" lang="ja-JP" altLang="en-US" smtClean="0"/>
              <a:pPr/>
              <a:t>2011/7/10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4099AB-21DD-45AC-8A78-CD741918B440}" type="slidenum">
              <a:rPr kumimoji="1" lang="ja-JP" altLang="en-US" smtClean="0"/>
              <a:pPr/>
              <a:t>&lt;#&gt;</a:t>
            </a:fld>
            <a:endParaRPr kumimoji="1" lang="ja-JP" altLang="en-US"/>
          </a:p>
        </p:txBody>
      </p:sp>
    </p:spTree>
    <p:extLst>
      <p:ext uri="{BB962C8B-B14F-4D97-AF65-F5344CB8AC3E}">
        <p14:creationId xmlns="" xmlns:p14="http://schemas.microsoft.com/office/powerpoint/2010/main" val="690573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176479-80C6-4F20-97AD-DCFE1FBD8DDF}" type="datetimeFigureOut">
              <a:rPr kumimoji="1" lang="ja-JP" altLang="en-US" smtClean="0"/>
              <a:pPr/>
              <a:t>2011/7/10</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4099AB-21DD-45AC-8A78-CD741918B440}" type="slidenum">
              <a:rPr kumimoji="1" lang="ja-JP" altLang="en-US" smtClean="0"/>
              <a:pPr/>
              <a:t>&lt;#&gt;</a:t>
            </a:fld>
            <a:endParaRPr kumimoji="1" lang="ja-JP" altLang="en-US"/>
          </a:p>
        </p:txBody>
      </p:sp>
    </p:spTree>
    <p:extLst>
      <p:ext uri="{BB962C8B-B14F-4D97-AF65-F5344CB8AC3E}">
        <p14:creationId xmlns="" xmlns:p14="http://schemas.microsoft.com/office/powerpoint/2010/main" val="2778842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jp.techcrunch.com/archives/20110624ntt-docomo-deal-brings-flyscreen-to-millions-of-japanese-android-users" TargetMode="Externa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sz="5400" dirty="0" smtClean="0"/>
              <a:t>Web201x</a:t>
            </a:r>
            <a:br>
              <a:rPr kumimoji="1" lang="en-US" altLang="ja-JP" sz="5400" dirty="0" smtClean="0"/>
            </a:br>
            <a:r>
              <a:rPr kumimoji="1" lang="en-US" altLang="ja-JP" sz="2000" dirty="0" smtClean="0"/>
              <a:t>2011 Summer Version</a:t>
            </a:r>
            <a:endParaRPr kumimoji="1" lang="ja-JP" altLang="en-US" sz="2000" dirty="0"/>
          </a:p>
        </p:txBody>
      </p:sp>
      <p:sp>
        <p:nvSpPr>
          <p:cNvPr id="3" name="サブタイトル 2"/>
          <p:cNvSpPr>
            <a:spLocks noGrp="1"/>
          </p:cNvSpPr>
          <p:nvPr>
            <p:ph type="subTitle" idx="1"/>
          </p:nvPr>
        </p:nvSpPr>
        <p:spPr/>
        <p:txBody>
          <a:bodyPr/>
          <a:lstStyle/>
          <a:p>
            <a:r>
              <a:rPr kumimoji="1" lang="en-US" altLang="ja-JP" dirty="0" err="1" smtClean="0"/>
              <a:t>Daiya</a:t>
            </a:r>
            <a:r>
              <a:rPr kumimoji="1" lang="en-US" altLang="ja-JP" dirty="0" smtClean="0"/>
              <a:t> Hashimoto</a:t>
            </a:r>
          </a:p>
          <a:p>
            <a:r>
              <a:rPr lang="en-US" altLang="ja-JP" dirty="0" smtClean="0"/>
              <a:t>@</a:t>
            </a:r>
            <a:r>
              <a:rPr kumimoji="1" lang="en-US" altLang="ja-JP" dirty="0" smtClean="0"/>
              <a:t>Datasection.inc</a:t>
            </a:r>
            <a:endParaRPr kumimoji="1" lang="ja-JP" altLang="en-US" dirty="0"/>
          </a:p>
        </p:txBody>
      </p:sp>
    </p:spTree>
    <p:extLst>
      <p:ext uri="{BB962C8B-B14F-4D97-AF65-F5344CB8AC3E}">
        <p14:creationId xmlns="" xmlns:p14="http://schemas.microsoft.com/office/powerpoint/2010/main" val="1972183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Ｗｅｂ上の画像にコメント</a:t>
            </a:r>
            <a:r>
              <a:rPr lang="en-US" altLang="ja-JP" dirty="0" smtClean="0"/>
              <a:t/>
            </a:r>
            <a:br>
              <a:rPr lang="en-US" altLang="ja-JP" dirty="0" smtClean="0"/>
            </a:br>
            <a:r>
              <a:rPr lang="en-US" altLang="ja-JP" dirty="0" err="1" smtClean="0"/>
              <a:t>Frenzee</a:t>
            </a:r>
            <a:endParaRPr kumimoji="1" lang="ja-JP" altLang="en-US" dirty="0"/>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508104" y="1556792"/>
            <a:ext cx="3456384" cy="18871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556792"/>
            <a:ext cx="5508104" cy="41887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4572000" y="4277981"/>
            <a:ext cx="4572000" cy="255454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lang="en-US" altLang="ja-JP" sz="1600" dirty="0" err="1"/>
              <a:t>frenzee</a:t>
            </a:r>
            <a:r>
              <a:rPr lang="ja-JP" altLang="en-US" sz="1600" dirty="0"/>
              <a:t>はウェブ上の画像そのものにユーザーがコメントを添えたり、メタデータ（商品情報などのタグ）を付け加えたりできる仕組みだ。ユーザー同士は画像にコメントを付けあうことで、コミュニケーションが生まれたり、あるいは人気の画像を知ることができたりする。コメントは</a:t>
            </a:r>
            <a:r>
              <a:rPr lang="en-US" altLang="ja-JP" sz="1600" dirty="0" err="1"/>
              <a:t>frenzee</a:t>
            </a:r>
            <a:r>
              <a:rPr lang="ja-JP" altLang="en-US" sz="1600" dirty="0"/>
              <a:t>のサイト上でも掲載できるし、</a:t>
            </a:r>
            <a:r>
              <a:rPr lang="en-US" altLang="ja-JP" sz="1600" dirty="0"/>
              <a:t>Twitter</a:t>
            </a:r>
            <a:r>
              <a:rPr lang="ja-JP" altLang="en-US" sz="1600" dirty="0"/>
              <a:t>や</a:t>
            </a:r>
            <a:r>
              <a:rPr lang="en-US" altLang="ja-JP" sz="1600" dirty="0"/>
              <a:t>Facebook</a:t>
            </a:r>
            <a:r>
              <a:rPr lang="ja-JP" altLang="en-US" sz="1600" dirty="0"/>
              <a:t>に投稿することもできる。また、逆に</a:t>
            </a:r>
            <a:r>
              <a:rPr lang="en-US" altLang="ja-JP" sz="1600" dirty="0"/>
              <a:t>Twitter</a:t>
            </a:r>
            <a:r>
              <a:rPr lang="ja-JP" altLang="en-US" sz="1600" dirty="0"/>
              <a:t>や</a:t>
            </a:r>
            <a:r>
              <a:rPr lang="en-US" altLang="ja-JP" sz="1600" dirty="0"/>
              <a:t>Facebook</a:t>
            </a:r>
            <a:r>
              <a:rPr lang="ja-JP" altLang="en-US" sz="1600" dirty="0"/>
              <a:t>からその画像に関連したコメントを拾ってきて、</a:t>
            </a:r>
            <a:r>
              <a:rPr lang="en-US" altLang="ja-JP" sz="1600" dirty="0" err="1"/>
              <a:t>frenzee</a:t>
            </a:r>
            <a:r>
              <a:rPr lang="ja-JP" altLang="en-US" sz="1600" dirty="0"/>
              <a:t>サイト上に表示することも実現している。</a:t>
            </a:r>
          </a:p>
        </p:txBody>
      </p:sp>
    </p:spTree>
    <p:extLst>
      <p:ext uri="{BB962C8B-B14F-4D97-AF65-F5344CB8AC3E}">
        <p14:creationId xmlns="" xmlns:p14="http://schemas.microsoft.com/office/powerpoint/2010/main" val="640393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err="1" smtClean="0"/>
              <a:t>CodeEval</a:t>
            </a:r>
            <a:endParaRPr kumimoji="1" lang="ja-JP" altLang="en-US" dirty="0"/>
          </a:p>
        </p:txBody>
      </p:sp>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1594148"/>
            <a:ext cx="5993954" cy="45582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6173466" y="1629749"/>
            <a:ext cx="2808312" cy="427809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600" dirty="0"/>
              <a:t>プログラマをコーディングチャレンジ（テスト）にてふるいにかけ、適材のみを選抜段階に送り込むためのプラットフォーム。</a:t>
            </a:r>
            <a:r>
              <a:rPr lang="en-US" altLang="ja-JP" sz="1600" dirty="0" err="1"/>
              <a:t>CodeEval</a:t>
            </a:r>
            <a:r>
              <a:rPr lang="ja-JP" altLang="en-US" sz="1600" dirty="0"/>
              <a:t>では採用者側が独自のプログラミングテスト問題を作成することもできる。また利用可能な言語の幅も広い（</a:t>
            </a:r>
            <a:r>
              <a:rPr lang="en-US" altLang="ja-JP" sz="1600" dirty="0"/>
              <a:t>10</a:t>
            </a:r>
            <a:r>
              <a:rPr lang="ja-JP" altLang="en-US" sz="1600" dirty="0"/>
              <a:t>種類のオープンソース言語をサポートしている）</a:t>
            </a:r>
            <a:r>
              <a:rPr lang="ja-JP" altLang="en-US" sz="1600" dirty="0" smtClean="0"/>
              <a:t>。</a:t>
            </a:r>
            <a:endParaRPr lang="en-US" altLang="ja-JP" sz="1600" dirty="0" smtClean="0"/>
          </a:p>
          <a:p>
            <a:endParaRPr lang="en-US" altLang="ja-JP" sz="1600" dirty="0"/>
          </a:p>
          <a:p>
            <a:r>
              <a:rPr lang="ja-JP" altLang="en-US" sz="1600" dirty="0"/>
              <a:t>無料版では基本機能が提供されており、月額</a:t>
            </a:r>
            <a:r>
              <a:rPr lang="en-US" altLang="ja-JP" sz="1600" dirty="0"/>
              <a:t>199</a:t>
            </a:r>
            <a:r>
              <a:rPr lang="ja-JP" altLang="en-US" sz="1600" dirty="0"/>
              <a:t>ドルないし</a:t>
            </a:r>
            <a:r>
              <a:rPr lang="en-US" altLang="ja-JP" sz="1600" dirty="0"/>
              <a:t>399</a:t>
            </a:r>
            <a:r>
              <a:rPr lang="ja-JP" altLang="en-US" sz="1600" dirty="0"/>
              <a:t>ドルの有料版も用意されており、こちらではより高度な機能を利用することもできるようになっている</a:t>
            </a:r>
          </a:p>
        </p:txBody>
      </p:sp>
    </p:spTree>
    <p:extLst>
      <p:ext uri="{BB962C8B-B14F-4D97-AF65-F5344CB8AC3E}">
        <p14:creationId xmlns="" xmlns:p14="http://schemas.microsoft.com/office/powerpoint/2010/main" val="863546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096802"/>
            <a:ext cx="3739273" cy="28436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normAutofit fontScale="90000"/>
          </a:bodyPr>
          <a:lstStyle/>
          <a:p>
            <a:r>
              <a:rPr lang="ja-JP" altLang="en-US" sz="3600" dirty="0"/>
              <a:t>多人数同時参加型</a:t>
            </a:r>
            <a:r>
              <a:rPr lang="ja-JP" altLang="en-US" sz="3600" dirty="0" smtClean="0"/>
              <a:t>オンライン学習グループ　</a:t>
            </a:r>
            <a:r>
              <a:rPr lang="en-US" altLang="ja-JP" dirty="0" err="1" smtClean="0"/>
              <a:t>OpenStudy</a:t>
            </a:r>
            <a:endParaRPr kumimoji="1" lang="ja-JP" altLang="en-US" dirty="0"/>
          </a:p>
        </p:txBody>
      </p:sp>
      <p:pic>
        <p:nvPicPr>
          <p:cNvPr id="819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741" y="3940420"/>
            <a:ext cx="3845011" cy="29240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139952" y="2232260"/>
            <a:ext cx="4572000" cy="341632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lang="ja-JP" altLang="en-US" dirty="0"/>
              <a:t>同じ科目、たとえば数学とか作文を履修している生徒たちが質問をすると、</a:t>
            </a:r>
            <a:r>
              <a:rPr lang="en-US" altLang="ja-JP" dirty="0"/>
              <a:t>Facebook Connect</a:t>
            </a:r>
            <a:r>
              <a:rPr lang="ja-JP" altLang="en-US" dirty="0"/>
              <a:t>を使って生徒同士で対話でき、プロフィールやグループチャットを通じて協力的な学習ができる。誰かの質問に早く答えたり、</a:t>
            </a:r>
            <a:r>
              <a:rPr lang="en-US" altLang="ja-JP" dirty="0"/>
              <a:t>10</a:t>
            </a:r>
            <a:r>
              <a:rPr lang="ja-JP" altLang="en-US" dirty="0"/>
              <a:t>以上の質問に答えたりすると、バッジやポイントをもらえる。また</a:t>
            </a:r>
            <a:r>
              <a:rPr lang="en-US" altLang="ja-JP" dirty="0"/>
              <a:t>Twitter</a:t>
            </a:r>
            <a:r>
              <a:rPr lang="ja-JP" altLang="en-US" dirty="0"/>
              <a:t>のように、生徒同士がお互いをフォローして協力的学習への参加性と貢献度を高めることもできる。界</a:t>
            </a:r>
            <a:r>
              <a:rPr lang="en-US" altLang="ja-JP" dirty="0"/>
              <a:t>143</a:t>
            </a:r>
            <a:r>
              <a:rPr lang="ja-JP" altLang="en-US" dirty="0"/>
              <a:t>か国の</a:t>
            </a:r>
            <a:r>
              <a:rPr lang="en-US" altLang="ja-JP" dirty="0"/>
              <a:t>1500</a:t>
            </a:r>
            <a:r>
              <a:rPr lang="ja-JP" altLang="en-US" dirty="0"/>
              <a:t>以上の学校からの、</a:t>
            </a:r>
            <a:r>
              <a:rPr lang="en-US" altLang="ja-JP" dirty="0"/>
              <a:t>40000</a:t>
            </a:r>
            <a:r>
              <a:rPr lang="ja-JP" altLang="en-US" dirty="0"/>
              <a:t>人の登録生徒がいる。数学のグループだけでも、毎月</a:t>
            </a:r>
            <a:r>
              <a:rPr lang="en-US" altLang="ja-JP" dirty="0"/>
              <a:t>20000</a:t>
            </a:r>
            <a:r>
              <a:rPr lang="ja-JP" altLang="en-US" dirty="0"/>
              <a:t>の質問がある。</a:t>
            </a:r>
          </a:p>
        </p:txBody>
      </p:sp>
    </p:spTree>
    <p:extLst>
      <p:ext uri="{BB962C8B-B14F-4D97-AF65-F5344CB8AC3E}">
        <p14:creationId xmlns="" xmlns:p14="http://schemas.microsoft.com/office/powerpoint/2010/main" val="2233723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無料で商業音楽を楽しめる</a:t>
            </a:r>
            <a:r>
              <a:rPr kumimoji="1" lang="en-US" altLang="ja-JP" dirty="0" smtClean="0"/>
              <a:t/>
            </a:r>
            <a:br>
              <a:rPr kumimoji="1" lang="en-US" altLang="ja-JP" dirty="0" smtClean="0"/>
            </a:br>
            <a:r>
              <a:rPr lang="ja-JP" altLang="en-US" dirty="0"/>
              <a:t>Ｓｐｏｔｉｆｙ</a:t>
            </a:r>
            <a:endParaRPr kumimoji="1" lang="ja-JP" altLang="en-US" dirty="0"/>
          </a:p>
        </p:txBody>
      </p:sp>
      <p:pic>
        <p:nvPicPr>
          <p:cNvPr id="92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2966" y="1628800"/>
            <a:ext cx="6209978" cy="47225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6588224" y="2492896"/>
            <a:ext cx="1781944" cy="34163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ja-JP" dirty="0"/>
              <a:t>1300</a:t>
            </a:r>
            <a:r>
              <a:rPr lang="ja-JP" altLang="en-US" dirty="0"/>
              <a:t>万曲の中から、どれでも何度でも</a:t>
            </a:r>
            <a:r>
              <a:rPr lang="en-US" altLang="ja-JP" dirty="0"/>
              <a:t>PC</a:t>
            </a:r>
            <a:r>
              <a:rPr lang="ja-JP" altLang="en-US" dirty="0"/>
              <a:t>や携帯から聴くことができる。合衆国では大手レーベルとの契約がまだだが、ヨーロッパではユーザ数</a:t>
            </a:r>
            <a:r>
              <a:rPr lang="en-US" altLang="ja-JP" dirty="0"/>
              <a:t>1000</a:t>
            </a:r>
            <a:r>
              <a:rPr lang="ja-JP" altLang="en-US" dirty="0"/>
              <a:t>万、そのうち</a:t>
            </a:r>
            <a:r>
              <a:rPr lang="en-US" altLang="ja-JP" dirty="0"/>
              <a:t>100</a:t>
            </a:r>
            <a:r>
              <a:rPr lang="ja-JP" altLang="en-US" dirty="0"/>
              <a:t>万が有料会員。</a:t>
            </a:r>
          </a:p>
        </p:txBody>
      </p:sp>
    </p:spTree>
    <p:extLst>
      <p:ext uri="{BB962C8B-B14F-4D97-AF65-F5344CB8AC3E}">
        <p14:creationId xmlns="" xmlns:p14="http://schemas.microsoft.com/office/powerpoint/2010/main" val="895247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その場にいる人だけでいろいろ共有</a:t>
            </a:r>
            <a:r>
              <a:rPr kumimoji="1" lang="en-US" altLang="ja-JP" dirty="0" smtClean="0"/>
              <a:t/>
            </a:r>
            <a:br>
              <a:rPr kumimoji="1" lang="en-US" altLang="ja-JP" dirty="0" smtClean="0"/>
            </a:br>
            <a:r>
              <a:rPr lang="en-US" altLang="ja-JP" dirty="0" err="1" smtClean="0"/>
              <a:t>LoKast</a:t>
            </a:r>
            <a:endParaRPr kumimoji="1" lang="ja-JP" altLang="en-US" dirty="0"/>
          </a:p>
        </p:txBody>
      </p:sp>
      <p:pic>
        <p:nvPicPr>
          <p:cNvPr id="102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484782"/>
            <a:ext cx="6589853" cy="50114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6592879" y="2132856"/>
            <a:ext cx="2358008" cy="39703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dirty="0"/>
              <a:t>利用者はまず、</a:t>
            </a:r>
            <a:r>
              <a:rPr lang="en-US" altLang="ja-JP" dirty="0" err="1"/>
              <a:t>LoKast</a:t>
            </a:r>
            <a:r>
              <a:rPr lang="ja-JP" altLang="en-US" dirty="0"/>
              <a:t>を使って「スペース」（</a:t>
            </a:r>
            <a:r>
              <a:rPr lang="en-US" altLang="ja-JP" dirty="0"/>
              <a:t>space</a:t>
            </a:r>
            <a:r>
              <a:rPr lang="ja-JP" altLang="en-US" dirty="0"/>
              <a:t>：場所）を作成する。この「スペース」は同じ場所にいる人だけが見ることができる。そしてこの「スペース」がミニ・ソーシャルネットワークのようなものとなるのだ。この「スペース」の中でチャット、リンク情報、動画、写真、音楽などを共有することができる。</a:t>
            </a:r>
          </a:p>
        </p:txBody>
      </p:sp>
    </p:spTree>
    <p:extLst>
      <p:ext uri="{BB962C8B-B14F-4D97-AF65-F5344CB8AC3E}">
        <p14:creationId xmlns="" xmlns:p14="http://schemas.microsoft.com/office/powerpoint/2010/main" val="3716400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ＳＮＳとＳＥＯで人気</a:t>
            </a:r>
            <a:r>
              <a:rPr lang="ja-JP" altLang="en-US" dirty="0"/>
              <a:t>コンテンツ</a:t>
            </a:r>
            <a:r>
              <a:rPr lang="ja-JP" altLang="en-US" dirty="0" smtClean="0"/>
              <a:t>をつくる</a:t>
            </a:r>
            <a:r>
              <a:rPr lang="en-US" altLang="ja-JP" dirty="0" smtClean="0"/>
              <a:t/>
            </a:r>
            <a:br>
              <a:rPr lang="en-US" altLang="ja-JP" dirty="0" smtClean="0"/>
            </a:br>
            <a:r>
              <a:rPr lang="en-US" altLang="ja-JP" dirty="0" smtClean="0"/>
              <a:t>Inbound Writer</a:t>
            </a:r>
            <a:endParaRPr kumimoji="1" lang="ja-JP" altLang="en-US" dirty="0"/>
          </a:p>
        </p:txBody>
      </p:sp>
      <p:pic>
        <p:nvPicPr>
          <p:cNvPr id="1229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011" y="1988840"/>
            <a:ext cx="5645293" cy="4293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5669304" y="1985655"/>
            <a:ext cx="3384376" cy="480131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ja-JP" dirty="0" err="1"/>
              <a:t>InboundWriter</a:t>
            </a:r>
            <a:r>
              <a:rPr lang="ja-JP" altLang="en-US" dirty="0"/>
              <a:t>を使って記事の執筆を行えば、ターゲット読者が何に興味を持って、どういった情報を共有しているのかということをリアルタイムで把握することができる。得られた結果はレコメンドワードやフレーズとしてウェブ上のドキュメントエディタ上に表示される。これらのコメンデーションに従って記事を執筆することで、ターゲットとする読者に強く訴えかけるコンテンツを作成することができるわけだ。フィードバックを反映しつつ、コンテンツを編集していくと、最適化のレベルがスコアとして表示されるようにもなっている。</a:t>
            </a:r>
          </a:p>
        </p:txBody>
      </p:sp>
    </p:spTree>
    <p:extLst>
      <p:ext uri="{BB962C8B-B14F-4D97-AF65-F5344CB8AC3E}">
        <p14:creationId xmlns="" xmlns:p14="http://schemas.microsoft.com/office/powerpoint/2010/main" val="1463635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sz="4000" dirty="0" smtClean="0"/>
              <a:t>入力テキストにＷｅｂ関連情報を付加する</a:t>
            </a:r>
            <a:r>
              <a:rPr kumimoji="1" lang="en-US" altLang="ja-JP" dirty="0" smtClean="0"/>
              <a:t/>
            </a:r>
            <a:br>
              <a:rPr kumimoji="1" lang="en-US" altLang="ja-JP" dirty="0" smtClean="0"/>
            </a:br>
            <a:r>
              <a:rPr lang="en-US" altLang="ja-JP" dirty="0" err="1" smtClean="0"/>
              <a:t>Zemanta</a:t>
            </a:r>
            <a:endParaRPr kumimoji="1" lang="ja-JP" altLang="en-US" dirty="0"/>
          </a:p>
        </p:txBody>
      </p:sp>
      <p:pic>
        <p:nvPicPr>
          <p:cNvPr id="1331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43608" y="1496913"/>
            <a:ext cx="7049669" cy="5361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10492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sz="4000" dirty="0" smtClean="0"/>
              <a:t>この会社で働く知り合いは誰を可視化</a:t>
            </a:r>
            <a:r>
              <a:rPr kumimoji="1" lang="en-US" altLang="ja-JP" dirty="0" err="1" smtClean="0"/>
              <a:t>Whoworks.At</a:t>
            </a:r>
            <a:endParaRPr kumimoji="1" lang="ja-JP" altLang="en-US" dirty="0"/>
          </a:p>
        </p:txBody>
      </p:sp>
      <p:pic>
        <p:nvPicPr>
          <p:cNvPr id="1638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947" y="1772816"/>
            <a:ext cx="5834670" cy="4437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5868144" y="2407326"/>
            <a:ext cx="3006080" cy="369331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ja-JP" dirty="0"/>
              <a:t>Chrome</a:t>
            </a:r>
            <a:r>
              <a:rPr lang="ja-JP" altLang="en-US" dirty="0"/>
              <a:t>ブラウザの右上に表示される</a:t>
            </a:r>
            <a:r>
              <a:rPr lang="en-US" altLang="ja-JP" dirty="0"/>
              <a:t>Whoworks.at</a:t>
            </a:r>
            <a:r>
              <a:rPr lang="ja-JP" altLang="en-US" dirty="0"/>
              <a:t>ボタンをクリックするだけで良い。まず直接の知り合い、そして知り合いの知り合い、さらにその知り合いといった順で閲覧中の企業で働く知り合いの情報を集めることができる。また最近就職した人や昇進した人のみを表示</a:t>
            </a:r>
            <a:r>
              <a:rPr lang="ja-JP" altLang="en-US" dirty="0" smtClean="0"/>
              <a:t>する。</a:t>
            </a:r>
            <a:endParaRPr lang="en-US" altLang="ja-JP" dirty="0" smtClean="0"/>
          </a:p>
          <a:p>
            <a:endParaRPr lang="en-US" altLang="ja-JP" dirty="0"/>
          </a:p>
          <a:p>
            <a:r>
              <a:rPr lang="ja-JP" altLang="en-US" dirty="0" smtClean="0"/>
              <a:t>Ｌｉｎｋｅｄｉｎの企業所属情報を使っている。</a:t>
            </a:r>
            <a:endParaRPr lang="ja-JP" altLang="en-US" dirty="0"/>
          </a:p>
        </p:txBody>
      </p:sp>
    </p:spTree>
    <p:extLst>
      <p:ext uri="{BB962C8B-B14F-4D97-AF65-F5344CB8AC3E}">
        <p14:creationId xmlns="" xmlns:p14="http://schemas.microsoft.com/office/powerpoint/2010/main" val="1796008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Like</a:t>
            </a:r>
            <a:r>
              <a:rPr lang="ja-JP" altLang="en-US" dirty="0"/>
              <a:t>の</a:t>
            </a:r>
            <a:r>
              <a:rPr lang="ja-JP" altLang="en-US" dirty="0" smtClean="0"/>
              <a:t>アグリゲータ</a:t>
            </a:r>
            <a:r>
              <a:rPr lang="en-US" altLang="ja-JP" dirty="0" smtClean="0"/>
              <a:t/>
            </a:r>
            <a:br>
              <a:rPr lang="en-US" altLang="ja-JP" dirty="0" smtClean="0"/>
            </a:br>
            <a:r>
              <a:rPr kumimoji="1" lang="en-US" altLang="ja-JP" dirty="0" err="1" smtClean="0"/>
              <a:t>Likester</a:t>
            </a:r>
            <a:endParaRPr kumimoji="1" lang="ja-JP" altLang="en-US" dirty="0"/>
          </a:p>
        </p:txBody>
      </p:sp>
      <p:pic>
        <p:nvPicPr>
          <p:cNvPr id="1741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27584" y="1424904"/>
            <a:ext cx="7144358" cy="5433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39358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YouTube</a:t>
            </a:r>
            <a:r>
              <a:rPr kumimoji="1" lang="ja-JP" altLang="en-US" dirty="0" smtClean="0"/>
              <a:t>動画を編集して作品化</a:t>
            </a:r>
            <a:r>
              <a:rPr kumimoji="1" lang="en-US" altLang="ja-JP" dirty="0" smtClean="0"/>
              <a:t/>
            </a:r>
            <a:br>
              <a:rPr kumimoji="1" lang="en-US" altLang="ja-JP" dirty="0" smtClean="0"/>
            </a:br>
            <a:r>
              <a:rPr lang="ja-JP" altLang="en-US" dirty="0"/>
              <a:t>ＳｈｏｒｔＦｏｒｍ</a:t>
            </a:r>
            <a:endParaRPr kumimoji="1" lang="ja-JP" altLang="en-US" dirty="0"/>
          </a:p>
        </p:txBody>
      </p:sp>
      <p:pic>
        <p:nvPicPr>
          <p:cNvPr id="1843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71600" y="1364912"/>
            <a:ext cx="7223247" cy="5493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07911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構成</a:t>
            </a:r>
            <a:endParaRPr kumimoji="1" lang="ja-JP" altLang="en-US" dirty="0"/>
          </a:p>
        </p:txBody>
      </p:sp>
      <p:sp>
        <p:nvSpPr>
          <p:cNvPr id="3" name="コンテンツ プレースホルダ 2"/>
          <p:cNvSpPr>
            <a:spLocks noGrp="1"/>
          </p:cNvSpPr>
          <p:nvPr>
            <p:ph idx="1"/>
          </p:nvPr>
        </p:nvSpPr>
        <p:spPr/>
        <p:txBody>
          <a:bodyPr/>
          <a:lstStyle/>
          <a:p>
            <a:pPr marL="514350" indent="-514350">
              <a:buFont typeface="+mj-lt"/>
              <a:buAutoNum type="arabicPeriod"/>
            </a:pPr>
            <a:r>
              <a:rPr lang="ja-JP" altLang="en-US" smtClean="0"/>
              <a:t>全員参加のブレインストーミング</a:t>
            </a:r>
            <a:r>
              <a:rPr lang="ja-JP" altLang="en-US" dirty="0" smtClean="0"/>
              <a:t>（</a:t>
            </a:r>
            <a:r>
              <a:rPr lang="ja-JP" altLang="en-US" dirty="0" smtClean="0"/>
              <a:t>３０</a:t>
            </a:r>
            <a:r>
              <a:rPr lang="ja-JP" altLang="en-US" dirty="0" smtClean="0"/>
              <a:t>分</a:t>
            </a:r>
            <a:r>
              <a:rPr lang="ja-JP" altLang="en-US" dirty="0" smtClean="0"/>
              <a:t>）</a:t>
            </a:r>
            <a:endParaRPr lang="en-US" altLang="ja-JP" dirty="0" smtClean="0"/>
          </a:p>
          <a:p>
            <a:pPr marL="514350" indent="-514350">
              <a:buFont typeface="+mj-lt"/>
              <a:buAutoNum type="arabicPeriod"/>
            </a:pPr>
            <a:r>
              <a:rPr lang="ja-JP" altLang="en-US" dirty="0" smtClean="0"/>
              <a:t>海外の先端事例を</a:t>
            </a:r>
            <a:r>
              <a:rPr lang="en-US" altLang="ja-JP" dirty="0" smtClean="0"/>
              <a:t>20+</a:t>
            </a:r>
            <a:r>
              <a:rPr lang="ja-JP" altLang="en-US" dirty="0" smtClean="0"/>
              <a:t>ピックアップ</a:t>
            </a:r>
            <a:r>
              <a:rPr lang="ja-JP" altLang="en-US" dirty="0" smtClean="0"/>
              <a:t>（</a:t>
            </a:r>
            <a:r>
              <a:rPr lang="ja-JP" altLang="en-US" dirty="0" smtClean="0"/>
              <a:t>４５</a:t>
            </a:r>
            <a:r>
              <a:rPr lang="ja-JP" altLang="en-US" dirty="0" smtClean="0"/>
              <a:t>分</a:t>
            </a:r>
            <a:r>
              <a:rPr lang="ja-JP" altLang="en-US" dirty="0" smtClean="0"/>
              <a:t>）</a:t>
            </a:r>
            <a:endParaRPr lang="en-US" altLang="ja-JP" dirty="0" smtClean="0"/>
          </a:p>
          <a:p>
            <a:pPr marL="514350" indent="-514350">
              <a:buFont typeface="+mj-lt"/>
              <a:buAutoNum type="arabicPeriod"/>
            </a:pPr>
            <a:r>
              <a:rPr lang="ja-JP" altLang="en-US" dirty="0" smtClean="0"/>
              <a:t>ディスカッション（？分）</a:t>
            </a:r>
          </a:p>
          <a:p>
            <a:endParaRPr kumimoji="1" lang="ja-JP"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sz="4000" dirty="0" smtClean="0"/>
              <a:t>ファッションコーディネートでビジネスも</a:t>
            </a:r>
            <a:r>
              <a:rPr lang="en-US" altLang="ja-JP" dirty="0" err="1" smtClean="0"/>
              <a:t>iQon</a:t>
            </a:r>
            <a:endParaRPr kumimoji="1" lang="ja-JP" altLang="en-US" dirty="0"/>
          </a:p>
        </p:txBody>
      </p:sp>
      <p:pic>
        <p:nvPicPr>
          <p:cNvPr id="1536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31640" y="1452786"/>
            <a:ext cx="6912251" cy="52565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30944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ソーシャルネットワークの</a:t>
            </a:r>
            <a:r>
              <a:rPr kumimoji="1" lang="en-US" altLang="ja-JP" dirty="0" smtClean="0"/>
              <a:t/>
            </a:r>
            <a:br>
              <a:rPr kumimoji="1" lang="en-US" altLang="ja-JP" dirty="0" smtClean="0"/>
            </a:br>
            <a:r>
              <a:rPr lang="ja-JP" altLang="en-US" dirty="0" smtClean="0"/>
              <a:t>ニュース要約をする　</a:t>
            </a:r>
            <a:r>
              <a:rPr kumimoji="1" lang="en-US" altLang="ja-JP" dirty="0" err="1" smtClean="0"/>
              <a:t>Summify</a:t>
            </a:r>
            <a:endParaRPr kumimoji="1" lang="ja-JP" altLang="en-US" dirty="0"/>
          </a:p>
        </p:txBody>
      </p:sp>
      <p:pic>
        <p:nvPicPr>
          <p:cNvPr id="1945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31640" y="1532037"/>
            <a:ext cx="6803868" cy="5174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63514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1038" y="0"/>
            <a:ext cx="7781925" cy="8010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58898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自分</a:t>
            </a:r>
            <a:r>
              <a:rPr lang="ja-JP" altLang="en-US" dirty="0" smtClean="0"/>
              <a:t>のソーシャル投稿を一覧する</a:t>
            </a:r>
            <a:r>
              <a:rPr lang="en-US" altLang="ja-JP" dirty="0" smtClean="0"/>
              <a:t/>
            </a:r>
            <a:br>
              <a:rPr lang="en-US" altLang="ja-JP" dirty="0" smtClean="0"/>
            </a:br>
            <a:r>
              <a:rPr lang="ja-JP" altLang="en-US" dirty="0"/>
              <a:t>Ｍｅｍｏｌａｎｅ</a:t>
            </a:r>
            <a:endParaRPr kumimoji="1" lang="ja-JP" altLang="en-US" dirty="0"/>
          </a:p>
        </p:txBody>
      </p:sp>
      <p:pic>
        <p:nvPicPr>
          <p:cNvPr id="2048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34084" y="1628800"/>
            <a:ext cx="7597476" cy="52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53475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355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66777" cy="6309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82030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自分が</a:t>
            </a:r>
            <a:r>
              <a:rPr lang="ja-JP" altLang="en-US" dirty="0" err="1" smtClean="0"/>
              <a:t>押したいい</a:t>
            </a:r>
            <a:r>
              <a:rPr lang="ja-JP" altLang="en-US" dirty="0" smtClean="0"/>
              <a:t>ねを分類</a:t>
            </a:r>
            <a:r>
              <a:rPr lang="en-US" altLang="ja-JP" dirty="0" smtClean="0"/>
              <a:t/>
            </a:r>
            <a:br>
              <a:rPr lang="en-US" altLang="ja-JP" dirty="0" smtClean="0"/>
            </a:br>
            <a:r>
              <a:rPr lang="en-US" altLang="ja-JP" dirty="0" smtClean="0"/>
              <a:t>Facebook Likes Analyzer</a:t>
            </a:r>
            <a:endParaRPr kumimoji="1" lang="ja-JP" altLang="en-US" dirty="0"/>
          </a:p>
        </p:txBody>
      </p:sp>
      <p:pic>
        <p:nvPicPr>
          <p:cNvPr id="2253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560" y="1480898"/>
            <a:ext cx="7812360" cy="53771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49227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カーシェアリング</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2050" name="Picture 2"/>
          <p:cNvPicPr>
            <a:picLocks noChangeAspect="1" noChangeArrowheads="1"/>
          </p:cNvPicPr>
          <p:nvPr/>
        </p:nvPicPr>
        <p:blipFill>
          <a:blip r:embed="rId2" cstate="print"/>
          <a:srcRect/>
          <a:stretch>
            <a:fillRect/>
          </a:stretch>
        </p:blipFill>
        <p:spPr bwMode="auto">
          <a:xfrm>
            <a:off x="0" y="1447800"/>
            <a:ext cx="9753600" cy="5410200"/>
          </a:xfrm>
          <a:prstGeom prst="rect">
            <a:avLst/>
          </a:prstGeom>
          <a:noFill/>
          <a:ln w="9525">
            <a:noFill/>
            <a:miter lim="800000"/>
            <a:headEnd/>
            <a:tailEnd/>
          </a:ln>
        </p:spPr>
      </p:pic>
    </p:spTree>
    <p:extLst>
      <p:ext uri="{BB962C8B-B14F-4D97-AF65-F5344CB8AC3E}">
        <p14:creationId xmlns="" xmlns:p14="http://schemas.microsoft.com/office/powerpoint/2010/main" val="38509511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DIY</a:t>
            </a:r>
            <a:r>
              <a:rPr lang="ja-JP" altLang="en-US" dirty="0" smtClean="0"/>
              <a:t>道具のシェア</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3074" name="Picture 2"/>
          <p:cNvPicPr>
            <a:picLocks noChangeAspect="1" noChangeArrowheads="1"/>
          </p:cNvPicPr>
          <p:nvPr/>
        </p:nvPicPr>
        <p:blipFill>
          <a:blip r:embed="rId2" cstate="print"/>
          <a:srcRect/>
          <a:stretch>
            <a:fillRect/>
          </a:stretch>
        </p:blipFill>
        <p:spPr bwMode="auto">
          <a:xfrm>
            <a:off x="0" y="1484784"/>
            <a:ext cx="9753600" cy="5181600"/>
          </a:xfrm>
          <a:prstGeom prst="rect">
            <a:avLst/>
          </a:prstGeom>
          <a:noFill/>
          <a:ln w="9525">
            <a:noFill/>
            <a:miter lim="800000"/>
            <a:headEnd/>
            <a:tailEnd/>
          </a:ln>
        </p:spPr>
      </p:pic>
    </p:spTree>
    <p:extLst>
      <p:ext uri="{BB962C8B-B14F-4D97-AF65-F5344CB8AC3E}">
        <p14:creationId xmlns="" xmlns:p14="http://schemas.microsoft.com/office/powerpoint/2010/main" val="9902671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子供服のシェア</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4098" name="Picture 2"/>
          <p:cNvPicPr>
            <a:picLocks noChangeAspect="1" noChangeArrowheads="1"/>
          </p:cNvPicPr>
          <p:nvPr/>
        </p:nvPicPr>
        <p:blipFill>
          <a:blip r:embed="rId2" cstate="print"/>
          <a:srcRect/>
          <a:stretch>
            <a:fillRect/>
          </a:stretch>
        </p:blipFill>
        <p:spPr bwMode="auto">
          <a:xfrm>
            <a:off x="0" y="1571625"/>
            <a:ext cx="9715500" cy="5286375"/>
          </a:xfrm>
          <a:prstGeom prst="rect">
            <a:avLst/>
          </a:prstGeom>
          <a:noFill/>
          <a:ln w="9525">
            <a:noFill/>
            <a:miter lim="800000"/>
            <a:headEnd/>
            <a:tailEnd/>
          </a:ln>
        </p:spPr>
      </p:pic>
    </p:spTree>
    <p:extLst>
      <p:ext uri="{BB962C8B-B14F-4D97-AF65-F5344CB8AC3E}">
        <p14:creationId xmlns="" xmlns:p14="http://schemas.microsoft.com/office/powerpoint/2010/main" val="7302349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本、</a:t>
            </a:r>
            <a:r>
              <a:rPr lang="en-US" altLang="ja-JP" dirty="0" smtClean="0"/>
              <a:t>CD</a:t>
            </a:r>
            <a:r>
              <a:rPr lang="ja-JP" altLang="en-US" dirty="0" err="1" smtClean="0"/>
              <a:t>、</a:t>
            </a:r>
            <a:r>
              <a:rPr lang="ja-JP" altLang="en-US" dirty="0" smtClean="0"/>
              <a:t>ゲーム</a:t>
            </a:r>
            <a:r>
              <a:rPr lang="en-US" altLang="ja-JP" dirty="0" smtClean="0"/>
              <a:t>…</a:t>
            </a:r>
            <a:r>
              <a:rPr lang="ja-JP" altLang="en-US" dirty="0" smtClean="0"/>
              <a:t>のシェア</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5122" name="Picture 2"/>
          <p:cNvPicPr>
            <a:picLocks noChangeAspect="1" noChangeArrowheads="1"/>
          </p:cNvPicPr>
          <p:nvPr/>
        </p:nvPicPr>
        <p:blipFill>
          <a:blip r:embed="rId2" cstate="print"/>
          <a:srcRect/>
          <a:stretch>
            <a:fillRect/>
          </a:stretch>
        </p:blipFill>
        <p:spPr bwMode="auto">
          <a:xfrm>
            <a:off x="0" y="1571625"/>
            <a:ext cx="9715500" cy="5286375"/>
          </a:xfrm>
          <a:prstGeom prst="rect">
            <a:avLst/>
          </a:prstGeom>
          <a:noFill/>
          <a:ln w="9525">
            <a:noFill/>
            <a:miter lim="800000"/>
            <a:headEnd/>
            <a:tailEnd/>
          </a:ln>
        </p:spPr>
      </p:pic>
    </p:spTree>
    <p:extLst>
      <p:ext uri="{BB962C8B-B14F-4D97-AF65-F5344CB8AC3E}">
        <p14:creationId xmlns="" xmlns:p14="http://schemas.microsoft.com/office/powerpoint/2010/main" val="22491305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2011</a:t>
            </a:r>
            <a:r>
              <a:rPr lang="ja-JP" altLang="en-US" dirty="0" smtClean="0"/>
              <a:t>上半期</a:t>
            </a:r>
            <a:r>
              <a:rPr lang="en-US" altLang="ja-JP" dirty="0" smtClean="0"/>
              <a:t/>
            </a:r>
            <a:br>
              <a:rPr lang="en-US" altLang="ja-JP" dirty="0" smtClean="0"/>
            </a:br>
            <a:r>
              <a:rPr lang="ja-JP" altLang="en-US" dirty="0"/>
              <a:t>気に</a:t>
            </a:r>
            <a:r>
              <a:rPr lang="ja-JP" altLang="en-US" dirty="0" smtClean="0"/>
              <a:t>なったサービスレビュー２０</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 xmlns:p14="http://schemas.microsoft.com/office/powerpoint/2010/main" val="40142630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個人間融資</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6146" name="Picture 2"/>
          <p:cNvPicPr>
            <a:picLocks noChangeAspect="1" noChangeArrowheads="1"/>
          </p:cNvPicPr>
          <p:nvPr/>
        </p:nvPicPr>
        <p:blipFill>
          <a:blip r:embed="rId2" cstate="print"/>
          <a:srcRect/>
          <a:stretch>
            <a:fillRect/>
          </a:stretch>
        </p:blipFill>
        <p:spPr bwMode="auto">
          <a:xfrm>
            <a:off x="0" y="1571625"/>
            <a:ext cx="9715500" cy="5286375"/>
          </a:xfrm>
          <a:prstGeom prst="rect">
            <a:avLst/>
          </a:prstGeom>
          <a:noFill/>
          <a:ln w="9525">
            <a:noFill/>
            <a:miter lim="800000"/>
            <a:headEnd/>
            <a:tailEnd/>
          </a:ln>
        </p:spPr>
      </p:pic>
    </p:spTree>
    <p:extLst>
      <p:ext uri="{BB962C8B-B14F-4D97-AF65-F5344CB8AC3E}">
        <p14:creationId xmlns="" xmlns:p14="http://schemas.microsoft.com/office/powerpoint/2010/main" val="41519736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個人間の交換・売買</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7170" name="Picture 2"/>
          <p:cNvPicPr>
            <a:picLocks noChangeAspect="1" noChangeArrowheads="1"/>
          </p:cNvPicPr>
          <p:nvPr/>
        </p:nvPicPr>
        <p:blipFill>
          <a:blip r:embed="rId2" cstate="print"/>
          <a:srcRect/>
          <a:stretch>
            <a:fillRect/>
          </a:stretch>
        </p:blipFill>
        <p:spPr bwMode="auto">
          <a:xfrm>
            <a:off x="0" y="1571625"/>
            <a:ext cx="9715500" cy="5286375"/>
          </a:xfrm>
          <a:prstGeom prst="rect">
            <a:avLst/>
          </a:prstGeom>
          <a:noFill/>
          <a:ln w="9525">
            <a:noFill/>
            <a:miter lim="800000"/>
            <a:headEnd/>
            <a:tailEnd/>
          </a:ln>
        </p:spPr>
      </p:pic>
    </p:spTree>
    <p:extLst>
      <p:ext uri="{BB962C8B-B14F-4D97-AF65-F5344CB8AC3E}">
        <p14:creationId xmlns="" xmlns:p14="http://schemas.microsoft.com/office/powerpoint/2010/main" val="16209401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こどもと親の</a:t>
            </a:r>
            <a:r>
              <a:rPr lang="en-US" altLang="ja-JP" dirty="0" smtClean="0"/>
              <a:t>SNS</a:t>
            </a:r>
            <a:br>
              <a:rPr lang="en-US" altLang="ja-JP" dirty="0" smtClean="0"/>
            </a:br>
            <a:r>
              <a:rPr lang="en-US" altLang="ja-JP" dirty="0" err="1" smtClean="0"/>
              <a:t>Togetherville</a:t>
            </a:r>
            <a:endParaRPr kumimoji="1" lang="ja-JP" altLang="en-US" dirty="0"/>
          </a:p>
        </p:txBody>
      </p:sp>
      <p:pic>
        <p:nvPicPr>
          <p:cNvPr id="1026" name="Picture 2" descr="http://www.lugaluda.com/wp-content/uploads/2011/02/Togetherville.jpg"/>
          <p:cNvPicPr>
            <a:picLocks noChangeAspect="1" noChangeArrowheads="1"/>
          </p:cNvPicPr>
          <p:nvPr/>
        </p:nvPicPr>
        <p:blipFill>
          <a:blip r:embed="rId2" cstate="print"/>
          <a:srcRect/>
          <a:stretch>
            <a:fillRect/>
          </a:stretch>
        </p:blipFill>
        <p:spPr bwMode="auto">
          <a:xfrm>
            <a:off x="0" y="1484784"/>
            <a:ext cx="5626323" cy="3744416"/>
          </a:xfrm>
          <a:prstGeom prst="rect">
            <a:avLst/>
          </a:prstGeom>
          <a:noFill/>
        </p:spPr>
      </p:pic>
      <p:sp>
        <p:nvSpPr>
          <p:cNvPr id="5" name="正方形/長方形 4"/>
          <p:cNvSpPr/>
          <p:nvPr/>
        </p:nvSpPr>
        <p:spPr>
          <a:xfrm>
            <a:off x="539552" y="5733256"/>
            <a:ext cx="4572000" cy="646331"/>
          </a:xfrm>
          <a:prstGeom prst="rect">
            <a:avLst/>
          </a:prstGeom>
        </p:spPr>
        <p:txBody>
          <a:bodyPr>
            <a:spAutoFit/>
          </a:bodyPr>
          <a:lstStyle/>
          <a:p>
            <a:r>
              <a:rPr lang="en-US" altLang="ja-JP" dirty="0" smtClean="0"/>
              <a:t>10</a:t>
            </a:r>
            <a:r>
              <a:rPr lang="ja-JP" altLang="en-US" dirty="0" smtClean="0"/>
              <a:t>歳以下の子供向けソーシャルネットワークディズニーが</a:t>
            </a:r>
            <a:r>
              <a:rPr lang="en-US" altLang="ja-JP" dirty="0" smtClean="0"/>
              <a:t>2011</a:t>
            </a:r>
            <a:r>
              <a:rPr lang="ja-JP" altLang="en-US" dirty="0" smtClean="0"/>
              <a:t>年</a:t>
            </a:r>
            <a:r>
              <a:rPr lang="en-US" altLang="ja-JP" dirty="0" smtClean="0"/>
              <a:t>2</a:t>
            </a:r>
            <a:r>
              <a:rPr lang="ja-JP" altLang="en-US" dirty="0" smtClean="0"/>
              <a:t>月に買収。</a:t>
            </a:r>
            <a:endParaRPr lang="ja-JP" altLang="en-US" dirty="0"/>
          </a:p>
        </p:txBody>
      </p:sp>
      <p:sp>
        <p:nvSpPr>
          <p:cNvPr id="6" name="正方形/長方形 5"/>
          <p:cNvSpPr/>
          <p:nvPr/>
        </p:nvSpPr>
        <p:spPr>
          <a:xfrm>
            <a:off x="5633864" y="1340768"/>
            <a:ext cx="3510136" cy="480131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dirty="0" smtClean="0"/>
              <a:t>安全性を担保するために、子どもが誰と友人関係になるかなどを管理することができるようになっている。子どもが友人になった相手についてはすべて親側で承認する仕組みとなっており、相手の親とは</a:t>
            </a:r>
            <a:r>
              <a:rPr lang="en-US" altLang="ja-JP" dirty="0" err="1" smtClean="0"/>
              <a:t>Facebook</a:t>
            </a:r>
            <a:r>
              <a:rPr lang="ja-JP" altLang="en-US" dirty="0" smtClean="0"/>
              <a:t>経由で繋がることができるようになっている。</a:t>
            </a:r>
          </a:p>
          <a:p>
            <a:r>
              <a:rPr lang="en-US" altLang="ja-JP" dirty="0" err="1" smtClean="0"/>
              <a:t>Togetherville</a:t>
            </a:r>
            <a:r>
              <a:rPr lang="ja-JP" altLang="en-US" dirty="0" smtClean="0"/>
              <a:t>は、子どもが独自のソーシャルネットワークを構築して友だちと連絡を取り合ったり、ゲームやビデオを楽しんだり、あるいは一緒に絵を書いて遊んだりすることができるようになっている。子どもの側に自由を与えつつ、両親による管理も容易に行えるようになっているのが特徴</a:t>
            </a:r>
            <a:endParaRPr lang="ja-JP"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ニアフィールド系</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 xmlns:p14="http://schemas.microsoft.com/office/powerpoint/2010/main" val="781556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キュレーション系</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 xmlns:p14="http://schemas.microsoft.com/office/powerpoint/2010/main" val="3406759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オープンガバメント系</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 xmlns:p14="http://schemas.microsoft.com/office/powerpoint/2010/main" val="2131140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シェアメッシュ系</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 xmlns:p14="http://schemas.microsoft.com/office/powerpoint/2010/main" val="2463748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 xmlns:p14="http://schemas.microsoft.com/office/powerpoint/2010/main" val="1807098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rtlCol="0">
            <a:normAutofit fontScale="90000"/>
          </a:bodyPr>
          <a:lstStyle/>
          <a:p>
            <a:pPr eaLnBrk="1" fontAlgn="auto" hangingPunct="1">
              <a:spcAft>
                <a:spcPts val="0"/>
              </a:spcAft>
              <a:defRPr/>
            </a:pPr>
            <a:r>
              <a:rPr lang="en-US" altLang="ja-JP" sz="8000" dirty="0" smtClean="0">
                <a:latin typeface="Impact" pitchFamily="34" charset="0"/>
              </a:rPr>
              <a:t>Pulse?/!</a:t>
            </a:r>
            <a:br>
              <a:rPr lang="en-US" altLang="ja-JP" sz="8000" dirty="0" smtClean="0">
                <a:latin typeface="Impact" pitchFamily="34" charset="0"/>
              </a:rPr>
            </a:br>
            <a:r>
              <a:rPr lang="en-US" altLang="ja-JP" sz="8000" dirty="0" smtClean="0">
                <a:latin typeface="Impact" pitchFamily="34" charset="0"/>
              </a:rPr>
              <a:t>2014</a:t>
            </a:r>
            <a:endParaRPr lang="ja-JP" altLang="en-US" sz="8000" dirty="0" smtClean="0">
              <a:latin typeface="Impact" pitchFamily="34" charset="0"/>
            </a:endParaRPr>
          </a:p>
        </p:txBody>
      </p:sp>
      <p:sp>
        <p:nvSpPr>
          <p:cNvPr id="3" name="サブタイトル 2"/>
          <p:cNvSpPr>
            <a:spLocks noGrp="1"/>
          </p:cNvSpPr>
          <p:nvPr>
            <p:ph type="subTitle" idx="1"/>
          </p:nvPr>
        </p:nvSpPr>
        <p:spPr>
          <a:xfrm>
            <a:off x="1403350" y="4581525"/>
            <a:ext cx="6400800" cy="1752600"/>
          </a:xfrm>
        </p:spPr>
        <p:txBody>
          <a:bodyPr rtlCol="0">
            <a:normAutofit/>
          </a:bodyPr>
          <a:lstStyle/>
          <a:p>
            <a:pPr eaLnBrk="1" fontAlgn="auto" hangingPunct="1">
              <a:spcAft>
                <a:spcPts val="0"/>
              </a:spcAft>
              <a:buFont typeface="Arial" pitchFamily="34" charset="0"/>
              <a:buNone/>
              <a:defRPr/>
            </a:pPr>
            <a:r>
              <a:rPr lang="ja-JP" altLang="en-US" dirty="0" smtClean="0"/>
              <a:t>多摩大学大学院</a:t>
            </a:r>
            <a:endParaRPr lang="en-US" altLang="ja-JP" dirty="0" smtClean="0"/>
          </a:p>
          <a:p>
            <a:pPr eaLnBrk="1" fontAlgn="auto" hangingPunct="1">
              <a:spcAft>
                <a:spcPts val="0"/>
              </a:spcAft>
              <a:buFont typeface="Arial" pitchFamily="34" charset="0"/>
              <a:buNone/>
              <a:defRPr/>
            </a:pPr>
            <a:r>
              <a:rPr lang="en-US" altLang="ja-JP" dirty="0" smtClean="0"/>
              <a:t>Web</a:t>
            </a:r>
            <a:r>
              <a:rPr lang="ja-JP" altLang="en-US" dirty="0" smtClean="0"/>
              <a:t>マーケティング・イノベーション</a:t>
            </a:r>
            <a:endParaRPr lang="en-US" altLang="ja-JP" dirty="0" smtClean="0"/>
          </a:p>
          <a:p>
            <a:pPr eaLnBrk="1" fontAlgn="auto" hangingPunct="1">
              <a:spcAft>
                <a:spcPts val="0"/>
              </a:spcAft>
              <a:buFont typeface="Arial" pitchFamily="34" charset="0"/>
              <a:buNone/>
              <a:defRPr/>
            </a:pPr>
            <a:r>
              <a:rPr lang="ja-JP" altLang="en-US" dirty="0" smtClean="0"/>
              <a:t>橋本大也</a:t>
            </a:r>
          </a:p>
        </p:txBody>
      </p:sp>
    </p:spTree>
    <p:extLst>
      <p:ext uri="{BB962C8B-B14F-4D97-AF65-F5344CB8AC3E}">
        <p14:creationId xmlns="" xmlns:p14="http://schemas.microsoft.com/office/powerpoint/2010/main" val="6631696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正方形/長方形 3"/>
          <p:cNvSpPr>
            <a:spLocks noChangeArrowheads="1"/>
          </p:cNvSpPr>
          <p:nvPr/>
        </p:nvSpPr>
        <p:spPr bwMode="auto">
          <a:xfrm>
            <a:off x="2987675" y="2205038"/>
            <a:ext cx="2879725" cy="2738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ja-JP" altLang="en-US" sz="3200"/>
              <a:t>２０１４年は、</a:t>
            </a:r>
          </a:p>
          <a:p>
            <a:endParaRPr lang="ja-JP" altLang="en-US" sz="3200"/>
          </a:p>
          <a:p>
            <a:r>
              <a:rPr lang="en-US" altLang="ja-JP" sz="4400" b="1"/>
              <a:t>Pulse?/!</a:t>
            </a:r>
          </a:p>
          <a:p>
            <a:endParaRPr lang="en-US" altLang="ja-JP" sz="3200"/>
          </a:p>
          <a:p>
            <a:r>
              <a:rPr lang="ja-JP" altLang="en-US" sz="3200"/>
              <a:t>の年だった</a:t>
            </a:r>
            <a:r>
              <a:rPr lang="ja-JP" altLang="en-US"/>
              <a:t>。</a:t>
            </a:r>
          </a:p>
        </p:txBody>
      </p:sp>
    </p:spTree>
    <p:extLst>
      <p:ext uri="{BB962C8B-B14F-4D97-AF65-F5344CB8AC3E}">
        <p14:creationId xmlns="" xmlns:p14="http://schemas.microsoft.com/office/powerpoint/2010/main" val="39834604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Android</a:t>
            </a:r>
            <a:r>
              <a:rPr kumimoji="1" lang="ja-JP" altLang="en-US" dirty="0" smtClean="0"/>
              <a:t>画面ロックに情報表示</a:t>
            </a:r>
            <a:r>
              <a:rPr kumimoji="1" lang="en-US" altLang="ja-JP" dirty="0" smtClean="0"/>
              <a:t/>
            </a:r>
            <a:br>
              <a:rPr kumimoji="1" lang="en-US" altLang="ja-JP" dirty="0" smtClean="0"/>
            </a:br>
            <a:r>
              <a:rPr lang="en-US" altLang="ja-JP" dirty="0" err="1" smtClean="0"/>
              <a:t>FlyScreen</a:t>
            </a:r>
            <a:endParaRPr kumimoji="1" lang="ja-JP" altLang="en-US" dirty="0"/>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484784"/>
            <a:ext cx="5652120" cy="429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24128" y="1484784"/>
            <a:ext cx="1473180" cy="26233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452320" y="1484784"/>
            <a:ext cx="1465589" cy="260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6284" y="5712462"/>
            <a:ext cx="9102220" cy="523220"/>
          </a:xfrm>
          <a:prstGeom prst="rect">
            <a:avLst/>
          </a:prstGeom>
        </p:spPr>
        <p:txBody>
          <a:bodyPr wrap="square">
            <a:spAutoFit/>
          </a:bodyPr>
          <a:lstStyle/>
          <a:p>
            <a:r>
              <a:rPr lang="en-US" altLang="ja-JP" sz="1400" dirty="0" smtClean="0"/>
              <a:t>NTT DoCoMo</a:t>
            </a:r>
            <a:r>
              <a:rPr lang="ja-JP" altLang="en-US" sz="1400" dirty="0" smtClean="0"/>
              <a:t>が</a:t>
            </a:r>
            <a:r>
              <a:rPr lang="en-US" altLang="ja-JP" sz="1400" dirty="0" err="1" smtClean="0"/>
              <a:t>FlyScreen</a:t>
            </a:r>
            <a:r>
              <a:rPr lang="ja-JP" altLang="en-US" sz="1400" dirty="0" smtClean="0"/>
              <a:t>を日本の</a:t>
            </a:r>
            <a:r>
              <a:rPr lang="en-US" altLang="ja-JP" sz="1400" dirty="0" smtClean="0"/>
              <a:t>Android</a:t>
            </a:r>
            <a:r>
              <a:rPr lang="ja-JP" altLang="en-US" sz="1400" dirty="0" smtClean="0"/>
              <a:t>ユーザ数百万に提供へ</a:t>
            </a:r>
          </a:p>
          <a:p>
            <a:r>
              <a:rPr lang="en-US" altLang="ja-JP" sz="1400" dirty="0" smtClean="0">
                <a:hlinkClick r:id="rId5"/>
              </a:rPr>
              <a:t>http://jp.techcrunch.com/archives/20110624ntt-docomo-deal-brings-flyscreen-to-millions-of-japanese-android-users</a:t>
            </a:r>
            <a:r>
              <a:rPr lang="en-US" altLang="ja-JP" sz="1400" dirty="0" smtClean="0"/>
              <a:t>/</a:t>
            </a:r>
            <a:endParaRPr lang="ja-JP" altLang="en-US" sz="1400" dirty="0"/>
          </a:p>
        </p:txBody>
      </p:sp>
    </p:spTree>
    <p:extLst>
      <p:ext uri="{BB962C8B-B14F-4D97-AF65-F5344CB8AC3E}">
        <p14:creationId xmlns="" xmlns:p14="http://schemas.microsoft.com/office/powerpoint/2010/main" val="16541822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正方形/長方形 1"/>
          <p:cNvSpPr>
            <a:spLocks noChangeArrowheads="1"/>
          </p:cNvSpPr>
          <p:nvPr/>
        </p:nvSpPr>
        <p:spPr bwMode="auto">
          <a:xfrm>
            <a:off x="2181225" y="3644900"/>
            <a:ext cx="4572000" cy="22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ja-JP" sz="2000"/>
              <a:t>TGS</a:t>
            </a:r>
            <a:r>
              <a:rPr lang="ja-JP" altLang="en-US" sz="2000"/>
              <a:t>の授業”</a:t>
            </a:r>
            <a:r>
              <a:rPr lang="en-US" altLang="ja-JP" sz="2000"/>
              <a:t>Web</a:t>
            </a:r>
            <a:r>
              <a:rPr lang="ja-JP" altLang="en-US" sz="2000"/>
              <a:t>マーケティング・イノベーション”の最終課題として、橋本教員と受講生が共同で考案した</a:t>
            </a:r>
            <a:r>
              <a:rPr lang="en-US" altLang="ja-JP" sz="2000"/>
              <a:t>“Pulse?/!”</a:t>
            </a:r>
            <a:r>
              <a:rPr lang="ja-JP" altLang="en-US" sz="2000"/>
              <a:t>コンセプトが、世界のコミュニケーションを一変させたのだ。</a:t>
            </a:r>
            <a:endParaRPr lang="en-US" altLang="ja-JP" sz="2000"/>
          </a:p>
          <a:p>
            <a:endParaRPr lang="en-US" altLang="ja-JP" sz="2000"/>
          </a:p>
          <a:p>
            <a:r>
              <a:rPr lang="ja-JP" altLang="en-US" sz="2000"/>
              <a:t>時代は</a:t>
            </a:r>
            <a:r>
              <a:rPr lang="en-US" altLang="ja-JP" sz="2000"/>
              <a:t>EmotionalWeb</a:t>
            </a:r>
            <a:r>
              <a:rPr lang="ja-JP" altLang="en-US" sz="2000"/>
              <a:t>へと突入した。</a:t>
            </a:r>
          </a:p>
        </p:txBody>
      </p:sp>
      <p:pic>
        <p:nvPicPr>
          <p:cNvPr id="4099"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132138" y="1341438"/>
            <a:ext cx="2668587" cy="20018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737558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正方形/長方形 1"/>
          <p:cNvSpPr>
            <a:spLocks noChangeArrowheads="1"/>
          </p:cNvSpPr>
          <p:nvPr/>
        </p:nvSpPr>
        <p:spPr bwMode="auto">
          <a:xfrm>
            <a:off x="2286000" y="4005263"/>
            <a:ext cx="480695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ja-JP" sz="2000"/>
              <a:t>Pulse?/!</a:t>
            </a:r>
            <a:r>
              <a:rPr lang="ja-JP" altLang="en-US" sz="2000"/>
              <a:t>のプロトタイプは、２０１２年にシャープの携帯電話</a:t>
            </a:r>
            <a:r>
              <a:rPr lang="en-US" altLang="ja-JP" sz="2000"/>
              <a:t>"Galapagos3.0"</a:t>
            </a:r>
            <a:r>
              <a:rPr lang="ja-JP" altLang="en-US" sz="2000"/>
              <a:t>に、産学連携プロジェクトとして実験搭載された。</a:t>
            </a:r>
          </a:p>
        </p:txBody>
      </p:sp>
      <p:pic>
        <p:nvPicPr>
          <p:cNvPr id="5123"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59113" y="1844675"/>
            <a:ext cx="2381250" cy="1924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6096416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正方形/長方形 1"/>
          <p:cNvSpPr>
            <a:spLocks noChangeArrowheads="1"/>
          </p:cNvSpPr>
          <p:nvPr/>
        </p:nvSpPr>
        <p:spPr bwMode="auto">
          <a:xfrm>
            <a:off x="2255838" y="4941888"/>
            <a:ext cx="4572000" cy="1322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ja-JP" sz="2000"/>
              <a:t>Pulse?/!</a:t>
            </a:r>
            <a:r>
              <a:rPr lang="ja-JP" altLang="en-US" sz="2000"/>
              <a:t>のコア技術は薄い膜状の生体センサー（ＤＮＰ開発）だ。触っているユーザーの生体情報（血流、脈動、発汗、発熱）を読み取ることができる。</a:t>
            </a:r>
          </a:p>
        </p:txBody>
      </p:sp>
      <p:pic>
        <p:nvPicPr>
          <p:cNvPr id="6147"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55875" y="1341438"/>
            <a:ext cx="3581400" cy="3000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7299052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正方形/長方形 1"/>
          <p:cNvSpPr>
            <a:spLocks noChangeArrowheads="1"/>
          </p:cNvSpPr>
          <p:nvPr/>
        </p:nvSpPr>
        <p:spPr bwMode="auto">
          <a:xfrm>
            <a:off x="2286000" y="2828925"/>
            <a:ext cx="45720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ja-JP" altLang="en-US" sz="2000"/>
              <a:t>ユーザーがいま笑っているのか、怒っているのか、興奮しているのか、穏やかなのか、本気なのか、ウソなのかを８０％という精度で検知することができるのだ。</a:t>
            </a:r>
          </a:p>
        </p:txBody>
      </p:sp>
    </p:spTree>
    <p:extLst>
      <p:ext uri="{BB962C8B-B14F-4D97-AF65-F5344CB8AC3E}">
        <p14:creationId xmlns="" xmlns:p14="http://schemas.microsoft.com/office/powerpoint/2010/main" val="39375115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正方形/長方形 1"/>
          <p:cNvSpPr>
            <a:spLocks noChangeArrowheads="1"/>
          </p:cNvSpPr>
          <p:nvPr/>
        </p:nvSpPr>
        <p:spPr bwMode="auto">
          <a:xfrm>
            <a:off x="2286000" y="3933825"/>
            <a:ext cx="45720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ja-JP" altLang="en-US" sz="2000"/>
              <a:t>最初のヒットは</a:t>
            </a:r>
            <a:r>
              <a:rPr lang="en-US" altLang="ja-JP" sz="2000"/>
              <a:t>PulseEmoticon</a:t>
            </a:r>
            <a:r>
              <a:rPr lang="ja-JP" altLang="en-US" sz="2000"/>
              <a:t>（情字＝感情の絵文字と訳される）を使ったショートメッセージだった。ユーザーがメールを書いている間に、生体情報を読み取って、センテンスの最後に自動的に</a:t>
            </a:r>
            <a:r>
              <a:rPr lang="en-US" altLang="ja-JP" sz="2000"/>
              <a:t>PulseEmoticon</a:t>
            </a:r>
            <a:r>
              <a:rPr lang="ja-JP" altLang="en-US" sz="2000"/>
              <a:t>を付加したのだ。</a:t>
            </a:r>
          </a:p>
        </p:txBody>
      </p:sp>
      <p:pic>
        <p:nvPicPr>
          <p:cNvPr id="819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76600" y="1773238"/>
            <a:ext cx="2476500" cy="1847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272626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a:spLocks noChangeArrowheads="1"/>
          </p:cNvSpPr>
          <p:nvPr/>
        </p:nvSpPr>
        <p:spPr bwMode="auto">
          <a:xfrm>
            <a:off x="2286000" y="1341438"/>
            <a:ext cx="4572000" cy="347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ja-JP" sz="2000"/>
              <a:t>PulseEmoticon</a:t>
            </a:r>
            <a:r>
              <a:rPr lang="ja-JP" altLang="en-US" sz="2000"/>
              <a:t>を用いた文章表示例</a:t>
            </a:r>
          </a:p>
          <a:p>
            <a:endParaRPr lang="ja-JP" altLang="en-US" sz="2000"/>
          </a:p>
          <a:p>
            <a:r>
              <a:rPr lang="ja-JP" altLang="en-US" sz="2000"/>
              <a:t>　</a:t>
            </a:r>
            <a:r>
              <a:rPr lang="en-US" altLang="ja-JP" sz="2000"/>
              <a:t>“</a:t>
            </a:r>
            <a:r>
              <a:rPr lang="ja-JP" altLang="en-US" sz="2000"/>
              <a:t>愛しているよ</a:t>
            </a:r>
            <a:r>
              <a:rPr lang="ja-JP" altLang="en-US" sz="2000">
                <a:solidFill>
                  <a:srgbClr val="FF0000"/>
                </a:solidFill>
                <a:latin typeface="Impact" pitchFamily="34" charset="0"/>
              </a:rPr>
              <a:t>（</a:t>
            </a:r>
            <a:r>
              <a:rPr lang="en-US" altLang="ja-JP" sz="2000">
                <a:solidFill>
                  <a:srgbClr val="FF0000"/>
                </a:solidFill>
                <a:latin typeface="Impact" pitchFamily="34" charset="0"/>
              </a:rPr>
              <a:t>P65%</a:t>
            </a:r>
            <a:r>
              <a:rPr lang="ja-JP" altLang="en-US" sz="2000">
                <a:solidFill>
                  <a:srgbClr val="FF0000"/>
                </a:solidFill>
                <a:latin typeface="Impact" pitchFamily="34" charset="0"/>
              </a:rPr>
              <a:t>）</a:t>
            </a:r>
            <a:r>
              <a:rPr lang="en-US" altLang="ja-JP" sz="2000"/>
              <a:t>”</a:t>
            </a:r>
            <a:endParaRPr lang="ja-JP" altLang="en-US" sz="2000"/>
          </a:p>
          <a:p>
            <a:endParaRPr lang="ja-JP" altLang="en-US" sz="2000"/>
          </a:p>
          <a:p>
            <a:r>
              <a:rPr lang="ja-JP" altLang="en-US" sz="2000"/>
              <a:t>　</a:t>
            </a:r>
            <a:r>
              <a:rPr lang="en-US" altLang="ja-JP" sz="2000"/>
              <a:t>“</a:t>
            </a:r>
            <a:r>
              <a:rPr lang="ja-JP" altLang="en-US" sz="2000"/>
              <a:t>ドキドキしちゃう</a:t>
            </a:r>
            <a:r>
              <a:rPr lang="ja-JP" altLang="en-US" sz="2000">
                <a:solidFill>
                  <a:srgbClr val="FF0000"/>
                </a:solidFill>
              </a:rPr>
              <a:t>（</a:t>
            </a:r>
            <a:r>
              <a:rPr lang="en-US" altLang="ja-JP" sz="2000">
                <a:solidFill>
                  <a:srgbClr val="FF0000"/>
                </a:solidFill>
                <a:latin typeface="Impact" pitchFamily="34" charset="0"/>
              </a:rPr>
              <a:t>P85%</a:t>
            </a:r>
            <a:r>
              <a:rPr lang="ja-JP" altLang="en-US" sz="2000">
                <a:solidFill>
                  <a:srgbClr val="FF0000"/>
                </a:solidFill>
              </a:rPr>
              <a:t>）</a:t>
            </a:r>
            <a:r>
              <a:rPr lang="en-US" altLang="ja-JP" sz="2000"/>
              <a:t>”</a:t>
            </a:r>
            <a:endParaRPr lang="ja-JP" altLang="en-US" sz="2000"/>
          </a:p>
          <a:p>
            <a:endParaRPr lang="ja-JP" altLang="en-US" sz="2000"/>
          </a:p>
          <a:p>
            <a:r>
              <a:rPr lang="ja-JP" altLang="en-US" sz="2000"/>
              <a:t>　</a:t>
            </a:r>
            <a:r>
              <a:rPr lang="en-US" altLang="ja-JP" sz="2000"/>
              <a:t>“</a:t>
            </a:r>
            <a:r>
              <a:rPr lang="ja-JP" altLang="en-US" sz="2000"/>
              <a:t>マジで怒っている</a:t>
            </a:r>
            <a:r>
              <a:rPr lang="ja-JP" altLang="en-US" sz="2000">
                <a:solidFill>
                  <a:srgbClr val="FF0000"/>
                </a:solidFill>
              </a:rPr>
              <a:t>（</a:t>
            </a:r>
            <a:r>
              <a:rPr lang="en-US" altLang="ja-JP" sz="2000">
                <a:solidFill>
                  <a:srgbClr val="FF0000"/>
                </a:solidFill>
                <a:latin typeface="Impact" pitchFamily="34" charset="0"/>
              </a:rPr>
              <a:t>P99%</a:t>
            </a:r>
            <a:r>
              <a:rPr lang="ja-JP" altLang="en-US" sz="2000">
                <a:solidFill>
                  <a:srgbClr val="FF0000"/>
                </a:solidFill>
              </a:rPr>
              <a:t>）</a:t>
            </a:r>
            <a:r>
              <a:rPr lang="en-US" altLang="ja-JP" sz="2000"/>
              <a:t>”</a:t>
            </a:r>
            <a:endParaRPr lang="ja-JP" altLang="en-US" sz="2000"/>
          </a:p>
          <a:p>
            <a:endParaRPr lang="ja-JP" altLang="en-US" sz="2000"/>
          </a:p>
          <a:p>
            <a:r>
              <a:rPr lang="ja-JP" altLang="en-US" sz="2000"/>
              <a:t>　</a:t>
            </a:r>
            <a:r>
              <a:rPr lang="en-US" altLang="ja-JP" sz="2000"/>
              <a:t>“</a:t>
            </a:r>
            <a:r>
              <a:rPr lang="ja-JP" altLang="en-US" sz="2000"/>
              <a:t>この提案内容じゃ不安だよ</a:t>
            </a:r>
            <a:r>
              <a:rPr lang="ja-JP" altLang="en-US" sz="2000">
                <a:solidFill>
                  <a:srgbClr val="FF0000"/>
                </a:solidFill>
              </a:rPr>
              <a:t>（</a:t>
            </a:r>
            <a:r>
              <a:rPr lang="en-US" altLang="ja-JP" sz="2000">
                <a:solidFill>
                  <a:srgbClr val="FF0000"/>
                </a:solidFill>
                <a:latin typeface="Impact" pitchFamily="34" charset="0"/>
              </a:rPr>
              <a:t>P75%</a:t>
            </a:r>
            <a:r>
              <a:rPr lang="ja-JP" altLang="en-US" sz="2000">
                <a:solidFill>
                  <a:srgbClr val="FF0000"/>
                </a:solidFill>
              </a:rPr>
              <a:t>）</a:t>
            </a:r>
            <a:r>
              <a:rPr lang="en-US" altLang="ja-JP" sz="2000"/>
              <a:t>”</a:t>
            </a:r>
            <a:endParaRPr lang="ja-JP" altLang="en-US" sz="2000"/>
          </a:p>
          <a:p>
            <a:endParaRPr lang="ja-JP" altLang="en-US" sz="2000"/>
          </a:p>
          <a:p>
            <a:r>
              <a:rPr lang="ja-JP" altLang="en-US" sz="2000"/>
              <a:t>　</a:t>
            </a:r>
            <a:r>
              <a:rPr lang="en-US" altLang="ja-JP" sz="2000"/>
              <a:t>“</a:t>
            </a:r>
            <a:r>
              <a:rPr lang="ja-JP" altLang="en-US" sz="2000"/>
              <a:t>お世話になっております</a:t>
            </a:r>
            <a:r>
              <a:rPr lang="ja-JP" altLang="en-US" sz="2000">
                <a:solidFill>
                  <a:srgbClr val="FF0000"/>
                </a:solidFill>
              </a:rPr>
              <a:t>（</a:t>
            </a:r>
            <a:r>
              <a:rPr lang="en-US" altLang="ja-JP" sz="2000">
                <a:solidFill>
                  <a:srgbClr val="FF0000"/>
                </a:solidFill>
                <a:latin typeface="Impact" pitchFamily="34" charset="0"/>
              </a:rPr>
              <a:t>P2%</a:t>
            </a:r>
            <a:r>
              <a:rPr lang="ja-JP" altLang="en-US" sz="2000">
                <a:solidFill>
                  <a:srgbClr val="FF0000"/>
                </a:solidFill>
              </a:rPr>
              <a:t>）</a:t>
            </a:r>
            <a:r>
              <a:rPr lang="en-US" altLang="ja-JP" sz="2000"/>
              <a:t>”</a:t>
            </a:r>
            <a:endParaRPr lang="ja-JP" altLang="en-US" sz="2000"/>
          </a:p>
        </p:txBody>
      </p:sp>
      <p:sp>
        <p:nvSpPr>
          <p:cNvPr id="3" name="正方形/長方形 2"/>
          <p:cNvSpPr>
            <a:spLocks noChangeArrowheads="1"/>
          </p:cNvSpPr>
          <p:nvPr/>
        </p:nvSpPr>
        <p:spPr bwMode="auto">
          <a:xfrm>
            <a:off x="2124075" y="5229225"/>
            <a:ext cx="45720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ja-JP"/>
              <a:t>PulseEmoticon</a:t>
            </a:r>
            <a:r>
              <a:rPr lang="ja-JP" altLang="en-US"/>
              <a:t>は認証付テキストに埋め込まれるので、改ざんすることができない。メールの相手と、本当の思いを伝え合うことができるのだ。</a:t>
            </a:r>
          </a:p>
        </p:txBody>
      </p:sp>
    </p:spTree>
    <p:extLst>
      <p:ext uri="{BB962C8B-B14F-4D97-AF65-F5344CB8AC3E}">
        <p14:creationId xmlns="" xmlns:p14="http://schemas.microsoft.com/office/powerpoint/2010/main" val="2706211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 calcmode="lin" valueType="num">
                                      <p:cBhvr additive="base">
                                        <p:cTn id="2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anim calcmode="lin" valueType="num">
                                      <p:cBhvr additive="base">
                                        <p:cTn id="3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a:spLocks noChangeArrowheads="1"/>
          </p:cNvSpPr>
          <p:nvPr/>
        </p:nvSpPr>
        <p:spPr bwMode="auto">
          <a:xfrm>
            <a:off x="2286000" y="2492375"/>
            <a:ext cx="4572000" cy="224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ja-JP" sz="2000"/>
              <a:t>Pulse</a:t>
            </a:r>
            <a:r>
              <a:rPr lang="ja-JP" altLang="en-US" sz="2000"/>
              <a:t>のサービスは当初は出会い系サービスで広く採用された後、普通の恋人たちの間でも広まった。</a:t>
            </a:r>
            <a:endParaRPr lang="en-US" altLang="ja-JP" sz="2000"/>
          </a:p>
          <a:p>
            <a:endParaRPr lang="en-US" altLang="ja-JP" sz="2000"/>
          </a:p>
          <a:p>
            <a:r>
              <a:rPr lang="ja-JP" altLang="en-US" sz="2000"/>
              <a:t>出会い系においてはサクラを排除できたし、恋人たちの間でも誠実なおつきあいが保証された。</a:t>
            </a:r>
          </a:p>
        </p:txBody>
      </p:sp>
      <p:pic>
        <p:nvPicPr>
          <p:cNvPr id="10243"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897563" y="4581525"/>
            <a:ext cx="2619375" cy="174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4"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5288" y="549275"/>
            <a:ext cx="3286125" cy="1390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714247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正方形/長方形 1"/>
          <p:cNvSpPr>
            <a:spLocks noChangeArrowheads="1"/>
          </p:cNvSpPr>
          <p:nvPr/>
        </p:nvSpPr>
        <p:spPr bwMode="auto">
          <a:xfrm>
            <a:off x="2286000" y="2828925"/>
            <a:ext cx="45720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ja-JP" sz="2000"/>
              <a:t>Pulse?/!</a:t>
            </a:r>
            <a:r>
              <a:rPr lang="ja-JP" altLang="en-US" sz="2000"/>
              <a:t>の膜状センサーは携帯電話の次に、マウスやタッチパッド、キーボード、タブレット型</a:t>
            </a:r>
            <a:r>
              <a:rPr lang="en-US" altLang="ja-JP" sz="2000"/>
              <a:t>PC</a:t>
            </a:r>
            <a:r>
              <a:rPr lang="ja-JP" altLang="en-US" sz="2000"/>
              <a:t>、テレビリモコンなどのデバイスに広く採用された。</a:t>
            </a:r>
          </a:p>
        </p:txBody>
      </p:sp>
      <p:pic>
        <p:nvPicPr>
          <p:cNvPr id="11267"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288" y="476250"/>
            <a:ext cx="2105025" cy="2171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68"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43663" y="506413"/>
            <a:ext cx="2143125" cy="2143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69"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5925" y="4581525"/>
            <a:ext cx="2466975" cy="1847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70"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443663" y="4367213"/>
            <a:ext cx="2009775" cy="2276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478651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正方形/長方形 1"/>
          <p:cNvSpPr>
            <a:spLocks noChangeArrowheads="1"/>
          </p:cNvSpPr>
          <p:nvPr/>
        </p:nvSpPr>
        <p:spPr bwMode="auto">
          <a:xfrm>
            <a:off x="2286000" y="2690813"/>
            <a:ext cx="4572000" cy="1630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ja-JP" altLang="en-US" sz="2000"/>
              <a:t>全米の映画館が早期に採用して映画の広告に使った。いまや”全米が泣いた”や”手に汗握る</a:t>
            </a:r>
            <a:r>
              <a:rPr lang="en-US" altLang="ja-JP" sz="2000"/>
              <a:t>"</a:t>
            </a:r>
            <a:r>
              <a:rPr lang="ja-JP" altLang="en-US" sz="2000"/>
              <a:t>、”腹がよじれる”は、つきなみな宣伝文句ではなく</a:t>
            </a:r>
            <a:r>
              <a:rPr lang="en-US" altLang="ja-JP" sz="2000"/>
              <a:t>Pulse</a:t>
            </a:r>
            <a:r>
              <a:rPr lang="ja-JP" altLang="en-US" sz="2000"/>
              <a:t>認証付の本物の感動体験の証拠だった。</a:t>
            </a:r>
          </a:p>
        </p:txBody>
      </p:sp>
      <p:pic>
        <p:nvPicPr>
          <p:cNvPr id="12291"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8313" y="620713"/>
            <a:ext cx="2619375" cy="174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292"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51500" y="4652963"/>
            <a:ext cx="2724150"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60946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正方形/長方形 1"/>
          <p:cNvSpPr>
            <a:spLocks noChangeArrowheads="1"/>
          </p:cNvSpPr>
          <p:nvPr/>
        </p:nvSpPr>
        <p:spPr bwMode="auto">
          <a:xfrm>
            <a:off x="2308225" y="3644900"/>
            <a:ext cx="45720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ja-JP" altLang="en-US" sz="2000"/>
              <a:t>もちろん裏の世界ではアダルト産業が</a:t>
            </a:r>
            <a:r>
              <a:rPr lang="en-US" altLang="ja-JP" sz="2000"/>
              <a:t>Pulse?/!</a:t>
            </a:r>
            <a:r>
              <a:rPr lang="ja-JP" altLang="en-US" sz="2000"/>
              <a:t>のデータを使って、極度にエキサイティングなポルノグラフィーを制作して、技術の普及を後押ししたといわれる。これはビデオ、パソコン、ウェブの普及と同じパターンだ。歴史は繰り返す。</a:t>
            </a:r>
          </a:p>
        </p:txBody>
      </p:sp>
      <p:pic>
        <p:nvPicPr>
          <p:cNvPr id="1331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87675" y="1700213"/>
            <a:ext cx="2600325" cy="175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779816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3200" dirty="0" smtClean="0"/>
              <a:t>ソーシャルアプリの一括</a:t>
            </a:r>
            <a:r>
              <a:rPr kumimoji="1" lang="en-US" altLang="ja-JP" sz="3200" dirty="0" smtClean="0"/>
              <a:t>Unsubscribe</a:t>
            </a:r>
            <a:r>
              <a:rPr kumimoji="1" lang="ja-JP" altLang="en-US" sz="3200" dirty="0" smtClean="0"/>
              <a:t>ツール</a:t>
            </a:r>
            <a:r>
              <a:rPr kumimoji="1" lang="en-US" altLang="ja-JP" sz="3200" dirty="0" smtClean="0"/>
              <a:t/>
            </a:r>
            <a:br>
              <a:rPr kumimoji="1" lang="en-US" altLang="ja-JP" sz="3200" dirty="0" smtClean="0"/>
            </a:br>
            <a:r>
              <a:rPr lang="en-US" altLang="ja-JP" sz="3200" dirty="0" smtClean="0"/>
              <a:t>Unsubscribe.com</a:t>
            </a:r>
            <a:endParaRPr kumimoji="1" lang="ja-JP" altLang="en-US" sz="3200" dirty="0"/>
          </a:p>
        </p:txBody>
      </p:sp>
      <p:pic>
        <p:nvPicPr>
          <p:cNvPr id="3" name="Picture 2" descr="http://tctechcrunch.files.wordpress.com/2011/06/unsubscribe-social.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276872"/>
            <a:ext cx="4856981" cy="339131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正方形/長方形 3"/>
          <p:cNvSpPr/>
          <p:nvPr/>
        </p:nvSpPr>
        <p:spPr>
          <a:xfrm>
            <a:off x="5076056" y="2132856"/>
            <a:ext cx="3889276" cy="403187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ja-JP" sz="1600" dirty="0"/>
              <a:t>Unsubscribe</a:t>
            </a:r>
            <a:r>
              <a:rPr lang="ja-JP" altLang="en-US" sz="1600" dirty="0"/>
              <a:t>はまず、</a:t>
            </a:r>
            <a:r>
              <a:rPr lang="en-US" altLang="ja-JP" sz="1600" dirty="0"/>
              <a:t>Facebook</a:t>
            </a:r>
            <a:r>
              <a:rPr lang="ja-JP" altLang="en-US" sz="1600" dirty="0" err="1"/>
              <a:t>、</a:t>
            </a:r>
            <a:r>
              <a:rPr lang="en-US" altLang="ja-JP" sz="1600" dirty="0"/>
              <a:t>Twitter</a:t>
            </a:r>
            <a:r>
              <a:rPr lang="ja-JP" altLang="en-US" sz="1600" dirty="0" err="1"/>
              <a:t>、</a:t>
            </a:r>
            <a:r>
              <a:rPr lang="en-US" altLang="ja-JP" sz="1600" dirty="0"/>
              <a:t>LinkedIn</a:t>
            </a:r>
            <a:r>
              <a:rPr lang="ja-JP" altLang="en-US" sz="1600" dirty="0"/>
              <a:t>を利用してインストールしたアプリの一覧を表示する（</a:t>
            </a:r>
            <a:r>
              <a:rPr lang="en-US" altLang="ja-JP" sz="1600" dirty="0"/>
              <a:t>Google</a:t>
            </a:r>
            <a:r>
              <a:rPr lang="ja-JP" altLang="en-US" sz="1600" dirty="0"/>
              <a:t>と</a:t>
            </a:r>
            <a:r>
              <a:rPr lang="en-US" altLang="ja-JP" sz="1600" dirty="0"/>
              <a:t>Yahoo</a:t>
            </a:r>
            <a:r>
              <a:rPr lang="ja-JP" altLang="en-US" sz="1600" dirty="0"/>
              <a:t>についても近々追加される）。それぞれのアプリについてユーザーデータにアクセスできる範囲の広さとネットでの評判が色分けで表示される。これらの情報に基づいてシステムは「</a:t>
            </a:r>
            <a:r>
              <a:rPr lang="en-US" altLang="ja-JP" sz="1600" dirty="0"/>
              <a:t>OK</a:t>
            </a:r>
            <a:r>
              <a:rPr lang="ja-JP" altLang="en-US" sz="1600" dirty="0" err="1"/>
              <a:t>、</a:t>
            </a:r>
            <a:r>
              <a:rPr lang="ja-JP" altLang="en-US" sz="1600" dirty="0"/>
              <a:t>注意、削除」の</a:t>
            </a:r>
            <a:r>
              <a:rPr lang="en-US" altLang="ja-JP" sz="1600" dirty="0"/>
              <a:t>3</a:t>
            </a:r>
            <a:r>
              <a:rPr lang="ja-JP" altLang="en-US" sz="1600" dirty="0"/>
              <a:t>種類の評価を行う。右端の</a:t>
            </a:r>
            <a:r>
              <a:rPr lang="en-US" altLang="ja-JP" sz="1600" dirty="0"/>
              <a:t>unsubscribe</a:t>
            </a:r>
            <a:r>
              <a:rPr lang="ja-JP" altLang="en-US" sz="1600" dirty="0"/>
              <a:t>ボタンを押せば、そのアプリのユーザーデータへのアクセス承認を即座に取り消すことができる。システムはユーザーが最近</a:t>
            </a:r>
            <a:r>
              <a:rPr lang="en-US" altLang="ja-JP" sz="1600" dirty="0"/>
              <a:t>90</a:t>
            </a:r>
            <a:r>
              <a:rPr lang="ja-JP" altLang="en-US" sz="1600" dirty="0"/>
              <a:t>日以上利用していないアプリについては自動的に「削除」に分類する。この分類のアプリが私のところにも多数あった</a:t>
            </a:r>
            <a:r>
              <a:rPr lang="en-US" altLang="ja-JP" sz="1600" dirty="0"/>
              <a:t>―Clicker</a:t>
            </a:r>
            <a:r>
              <a:rPr lang="ja-JP" altLang="en-US" sz="1600" dirty="0" err="1"/>
              <a:t>、</a:t>
            </a:r>
            <a:r>
              <a:rPr lang="en-US" altLang="ja-JP" sz="1600" dirty="0" err="1"/>
              <a:t>IntoNow</a:t>
            </a:r>
            <a:r>
              <a:rPr lang="ja-JP" altLang="en-US" sz="1600" dirty="0" err="1"/>
              <a:t>、</a:t>
            </a:r>
            <a:r>
              <a:rPr lang="en-US" altLang="ja-JP" sz="1600" dirty="0"/>
              <a:t>Aardvark</a:t>
            </a:r>
            <a:r>
              <a:rPr lang="ja-JP" altLang="en-US" sz="1600" dirty="0" err="1"/>
              <a:t>その他その他</a:t>
            </a:r>
            <a:r>
              <a:rPr lang="ja-JP" altLang="en-US" sz="1600" dirty="0"/>
              <a:t>。</a:t>
            </a:r>
          </a:p>
        </p:txBody>
      </p:sp>
    </p:spTree>
    <p:extLst>
      <p:ext uri="{BB962C8B-B14F-4D97-AF65-F5344CB8AC3E}">
        <p14:creationId xmlns="" xmlns:p14="http://schemas.microsoft.com/office/powerpoint/2010/main" val="35809195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正方形/長方形 1"/>
          <p:cNvSpPr>
            <a:spLocks noChangeArrowheads="1"/>
          </p:cNvSpPr>
          <p:nvPr/>
        </p:nvSpPr>
        <p:spPr bwMode="auto">
          <a:xfrm>
            <a:off x="2286000" y="2967038"/>
            <a:ext cx="45720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ja-JP" sz="2000"/>
              <a:t>Pulse?/!</a:t>
            </a:r>
            <a:r>
              <a:rPr lang="ja-JP" altLang="en-US" sz="2000"/>
              <a:t>膜状センサーがマウスやタッチパネルに搭載されると、すぐさま</a:t>
            </a:r>
            <a:r>
              <a:rPr lang="en-US" altLang="ja-JP" sz="2000"/>
              <a:t>Facebook</a:t>
            </a:r>
            <a:r>
              <a:rPr lang="ja-JP" altLang="en-US" sz="2000"/>
              <a:t>社と</a:t>
            </a:r>
            <a:r>
              <a:rPr lang="en-US" altLang="ja-JP" sz="2000"/>
              <a:t>Google</a:t>
            </a:r>
            <a:r>
              <a:rPr lang="ja-JP" altLang="en-US" sz="2000"/>
              <a:t>社が</a:t>
            </a:r>
            <a:r>
              <a:rPr lang="en-US" altLang="ja-JP" sz="2000"/>
              <a:t>Pulse?/!</a:t>
            </a:r>
            <a:r>
              <a:rPr lang="ja-JP" altLang="en-US" sz="2000"/>
              <a:t>との全面連携を発表した。</a:t>
            </a:r>
          </a:p>
        </p:txBody>
      </p:sp>
      <p:pic>
        <p:nvPicPr>
          <p:cNvPr id="14339"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188" y="692150"/>
            <a:ext cx="2619375" cy="174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340"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76825" y="4437063"/>
            <a:ext cx="2619375" cy="174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752583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正方形/長方形 1"/>
          <p:cNvSpPr>
            <a:spLocks noChangeArrowheads="1"/>
          </p:cNvSpPr>
          <p:nvPr/>
        </p:nvSpPr>
        <p:spPr bwMode="auto">
          <a:xfrm>
            <a:off x="2339975" y="3536950"/>
            <a:ext cx="4572000" cy="255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ja-JP" altLang="en-US" sz="2000"/>
              <a:t>ＣＥＯのマーク・ザッカーバーグは、</a:t>
            </a:r>
          </a:p>
          <a:p>
            <a:endParaRPr lang="ja-JP" altLang="en-US" sz="2000"/>
          </a:p>
          <a:p>
            <a:r>
              <a:rPr lang="ja-JP" altLang="en-US" sz="2000"/>
              <a:t>「</a:t>
            </a:r>
            <a:r>
              <a:rPr lang="en-US" altLang="ja-JP" sz="2000"/>
              <a:t>Facebook</a:t>
            </a:r>
            <a:r>
              <a:rPr lang="ja-JP" altLang="en-US" sz="2000"/>
              <a:t>のイイネの精度を飛躍的に高めることができた（</a:t>
            </a:r>
            <a:r>
              <a:rPr lang="en-US" altLang="ja-JP" sz="2000"/>
              <a:t>P100%</a:t>
            </a:r>
            <a:r>
              <a:rPr lang="ja-JP" altLang="en-US" sz="2000"/>
              <a:t>）」</a:t>
            </a:r>
          </a:p>
          <a:p>
            <a:endParaRPr lang="ja-JP" altLang="en-US" sz="2000"/>
          </a:p>
          <a:p>
            <a:r>
              <a:rPr lang="ja-JP" altLang="en-US" sz="2000"/>
              <a:t>という認証付声明を発表した。</a:t>
            </a:r>
            <a:endParaRPr lang="en-US" altLang="ja-JP" sz="2000"/>
          </a:p>
          <a:p>
            <a:endParaRPr lang="en-US" altLang="ja-JP" sz="2000"/>
          </a:p>
          <a:p>
            <a:r>
              <a:rPr lang="ja-JP" altLang="en-US" sz="2000"/>
              <a:t>イイものは本当にイイのだ。</a:t>
            </a:r>
          </a:p>
        </p:txBody>
      </p:sp>
      <p:pic>
        <p:nvPicPr>
          <p:cNvPr id="15363"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132138" y="1700213"/>
            <a:ext cx="2276475"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840867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a:spLocks noChangeArrowheads="1"/>
          </p:cNvSpPr>
          <p:nvPr/>
        </p:nvSpPr>
        <p:spPr bwMode="auto">
          <a:xfrm>
            <a:off x="2286000" y="2551113"/>
            <a:ext cx="4572000" cy="286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ja-JP" altLang="en-US" sz="2000"/>
              <a:t>続いて</a:t>
            </a:r>
            <a:r>
              <a:rPr lang="en-US" altLang="ja-JP" sz="2000"/>
              <a:t>Google</a:t>
            </a:r>
            <a:r>
              <a:rPr lang="ja-JP" altLang="en-US" sz="2000"/>
              <a:t>社は、</a:t>
            </a:r>
            <a:r>
              <a:rPr lang="en-US" altLang="ja-JP" sz="2000"/>
              <a:t>Pagerank</a:t>
            </a:r>
            <a:r>
              <a:rPr lang="ja-JP" altLang="en-US" sz="2000"/>
              <a:t>と</a:t>
            </a:r>
            <a:r>
              <a:rPr lang="en-US" altLang="ja-JP" sz="2000"/>
              <a:t>Pulse?/!Score</a:t>
            </a:r>
            <a:r>
              <a:rPr lang="ja-JP" altLang="en-US" sz="2000"/>
              <a:t>を統合して、ユーザーが真に面白いと思ったページを検索上位に表示する</a:t>
            </a:r>
            <a:r>
              <a:rPr lang="en-US" altLang="ja-JP" sz="2000"/>
              <a:t>P</a:t>
            </a:r>
            <a:r>
              <a:rPr lang="ja-JP" altLang="en-US" sz="2000"/>
              <a:t>＆</a:t>
            </a:r>
            <a:r>
              <a:rPr lang="en-US" altLang="ja-JP" sz="2000"/>
              <a:t>P</a:t>
            </a:r>
            <a:r>
              <a:rPr lang="ja-JP" altLang="en-US" sz="2000"/>
              <a:t>アルゴリズムを開発、２０１４年には全面的な検索エンジンでの採用を発表した。</a:t>
            </a:r>
            <a:endParaRPr lang="en-US" altLang="ja-JP" sz="2000"/>
          </a:p>
          <a:p>
            <a:endParaRPr lang="en-US" altLang="ja-JP" sz="2000"/>
          </a:p>
          <a:p>
            <a:r>
              <a:rPr lang="ja-JP" altLang="en-US" sz="2000"/>
              <a:t>その瞬間、小手先での順位操作に明け暮れてきた</a:t>
            </a:r>
            <a:r>
              <a:rPr lang="en-US" altLang="ja-JP" sz="2000"/>
              <a:t>SEO</a:t>
            </a:r>
            <a:r>
              <a:rPr lang="ja-JP" altLang="en-US" sz="2000"/>
              <a:t>業者は壊滅した。</a:t>
            </a:r>
          </a:p>
        </p:txBody>
      </p:sp>
      <p:pic>
        <p:nvPicPr>
          <p:cNvPr id="16387"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03575" y="407988"/>
            <a:ext cx="2143125" cy="2143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80083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a:spLocks noChangeArrowheads="1"/>
          </p:cNvSpPr>
          <p:nvPr/>
        </p:nvSpPr>
        <p:spPr bwMode="auto">
          <a:xfrm>
            <a:off x="2286000" y="3789363"/>
            <a:ext cx="4572000" cy="255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ja-JP" altLang="en-US" sz="2000"/>
              <a:t>テレビもまた変わった。視聴率に代わる”感動率”が指標となったのだ。面白い番組、面白くない番組は議論の余地がなくなった。今日のテレビ番組表は、全面的に面白い番組（プロフィール別ではあるが）で埋め尽くされており、新たなテレビ黄金時代を迎えている。</a:t>
            </a:r>
            <a:endParaRPr lang="en-US" altLang="ja-JP" sz="2000"/>
          </a:p>
          <a:p>
            <a:r>
              <a:rPr lang="ja-JP" altLang="en-US" sz="2000"/>
              <a:t>”電・博”はもちろん窮地を迎えている。</a:t>
            </a:r>
          </a:p>
        </p:txBody>
      </p:sp>
      <p:pic>
        <p:nvPicPr>
          <p:cNvPr id="17411"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55875" y="879475"/>
            <a:ext cx="3878263" cy="2671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乗算記号 2"/>
          <p:cNvSpPr/>
          <p:nvPr/>
        </p:nvSpPr>
        <p:spPr>
          <a:xfrm>
            <a:off x="2655888" y="1773238"/>
            <a:ext cx="3678237" cy="214153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 xmlns:p14="http://schemas.microsoft.com/office/powerpoint/2010/main" val="4121047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正方形/長方形 1"/>
          <p:cNvSpPr>
            <a:spLocks noChangeArrowheads="1"/>
          </p:cNvSpPr>
          <p:nvPr/>
        </p:nvSpPr>
        <p:spPr bwMode="auto">
          <a:xfrm>
            <a:off x="2286000" y="3675063"/>
            <a:ext cx="4572000" cy="224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ja-JP" sz="2000"/>
              <a:t>World Wide Web</a:t>
            </a:r>
            <a:r>
              <a:rPr lang="ja-JP" altLang="en-US" sz="2000"/>
              <a:t>の発明者で、かつての次世代構想 </a:t>
            </a:r>
            <a:r>
              <a:rPr lang="en-US" altLang="ja-JP" sz="2000"/>
              <a:t>SemanticWeb</a:t>
            </a:r>
            <a:r>
              <a:rPr lang="ja-JP" altLang="en-US" sz="2000"/>
              <a:t>の提唱者ティム・バーナーズ・リーは、情報の構造解析ではなく、感情の集約によってこそ、信頼できる情報（</a:t>
            </a:r>
            <a:r>
              <a:rPr lang="en-US" altLang="ja-JP" sz="2000"/>
              <a:t>Trust</a:t>
            </a:r>
            <a:r>
              <a:rPr lang="ja-JP" altLang="en-US" sz="2000"/>
              <a:t>）の抽出を実現できると認め、新しい構想を”</a:t>
            </a:r>
            <a:r>
              <a:rPr lang="en-US" altLang="ja-JP" sz="2000"/>
              <a:t>EmotionalWeb”</a:t>
            </a:r>
            <a:r>
              <a:rPr lang="ja-JP" altLang="en-US" sz="2000"/>
              <a:t>となづけた。</a:t>
            </a:r>
          </a:p>
        </p:txBody>
      </p:sp>
      <p:pic>
        <p:nvPicPr>
          <p:cNvPr id="1843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8313" y="1196975"/>
            <a:ext cx="2619375" cy="174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436"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84888" y="968375"/>
            <a:ext cx="2143125" cy="2143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右矢印 2"/>
          <p:cNvSpPr/>
          <p:nvPr/>
        </p:nvSpPr>
        <p:spPr>
          <a:xfrm>
            <a:off x="4211638" y="2060575"/>
            <a:ext cx="1439862"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 xmlns:p14="http://schemas.microsoft.com/office/powerpoint/2010/main" val="8938497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a:spLocks noChangeArrowheads="1"/>
          </p:cNvSpPr>
          <p:nvPr/>
        </p:nvSpPr>
        <p:spPr bwMode="auto">
          <a:xfrm>
            <a:off x="2286000" y="3644900"/>
            <a:ext cx="4572000" cy="22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ja-JP" sz="2000"/>
              <a:t>Pulse?/!</a:t>
            </a:r>
            <a:r>
              <a:rPr lang="ja-JP" altLang="en-US" sz="2000"/>
              <a:t>のユーザー数は、２０１６年には</a:t>
            </a:r>
            <a:r>
              <a:rPr lang="en-US" altLang="ja-JP" sz="2000"/>
              <a:t>Google</a:t>
            </a:r>
            <a:r>
              <a:rPr lang="ja-JP" altLang="en-US" sz="2000"/>
              <a:t>と</a:t>
            </a:r>
            <a:r>
              <a:rPr lang="en-US" altLang="ja-JP" sz="2000"/>
              <a:t>Facebook</a:t>
            </a:r>
            <a:r>
              <a:rPr lang="ja-JP" altLang="en-US" sz="2000"/>
              <a:t>の利用者数を超えると予測されている。</a:t>
            </a:r>
            <a:endParaRPr lang="en-US" altLang="ja-JP" sz="2000"/>
          </a:p>
          <a:p>
            <a:endParaRPr lang="en-US" altLang="ja-JP" sz="2000"/>
          </a:p>
          <a:p>
            <a:r>
              <a:rPr lang="ja-JP" altLang="en-US" sz="2000"/>
              <a:t>２０２０年には世界人口の３分の１が、何らかのデバイスを介して、</a:t>
            </a:r>
            <a:r>
              <a:rPr lang="en-US" altLang="ja-JP" sz="2000"/>
              <a:t>Pulse?/!</a:t>
            </a:r>
            <a:r>
              <a:rPr lang="ja-JP" altLang="en-US" sz="2000"/>
              <a:t>ネットワークに感情的に参加するという。</a:t>
            </a:r>
          </a:p>
        </p:txBody>
      </p:sp>
      <p:pic>
        <p:nvPicPr>
          <p:cNvPr id="19459"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132138" y="1376363"/>
            <a:ext cx="2592387" cy="19446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134104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正方形/長方形 1"/>
          <p:cNvSpPr>
            <a:spLocks noChangeArrowheads="1"/>
          </p:cNvSpPr>
          <p:nvPr/>
        </p:nvSpPr>
        <p:spPr bwMode="auto">
          <a:xfrm>
            <a:off x="1476375" y="2406650"/>
            <a:ext cx="4572000" cy="317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ja-JP" altLang="en-US" sz="2000"/>
              <a:t>この革命の発端となった</a:t>
            </a:r>
            <a:r>
              <a:rPr lang="en-US" altLang="ja-JP" sz="2000"/>
              <a:t>TGS</a:t>
            </a:r>
            <a:r>
              <a:rPr lang="ja-JP" altLang="en-US" sz="2000"/>
              <a:t>　</a:t>
            </a:r>
            <a:r>
              <a:rPr lang="en-US" altLang="ja-JP" sz="2000"/>
              <a:t>Web</a:t>
            </a:r>
            <a:r>
              <a:rPr lang="ja-JP" altLang="en-US" sz="2000"/>
              <a:t>イノベーションチームは、現在、</a:t>
            </a:r>
            <a:r>
              <a:rPr lang="en-US" altLang="ja-JP" sz="2000"/>
              <a:t>Pulse?/!</a:t>
            </a:r>
            <a:r>
              <a:rPr lang="ja-JP" altLang="en-US" sz="2000"/>
              <a:t>を大統領選挙に使って、”国民の総意”を計測するシミュレーションを、ホワイトハウスに提案している。</a:t>
            </a:r>
            <a:endParaRPr lang="en-US" altLang="ja-JP" sz="2000"/>
          </a:p>
          <a:p>
            <a:endParaRPr lang="en-US" altLang="ja-JP" sz="2000"/>
          </a:p>
          <a:p>
            <a:r>
              <a:rPr lang="ja-JP" altLang="en-US" sz="2000"/>
              <a:t>これが実現されれば、ルソーの言う”一般意思”が人類史上はじめて実現されることになる。民主主義が次の次元に進化するのだ。</a:t>
            </a:r>
          </a:p>
        </p:txBody>
      </p:sp>
      <p:pic>
        <p:nvPicPr>
          <p:cNvPr id="20483"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227763" y="404813"/>
            <a:ext cx="2638425" cy="173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484"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8788" y="404813"/>
            <a:ext cx="2628900" cy="174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485"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443663" y="3644900"/>
            <a:ext cx="1905000" cy="2524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384868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正方形/長方形 1"/>
          <p:cNvSpPr>
            <a:spLocks noChangeArrowheads="1"/>
          </p:cNvSpPr>
          <p:nvPr/>
        </p:nvSpPr>
        <p:spPr bwMode="auto">
          <a:xfrm>
            <a:off x="2397125" y="1773238"/>
            <a:ext cx="4572000" cy="4954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ja-JP" altLang="en-US" sz="2400"/>
              <a:t>理性と感情</a:t>
            </a:r>
          </a:p>
          <a:p>
            <a:endParaRPr lang="ja-JP" altLang="en-US" sz="2000"/>
          </a:p>
          <a:p>
            <a:r>
              <a:rPr lang="ja-JP" altLang="en-US" sz="2000"/>
              <a:t>どちらが私たちを幸せに導くだろうか</a:t>
            </a:r>
          </a:p>
          <a:p>
            <a:endParaRPr lang="en-US" altLang="ja-JP" sz="2000"/>
          </a:p>
          <a:p>
            <a:r>
              <a:rPr lang="ja-JP" altLang="en-US" sz="2000"/>
              <a:t>それは</a:t>
            </a:r>
            <a:r>
              <a:rPr lang="en-US" altLang="ja-JP" sz="3200">
                <a:latin typeface="Impact" pitchFamily="34" charset="0"/>
              </a:rPr>
              <a:t>Pulse?/!</a:t>
            </a:r>
            <a:r>
              <a:rPr lang="ja-JP" altLang="en-US" sz="2000"/>
              <a:t>のネットワークが</a:t>
            </a:r>
            <a:endParaRPr lang="en-US" altLang="ja-JP" sz="2000"/>
          </a:p>
          <a:p>
            <a:r>
              <a:rPr lang="ja-JP" altLang="en-US" sz="2000"/>
              <a:t>もうすぐ答えをだす</a:t>
            </a:r>
            <a:endParaRPr lang="en-US" altLang="ja-JP" sz="2000"/>
          </a:p>
          <a:p>
            <a:endParaRPr lang="ja-JP" altLang="en-US" sz="2000"/>
          </a:p>
          <a:p>
            <a:r>
              <a:rPr lang="ja-JP" altLang="en-US" sz="2000"/>
              <a:t>人類の大実験はいま始まった。</a:t>
            </a:r>
            <a:endParaRPr lang="en-US" altLang="ja-JP" sz="2000"/>
          </a:p>
          <a:p>
            <a:endParaRPr lang="en-US" altLang="ja-JP" sz="2000"/>
          </a:p>
          <a:p>
            <a:endParaRPr lang="en-US" altLang="ja-JP" sz="2000"/>
          </a:p>
          <a:p>
            <a:endParaRPr lang="en-US" altLang="ja-JP" sz="2000"/>
          </a:p>
          <a:p>
            <a:endParaRPr lang="en-US" altLang="ja-JP" sz="2000"/>
          </a:p>
          <a:p>
            <a:endParaRPr lang="en-US" altLang="ja-JP" sz="2000"/>
          </a:p>
          <a:p>
            <a:endParaRPr lang="en-US" altLang="ja-JP" sz="2000"/>
          </a:p>
          <a:p>
            <a:r>
              <a:rPr lang="en-US" altLang="ja-JP" sz="2000"/>
              <a:t>End</a:t>
            </a:r>
            <a:endParaRPr lang="ja-JP" altLang="en-US" sz="2000"/>
          </a:p>
        </p:txBody>
      </p:sp>
    </p:spTree>
    <p:extLst>
      <p:ext uri="{BB962C8B-B14F-4D97-AF65-F5344CB8AC3E}">
        <p14:creationId xmlns="" xmlns:p14="http://schemas.microsoft.com/office/powerpoint/2010/main" val="24256039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sz="3600" dirty="0" smtClean="0"/>
              <a:t>ソーシャル・カラオケ</a:t>
            </a:r>
            <a:r>
              <a:rPr kumimoji="1" lang="en-US" altLang="ja-JP" sz="3600" dirty="0" smtClean="0"/>
              <a:t/>
            </a:r>
            <a:br>
              <a:rPr kumimoji="1" lang="en-US" altLang="ja-JP" sz="3600" dirty="0" smtClean="0"/>
            </a:br>
            <a:r>
              <a:rPr lang="en-US" altLang="ja-JP" sz="3600" dirty="0" err="1" smtClean="0"/>
              <a:t>REDKaraoke</a:t>
            </a:r>
            <a:endParaRPr kumimoji="1" lang="ja-JP" altLang="en-US" sz="3600" dirty="0"/>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448" y="2099716"/>
            <a:ext cx="5217355" cy="39676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5364088" y="2560052"/>
            <a:ext cx="3491880" cy="304698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ja-JP" sz="1600" dirty="0" err="1"/>
              <a:t>edKaraoke</a:t>
            </a:r>
            <a:r>
              <a:rPr lang="ja-JP" altLang="en-US" sz="1600" dirty="0"/>
              <a:t>は楽曲</a:t>
            </a:r>
            <a:r>
              <a:rPr lang="en-US" altLang="ja-JP" sz="1600" dirty="0"/>
              <a:t>1</a:t>
            </a:r>
            <a:r>
              <a:rPr lang="ja-JP" altLang="en-US" sz="1600" dirty="0"/>
              <a:t>万</a:t>
            </a:r>
            <a:r>
              <a:rPr lang="en-US" altLang="ja-JP" sz="1600" dirty="0"/>
              <a:t>4000</a:t>
            </a:r>
            <a:r>
              <a:rPr lang="ja-JP" altLang="en-US" sz="1600" dirty="0"/>
              <a:t>タイトル、世界</a:t>
            </a:r>
            <a:r>
              <a:rPr lang="en-US" altLang="ja-JP" sz="1600" dirty="0"/>
              <a:t>40</a:t>
            </a:r>
            <a:r>
              <a:rPr lang="ja-JP" altLang="en-US" sz="1600" dirty="0"/>
              <a:t>万人のユーザーを抱えるサイトで、そのカラオケ楽曲カタログはオンライン最大規模を誇る。サイトでは自分の歌声を録音・録画したり、他のユーザーと歌声を競い合って上位に上がるとランキング専用ページに登場。録音・録画は友だちと共有もできる。</a:t>
            </a:r>
            <a:r>
              <a:rPr lang="en-US" altLang="ja-JP" sz="1600" dirty="0" err="1"/>
              <a:t>RedKaraoke</a:t>
            </a:r>
            <a:r>
              <a:rPr lang="ja-JP" altLang="en-US" sz="1600" dirty="0"/>
              <a:t>では著作権管理会社、音楽出版社の各社と版権契約も結んでおり、米国の演奏権管理</a:t>
            </a:r>
            <a:r>
              <a:rPr lang="en-US" altLang="ja-JP" sz="1600" dirty="0"/>
              <a:t>2</a:t>
            </a:r>
            <a:r>
              <a:rPr lang="ja-JP" altLang="en-US" sz="1600" dirty="0"/>
              <a:t>団体の</a:t>
            </a:r>
            <a:r>
              <a:rPr lang="en-US" altLang="ja-JP" sz="1600" dirty="0"/>
              <a:t>ASCAP</a:t>
            </a:r>
            <a:r>
              <a:rPr lang="ja-JP" altLang="en-US" sz="1600" dirty="0"/>
              <a:t>と</a:t>
            </a:r>
            <a:r>
              <a:rPr lang="en-US" altLang="ja-JP" sz="1600" dirty="0"/>
              <a:t>BMI</a:t>
            </a:r>
            <a:r>
              <a:rPr lang="ja-JP" altLang="en-US" sz="1600" dirty="0"/>
              <a:t>とは提携関係にある。</a:t>
            </a:r>
          </a:p>
        </p:txBody>
      </p:sp>
    </p:spTree>
    <p:extLst>
      <p:ext uri="{BB962C8B-B14F-4D97-AF65-F5344CB8AC3E}">
        <p14:creationId xmlns="" xmlns:p14="http://schemas.microsoft.com/office/powerpoint/2010/main" val="4218313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377" y="18874"/>
            <a:ext cx="9397105" cy="66587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97239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Turntable.fm</a:t>
            </a:r>
            <a:endParaRPr kumimoji="1" lang="ja-JP" altLang="en-US" dirty="0"/>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1628800"/>
            <a:ext cx="4896543" cy="4376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5023097" y="1628800"/>
            <a:ext cx="3798168" cy="452431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600" dirty="0"/>
              <a:t>ログインすると、音楽の種類別にいろんな”部屋”があるから、どれかを選ぶ。新しい部屋を作ることもできる。そこが、</a:t>
            </a:r>
            <a:r>
              <a:rPr lang="en-US" altLang="ja-JP" sz="1600" dirty="0"/>
              <a:t>DJ</a:t>
            </a:r>
            <a:r>
              <a:rPr lang="ja-JP" altLang="en-US" sz="1600" dirty="0"/>
              <a:t>の数がまだ定員の</a:t>
            </a:r>
            <a:r>
              <a:rPr lang="en-US" altLang="ja-JP" sz="1600" dirty="0"/>
              <a:t>5</a:t>
            </a:r>
            <a:r>
              <a:rPr lang="ja-JP" altLang="en-US" sz="1600" dirty="0"/>
              <a:t>人に達していなかったら、”</a:t>
            </a:r>
            <a:r>
              <a:rPr lang="en-US" altLang="ja-JP" sz="1600" dirty="0"/>
              <a:t>Play music”</a:t>
            </a:r>
            <a:r>
              <a:rPr lang="ja-JP" altLang="en-US" sz="1600" dirty="0"/>
              <a:t>をクリックして自分が</a:t>
            </a:r>
            <a:r>
              <a:rPr lang="en-US" altLang="ja-JP" sz="1600" dirty="0"/>
              <a:t>DJ</a:t>
            </a:r>
            <a:r>
              <a:rPr lang="ja-JP" altLang="en-US" sz="1600" dirty="0"/>
              <a:t>になれる。自分のアバターが、ステージへ移る。かけたい曲をキューに入れる。サイトの持ち曲は十分に多いが、新たにアップロードすることもできる。曲は各</a:t>
            </a:r>
            <a:r>
              <a:rPr lang="en-US" altLang="ja-JP" sz="1600" dirty="0"/>
              <a:t>DJ</a:t>
            </a:r>
            <a:r>
              <a:rPr lang="ja-JP" altLang="en-US" sz="1600" dirty="0"/>
              <a:t>一曲ずつ順番にかけられる。その部屋にいたリスナーは、各曲に”すばらしい”または”だめね”を投票する。”すばらしい”を投票すると、その人のアバターの頭が揺れはじめ、その曲をかけた</a:t>
            </a:r>
            <a:r>
              <a:rPr lang="en-US" altLang="ja-JP" sz="1600" dirty="0"/>
              <a:t>DJ</a:t>
            </a:r>
            <a:r>
              <a:rPr lang="ja-JP" altLang="en-US" sz="1600" dirty="0"/>
              <a:t>がポイントをもらえる。ポイントが増えると、ごほうび、特典として、その</a:t>
            </a:r>
            <a:r>
              <a:rPr lang="en-US" altLang="ja-JP" sz="1600" dirty="0"/>
              <a:t>DJ</a:t>
            </a:r>
            <a:r>
              <a:rPr lang="ja-JP" altLang="en-US" sz="1600" dirty="0"/>
              <a:t>のアバターが変わる。リスナーは曲を</a:t>
            </a:r>
            <a:r>
              <a:rPr lang="en-US" altLang="ja-JP" sz="1600" dirty="0"/>
              <a:t>iTunes</a:t>
            </a:r>
            <a:r>
              <a:rPr lang="ja-JP" altLang="en-US" sz="1600" dirty="0"/>
              <a:t>や</a:t>
            </a:r>
            <a:r>
              <a:rPr lang="en-US" altLang="ja-JP" sz="1600" dirty="0" err="1"/>
              <a:t>Spotify</a:t>
            </a:r>
            <a:r>
              <a:rPr lang="ja-JP" altLang="en-US" sz="1600" dirty="0" err="1"/>
              <a:t>、</a:t>
            </a:r>
            <a:r>
              <a:rPr lang="en-US" altLang="ja-JP" sz="1600" dirty="0"/>
              <a:t>Last.fm</a:t>
            </a:r>
            <a:r>
              <a:rPr lang="ja-JP" altLang="en-US" sz="1600" dirty="0"/>
              <a:t>などに加えられる。</a:t>
            </a:r>
            <a:r>
              <a:rPr lang="en-US" altLang="ja-JP" sz="1600" dirty="0"/>
              <a:t>Turntable</a:t>
            </a:r>
            <a:r>
              <a:rPr lang="ja-JP" altLang="en-US" sz="1600" dirty="0"/>
              <a:t>のキューに加えてもいい。</a:t>
            </a:r>
          </a:p>
        </p:txBody>
      </p:sp>
    </p:spTree>
    <p:extLst>
      <p:ext uri="{BB962C8B-B14F-4D97-AF65-F5344CB8AC3E}">
        <p14:creationId xmlns="" xmlns:p14="http://schemas.microsoft.com/office/powerpoint/2010/main" val="2525578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sz="3600" dirty="0" smtClean="0"/>
              <a:t>NY</a:t>
            </a:r>
            <a:r>
              <a:rPr kumimoji="1" lang="ja-JP" altLang="en-US" sz="3600" dirty="0" smtClean="0"/>
              <a:t>市にどんなアプリが必要かを投票で決定</a:t>
            </a:r>
            <a:r>
              <a:rPr kumimoji="1" lang="en-US" altLang="ja-JP" dirty="0" smtClean="0"/>
              <a:t/>
            </a:r>
            <a:br>
              <a:rPr kumimoji="1" lang="en-US" altLang="ja-JP" dirty="0" smtClean="0"/>
            </a:br>
            <a:r>
              <a:rPr lang="en-US" altLang="ja-JP" dirty="0" err="1" smtClean="0"/>
              <a:t>BigAppsIdeas</a:t>
            </a:r>
            <a:endParaRPr kumimoji="1" lang="ja-JP" altLang="en-US" dirty="0"/>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628800"/>
            <a:ext cx="5965367" cy="45365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5436096" y="1653416"/>
            <a:ext cx="3582144" cy="480131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dirty="0"/>
              <a:t>誰でも解決してほしい問題を提案することができ、投票で順位を決める。このチャレンジは</a:t>
            </a:r>
            <a:r>
              <a:rPr lang="en-US" altLang="ja-JP" dirty="0" err="1"/>
              <a:t>ChallengePost</a:t>
            </a:r>
            <a:r>
              <a:rPr lang="ja-JP" altLang="en-US" dirty="0"/>
              <a:t>上で実施され、トップ</a:t>
            </a:r>
            <a:r>
              <a:rPr lang="en-US" altLang="ja-JP" dirty="0"/>
              <a:t>50</a:t>
            </a:r>
            <a:r>
              <a:rPr lang="ja-JP" altLang="en-US" dirty="0"/>
              <a:t>のアイディアには現金</a:t>
            </a:r>
            <a:r>
              <a:rPr lang="en-US" altLang="ja-JP" dirty="0"/>
              <a:t>100</a:t>
            </a:r>
            <a:r>
              <a:rPr lang="ja-JP" altLang="en-US" dirty="0"/>
              <a:t>ドル、トップ</a:t>
            </a:r>
            <a:r>
              <a:rPr lang="en-US" altLang="ja-JP" dirty="0"/>
              <a:t>10</a:t>
            </a:r>
            <a:r>
              <a:rPr lang="ja-JP" altLang="en-US" dirty="0" err="1"/>
              <a:t>には</a:t>
            </a:r>
            <a:r>
              <a:rPr lang="en-US" altLang="ja-JP" dirty="0"/>
              <a:t>250</a:t>
            </a:r>
            <a:r>
              <a:rPr lang="ja-JP" altLang="en-US" dirty="0"/>
              <a:t>ドルの賞金が贈られる。</a:t>
            </a:r>
          </a:p>
          <a:p>
            <a:endParaRPr lang="ja-JP" altLang="en-US" dirty="0"/>
          </a:p>
          <a:p>
            <a:r>
              <a:rPr lang="ja-JP" altLang="en-US" dirty="0"/>
              <a:t>位置情報と好みに基づいて近くのアパートを探してくれる</a:t>
            </a:r>
            <a:r>
              <a:rPr lang="en-US" altLang="ja-JP" dirty="0"/>
              <a:t>NYC</a:t>
            </a:r>
            <a:r>
              <a:rPr lang="ja-JP" altLang="en-US" dirty="0"/>
              <a:t>アプリが欲しい。</a:t>
            </a:r>
          </a:p>
          <a:p>
            <a:endParaRPr lang="ja-JP" altLang="en-US" dirty="0"/>
          </a:p>
          <a:p>
            <a:r>
              <a:rPr lang="ja-JP" altLang="en-US" dirty="0"/>
              <a:t>道路の駐車規則や規制、清掃スケジュール等を教えてくれる</a:t>
            </a:r>
            <a:r>
              <a:rPr lang="en-US" altLang="ja-JP" dirty="0"/>
              <a:t>NYC</a:t>
            </a:r>
            <a:r>
              <a:rPr lang="ja-JP" altLang="en-US" dirty="0"/>
              <a:t>アプリが欲しい。</a:t>
            </a:r>
          </a:p>
          <a:p>
            <a:endParaRPr lang="ja-JP" altLang="en-US" dirty="0"/>
          </a:p>
          <a:p>
            <a:r>
              <a:rPr lang="ja-JP" altLang="en-US" dirty="0"/>
              <a:t>有名映画のセットの場所を教えてくれる</a:t>
            </a:r>
            <a:r>
              <a:rPr lang="en-US" altLang="ja-JP" dirty="0"/>
              <a:t>NYC</a:t>
            </a:r>
            <a:r>
              <a:rPr lang="ja-JP" altLang="en-US" dirty="0"/>
              <a:t>アプリが欲しい。</a:t>
            </a:r>
          </a:p>
        </p:txBody>
      </p:sp>
    </p:spTree>
    <p:extLst>
      <p:ext uri="{BB962C8B-B14F-4D97-AF65-F5344CB8AC3E}">
        <p14:creationId xmlns="" xmlns:p14="http://schemas.microsoft.com/office/powerpoint/2010/main" val="365502104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736</TotalTime>
  <Words>2293</Words>
  <Application>Microsoft Office PowerPoint</Application>
  <PresentationFormat>画面に合わせる (4:3)</PresentationFormat>
  <Paragraphs>133</Paragraphs>
  <Slides>57</Slides>
  <Notes>0</Notes>
  <HiddenSlides>0</HiddenSlides>
  <MMClips>0</MMClips>
  <ScaleCrop>false</ScaleCrop>
  <HeadingPairs>
    <vt:vector size="4" baseType="variant">
      <vt:variant>
        <vt:lpstr>テーマ</vt:lpstr>
      </vt:variant>
      <vt:variant>
        <vt:i4>1</vt:i4>
      </vt:variant>
      <vt:variant>
        <vt:lpstr>スライド タイトル</vt:lpstr>
      </vt:variant>
      <vt:variant>
        <vt:i4>57</vt:i4>
      </vt:variant>
    </vt:vector>
  </HeadingPairs>
  <TitlesOfParts>
    <vt:vector size="58" baseType="lpstr">
      <vt:lpstr>Office ​​テーマ</vt:lpstr>
      <vt:lpstr>Web201x 2011 Summer Version</vt:lpstr>
      <vt:lpstr>構成</vt:lpstr>
      <vt:lpstr>2011上半期 気になったサービスレビュー２０</vt:lpstr>
      <vt:lpstr>Android画面ロックに情報表示 FlyScreen</vt:lpstr>
      <vt:lpstr>ソーシャルアプリの一括Unsubscribeツール Unsubscribe.com</vt:lpstr>
      <vt:lpstr>ソーシャル・カラオケ REDKaraoke</vt:lpstr>
      <vt:lpstr>スライド 7</vt:lpstr>
      <vt:lpstr>Turntable.fm</vt:lpstr>
      <vt:lpstr>NY市にどんなアプリが必要かを投票で決定 BigAppsIdeas</vt:lpstr>
      <vt:lpstr>Ｗｅｂ上の画像にコメント Frenzee</vt:lpstr>
      <vt:lpstr>CodeEval</vt:lpstr>
      <vt:lpstr>多人数同時参加型オンライン学習グループ　OpenStudy</vt:lpstr>
      <vt:lpstr>無料で商業音楽を楽しめる Ｓｐｏｔｉｆｙ</vt:lpstr>
      <vt:lpstr>その場にいる人だけでいろいろ共有 LoKast</vt:lpstr>
      <vt:lpstr>ＳＮＳとＳＥＯで人気コンテンツをつくる Inbound Writer</vt:lpstr>
      <vt:lpstr>入力テキストにＷｅｂ関連情報を付加する Zemanta</vt:lpstr>
      <vt:lpstr>この会社で働く知り合いは誰を可視化Whoworks.At</vt:lpstr>
      <vt:lpstr>Likeのアグリゲータ Likester</vt:lpstr>
      <vt:lpstr>YouTube動画を編集して作品化 ＳｈｏｒｔＦｏｒｍ</vt:lpstr>
      <vt:lpstr>ファッションコーディネートでビジネスもiQon</vt:lpstr>
      <vt:lpstr>ソーシャルネットワークの ニュース要約をする　Summify</vt:lpstr>
      <vt:lpstr>スライド 22</vt:lpstr>
      <vt:lpstr>自分のソーシャル投稿を一覧する Ｍｅｍｏｌａｎｅ</vt:lpstr>
      <vt:lpstr>スライド 24</vt:lpstr>
      <vt:lpstr>自分が押したいいねを分類 Facebook Likes Analyzer</vt:lpstr>
      <vt:lpstr>カーシェアリング</vt:lpstr>
      <vt:lpstr>DIY道具のシェア</vt:lpstr>
      <vt:lpstr>子供服のシェア</vt:lpstr>
      <vt:lpstr>本、CD、ゲーム…のシェア</vt:lpstr>
      <vt:lpstr>個人間融資</vt:lpstr>
      <vt:lpstr>個人間の交換・売買</vt:lpstr>
      <vt:lpstr>こどもと親のSNS Togetherville</vt:lpstr>
      <vt:lpstr>ニアフィールド系</vt:lpstr>
      <vt:lpstr>キュレーション系</vt:lpstr>
      <vt:lpstr>オープンガバメント系</vt:lpstr>
      <vt:lpstr>シェアメッシュ系</vt:lpstr>
      <vt:lpstr>スライド 37</vt:lpstr>
      <vt:lpstr>Pulse?/! 2014</vt:lpstr>
      <vt:lpstr>スライド 39</vt:lpstr>
      <vt:lpstr>スライド 40</vt:lpstr>
      <vt:lpstr>スライド 41</vt:lpstr>
      <vt:lpstr>スライド 42</vt:lpstr>
      <vt:lpstr>スライド 43</vt:lpstr>
      <vt:lpstr>スライド 44</vt:lpstr>
      <vt:lpstr>スライド 45</vt:lpstr>
      <vt:lpstr>スライド 46</vt:lpstr>
      <vt:lpstr>スライド 47</vt:lpstr>
      <vt:lpstr>スライド 48</vt:lpstr>
      <vt:lpstr>スライド 49</vt:lpstr>
      <vt:lpstr>スライド 50</vt:lpstr>
      <vt:lpstr>スライド 51</vt:lpstr>
      <vt:lpstr>スライド 52</vt:lpstr>
      <vt:lpstr>スライド 53</vt:lpstr>
      <vt:lpstr>スライド 54</vt:lpstr>
      <vt:lpstr>スライド 55</vt:lpstr>
      <vt:lpstr>スライド 56</vt:lpstr>
      <vt:lpstr>スライド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Web201x 2011 Summer Version</dc:title>
  <dc:creator>daiya</dc:creator>
  <cp:lastModifiedBy>daiya</cp:lastModifiedBy>
  <cp:revision>52</cp:revision>
  <dcterms:created xsi:type="dcterms:W3CDTF">2011-07-08T09:03:52Z</dcterms:created>
  <dcterms:modified xsi:type="dcterms:W3CDTF">2011-07-10T15:26:30Z</dcterms:modified>
</cp:coreProperties>
</file>