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18" r:id="rId3"/>
    <p:sldId id="326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19" r:id="rId18"/>
    <p:sldId id="324" r:id="rId19"/>
    <p:sldId id="325" r:id="rId20"/>
    <p:sldId id="265" r:id="rId21"/>
    <p:sldId id="299" r:id="rId22"/>
    <p:sldId id="379" r:id="rId23"/>
    <p:sldId id="300" r:id="rId24"/>
    <p:sldId id="380" r:id="rId25"/>
    <p:sldId id="301" r:id="rId26"/>
    <p:sldId id="381" r:id="rId27"/>
    <p:sldId id="335" r:id="rId28"/>
    <p:sldId id="382" r:id="rId29"/>
    <p:sldId id="383" r:id="rId30"/>
    <p:sldId id="384" r:id="rId31"/>
    <p:sldId id="303" r:id="rId32"/>
    <p:sldId id="385" r:id="rId33"/>
    <p:sldId id="294" r:id="rId34"/>
    <p:sldId id="365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E5FE-AEEC-46D1-A7CD-5AF1F2B627B1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26E9B-CA47-4655-9ED3-F0A0D65B7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7332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72E8E0-404B-4A92-AF58-2BFD70CF1F04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mtClean="0"/>
              <a:t>Red herring ASIA 100</a:t>
            </a:r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86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ECC0E0-FAB8-47D4-A42B-32E2780AA374}" type="slidenum">
              <a:rPr lang="ja-JP" altLang="en-US" smtClean="0"/>
              <a:pPr/>
              <a:t>17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「いまどき賢い人は本を書くんです」</a:t>
            </a:r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09F8F7-405C-455A-96E2-3B75CDAA9140}" type="slidenum">
              <a:rPr lang="ja-JP" altLang="en-US" smtClean="0"/>
              <a:pPr/>
              <a:t>18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0E3A3-0B56-4F94-98F2-073738BBC03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6E9B-CA47-4655-9ED3-F0A0D65B7E19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2869-CF7B-43CB-981B-92E9C9E77CB3}" type="datetimeFigureOut">
              <a:rPr kumimoji="1" lang="ja-JP" altLang="en-US" smtClean="0"/>
              <a:pPr/>
              <a:t>2011/11/29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96455-BD13-4AFC-88BF-EC2502565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ngolab.com/note/daiy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Daiya@datasection.co.j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ウェブという場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ソーシャルメディアという場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データセクション株式会社</a:t>
            </a:r>
            <a:endParaRPr lang="en-US" altLang="ja-JP" dirty="0" smtClean="0"/>
          </a:p>
          <a:p>
            <a:r>
              <a:rPr kumimoji="1" lang="ja-JP" altLang="en-US" dirty="0" smtClean="0"/>
              <a:t>取締役会長　橋本大也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話題マップ（クラスター）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12968" cy="484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753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02" y="0"/>
            <a:ext cx="8679970" cy="671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60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1063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27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97" y="0"/>
            <a:ext cx="887630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51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800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44624"/>
            <a:ext cx="1840649" cy="245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95536" y="332656"/>
            <a:ext cx="6192688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今月号の日経トレンディにデータ提供。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今年のソーシャルメディアを分析して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消費の</a:t>
            </a:r>
            <a:r>
              <a:rPr kumimoji="1" lang="ja-JP" altLang="en-US" dirty="0" smtClean="0"/>
              <a:t>トレンドを可視化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586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948542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10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43" y="188639"/>
            <a:ext cx="6243557" cy="606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日経ビジネス2011年8月29日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39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26816"/>
            <a:ext cx="4808132" cy="433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矢印 4"/>
          <p:cNvSpPr/>
          <p:nvPr/>
        </p:nvSpPr>
        <p:spPr>
          <a:xfrm>
            <a:off x="3923928" y="1076014"/>
            <a:ext cx="648072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8210" y="2769692"/>
            <a:ext cx="7556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88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ブログについて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281487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情報考学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 </a:t>
            </a:r>
            <a:r>
              <a:rPr lang="en-US" altLang="ja-JP" dirty="0" smtClean="0"/>
              <a:t>Passion For The Future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>
                <a:hlinkClick r:id="rId3"/>
              </a:rPr>
              <a:t>http://www.ringolab.com/note/daiya/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2003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月に開始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ja-JP" altLang="en-US" dirty="0" smtClean="0"/>
              <a:t>書評、ソフトウェア評、</a:t>
            </a:r>
            <a:r>
              <a:rPr lang="en-US" altLang="ja-JP" dirty="0" smtClean="0"/>
              <a:t>IT</a:t>
            </a:r>
            <a:r>
              <a:rPr lang="ja-JP" altLang="en-US" dirty="0" smtClean="0"/>
              <a:t>業界論など</a:t>
            </a:r>
            <a:r>
              <a:rPr lang="en-US" altLang="ja-JP" dirty="0" smtClean="0"/>
              <a:t>2700</a:t>
            </a:r>
            <a:r>
              <a:rPr lang="ja-JP" altLang="en-US" dirty="0" smtClean="0"/>
              <a:t>本。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ja-JP" altLang="en-US" dirty="0" smtClean="0"/>
              <a:t>書評は</a:t>
            </a:r>
            <a:r>
              <a:rPr lang="en-US" altLang="ja-JP" dirty="0" smtClean="0"/>
              <a:t>1700</a:t>
            </a:r>
            <a:r>
              <a:rPr lang="ja-JP" altLang="en-US" dirty="0" smtClean="0"/>
              <a:t>冊超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dirty="0" smtClean="0"/>
              <a:t>NHK</a:t>
            </a:r>
            <a:r>
              <a:rPr lang="ja-JP" altLang="en-US" dirty="0" smtClean="0"/>
              <a:t>「クローズアップ現代」、新聞、雑誌、ラジオで紹介されアクセス増える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ja-JP" altLang="en-US" dirty="0" smtClean="0"/>
          </a:p>
        </p:txBody>
      </p:sp>
      <p:pic>
        <p:nvPicPr>
          <p:cNvPr id="12292" name="コンテンツ プレースホルダ 6" descr="pftf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643063"/>
            <a:ext cx="4038600" cy="2239962"/>
          </a:xfrm>
        </p:spPr>
      </p:pic>
      <p:pic>
        <p:nvPicPr>
          <p:cNvPr id="12293" name="図 7" descr="4180320900L__SS500_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4071938"/>
            <a:ext cx="2786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図 9" descr="31RJYAKKNZL__SS500_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42862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『</a:t>
            </a:r>
            <a:r>
              <a:rPr lang="ja-JP" altLang="en-US" smtClean="0"/>
              <a:t>情報力</a:t>
            </a:r>
            <a:r>
              <a:rPr lang="en-US" altLang="ja-JP" smtClean="0"/>
              <a:t>』</a:t>
            </a:r>
            <a:r>
              <a:rPr lang="ja-JP" altLang="en-US" smtClean="0"/>
              <a:t>　</a:t>
            </a:r>
          </a:p>
        </p:txBody>
      </p:sp>
      <p:sp>
        <p:nvSpPr>
          <p:cNvPr id="1741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357688" y="1643063"/>
            <a:ext cx="4643437" cy="4614862"/>
          </a:xfrm>
        </p:spPr>
        <p:txBody>
          <a:bodyPr/>
          <a:lstStyle/>
          <a:p>
            <a:pPr eaLnBrk="1" hangingPunct="1"/>
            <a:r>
              <a:rPr lang="ja-JP" altLang="en-US" smtClean="0"/>
              <a:t>翔泳社　</a:t>
            </a:r>
            <a:r>
              <a:rPr lang="en-US" altLang="ja-JP" smtClean="0"/>
              <a:t>980</a:t>
            </a:r>
            <a:r>
              <a:rPr lang="ja-JP" altLang="en-US" smtClean="0"/>
              <a:t>円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「膨大な情報や頭のもやもやをスッキリさせる」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これまでになかった「情報」を「知恵」にする技術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アタマとデジタルツールをフル活用して“ハイパー個人”</a:t>
            </a:r>
            <a:endParaRPr lang="en-US" altLang="ja-JP" smtClean="0"/>
          </a:p>
          <a:p>
            <a:pPr eaLnBrk="1" hangingPunct="1"/>
            <a:endParaRPr lang="en-US" altLang="ja-JP" smtClean="0"/>
          </a:p>
        </p:txBody>
      </p:sp>
      <p:pic>
        <p:nvPicPr>
          <p:cNvPr id="17412" name="Picture 2" descr="D:\data\Pictures\41vWAi6EiHL__SS500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71625"/>
            <a:ext cx="4738688" cy="4738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最近の本</a:t>
            </a:r>
          </a:p>
        </p:txBody>
      </p:sp>
      <p:sp>
        <p:nvSpPr>
          <p:cNvPr id="18435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8436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18437" name="Picture 2" descr="51ODM4EbntL_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47529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519m9uO55OL__SL500_AA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484313"/>
            <a:ext cx="46799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講師</a:t>
            </a:r>
            <a:r>
              <a:rPr lang="ja-JP" altLang="en-US" dirty="0" smtClean="0"/>
              <a:t>プロフィール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橋本大也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14500"/>
            <a:ext cx="8572500" cy="5000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dirty="0" smtClean="0"/>
              <a:t>データセクション（株）　取締役会長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dirty="0" smtClean="0"/>
              <a:t>（株）早稲田情報技術研究所　取締役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dirty="0" smtClean="0"/>
              <a:t>デジタルハリウッド大学　教授</a:t>
            </a:r>
            <a:endParaRPr lang="en-US" altLang="ja-JP" sz="2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dirty="0" smtClean="0"/>
              <a:t>授業「リサーチ＆プランニング」</a:t>
            </a:r>
            <a:endParaRPr lang="en-US" altLang="ja-JP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dirty="0"/>
              <a:t>多摩大</a:t>
            </a:r>
            <a:r>
              <a:rPr lang="ja-JP" altLang="en-US" sz="2800" dirty="0" smtClean="0"/>
              <a:t>学　大学院　経営情報学科　客員教授</a:t>
            </a:r>
            <a:endParaRPr lang="en-US" altLang="ja-JP" sz="2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dirty="0" smtClean="0"/>
              <a:t>授業「知識イノベーション論」「</a:t>
            </a:r>
            <a:r>
              <a:rPr lang="en-US" altLang="ja-JP" sz="2400" dirty="0" smtClean="0"/>
              <a:t>Web</a:t>
            </a:r>
            <a:r>
              <a:rPr lang="ja-JP" altLang="en-US" sz="2400" dirty="0" smtClean="0"/>
              <a:t>マーケティングイノベーション」</a:t>
            </a:r>
            <a:endParaRPr lang="en-US" altLang="ja-JP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dirty="0" smtClean="0"/>
              <a:t>知識リーダーシップ綜合研究所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ja-JP" sz="240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smtClean="0"/>
              <a:t>書籍</a:t>
            </a:r>
            <a:r>
              <a:rPr lang="ja-JP" altLang="en-US" sz="2400" dirty="0" smtClean="0"/>
              <a:t>：「情報力」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dirty="0" smtClean="0"/>
              <a:t>書籍：「</a:t>
            </a:r>
            <a:r>
              <a:rPr lang="en-US" altLang="ja-JP" sz="2400" dirty="0" smtClean="0"/>
              <a:t>Web</a:t>
            </a:r>
            <a:r>
              <a:rPr lang="ja-JP" altLang="en-US" sz="2400" dirty="0" smtClean="0"/>
              <a:t>時代の羅針盤 </a:t>
            </a:r>
            <a:r>
              <a:rPr lang="en-US" altLang="ja-JP" sz="2400" dirty="0" smtClean="0"/>
              <a:t>213</a:t>
            </a:r>
            <a:r>
              <a:rPr lang="ja-JP" altLang="en-US" sz="2400" dirty="0" smtClean="0"/>
              <a:t>冊」主婦と生活社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dirty="0" smtClean="0"/>
              <a:t>書籍：「新</a:t>
            </a:r>
            <a:r>
              <a:rPr lang="ja-JP" altLang="en-US" sz="2400" dirty="0"/>
              <a:t>データベースメディア戦</a:t>
            </a:r>
            <a:r>
              <a:rPr lang="ja-JP" altLang="en-US" sz="2400" dirty="0" smtClean="0"/>
              <a:t>略」　インプレス社</a:t>
            </a:r>
            <a:endParaRPr lang="en-US" altLang="ja-JP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dirty="0" smtClean="0"/>
              <a:t>書籍：「アクセスを増やすホームページ革命術」ほか</a:t>
            </a:r>
            <a:endParaRPr lang="en-US" altLang="ja-JP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新たな場の出現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860032" y="3212976"/>
            <a:ext cx="410445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 smtClean="0"/>
              <a:t>ソーシャルメディア分析は</a:t>
            </a:r>
          </a:p>
          <a:p>
            <a:r>
              <a:rPr lang="ja-JP" altLang="en-US" sz="2800" b="1" dirty="0" smtClean="0"/>
              <a:t>多様な場の発見の連続</a:t>
            </a:r>
            <a:endParaRPr lang="ja-JP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385921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矢印 4"/>
          <p:cNvSpPr/>
          <p:nvPr/>
        </p:nvSpPr>
        <p:spPr>
          <a:xfrm>
            <a:off x="4067944" y="3501008"/>
            <a:ext cx="504056" cy="576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979712" y="2852936"/>
            <a:ext cx="5432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/>
              <a:t>フラッシュモブズという場</a:t>
            </a: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1435303" cy="636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79712" y="2852936"/>
            <a:ext cx="5480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/>
              <a:t>リアル</a:t>
            </a:r>
            <a:r>
              <a:rPr lang="en-US" altLang="ja-JP" sz="4000" dirty="0" smtClean="0"/>
              <a:t>×</a:t>
            </a:r>
            <a:r>
              <a:rPr lang="ja-JP" altLang="en-US" sz="4000" dirty="0" smtClean="0"/>
              <a:t>バーチャルの場</a:t>
            </a: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7620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43808" y="292494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/>
              <a:t>自分劇場の場</a:t>
            </a: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24579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989888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正方形/長方形 4"/>
          <p:cNvSpPr>
            <a:spLocks noChangeArrowheads="1"/>
          </p:cNvSpPr>
          <p:nvPr/>
        </p:nvSpPr>
        <p:spPr bwMode="auto">
          <a:xfrm>
            <a:off x="755650" y="2205038"/>
            <a:ext cx="73453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>
                <a:latin typeface="Calibri" pitchFamily="34" charset="0"/>
              </a:rPr>
              <a:t>ソーシャル・リーディング</a:t>
            </a:r>
            <a:endParaRPr lang="en-US" altLang="ja-JP" sz="3200">
              <a:latin typeface="Calibri" pitchFamily="34" charset="0"/>
            </a:endParaRPr>
          </a:p>
          <a:p>
            <a:endParaRPr lang="en-US" altLang="ja-JP" sz="3200">
              <a:latin typeface="Calibri" pitchFamily="34" charset="0"/>
            </a:endParaRPr>
          </a:p>
          <a:p>
            <a:r>
              <a:rPr lang="ja-JP" altLang="en-US" sz="3200">
                <a:latin typeface="Calibri" pitchFamily="34" charset="0"/>
              </a:rPr>
              <a:t>読者のコミュニケーションが生み出す知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15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90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0" y="31443"/>
            <a:ext cx="9548541" cy="689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96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023938"/>
            <a:ext cx="718185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36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763688" y="2780928"/>
            <a:ext cx="5905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/>
              <a:t>クラウドソーシングという場</a:t>
            </a: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図 14" descr="800px-Winkel-tripel-projec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7313" y="0"/>
            <a:ext cx="11430001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/楕円 8"/>
          <p:cNvSpPr/>
          <p:nvPr/>
        </p:nvSpPr>
        <p:spPr>
          <a:xfrm>
            <a:off x="285750" y="4643438"/>
            <a:ext cx="1500188" cy="15001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/>
              <a:t>Frank</a:t>
            </a:r>
          </a:p>
        </p:txBody>
      </p:sp>
      <p:sp>
        <p:nvSpPr>
          <p:cNvPr id="10" name="円/楕円 9"/>
          <p:cNvSpPr/>
          <p:nvPr/>
        </p:nvSpPr>
        <p:spPr>
          <a:xfrm>
            <a:off x="4000500" y="5357813"/>
            <a:ext cx="1500188" cy="150018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Ellen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7429500" y="4786313"/>
            <a:ext cx="1500188" cy="150018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Dave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7643813" y="1214438"/>
            <a:ext cx="1500187" cy="150018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Carol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3857625" y="214313"/>
            <a:ext cx="1500188" cy="150018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Bob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214313" y="1357313"/>
            <a:ext cx="1500187" cy="15001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Alice</a:t>
            </a:r>
          </a:p>
        </p:txBody>
      </p:sp>
      <p:pic>
        <p:nvPicPr>
          <p:cNvPr id="91145" name="図 15" descr="Meak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857375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571750" y="1857375"/>
            <a:ext cx="4500563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/>
              <a:t>“複雑な問題”の地形</a:t>
            </a:r>
          </a:p>
        </p:txBody>
      </p:sp>
      <p:grpSp>
        <p:nvGrpSpPr>
          <p:cNvPr id="2" name="グループ化 19"/>
          <p:cNvGrpSpPr>
            <a:grpSpLocks/>
          </p:cNvGrpSpPr>
          <p:nvPr/>
        </p:nvGrpSpPr>
        <p:grpSpPr bwMode="auto">
          <a:xfrm>
            <a:off x="1000125" y="4572000"/>
            <a:ext cx="3146425" cy="1531938"/>
            <a:chOff x="1071538" y="4659476"/>
            <a:chExt cx="3146693" cy="1531479"/>
          </a:xfrm>
        </p:grpSpPr>
        <p:pic>
          <p:nvPicPr>
            <p:cNvPr id="91149" name="Picture 4" descr="D:\Download\Temporary Internet Files\Content.IE5\679S5IUM\MCj0222862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1538" y="4857760"/>
              <a:ext cx="1951330" cy="133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右矢印 18"/>
            <p:cNvSpPr/>
            <p:nvPr/>
          </p:nvSpPr>
          <p:spPr>
            <a:xfrm rot="19966633">
              <a:off x="2186058" y="4659476"/>
              <a:ext cx="2032173" cy="365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1071563" y="6027738"/>
            <a:ext cx="1800225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+mj-ea"/>
                <a:ea typeface="+mj-ea"/>
              </a:rPr>
              <a:t>y=ax</a:t>
            </a:r>
            <a:r>
              <a:rPr lang="en-US" sz="4800" b="1" baseline="300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endParaRPr lang="ja-JP" altLang="en-US" sz="4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ネットワーク・テクノロジーによる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新種の</a:t>
            </a:r>
            <a:r>
              <a:rPr kumimoji="1" lang="ja-JP" altLang="en-US" dirty="0" smtClean="0"/>
              <a:t>“場”</a:t>
            </a:r>
            <a:r>
              <a:rPr lang="ja-JP" altLang="en-US" dirty="0" smtClean="0"/>
              <a:t>が増殖している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フラッシュモブズの場</a:t>
            </a:r>
          </a:p>
          <a:p>
            <a:endParaRPr lang="ja-JP" altLang="en-US" dirty="0"/>
          </a:p>
          <a:p>
            <a:r>
              <a:rPr lang="ja-JP" altLang="en-US" dirty="0" smtClean="0"/>
              <a:t>リアル</a:t>
            </a:r>
            <a:r>
              <a:rPr lang="en-US" altLang="ja-JP" dirty="0" smtClean="0"/>
              <a:t>×</a:t>
            </a:r>
            <a:r>
              <a:rPr lang="ja-JP" altLang="en-US" dirty="0" smtClean="0"/>
              <a:t>バーチャルの</a:t>
            </a:r>
            <a:r>
              <a:rPr lang="ja-JP" altLang="en-US" dirty="0"/>
              <a:t>場</a:t>
            </a:r>
          </a:p>
          <a:p>
            <a:endParaRPr lang="ja-JP" altLang="en-US" dirty="0"/>
          </a:p>
          <a:p>
            <a:r>
              <a:rPr lang="ja-JP" altLang="en-US" dirty="0"/>
              <a:t>自分劇場の場</a:t>
            </a:r>
          </a:p>
          <a:p>
            <a:endParaRPr lang="ja-JP" altLang="en-US" dirty="0"/>
          </a:p>
          <a:p>
            <a:r>
              <a:rPr lang="ja-JP" altLang="en-US" dirty="0"/>
              <a:t>クラウドキャスティングの場</a:t>
            </a:r>
          </a:p>
          <a:p>
            <a:endParaRPr lang="ja-JP" altLang="en-US" dirty="0"/>
          </a:p>
          <a:p>
            <a:r>
              <a:rPr lang="ja-JP" altLang="en-US" dirty="0" smtClean="0"/>
              <a:t>ソーシャルリーディング</a:t>
            </a:r>
            <a:r>
              <a:rPr lang="ja-JP" altLang="en-US" dirty="0"/>
              <a:t>の場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220072" y="2420888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企業活動・社会活動に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/>
              <a:t>どのよう</a:t>
            </a:r>
            <a:r>
              <a:rPr kumimoji="1" lang="ja-JP" altLang="en-US" sz="2400" dirty="0" smtClean="0"/>
              <a:t>に新たな場を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/>
              <a:t>取り込んでいくか</a:t>
            </a:r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5508104" y="6237312"/>
            <a:ext cx="343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Cf.</a:t>
            </a:r>
            <a:r>
              <a:rPr lang="ja-JP" altLang="en-US" dirty="0" smtClean="0"/>
              <a:t>ソーシャルゲームやグルーポン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ありがとうございました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ja-JP" sz="6000" dirty="0" smtClean="0">
                <a:hlinkClick r:id="rId2"/>
              </a:rPr>
              <a:t>Daiya@datasection.co.jp</a:t>
            </a:r>
            <a:endParaRPr lang="en-US" altLang="ja-JP" sz="60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ja-JP" altLang="en-US" sz="6000" dirty="0" smtClean="0"/>
              <a:t>ぜひひとこと感想を。</a:t>
            </a:r>
            <a:endParaRPr lang="en-US" altLang="ja-JP" sz="60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ja-JP" altLang="en-US" sz="6000" dirty="0" smtClean="0"/>
              <a:t>折り返し</a:t>
            </a:r>
            <a:r>
              <a:rPr lang="en-US" altLang="ja-JP" sz="6000" dirty="0" smtClean="0"/>
              <a:t>PDF</a:t>
            </a:r>
            <a:r>
              <a:rPr lang="ja-JP" altLang="en-US" sz="6000" dirty="0" smtClean="0"/>
              <a:t>でこのプレゼンテーション資料を送ります。</a:t>
            </a:r>
            <a:endParaRPr lang="ja-JP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33048" cy="758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17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8281"/>
            <a:ext cx="8871495" cy="705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0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"/>
            <a:ext cx="63557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40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サービス機能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32358" y="620688"/>
            <a:ext cx="4176713" cy="3024336"/>
          </a:xfrm>
          <a:prstGeom prst="rect">
            <a:avLst/>
          </a:prstGeom>
          <a:solidFill>
            <a:srgbClr val="FAF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99992" y="620688"/>
            <a:ext cx="4176713" cy="3024336"/>
          </a:xfrm>
          <a:prstGeom prst="rect">
            <a:avLst/>
          </a:prstGeom>
          <a:solidFill>
            <a:srgbClr val="FAF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2358" y="3140968"/>
            <a:ext cx="43116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prstClr val="black"/>
                </a:solidFill>
                <a:latin typeface="ＭＳ Ｐゴシック"/>
              </a:rPr>
              <a:t>・媒体別に書込み数推移を折れ線グラフで表示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71430" y="3140968"/>
            <a:ext cx="39243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prstClr val="black"/>
                </a:solidFill>
                <a:latin typeface="ＭＳ Ｐゴシック"/>
              </a:rPr>
              <a:t>・記事データからトピックキーワードを抽出しバブルグラフとして表示</a:t>
            </a:r>
          </a:p>
        </p:txBody>
      </p:sp>
      <p:sp>
        <p:nvSpPr>
          <p:cNvPr id="28" name="テキスト ボックス 37"/>
          <p:cNvSpPr txBox="1">
            <a:spLocks noChangeArrowheads="1"/>
          </p:cNvSpPr>
          <p:nvPr/>
        </p:nvSpPr>
        <p:spPr bwMode="auto">
          <a:xfrm>
            <a:off x="837183" y="682849"/>
            <a:ext cx="308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媒体別書込み数推移グラフ</a:t>
            </a:r>
            <a:r>
              <a:rPr lang="en-US" altLang="ja-JP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endParaRPr lang="ja-JP" altLang="en-US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" name="テキスト ボックス 38"/>
          <p:cNvSpPr txBox="1">
            <a:spLocks noChangeArrowheads="1"/>
          </p:cNvSpPr>
          <p:nvPr/>
        </p:nvSpPr>
        <p:spPr bwMode="auto">
          <a:xfrm>
            <a:off x="5596955" y="682849"/>
            <a:ext cx="1855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クラスター分析</a:t>
            </a:r>
            <a:r>
              <a:rPr lang="en-US" altLang="ja-JP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endParaRPr lang="ja-JP" altLang="en-US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7504" y="332656"/>
            <a:ext cx="5482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</a:rPr>
              <a:t>・</a:t>
            </a:r>
            <a:r>
              <a:rPr lang="en-US" altLang="ja-JP" sz="1400" dirty="0" smtClean="0">
                <a:solidFill>
                  <a:prstClr val="black"/>
                </a:solidFill>
              </a:rPr>
              <a:t>Insight Intelligence</a:t>
            </a:r>
            <a:r>
              <a:rPr lang="ja-JP" altLang="en-US" sz="1400" dirty="0" smtClean="0">
                <a:solidFill>
                  <a:prstClr val="black"/>
                </a:solidFill>
              </a:rPr>
              <a:t>サービスでの主な機能、アウトプット画面のイメージ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datasection-demo\Desktop\媒体別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77" y="1196752"/>
            <a:ext cx="3695700" cy="1895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7" name="Picture 3" descr="C:\Users\datasection-demo\Desktop\クラス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08561"/>
            <a:ext cx="3767708" cy="19324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3" name="正方形/長方形 42"/>
          <p:cNvSpPr/>
          <p:nvPr/>
        </p:nvSpPr>
        <p:spPr>
          <a:xfrm>
            <a:off x="332358" y="3645024"/>
            <a:ext cx="4176713" cy="3024336"/>
          </a:xfrm>
          <a:prstGeom prst="rect">
            <a:avLst/>
          </a:prstGeom>
          <a:solidFill>
            <a:srgbClr val="FAF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499992" y="3645024"/>
            <a:ext cx="4176713" cy="3024336"/>
          </a:xfrm>
          <a:prstGeom prst="rect">
            <a:avLst/>
          </a:prstGeom>
          <a:solidFill>
            <a:srgbClr val="FAF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32358" y="6165304"/>
            <a:ext cx="4311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 smtClean="0">
                <a:solidFill>
                  <a:prstClr val="black"/>
                </a:solidFill>
                <a:latin typeface="ＭＳ Ｐゴシック"/>
              </a:rPr>
              <a:t>・右側の「監視ワード設定」にて設定した記事数推移グラフ。記事クリッピング一覧も表示可能です。</a:t>
            </a:r>
            <a:endParaRPr lang="ja-JP" altLang="en-US" sz="12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44008" y="5805264"/>
            <a:ext cx="39243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 smtClean="0">
                <a:solidFill>
                  <a:prstClr val="black"/>
                </a:solidFill>
                <a:latin typeface="ＭＳ Ｐゴシック"/>
              </a:rPr>
              <a:t>・監視ワードを自由に設定することが可能です。メニュー設定で集めてきたデータの中からさらに絞り込みをかけたデータを抽出することが可能です。</a:t>
            </a:r>
            <a:endParaRPr lang="ja-JP" altLang="en-US" sz="12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47" name="テキスト ボックス 37"/>
          <p:cNvSpPr txBox="1">
            <a:spLocks noChangeArrowheads="1"/>
          </p:cNvSpPr>
          <p:nvPr/>
        </p:nvSpPr>
        <p:spPr bwMode="auto">
          <a:xfrm>
            <a:off x="837183" y="3707185"/>
            <a:ext cx="3382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監視ワード書込み</a:t>
            </a:r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数推移グラフ</a:t>
            </a:r>
            <a:r>
              <a:rPr lang="en-US" altLang="ja-JP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endParaRPr lang="ja-JP" altLang="en-US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" name="テキスト ボックス 38"/>
          <p:cNvSpPr txBox="1">
            <a:spLocks noChangeArrowheads="1"/>
          </p:cNvSpPr>
          <p:nvPr/>
        </p:nvSpPr>
        <p:spPr bwMode="auto">
          <a:xfrm>
            <a:off x="5596955" y="3707185"/>
            <a:ext cx="1883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監視ワード設定</a:t>
            </a:r>
            <a:r>
              <a:rPr lang="en-US" altLang="ja-JP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endParaRPr lang="ja-JP" altLang="en-US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8" name="Picture 4" descr="C:\Users\datasection-demo\Desktop\images\提案資料用画像\監視ワード設定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221088"/>
            <a:ext cx="3744416" cy="1296144"/>
          </a:xfrm>
          <a:prstGeom prst="rect">
            <a:avLst/>
          </a:prstGeom>
          <a:noFill/>
        </p:spPr>
      </p:pic>
      <p:grpSp>
        <p:nvGrpSpPr>
          <p:cNvPr id="3" name="グループ化 56"/>
          <p:cNvGrpSpPr/>
          <p:nvPr/>
        </p:nvGrpSpPr>
        <p:grpSpPr>
          <a:xfrm>
            <a:off x="549077" y="4221088"/>
            <a:ext cx="3695700" cy="1895475"/>
            <a:chOff x="549077" y="4221088"/>
            <a:chExt cx="3695700" cy="1895475"/>
          </a:xfrm>
        </p:grpSpPr>
        <p:pic>
          <p:nvPicPr>
            <p:cNvPr id="49" name="Picture 2" descr="C:\Users\datasection-demo\Desktop\媒体別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9077" y="4221088"/>
              <a:ext cx="3695700" cy="1895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Picture 5" descr="C:\Users\datasection-demo\Desktop\images\ロートグラフ画像\2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9632" y="4509120"/>
              <a:ext cx="2952328" cy="936104"/>
            </a:xfrm>
            <a:prstGeom prst="rect">
              <a:avLst/>
            </a:prstGeom>
            <a:noFill/>
          </p:spPr>
        </p:pic>
        <p:sp>
          <p:nvSpPr>
            <p:cNvPr id="55" name="正方形/長方形 54"/>
            <p:cNvSpPr/>
            <p:nvPr/>
          </p:nvSpPr>
          <p:spPr>
            <a:xfrm>
              <a:off x="1259632" y="4365104"/>
              <a:ext cx="2952328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テキスト ボックス 37"/>
            <p:cNvSpPr txBox="1">
              <a:spLocks noChangeArrowheads="1"/>
            </p:cNvSpPr>
            <p:nvPr/>
          </p:nvSpPr>
          <p:spPr bwMode="auto">
            <a:xfrm>
              <a:off x="1259632" y="4309065"/>
              <a:ext cx="133882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700" dirty="0" smtClean="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監視ワード書込み</a:t>
              </a:r>
              <a:r>
                <a:rPr lang="ja-JP" altLang="en-US" sz="700" dirty="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数推移</a:t>
              </a:r>
              <a:r>
                <a:rPr lang="ja-JP" altLang="en-US" sz="700" dirty="0" smtClean="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グラフ</a:t>
              </a:r>
              <a:endParaRPr lang="ja-JP" altLang="en-US" sz="7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56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474663"/>
            <a:ext cx="823912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80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04770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74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356</Words>
  <Application>Microsoft Office PowerPoint</Application>
  <PresentationFormat>画面に合わせる (4:3)</PresentationFormat>
  <Paragraphs>90</Paragraphs>
  <Slides>34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Office テーマ</vt:lpstr>
      <vt:lpstr>ウェブという場 ソーシャルメディアという場</vt:lpstr>
      <vt:lpstr>講師プロフィール 橋本大也</vt:lpstr>
      <vt:lpstr>スライド 3</vt:lpstr>
      <vt:lpstr>スライド 4</vt:lpstr>
      <vt:lpstr>スライド 5</vt:lpstr>
      <vt:lpstr>スライド 6</vt:lpstr>
      <vt:lpstr>サービス機能</vt:lpstr>
      <vt:lpstr>スライド 8</vt:lpstr>
      <vt:lpstr>スライド 9</vt:lpstr>
      <vt:lpstr>話題マップ（クラスター）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ブログについて</vt:lpstr>
      <vt:lpstr>『情報力』　</vt:lpstr>
      <vt:lpstr>最近の本</vt:lpstr>
      <vt:lpstr>新たな場の出現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ネットワーク・テクノロジーによる 新種の“場”が増殖している</vt:lpstr>
      <vt:lpstr>ありがとうございました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ソーシャルメディアの時代の場</dc:title>
  <dc:creator>daiya</dc:creator>
  <cp:lastModifiedBy>daiya</cp:lastModifiedBy>
  <cp:revision>30</cp:revision>
  <dcterms:created xsi:type="dcterms:W3CDTF">2011-02-28T15:33:14Z</dcterms:created>
  <dcterms:modified xsi:type="dcterms:W3CDTF">2011-11-29T08:48:53Z</dcterms:modified>
</cp:coreProperties>
</file>