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slides/slide79.xml" ContentType="application/vnd.openxmlformats-officedocument.presentationml.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318" r:id="rId3"/>
    <p:sldId id="326" r:id="rId4"/>
    <p:sldId id="366" r:id="rId5"/>
    <p:sldId id="367" r:id="rId6"/>
    <p:sldId id="368" r:id="rId7"/>
    <p:sldId id="369" r:id="rId8"/>
    <p:sldId id="370" r:id="rId9"/>
    <p:sldId id="371" r:id="rId10"/>
    <p:sldId id="372" r:id="rId11"/>
    <p:sldId id="373" r:id="rId12"/>
    <p:sldId id="374" r:id="rId13"/>
    <p:sldId id="375" r:id="rId14"/>
    <p:sldId id="376" r:id="rId15"/>
    <p:sldId id="377" r:id="rId16"/>
    <p:sldId id="378" r:id="rId17"/>
    <p:sldId id="319" r:id="rId18"/>
    <p:sldId id="320" r:id="rId19"/>
    <p:sldId id="321" r:id="rId20"/>
    <p:sldId id="322" r:id="rId21"/>
    <p:sldId id="323" r:id="rId22"/>
    <p:sldId id="324" r:id="rId23"/>
    <p:sldId id="325" r:id="rId24"/>
    <p:sldId id="265" r:id="rId25"/>
    <p:sldId id="257" r:id="rId26"/>
    <p:sldId id="264" r:id="rId27"/>
    <p:sldId id="259" r:id="rId28"/>
    <p:sldId id="260" r:id="rId29"/>
    <p:sldId id="261" r:id="rId30"/>
    <p:sldId id="262" r:id="rId31"/>
    <p:sldId id="295" r:id="rId32"/>
    <p:sldId id="296" r:id="rId33"/>
    <p:sldId id="297" r:id="rId34"/>
    <p:sldId id="298" r:id="rId35"/>
    <p:sldId id="299" r:id="rId36"/>
    <p:sldId id="283" r:id="rId37"/>
    <p:sldId id="266" r:id="rId38"/>
    <p:sldId id="267" r:id="rId39"/>
    <p:sldId id="300" r:id="rId40"/>
    <p:sldId id="268" r:id="rId41"/>
    <p:sldId id="269" r:id="rId42"/>
    <p:sldId id="270" r:id="rId43"/>
    <p:sldId id="271" r:id="rId44"/>
    <p:sldId id="272" r:id="rId45"/>
    <p:sldId id="301" r:id="rId46"/>
    <p:sldId id="333" r:id="rId47"/>
    <p:sldId id="334" r:id="rId48"/>
    <p:sldId id="335" r:id="rId49"/>
    <p:sldId id="336" r:id="rId50"/>
    <p:sldId id="284" r:id="rId51"/>
    <p:sldId id="285" r:id="rId52"/>
    <p:sldId id="286" r:id="rId53"/>
    <p:sldId id="287" r:id="rId54"/>
    <p:sldId id="337" r:id="rId55"/>
    <p:sldId id="338" r:id="rId56"/>
    <p:sldId id="339" r:id="rId57"/>
    <p:sldId id="340" r:id="rId58"/>
    <p:sldId id="341" r:id="rId59"/>
    <p:sldId id="342" r:id="rId60"/>
    <p:sldId id="343" r:id="rId61"/>
    <p:sldId id="344" r:id="rId62"/>
    <p:sldId id="345" r:id="rId63"/>
    <p:sldId id="346" r:id="rId64"/>
    <p:sldId id="347" r:id="rId65"/>
    <p:sldId id="348" r:id="rId66"/>
    <p:sldId id="349" r:id="rId67"/>
    <p:sldId id="350" r:id="rId68"/>
    <p:sldId id="351" r:id="rId69"/>
    <p:sldId id="352" r:id="rId70"/>
    <p:sldId id="353" r:id="rId71"/>
    <p:sldId id="354" r:id="rId72"/>
    <p:sldId id="355" r:id="rId73"/>
    <p:sldId id="302" r:id="rId74"/>
    <p:sldId id="330" r:id="rId75"/>
    <p:sldId id="331" r:id="rId76"/>
    <p:sldId id="332" r:id="rId77"/>
    <p:sldId id="288" r:id="rId78"/>
    <p:sldId id="289" r:id="rId79"/>
    <p:sldId id="290" r:id="rId80"/>
    <p:sldId id="291" r:id="rId81"/>
    <p:sldId id="292" r:id="rId82"/>
    <p:sldId id="303" r:id="rId83"/>
    <p:sldId id="294" r:id="rId84"/>
    <p:sldId id="365" r:id="rId8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95" autoAdjust="0"/>
    <p:restoredTop sz="94660"/>
  </p:normalViewPr>
  <p:slideViewPr>
    <p:cSldViewPr>
      <p:cViewPr varScale="1">
        <p:scale>
          <a:sx n="69" d="100"/>
          <a:sy n="69" d="100"/>
        </p:scale>
        <p:origin x="-540"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FFE5FE-AEEC-46D1-A7CD-5AF1F2B627B1}" type="datetimeFigureOut">
              <a:rPr kumimoji="1" lang="ja-JP" altLang="en-US" smtClean="0"/>
              <a:pPr/>
              <a:t>2011/11/29</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826E9B-CA47-4655-9ED3-F0A0D65B7E19}" type="slidenum">
              <a:rPr kumimoji="1" lang="ja-JP" altLang="en-US" smtClean="0"/>
              <a:pPr/>
              <a:t>&lt;#&gt;</a:t>
            </a:fld>
            <a:endParaRPr kumimoji="1" lang="ja-JP" altLang="en-US"/>
          </a:p>
        </p:txBody>
      </p:sp>
    </p:spTree>
    <p:extLst>
      <p:ext uri="{BB962C8B-B14F-4D97-AF65-F5344CB8AC3E}">
        <p14:creationId xmlns:p14="http://schemas.microsoft.com/office/powerpoint/2010/main" xmlns="" val="9733267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F72E8E0-404B-4A92-AF58-2BFD70CF1F04}" type="slidenum">
              <a:rPr lang="en-US" altLang="ja-JP" smtClean="0"/>
              <a:pPr/>
              <a:t>2</a:t>
            </a:fld>
            <a:endParaRPr lang="en-US" altLang="ja-JP" smtClean="0"/>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smtClean="0"/>
              <a:t>Red herring ASIA 100</a:t>
            </a:r>
            <a:endParaRPr lang="ja-JP" altLang="ja-JP"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160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366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EBA588-D0A0-4C62-8BEE-3B0605559653}" type="slidenum">
              <a:rPr lang="ja-JP" altLang="en-US" smtClean="0"/>
              <a:pPr fontAlgn="base">
                <a:spcBef>
                  <a:spcPct val="0"/>
                </a:spcBef>
                <a:spcAft>
                  <a:spcPct val="0"/>
                </a:spcAft>
                <a:defRPr/>
              </a:pPr>
              <a:t>76</a:t>
            </a:fld>
            <a:endParaRPr lang="ja-JP"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32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、こちらも</a:t>
            </a:r>
            <a:r>
              <a:rPr lang="en-US" altLang="ja-JP" smtClean="0"/>
              <a:t>Boeing</a:t>
            </a:r>
            <a:r>
              <a:rPr lang="ja-JP" altLang="en-US" smtClean="0"/>
              <a:t>、</a:t>
            </a:r>
            <a:r>
              <a:rPr lang="en-US" altLang="ja-JP" smtClean="0"/>
              <a:t>DuPont</a:t>
            </a:r>
            <a:r>
              <a:rPr lang="ja-JP" altLang="en-US" smtClean="0"/>
              <a:t>、</a:t>
            </a:r>
            <a:r>
              <a:rPr lang="en-US" altLang="ja-JP" smtClean="0"/>
              <a:t>Procter&amp;Gamble</a:t>
            </a:r>
            <a:r>
              <a:rPr lang="ja-JP" altLang="en-US" smtClean="0"/>
              <a:t>（</a:t>
            </a:r>
            <a:r>
              <a:rPr lang="en-US" altLang="ja-JP" smtClean="0"/>
              <a:t>P&amp;G</a:t>
            </a:r>
            <a:r>
              <a:rPr lang="ja-JP" altLang="en-US" smtClean="0"/>
              <a:t>）らの優良、多国籍企業がクライアントである。これらクライアント企業は</a:t>
            </a:r>
            <a:r>
              <a:rPr lang="en-US" altLang="ja-JP" smtClean="0"/>
              <a:t>$80,000</a:t>
            </a:r>
            <a:r>
              <a:rPr lang="ja-JP" altLang="en-US" smtClean="0"/>
              <a:t>を支払って</a:t>
            </a:r>
            <a:r>
              <a:rPr lang="en-US" altLang="ja-JP" smtClean="0"/>
              <a:t>InnoCentive</a:t>
            </a:r>
            <a:r>
              <a:rPr lang="ja-JP" altLang="en-US" smtClean="0"/>
              <a:t>の会員企業となり、一見すると解決不可能／困難というような問題をそれでも解決しなくてはならないような場合に</a:t>
            </a:r>
            <a:r>
              <a:rPr lang="en-US" altLang="ja-JP" smtClean="0"/>
              <a:t>InnoCentive</a:t>
            </a:r>
            <a:r>
              <a:rPr lang="ja-JP" altLang="en-US" smtClean="0"/>
              <a:t>に依頼して、科学者や大学、その他研究機関に対して問題を投げかけさせる</a:t>
            </a:r>
          </a:p>
        </p:txBody>
      </p:sp>
      <p:sp>
        <p:nvSpPr>
          <p:cNvPr id="12083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264434-C518-4AAB-8145-35AEA9B07B3E}" type="slidenum">
              <a:rPr lang="ja-JP" altLang="en-US" smtClean="0"/>
              <a:pPr fontAlgn="base">
                <a:spcBef>
                  <a:spcPct val="0"/>
                </a:spcBef>
                <a:spcAft>
                  <a:spcPct val="0"/>
                </a:spcAft>
                <a:defRPr/>
              </a:pPr>
              <a:t>77</a:t>
            </a:fld>
            <a:endParaRPr lang="ja-JP"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42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企業がクラウドにアイデアを求める</a:t>
            </a:r>
            <a:r>
              <a:rPr lang="en-US" altLang="ja-JP" smtClean="0"/>
              <a:t>InnovationChallenge</a:t>
            </a:r>
            <a:r>
              <a:rPr lang="ja-JP" altLang="en-US" smtClean="0"/>
              <a:t>　コンテスト　</a:t>
            </a:r>
            <a:r>
              <a:rPr lang="en-US" altLang="ja-JP" smtClean="0"/>
              <a:t>5</a:t>
            </a:r>
            <a:r>
              <a:rPr lang="ja-JP" altLang="en-US" smtClean="0"/>
              <a:t>万ドル賞金。通信大手の</a:t>
            </a:r>
            <a:r>
              <a:rPr lang="en-US" altLang="ja-JP" smtClean="0"/>
              <a:t>Sprint</a:t>
            </a:r>
            <a:r>
              <a:rPr lang="ja-JP" altLang="en-US" smtClean="0"/>
              <a:t>社が、高速ワイアレス技術を活用した新サービスのアイデアに関するコンペを依頼したし、</a:t>
            </a:r>
            <a:r>
              <a:rPr lang="en-US" altLang="ja-JP" smtClean="0"/>
              <a:t>2005</a:t>
            </a:r>
            <a:r>
              <a:rPr lang="ja-JP" altLang="en-US" smtClean="0"/>
              <a:t>年には</a:t>
            </a:r>
            <a:r>
              <a:rPr lang="en-US" altLang="ja-JP" smtClean="0"/>
              <a:t>IBM</a:t>
            </a:r>
            <a:r>
              <a:rPr lang="ja-JP" altLang="en-US" smtClean="0"/>
              <a:t>が中国、インドへの進出の方策を両国からの</a:t>
            </a:r>
            <a:r>
              <a:rPr lang="en-US" altLang="ja-JP" smtClean="0"/>
              <a:t>MBA</a:t>
            </a:r>
            <a:r>
              <a:rPr lang="ja-JP" altLang="en-US" smtClean="0"/>
              <a:t>学生を集めたグループに依頼した。</a:t>
            </a:r>
            <a:r>
              <a:rPr lang="en-US" altLang="ja-JP" smtClean="0"/>
              <a:t>Hilton</a:t>
            </a:r>
            <a:r>
              <a:rPr lang="ja-JP" altLang="en-US" smtClean="0"/>
              <a:t>のマーケティング</a:t>
            </a:r>
            <a:r>
              <a:rPr lang="en-US" altLang="ja-JP" smtClean="0"/>
              <a:t>VP</a:t>
            </a:r>
            <a:r>
              <a:rPr lang="ja-JP" altLang="en-US" smtClean="0"/>
              <a:t>は、同じく</a:t>
            </a:r>
            <a:r>
              <a:rPr lang="en-US" altLang="ja-JP" smtClean="0"/>
              <a:t>2005</a:t>
            </a:r>
            <a:r>
              <a:rPr lang="ja-JP" altLang="en-US" smtClean="0"/>
              <a:t>年のコンペから優れたアイデアを得ることが出来て、従業員間のサービスに関する意識を高めることが出来た　～　</a:t>
            </a:r>
          </a:p>
        </p:txBody>
      </p:sp>
      <p:sp>
        <p:nvSpPr>
          <p:cNvPr id="12186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209EFB-4FD8-4EC0-B4AA-8033E21A9BBD}" type="slidenum">
              <a:rPr lang="ja-JP" altLang="en-US" smtClean="0"/>
              <a:pPr fontAlgn="base">
                <a:spcBef>
                  <a:spcPct val="0"/>
                </a:spcBef>
                <a:spcAft>
                  <a:spcPct val="0"/>
                </a:spcAft>
                <a:defRPr/>
              </a:pPr>
              <a:t>78</a:t>
            </a:fld>
            <a:endParaRPr lang="ja-JP"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52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288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0E341E-0D7A-4014-87A3-98069FE4DC7E}" type="slidenum">
              <a:rPr lang="ja-JP" altLang="en-US" smtClean="0"/>
              <a:pPr fontAlgn="base">
                <a:spcBef>
                  <a:spcPct val="0"/>
                </a:spcBef>
                <a:spcAft>
                  <a:spcPct val="0"/>
                </a:spcAft>
                <a:defRPr/>
              </a:pPr>
              <a:t>79</a:t>
            </a:fld>
            <a:endParaRPr lang="ja-JP"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63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390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34F677-67E8-49CF-9D48-167265B19CF1}" type="slidenum">
              <a:rPr lang="ja-JP" altLang="en-US" smtClean="0"/>
              <a:pPr fontAlgn="base">
                <a:spcBef>
                  <a:spcPct val="0"/>
                </a:spcBef>
                <a:spcAft>
                  <a:spcPct val="0"/>
                </a:spcAft>
                <a:defRPr/>
              </a:pPr>
              <a:t>80</a:t>
            </a:fld>
            <a:endParaRPr lang="ja-JP"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733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493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AECD5D-F594-4DA6-92CC-0E60BFE3E73C}" type="slidenum">
              <a:rPr lang="ja-JP" altLang="en-US" smtClean="0"/>
              <a:pPr fontAlgn="base">
                <a:spcBef>
                  <a:spcPct val="0"/>
                </a:spcBef>
                <a:spcAft>
                  <a:spcPct val="0"/>
                </a:spcAft>
                <a:defRPr/>
              </a:pPr>
              <a:t>81</a:t>
            </a:fld>
            <a:endParaRPr lang="ja-JP"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1826E9B-CA47-4655-9ED3-F0A0D65B7E19}" type="slidenum">
              <a:rPr kumimoji="1" lang="ja-JP" altLang="en-US" smtClean="0"/>
              <a:pPr/>
              <a:t>83</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86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861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ECC0E0-FAB8-47D4-A42B-32E2780AA374}" type="slidenum">
              <a:rPr lang="ja-JP" altLang="en-US" smtClean="0"/>
              <a:pPr/>
              <a:t>17</a:t>
            </a:fld>
            <a:endParaRPr lang="ja-JP"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96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963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668CE3-D158-4408-B9C9-A1278BC0AE0E}" type="slidenum">
              <a:rPr lang="ja-JP" altLang="en-US" smtClean="0"/>
              <a:pPr/>
              <a:t>18</a:t>
            </a:fld>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06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7066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6B4359-B7AB-485D-9979-A53D177A0AD7}" type="slidenum">
              <a:rPr lang="ja-JP" altLang="en-US" smtClean="0"/>
              <a:pPr/>
              <a:t>19</a:t>
            </a:fld>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16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7168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A5CEB8-3F2C-4A12-A898-53CB5540FBA8}" type="slidenum">
              <a:rPr lang="ja-JP" altLang="en-US" smtClean="0"/>
              <a:pPr/>
              <a:t>20</a:t>
            </a:fld>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27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7270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D3D14C-AE89-466C-BE71-333A4909AB28}" type="slidenum">
              <a:rPr lang="ja-JP" altLang="en-US" smtClean="0"/>
              <a:pPr/>
              <a:t>21</a:t>
            </a:fld>
            <a:endParaRPr lang="ja-JP"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373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「いまどき賢い人は本を書くんです」</a:t>
            </a:r>
          </a:p>
        </p:txBody>
      </p:sp>
      <p:sp>
        <p:nvSpPr>
          <p:cNvPr id="7373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09F8F7-405C-455A-96E2-3B75CDAA9140}" type="slidenum">
              <a:rPr lang="ja-JP" altLang="en-US" smtClean="0"/>
              <a:pPr/>
              <a:t>22</a:t>
            </a:fld>
            <a:endParaRPr lang="ja-JP"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1401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162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D6F79F-A8BC-474E-9ECD-A05DEAE31336}" type="slidenum">
              <a:rPr lang="ja-JP" altLang="en-US" smtClean="0"/>
              <a:pPr fontAlgn="base">
                <a:spcBef>
                  <a:spcPct val="0"/>
                </a:spcBef>
                <a:spcAft>
                  <a:spcPct val="0"/>
                </a:spcAft>
                <a:defRPr/>
              </a:pPr>
              <a:t>74</a:t>
            </a:fld>
            <a:endParaRPr lang="ja-JP"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150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264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90E3A3-0B56-4F94-98F2-073738BBC034}" type="slidenum">
              <a:rPr lang="ja-JP" altLang="en-US" smtClean="0"/>
              <a:pPr fontAlgn="base">
                <a:spcBef>
                  <a:spcPct val="0"/>
                </a:spcBef>
                <a:spcAft>
                  <a:spcPct val="0"/>
                </a:spcAft>
                <a:defRPr/>
              </a:pPr>
              <a:t>75</a:t>
            </a:fld>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5F662869-CF7B-43CB-981B-92E9C9E77CB3}" type="datetimeFigureOut">
              <a:rPr kumimoji="1" lang="ja-JP" altLang="en-US" smtClean="0"/>
              <a:pPr/>
              <a:t>2011/11/29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F662869-CF7B-43CB-981B-92E9C9E77CB3}" type="datetimeFigureOut">
              <a:rPr kumimoji="1" lang="ja-JP" altLang="en-US" smtClean="0"/>
              <a:pPr/>
              <a:t>2011/11/29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F662869-CF7B-43CB-981B-92E9C9E77CB3}" type="datetimeFigureOut">
              <a:rPr kumimoji="1" lang="ja-JP" altLang="en-US" smtClean="0"/>
              <a:pPr/>
              <a:t>2011/11/29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F662869-CF7B-43CB-981B-92E9C9E77CB3}" type="datetimeFigureOut">
              <a:rPr kumimoji="1" lang="ja-JP" altLang="en-US" smtClean="0"/>
              <a:pPr/>
              <a:t>2011/11/29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5F662869-CF7B-43CB-981B-92E9C9E77CB3}" type="datetimeFigureOut">
              <a:rPr kumimoji="1" lang="ja-JP" altLang="en-US" smtClean="0"/>
              <a:pPr/>
              <a:t>2011/11/29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5F662869-CF7B-43CB-981B-92E9C9E77CB3}" type="datetimeFigureOut">
              <a:rPr kumimoji="1" lang="ja-JP" altLang="en-US" smtClean="0"/>
              <a:pPr/>
              <a:t>2011/11/29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5F662869-CF7B-43CB-981B-92E9C9E77CB3}" type="datetimeFigureOut">
              <a:rPr kumimoji="1" lang="ja-JP" altLang="en-US" smtClean="0"/>
              <a:pPr/>
              <a:t>2011/11/29</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5F662869-CF7B-43CB-981B-92E9C9E77CB3}" type="datetimeFigureOut">
              <a:rPr kumimoji="1" lang="ja-JP" altLang="en-US" smtClean="0"/>
              <a:pPr/>
              <a:t>2011/11/29</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5F662869-CF7B-43CB-981B-92E9C9E77CB3}" type="datetimeFigureOut">
              <a:rPr kumimoji="1" lang="ja-JP" altLang="en-US" smtClean="0"/>
              <a:pPr/>
              <a:t>2011/11/29</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F662869-CF7B-43CB-981B-92E9C9E77CB3}" type="datetimeFigureOut">
              <a:rPr kumimoji="1" lang="ja-JP" altLang="en-US" smtClean="0"/>
              <a:pPr/>
              <a:t>2011/11/29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F662869-CF7B-43CB-981B-92E9C9E77CB3}" type="datetimeFigureOut">
              <a:rPr kumimoji="1" lang="ja-JP" altLang="en-US" smtClean="0"/>
              <a:pPr/>
              <a:t>2011/11/29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662869-CF7B-43CB-981B-92E9C9E77CB3}" type="datetimeFigureOut">
              <a:rPr kumimoji="1" lang="ja-JP" altLang="en-US" smtClean="0"/>
              <a:pPr/>
              <a:t>2011/11/29</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96455-BD13-4AFC-88BF-EC250256563C}"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hyperlink" Target="http://www.ringolab.com/note/daiya/"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amazon.co.jp/gp/product/images/4103534222/ref=dp_image_0?ie=UTF8&amp;n=465392&amp;s=books" TargetMode="External"/><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youtube.com/watch?v=Yz14iavXsiE&amp;feature=player_embedded"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getsocialbooks.com/"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www.thecopia.com/about/whatiscopia.html"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5.wmf"/><Relationship Id="rId4" Type="http://schemas.openxmlformats.org/officeDocument/2006/relationships/image" Target="../media/image94.jpeg"/></Relationships>
</file>

<file path=ppt/slides/_rels/slide7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0.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mailto:Daiya@datasection.co.jp"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ウェブという場</a:t>
            </a:r>
            <a:r>
              <a:rPr lang="en-US" altLang="ja-JP" dirty="0" smtClean="0"/>
              <a:t/>
            </a:r>
            <a:br>
              <a:rPr lang="en-US" altLang="ja-JP" dirty="0" smtClean="0"/>
            </a:br>
            <a:r>
              <a:rPr lang="ja-JP" altLang="en-US" dirty="0" smtClean="0"/>
              <a:t>ソーシャルメディアという場</a:t>
            </a:r>
            <a:endParaRPr kumimoji="1" lang="ja-JP" altLang="en-US" dirty="0"/>
          </a:p>
        </p:txBody>
      </p:sp>
      <p:sp>
        <p:nvSpPr>
          <p:cNvPr id="3" name="サブタイトル 2"/>
          <p:cNvSpPr>
            <a:spLocks noGrp="1"/>
          </p:cNvSpPr>
          <p:nvPr>
            <p:ph type="subTitle" idx="1"/>
          </p:nvPr>
        </p:nvSpPr>
        <p:spPr/>
        <p:txBody>
          <a:bodyPr/>
          <a:lstStyle/>
          <a:p>
            <a:r>
              <a:rPr lang="ja-JP" altLang="en-US" dirty="0" smtClean="0"/>
              <a:t>データセクション株式会社</a:t>
            </a:r>
            <a:endParaRPr lang="en-US" altLang="ja-JP" dirty="0" smtClean="0"/>
          </a:p>
          <a:p>
            <a:r>
              <a:rPr kumimoji="1" lang="ja-JP" altLang="en-US" dirty="0" smtClean="0"/>
              <a:t>取締役会長　橋本大也</a:t>
            </a:r>
            <a:endParaRPr kumimoji="1" lang="ja-JP"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話題マップ（クラスター）</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47106" name="Picture 2"/>
          <p:cNvPicPr>
            <a:picLocks noChangeAspect="1" noChangeArrowheads="1"/>
          </p:cNvPicPr>
          <p:nvPr/>
        </p:nvPicPr>
        <p:blipFill>
          <a:blip r:embed="rId2" cstate="print"/>
          <a:srcRect/>
          <a:stretch>
            <a:fillRect/>
          </a:stretch>
        </p:blipFill>
        <p:spPr bwMode="auto">
          <a:xfrm>
            <a:off x="179512" y="1628800"/>
            <a:ext cx="8712968" cy="4841853"/>
          </a:xfrm>
          <a:prstGeom prst="rect">
            <a:avLst/>
          </a:prstGeom>
          <a:noFill/>
          <a:ln w="9525">
            <a:noFill/>
            <a:miter lim="800000"/>
            <a:headEnd/>
            <a:tailEnd/>
          </a:ln>
        </p:spPr>
      </p:pic>
    </p:spTree>
    <p:extLst>
      <p:ext uri="{BB962C8B-B14F-4D97-AF65-F5344CB8AC3E}">
        <p14:creationId xmlns:p14="http://schemas.microsoft.com/office/powerpoint/2010/main" xmlns="" val="32753237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48130" name="Picture 2"/>
          <p:cNvPicPr>
            <a:picLocks noChangeAspect="1" noChangeArrowheads="1"/>
          </p:cNvPicPr>
          <p:nvPr/>
        </p:nvPicPr>
        <p:blipFill>
          <a:blip r:embed="rId2" cstate="print"/>
          <a:srcRect/>
          <a:stretch>
            <a:fillRect/>
          </a:stretch>
        </p:blipFill>
        <p:spPr bwMode="auto">
          <a:xfrm>
            <a:off x="140502" y="0"/>
            <a:ext cx="8679970" cy="6716378"/>
          </a:xfrm>
          <a:prstGeom prst="rect">
            <a:avLst/>
          </a:prstGeom>
          <a:noFill/>
          <a:ln w="9525">
            <a:noFill/>
            <a:miter lim="800000"/>
            <a:headEnd/>
            <a:tailEnd/>
          </a:ln>
        </p:spPr>
      </p:pic>
    </p:spTree>
    <p:extLst>
      <p:ext uri="{BB962C8B-B14F-4D97-AF65-F5344CB8AC3E}">
        <p14:creationId xmlns:p14="http://schemas.microsoft.com/office/powerpoint/2010/main" xmlns="" val="23160645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endParaRPr kumimoji="1" lang="ja-JP" altLang="en-US"/>
          </a:p>
        </p:txBody>
      </p:sp>
      <p:pic>
        <p:nvPicPr>
          <p:cNvPr id="50177" name="Picture 1"/>
          <p:cNvPicPr>
            <a:picLocks noChangeAspect="1" noChangeArrowheads="1"/>
          </p:cNvPicPr>
          <p:nvPr/>
        </p:nvPicPr>
        <p:blipFill>
          <a:blip r:embed="rId2" cstate="print"/>
          <a:srcRect/>
          <a:stretch>
            <a:fillRect/>
          </a:stretch>
        </p:blipFill>
        <p:spPr bwMode="auto">
          <a:xfrm>
            <a:off x="0" y="1484784"/>
            <a:ext cx="9010632" cy="4221088"/>
          </a:xfrm>
          <a:prstGeom prst="rect">
            <a:avLst/>
          </a:prstGeom>
          <a:noFill/>
          <a:ln w="9525">
            <a:noFill/>
            <a:miter lim="800000"/>
            <a:headEnd/>
            <a:tailEnd/>
          </a:ln>
        </p:spPr>
      </p:pic>
    </p:spTree>
    <p:extLst>
      <p:ext uri="{BB962C8B-B14F-4D97-AF65-F5344CB8AC3E}">
        <p14:creationId xmlns:p14="http://schemas.microsoft.com/office/powerpoint/2010/main" xmlns="" val="5627050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67586" name="Picture 2"/>
          <p:cNvPicPr>
            <a:picLocks noChangeAspect="1" noChangeArrowheads="1"/>
          </p:cNvPicPr>
          <p:nvPr/>
        </p:nvPicPr>
        <p:blipFill>
          <a:blip r:embed="rId2" cstate="print"/>
          <a:srcRect/>
          <a:stretch>
            <a:fillRect/>
          </a:stretch>
        </p:blipFill>
        <p:spPr bwMode="auto">
          <a:xfrm>
            <a:off x="267697" y="0"/>
            <a:ext cx="8876303" cy="6525344"/>
          </a:xfrm>
          <a:prstGeom prst="rect">
            <a:avLst/>
          </a:prstGeom>
          <a:noFill/>
          <a:ln w="9525">
            <a:noFill/>
            <a:miter lim="800000"/>
            <a:headEnd/>
            <a:tailEnd/>
          </a:ln>
        </p:spPr>
      </p:pic>
    </p:spTree>
    <p:extLst>
      <p:ext uri="{BB962C8B-B14F-4D97-AF65-F5344CB8AC3E}">
        <p14:creationId xmlns:p14="http://schemas.microsoft.com/office/powerpoint/2010/main" xmlns="" val="8351251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2060848"/>
            <a:ext cx="8680008" cy="4392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27837" y="44624"/>
            <a:ext cx="1840649" cy="24517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角丸四角形 3"/>
          <p:cNvSpPr/>
          <p:nvPr/>
        </p:nvSpPr>
        <p:spPr>
          <a:xfrm>
            <a:off x="395536" y="332656"/>
            <a:ext cx="6192688" cy="151216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dirty="0" smtClean="0"/>
              <a:t>今月号の日経トレンディにデータ提供。</a:t>
            </a:r>
            <a:endParaRPr kumimoji="1" lang="en-US" altLang="ja-JP" dirty="0" smtClean="0"/>
          </a:p>
          <a:p>
            <a:pPr algn="ctr"/>
            <a:r>
              <a:rPr kumimoji="1" lang="ja-JP" altLang="en-US" dirty="0" smtClean="0"/>
              <a:t>今年のソーシャルメディアを分析して</a:t>
            </a:r>
            <a:endParaRPr kumimoji="1" lang="en-US" altLang="ja-JP" dirty="0" smtClean="0"/>
          </a:p>
          <a:p>
            <a:pPr algn="ctr"/>
            <a:r>
              <a:rPr lang="ja-JP" altLang="en-US" dirty="0"/>
              <a:t>消費の</a:t>
            </a:r>
            <a:r>
              <a:rPr kumimoji="1" lang="ja-JP" altLang="en-US" dirty="0" smtClean="0"/>
              <a:t>トレンドを可視化</a:t>
            </a:r>
            <a:endParaRPr kumimoji="1" lang="ja-JP" altLang="en-US" dirty="0"/>
          </a:p>
        </p:txBody>
      </p:sp>
    </p:spTree>
    <p:extLst>
      <p:ext uri="{BB962C8B-B14F-4D97-AF65-F5344CB8AC3E}">
        <p14:creationId xmlns:p14="http://schemas.microsoft.com/office/powerpoint/2010/main" xmlns="" val="42586828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0528" y="188640"/>
            <a:ext cx="9485426" cy="63367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410129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00443" y="188639"/>
            <a:ext cx="6243557" cy="60682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descr="日経ビジネス2011年8月29日号"/>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188639"/>
            <a:ext cx="1905000" cy="2543175"/>
          </a:xfrm>
          <a:prstGeom prst="rect">
            <a:avLst/>
          </a:prstGeom>
          <a:noFill/>
          <a:extLst>
            <a:ext uri="{909E8E84-426E-40DD-AFC4-6F175D3DCCD1}">
              <a14:hiddenFill xmlns:a14="http://schemas.microsoft.com/office/drawing/2010/main" xmlns="">
                <a:solidFill>
                  <a:srgbClr val="FFFFFF"/>
                </a:solidFill>
              </a14:hiddenFill>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8520" y="2626816"/>
            <a:ext cx="4808132" cy="4330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右矢印 4"/>
          <p:cNvSpPr/>
          <p:nvPr/>
        </p:nvSpPr>
        <p:spPr>
          <a:xfrm>
            <a:off x="3923928" y="1076014"/>
            <a:ext cx="648072" cy="36004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1148210" y="2769692"/>
            <a:ext cx="755650" cy="46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488738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3"/>
          <p:cNvSpPr>
            <a:spLocks noGrp="1"/>
          </p:cNvSpPr>
          <p:nvPr>
            <p:ph type="title"/>
          </p:nvPr>
        </p:nvSpPr>
        <p:spPr/>
        <p:txBody>
          <a:bodyPr/>
          <a:lstStyle/>
          <a:p>
            <a:pPr eaLnBrk="1" hangingPunct="1"/>
            <a:r>
              <a:rPr lang="ja-JP" altLang="en-US" smtClean="0"/>
              <a:t>ブログについて</a:t>
            </a:r>
          </a:p>
        </p:txBody>
      </p:sp>
      <p:sp>
        <p:nvSpPr>
          <p:cNvPr id="5" name="コンテンツ プレースホルダ 4"/>
          <p:cNvSpPr>
            <a:spLocks noGrp="1"/>
          </p:cNvSpPr>
          <p:nvPr>
            <p:ph sz="half" idx="1"/>
          </p:nvPr>
        </p:nvSpPr>
        <p:spPr>
          <a:xfrm>
            <a:off x="214313" y="1600200"/>
            <a:ext cx="4281487" cy="4525963"/>
          </a:xfrm>
        </p:spPr>
        <p:txBody>
          <a:bodyPr rtlCol="0">
            <a:normAutofit lnSpcReduction="10000"/>
          </a:bodyPr>
          <a:lstStyle/>
          <a:p>
            <a:pPr eaLnBrk="1" fontAlgn="auto" hangingPunct="1">
              <a:spcAft>
                <a:spcPts val="0"/>
              </a:spcAft>
              <a:buFont typeface="Arial" pitchFamily="34" charset="0"/>
              <a:buChar char="•"/>
              <a:defRPr/>
            </a:pPr>
            <a:r>
              <a:rPr lang="ja-JP" altLang="en-US" dirty="0" smtClean="0"/>
              <a:t>情報考学</a:t>
            </a:r>
            <a:endParaRPr lang="en-US" altLang="ja-JP" dirty="0" smtClean="0"/>
          </a:p>
          <a:p>
            <a:pPr eaLnBrk="1" fontAlgn="auto" hangingPunct="1">
              <a:spcAft>
                <a:spcPts val="0"/>
              </a:spcAft>
              <a:buFont typeface="Arial" pitchFamily="34" charset="0"/>
              <a:buNone/>
              <a:defRPr/>
            </a:pPr>
            <a:r>
              <a:rPr lang="ja-JP" altLang="en-US" dirty="0" smtClean="0"/>
              <a:t> </a:t>
            </a:r>
            <a:r>
              <a:rPr lang="en-US" altLang="ja-JP" dirty="0" smtClean="0"/>
              <a:t>Passion For The Future</a:t>
            </a:r>
          </a:p>
          <a:p>
            <a:pPr lvl="1" eaLnBrk="1" fontAlgn="auto" hangingPunct="1">
              <a:spcAft>
                <a:spcPts val="0"/>
              </a:spcAft>
              <a:buFont typeface="Arial" pitchFamily="34" charset="0"/>
              <a:buChar char="–"/>
              <a:defRPr/>
            </a:pPr>
            <a:r>
              <a:rPr lang="en-US" altLang="ja-JP" dirty="0" smtClean="0">
                <a:hlinkClick r:id="rId3"/>
              </a:rPr>
              <a:t>http://www.ringolab.com/note/daiya/</a:t>
            </a:r>
            <a:endParaRPr lang="en-US" altLang="ja-JP" dirty="0" smtClean="0"/>
          </a:p>
          <a:p>
            <a:pPr lvl="1" eaLnBrk="1" fontAlgn="auto" hangingPunct="1">
              <a:spcAft>
                <a:spcPts val="0"/>
              </a:spcAft>
              <a:buFont typeface="Arial" pitchFamily="34" charset="0"/>
              <a:buChar char="–"/>
              <a:defRPr/>
            </a:pPr>
            <a:r>
              <a:rPr lang="en-US" altLang="ja-JP" dirty="0" smtClean="0"/>
              <a:t>2003</a:t>
            </a:r>
            <a:r>
              <a:rPr lang="ja-JP" altLang="en-US" dirty="0" smtClean="0"/>
              <a:t>年</a:t>
            </a:r>
            <a:r>
              <a:rPr lang="en-US" altLang="ja-JP" dirty="0" smtClean="0"/>
              <a:t>9</a:t>
            </a:r>
            <a:r>
              <a:rPr lang="ja-JP" altLang="en-US" dirty="0" smtClean="0"/>
              <a:t>月に開始</a:t>
            </a:r>
            <a:endParaRPr lang="en-US" altLang="ja-JP" dirty="0" smtClean="0"/>
          </a:p>
          <a:p>
            <a:pPr lvl="1" eaLnBrk="1" fontAlgn="auto" hangingPunct="1">
              <a:spcAft>
                <a:spcPts val="0"/>
              </a:spcAft>
              <a:buFont typeface="Arial" pitchFamily="34" charset="0"/>
              <a:buChar char="–"/>
              <a:defRPr/>
            </a:pPr>
            <a:r>
              <a:rPr lang="ja-JP" altLang="en-US" dirty="0" smtClean="0"/>
              <a:t>書評、ソフトウェア評、</a:t>
            </a:r>
            <a:r>
              <a:rPr lang="en-US" altLang="ja-JP" dirty="0" smtClean="0"/>
              <a:t>IT</a:t>
            </a:r>
            <a:r>
              <a:rPr lang="ja-JP" altLang="en-US" dirty="0" smtClean="0"/>
              <a:t>業界論など</a:t>
            </a:r>
            <a:r>
              <a:rPr lang="en-US" altLang="ja-JP" dirty="0" smtClean="0"/>
              <a:t>2700</a:t>
            </a:r>
            <a:r>
              <a:rPr lang="ja-JP" altLang="en-US" dirty="0" smtClean="0"/>
              <a:t>本。</a:t>
            </a:r>
            <a:endParaRPr lang="en-US" altLang="ja-JP" dirty="0" smtClean="0"/>
          </a:p>
          <a:p>
            <a:pPr lvl="1" eaLnBrk="1" fontAlgn="auto" hangingPunct="1">
              <a:spcAft>
                <a:spcPts val="0"/>
              </a:spcAft>
              <a:buFont typeface="Arial" pitchFamily="34" charset="0"/>
              <a:buChar char="–"/>
              <a:defRPr/>
            </a:pPr>
            <a:r>
              <a:rPr lang="ja-JP" altLang="en-US" dirty="0" smtClean="0"/>
              <a:t>書評は</a:t>
            </a:r>
            <a:r>
              <a:rPr lang="en-US" altLang="ja-JP" dirty="0" smtClean="0"/>
              <a:t>1700</a:t>
            </a:r>
            <a:r>
              <a:rPr lang="ja-JP" altLang="en-US" dirty="0" smtClean="0"/>
              <a:t>冊超</a:t>
            </a:r>
            <a:endParaRPr lang="en-US" altLang="ja-JP" dirty="0" smtClean="0"/>
          </a:p>
          <a:p>
            <a:pPr lvl="1" eaLnBrk="1" fontAlgn="auto" hangingPunct="1">
              <a:spcAft>
                <a:spcPts val="0"/>
              </a:spcAft>
              <a:buFont typeface="Arial" pitchFamily="34" charset="0"/>
              <a:buChar char="–"/>
              <a:defRPr/>
            </a:pPr>
            <a:r>
              <a:rPr lang="en-US" altLang="ja-JP" dirty="0" smtClean="0"/>
              <a:t>NHK</a:t>
            </a:r>
            <a:r>
              <a:rPr lang="ja-JP" altLang="en-US" dirty="0" smtClean="0"/>
              <a:t>「クローズアップ現代」、新聞、雑誌、ラジオで紹介されアクセス増える</a:t>
            </a:r>
            <a:endParaRPr lang="en-US" altLang="ja-JP" dirty="0" smtClean="0"/>
          </a:p>
          <a:p>
            <a:pPr lvl="1"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endParaRPr lang="ja-JP" altLang="en-US" dirty="0" smtClean="0"/>
          </a:p>
        </p:txBody>
      </p:sp>
      <p:pic>
        <p:nvPicPr>
          <p:cNvPr id="12292" name="コンテンツ プレースホルダ 6" descr="pftf01.jpg"/>
          <p:cNvPicPr>
            <a:picLocks noGrp="1" noChangeAspect="1"/>
          </p:cNvPicPr>
          <p:nvPr>
            <p:ph sz="half" idx="2"/>
          </p:nvPr>
        </p:nvPicPr>
        <p:blipFill>
          <a:blip r:embed="rId4" cstate="print"/>
          <a:srcRect/>
          <a:stretch>
            <a:fillRect/>
          </a:stretch>
        </p:blipFill>
        <p:spPr>
          <a:xfrm>
            <a:off x="4643438" y="1643063"/>
            <a:ext cx="4038600" cy="2239962"/>
          </a:xfrm>
        </p:spPr>
      </p:pic>
      <p:pic>
        <p:nvPicPr>
          <p:cNvPr id="12293" name="図 7" descr="4180320900L__SS500_.jpg"/>
          <p:cNvPicPr>
            <a:picLocks noChangeAspect="1"/>
          </p:cNvPicPr>
          <p:nvPr/>
        </p:nvPicPr>
        <p:blipFill>
          <a:blip r:embed="rId5" cstate="print"/>
          <a:srcRect/>
          <a:stretch>
            <a:fillRect/>
          </a:stretch>
        </p:blipFill>
        <p:spPr bwMode="auto">
          <a:xfrm>
            <a:off x="4286250" y="4071938"/>
            <a:ext cx="2786063" cy="2786062"/>
          </a:xfrm>
          <a:prstGeom prst="rect">
            <a:avLst/>
          </a:prstGeom>
          <a:noFill/>
          <a:ln w="9525">
            <a:noFill/>
            <a:miter lim="800000"/>
            <a:headEnd/>
            <a:tailEnd/>
          </a:ln>
        </p:spPr>
      </p:pic>
      <p:pic>
        <p:nvPicPr>
          <p:cNvPr id="12294" name="図 9" descr="31RJYAKKNZL__SS500_.jpg"/>
          <p:cNvPicPr>
            <a:picLocks noChangeAspect="1"/>
          </p:cNvPicPr>
          <p:nvPr/>
        </p:nvPicPr>
        <p:blipFill>
          <a:blip r:embed="rId6" cstate="print"/>
          <a:srcRect/>
          <a:stretch>
            <a:fillRect/>
          </a:stretch>
        </p:blipFill>
        <p:spPr bwMode="auto">
          <a:xfrm>
            <a:off x="6572250" y="4286250"/>
            <a:ext cx="2571750" cy="257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1" descr="newspaper200910033.jpg"/>
          <p:cNvPicPr>
            <a:picLocks noChangeAspect="1"/>
          </p:cNvPicPr>
          <p:nvPr/>
        </p:nvPicPr>
        <p:blipFill>
          <a:blip r:embed="rId3" cstate="print"/>
          <a:srcRect/>
          <a:stretch>
            <a:fillRect/>
          </a:stretch>
        </p:blipFill>
        <p:spPr bwMode="auto">
          <a:xfrm>
            <a:off x="0" y="0"/>
            <a:ext cx="6421438" cy="8834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図 4" descr="Image015.jpg"/>
          <p:cNvPicPr>
            <a:picLocks noChangeAspect="1"/>
          </p:cNvPicPr>
          <p:nvPr/>
        </p:nvPicPr>
        <p:blipFill>
          <a:blip r:embed="rId3" cstate="print">
            <a:lum bright="10000" contrast="40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ja-JP" altLang="en-US" dirty="0"/>
              <a:t>講師</a:t>
            </a:r>
            <a:r>
              <a:rPr lang="ja-JP" altLang="en-US" dirty="0" smtClean="0"/>
              <a:t>プロフィール</a:t>
            </a:r>
            <a:r>
              <a:rPr lang="en-US" altLang="ja-JP" dirty="0" smtClean="0"/>
              <a:t/>
            </a:r>
            <a:br>
              <a:rPr lang="en-US" altLang="ja-JP" dirty="0" smtClean="0"/>
            </a:br>
            <a:r>
              <a:rPr lang="ja-JP" altLang="en-US" dirty="0" smtClean="0"/>
              <a:t>橋本大也</a:t>
            </a:r>
          </a:p>
        </p:txBody>
      </p:sp>
      <p:sp>
        <p:nvSpPr>
          <p:cNvPr id="4099" name="Rectangle 3"/>
          <p:cNvSpPr>
            <a:spLocks noGrp="1" noChangeArrowheads="1"/>
          </p:cNvSpPr>
          <p:nvPr>
            <p:ph type="body" idx="1"/>
          </p:nvPr>
        </p:nvSpPr>
        <p:spPr>
          <a:xfrm>
            <a:off x="214313" y="1714500"/>
            <a:ext cx="8572500" cy="5000625"/>
          </a:xfrm>
        </p:spPr>
        <p:txBody>
          <a:bodyPr rtlCol="0">
            <a:normAutofit lnSpcReduction="10000"/>
          </a:bodyPr>
          <a:lstStyle/>
          <a:p>
            <a:pPr eaLnBrk="1" fontAlgn="auto" hangingPunct="1">
              <a:lnSpc>
                <a:spcPct val="90000"/>
              </a:lnSpc>
              <a:spcAft>
                <a:spcPts val="0"/>
              </a:spcAft>
              <a:defRPr/>
            </a:pPr>
            <a:r>
              <a:rPr lang="ja-JP" altLang="en-US" sz="2800" dirty="0" smtClean="0"/>
              <a:t>データセクション（株）　取締役会長</a:t>
            </a:r>
          </a:p>
          <a:p>
            <a:pPr eaLnBrk="1" fontAlgn="auto" hangingPunct="1">
              <a:lnSpc>
                <a:spcPct val="90000"/>
              </a:lnSpc>
              <a:spcAft>
                <a:spcPts val="0"/>
              </a:spcAft>
              <a:defRPr/>
            </a:pPr>
            <a:r>
              <a:rPr lang="ja-JP" altLang="en-US" sz="2800" dirty="0" smtClean="0"/>
              <a:t>（株）早稲田情報技術研究所　取締役</a:t>
            </a:r>
          </a:p>
          <a:p>
            <a:pPr eaLnBrk="1" fontAlgn="auto" hangingPunct="1">
              <a:lnSpc>
                <a:spcPct val="90000"/>
              </a:lnSpc>
              <a:spcAft>
                <a:spcPts val="0"/>
              </a:spcAft>
              <a:defRPr/>
            </a:pPr>
            <a:r>
              <a:rPr lang="ja-JP" altLang="en-US" sz="2800" dirty="0" smtClean="0"/>
              <a:t>デジタルハリウッド大学　教授</a:t>
            </a:r>
            <a:endParaRPr lang="en-US" altLang="ja-JP" sz="2800" dirty="0" smtClean="0"/>
          </a:p>
          <a:p>
            <a:pPr lvl="1" eaLnBrk="1" fontAlgn="auto" hangingPunct="1">
              <a:lnSpc>
                <a:spcPct val="90000"/>
              </a:lnSpc>
              <a:spcAft>
                <a:spcPts val="0"/>
              </a:spcAft>
              <a:defRPr/>
            </a:pPr>
            <a:r>
              <a:rPr lang="ja-JP" altLang="en-US" sz="2400" dirty="0" smtClean="0"/>
              <a:t>授業「リサーチ＆プランニング」</a:t>
            </a:r>
            <a:endParaRPr lang="en-US" altLang="ja-JP" sz="2400" dirty="0" smtClean="0"/>
          </a:p>
          <a:p>
            <a:pPr eaLnBrk="1" fontAlgn="auto" hangingPunct="1">
              <a:lnSpc>
                <a:spcPct val="90000"/>
              </a:lnSpc>
              <a:spcAft>
                <a:spcPts val="0"/>
              </a:spcAft>
              <a:defRPr/>
            </a:pPr>
            <a:r>
              <a:rPr lang="ja-JP" altLang="en-US" sz="2800" dirty="0"/>
              <a:t>多摩大</a:t>
            </a:r>
            <a:r>
              <a:rPr lang="ja-JP" altLang="en-US" sz="2800" dirty="0" smtClean="0"/>
              <a:t>学　大学院　経営情報学科　客員教授</a:t>
            </a:r>
            <a:endParaRPr lang="en-US" altLang="ja-JP" sz="2800" dirty="0" smtClean="0"/>
          </a:p>
          <a:p>
            <a:pPr lvl="1" eaLnBrk="1" fontAlgn="auto" hangingPunct="1">
              <a:lnSpc>
                <a:spcPct val="90000"/>
              </a:lnSpc>
              <a:spcAft>
                <a:spcPts val="0"/>
              </a:spcAft>
              <a:defRPr/>
            </a:pPr>
            <a:r>
              <a:rPr lang="ja-JP" altLang="en-US" sz="2400" dirty="0" smtClean="0"/>
              <a:t>授業「知識イノベーション論」「</a:t>
            </a:r>
            <a:r>
              <a:rPr lang="en-US" altLang="ja-JP" sz="2400" dirty="0" smtClean="0"/>
              <a:t>Web</a:t>
            </a:r>
            <a:r>
              <a:rPr lang="ja-JP" altLang="en-US" sz="2400" dirty="0" smtClean="0"/>
              <a:t>マーケティングイノベーション」</a:t>
            </a:r>
            <a:endParaRPr lang="en-US" altLang="ja-JP" sz="2400" dirty="0" smtClean="0"/>
          </a:p>
          <a:p>
            <a:pPr lvl="1" eaLnBrk="1" fontAlgn="auto" hangingPunct="1">
              <a:lnSpc>
                <a:spcPct val="90000"/>
              </a:lnSpc>
              <a:spcAft>
                <a:spcPts val="0"/>
              </a:spcAft>
              <a:defRPr/>
            </a:pPr>
            <a:r>
              <a:rPr lang="ja-JP" altLang="en-US" sz="2400" dirty="0" smtClean="0"/>
              <a:t>知識リーダーシップ綜合研究所</a:t>
            </a:r>
          </a:p>
          <a:p>
            <a:pPr lvl="1" eaLnBrk="1" fontAlgn="auto" hangingPunct="1">
              <a:lnSpc>
                <a:spcPct val="90000"/>
              </a:lnSpc>
              <a:spcAft>
                <a:spcPts val="0"/>
              </a:spcAft>
              <a:defRPr/>
            </a:pPr>
            <a:endParaRPr lang="en-US" altLang="ja-JP" sz="2400" smtClean="0"/>
          </a:p>
          <a:p>
            <a:pPr lvl="1" eaLnBrk="1" fontAlgn="auto" hangingPunct="1">
              <a:lnSpc>
                <a:spcPct val="90000"/>
              </a:lnSpc>
              <a:spcAft>
                <a:spcPts val="0"/>
              </a:spcAft>
              <a:defRPr/>
            </a:pPr>
            <a:r>
              <a:rPr lang="ja-JP" altLang="en-US" sz="2400" smtClean="0"/>
              <a:t>書籍</a:t>
            </a:r>
            <a:r>
              <a:rPr lang="ja-JP" altLang="en-US" sz="2400" dirty="0" smtClean="0"/>
              <a:t>：「情報力」</a:t>
            </a:r>
          </a:p>
          <a:p>
            <a:pPr lvl="1" eaLnBrk="1" fontAlgn="auto" hangingPunct="1">
              <a:lnSpc>
                <a:spcPct val="90000"/>
              </a:lnSpc>
              <a:spcAft>
                <a:spcPts val="0"/>
              </a:spcAft>
              <a:defRPr/>
            </a:pPr>
            <a:r>
              <a:rPr lang="ja-JP" altLang="en-US" sz="2400" dirty="0" smtClean="0"/>
              <a:t>書籍：「</a:t>
            </a:r>
            <a:r>
              <a:rPr lang="en-US" altLang="ja-JP" sz="2400" dirty="0" smtClean="0"/>
              <a:t>Web</a:t>
            </a:r>
            <a:r>
              <a:rPr lang="ja-JP" altLang="en-US" sz="2400" dirty="0" smtClean="0"/>
              <a:t>時代の羅針盤 </a:t>
            </a:r>
            <a:r>
              <a:rPr lang="en-US" altLang="ja-JP" sz="2400" dirty="0" smtClean="0"/>
              <a:t>213</a:t>
            </a:r>
            <a:r>
              <a:rPr lang="ja-JP" altLang="en-US" sz="2400" dirty="0" smtClean="0"/>
              <a:t>冊」主婦と生活社</a:t>
            </a:r>
          </a:p>
          <a:p>
            <a:pPr lvl="1" eaLnBrk="1" fontAlgn="auto" hangingPunct="1">
              <a:lnSpc>
                <a:spcPct val="90000"/>
              </a:lnSpc>
              <a:spcAft>
                <a:spcPts val="0"/>
              </a:spcAft>
              <a:defRPr/>
            </a:pPr>
            <a:r>
              <a:rPr lang="ja-JP" altLang="en-US" sz="2400" dirty="0" smtClean="0"/>
              <a:t>書籍：「新</a:t>
            </a:r>
            <a:r>
              <a:rPr lang="ja-JP" altLang="en-US" sz="2400" dirty="0"/>
              <a:t>データベースメディア戦</a:t>
            </a:r>
            <a:r>
              <a:rPr lang="ja-JP" altLang="en-US" sz="2400" dirty="0" smtClean="0"/>
              <a:t>略」　インプレス社</a:t>
            </a:r>
            <a:endParaRPr lang="en-US" altLang="ja-JP" sz="2400" dirty="0" smtClean="0"/>
          </a:p>
          <a:p>
            <a:pPr lvl="1" eaLnBrk="1" fontAlgn="auto" hangingPunct="1">
              <a:lnSpc>
                <a:spcPct val="90000"/>
              </a:lnSpc>
              <a:spcAft>
                <a:spcPts val="0"/>
              </a:spcAft>
              <a:defRPr/>
            </a:pPr>
            <a:r>
              <a:rPr lang="ja-JP" altLang="en-US" sz="2400" dirty="0" smtClean="0"/>
              <a:t>書籍：「アクセスを増やすホームページ革命術」ほか</a:t>
            </a:r>
            <a:endParaRPr lang="en-US" altLang="ja-JP" sz="2400" dirty="0" smtClean="0"/>
          </a:p>
          <a:p>
            <a:pPr lvl="1" eaLnBrk="1" fontAlgn="auto" hangingPunct="1">
              <a:lnSpc>
                <a:spcPct val="90000"/>
              </a:lnSpc>
              <a:spcAft>
                <a:spcPts val="0"/>
              </a:spcAft>
              <a:defRPr/>
            </a:pPr>
            <a:endParaRPr lang="en-US" altLang="ja-JP" sz="24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2" descr="2690723675_d2e607d778.jpg"/>
          <p:cNvPicPr>
            <a:picLocks noChangeAspect="1"/>
          </p:cNvPicPr>
          <p:nvPr/>
        </p:nvPicPr>
        <p:blipFill>
          <a:blip r:embed="rId3" cstate="print"/>
          <a:srcRect/>
          <a:stretch>
            <a:fillRect/>
          </a:stretch>
        </p:blipFill>
        <p:spPr bwMode="auto">
          <a:xfrm>
            <a:off x="0" y="0"/>
            <a:ext cx="5572125" cy="7675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0" y="0"/>
            <a:ext cx="4714875" cy="3540125"/>
          </a:xfrm>
          <a:prstGeom prst="rect">
            <a:avLst/>
          </a:prstGeom>
          <a:noFill/>
          <a:ln w="9525">
            <a:noFill/>
            <a:miter lim="800000"/>
            <a:headEnd/>
            <a:tailEnd/>
          </a:ln>
        </p:spPr>
      </p:pic>
      <p:pic>
        <p:nvPicPr>
          <p:cNvPr id="16387" name="Picture 3"/>
          <p:cNvPicPr>
            <a:picLocks noChangeAspect="1" noChangeArrowheads="1"/>
          </p:cNvPicPr>
          <p:nvPr/>
        </p:nvPicPr>
        <p:blipFill>
          <a:blip r:embed="rId4" cstate="print"/>
          <a:srcRect/>
          <a:stretch>
            <a:fillRect/>
          </a:stretch>
        </p:blipFill>
        <p:spPr bwMode="auto">
          <a:xfrm>
            <a:off x="4481513" y="0"/>
            <a:ext cx="4662487" cy="3500438"/>
          </a:xfrm>
          <a:prstGeom prst="rect">
            <a:avLst/>
          </a:prstGeom>
          <a:noFill/>
          <a:ln w="9525">
            <a:noFill/>
            <a:miter lim="800000"/>
            <a:headEnd/>
            <a:tailEnd/>
          </a:ln>
        </p:spPr>
      </p:pic>
      <p:pic>
        <p:nvPicPr>
          <p:cNvPr id="16388" name="Picture 4"/>
          <p:cNvPicPr>
            <a:picLocks noChangeAspect="1" noChangeArrowheads="1"/>
          </p:cNvPicPr>
          <p:nvPr/>
        </p:nvPicPr>
        <p:blipFill>
          <a:blip r:embed="rId5" cstate="print"/>
          <a:srcRect/>
          <a:stretch>
            <a:fillRect/>
          </a:stretch>
        </p:blipFill>
        <p:spPr bwMode="auto">
          <a:xfrm>
            <a:off x="0" y="3500438"/>
            <a:ext cx="4471988" cy="3357562"/>
          </a:xfrm>
          <a:prstGeom prst="rect">
            <a:avLst/>
          </a:prstGeom>
          <a:noFill/>
          <a:ln w="9525">
            <a:noFill/>
            <a:miter lim="800000"/>
            <a:headEnd/>
            <a:tailEnd/>
          </a:ln>
        </p:spPr>
      </p:pic>
      <p:pic>
        <p:nvPicPr>
          <p:cNvPr id="16389" name="Picture 5"/>
          <p:cNvPicPr>
            <a:picLocks noChangeAspect="1" noChangeArrowheads="1"/>
          </p:cNvPicPr>
          <p:nvPr/>
        </p:nvPicPr>
        <p:blipFill>
          <a:blip r:embed="rId6" cstate="print"/>
          <a:srcRect/>
          <a:stretch>
            <a:fillRect/>
          </a:stretch>
        </p:blipFill>
        <p:spPr bwMode="auto">
          <a:xfrm>
            <a:off x="4429125" y="3482975"/>
            <a:ext cx="4714875" cy="3540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pPr eaLnBrk="1" hangingPunct="1"/>
            <a:r>
              <a:rPr lang="en-US" altLang="ja-JP" smtClean="0"/>
              <a:t>『</a:t>
            </a:r>
            <a:r>
              <a:rPr lang="ja-JP" altLang="en-US" smtClean="0"/>
              <a:t>情報力</a:t>
            </a:r>
            <a:r>
              <a:rPr lang="en-US" altLang="ja-JP" smtClean="0"/>
              <a:t>』</a:t>
            </a:r>
            <a:r>
              <a:rPr lang="ja-JP" altLang="en-US" smtClean="0"/>
              <a:t>　</a:t>
            </a:r>
          </a:p>
        </p:txBody>
      </p:sp>
      <p:sp>
        <p:nvSpPr>
          <p:cNvPr id="17411" name="コンテンツ プレースホルダ 3"/>
          <p:cNvSpPr>
            <a:spLocks noGrp="1"/>
          </p:cNvSpPr>
          <p:nvPr>
            <p:ph sz="half" idx="2"/>
          </p:nvPr>
        </p:nvSpPr>
        <p:spPr>
          <a:xfrm>
            <a:off x="4357688" y="1643063"/>
            <a:ext cx="4643437" cy="4614862"/>
          </a:xfrm>
        </p:spPr>
        <p:txBody>
          <a:bodyPr/>
          <a:lstStyle/>
          <a:p>
            <a:pPr eaLnBrk="1" hangingPunct="1"/>
            <a:r>
              <a:rPr lang="ja-JP" altLang="en-US" smtClean="0"/>
              <a:t>翔泳社　</a:t>
            </a:r>
            <a:r>
              <a:rPr lang="en-US" altLang="ja-JP" smtClean="0"/>
              <a:t>980</a:t>
            </a:r>
            <a:r>
              <a:rPr lang="ja-JP" altLang="en-US" smtClean="0"/>
              <a:t>円</a:t>
            </a:r>
            <a:endParaRPr lang="en-US" altLang="ja-JP" smtClean="0"/>
          </a:p>
          <a:p>
            <a:pPr eaLnBrk="1" hangingPunct="1"/>
            <a:endParaRPr lang="en-US" altLang="ja-JP" smtClean="0"/>
          </a:p>
          <a:p>
            <a:pPr eaLnBrk="1" hangingPunct="1"/>
            <a:r>
              <a:rPr lang="ja-JP" altLang="en-US" smtClean="0"/>
              <a:t>「膨大な情報や頭のもやもやをスッキリさせる」</a:t>
            </a:r>
            <a:endParaRPr lang="en-US" altLang="ja-JP" smtClean="0"/>
          </a:p>
          <a:p>
            <a:pPr eaLnBrk="1" hangingPunct="1"/>
            <a:r>
              <a:rPr lang="ja-JP" altLang="en-US" smtClean="0"/>
              <a:t>これまでになかった「情報」を「知恵」にする技術</a:t>
            </a:r>
            <a:endParaRPr lang="en-US" altLang="ja-JP" smtClean="0"/>
          </a:p>
          <a:p>
            <a:pPr eaLnBrk="1" hangingPunct="1"/>
            <a:endParaRPr lang="en-US" altLang="ja-JP" smtClean="0"/>
          </a:p>
          <a:p>
            <a:pPr eaLnBrk="1" hangingPunct="1"/>
            <a:r>
              <a:rPr lang="ja-JP" altLang="en-US" smtClean="0"/>
              <a:t>アタマとデジタルツールをフル活用して“ハイパー個人”</a:t>
            </a:r>
            <a:endParaRPr lang="en-US" altLang="ja-JP" smtClean="0"/>
          </a:p>
          <a:p>
            <a:pPr eaLnBrk="1" hangingPunct="1"/>
            <a:endParaRPr lang="en-US" altLang="ja-JP" smtClean="0"/>
          </a:p>
        </p:txBody>
      </p:sp>
      <p:pic>
        <p:nvPicPr>
          <p:cNvPr id="17412" name="Picture 2" descr="D:\data\Pictures\41vWAi6EiHL__SS500_.jpg"/>
          <p:cNvPicPr>
            <a:picLocks noGrp="1" noChangeAspect="1" noChangeArrowheads="1"/>
          </p:cNvPicPr>
          <p:nvPr>
            <p:ph sz="half" idx="1"/>
          </p:nvPr>
        </p:nvPicPr>
        <p:blipFill>
          <a:blip r:embed="rId3" cstate="print"/>
          <a:srcRect/>
          <a:stretch>
            <a:fillRect/>
          </a:stretch>
        </p:blipFill>
        <p:spPr>
          <a:xfrm>
            <a:off x="0" y="1571625"/>
            <a:ext cx="4738688" cy="4738688"/>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p:txBody>
          <a:bodyPr/>
          <a:lstStyle/>
          <a:p>
            <a:pPr eaLnBrk="1" hangingPunct="1"/>
            <a:r>
              <a:rPr lang="ja-JP" altLang="en-US" smtClean="0"/>
              <a:t>最近の本</a:t>
            </a:r>
          </a:p>
        </p:txBody>
      </p:sp>
      <p:sp>
        <p:nvSpPr>
          <p:cNvPr id="18435" name="コンテンツ プレースホルダ 2"/>
          <p:cNvSpPr>
            <a:spLocks noGrp="1"/>
          </p:cNvSpPr>
          <p:nvPr>
            <p:ph sz="half" idx="1"/>
          </p:nvPr>
        </p:nvSpPr>
        <p:spPr/>
        <p:txBody>
          <a:bodyPr/>
          <a:lstStyle/>
          <a:p>
            <a:pPr eaLnBrk="1" hangingPunct="1"/>
            <a:endParaRPr lang="ja-JP" altLang="en-US" smtClean="0"/>
          </a:p>
        </p:txBody>
      </p:sp>
      <p:sp>
        <p:nvSpPr>
          <p:cNvPr id="18436" name="コンテンツ プレースホルダ 3"/>
          <p:cNvSpPr>
            <a:spLocks noGrp="1"/>
          </p:cNvSpPr>
          <p:nvPr>
            <p:ph sz="half" idx="2"/>
          </p:nvPr>
        </p:nvSpPr>
        <p:spPr/>
        <p:txBody>
          <a:bodyPr/>
          <a:lstStyle/>
          <a:p>
            <a:pPr eaLnBrk="1" hangingPunct="1"/>
            <a:endParaRPr lang="ja-JP" altLang="en-US" smtClean="0"/>
          </a:p>
        </p:txBody>
      </p:sp>
      <p:pic>
        <p:nvPicPr>
          <p:cNvPr id="18437" name="Picture 2" descr="51ODM4EbntL__SL500_AA300_.jpg"/>
          <p:cNvPicPr>
            <a:picLocks noChangeAspect="1" noChangeArrowheads="1"/>
          </p:cNvPicPr>
          <p:nvPr/>
        </p:nvPicPr>
        <p:blipFill>
          <a:blip r:embed="rId2" cstate="print"/>
          <a:srcRect/>
          <a:stretch>
            <a:fillRect/>
          </a:stretch>
        </p:blipFill>
        <p:spPr bwMode="auto">
          <a:xfrm>
            <a:off x="179388" y="1557338"/>
            <a:ext cx="4752975" cy="4751387"/>
          </a:xfrm>
          <a:prstGeom prst="rect">
            <a:avLst/>
          </a:prstGeom>
          <a:noFill/>
          <a:ln w="9525">
            <a:noFill/>
            <a:miter lim="800000"/>
            <a:headEnd/>
            <a:tailEnd/>
          </a:ln>
        </p:spPr>
      </p:pic>
      <p:pic>
        <p:nvPicPr>
          <p:cNvPr id="18438" name="Picture 4" descr="519m9uO55OL__SL500_AA300_.jpg"/>
          <p:cNvPicPr>
            <a:picLocks noChangeAspect="1" noChangeArrowheads="1"/>
          </p:cNvPicPr>
          <p:nvPr/>
        </p:nvPicPr>
        <p:blipFill>
          <a:blip r:embed="rId3" cstate="print"/>
          <a:srcRect/>
          <a:stretch>
            <a:fillRect/>
          </a:stretch>
        </p:blipFill>
        <p:spPr bwMode="auto">
          <a:xfrm>
            <a:off x="4284663" y="1484313"/>
            <a:ext cx="4679950" cy="4681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新たな場の出現</a:t>
            </a:r>
            <a:endParaRPr kumimoji="1" lang="ja-JP" altLang="en-US" dirty="0"/>
          </a:p>
        </p:txBody>
      </p:sp>
      <p:sp>
        <p:nvSpPr>
          <p:cNvPr id="3" name="正方形/長方形 2"/>
          <p:cNvSpPr/>
          <p:nvPr/>
        </p:nvSpPr>
        <p:spPr>
          <a:xfrm>
            <a:off x="4860032" y="3212976"/>
            <a:ext cx="4104456"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ja-JP" altLang="en-US" sz="2800" b="1" dirty="0" smtClean="0"/>
              <a:t>ソーシャルメディア分析は</a:t>
            </a:r>
          </a:p>
          <a:p>
            <a:r>
              <a:rPr lang="ja-JP" altLang="en-US" sz="2800" b="1" dirty="0" smtClean="0"/>
              <a:t>多様な場の発見の連続</a:t>
            </a:r>
            <a:endParaRPr lang="ja-JP" altLang="en-US" sz="2800" b="1" dirty="0"/>
          </a:p>
        </p:txBody>
      </p:sp>
      <p:pic>
        <p:nvPicPr>
          <p:cNvPr id="1026" name="Picture 2"/>
          <p:cNvPicPr>
            <a:picLocks noChangeAspect="1" noChangeArrowheads="1"/>
          </p:cNvPicPr>
          <p:nvPr/>
        </p:nvPicPr>
        <p:blipFill>
          <a:blip r:embed="rId2" cstate="print"/>
          <a:srcRect/>
          <a:stretch>
            <a:fillRect/>
          </a:stretch>
        </p:blipFill>
        <p:spPr bwMode="auto">
          <a:xfrm>
            <a:off x="0" y="2348880"/>
            <a:ext cx="3859213" cy="2719387"/>
          </a:xfrm>
          <a:prstGeom prst="rect">
            <a:avLst/>
          </a:prstGeom>
          <a:noFill/>
          <a:ln w="9525">
            <a:noFill/>
            <a:miter lim="800000"/>
            <a:headEnd/>
            <a:tailEnd/>
          </a:ln>
        </p:spPr>
      </p:pic>
      <p:sp>
        <p:nvSpPr>
          <p:cNvPr id="5" name="右矢印 4"/>
          <p:cNvSpPr/>
          <p:nvPr/>
        </p:nvSpPr>
        <p:spPr>
          <a:xfrm>
            <a:off x="4067944" y="3501008"/>
            <a:ext cx="504056" cy="57606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cstate="print"/>
          <a:srcRect/>
          <a:stretch>
            <a:fillRect/>
          </a:stretch>
        </p:blipFill>
        <p:spPr bwMode="auto">
          <a:xfrm>
            <a:off x="0" y="332656"/>
            <a:ext cx="11435303" cy="63653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Public Freeze</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sp>
        <p:nvSpPr>
          <p:cNvPr id="4" name="コンテンツ プレースホルダ 3"/>
          <p:cNvSpPr>
            <a:spLocks noGrp="1"/>
          </p:cNvSpPr>
          <p:nvPr>
            <p:ph sz="half" idx="2"/>
          </p:nvPr>
        </p:nvSpPr>
        <p:spPr/>
        <p:txBody>
          <a:bodyPr/>
          <a:lstStyle/>
          <a:p>
            <a:endParaRPr kumimoji="1" lang="ja-JP" altLang="en-US"/>
          </a:p>
        </p:txBody>
      </p:sp>
      <p:pic>
        <p:nvPicPr>
          <p:cNvPr id="6146" name="Picture 2"/>
          <p:cNvPicPr>
            <a:picLocks noChangeAspect="1" noChangeArrowheads="1"/>
          </p:cNvPicPr>
          <p:nvPr/>
        </p:nvPicPr>
        <p:blipFill>
          <a:blip r:embed="rId2" cstate="print"/>
          <a:srcRect/>
          <a:stretch>
            <a:fillRect/>
          </a:stretch>
        </p:blipFill>
        <p:spPr bwMode="auto">
          <a:xfrm>
            <a:off x="0" y="1428750"/>
            <a:ext cx="9753600"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Mobile Clubbing</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sp>
        <p:nvSpPr>
          <p:cNvPr id="4" name="コンテンツ プレースホルダ 3"/>
          <p:cNvSpPr>
            <a:spLocks noGrp="1"/>
          </p:cNvSpPr>
          <p:nvPr>
            <p:ph sz="half" idx="2"/>
          </p:nvPr>
        </p:nvSpPr>
        <p:spPr/>
        <p:txBody>
          <a:bodyPr/>
          <a:lstStyle/>
          <a:p>
            <a:endParaRPr kumimoji="1" lang="ja-JP" altLang="en-US"/>
          </a:p>
        </p:txBody>
      </p:sp>
      <p:pic>
        <p:nvPicPr>
          <p:cNvPr id="2050" name="Picture 2"/>
          <p:cNvPicPr>
            <a:picLocks noChangeAspect="1" noChangeArrowheads="1"/>
          </p:cNvPicPr>
          <p:nvPr/>
        </p:nvPicPr>
        <p:blipFill>
          <a:blip r:embed="rId2" cstate="print"/>
          <a:srcRect/>
          <a:stretch>
            <a:fillRect/>
          </a:stretch>
        </p:blipFill>
        <p:spPr bwMode="auto">
          <a:xfrm>
            <a:off x="0" y="1428750"/>
            <a:ext cx="9753600"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smtClean="0"/>
              <a:t>Pillow Fight</a:t>
            </a:r>
            <a:endParaRPr kumimoji="1" lang="ja-JP" altLang="en-US" dirty="0"/>
          </a:p>
        </p:txBody>
      </p:sp>
      <p:sp>
        <p:nvSpPr>
          <p:cNvPr id="6" name="コンテンツ プレースホルダ 5"/>
          <p:cNvSpPr>
            <a:spLocks noGrp="1"/>
          </p:cNvSpPr>
          <p:nvPr>
            <p:ph idx="1"/>
          </p:nvPr>
        </p:nvSpPr>
        <p:spPr/>
        <p:txBody>
          <a:bodyPr/>
          <a:lstStyle/>
          <a:p>
            <a:endParaRPr kumimoji="1" lang="ja-JP" altLang="en-US"/>
          </a:p>
        </p:txBody>
      </p:sp>
      <p:pic>
        <p:nvPicPr>
          <p:cNvPr id="3074" name="Picture 2"/>
          <p:cNvPicPr>
            <a:picLocks noChangeAspect="1" noChangeArrowheads="1"/>
          </p:cNvPicPr>
          <p:nvPr/>
        </p:nvPicPr>
        <p:blipFill>
          <a:blip r:embed="rId2" cstate="print"/>
          <a:srcRect/>
          <a:stretch>
            <a:fillRect/>
          </a:stretch>
        </p:blipFill>
        <p:spPr bwMode="auto">
          <a:xfrm>
            <a:off x="0" y="1124744"/>
            <a:ext cx="9753600"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Zombie Walk</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4098" name="Picture 2"/>
          <p:cNvPicPr>
            <a:picLocks noChangeAspect="1" noChangeArrowheads="1"/>
          </p:cNvPicPr>
          <p:nvPr/>
        </p:nvPicPr>
        <p:blipFill>
          <a:blip r:embed="rId2" cstate="print"/>
          <a:srcRect/>
          <a:stretch>
            <a:fillRect/>
          </a:stretch>
        </p:blipFill>
        <p:spPr bwMode="auto">
          <a:xfrm>
            <a:off x="0" y="1196752"/>
            <a:ext cx="9753600"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90" y="31443"/>
            <a:ext cx="9548541" cy="68915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296047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Subway Party</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5122" name="Picture 2"/>
          <p:cNvPicPr>
            <a:picLocks noChangeAspect="1" noChangeArrowheads="1"/>
          </p:cNvPicPr>
          <p:nvPr/>
        </p:nvPicPr>
        <p:blipFill>
          <a:blip r:embed="rId2" cstate="print"/>
          <a:srcRect/>
          <a:stretch>
            <a:fillRect/>
          </a:stretch>
        </p:blipFill>
        <p:spPr bwMode="auto">
          <a:xfrm>
            <a:off x="0" y="1428750"/>
            <a:ext cx="9753600"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723900"/>
            <a:ext cx="97536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powers80.files.wordpress.com/2010/04/underwear-flash-mob.jpg"/>
          <p:cNvPicPr>
            <a:picLocks noChangeAspect="1" noChangeArrowheads="1"/>
          </p:cNvPicPr>
          <p:nvPr/>
        </p:nvPicPr>
        <p:blipFill>
          <a:blip r:embed="rId2" cstate="print"/>
          <a:srcRect/>
          <a:stretch>
            <a:fillRect/>
          </a:stretch>
        </p:blipFill>
        <p:spPr bwMode="auto">
          <a:xfrm>
            <a:off x="0" y="0"/>
            <a:ext cx="4860032" cy="3231923"/>
          </a:xfrm>
          <a:prstGeom prst="rect">
            <a:avLst/>
          </a:prstGeom>
          <a:noFill/>
        </p:spPr>
      </p:pic>
      <p:pic>
        <p:nvPicPr>
          <p:cNvPr id="2052" name="Picture 4" descr="http://4.bp.blogspot.com/_GKC3MzVU6Jw/SwWhYxdZ02I/AAAAAAAAAJQ/J7SJgvzRtpc/s1600/parismob.jpg"/>
          <p:cNvPicPr>
            <a:picLocks noChangeAspect="1" noChangeArrowheads="1"/>
          </p:cNvPicPr>
          <p:nvPr/>
        </p:nvPicPr>
        <p:blipFill>
          <a:blip r:embed="rId3" cstate="print"/>
          <a:srcRect/>
          <a:stretch>
            <a:fillRect/>
          </a:stretch>
        </p:blipFill>
        <p:spPr bwMode="auto">
          <a:xfrm>
            <a:off x="-1" y="3212976"/>
            <a:ext cx="4853833" cy="3645024"/>
          </a:xfrm>
          <a:prstGeom prst="rect">
            <a:avLst/>
          </a:prstGeom>
          <a:noFill/>
        </p:spPr>
      </p:pic>
      <p:pic>
        <p:nvPicPr>
          <p:cNvPr id="2054" name="Picture 6" descr="http://www.danlockton.co.uk/research/images/flashmob.jpg"/>
          <p:cNvPicPr>
            <a:picLocks noChangeAspect="1" noChangeArrowheads="1"/>
          </p:cNvPicPr>
          <p:nvPr/>
        </p:nvPicPr>
        <p:blipFill>
          <a:blip r:embed="rId4" cstate="print"/>
          <a:srcRect/>
          <a:stretch>
            <a:fillRect/>
          </a:stretch>
        </p:blipFill>
        <p:spPr bwMode="auto">
          <a:xfrm>
            <a:off x="4860031" y="0"/>
            <a:ext cx="4826357" cy="3212976"/>
          </a:xfrm>
          <a:prstGeom prst="rect">
            <a:avLst/>
          </a:prstGeom>
          <a:noFill/>
        </p:spPr>
      </p:pic>
      <p:pic>
        <p:nvPicPr>
          <p:cNvPr id="2056" name="Picture 8" descr="http://t1.gstatic.com/images?q=tbn:ANd9GcRumXoVVMxvoOZgqjNSgDAIdcDhhfkFX9MPkaVzYkYWrtlYL9aL"/>
          <p:cNvPicPr>
            <a:picLocks noChangeAspect="1" noChangeArrowheads="1"/>
          </p:cNvPicPr>
          <p:nvPr/>
        </p:nvPicPr>
        <p:blipFill>
          <a:blip r:embed="rId5" cstate="print"/>
          <a:srcRect/>
          <a:stretch>
            <a:fillRect/>
          </a:stretch>
        </p:blipFill>
        <p:spPr bwMode="auto">
          <a:xfrm>
            <a:off x="4788024" y="3140968"/>
            <a:ext cx="6046601" cy="3717032"/>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adrants.com/images/t_mobile_liverpool_flashmob.jpg"/>
          <p:cNvPicPr>
            <a:picLocks noChangeAspect="1" noChangeArrowheads="1"/>
          </p:cNvPicPr>
          <p:nvPr/>
        </p:nvPicPr>
        <p:blipFill>
          <a:blip r:embed="rId2" cstate="print"/>
          <a:srcRect/>
          <a:stretch>
            <a:fillRect/>
          </a:stretch>
        </p:blipFill>
        <p:spPr bwMode="auto">
          <a:xfrm>
            <a:off x="0" y="0"/>
            <a:ext cx="6274968" cy="3501008"/>
          </a:xfrm>
          <a:prstGeom prst="rect">
            <a:avLst/>
          </a:prstGeom>
          <a:noFill/>
        </p:spPr>
      </p:pic>
      <p:pic>
        <p:nvPicPr>
          <p:cNvPr id="16388" name="Picture 4" descr="http://rocketsmusik.com/wp-content/uploads/2009/11/Flashmobmatrix.jpg"/>
          <p:cNvPicPr>
            <a:picLocks noChangeAspect="1" noChangeArrowheads="1"/>
          </p:cNvPicPr>
          <p:nvPr/>
        </p:nvPicPr>
        <p:blipFill>
          <a:blip r:embed="rId3" cstate="print"/>
          <a:srcRect/>
          <a:stretch>
            <a:fillRect/>
          </a:stretch>
        </p:blipFill>
        <p:spPr bwMode="auto">
          <a:xfrm>
            <a:off x="4956043" y="0"/>
            <a:ext cx="4187957" cy="3140968"/>
          </a:xfrm>
          <a:prstGeom prst="rect">
            <a:avLst/>
          </a:prstGeom>
          <a:noFill/>
        </p:spPr>
      </p:pic>
      <p:pic>
        <p:nvPicPr>
          <p:cNvPr id="16390" name="Picture 6" descr="http://cdn.synthtopia.com/content/wp-content/uploads/2007/04/flash-mob.jpg"/>
          <p:cNvPicPr>
            <a:picLocks noChangeAspect="1" noChangeArrowheads="1"/>
          </p:cNvPicPr>
          <p:nvPr/>
        </p:nvPicPr>
        <p:blipFill>
          <a:blip r:embed="rId4" cstate="print"/>
          <a:srcRect/>
          <a:stretch>
            <a:fillRect/>
          </a:stretch>
        </p:blipFill>
        <p:spPr bwMode="auto">
          <a:xfrm>
            <a:off x="0" y="3429000"/>
            <a:ext cx="5324534" cy="3429000"/>
          </a:xfrm>
          <a:prstGeom prst="rect">
            <a:avLst/>
          </a:prstGeom>
          <a:noFill/>
        </p:spPr>
      </p:pic>
      <p:pic>
        <p:nvPicPr>
          <p:cNvPr id="16392" name="Picture 8" descr="http://www.lisarein.com/ktvu/8-07-03-ktvu-flashmob-1.jpg"/>
          <p:cNvPicPr>
            <a:picLocks noChangeAspect="1" noChangeArrowheads="1"/>
          </p:cNvPicPr>
          <p:nvPr/>
        </p:nvPicPr>
        <p:blipFill>
          <a:blip r:embed="rId5" cstate="print"/>
          <a:srcRect/>
          <a:stretch>
            <a:fillRect/>
          </a:stretch>
        </p:blipFill>
        <p:spPr bwMode="auto">
          <a:xfrm>
            <a:off x="4305300" y="3124200"/>
            <a:ext cx="4838700" cy="37338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telegraph.co.uk/multimedia/archive/01291/flashmob1_1291613c.jpg"/>
          <p:cNvPicPr>
            <a:picLocks noChangeAspect="1" noChangeArrowheads="1"/>
          </p:cNvPicPr>
          <p:nvPr/>
        </p:nvPicPr>
        <p:blipFill>
          <a:blip r:embed="rId2" cstate="print"/>
          <a:srcRect/>
          <a:stretch>
            <a:fillRect/>
          </a:stretch>
        </p:blipFill>
        <p:spPr bwMode="auto">
          <a:xfrm>
            <a:off x="0" y="0"/>
            <a:ext cx="5706898" cy="3573016"/>
          </a:xfrm>
          <a:prstGeom prst="rect">
            <a:avLst/>
          </a:prstGeom>
          <a:noFill/>
        </p:spPr>
      </p:pic>
      <p:pic>
        <p:nvPicPr>
          <p:cNvPr id="17412" name="Picture 4" descr="http://www.memecat.com/images/memes/hare_hare_flash_mob_stage_right.jpg"/>
          <p:cNvPicPr>
            <a:picLocks noChangeAspect="1" noChangeArrowheads="1"/>
          </p:cNvPicPr>
          <p:nvPr/>
        </p:nvPicPr>
        <p:blipFill>
          <a:blip r:embed="rId3" cstate="print"/>
          <a:srcRect/>
          <a:stretch>
            <a:fillRect/>
          </a:stretch>
        </p:blipFill>
        <p:spPr bwMode="auto">
          <a:xfrm>
            <a:off x="0" y="3645024"/>
            <a:ext cx="4630147" cy="3212976"/>
          </a:xfrm>
          <a:prstGeom prst="rect">
            <a:avLst/>
          </a:prstGeom>
          <a:noFill/>
        </p:spPr>
      </p:pic>
      <p:pic>
        <p:nvPicPr>
          <p:cNvPr id="17414" name="Picture 6" descr="http://www.mccullagh.org/db9/1ds-17/zombie-flash-mob-tourists.jpg"/>
          <p:cNvPicPr>
            <a:picLocks noChangeAspect="1" noChangeArrowheads="1"/>
          </p:cNvPicPr>
          <p:nvPr/>
        </p:nvPicPr>
        <p:blipFill>
          <a:blip r:embed="rId4" cstate="print"/>
          <a:srcRect/>
          <a:stretch>
            <a:fillRect/>
          </a:stretch>
        </p:blipFill>
        <p:spPr bwMode="auto">
          <a:xfrm>
            <a:off x="3784479" y="0"/>
            <a:ext cx="5359522" cy="3573016"/>
          </a:xfrm>
          <a:prstGeom prst="rect">
            <a:avLst/>
          </a:prstGeom>
          <a:noFill/>
        </p:spPr>
      </p:pic>
      <p:pic>
        <p:nvPicPr>
          <p:cNvPr id="17416" name="Picture 8" descr="http://cdn.buzznet.com/media/jj1/2009/08/tyra-hair/tyra-banks-flash-mob-real-hair-01.jpg"/>
          <p:cNvPicPr>
            <a:picLocks noChangeAspect="1" noChangeArrowheads="1"/>
          </p:cNvPicPr>
          <p:nvPr/>
        </p:nvPicPr>
        <p:blipFill>
          <a:blip r:embed="rId5" cstate="print"/>
          <a:srcRect/>
          <a:stretch>
            <a:fillRect/>
          </a:stretch>
        </p:blipFill>
        <p:spPr bwMode="auto">
          <a:xfrm>
            <a:off x="4229664" y="3573016"/>
            <a:ext cx="4914336" cy="3284984"/>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979712" y="2852936"/>
            <a:ext cx="5432898" cy="707886"/>
          </a:xfrm>
          <a:prstGeom prst="rect">
            <a:avLst/>
          </a:prstGeom>
        </p:spPr>
        <p:txBody>
          <a:bodyPr wrap="none">
            <a:spAutoFit/>
          </a:bodyPr>
          <a:lstStyle/>
          <a:p>
            <a:r>
              <a:rPr lang="ja-JP" altLang="en-US" sz="4000" dirty="0" smtClean="0"/>
              <a:t>フラッシュモブズという場</a:t>
            </a:r>
            <a:endParaRPr lang="ja-JP" altLang="en-US" sz="4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cstate="print"/>
          <a:srcRect/>
          <a:stretch>
            <a:fillRect/>
          </a:stretch>
        </p:blipFill>
        <p:spPr bwMode="auto">
          <a:xfrm>
            <a:off x="-304800" y="-76200"/>
            <a:ext cx="9753600" cy="701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en-US" altLang="ja-JP" dirty="0" smtClean="0"/>
              <a:t> </a:t>
            </a:r>
            <a:r>
              <a:rPr lang="ja-JP" altLang="en-US" dirty="0" smtClean="0"/>
              <a:t>家族ぐるみでソーシャルネットワーク</a:t>
            </a:r>
          </a:p>
        </p:txBody>
      </p:sp>
      <p:pic>
        <p:nvPicPr>
          <p:cNvPr id="21507" name="Picture 2"/>
          <p:cNvPicPr>
            <a:picLocks noGrp="1" noChangeAspect="1" noChangeArrowheads="1"/>
          </p:cNvPicPr>
          <p:nvPr>
            <p:ph idx="1"/>
          </p:nvPr>
        </p:nvPicPr>
        <p:blipFill>
          <a:blip r:embed="rId2" cstate="print"/>
          <a:srcRect/>
          <a:stretch>
            <a:fillRect/>
          </a:stretch>
        </p:blipFill>
        <p:spPr>
          <a:xfrm>
            <a:off x="1403350" y="1193800"/>
            <a:ext cx="6408738" cy="5399088"/>
          </a:xfr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p:nvPr/>
        </p:nvSpPr>
        <p:spPr>
          <a:xfrm>
            <a:off x="2700338" y="2852738"/>
            <a:ext cx="719137" cy="7207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学生</a:t>
            </a:r>
          </a:p>
        </p:txBody>
      </p:sp>
      <p:sp>
        <p:nvSpPr>
          <p:cNvPr id="7" name="円/楕円 6"/>
          <p:cNvSpPr/>
          <p:nvPr/>
        </p:nvSpPr>
        <p:spPr>
          <a:xfrm>
            <a:off x="5867400" y="2854325"/>
            <a:ext cx="720725" cy="7191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教員</a:t>
            </a:r>
          </a:p>
        </p:txBody>
      </p:sp>
      <p:sp>
        <p:nvSpPr>
          <p:cNvPr id="8" name="円/楕円 7"/>
          <p:cNvSpPr/>
          <p:nvPr/>
        </p:nvSpPr>
        <p:spPr>
          <a:xfrm>
            <a:off x="1193800" y="3821113"/>
            <a:ext cx="720725" cy="71913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友人</a:t>
            </a:r>
          </a:p>
        </p:txBody>
      </p:sp>
      <p:sp>
        <p:nvSpPr>
          <p:cNvPr id="9" name="円/楕円 8"/>
          <p:cNvSpPr/>
          <p:nvPr/>
        </p:nvSpPr>
        <p:spPr>
          <a:xfrm>
            <a:off x="1187450" y="1563688"/>
            <a:ext cx="720725" cy="71913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友人</a:t>
            </a:r>
          </a:p>
        </p:txBody>
      </p:sp>
      <p:sp>
        <p:nvSpPr>
          <p:cNvPr id="10" name="円/楕円 9"/>
          <p:cNvSpPr/>
          <p:nvPr/>
        </p:nvSpPr>
        <p:spPr>
          <a:xfrm>
            <a:off x="2627313" y="4724400"/>
            <a:ext cx="720725" cy="7207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弟</a:t>
            </a:r>
          </a:p>
        </p:txBody>
      </p:sp>
      <p:sp>
        <p:nvSpPr>
          <p:cNvPr id="11" name="円/楕円 10"/>
          <p:cNvSpPr/>
          <p:nvPr/>
        </p:nvSpPr>
        <p:spPr>
          <a:xfrm>
            <a:off x="4894263" y="828675"/>
            <a:ext cx="720725"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友人</a:t>
            </a:r>
          </a:p>
        </p:txBody>
      </p:sp>
      <p:sp>
        <p:nvSpPr>
          <p:cNvPr id="12" name="円/楕円 11"/>
          <p:cNvSpPr/>
          <p:nvPr/>
        </p:nvSpPr>
        <p:spPr>
          <a:xfrm>
            <a:off x="2627313" y="992188"/>
            <a:ext cx="720725" cy="7207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父</a:t>
            </a:r>
          </a:p>
        </p:txBody>
      </p:sp>
      <p:cxnSp>
        <p:nvCxnSpPr>
          <p:cNvPr id="13" name="直線コネクタ 12"/>
          <p:cNvCxnSpPr>
            <a:stCxn id="4" idx="6"/>
            <a:endCxn id="7" idx="2"/>
          </p:cNvCxnSpPr>
          <p:nvPr/>
        </p:nvCxnSpPr>
        <p:spPr>
          <a:xfrm>
            <a:off x="3419475" y="3213100"/>
            <a:ext cx="2447925" cy="0"/>
          </a:xfrm>
          <a:prstGeom prst="line">
            <a:avLst/>
          </a:prstGeom>
        </p:spPr>
        <p:style>
          <a:lnRef idx="3">
            <a:schemeClr val="dk1"/>
          </a:lnRef>
          <a:fillRef idx="0">
            <a:schemeClr val="dk1"/>
          </a:fillRef>
          <a:effectRef idx="2">
            <a:schemeClr val="dk1"/>
          </a:effectRef>
          <a:fontRef idx="minor">
            <a:schemeClr val="tx1"/>
          </a:fontRef>
        </p:style>
      </p:cxnSp>
      <p:cxnSp>
        <p:nvCxnSpPr>
          <p:cNvPr id="15" name="直線コネクタ 14"/>
          <p:cNvCxnSpPr>
            <a:stCxn id="12" idx="4"/>
          </p:cNvCxnSpPr>
          <p:nvPr/>
        </p:nvCxnSpPr>
        <p:spPr>
          <a:xfrm>
            <a:off x="2987675" y="1712913"/>
            <a:ext cx="0" cy="1141412"/>
          </a:xfrm>
          <a:prstGeom prst="line">
            <a:avLst/>
          </a:prstGeom>
        </p:spPr>
        <p:style>
          <a:lnRef idx="3">
            <a:schemeClr val="dk1"/>
          </a:lnRef>
          <a:fillRef idx="0">
            <a:schemeClr val="dk1"/>
          </a:fillRef>
          <a:effectRef idx="2">
            <a:schemeClr val="dk1"/>
          </a:effectRef>
          <a:fontRef idx="minor">
            <a:schemeClr val="tx1"/>
          </a:fontRef>
        </p:style>
      </p:cxnSp>
      <p:pic>
        <p:nvPicPr>
          <p:cNvPr id="1028" name="Picture 4"/>
          <p:cNvPicPr>
            <a:picLocks noChangeAspect="1" noChangeArrowheads="1"/>
          </p:cNvPicPr>
          <p:nvPr/>
        </p:nvPicPr>
        <p:blipFill>
          <a:blip r:embed="rId2" cstate="print"/>
          <a:srcRect/>
          <a:stretch>
            <a:fillRect/>
          </a:stretch>
        </p:blipFill>
        <p:spPr bwMode="auto">
          <a:xfrm>
            <a:off x="2936875" y="3568700"/>
            <a:ext cx="122238" cy="1225550"/>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4862513" y="4410075"/>
            <a:ext cx="749300" cy="768350"/>
          </a:xfrm>
          <a:prstGeom prst="rect">
            <a:avLst/>
          </a:prstGeom>
          <a:noFill/>
          <a:ln w="9525">
            <a:noFill/>
            <a:miter lim="800000"/>
            <a:headEnd/>
            <a:tailEnd/>
          </a:ln>
        </p:spPr>
      </p:pic>
      <p:sp>
        <p:nvSpPr>
          <p:cNvPr id="17" name="フローチャート : 内部記憶 16"/>
          <p:cNvSpPr/>
          <p:nvPr/>
        </p:nvSpPr>
        <p:spPr>
          <a:xfrm>
            <a:off x="3279775" y="2282825"/>
            <a:ext cx="1004888" cy="836613"/>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日記</a:t>
            </a:r>
            <a:endParaRPr lang="en-US" altLang="ja-JP" dirty="0"/>
          </a:p>
          <a:p>
            <a:pPr algn="ctr" fontAlgn="auto">
              <a:spcBef>
                <a:spcPts val="0"/>
              </a:spcBef>
              <a:spcAft>
                <a:spcPts val="0"/>
              </a:spcAft>
              <a:defRPr/>
            </a:pPr>
            <a:r>
              <a:rPr lang="ja-JP" altLang="en-US" dirty="0"/>
              <a:t>掲示板</a:t>
            </a:r>
          </a:p>
        </p:txBody>
      </p:sp>
      <p:cxnSp>
        <p:nvCxnSpPr>
          <p:cNvPr id="23" name="直線コネクタ 22"/>
          <p:cNvCxnSpPr>
            <a:stCxn id="12" idx="6"/>
            <a:endCxn id="7" idx="1"/>
          </p:cNvCxnSpPr>
          <p:nvPr/>
        </p:nvCxnSpPr>
        <p:spPr>
          <a:xfrm>
            <a:off x="3348038" y="1352550"/>
            <a:ext cx="2625725" cy="1606550"/>
          </a:xfrm>
          <a:prstGeom prst="line">
            <a:avLst/>
          </a:prstGeom>
        </p:spPr>
        <p:style>
          <a:lnRef idx="3">
            <a:schemeClr val="dk1"/>
          </a:lnRef>
          <a:fillRef idx="0">
            <a:schemeClr val="dk1"/>
          </a:fillRef>
          <a:effectRef idx="2">
            <a:schemeClr val="dk1"/>
          </a:effectRef>
          <a:fontRef idx="minor">
            <a:schemeClr val="tx1"/>
          </a:fontRef>
        </p:style>
      </p:cxnSp>
      <p:cxnSp>
        <p:nvCxnSpPr>
          <p:cNvPr id="26" name="直線コネクタ 25"/>
          <p:cNvCxnSpPr/>
          <p:nvPr/>
        </p:nvCxnSpPr>
        <p:spPr>
          <a:xfrm flipH="1">
            <a:off x="5435600" y="3568700"/>
            <a:ext cx="649288" cy="971550"/>
          </a:xfrm>
          <a:prstGeom prst="line">
            <a:avLst/>
          </a:prstGeom>
        </p:spPr>
        <p:style>
          <a:lnRef idx="3">
            <a:schemeClr val="dk1"/>
          </a:lnRef>
          <a:fillRef idx="0">
            <a:schemeClr val="dk1"/>
          </a:fillRef>
          <a:effectRef idx="2">
            <a:schemeClr val="dk1"/>
          </a:effectRef>
          <a:fontRef idx="minor">
            <a:schemeClr val="tx1"/>
          </a:fontRef>
        </p:style>
      </p:cxnSp>
      <p:cxnSp>
        <p:nvCxnSpPr>
          <p:cNvPr id="28" name="直線コネクタ 27"/>
          <p:cNvCxnSpPr>
            <a:endCxn id="7" idx="0"/>
          </p:cNvCxnSpPr>
          <p:nvPr/>
        </p:nvCxnSpPr>
        <p:spPr>
          <a:xfrm>
            <a:off x="5435600" y="1549400"/>
            <a:ext cx="792163" cy="1304925"/>
          </a:xfrm>
          <a:prstGeom prst="line">
            <a:avLst/>
          </a:prstGeom>
        </p:spPr>
        <p:style>
          <a:lnRef idx="3">
            <a:schemeClr val="dk1"/>
          </a:lnRef>
          <a:fillRef idx="0">
            <a:schemeClr val="dk1"/>
          </a:fillRef>
          <a:effectRef idx="2">
            <a:schemeClr val="dk1"/>
          </a:effectRef>
          <a:fontRef idx="minor">
            <a:schemeClr val="tx1"/>
          </a:fontRef>
        </p:style>
      </p:cxnSp>
      <p:cxnSp>
        <p:nvCxnSpPr>
          <p:cNvPr id="30" name="直線コネクタ 29"/>
          <p:cNvCxnSpPr>
            <a:endCxn id="11" idx="2"/>
          </p:cNvCxnSpPr>
          <p:nvPr/>
        </p:nvCxnSpPr>
        <p:spPr>
          <a:xfrm>
            <a:off x="3348038" y="1189038"/>
            <a:ext cx="1546225" cy="0"/>
          </a:xfrm>
          <a:prstGeom prst="line">
            <a:avLst/>
          </a:prstGeom>
        </p:spPr>
        <p:style>
          <a:lnRef idx="3">
            <a:schemeClr val="dk1"/>
          </a:lnRef>
          <a:fillRef idx="0">
            <a:schemeClr val="dk1"/>
          </a:fillRef>
          <a:effectRef idx="2">
            <a:schemeClr val="dk1"/>
          </a:effectRef>
          <a:fontRef idx="minor">
            <a:schemeClr val="tx1"/>
          </a:fontRef>
        </p:style>
      </p:cxnSp>
      <p:cxnSp>
        <p:nvCxnSpPr>
          <p:cNvPr id="1024" name="直線コネクタ 1023"/>
          <p:cNvCxnSpPr>
            <a:stCxn id="9" idx="7"/>
            <a:endCxn id="12" idx="2"/>
          </p:cNvCxnSpPr>
          <p:nvPr/>
        </p:nvCxnSpPr>
        <p:spPr>
          <a:xfrm flipV="1">
            <a:off x="1801813" y="1352550"/>
            <a:ext cx="825500" cy="315913"/>
          </a:xfrm>
          <a:prstGeom prst="line">
            <a:avLst/>
          </a:prstGeom>
        </p:spPr>
        <p:style>
          <a:lnRef idx="3">
            <a:schemeClr val="dk1"/>
          </a:lnRef>
          <a:fillRef idx="0">
            <a:schemeClr val="dk1"/>
          </a:fillRef>
          <a:effectRef idx="2">
            <a:schemeClr val="dk1"/>
          </a:effectRef>
          <a:fontRef idx="minor">
            <a:schemeClr val="tx1"/>
          </a:fontRef>
        </p:style>
      </p:cxnSp>
      <p:cxnSp>
        <p:nvCxnSpPr>
          <p:cNvPr id="1032" name="直線コネクタ 1031"/>
          <p:cNvCxnSpPr>
            <a:stCxn id="9" idx="4"/>
            <a:endCxn id="8" idx="0"/>
          </p:cNvCxnSpPr>
          <p:nvPr/>
        </p:nvCxnSpPr>
        <p:spPr>
          <a:xfrm>
            <a:off x="1547813" y="2282825"/>
            <a:ext cx="6350" cy="1538288"/>
          </a:xfrm>
          <a:prstGeom prst="line">
            <a:avLst/>
          </a:prstGeom>
        </p:spPr>
        <p:style>
          <a:lnRef idx="3">
            <a:schemeClr val="dk1"/>
          </a:lnRef>
          <a:fillRef idx="0">
            <a:schemeClr val="dk1"/>
          </a:fillRef>
          <a:effectRef idx="2">
            <a:schemeClr val="dk1"/>
          </a:effectRef>
          <a:fontRef idx="minor">
            <a:schemeClr val="tx1"/>
          </a:fontRef>
        </p:style>
      </p:cxnSp>
      <p:cxnSp>
        <p:nvCxnSpPr>
          <p:cNvPr id="1034" name="直線コネクタ 1033"/>
          <p:cNvCxnSpPr>
            <a:stCxn id="8" idx="5"/>
          </p:cNvCxnSpPr>
          <p:nvPr/>
        </p:nvCxnSpPr>
        <p:spPr>
          <a:xfrm>
            <a:off x="1809750" y="4435475"/>
            <a:ext cx="817563" cy="506413"/>
          </a:xfrm>
          <a:prstGeom prst="line">
            <a:avLst/>
          </a:prstGeom>
        </p:spPr>
        <p:style>
          <a:lnRef idx="3">
            <a:schemeClr val="dk1"/>
          </a:lnRef>
          <a:fillRef idx="0">
            <a:schemeClr val="dk1"/>
          </a:fillRef>
          <a:effectRef idx="2">
            <a:schemeClr val="dk1"/>
          </a:effectRef>
          <a:fontRef idx="minor">
            <a:schemeClr val="tx1"/>
          </a:fontRef>
        </p:style>
      </p:cxnSp>
      <p:cxnSp>
        <p:nvCxnSpPr>
          <p:cNvPr id="1036" name="直線コネクタ 1035"/>
          <p:cNvCxnSpPr>
            <a:stCxn id="10" idx="6"/>
            <a:endCxn id="0" idx="1"/>
          </p:cNvCxnSpPr>
          <p:nvPr/>
        </p:nvCxnSpPr>
        <p:spPr>
          <a:xfrm flipV="1">
            <a:off x="3348038" y="4794250"/>
            <a:ext cx="1514475" cy="290513"/>
          </a:xfrm>
          <a:prstGeom prst="line">
            <a:avLst/>
          </a:prstGeom>
        </p:spPr>
        <p:style>
          <a:lnRef idx="3">
            <a:schemeClr val="dk1"/>
          </a:lnRef>
          <a:fillRef idx="0">
            <a:schemeClr val="dk1"/>
          </a:fillRef>
          <a:effectRef idx="2">
            <a:schemeClr val="dk1"/>
          </a:effectRef>
          <a:fontRef idx="minor">
            <a:schemeClr val="tx1"/>
          </a:fontRef>
        </p:style>
      </p:cxnSp>
      <p:cxnSp>
        <p:nvCxnSpPr>
          <p:cNvPr id="1039" name="直線コネクタ 1038"/>
          <p:cNvCxnSpPr>
            <a:stCxn id="7" idx="3"/>
          </p:cNvCxnSpPr>
          <p:nvPr/>
        </p:nvCxnSpPr>
        <p:spPr>
          <a:xfrm flipH="1">
            <a:off x="3348038" y="3468688"/>
            <a:ext cx="2625725" cy="1470025"/>
          </a:xfrm>
          <a:prstGeom prst="line">
            <a:avLst/>
          </a:prstGeom>
        </p:spPr>
        <p:style>
          <a:lnRef idx="3">
            <a:schemeClr val="dk1"/>
          </a:lnRef>
          <a:fillRef idx="0">
            <a:schemeClr val="dk1"/>
          </a:fillRef>
          <a:effectRef idx="2">
            <a:schemeClr val="dk1"/>
          </a:effectRef>
          <a:fontRef idx="minor">
            <a:schemeClr val="tx1"/>
          </a:fontRef>
        </p:style>
      </p:cxnSp>
      <p:sp>
        <p:nvSpPr>
          <p:cNvPr id="24" name="正方形/長方形 23"/>
          <p:cNvSpPr/>
          <p:nvPr/>
        </p:nvSpPr>
        <p:spPr>
          <a:xfrm>
            <a:off x="4284663" y="5445125"/>
            <a:ext cx="4572000" cy="12001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ja-JP" altLang="en-US" dirty="0"/>
              <a:t>ソーシャルネットワークが新しいＰＴＡコミュニケーションの場を作り上げている。毎日、リアルタイム、みんな、による共同空間。卒業後も続く関係性。</a:t>
            </a:r>
            <a:endParaRPr lang="en-US" altLang="ja-JP"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additive="base">
                                        <p:cTn id="35" dur="500" fill="hold"/>
                                        <p:tgtEl>
                                          <p:spTgt spid="1028"/>
                                        </p:tgtEl>
                                        <p:attrNameLst>
                                          <p:attrName>ppt_x</p:attrName>
                                        </p:attrNameLst>
                                      </p:cBhvr>
                                      <p:tavLst>
                                        <p:tav tm="0">
                                          <p:val>
                                            <p:strVal val="#ppt_x"/>
                                          </p:val>
                                        </p:tav>
                                        <p:tav tm="100000">
                                          <p:val>
                                            <p:strVal val="#ppt_x"/>
                                          </p:val>
                                        </p:tav>
                                      </p:tavLst>
                                    </p:anim>
                                    <p:anim calcmode="lin" valueType="num">
                                      <p:cBhvr additive="base">
                                        <p:cTn id="36" dur="500" fill="hold"/>
                                        <p:tgtEl>
                                          <p:spTgt spid="10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39"/>
                                        </p:tgtEl>
                                        <p:attrNameLst>
                                          <p:attrName>style.visibility</p:attrName>
                                        </p:attrNameLst>
                                      </p:cBhvr>
                                      <p:to>
                                        <p:strVal val="visible"/>
                                      </p:to>
                                    </p:set>
                                    <p:anim calcmode="lin" valueType="num">
                                      <p:cBhvr additive="base">
                                        <p:cTn id="45" dur="500" fill="hold"/>
                                        <p:tgtEl>
                                          <p:spTgt spid="1039"/>
                                        </p:tgtEl>
                                        <p:attrNameLst>
                                          <p:attrName>ppt_x</p:attrName>
                                        </p:attrNameLst>
                                      </p:cBhvr>
                                      <p:tavLst>
                                        <p:tav tm="0">
                                          <p:val>
                                            <p:strVal val="#ppt_x"/>
                                          </p:val>
                                        </p:tav>
                                        <p:tav tm="100000">
                                          <p:val>
                                            <p:strVal val="#ppt_x"/>
                                          </p:val>
                                        </p:tav>
                                      </p:tavLst>
                                    </p:anim>
                                    <p:anim calcmode="lin" valueType="num">
                                      <p:cBhvr additive="base">
                                        <p:cTn id="46" dur="500" fill="hold"/>
                                        <p:tgtEl>
                                          <p:spTgt spid="103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29"/>
                                        </p:tgtEl>
                                        <p:attrNameLst>
                                          <p:attrName>style.visibility</p:attrName>
                                        </p:attrNameLst>
                                      </p:cBhvr>
                                      <p:to>
                                        <p:strVal val="visible"/>
                                      </p:to>
                                    </p:set>
                                    <p:anim calcmode="lin" valueType="num">
                                      <p:cBhvr additive="base">
                                        <p:cTn id="63" dur="500" fill="hold"/>
                                        <p:tgtEl>
                                          <p:spTgt spid="1029"/>
                                        </p:tgtEl>
                                        <p:attrNameLst>
                                          <p:attrName>ppt_x</p:attrName>
                                        </p:attrNameLst>
                                      </p:cBhvr>
                                      <p:tavLst>
                                        <p:tav tm="0">
                                          <p:val>
                                            <p:strVal val="#ppt_x"/>
                                          </p:val>
                                        </p:tav>
                                        <p:tav tm="100000">
                                          <p:val>
                                            <p:strVal val="#ppt_x"/>
                                          </p:val>
                                        </p:tav>
                                      </p:tavLst>
                                    </p:anim>
                                    <p:anim calcmode="lin" valueType="num">
                                      <p:cBhvr additive="base">
                                        <p:cTn id="64"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024"/>
                                        </p:tgtEl>
                                        <p:attrNameLst>
                                          <p:attrName>style.visibility</p:attrName>
                                        </p:attrNameLst>
                                      </p:cBhvr>
                                      <p:to>
                                        <p:strVal val="visible"/>
                                      </p:to>
                                    </p:set>
                                    <p:anim calcmode="lin" valueType="num">
                                      <p:cBhvr additive="base">
                                        <p:cTn id="75" dur="500" fill="hold"/>
                                        <p:tgtEl>
                                          <p:spTgt spid="1024"/>
                                        </p:tgtEl>
                                        <p:attrNameLst>
                                          <p:attrName>ppt_x</p:attrName>
                                        </p:attrNameLst>
                                      </p:cBhvr>
                                      <p:tavLst>
                                        <p:tav tm="0">
                                          <p:val>
                                            <p:strVal val="#ppt_x"/>
                                          </p:val>
                                        </p:tav>
                                        <p:tav tm="100000">
                                          <p:val>
                                            <p:strVal val="#ppt_x"/>
                                          </p:val>
                                        </p:tav>
                                      </p:tavLst>
                                    </p:anim>
                                    <p:anim calcmode="lin" valueType="num">
                                      <p:cBhvr additive="base">
                                        <p:cTn id="76" dur="500" fill="hold"/>
                                        <p:tgtEl>
                                          <p:spTgt spid="102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032"/>
                                        </p:tgtEl>
                                        <p:attrNameLst>
                                          <p:attrName>style.visibility</p:attrName>
                                        </p:attrNameLst>
                                      </p:cBhvr>
                                      <p:to>
                                        <p:strVal val="visible"/>
                                      </p:to>
                                    </p:set>
                                    <p:anim calcmode="lin" valueType="num">
                                      <p:cBhvr additive="base">
                                        <p:cTn id="79" dur="500" fill="hold"/>
                                        <p:tgtEl>
                                          <p:spTgt spid="1032"/>
                                        </p:tgtEl>
                                        <p:attrNameLst>
                                          <p:attrName>ppt_x</p:attrName>
                                        </p:attrNameLst>
                                      </p:cBhvr>
                                      <p:tavLst>
                                        <p:tav tm="0">
                                          <p:val>
                                            <p:strVal val="#ppt_x"/>
                                          </p:val>
                                        </p:tav>
                                        <p:tav tm="100000">
                                          <p:val>
                                            <p:strVal val="#ppt_x"/>
                                          </p:val>
                                        </p:tav>
                                      </p:tavLst>
                                    </p:anim>
                                    <p:anim calcmode="lin" valueType="num">
                                      <p:cBhvr additive="base">
                                        <p:cTn id="80" dur="500" fill="hold"/>
                                        <p:tgtEl>
                                          <p:spTgt spid="1032"/>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034"/>
                                        </p:tgtEl>
                                        <p:attrNameLst>
                                          <p:attrName>style.visibility</p:attrName>
                                        </p:attrNameLst>
                                      </p:cBhvr>
                                      <p:to>
                                        <p:strVal val="visible"/>
                                      </p:to>
                                    </p:set>
                                    <p:anim calcmode="lin" valueType="num">
                                      <p:cBhvr additive="base">
                                        <p:cTn id="83" dur="500" fill="hold"/>
                                        <p:tgtEl>
                                          <p:spTgt spid="1034"/>
                                        </p:tgtEl>
                                        <p:attrNameLst>
                                          <p:attrName>ppt_x</p:attrName>
                                        </p:attrNameLst>
                                      </p:cBhvr>
                                      <p:tavLst>
                                        <p:tav tm="0">
                                          <p:val>
                                            <p:strVal val="#ppt_x"/>
                                          </p:val>
                                        </p:tav>
                                        <p:tav tm="100000">
                                          <p:val>
                                            <p:strVal val="#ppt_x"/>
                                          </p:val>
                                        </p:tav>
                                      </p:tavLst>
                                    </p:anim>
                                    <p:anim calcmode="lin" valueType="num">
                                      <p:cBhvr additive="base">
                                        <p:cTn id="84" dur="500" fill="hold"/>
                                        <p:tgtEl>
                                          <p:spTgt spid="103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036"/>
                                        </p:tgtEl>
                                        <p:attrNameLst>
                                          <p:attrName>style.visibility</p:attrName>
                                        </p:attrNameLst>
                                      </p:cBhvr>
                                      <p:to>
                                        <p:strVal val="visible"/>
                                      </p:to>
                                    </p:set>
                                    <p:anim calcmode="lin" valueType="num">
                                      <p:cBhvr additive="base">
                                        <p:cTn id="87" dur="500" fill="hold"/>
                                        <p:tgtEl>
                                          <p:spTgt spid="1036"/>
                                        </p:tgtEl>
                                        <p:attrNameLst>
                                          <p:attrName>ppt_x</p:attrName>
                                        </p:attrNameLst>
                                      </p:cBhvr>
                                      <p:tavLst>
                                        <p:tav tm="0">
                                          <p:val>
                                            <p:strVal val="#ppt_x"/>
                                          </p:val>
                                        </p:tav>
                                        <p:tav tm="100000">
                                          <p:val>
                                            <p:strVal val="#ppt_x"/>
                                          </p:val>
                                        </p:tav>
                                      </p:tavLst>
                                    </p:anim>
                                    <p:anim calcmode="lin" valueType="num">
                                      <p:cBhvr additive="base">
                                        <p:cTn id="88" dur="500" fill="hold"/>
                                        <p:tgtEl>
                                          <p:spTgt spid="1036"/>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additive="base">
                                        <p:cTn id="95" dur="500" fill="hold"/>
                                        <p:tgtEl>
                                          <p:spTgt spid="26"/>
                                        </p:tgtEl>
                                        <p:attrNameLst>
                                          <p:attrName>ppt_x</p:attrName>
                                        </p:attrNameLst>
                                      </p:cBhvr>
                                      <p:tavLst>
                                        <p:tav tm="0">
                                          <p:val>
                                            <p:strVal val="#ppt_x"/>
                                          </p:val>
                                        </p:tav>
                                        <p:tav tm="100000">
                                          <p:val>
                                            <p:strVal val="#ppt_x"/>
                                          </p:val>
                                        </p:tav>
                                      </p:tavLst>
                                    </p:anim>
                                    <p:anim calcmode="lin" valueType="num">
                                      <p:cBhvr additive="base">
                                        <p:cTn id="96" dur="500" fill="hold"/>
                                        <p:tgtEl>
                                          <p:spTgt spid="26"/>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additive="base">
                                        <p:cTn id="99" dur="500" fill="hold"/>
                                        <p:tgtEl>
                                          <p:spTgt spid="30"/>
                                        </p:tgtEl>
                                        <p:attrNameLst>
                                          <p:attrName>ppt_x</p:attrName>
                                        </p:attrNameLst>
                                      </p:cBhvr>
                                      <p:tavLst>
                                        <p:tav tm="0">
                                          <p:val>
                                            <p:strVal val="#ppt_x"/>
                                          </p:val>
                                        </p:tav>
                                        <p:tav tm="100000">
                                          <p:val>
                                            <p:strVal val="#ppt_x"/>
                                          </p:val>
                                        </p:tav>
                                      </p:tavLst>
                                    </p:anim>
                                    <p:anim calcmode="lin" valueType="num">
                                      <p:cBhvr additive="base">
                                        <p:cTn id="10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additive="base">
                                        <p:cTn id="105" dur="500" fill="hold"/>
                                        <p:tgtEl>
                                          <p:spTgt spid="24"/>
                                        </p:tgtEl>
                                        <p:attrNameLst>
                                          <p:attrName>ppt_x</p:attrName>
                                        </p:attrNameLst>
                                      </p:cBhvr>
                                      <p:tavLst>
                                        <p:tav tm="0">
                                          <p:val>
                                            <p:strVal val="#ppt_x"/>
                                          </p:val>
                                        </p:tav>
                                        <p:tav tm="100000">
                                          <p:val>
                                            <p:strVal val="#ppt_x"/>
                                          </p:val>
                                        </p:tav>
                                      </p:tavLst>
                                    </p:anim>
                                    <p:anim calcmode="lin" valueType="num">
                                      <p:cBhvr additive="base">
                                        <p:cTn id="10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7"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979712" y="2852936"/>
            <a:ext cx="5480988" cy="707886"/>
          </a:xfrm>
          <a:prstGeom prst="rect">
            <a:avLst/>
          </a:prstGeom>
        </p:spPr>
        <p:txBody>
          <a:bodyPr wrap="none">
            <a:spAutoFit/>
          </a:bodyPr>
          <a:lstStyle/>
          <a:p>
            <a:r>
              <a:rPr lang="ja-JP" altLang="en-US" sz="4000" dirty="0" smtClean="0"/>
              <a:t>リアル</a:t>
            </a:r>
            <a:r>
              <a:rPr lang="en-US" altLang="ja-JP" sz="4000" dirty="0" smtClean="0"/>
              <a:t>×</a:t>
            </a:r>
            <a:r>
              <a:rPr lang="ja-JP" altLang="en-US" sz="4000" dirty="0" smtClean="0"/>
              <a:t>バーチャルの場</a:t>
            </a:r>
            <a:endParaRPr lang="ja-JP" altLang="en-US" sz="4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0528" y="-171400"/>
            <a:ext cx="9433048" cy="7588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917620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ツイッターで日本一周した女子大生</a:t>
            </a:r>
          </a:p>
        </p:txBody>
      </p:sp>
      <p:pic>
        <p:nvPicPr>
          <p:cNvPr id="23555" name="Picture 2"/>
          <p:cNvPicPr>
            <a:picLocks noChangeAspect="1" noChangeArrowheads="1"/>
          </p:cNvPicPr>
          <p:nvPr/>
        </p:nvPicPr>
        <p:blipFill>
          <a:blip r:embed="rId2" cstate="print"/>
          <a:srcRect/>
          <a:stretch>
            <a:fillRect/>
          </a:stretch>
        </p:blipFill>
        <p:spPr bwMode="auto">
          <a:xfrm>
            <a:off x="-180975" y="1557338"/>
            <a:ext cx="4762500" cy="4762500"/>
          </a:xfrm>
          <a:prstGeom prst="rect">
            <a:avLst/>
          </a:prstGeom>
          <a:noFill/>
          <a:ln w="9525">
            <a:noFill/>
            <a:miter lim="800000"/>
            <a:headEnd/>
            <a:tailEnd/>
          </a:ln>
        </p:spPr>
      </p:pic>
      <p:sp>
        <p:nvSpPr>
          <p:cNvPr id="23556" name="正方形/長方形 3"/>
          <p:cNvSpPr>
            <a:spLocks noChangeArrowheads="1"/>
          </p:cNvSpPr>
          <p:nvPr/>
        </p:nvSpPr>
        <p:spPr bwMode="auto">
          <a:xfrm>
            <a:off x="4356100" y="1844675"/>
            <a:ext cx="4572000" cy="2586038"/>
          </a:xfrm>
          <a:prstGeom prst="rect">
            <a:avLst/>
          </a:prstGeom>
          <a:noFill/>
          <a:ln w="9525">
            <a:noFill/>
            <a:miter lim="800000"/>
            <a:headEnd/>
            <a:tailEnd/>
          </a:ln>
        </p:spPr>
        <p:txBody>
          <a:bodyPr>
            <a:spAutoFit/>
          </a:bodyPr>
          <a:lstStyle/>
          <a:p>
            <a:r>
              <a:rPr lang="ja-JP" altLang="en-US"/>
              <a:t>“移動はすべてヒッチハイクで行い、</a:t>
            </a:r>
          </a:p>
          <a:p>
            <a:r>
              <a:rPr lang="ja-JP" altLang="en-US"/>
              <a:t>宿泊は各県で毎日誰かの家に泊めてもらい、</a:t>
            </a:r>
          </a:p>
          <a:p>
            <a:r>
              <a:rPr lang="ja-JP" altLang="en-US"/>
              <a:t>ご飯は毎食誰かにご馳走していただく“</a:t>
            </a:r>
            <a:endParaRPr lang="en-US" altLang="ja-JP"/>
          </a:p>
          <a:p>
            <a:endParaRPr lang="en-US" altLang="ja-JP"/>
          </a:p>
          <a:p>
            <a:r>
              <a:rPr lang="ja-JP" altLang="en-US"/>
              <a:t>Ｔｗｉｔｔｅｒで次の援助者を探す</a:t>
            </a:r>
            <a:endParaRPr lang="en-US" altLang="ja-JP"/>
          </a:p>
          <a:p>
            <a:r>
              <a:rPr lang="ja-JP" altLang="en-US"/>
              <a:t>Ｔｗｉｔｔｅｒでリアルタイムに状況をレポートする</a:t>
            </a:r>
            <a:endParaRPr lang="en-US" altLang="ja-JP"/>
          </a:p>
          <a:p>
            <a:endParaRPr lang="en-US" altLang="ja-JP"/>
          </a:p>
          <a:p>
            <a:r>
              <a:rPr lang="ja-JP" altLang="en-US"/>
              <a:t>ご当地でインタビュー</a:t>
            </a:r>
          </a:p>
          <a:p>
            <a:endParaRPr lang="ja-JP"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p:txBody>
          <a:bodyPr/>
          <a:lstStyle/>
          <a:p>
            <a:pPr eaLnBrk="1" hangingPunct="1"/>
            <a:endParaRPr lang="ja-JP" altLang="en-US" smtClean="0"/>
          </a:p>
        </p:txBody>
      </p:sp>
      <p:sp>
        <p:nvSpPr>
          <p:cNvPr id="24579" name="コンテンツ プレースホルダー 2"/>
          <p:cNvSpPr>
            <a:spLocks noGrp="1"/>
          </p:cNvSpPr>
          <p:nvPr>
            <p:ph idx="1"/>
          </p:nvPr>
        </p:nvSpPr>
        <p:spPr/>
        <p:txBody>
          <a:bodyPr/>
          <a:lstStyle/>
          <a:p>
            <a:pPr eaLnBrk="1" hangingPunct="1"/>
            <a:endParaRPr lang="ja-JP" altLang="en-US" smtClean="0"/>
          </a:p>
        </p:txBody>
      </p:sp>
      <p:pic>
        <p:nvPicPr>
          <p:cNvPr id="24580" name="Picture 2"/>
          <p:cNvPicPr>
            <a:picLocks noChangeAspect="1" noChangeArrowheads="1"/>
          </p:cNvPicPr>
          <p:nvPr/>
        </p:nvPicPr>
        <p:blipFill>
          <a:blip r:embed="rId2" cstate="print"/>
          <a:srcRect/>
          <a:stretch>
            <a:fillRect/>
          </a:stretch>
        </p:blipFill>
        <p:spPr bwMode="auto">
          <a:xfrm>
            <a:off x="539750" y="0"/>
            <a:ext cx="7989888" cy="672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p:txBody>
          <a:bodyPr/>
          <a:lstStyle/>
          <a:p>
            <a:pPr eaLnBrk="1" hangingPunct="1"/>
            <a:endParaRPr lang="ja-JP" altLang="en-US" smtClean="0"/>
          </a:p>
        </p:txBody>
      </p:sp>
      <p:sp>
        <p:nvSpPr>
          <p:cNvPr id="25603" name="コンテンツ プレースホルダー 2"/>
          <p:cNvSpPr>
            <a:spLocks noGrp="1"/>
          </p:cNvSpPr>
          <p:nvPr>
            <p:ph idx="1"/>
          </p:nvPr>
        </p:nvSpPr>
        <p:spPr/>
        <p:txBody>
          <a:bodyPr/>
          <a:lstStyle/>
          <a:p>
            <a:pPr eaLnBrk="1" hangingPunct="1"/>
            <a:endParaRPr lang="ja-JP" altLang="en-US" smtClean="0"/>
          </a:p>
        </p:txBody>
      </p:sp>
      <p:pic>
        <p:nvPicPr>
          <p:cNvPr id="25604" name="Picture 2"/>
          <p:cNvPicPr>
            <a:picLocks noChangeAspect="1" noChangeArrowheads="1"/>
          </p:cNvPicPr>
          <p:nvPr/>
        </p:nvPicPr>
        <p:blipFill>
          <a:blip r:embed="rId2" cstate="print"/>
          <a:srcRect/>
          <a:stretch>
            <a:fillRect/>
          </a:stretch>
        </p:blipFill>
        <p:spPr bwMode="auto">
          <a:xfrm>
            <a:off x="663575" y="-9525"/>
            <a:ext cx="8154988" cy="686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正方形/長方形 3"/>
          <p:cNvSpPr>
            <a:spLocks noChangeArrowheads="1"/>
          </p:cNvSpPr>
          <p:nvPr/>
        </p:nvSpPr>
        <p:spPr bwMode="auto">
          <a:xfrm>
            <a:off x="0" y="692150"/>
            <a:ext cx="5815013" cy="5510213"/>
          </a:xfrm>
          <a:prstGeom prst="rect">
            <a:avLst/>
          </a:prstGeom>
          <a:noFill/>
          <a:ln w="9525">
            <a:noFill/>
            <a:miter lim="800000"/>
            <a:headEnd/>
            <a:tailEnd/>
          </a:ln>
        </p:spPr>
        <p:txBody>
          <a:bodyPr>
            <a:spAutoFit/>
          </a:bodyPr>
          <a:lstStyle/>
          <a:p>
            <a:r>
              <a:rPr lang="en-US" altLang="ja-JP" sz="1600"/>
              <a:t>1/31【</a:t>
            </a:r>
            <a:r>
              <a:rPr lang="ja-JP" altLang="en-US" sz="1600"/>
              <a:t>神奈川</a:t>
            </a:r>
            <a:r>
              <a:rPr lang="en-US" altLang="ja-JP" sz="1600"/>
              <a:t>】</a:t>
            </a:r>
            <a:r>
              <a:rPr lang="ja-JP" altLang="en-US" sz="1600"/>
              <a:t>崎陽軒 </a:t>
            </a:r>
            <a:br>
              <a:rPr lang="ja-JP" altLang="en-US" sz="1600"/>
            </a:br>
            <a:r>
              <a:rPr lang="en-US" altLang="ja-JP" sz="1600"/>
              <a:t>2/01【</a:t>
            </a:r>
            <a:r>
              <a:rPr lang="ja-JP" altLang="en-US" sz="1600"/>
              <a:t>静　岡</a:t>
            </a:r>
            <a:r>
              <a:rPr lang="en-US" altLang="ja-JP" sz="1600"/>
              <a:t>】</a:t>
            </a:r>
            <a:r>
              <a:rPr lang="ja-JP" altLang="en-US" sz="1600"/>
              <a:t>招福の宿ゑびすや 若女将 </a:t>
            </a:r>
            <a:br>
              <a:rPr lang="ja-JP" altLang="en-US" sz="1600"/>
            </a:br>
            <a:r>
              <a:rPr lang="en-US" altLang="ja-JP" sz="1600"/>
              <a:t>2/02【</a:t>
            </a:r>
            <a:r>
              <a:rPr lang="ja-JP" altLang="en-US" sz="1600"/>
              <a:t>愛　知</a:t>
            </a:r>
            <a:r>
              <a:rPr lang="en-US" altLang="ja-JP" sz="1600"/>
              <a:t>】</a:t>
            </a:r>
            <a:r>
              <a:rPr lang="ja-JP" altLang="en-US" sz="1600"/>
              <a:t>株式会社 エスワイフード </a:t>
            </a:r>
            <a:endParaRPr lang="en-US" altLang="ja-JP" sz="1600"/>
          </a:p>
          <a:p>
            <a:r>
              <a:rPr lang="ja-JP" altLang="en-US" sz="1600"/>
              <a:t>代表取締役会長 山本重雄</a:t>
            </a:r>
            <a:r>
              <a:rPr lang="en-US" altLang="ja-JP" sz="1600"/>
              <a:t>(</a:t>
            </a:r>
            <a:r>
              <a:rPr lang="ja-JP" altLang="en-US" sz="1600"/>
              <a:t>世界の山ちゃん</a:t>
            </a:r>
            <a:r>
              <a:rPr lang="en-US" altLang="ja-JP" sz="1600"/>
              <a:t>) </a:t>
            </a:r>
            <a:br>
              <a:rPr lang="en-US" altLang="ja-JP" sz="1600"/>
            </a:br>
            <a:r>
              <a:rPr lang="en-US" altLang="ja-JP" sz="1600"/>
              <a:t>2/03【</a:t>
            </a:r>
            <a:r>
              <a:rPr lang="ja-JP" altLang="en-US" sz="1600"/>
              <a:t>岐　阜</a:t>
            </a:r>
            <a:r>
              <a:rPr lang="en-US" altLang="ja-JP" sz="1600"/>
              <a:t>】</a:t>
            </a:r>
            <a:r>
              <a:rPr lang="ja-JP" altLang="en-US" sz="1600"/>
              <a:t>石川典行 </a:t>
            </a:r>
            <a:br>
              <a:rPr lang="ja-JP" altLang="en-US" sz="1600"/>
            </a:br>
            <a:r>
              <a:rPr lang="en-US" altLang="ja-JP" sz="1600"/>
              <a:t>2/05【</a:t>
            </a:r>
            <a:r>
              <a:rPr lang="ja-JP" altLang="en-US" sz="1600"/>
              <a:t>滋　賀</a:t>
            </a:r>
            <a:r>
              <a:rPr lang="en-US" altLang="ja-JP" sz="1600"/>
              <a:t>】</a:t>
            </a:r>
            <a:r>
              <a:rPr lang="ja-JP" altLang="en-US" sz="1600"/>
              <a:t>西教寺 執事 </a:t>
            </a:r>
            <a:br>
              <a:rPr lang="ja-JP" altLang="en-US" sz="1600"/>
            </a:br>
            <a:r>
              <a:rPr lang="en-US" altLang="ja-JP" sz="1600"/>
              <a:t>2/05【</a:t>
            </a:r>
            <a:r>
              <a:rPr lang="ja-JP" altLang="en-US" sz="1600"/>
              <a:t>三　重</a:t>
            </a:r>
            <a:r>
              <a:rPr lang="en-US" altLang="ja-JP" sz="1600"/>
              <a:t>】</a:t>
            </a:r>
            <a:r>
              <a:rPr lang="ja-JP" altLang="en-US" sz="1600"/>
              <a:t>赤福本店 </a:t>
            </a:r>
            <a:br>
              <a:rPr lang="ja-JP" altLang="en-US" sz="1600"/>
            </a:br>
            <a:r>
              <a:rPr lang="en-US" altLang="ja-JP" sz="1600"/>
              <a:t>2/06【</a:t>
            </a:r>
            <a:r>
              <a:rPr lang="ja-JP" altLang="en-US" sz="1600"/>
              <a:t>大　阪</a:t>
            </a:r>
            <a:r>
              <a:rPr lang="en-US" altLang="ja-JP" sz="1600"/>
              <a:t>】</a:t>
            </a:r>
            <a:r>
              <a:rPr lang="ja-JP" altLang="en-US" sz="1600"/>
              <a:t>鶴橋風月 店長 </a:t>
            </a:r>
            <a:br>
              <a:rPr lang="ja-JP" altLang="en-US" sz="1600"/>
            </a:br>
            <a:r>
              <a:rPr lang="en-US" altLang="ja-JP" sz="1600"/>
              <a:t>2/07【</a:t>
            </a:r>
            <a:r>
              <a:rPr lang="ja-JP" altLang="en-US" sz="1600"/>
              <a:t>奈　良</a:t>
            </a:r>
            <a:r>
              <a:rPr lang="en-US" altLang="ja-JP" sz="1600"/>
              <a:t>】</a:t>
            </a:r>
            <a:r>
              <a:rPr lang="ja-JP" altLang="en-US" sz="1600"/>
              <a:t>中谷堂 店主 </a:t>
            </a:r>
            <a:br>
              <a:rPr lang="ja-JP" altLang="en-US" sz="1600"/>
            </a:br>
            <a:r>
              <a:rPr lang="en-US" altLang="ja-JP" sz="1600"/>
              <a:t>2/11【</a:t>
            </a:r>
            <a:r>
              <a:rPr lang="ja-JP" altLang="en-US" sz="1600"/>
              <a:t>愛　媛</a:t>
            </a:r>
            <a:r>
              <a:rPr lang="en-US" altLang="ja-JP" sz="1600"/>
              <a:t>】</a:t>
            </a:r>
            <a:r>
              <a:rPr lang="ja-JP" altLang="en-US" sz="1600"/>
              <a:t>街角案内人 </a:t>
            </a:r>
            <a:br>
              <a:rPr lang="ja-JP" altLang="en-US" sz="1600"/>
            </a:br>
            <a:r>
              <a:rPr lang="en-US" altLang="ja-JP" sz="1600"/>
              <a:t>2/13【</a:t>
            </a:r>
            <a:r>
              <a:rPr lang="ja-JP" altLang="en-US" sz="1600"/>
              <a:t>高　知</a:t>
            </a:r>
            <a:r>
              <a:rPr lang="en-US" altLang="ja-JP" sz="1600"/>
              <a:t>】</a:t>
            </a:r>
            <a:r>
              <a:rPr lang="ja-JP" altLang="en-US" sz="1600"/>
              <a:t>沢田マンション 大家 </a:t>
            </a:r>
            <a:br>
              <a:rPr lang="ja-JP" altLang="en-US" sz="1600"/>
            </a:br>
            <a:r>
              <a:rPr lang="en-US" altLang="ja-JP" sz="1600"/>
              <a:t>2/14【</a:t>
            </a:r>
            <a:r>
              <a:rPr lang="ja-JP" altLang="en-US" sz="1600"/>
              <a:t>香　川</a:t>
            </a:r>
            <a:r>
              <a:rPr lang="en-US" altLang="ja-JP" sz="1600"/>
              <a:t>】</a:t>
            </a:r>
            <a:r>
              <a:rPr lang="ja-JP" altLang="en-US" sz="1600"/>
              <a:t>日の出製麺所　三好 </a:t>
            </a:r>
            <a:br>
              <a:rPr lang="ja-JP" altLang="en-US" sz="1600"/>
            </a:br>
            <a:r>
              <a:rPr lang="en-US" altLang="ja-JP" sz="1600"/>
              <a:t>2/17【</a:t>
            </a:r>
            <a:r>
              <a:rPr lang="ja-JP" altLang="en-US" sz="1600"/>
              <a:t>山　口</a:t>
            </a:r>
            <a:r>
              <a:rPr lang="en-US" altLang="ja-JP" sz="1600"/>
              <a:t>】SoupFULL </a:t>
            </a:r>
            <a:br>
              <a:rPr lang="en-US" altLang="ja-JP" sz="1600"/>
            </a:br>
            <a:r>
              <a:rPr lang="en-US" altLang="ja-JP" sz="1600"/>
              <a:t>2/21【</a:t>
            </a:r>
            <a:r>
              <a:rPr lang="ja-JP" altLang="en-US" sz="1600"/>
              <a:t>沖　縄</a:t>
            </a:r>
            <a:r>
              <a:rPr lang="en-US" altLang="ja-JP" sz="1600"/>
              <a:t>】</a:t>
            </a:r>
            <a:r>
              <a:rPr lang="ja-JP" altLang="en-US" sz="1600"/>
              <a:t>沖縄ウェブクリエイターズギルド</a:t>
            </a:r>
            <a:r>
              <a:rPr lang="en-US" altLang="ja-JP" sz="1600"/>
              <a:t>(OWCG) </a:t>
            </a:r>
            <a:br>
              <a:rPr lang="en-US" altLang="ja-JP" sz="1600"/>
            </a:br>
            <a:r>
              <a:rPr lang="en-US" altLang="ja-JP" sz="1600"/>
              <a:t>2/24【</a:t>
            </a:r>
            <a:r>
              <a:rPr lang="ja-JP" altLang="en-US" sz="1600"/>
              <a:t>大　分</a:t>
            </a:r>
            <a:r>
              <a:rPr lang="en-US" altLang="ja-JP" sz="1600"/>
              <a:t>】</a:t>
            </a:r>
            <a:r>
              <a:rPr lang="ja-JP" altLang="en-US" sz="1600"/>
              <a:t>別府温泉ホテル三泉閣 </a:t>
            </a:r>
            <a:br>
              <a:rPr lang="ja-JP" altLang="en-US" sz="1600"/>
            </a:br>
            <a:r>
              <a:rPr lang="en-US" altLang="ja-JP" sz="1600"/>
              <a:t>2/24【</a:t>
            </a:r>
            <a:r>
              <a:rPr lang="ja-JP" altLang="en-US" sz="1600"/>
              <a:t>熊　本</a:t>
            </a:r>
            <a:r>
              <a:rPr lang="en-US" altLang="ja-JP" sz="1600"/>
              <a:t>】</a:t>
            </a:r>
            <a:r>
              <a:rPr lang="ja-JP" altLang="en-US" sz="1600"/>
              <a:t>上田啓介</a:t>
            </a:r>
            <a:r>
              <a:rPr lang="en-US" altLang="ja-JP" sz="1600"/>
              <a:t>(</a:t>
            </a:r>
            <a:r>
              <a:rPr lang="ja-JP" altLang="en-US" sz="1600"/>
              <a:t>クリームシチュー上田の兄</a:t>
            </a:r>
            <a:r>
              <a:rPr lang="en-US" altLang="ja-JP" sz="1600"/>
              <a:t>) </a:t>
            </a:r>
            <a:br>
              <a:rPr lang="en-US" altLang="ja-JP" sz="1600"/>
            </a:br>
            <a:r>
              <a:rPr lang="en-US" altLang="ja-JP" sz="1600"/>
              <a:t>2/26【</a:t>
            </a:r>
            <a:r>
              <a:rPr lang="ja-JP" altLang="en-US" sz="1600"/>
              <a:t>鹿児島</a:t>
            </a:r>
            <a:r>
              <a:rPr lang="en-US" altLang="ja-JP" sz="1600"/>
              <a:t>】</a:t>
            </a:r>
            <a:r>
              <a:rPr lang="ja-JP" altLang="en-US" sz="1600"/>
              <a:t>元祖しろくま 天文館むじゃき </a:t>
            </a:r>
            <a:br>
              <a:rPr lang="ja-JP" altLang="en-US" sz="1600"/>
            </a:br>
            <a:r>
              <a:rPr lang="en-US" altLang="ja-JP" sz="1600"/>
              <a:t>2/28【</a:t>
            </a:r>
            <a:r>
              <a:rPr lang="ja-JP" altLang="en-US" sz="1600"/>
              <a:t>島　根</a:t>
            </a:r>
            <a:r>
              <a:rPr lang="en-US" altLang="ja-JP" sz="1600"/>
              <a:t>】</a:t>
            </a:r>
            <a:r>
              <a:rPr lang="ja-JP" altLang="en-US" sz="1600"/>
              <a:t>松江観光協会玉造温泉支部 瀬戸川 </a:t>
            </a:r>
            <a:br>
              <a:rPr lang="ja-JP" altLang="en-US" sz="1600"/>
            </a:br>
            <a:r>
              <a:rPr lang="en-US" altLang="ja-JP" sz="1600"/>
              <a:t>3/02【</a:t>
            </a:r>
            <a:r>
              <a:rPr lang="ja-JP" altLang="en-US" sz="1600"/>
              <a:t>鳥　取</a:t>
            </a:r>
            <a:r>
              <a:rPr lang="en-US" altLang="ja-JP" sz="1600"/>
              <a:t>】</a:t>
            </a:r>
            <a:r>
              <a:rPr lang="ja-JP" altLang="en-US" sz="1600"/>
              <a:t>いなば温泉郷協議会 </a:t>
            </a:r>
            <a:br>
              <a:rPr lang="ja-JP" altLang="en-US" sz="1600"/>
            </a:br>
            <a:r>
              <a:rPr lang="en-US" altLang="ja-JP" sz="1600"/>
              <a:t>3/03【</a:t>
            </a:r>
            <a:r>
              <a:rPr lang="ja-JP" altLang="en-US" sz="1600"/>
              <a:t>京　都</a:t>
            </a:r>
            <a:r>
              <a:rPr lang="en-US" altLang="ja-JP" sz="1600"/>
              <a:t>】</a:t>
            </a:r>
            <a:r>
              <a:rPr lang="ja-JP" altLang="en-US" sz="1600"/>
              <a:t>村山康文</a:t>
            </a:r>
            <a:r>
              <a:rPr lang="en-US" altLang="ja-JP" sz="1600"/>
              <a:t>(</a:t>
            </a:r>
            <a:r>
              <a:rPr lang="ja-JP" altLang="en-US" sz="1600"/>
              <a:t>フリーフォトジャーナリスト</a:t>
            </a:r>
            <a:r>
              <a:rPr lang="en-US" altLang="ja-JP" sz="1600"/>
              <a:t>) </a:t>
            </a:r>
            <a:br>
              <a:rPr lang="en-US" altLang="ja-JP" sz="1600"/>
            </a:br>
            <a:r>
              <a:rPr lang="en-US" altLang="ja-JP" sz="1600"/>
              <a:t>3/04【</a:t>
            </a:r>
            <a:r>
              <a:rPr lang="ja-JP" altLang="en-US" sz="1600"/>
              <a:t>福　井</a:t>
            </a:r>
            <a:r>
              <a:rPr lang="en-US" altLang="ja-JP" sz="1600"/>
              <a:t>】</a:t>
            </a:r>
            <a:r>
              <a:rPr lang="ja-JP" altLang="en-US" sz="1600"/>
              <a:t>平成大野屋 </a:t>
            </a:r>
            <a:br>
              <a:rPr lang="ja-JP" altLang="en-US" sz="1600"/>
            </a:br>
            <a:endParaRPr lang="ja-JP" altLang="en-US" sz="1600"/>
          </a:p>
        </p:txBody>
      </p:sp>
      <p:sp>
        <p:nvSpPr>
          <p:cNvPr id="26627" name="正方形/長方形 4"/>
          <p:cNvSpPr>
            <a:spLocks noChangeArrowheads="1"/>
          </p:cNvSpPr>
          <p:nvPr/>
        </p:nvSpPr>
        <p:spPr bwMode="auto">
          <a:xfrm>
            <a:off x="4572000" y="1268413"/>
            <a:ext cx="4572000" cy="4524375"/>
          </a:xfrm>
          <a:prstGeom prst="rect">
            <a:avLst/>
          </a:prstGeom>
          <a:noFill/>
          <a:ln w="9525">
            <a:noFill/>
            <a:miter lim="800000"/>
            <a:headEnd/>
            <a:tailEnd/>
          </a:ln>
        </p:spPr>
        <p:txBody>
          <a:bodyPr>
            <a:spAutoFit/>
          </a:bodyPr>
          <a:lstStyle/>
          <a:p>
            <a:r>
              <a:rPr lang="en-US" altLang="ja-JP" sz="1600"/>
              <a:t>3/05【</a:t>
            </a:r>
            <a:r>
              <a:rPr lang="ja-JP" altLang="en-US" sz="1600"/>
              <a:t>石　川</a:t>
            </a:r>
            <a:r>
              <a:rPr lang="en-US" altLang="ja-JP" sz="1600"/>
              <a:t>】</a:t>
            </a:r>
            <a:r>
              <a:rPr lang="ja-JP" altLang="en-US" sz="1600"/>
              <a:t>大泊なずみ会 会長 岩崎正 </a:t>
            </a:r>
            <a:br>
              <a:rPr lang="ja-JP" altLang="en-US" sz="1600"/>
            </a:br>
            <a:r>
              <a:rPr lang="en-US" altLang="ja-JP" sz="1600"/>
              <a:t>3/05【</a:t>
            </a:r>
            <a:r>
              <a:rPr lang="ja-JP" altLang="en-US" sz="1600"/>
              <a:t>富　山</a:t>
            </a:r>
            <a:r>
              <a:rPr lang="en-US" altLang="ja-JP" sz="1600"/>
              <a:t>】sour power </a:t>
            </a:r>
            <a:r>
              <a:rPr lang="ja-JP" altLang="en-US" sz="1600"/>
              <a:t>としお </a:t>
            </a:r>
            <a:br>
              <a:rPr lang="ja-JP" altLang="en-US" sz="1600"/>
            </a:br>
            <a:r>
              <a:rPr lang="en-US" altLang="ja-JP" sz="1600"/>
              <a:t>3/06【</a:t>
            </a:r>
            <a:r>
              <a:rPr lang="ja-JP" altLang="en-US" sz="1600"/>
              <a:t>長　野</a:t>
            </a:r>
            <a:r>
              <a:rPr lang="en-US" altLang="ja-JP" sz="1600"/>
              <a:t>】</a:t>
            </a:r>
            <a:r>
              <a:rPr lang="ja-JP" altLang="en-US" sz="1600"/>
              <a:t>さくったー運営事務局 半田かつ江 </a:t>
            </a:r>
            <a:br>
              <a:rPr lang="ja-JP" altLang="en-US" sz="1600"/>
            </a:br>
            <a:r>
              <a:rPr lang="en-US" altLang="ja-JP" sz="1600"/>
              <a:t>3/07【</a:t>
            </a:r>
            <a:r>
              <a:rPr lang="ja-JP" altLang="en-US" sz="1600"/>
              <a:t>山　梨</a:t>
            </a:r>
            <a:r>
              <a:rPr lang="en-US" altLang="ja-JP" sz="1600"/>
              <a:t>】</a:t>
            </a:r>
            <a:r>
              <a:rPr lang="ja-JP" altLang="en-US" sz="1600"/>
              <a:t>石和びゅーほてる 支配人 </a:t>
            </a:r>
            <a:br>
              <a:rPr lang="ja-JP" altLang="en-US" sz="1600"/>
            </a:br>
            <a:r>
              <a:rPr lang="en-US" altLang="ja-JP" sz="1600"/>
              <a:t>3/09【</a:t>
            </a:r>
            <a:r>
              <a:rPr lang="ja-JP" altLang="en-US" sz="1600"/>
              <a:t>埼　玉</a:t>
            </a:r>
            <a:r>
              <a:rPr lang="en-US" altLang="ja-JP" sz="1600"/>
              <a:t>】</a:t>
            </a:r>
            <a:r>
              <a:rPr lang="ja-JP" altLang="en-US" sz="1600"/>
              <a:t>甚平 </a:t>
            </a:r>
            <a:br>
              <a:rPr lang="ja-JP" altLang="en-US" sz="1600"/>
            </a:br>
            <a:r>
              <a:rPr lang="en-US" altLang="ja-JP" sz="1600"/>
              <a:t>3/10【</a:t>
            </a:r>
            <a:r>
              <a:rPr lang="ja-JP" altLang="en-US" sz="1600"/>
              <a:t>群　馬</a:t>
            </a:r>
            <a:r>
              <a:rPr lang="en-US" altLang="ja-JP" sz="1600"/>
              <a:t>】</a:t>
            </a:r>
            <a:r>
              <a:rPr lang="ja-JP" altLang="en-US" sz="1600"/>
              <a:t>大門屋 職人 </a:t>
            </a:r>
            <a:br>
              <a:rPr lang="ja-JP" altLang="en-US" sz="1600"/>
            </a:br>
            <a:r>
              <a:rPr lang="en-US" altLang="ja-JP" sz="1600"/>
              <a:t>3/10【</a:t>
            </a:r>
            <a:r>
              <a:rPr lang="ja-JP" altLang="en-US" sz="1600"/>
              <a:t>新　潟</a:t>
            </a:r>
            <a:r>
              <a:rPr lang="en-US" altLang="ja-JP" sz="1600"/>
              <a:t>】</a:t>
            </a:r>
            <a:r>
              <a:rPr lang="ja-JP" altLang="en-US" sz="1600"/>
              <a:t>長岡大学 学長</a:t>
            </a:r>
            <a:r>
              <a:rPr lang="en-US" altLang="ja-JP" sz="1600"/>
              <a:t>&amp;</a:t>
            </a:r>
            <a:r>
              <a:rPr lang="ja-JP" altLang="en-US" sz="1600"/>
              <a:t>教員 </a:t>
            </a:r>
            <a:br>
              <a:rPr lang="ja-JP" altLang="en-US" sz="1600"/>
            </a:br>
            <a:r>
              <a:rPr lang="en-US" altLang="ja-JP" sz="1600"/>
              <a:t>3/12【</a:t>
            </a:r>
            <a:r>
              <a:rPr lang="ja-JP" altLang="en-US" sz="1600"/>
              <a:t>福　島</a:t>
            </a:r>
            <a:r>
              <a:rPr lang="en-US" altLang="ja-JP" sz="1600"/>
              <a:t>】</a:t>
            </a:r>
            <a:r>
              <a:rPr lang="ja-JP" altLang="en-US" sz="1600"/>
              <a:t>りゆーすりさいくる前田商店 前田 </a:t>
            </a:r>
            <a:br>
              <a:rPr lang="ja-JP" altLang="en-US" sz="1600"/>
            </a:br>
            <a:r>
              <a:rPr lang="en-US" altLang="ja-JP" sz="1600"/>
              <a:t>3/13【</a:t>
            </a:r>
            <a:r>
              <a:rPr lang="ja-JP" altLang="en-US" sz="1600"/>
              <a:t>宮　城</a:t>
            </a:r>
            <a:r>
              <a:rPr lang="en-US" altLang="ja-JP" sz="1600"/>
              <a:t>】</a:t>
            </a:r>
            <a:r>
              <a:rPr lang="ja-JP" altLang="en-US" sz="1600"/>
              <a:t>大宮孝治</a:t>
            </a:r>
            <a:r>
              <a:rPr lang="en-US" altLang="ja-JP" sz="1600"/>
              <a:t>(uganda_) </a:t>
            </a:r>
            <a:br>
              <a:rPr lang="en-US" altLang="ja-JP" sz="1600"/>
            </a:br>
            <a:r>
              <a:rPr lang="en-US" altLang="ja-JP" sz="1600"/>
              <a:t>3/14【</a:t>
            </a:r>
            <a:r>
              <a:rPr lang="ja-JP" altLang="en-US" sz="1600"/>
              <a:t>宮　城</a:t>
            </a:r>
            <a:r>
              <a:rPr lang="en-US" altLang="ja-JP" sz="1600"/>
              <a:t>】</a:t>
            </a:r>
            <a:r>
              <a:rPr lang="ja-JP" altLang="en-US" sz="1600"/>
              <a:t>ログハウス設計･施工者 </a:t>
            </a:r>
            <a:br>
              <a:rPr lang="ja-JP" altLang="en-US" sz="1600"/>
            </a:br>
            <a:r>
              <a:rPr lang="en-US" altLang="ja-JP" sz="1600"/>
              <a:t>3/15【</a:t>
            </a:r>
            <a:r>
              <a:rPr lang="ja-JP" altLang="en-US" sz="1600"/>
              <a:t>秋　田</a:t>
            </a:r>
            <a:r>
              <a:rPr lang="en-US" altLang="ja-JP" sz="1600"/>
              <a:t>】</a:t>
            </a:r>
            <a:r>
              <a:rPr lang="ja-JP" altLang="en-US" sz="1600"/>
              <a:t>秋田県湯沢市 市長 齊藤光喜 </a:t>
            </a:r>
            <a:br>
              <a:rPr lang="ja-JP" altLang="en-US" sz="1600"/>
            </a:br>
            <a:r>
              <a:rPr lang="en-US" altLang="ja-JP" sz="1600"/>
              <a:t>3/16【</a:t>
            </a:r>
            <a:r>
              <a:rPr lang="ja-JP" altLang="en-US" sz="1600"/>
              <a:t>岩　手</a:t>
            </a:r>
            <a:r>
              <a:rPr lang="en-US" altLang="ja-JP" sz="1600"/>
              <a:t>】</a:t>
            </a:r>
            <a:r>
              <a:rPr lang="ja-JP" altLang="en-US" sz="1600"/>
              <a:t>田中鉉工房 田中 </a:t>
            </a:r>
            <a:br>
              <a:rPr lang="ja-JP" altLang="en-US" sz="1600"/>
            </a:br>
            <a:r>
              <a:rPr lang="en-US" altLang="ja-JP" sz="1600"/>
              <a:t>3/17【</a:t>
            </a:r>
            <a:r>
              <a:rPr lang="ja-JP" altLang="en-US" sz="1600"/>
              <a:t>青　森</a:t>
            </a:r>
            <a:r>
              <a:rPr lang="en-US" altLang="ja-JP" sz="1600"/>
              <a:t>】</a:t>
            </a:r>
            <a:r>
              <a:rPr lang="ja-JP" altLang="en-US" sz="1600"/>
              <a:t>青森市新町商店街振興組合 理事･事務局長 堀江重一 </a:t>
            </a:r>
            <a:br>
              <a:rPr lang="ja-JP" altLang="en-US" sz="1600"/>
            </a:br>
            <a:r>
              <a:rPr lang="en-US" altLang="ja-JP" sz="1600"/>
              <a:t>3/17【</a:t>
            </a:r>
            <a:r>
              <a:rPr lang="ja-JP" altLang="en-US" sz="1600"/>
              <a:t>北海道</a:t>
            </a:r>
            <a:r>
              <a:rPr lang="en-US" altLang="ja-JP" sz="1600"/>
              <a:t>】</a:t>
            </a:r>
            <a:r>
              <a:rPr lang="ja-JP" altLang="en-US" sz="1600"/>
              <a:t>満龍 </a:t>
            </a:r>
            <a:br>
              <a:rPr lang="ja-JP" altLang="en-US" sz="1600"/>
            </a:br>
            <a:r>
              <a:rPr lang="en-US" altLang="ja-JP" sz="1600"/>
              <a:t>3/20【</a:t>
            </a:r>
            <a:r>
              <a:rPr lang="ja-JP" altLang="en-US" sz="1600"/>
              <a:t>栃　木</a:t>
            </a:r>
            <a:r>
              <a:rPr lang="en-US" altLang="ja-JP" sz="1600"/>
              <a:t>】</a:t>
            </a:r>
            <a:r>
              <a:rPr lang="ja-JP" altLang="en-US" sz="1600"/>
              <a:t>益子焼き窯元共販センター社長 </a:t>
            </a:r>
            <a:br>
              <a:rPr lang="ja-JP" altLang="en-US" sz="1600"/>
            </a:br>
            <a:r>
              <a:rPr lang="en-US" altLang="ja-JP" sz="1600"/>
              <a:t>3/20【</a:t>
            </a:r>
            <a:r>
              <a:rPr lang="ja-JP" altLang="en-US" sz="1600"/>
              <a:t>茨　城</a:t>
            </a:r>
            <a:r>
              <a:rPr lang="en-US" altLang="ja-JP" sz="1600"/>
              <a:t>】</a:t>
            </a:r>
            <a:r>
              <a:rPr lang="ja-JP" altLang="en-US" sz="1600"/>
              <a:t>福田建設 社長 福田 </a:t>
            </a:r>
            <a:br>
              <a:rPr lang="ja-JP" altLang="en-US" sz="1600"/>
            </a:br>
            <a:r>
              <a:rPr lang="en-US" altLang="ja-JP" sz="1600"/>
              <a:t>3/22【</a:t>
            </a:r>
            <a:r>
              <a:rPr lang="ja-JP" altLang="en-US" sz="1600"/>
              <a:t>千　葉</a:t>
            </a:r>
            <a:r>
              <a:rPr lang="en-US" altLang="ja-JP" sz="1600"/>
              <a:t>】NPO</a:t>
            </a:r>
            <a:r>
              <a:rPr lang="ja-JP" altLang="en-US" sz="1600"/>
              <a:t>法人木更津イルカ計画 代表 白石 </a:t>
            </a:r>
          </a:p>
        </p:txBody>
      </p:sp>
      <p:sp>
        <p:nvSpPr>
          <p:cNvPr id="26628" name="正方形/長方形 5"/>
          <p:cNvSpPr>
            <a:spLocks noChangeArrowheads="1"/>
          </p:cNvSpPr>
          <p:nvPr/>
        </p:nvSpPr>
        <p:spPr bwMode="auto">
          <a:xfrm>
            <a:off x="3132138" y="188913"/>
            <a:ext cx="2366962" cy="461962"/>
          </a:xfrm>
          <a:prstGeom prst="rect">
            <a:avLst/>
          </a:prstGeom>
          <a:noFill/>
          <a:ln w="9525">
            <a:noFill/>
            <a:miter lim="800000"/>
            <a:headEnd/>
            <a:tailEnd/>
          </a:ln>
        </p:spPr>
        <p:txBody>
          <a:bodyPr wrap="none">
            <a:spAutoFit/>
          </a:bodyPr>
          <a:lstStyle/>
          <a:p>
            <a:r>
              <a:rPr lang="ja-JP" altLang="en-US" sz="2400" b="1"/>
              <a:t>インタビュー実績</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pPr eaLnBrk="1" hangingPunct="1"/>
            <a:r>
              <a:rPr lang="ja-JP" altLang="en-US" smtClean="0"/>
              <a:t>光と影</a:t>
            </a:r>
          </a:p>
        </p:txBody>
      </p:sp>
      <p:sp>
        <p:nvSpPr>
          <p:cNvPr id="27651" name="コンテンツ プレースホルダー 2"/>
          <p:cNvSpPr>
            <a:spLocks noGrp="1"/>
          </p:cNvSpPr>
          <p:nvPr>
            <p:ph idx="1"/>
          </p:nvPr>
        </p:nvSpPr>
        <p:spPr/>
        <p:txBody>
          <a:bodyPr/>
          <a:lstStyle/>
          <a:p>
            <a:pPr eaLnBrk="1" hangingPunct="1"/>
            <a:r>
              <a:rPr lang="ja-JP" altLang="en-US" smtClean="0"/>
              <a:t>マスコミで多数紹介される</a:t>
            </a:r>
            <a:endParaRPr lang="en-US" altLang="ja-JP" smtClean="0"/>
          </a:p>
          <a:p>
            <a:pPr eaLnBrk="1" hangingPunct="1"/>
            <a:r>
              <a:rPr lang="ja-JP" altLang="en-US" smtClean="0"/>
              <a:t>書籍化が実現</a:t>
            </a:r>
            <a:endParaRPr lang="en-US" altLang="ja-JP" smtClean="0"/>
          </a:p>
          <a:p>
            <a:pPr eaLnBrk="1" hangingPunct="1"/>
            <a:r>
              <a:rPr lang="ja-JP" altLang="en-US" smtClean="0"/>
              <a:t>自由放埓な発言による炎上も体験</a:t>
            </a:r>
            <a:endParaRPr lang="en-US" altLang="ja-JP" smtClean="0"/>
          </a:p>
          <a:p>
            <a:pPr eaLnBrk="1" hangingPunct="1"/>
            <a:r>
              <a:rPr lang="ja-JP" altLang="en-US" smtClean="0"/>
              <a:t>２ちゃんねるや一部ブログでは批判的意見も多数見られた</a:t>
            </a:r>
            <a:endParaRPr lang="en-US" altLang="ja-JP" smtClean="0"/>
          </a:p>
          <a:p>
            <a:pPr eaLnBrk="1" hangingPunct="1"/>
            <a:r>
              <a:rPr lang="ja-JP" altLang="en-US" smtClean="0"/>
              <a:t>よい勉強になったはずだが。</a:t>
            </a:r>
            <a:endParaRPr lang="en-US" altLang="ja-JP" smtClean="0"/>
          </a:p>
          <a:p>
            <a:pPr eaLnBrk="1" hangingPunct="1"/>
            <a:r>
              <a:rPr lang="ja-JP" altLang="en-US" smtClean="0"/>
              <a:t>「ネット劇場型」「ネットで冒険型」の学生を大学はどう扱っていくべきか、課題。</a:t>
            </a:r>
            <a:endParaRPr lang="en-US" altLang="ja-JP"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843808" y="2924944"/>
            <a:ext cx="3262432" cy="707886"/>
          </a:xfrm>
          <a:prstGeom prst="rect">
            <a:avLst/>
          </a:prstGeom>
        </p:spPr>
        <p:txBody>
          <a:bodyPr wrap="none">
            <a:spAutoFit/>
          </a:bodyPr>
          <a:lstStyle/>
          <a:p>
            <a:r>
              <a:rPr lang="ja-JP" altLang="en-US" sz="4000" dirty="0" smtClean="0"/>
              <a:t>自分劇場の場</a:t>
            </a:r>
            <a:endParaRPr lang="ja-JP" altLang="en-US" sz="40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タイトル 3"/>
          <p:cNvSpPr>
            <a:spLocks noGrp="1"/>
          </p:cNvSpPr>
          <p:nvPr>
            <p:ph type="title"/>
          </p:nvPr>
        </p:nvSpPr>
        <p:spPr/>
        <p:txBody>
          <a:bodyPr/>
          <a:lstStyle/>
          <a:p>
            <a:r>
              <a:rPr lang="ja-JP" altLang="en-US" smtClean="0"/>
              <a:t>１</a:t>
            </a:r>
            <a:r>
              <a:rPr lang="en-US" altLang="ja-JP" smtClean="0"/>
              <a:t>Q84</a:t>
            </a:r>
            <a:r>
              <a:rPr lang="ja-JP" altLang="en-US" smtClean="0"/>
              <a:t>と紅白歌合戦</a:t>
            </a:r>
          </a:p>
        </p:txBody>
      </p:sp>
      <p:sp>
        <p:nvSpPr>
          <p:cNvPr id="139267" name="コンテンツ プレースホルダ 4"/>
          <p:cNvSpPr>
            <a:spLocks noGrp="1"/>
          </p:cNvSpPr>
          <p:nvPr>
            <p:ph sz="half" idx="1"/>
          </p:nvPr>
        </p:nvSpPr>
        <p:spPr/>
        <p:txBody>
          <a:bodyPr/>
          <a:lstStyle/>
          <a:p>
            <a:endParaRPr lang="ja-JP" altLang="en-US" smtClean="0"/>
          </a:p>
        </p:txBody>
      </p:sp>
      <p:pic>
        <p:nvPicPr>
          <p:cNvPr id="139268" name="コンテンツ プレースホルダ 7" descr="top_title.gif"/>
          <p:cNvPicPr>
            <a:picLocks noGrp="1" noChangeAspect="1"/>
          </p:cNvPicPr>
          <p:nvPr>
            <p:ph sz="half" idx="2"/>
          </p:nvPr>
        </p:nvPicPr>
        <p:blipFill>
          <a:blip r:embed="rId2" cstate="print"/>
          <a:srcRect/>
          <a:stretch>
            <a:fillRect/>
          </a:stretch>
        </p:blipFill>
        <p:spPr>
          <a:xfrm>
            <a:off x="3760788" y="2492375"/>
            <a:ext cx="5184775" cy="2281238"/>
          </a:xfrm>
        </p:spPr>
      </p:pic>
      <p:pic>
        <p:nvPicPr>
          <p:cNvPr id="139269" name="Picture 2" descr="1Q84 BOOK 1">
            <a:hlinkClick r:id="rId3"/>
          </p:cNvPr>
          <p:cNvPicPr>
            <a:picLocks noChangeAspect="1" noChangeArrowheads="1"/>
          </p:cNvPicPr>
          <p:nvPr/>
        </p:nvPicPr>
        <p:blipFill>
          <a:blip r:embed="rId4" cstate="print"/>
          <a:srcRect/>
          <a:stretch>
            <a:fillRect/>
          </a:stretch>
        </p:blipFill>
        <p:spPr bwMode="auto">
          <a:xfrm>
            <a:off x="-180975" y="1700213"/>
            <a:ext cx="4248150" cy="4249737"/>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fontAlgn="auto">
              <a:spcAft>
                <a:spcPts val="0"/>
              </a:spcAft>
              <a:defRPr/>
            </a:pPr>
            <a:r>
              <a:rPr lang="ja-JP" altLang="en-US" dirty="0" smtClean="0"/>
              <a:t>日本のベストセラー作家の販売部数</a:t>
            </a:r>
            <a:endParaRPr lang="ja-JP" altLang="en-US" dirty="0"/>
          </a:p>
        </p:txBody>
      </p:sp>
      <p:graphicFrame>
        <p:nvGraphicFramePr>
          <p:cNvPr id="9" name="コンテンツ プレースホルダ 8"/>
          <p:cNvGraphicFramePr>
            <a:graphicFrameLocks noGrp="1"/>
          </p:cNvGraphicFramePr>
          <p:nvPr>
            <p:ph sz="half" idx="1"/>
          </p:nvPr>
        </p:nvGraphicFramePr>
        <p:xfrm>
          <a:off x="457200" y="1600200"/>
          <a:ext cx="7859713" cy="4206240"/>
        </p:xfrm>
        <a:graphic>
          <a:graphicData uri="http://schemas.openxmlformats.org/drawingml/2006/table">
            <a:tbl>
              <a:tblPr/>
              <a:tblGrid>
                <a:gridCol w="3929063"/>
                <a:gridCol w="3930650"/>
              </a:tblGrid>
              <a:tr h="581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4000" b="1" i="0" u="none" strike="noStrike" cap="none" normalizeH="0" baseline="0" smtClean="0">
                          <a:ln>
                            <a:noFill/>
                          </a:ln>
                          <a:solidFill>
                            <a:srgbClr val="FFFFFF"/>
                          </a:solidFill>
                          <a:effectLst/>
                          <a:latin typeface="Calibri" pitchFamily="34" charset="0"/>
                          <a:ea typeface="ＭＳ Ｐゴシック" pitchFamily="50" charset="-128"/>
                        </a:rPr>
                        <a:t>作家</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4000" b="1" i="0" u="none" strike="noStrike" cap="none" normalizeH="0" baseline="0" smtClean="0">
                          <a:ln>
                            <a:noFill/>
                          </a:ln>
                          <a:solidFill>
                            <a:srgbClr val="FFFFFF"/>
                          </a:solidFill>
                          <a:effectLst/>
                          <a:latin typeface="Calibri" pitchFamily="34" charset="0"/>
                          <a:ea typeface="ＭＳ Ｐゴシック" pitchFamily="50" charset="-128"/>
                        </a:rPr>
                        <a:t>部数</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81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rPr>
                        <a:t>赤川次郎</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4000" b="0" i="0" u="none" strike="noStrike" cap="none" normalizeH="0" baseline="0" smtClean="0">
                          <a:ln>
                            <a:noFill/>
                          </a:ln>
                          <a:solidFill>
                            <a:srgbClr val="000000"/>
                          </a:solidFill>
                          <a:effectLst/>
                          <a:latin typeface="Calibri" pitchFamily="34" charset="0"/>
                          <a:ea typeface="PMingLiU" pitchFamily="18" charset="-120"/>
                        </a:rPr>
                        <a:t>累計</a:t>
                      </a:r>
                      <a:r>
                        <a:rPr kumimoji="1" lang="en-US" altLang="zh-TW" sz="4000" b="0" i="0" u="none" strike="noStrike" cap="none" normalizeH="0" baseline="0" smtClean="0">
                          <a:ln>
                            <a:noFill/>
                          </a:ln>
                          <a:solidFill>
                            <a:srgbClr val="000000"/>
                          </a:solidFill>
                          <a:effectLst/>
                          <a:latin typeface="Calibri" pitchFamily="34" charset="0"/>
                          <a:ea typeface="PMingLiU" pitchFamily="18" charset="-120"/>
                        </a:rPr>
                        <a:t>3</a:t>
                      </a:r>
                      <a:r>
                        <a:rPr kumimoji="1" lang="zh-TW" altLang="en-US" sz="4000" b="0" i="0" u="none" strike="noStrike" cap="none" normalizeH="0" baseline="0" smtClean="0">
                          <a:ln>
                            <a:noFill/>
                          </a:ln>
                          <a:solidFill>
                            <a:srgbClr val="000000"/>
                          </a:solidFill>
                          <a:effectLst/>
                          <a:latin typeface="Calibri" pitchFamily="34" charset="0"/>
                          <a:ea typeface="PMingLiU" pitchFamily="18" charset="-120"/>
                        </a:rPr>
                        <a:t>億部以上</a:t>
                      </a:r>
                      <a:endPar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81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rPr>
                        <a:t>西村京太郎</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4000" b="0" i="0" u="none" strike="noStrike" cap="none" normalizeH="0" baseline="0" smtClean="0">
                          <a:ln>
                            <a:noFill/>
                          </a:ln>
                          <a:solidFill>
                            <a:srgbClr val="000000"/>
                          </a:solidFill>
                          <a:effectLst/>
                          <a:latin typeface="Calibri" pitchFamily="34" charset="0"/>
                          <a:ea typeface="PMingLiU" pitchFamily="18" charset="-120"/>
                        </a:rPr>
                        <a:t>累計</a:t>
                      </a:r>
                      <a:r>
                        <a:rPr kumimoji="1" lang="en-US" altLang="zh-TW" sz="4000" b="0" i="0" u="none" strike="noStrike" cap="none" normalizeH="0" baseline="0" smtClean="0">
                          <a:ln>
                            <a:noFill/>
                          </a:ln>
                          <a:solidFill>
                            <a:srgbClr val="000000"/>
                          </a:solidFill>
                          <a:effectLst/>
                          <a:latin typeface="Calibri" pitchFamily="34" charset="0"/>
                          <a:ea typeface="PMingLiU" pitchFamily="18" charset="-120"/>
                        </a:rPr>
                        <a:t>2</a:t>
                      </a:r>
                      <a:r>
                        <a:rPr kumimoji="1" lang="zh-TW" altLang="en-US" sz="4000" b="0" i="0" u="none" strike="noStrike" cap="none" normalizeH="0" baseline="0" smtClean="0">
                          <a:ln>
                            <a:noFill/>
                          </a:ln>
                          <a:solidFill>
                            <a:srgbClr val="000000"/>
                          </a:solidFill>
                          <a:effectLst/>
                          <a:latin typeface="Calibri" pitchFamily="34" charset="0"/>
                          <a:ea typeface="PMingLiU" pitchFamily="18" charset="-120"/>
                        </a:rPr>
                        <a:t>億部以上 </a:t>
                      </a:r>
                      <a:endPar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81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rPr>
                        <a:t>司馬遼太郎</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rPr>
                        <a:t>累計</a:t>
                      </a:r>
                      <a:r>
                        <a:rPr kumimoji="1" lang="en-US" altLang="ja-JP" sz="4000" b="0" i="0" u="none" strike="noStrike" cap="none" normalizeH="0" baseline="0" smtClean="0">
                          <a:ln>
                            <a:noFill/>
                          </a:ln>
                          <a:solidFill>
                            <a:srgbClr val="000000"/>
                          </a:solidFill>
                          <a:effectLst/>
                          <a:latin typeface="Calibri" pitchFamily="34" charset="0"/>
                          <a:ea typeface="ＭＳ Ｐゴシック" pitchFamily="50" charset="-128"/>
                        </a:rPr>
                        <a:t>2</a:t>
                      </a:r>
                      <a:r>
                        <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rPr>
                        <a:t>億部近く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81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rPr>
                        <a:t>森村誠一</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4000" b="0" i="0" u="none" strike="noStrike" cap="none" normalizeH="0" baseline="0" smtClean="0">
                          <a:ln>
                            <a:noFill/>
                          </a:ln>
                          <a:solidFill>
                            <a:srgbClr val="000000"/>
                          </a:solidFill>
                          <a:effectLst/>
                          <a:latin typeface="Calibri" pitchFamily="34" charset="0"/>
                          <a:ea typeface="PMingLiU" pitchFamily="18" charset="-120"/>
                        </a:rPr>
                        <a:t>累計</a:t>
                      </a:r>
                      <a:r>
                        <a:rPr kumimoji="1" lang="en-US" altLang="zh-TW" sz="4000" b="0" i="0" u="none" strike="noStrike" cap="none" normalizeH="0" baseline="0" smtClean="0">
                          <a:ln>
                            <a:noFill/>
                          </a:ln>
                          <a:solidFill>
                            <a:srgbClr val="000000"/>
                          </a:solidFill>
                          <a:effectLst/>
                          <a:latin typeface="Calibri" pitchFamily="34" charset="0"/>
                          <a:ea typeface="PMingLiU" pitchFamily="18" charset="-120"/>
                        </a:rPr>
                        <a:t>1</a:t>
                      </a:r>
                      <a:r>
                        <a:rPr kumimoji="1" lang="zh-TW" altLang="en-US" sz="4000" b="0" i="0" u="none" strike="noStrike" cap="none" normalizeH="0" baseline="0" smtClean="0">
                          <a:ln>
                            <a:noFill/>
                          </a:ln>
                          <a:solidFill>
                            <a:srgbClr val="000000"/>
                          </a:solidFill>
                          <a:effectLst/>
                          <a:latin typeface="Calibri" pitchFamily="34" charset="0"/>
                          <a:ea typeface="PMingLiU" pitchFamily="18" charset="-120"/>
                        </a:rPr>
                        <a:t>億部以上 </a:t>
                      </a:r>
                      <a:endPar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81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rPr>
                        <a:t>内田康夫</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4000" b="0" i="0" u="none" strike="noStrike" cap="none" normalizeH="0" baseline="0" smtClean="0">
                          <a:ln>
                            <a:noFill/>
                          </a:ln>
                          <a:solidFill>
                            <a:srgbClr val="000000"/>
                          </a:solidFill>
                          <a:effectLst/>
                          <a:latin typeface="Calibri" pitchFamily="34" charset="0"/>
                          <a:ea typeface="PMingLiU" pitchFamily="18" charset="-120"/>
                        </a:rPr>
                        <a:t>累計</a:t>
                      </a:r>
                      <a:r>
                        <a:rPr kumimoji="1" lang="en-US" altLang="zh-TW" sz="4000" b="0" i="0" u="none" strike="noStrike" cap="none" normalizeH="0" baseline="0" smtClean="0">
                          <a:ln>
                            <a:noFill/>
                          </a:ln>
                          <a:solidFill>
                            <a:srgbClr val="000000"/>
                          </a:solidFill>
                          <a:effectLst/>
                          <a:latin typeface="Calibri" pitchFamily="34" charset="0"/>
                          <a:ea typeface="PMingLiU" pitchFamily="18" charset="-120"/>
                        </a:rPr>
                        <a:t>1</a:t>
                      </a:r>
                      <a:r>
                        <a:rPr kumimoji="1" lang="zh-TW" altLang="en-US" sz="4000" b="0" i="0" u="none" strike="noStrike" cap="none" normalizeH="0" baseline="0" smtClean="0">
                          <a:ln>
                            <a:noFill/>
                          </a:ln>
                          <a:solidFill>
                            <a:srgbClr val="000000"/>
                          </a:solidFill>
                          <a:effectLst/>
                          <a:latin typeface="Calibri" pitchFamily="34" charset="0"/>
                          <a:ea typeface="PMingLiU" pitchFamily="18" charset="-120"/>
                        </a:rPr>
                        <a:t>億部以上 </a:t>
                      </a:r>
                      <a:endPar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正方形/長方形 4"/>
          <p:cNvSpPr>
            <a:spLocks noChangeArrowheads="1"/>
          </p:cNvSpPr>
          <p:nvPr/>
        </p:nvSpPr>
        <p:spPr bwMode="auto">
          <a:xfrm>
            <a:off x="755650" y="2205038"/>
            <a:ext cx="7345363" cy="1570037"/>
          </a:xfrm>
          <a:prstGeom prst="rect">
            <a:avLst/>
          </a:prstGeom>
          <a:noFill/>
          <a:ln w="9525">
            <a:noFill/>
            <a:miter lim="800000"/>
            <a:headEnd/>
            <a:tailEnd/>
          </a:ln>
        </p:spPr>
        <p:txBody>
          <a:bodyPr>
            <a:spAutoFit/>
          </a:bodyPr>
          <a:lstStyle/>
          <a:p>
            <a:pPr algn="ctr"/>
            <a:r>
              <a:rPr lang="ja-JP" altLang="en-US" sz="3200">
                <a:latin typeface="Calibri" pitchFamily="34" charset="0"/>
              </a:rPr>
              <a:t>ソーシャル・リーディング</a:t>
            </a:r>
            <a:endParaRPr lang="en-US" altLang="ja-JP" sz="3200">
              <a:latin typeface="Calibri" pitchFamily="34" charset="0"/>
            </a:endParaRPr>
          </a:p>
          <a:p>
            <a:endParaRPr lang="en-US" altLang="ja-JP" sz="3200">
              <a:latin typeface="Calibri" pitchFamily="34" charset="0"/>
            </a:endParaRPr>
          </a:p>
          <a:p>
            <a:r>
              <a:rPr lang="ja-JP" altLang="en-US" sz="3200">
                <a:latin typeface="Calibri" pitchFamily="34" charset="0"/>
              </a:rPr>
              <a:t>読者のコミュニケーションが生み出す知</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cstate="print"/>
          <a:srcRect/>
          <a:stretch>
            <a:fillRect/>
          </a:stretch>
        </p:blipFill>
        <p:spPr bwMode="auto">
          <a:xfrm>
            <a:off x="0" y="260350"/>
            <a:ext cx="11836400" cy="62642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18281"/>
            <a:ext cx="8871495" cy="7059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30690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315821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690451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81075" y="1023938"/>
            <a:ext cx="7181850" cy="4810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836146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317178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9218" name="Picture 2">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1650" y="952500"/>
            <a:ext cx="8139113" cy="4951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340475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Rethink Books</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4098" name="Picture 2"/>
          <p:cNvPicPr>
            <a:picLocks noChangeAspect="1" noChangeArrowheads="1"/>
          </p:cNvPicPr>
          <p:nvPr/>
        </p:nvPicPr>
        <p:blipFill>
          <a:blip r:embed="rId2" cstate="print"/>
          <a:srcRect/>
          <a:stretch>
            <a:fillRect/>
          </a:stretch>
        </p:blipFill>
        <p:spPr bwMode="auto">
          <a:xfrm>
            <a:off x="0" y="1628800"/>
            <a:ext cx="9144000" cy="48398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2576" y="-99393"/>
            <a:ext cx="10615542" cy="72733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746630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09" y="-23588"/>
            <a:ext cx="9772212" cy="7052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418732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20332"/>
            <a:ext cx="8676456" cy="68741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258747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0"/>
            <a:ext cx="8820472" cy="68909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55798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3649" y="1"/>
            <a:ext cx="6355724"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840358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44000" cy="73152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02130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45" y="-1112"/>
            <a:ext cx="9612560" cy="76900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891731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612560" cy="76900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102381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9638" y="1587500"/>
            <a:ext cx="7324725" cy="3681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430862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Copia</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6146" name="Picture 2">
            <a:hlinkClick r:id="rId2"/>
          </p:cNvPr>
          <p:cNvPicPr>
            <a:picLocks noChangeAspect="1" noChangeArrowheads="1"/>
          </p:cNvPicPr>
          <p:nvPr/>
        </p:nvPicPr>
        <p:blipFill>
          <a:blip r:embed="rId3" cstate="print"/>
          <a:srcRect/>
          <a:stretch>
            <a:fillRect/>
          </a:stretch>
        </p:blipFill>
        <p:spPr bwMode="auto">
          <a:xfrm>
            <a:off x="-86228" y="1340768"/>
            <a:ext cx="9230228" cy="48855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627784" cy="34368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27784" y="-46531"/>
            <a:ext cx="2664296" cy="348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28386" y="1628800"/>
            <a:ext cx="3206436" cy="41937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544" y="3475625"/>
            <a:ext cx="4572000" cy="3333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781787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p:txBody>
          <a:bodyPr>
            <a:normAutofit/>
          </a:bodyPr>
          <a:lstStyle/>
          <a:p>
            <a:pPr eaLnBrk="1" hangingPunct="1"/>
            <a:r>
              <a:rPr lang="en-US" altLang="ja-JP" dirty="0" err="1" smtClean="0"/>
              <a:t>Scribd</a:t>
            </a:r>
            <a:endParaRPr lang="ja-JP" altLang="en-US" dirty="0" smtClean="0"/>
          </a:p>
        </p:txBody>
      </p:sp>
      <p:pic>
        <p:nvPicPr>
          <p:cNvPr id="5123"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016000" y="1600200"/>
            <a:ext cx="7112000" cy="4525963"/>
          </a:xfrm>
          <a:noFill/>
        </p:spPr>
      </p:pic>
      <p:sp>
        <p:nvSpPr>
          <p:cNvPr id="5124" name="正方形/長方形 1"/>
          <p:cNvSpPr>
            <a:spLocks noChangeArrowheads="1"/>
          </p:cNvSpPr>
          <p:nvPr/>
        </p:nvSpPr>
        <p:spPr bwMode="auto">
          <a:xfrm>
            <a:off x="1733550" y="6237288"/>
            <a:ext cx="6121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ja-JP" altLang="en-US"/>
              <a:t>文書共有サービスからソーシャル読書プラットフォームへ</a:t>
            </a:r>
          </a:p>
        </p:txBody>
      </p:sp>
    </p:spTree>
    <p:extLst>
      <p:ext uri="{BB962C8B-B14F-4D97-AF65-F5344CB8AC3E}">
        <p14:creationId xmlns:p14="http://schemas.microsoft.com/office/powerpoint/2010/main" xmlns="" val="8771250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750"/>
            <a:ext cx="5103813" cy="3333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75150" y="3598863"/>
            <a:ext cx="4706938" cy="3074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正方形/長方形 3"/>
          <p:cNvSpPr/>
          <p:nvPr/>
        </p:nvSpPr>
        <p:spPr>
          <a:xfrm>
            <a:off x="5364163" y="1484313"/>
            <a:ext cx="3511550" cy="92392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r>
              <a:rPr lang="en-US" altLang="ja-JP" dirty="0"/>
              <a:t>10</a:t>
            </a:r>
            <a:r>
              <a:rPr lang="ja-JP" altLang="en-US" dirty="0"/>
              <a:t>億文書。毎月</a:t>
            </a:r>
            <a:r>
              <a:rPr lang="en-US" altLang="ja-JP" dirty="0"/>
              <a:t>15%</a:t>
            </a:r>
            <a:r>
              <a:rPr lang="ja-JP" altLang="en-US" dirty="0"/>
              <a:t>増加。ユニークビジター数が</a:t>
            </a:r>
            <a:r>
              <a:rPr lang="en-US" altLang="ja-JP" dirty="0"/>
              <a:t>6000</a:t>
            </a:r>
            <a:r>
              <a:rPr lang="ja-JP" altLang="en-US" dirty="0"/>
              <a:t>万。</a:t>
            </a:r>
            <a:r>
              <a:rPr lang="en-US" altLang="ja-JP" dirty="0" err="1"/>
              <a:t>Alexa</a:t>
            </a:r>
            <a:r>
              <a:rPr lang="ja-JP" altLang="en-US" dirty="0"/>
              <a:t>の「世界の上位</a:t>
            </a:r>
            <a:r>
              <a:rPr lang="en-US" altLang="ja-JP" dirty="0"/>
              <a:t>100</a:t>
            </a:r>
            <a:r>
              <a:rPr lang="ja-JP" altLang="en-US" dirty="0"/>
              <a:t>サイト」</a:t>
            </a:r>
          </a:p>
        </p:txBody>
      </p:sp>
      <p:pic>
        <p:nvPicPr>
          <p:cNvPr id="6149"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388" y="3584575"/>
            <a:ext cx="4195762" cy="3040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466887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Goodreads</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7170" name="Picture 2"/>
          <p:cNvPicPr>
            <a:picLocks noChangeAspect="1" noChangeArrowheads="1"/>
          </p:cNvPicPr>
          <p:nvPr/>
        </p:nvPicPr>
        <p:blipFill>
          <a:blip r:embed="rId2" cstate="print"/>
          <a:srcRect/>
          <a:stretch>
            <a:fillRect/>
          </a:stretch>
        </p:blipFill>
        <p:spPr bwMode="auto">
          <a:xfrm>
            <a:off x="0" y="1484784"/>
            <a:ext cx="9144000" cy="4839891"/>
          </a:xfrm>
          <a:prstGeom prst="rect">
            <a:avLst/>
          </a:prstGeom>
          <a:noFill/>
          <a:ln w="9525">
            <a:noFill/>
            <a:miter lim="800000"/>
            <a:headEnd/>
            <a:tailEnd/>
          </a:ln>
        </p:spPr>
      </p:pic>
      <p:sp>
        <p:nvSpPr>
          <p:cNvPr id="4" name="正方形/長方形 3"/>
          <p:cNvSpPr/>
          <p:nvPr/>
        </p:nvSpPr>
        <p:spPr>
          <a:xfrm>
            <a:off x="6117983" y="4653136"/>
            <a:ext cx="2592288" cy="2044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ユーザー数</a:t>
            </a:r>
            <a:r>
              <a:rPr kumimoji="1" lang="en-US" altLang="ja-JP" dirty="0" smtClean="0"/>
              <a:t>300</a:t>
            </a:r>
            <a:r>
              <a:rPr kumimoji="1" lang="ja-JP" altLang="en-US" dirty="0" smtClean="0"/>
              <a:t>万人</a:t>
            </a:r>
            <a:endParaRPr kumimoji="1" lang="en-US" altLang="ja-JP" dirty="0" smtClean="0"/>
          </a:p>
          <a:p>
            <a:pPr algn="ctr"/>
            <a:r>
              <a:rPr kumimoji="1" lang="en-US" altLang="ja-JP" dirty="0" smtClean="0"/>
              <a:t>8</a:t>
            </a:r>
            <a:r>
              <a:rPr kumimoji="1" lang="ja-JP" altLang="en-US" dirty="0" smtClean="0"/>
              <a:t>千万冊</a:t>
            </a:r>
            <a:endParaRPr kumimoji="1" lang="en-US" altLang="ja-JP" dirty="0" smtClean="0"/>
          </a:p>
          <a:p>
            <a:pPr algn="ctr"/>
            <a:r>
              <a:rPr lang="ja-JP" altLang="en-US" dirty="0" smtClean="0"/>
              <a:t>読書</a:t>
            </a:r>
            <a:r>
              <a:rPr lang="en-US" altLang="ja-JP" dirty="0" smtClean="0"/>
              <a:t>SNS</a:t>
            </a:r>
            <a:endParaRPr kumimoji="1" lang="ja-JP" alt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294"/>
            <a:ext cx="9359565" cy="6755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サービス機能</a:t>
            </a:r>
            <a:endParaRPr kumimoji="1" lang="ja-JP" altLang="en-US" dirty="0"/>
          </a:p>
        </p:txBody>
      </p:sp>
      <p:sp>
        <p:nvSpPr>
          <p:cNvPr id="4" name="正方形/長方形 3"/>
          <p:cNvSpPr/>
          <p:nvPr/>
        </p:nvSpPr>
        <p:spPr>
          <a:xfrm>
            <a:off x="332358" y="620688"/>
            <a:ext cx="4176713" cy="3024336"/>
          </a:xfrm>
          <a:prstGeom prst="rect">
            <a:avLst/>
          </a:prstGeom>
          <a:solidFill>
            <a:srgbClr val="FAF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5" name="正方形/長方形 4"/>
          <p:cNvSpPr/>
          <p:nvPr/>
        </p:nvSpPr>
        <p:spPr>
          <a:xfrm>
            <a:off x="4499992" y="620688"/>
            <a:ext cx="4176713" cy="3024336"/>
          </a:xfrm>
          <a:prstGeom prst="rect">
            <a:avLst/>
          </a:prstGeom>
          <a:solidFill>
            <a:srgbClr val="FAF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4" name="テキスト ボックス 23"/>
          <p:cNvSpPr txBox="1"/>
          <p:nvPr/>
        </p:nvSpPr>
        <p:spPr>
          <a:xfrm>
            <a:off x="332358" y="3140968"/>
            <a:ext cx="4311650" cy="276999"/>
          </a:xfrm>
          <a:prstGeom prst="rect">
            <a:avLst/>
          </a:prstGeom>
          <a:noFill/>
        </p:spPr>
        <p:txBody>
          <a:bodyPr>
            <a:spAutoFit/>
          </a:bodyPr>
          <a:lstStyle/>
          <a:p>
            <a:pPr>
              <a:defRPr/>
            </a:pPr>
            <a:r>
              <a:rPr lang="ja-JP" altLang="en-US" sz="1200" dirty="0">
                <a:solidFill>
                  <a:prstClr val="black"/>
                </a:solidFill>
                <a:latin typeface="ＭＳ Ｐゴシック"/>
              </a:rPr>
              <a:t>・媒体別に書込み数推移を折れ線グラフで表示</a:t>
            </a:r>
          </a:p>
        </p:txBody>
      </p:sp>
      <p:sp>
        <p:nvSpPr>
          <p:cNvPr id="25" name="テキスト ボックス 24"/>
          <p:cNvSpPr txBox="1"/>
          <p:nvPr/>
        </p:nvSpPr>
        <p:spPr>
          <a:xfrm>
            <a:off x="4571430" y="3140968"/>
            <a:ext cx="3924300" cy="461665"/>
          </a:xfrm>
          <a:prstGeom prst="rect">
            <a:avLst/>
          </a:prstGeom>
          <a:noFill/>
        </p:spPr>
        <p:txBody>
          <a:bodyPr>
            <a:spAutoFit/>
          </a:bodyPr>
          <a:lstStyle/>
          <a:p>
            <a:pPr>
              <a:defRPr/>
            </a:pPr>
            <a:r>
              <a:rPr lang="ja-JP" altLang="en-US" sz="1200" dirty="0">
                <a:solidFill>
                  <a:prstClr val="black"/>
                </a:solidFill>
                <a:latin typeface="ＭＳ Ｐゴシック"/>
              </a:rPr>
              <a:t>・記事データからトピックキーワードを抽出しバブルグラフとして表示</a:t>
            </a:r>
          </a:p>
        </p:txBody>
      </p:sp>
      <p:sp>
        <p:nvSpPr>
          <p:cNvPr id="28" name="テキスト ボックス 37"/>
          <p:cNvSpPr txBox="1">
            <a:spLocks noChangeArrowheads="1"/>
          </p:cNvSpPr>
          <p:nvPr/>
        </p:nvSpPr>
        <p:spPr bwMode="auto">
          <a:xfrm>
            <a:off x="837183" y="682849"/>
            <a:ext cx="3082925" cy="369887"/>
          </a:xfrm>
          <a:prstGeom prst="rect">
            <a:avLst/>
          </a:prstGeom>
          <a:noFill/>
          <a:ln w="9525">
            <a:noFill/>
            <a:miter lim="800000"/>
            <a:headEnd/>
            <a:tailEnd/>
          </a:ln>
        </p:spPr>
        <p:txBody>
          <a:bodyPr wrap="none">
            <a:spAutoFit/>
          </a:bodyPr>
          <a:lstStyle/>
          <a:p>
            <a:r>
              <a:rPr lang="en-US" altLang="ja-JP">
                <a:solidFill>
                  <a:srgbClr val="C00000"/>
                </a:solidFill>
                <a:latin typeface="HGP創英角ｺﾞｼｯｸUB" pitchFamily="50" charset="-128"/>
                <a:ea typeface="HGP創英角ｺﾞｼｯｸUB" pitchFamily="50" charset="-128"/>
              </a:rPr>
              <a:t>【</a:t>
            </a:r>
            <a:r>
              <a:rPr lang="ja-JP" altLang="en-US">
                <a:solidFill>
                  <a:srgbClr val="C00000"/>
                </a:solidFill>
                <a:latin typeface="HGP創英角ｺﾞｼｯｸUB" pitchFamily="50" charset="-128"/>
                <a:ea typeface="HGP創英角ｺﾞｼｯｸUB" pitchFamily="50" charset="-128"/>
              </a:rPr>
              <a:t>媒体別書込み数推移グラフ</a:t>
            </a:r>
            <a:r>
              <a:rPr lang="en-US" altLang="ja-JP">
                <a:solidFill>
                  <a:srgbClr val="C00000"/>
                </a:solidFill>
                <a:latin typeface="HGP創英角ｺﾞｼｯｸUB" pitchFamily="50" charset="-128"/>
                <a:ea typeface="HGP創英角ｺﾞｼｯｸUB" pitchFamily="50" charset="-128"/>
              </a:rPr>
              <a:t>】</a:t>
            </a:r>
            <a:endParaRPr lang="ja-JP" altLang="en-US">
              <a:solidFill>
                <a:srgbClr val="C00000"/>
              </a:solidFill>
              <a:latin typeface="HGP創英角ｺﾞｼｯｸUB" pitchFamily="50" charset="-128"/>
              <a:ea typeface="HGP創英角ｺﾞｼｯｸUB" pitchFamily="50" charset="-128"/>
            </a:endParaRPr>
          </a:p>
        </p:txBody>
      </p:sp>
      <p:sp>
        <p:nvSpPr>
          <p:cNvPr id="29" name="テキスト ボックス 38"/>
          <p:cNvSpPr txBox="1">
            <a:spLocks noChangeArrowheads="1"/>
          </p:cNvSpPr>
          <p:nvPr/>
        </p:nvSpPr>
        <p:spPr bwMode="auto">
          <a:xfrm>
            <a:off x="5596955" y="682849"/>
            <a:ext cx="1855787" cy="369887"/>
          </a:xfrm>
          <a:prstGeom prst="rect">
            <a:avLst/>
          </a:prstGeom>
          <a:noFill/>
          <a:ln w="9525">
            <a:noFill/>
            <a:miter lim="800000"/>
            <a:headEnd/>
            <a:tailEnd/>
          </a:ln>
        </p:spPr>
        <p:txBody>
          <a:bodyPr wrap="none">
            <a:spAutoFit/>
          </a:bodyPr>
          <a:lstStyle/>
          <a:p>
            <a:r>
              <a:rPr lang="en-US" altLang="ja-JP" dirty="0">
                <a:solidFill>
                  <a:srgbClr val="C00000"/>
                </a:solidFill>
                <a:latin typeface="HGP創英角ｺﾞｼｯｸUB" pitchFamily="50" charset="-128"/>
                <a:ea typeface="HGP創英角ｺﾞｼｯｸUB" pitchFamily="50" charset="-128"/>
              </a:rPr>
              <a:t>【</a:t>
            </a:r>
            <a:r>
              <a:rPr lang="ja-JP" altLang="en-US" dirty="0">
                <a:solidFill>
                  <a:srgbClr val="C00000"/>
                </a:solidFill>
                <a:latin typeface="HGP創英角ｺﾞｼｯｸUB" pitchFamily="50" charset="-128"/>
                <a:ea typeface="HGP創英角ｺﾞｼｯｸUB" pitchFamily="50" charset="-128"/>
              </a:rPr>
              <a:t>クラスター分析</a:t>
            </a:r>
            <a:r>
              <a:rPr lang="en-US" altLang="ja-JP" dirty="0">
                <a:solidFill>
                  <a:srgbClr val="C00000"/>
                </a:solidFill>
                <a:latin typeface="HGP創英角ｺﾞｼｯｸUB" pitchFamily="50" charset="-128"/>
                <a:ea typeface="HGP創英角ｺﾞｼｯｸUB" pitchFamily="50" charset="-128"/>
              </a:rPr>
              <a:t>】</a:t>
            </a:r>
            <a:endParaRPr lang="ja-JP" altLang="en-US" dirty="0">
              <a:solidFill>
                <a:srgbClr val="C00000"/>
              </a:solidFill>
              <a:latin typeface="HGP創英角ｺﾞｼｯｸUB" pitchFamily="50" charset="-128"/>
              <a:ea typeface="HGP創英角ｺﾞｼｯｸUB" pitchFamily="50" charset="-128"/>
            </a:endParaRPr>
          </a:p>
        </p:txBody>
      </p:sp>
      <p:sp>
        <p:nvSpPr>
          <p:cNvPr id="32" name="テキスト ボックス 31"/>
          <p:cNvSpPr txBox="1"/>
          <p:nvPr/>
        </p:nvSpPr>
        <p:spPr>
          <a:xfrm>
            <a:off x="107504" y="332656"/>
            <a:ext cx="5482270" cy="307777"/>
          </a:xfrm>
          <a:prstGeom prst="rect">
            <a:avLst/>
          </a:prstGeom>
          <a:noFill/>
        </p:spPr>
        <p:txBody>
          <a:bodyPr wrap="none" rtlCol="0">
            <a:spAutoFit/>
          </a:bodyPr>
          <a:lstStyle/>
          <a:p>
            <a:r>
              <a:rPr lang="ja-JP" altLang="en-US" sz="1400" dirty="0" smtClean="0">
                <a:solidFill>
                  <a:prstClr val="black"/>
                </a:solidFill>
              </a:rPr>
              <a:t>・</a:t>
            </a:r>
            <a:r>
              <a:rPr lang="en-US" altLang="ja-JP" sz="1400" dirty="0" smtClean="0">
                <a:solidFill>
                  <a:prstClr val="black"/>
                </a:solidFill>
              </a:rPr>
              <a:t>Insight Intelligence</a:t>
            </a:r>
            <a:r>
              <a:rPr lang="ja-JP" altLang="en-US" sz="1400" dirty="0" smtClean="0">
                <a:solidFill>
                  <a:prstClr val="black"/>
                </a:solidFill>
              </a:rPr>
              <a:t>サービスでの主な機能、アウトプット画面のイメージ</a:t>
            </a:r>
            <a:endParaRPr lang="ja-JP" altLang="en-US" sz="1400" dirty="0">
              <a:solidFill>
                <a:prstClr val="black"/>
              </a:solidFill>
            </a:endParaRPr>
          </a:p>
        </p:txBody>
      </p:sp>
      <p:pic>
        <p:nvPicPr>
          <p:cNvPr id="1026" name="Picture 2" descr="C:\Users\datasection-demo\Desktop\媒体別.png"/>
          <p:cNvPicPr>
            <a:picLocks noChangeAspect="1" noChangeArrowheads="1"/>
          </p:cNvPicPr>
          <p:nvPr/>
        </p:nvPicPr>
        <p:blipFill>
          <a:blip r:embed="rId2" cstate="print"/>
          <a:srcRect/>
          <a:stretch>
            <a:fillRect/>
          </a:stretch>
        </p:blipFill>
        <p:spPr bwMode="auto">
          <a:xfrm>
            <a:off x="549077" y="1196752"/>
            <a:ext cx="3695700" cy="1895475"/>
          </a:xfrm>
          <a:prstGeom prst="rect">
            <a:avLst/>
          </a:prstGeom>
          <a:noFill/>
          <a:ln>
            <a:solidFill>
              <a:srgbClr val="C00000"/>
            </a:solidFill>
          </a:ln>
        </p:spPr>
      </p:pic>
      <p:pic>
        <p:nvPicPr>
          <p:cNvPr id="1027" name="Picture 3" descr="C:\Users\datasection-demo\Desktop\クラスタ.png"/>
          <p:cNvPicPr>
            <a:picLocks noChangeAspect="1" noChangeArrowheads="1"/>
          </p:cNvPicPr>
          <p:nvPr/>
        </p:nvPicPr>
        <p:blipFill>
          <a:blip r:embed="rId3" cstate="print"/>
          <a:srcRect/>
          <a:stretch>
            <a:fillRect/>
          </a:stretch>
        </p:blipFill>
        <p:spPr bwMode="auto">
          <a:xfrm>
            <a:off x="4716016" y="1208561"/>
            <a:ext cx="3767708" cy="1932407"/>
          </a:xfrm>
          <a:prstGeom prst="rect">
            <a:avLst/>
          </a:prstGeom>
          <a:noFill/>
          <a:ln>
            <a:solidFill>
              <a:srgbClr val="C00000"/>
            </a:solidFill>
          </a:ln>
        </p:spPr>
      </p:pic>
      <p:sp>
        <p:nvSpPr>
          <p:cNvPr id="43" name="正方形/長方形 42"/>
          <p:cNvSpPr/>
          <p:nvPr/>
        </p:nvSpPr>
        <p:spPr>
          <a:xfrm>
            <a:off x="332358" y="3645024"/>
            <a:ext cx="4176713" cy="3024336"/>
          </a:xfrm>
          <a:prstGeom prst="rect">
            <a:avLst/>
          </a:prstGeom>
          <a:solidFill>
            <a:srgbClr val="FAF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44" name="正方形/長方形 43"/>
          <p:cNvSpPr/>
          <p:nvPr/>
        </p:nvSpPr>
        <p:spPr>
          <a:xfrm>
            <a:off x="4499992" y="3645024"/>
            <a:ext cx="4176713" cy="3024336"/>
          </a:xfrm>
          <a:prstGeom prst="rect">
            <a:avLst/>
          </a:prstGeom>
          <a:solidFill>
            <a:srgbClr val="FAF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45" name="テキスト ボックス 44"/>
          <p:cNvSpPr txBox="1"/>
          <p:nvPr/>
        </p:nvSpPr>
        <p:spPr>
          <a:xfrm>
            <a:off x="332358" y="6165304"/>
            <a:ext cx="4311650" cy="461665"/>
          </a:xfrm>
          <a:prstGeom prst="rect">
            <a:avLst/>
          </a:prstGeom>
          <a:noFill/>
        </p:spPr>
        <p:txBody>
          <a:bodyPr>
            <a:spAutoFit/>
          </a:bodyPr>
          <a:lstStyle/>
          <a:p>
            <a:pPr>
              <a:defRPr/>
            </a:pPr>
            <a:r>
              <a:rPr lang="ja-JP" altLang="en-US" sz="1200" dirty="0" smtClean="0">
                <a:solidFill>
                  <a:prstClr val="black"/>
                </a:solidFill>
                <a:latin typeface="ＭＳ Ｐゴシック"/>
              </a:rPr>
              <a:t>・右側の「監視ワード設定」にて設定した記事数推移グラフ。記事クリッピング一覧も表示可能です。</a:t>
            </a:r>
            <a:endParaRPr lang="ja-JP" altLang="en-US" sz="1200" dirty="0">
              <a:solidFill>
                <a:prstClr val="black"/>
              </a:solidFill>
              <a:latin typeface="ＭＳ Ｐゴシック"/>
            </a:endParaRPr>
          </a:p>
        </p:txBody>
      </p:sp>
      <p:sp>
        <p:nvSpPr>
          <p:cNvPr id="46" name="テキスト ボックス 45"/>
          <p:cNvSpPr txBox="1"/>
          <p:nvPr/>
        </p:nvSpPr>
        <p:spPr>
          <a:xfrm>
            <a:off x="4644008" y="5805264"/>
            <a:ext cx="3924300" cy="646331"/>
          </a:xfrm>
          <a:prstGeom prst="rect">
            <a:avLst/>
          </a:prstGeom>
          <a:noFill/>
        </p:spPr>
        <p:txBody>
          <a:bodyPr>
            <a:spAutoFit/>
          </a:bodyPr>
          <a:lstStyle/>
          <a:p>
            <a:pPr>
              <a:defRPr/>
            </a:pPr>
            <a:r>
              <a:rPr lang="ja-JP" altLang="en-US" sz="1200" dirty="0" smtClean="0">
                <a:solidFill>
                  <a:prstClr val="black"/>
                </a:solidFill>
                <a:latin typeface="ＭＳ Ｐゴシック"/>
              </a:rPr>
              <a:t>・監視ワードを自由に設定することが可能です。メニュー設定で集めてきたデータの中からさらに絞り込みをかけたデータを抽出することが可能です。</a:t>
            </a:r>
            <a:endParaRPr lang="ja-JP" altLang="en-US" sz="1200" dirty="0">
              <a:solidFill>
                <a:prstClr val="black"/>
              </a:solidFill>
              <a:latin typeface="ＭＳ Ｐゴシック"/>
            </a:endParaRPr>
          </a:p>
        </p:txBody>
      </p:sp>
      <p:sp>
        <p:nvSpPr>
          <p:cNvPr id="47" name="テキスト ボックス 37"/>
          <p:cNvSpPr txBox="1">
            <a:spLocks noChangeArrowheads="1"/>
          </p:cNvSpPr>
          <p:nvPr/>
        </p:nvSpPr>
        <p:spPr bwMode="auto">
          <a:xfrm>
            <a:off x="837183" y="3707185"/>
            <a:ext cx="3382657" cy="369332"/>
          </a:xfrm>
          <a:prstGeom prst="rect">
            <a:avLst/>
          </a:prstGeom>
          <a:noFill/>
          <a:ln w="9525">
            <a:noFill/>
            <a:miter lim="800000"/>
            <a:headEnd/>
            <a:tailEnd/>
          </a:ln>
        </p:spPr>
        <p:txBody>
          <a:bodyPr wrap="none">
            <a:spAutoFit/>
          </a:bodyPr>
          <a:lstStyle/>
          <a:p>
            <a:r>
              <a:rPr lang="en-US" altLang="ja-JP" dirty="0" smtClean="0">
                <a:solidFill>
                  <a:srgbClr val="C00000"/>
                </a:solidFill>
                <a:latin typeface="HGP創英角ｺﾞｼｯｸUB" pitchFamily="50" charset="-128"/>
                <a:ea typeface="HGP創英角ｺﾞｼｯｸUB" pitchFamily="50" charset="-128"/>
              </a:rPr>
              <a:t>【</a:t>
            </a:r>
            <a:r>
              <a:rPr lang="ja-JP" altLang="en-US" dirty="0" smtClean="0">
                <a:solidFill>
                  <a:srgbClr val="C00000"/>
                </a:solidFill>
                <a:latin typeface="HGP創英角ｺﾞｼｯｸUB" pitchFamily="50" charset="-128"/>
                <a:ea typeface="HGP創英角ｺﾞｼｯｸUB" pitchFamily="50" charset="-128"/>
              </a:rPr>
              <a:t>監視ワード書込み</a:t>
            </a:r>
            <a:r>
              <a:rPr lang="ja-JP" altLang="en-US" dirty="0">
                <a:solidFill>
                  <a:srgbClr val="C00000"/>
                </a:solidFill>
                <a:latin typeface="HGP創英角ｺﾞｼｯｸUB" pitchFamily="50" charset="-128"/>
                <a:ea typeface="HGP創英角ｺﾞｼｯｸUB" pitchFamily="50" charset="-128"/>
              </a:rPr>
              <a:t>数推移グラフ</a:t>
            </a:r>
            <a:r>
              <a:rPr lang="en-US" altLang="ja-JP" dirty="0">
                <a:solidFill>
                  <a:srgbClr val="C00000"/>
                </a:solidFill>
                <a:latin typeface="HGP創英角ｺﾞｼｯｸUB" pitchFamily="50" charset="-128"/>
                <a:ea typeface="HGP創英角ｺﾞｼｯｸUB" pitchFamily="50" charset="-128"/>
              </a:rPr>
              <a:t>】</a:t>
            </a:r>
            <a:endParaRPr lang="ja-JP" altLang="en-US" dirty="0">
              <a:solidFill>
                <a:srgbClr val="C00000"/>
              </a:solidFill>
              <a:latin typeface="HGP創英角ｺﾞｼｯｸUB" pitchFamily="50" charset="-128"/>
              <a:ea typeface="HGP創英角ｺﾞｼｯｸUB" pitchFamily="50" charset="-128"/>
            </a:endParaRPr>
          </a:p>
        </p:txBody>
      </p:sp>
      <p:sp>
        <p:nvSpPr>
          <p:cNvPr id="48" name="テキスト ボックス 38"/>
          <p:cNvSpPr txBox="1">
            <a:spLocks noChangeArrowheads="1"/>
          </p:cNvSpPr>
          <p:nvPr/>
        </p:nvSpPr>
        <p:spPr bwMode="auto">
          <a:xfrm>
            <a:off x="5596955" y="3707185"/>
            <a:ext cx="1883849" cy="369332"/>
          </a:xfrm>
          <a:prstGeom prst="rect">
            <a:avLst/>
          </a:prstGeom>
          <a:noFill/>
          <a:ln w="9525">
            <a:noFill/>
            <a:miter lim="800000"/>
            <a:headEnd/>
            <a:tailEnd/>
          </a:ln>
        </p:spPr>
        <p:txBody>
          <a:bodyPr wrap="none">
            <a:spAutoFit/>
          </a:bodyPr>
          <a:lstStyle/>
          <a:p>
            <a:r>
              <a:rPr lang="en-US" altLang="ja-JP" dirty="0" smtClean="0">
                <a:solidFill>
                  <a:srgbClr val="C00000"/>
                </a:solidFill>
                <a:latin typeface="HGP創英角ｺﾞｼｯｸUB" pitchFamily="50" charset="-128"/>
                <a:ea typeface="HGP創英角ｺﾞｼｯｸUB" pitchFamily="50" charset="-128"/>
              </a:rPr>
              <a:t>【</a:t>
            </a:r>
            <a:r>
              <a:rPr lang="ja-JP" altLang="en-US" dirty="0" smtClean="0">
                <a:solidFill>
                  <a:srgbClr val="C00000"/>
                </a:solidFill>
                <a:latin typeface="HGP創英角ｺﾞｼｯｸUB" pitchFamily="50" charset="-128"/>
                <a:ea typeface="HGP創英角ｺﾞｼｯｸUB" pitchFamily="50" charset="-128"/>
              </a:rPr>
              <a:t>監視ワード設定</a:t>
            </a:r>
            <a:r>
              <a:rPr lang="en-US" altLang="ja-JP" dirty="0" smtClean="0">
                <a:solidFill>
                  <a:srgbClr val="C00000"/>
                </a:solidFill>
                <a:latin typeface="HGP創英角ｺﾞｼｯｸUB" pitchFamily="50" charset="-128"/>
                <a:ea typeface="HGP創英角ｺﾞｼｯｸUB" pitchFamily="50" charset="-128"/>
              </a:rPr>
              <a:t>】</a:t>
            </a:r>
            <a:endParaRPr lang="ja-JP" altLang="en-US" dirty="0">
              <a:solidFill>
                <a:srgbClr val="C00000"/>
              </a:solidFill>
              <a:latin typeface="HGP創英角ｺﾞｼｯｸUB" pitchFamily="50" charset="-128"/>
              <a:ea typeface="HGP創英角ｺﾞｼｯｸUB" pitchFamily="50" charset="-128"/>
            </a:endParaRPr>
          </a:p>
        </p:txBody>
      </p:sp>
      <p:pic>
        <p:nvPicPr>
          <p:cNvPr id="1028" name="Picture 4" descr="C:\Users\datasection-demo\Desktop\images\提案資料用画像\監視ワード設定4.png"/>
          <p:cNvPicPr>
            <a:picLocks noChangeAspect="1" noChangeArrowheads="1"/>
          </p:cNvPicPr>
          <p:nvPr/>
        </p:nvPicPr>
        <p:blipFill>
          <a:blip r:embed="rId4" cstate="print"/>
          <a:srcRect/>
          <a:stretch>
            <a:fillRect/>
          </a:stretch>
        </p:blipFill>
        <p:spPr bwMode="auto">
          <a:xfrm>
            <a:off x="4716016" y="4221088"/>
            <a:ext cx="3744416" cy="1296144"/>
          </a:xfrm>
          <a:prstGeom prst="rect">
            <a:avLst/>
          </a:prstGeom>
          <a:noFill/>
        </p:spPr>
      </p:pic>
      <p:grpSp>
        <p:nvGrpSpPr>
          <p:cNvPr id="3" name="グループ化 56"/>
          <p:cNvGrpSpPr/>
          <p:nvPr/>
        </p:nvGrpSpPr>
        <p:grpSpPr>
          <a:xfrm>
            <a:off x="549077" y="4221088"/>
            <a:ext cx="3695700" cy="1895475"/>
            <a:chOff x="549077" y="4221088"/>
            <a:chExt cx="3695700" cy="1895475"/>
          </a:xfrm>
        </p:grpSpPr>
        <p:pic>
          <p:nvPicPr>
            <p:cNvPr id="49" name="Picture 2" descr="C:\Users\datasection-demo\Desktop\媒体別.png"/>
            <p:cNvPicPr>
              <a:picLocks noChangeAspect="1" noChangeArrowheads="1"/>
            </p:cNvPicPr>
            <p:nvPr/>
          </p:nvPicPr>
          <p:blipFill>
            <a:blip r:embed="rId2" cstate="print"/>
            <a:srcRect/>
            <a:stretch>
              <a:fillRect/>
            </a:stretch>
          </p:blipFill>
          <p:spPr bwMode="auto">
            <a:xfrm>
              <a:off x="549077" y="4221088"/>
              <a:ext cx="3695700" cy="1895475"/>
            </a:xfrm>
            <a:prstGeom prst="rect">
              <a:avLst/>
            </a:prstGeom>
            <a:noFill/>
            <a:ln>
              <a:noFill/>
            </a:ln>
          </p:spPr>
        </p:pic>
        <p:pic>
          <p:nvPicPr>
            <p:cNvPr id="1029" name="Picture 5" descr="C:\Users\datasection-demo\Desktop\images\ロートグラフ画像\28.png"/>
            <p:cNvPicPr>
              <a:picLocks noChangeAspect="1" noChangeArrowheads="1"/>
            </p:cNvPicPr>
            <p:nvPr/>
          </p:nvPicPr>
          <p:blipFill>
            <a:blip r:embed="rId5" cstate="print"/>
            <a:srcRect/>
            <a:stretch>
              <a:fillRect/>
            </a:stretch>
          </p:blipFill>
          <p:spPr bwMode="auto">
            <a:xfrm>
              <a:off x="1259632" y="4509120"/>
              <a:ext cx="2952328" cy="936104"/>
            </a:xfrm>
            <a:prstGeom prst="rect">
              <a:avLst/>
            </a:prstGeom>
            <a:noFill/>
          </p:spPr>
        </p:pic>
        <p:sp>
          <p:nvSpPr>
            <p:cNvPr id="55" name="正方形/長方形 54"/>
            <p:cNvSpPr/>
            <p:nvPr/>
          </p:nvSpPr>
          <p:spPr>
            <a:xfrm>
              <a:off x="1259632" y="4365104"/>
              <a:ext cx="2952328" cy="1440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テキスト ボックス 37"/>
            <p:cNvSpPr txBox="1">
              <a:spLocks noChangeArrowheads="1"/>
            </p:cNvSpPr>
            <p:nvPr/>
          </p:nvSpPr>
          <p:spPr bwMode="auto">
            <a:xfrm>
              <a:off x="1259632" y="4309065"/>
              <a:ext cx="1338828" cy="200055"/>
            </a:xfrm>
            <a:prstGeom prst="rect">
              <a:avLst/>
            </a:prstGeom>
            <a:noFill/>
            <a:ln w="9525">
              <a:noFill/>
              <a:miter lim="800000"/>
              <a:headEnd/>
              <a:tailEnd/>
            </a:ln>
          </p:spPr>
          <p:txBody>
            <a:bodyPr wrap="none">
              <a:spAutoFit/>
            </a:bodyPr>
            <a:lstStyle/>
            <a:p>
              <a:r>
                <a:rPr lang="ja-JP" altLang="en-US" sz="700" dirty="0" smtClean="0">
                  <a:solidFill>
                    <a:prstClr val="white"/>
                  </a:solidFill>
                  <a:latin typeface="HGP創英角ｺﾞｼｯｸUB" pitchFamily="50" charset="-128"/>
                  <a:ea typeface="HGP創英角ｺﾞｼｯｸUB" pitchFamily="50" charset="-128"/>
                </a:rPr>
                <a:t>監視ワード書込み</a:t>
              </a:r>
              <a:r>
                <a:rPr lang="ja-JP" altLang="en-US" sz="700" dirty="0">
                  <a:solidFill>
                    <a:prstClr val="white"/>
                  </a:solidFill>
                  <a:latin typeface="HGP創英角ｺﾞｼｯｸUB" pitchFamily="50" charset="-128"/>
                  <a:ea typeface="HGP創英角ｺﾞｼｯｸUB" pitchFamily="50" charset="-128"/>
                </a:rPr>
                <a:t>数推移</a:t>
              </a:r>
              <a:r>
                <a:rPr lang="ja-JP" altLang="en-US" sz="700" dirty="0" smtClean="0">
                  <a:solidFill>
                    <a:prstClr val="white"/>
                  </a:solidFill>
                  <a:latin typeface="HGP創英角ｺﾞｼｯｸUB" pitchFamily="50" charset="-128"/>
                  <a:ea typeface="HGP創英角ｺﾞｼｯｸUB" pitchFamily="50" charset="-128"/>
                </a:rPr>
                <a:t>グラフ</a:t>
              </a:r>
              <a:endParaRPr lang="ja-JP" altLang="en-US" sz="700" dirty="0">
                <a:solidFill>
                  <a:prstClr val="white"/>
                </a:solidFill>
                <a:latin typeface="HGP創英角ｺﾞｼｯｸUB" pitchFamily="50" charset="-128"/>
                <a:ea typeface="HGP創英角ｺﾞｼｯｸUB" pitchFamily="50" charset="-128"/>
              </a:endParaRPr>
            </a:p>
          </p:txBody>
        </p:sp>
      </p:grpSp>
    </p:spTree>
    <p:extLst>
      <p:ext uri="{BB962C8B-B14F-4D97-AF65-F5344CB8AC3E}">
        <p14:creationId xmlns:p14="http://schemas.microsoft.com/office/powerpoint/2010/main" xmlns="" val="25256627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657" y="0"/>
            <a:ext cx="9502049"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645508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50204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503586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580"/>
            <a:ext cx="9497088" cy="68544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140519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187624" y="2852936"/>
            <a:ext cx="6864380" cy="707886"/>
          </a:xfrm>
          <a:prstGeom prst="rect">
            <a:avLst/>
          </a:prstGeom>
        </p:spPr>
        <p:txBody>
          <a:bodyPr wrap="none">
            <a:spAutoFit/>
          </a:bodyPr>
          <a:lstStyle/>
          <a:p>
            <a:r>
              <a:rPr lang="ja-JP" altLang="en-US" sz="4000" dirty="0" smtClean="0"/>
              <a:t>ソーシャルリーディングという場</a:t>
            </a:r>
            <a:endParaRPr lang="ja-JP" altLang="en-US" sz="40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図 14" descr="800px-Winkel-tripel-projection.jpg"/>
          <p:cNvPicPr>
            <a:picLocks noChangeAspect="1"/>
          </p:cNvPicPr>
          <p:nvPr/>
        </p:nvPicPr>
        <p:blipFill>
          <a:blip r:embed="rId3" cstate="print"/>
          <a:srcRect/>
          <a:stretch>
            <a:fillRect/>
          </a:stretch>
        </p:blipFill>
        <p:spPr bwMode="auto">
          <a:xfrm>
            <a:off x="-1357313" y="0"/>
            <a:ext cx="11430001" cy="6986588"/>
          </a:xfrm>
          <a:prstGeom prst="rect">
            <a:avLst/>
          </a:prstGeom>
          <a:noFill/>
          <a:ln w="9525">
            <a:noFill/>
            <a:miter lim="800000"/>
            <a:headEnd/>
            <a:tailEnd/>
          </a:ln>
        </p:spPr>
      </p:pic>
      <p:sp>
        <p:nvSpPr>
          <p:cNvPr id="9" name="円/楕円 8"/>
          <p:cNvSpPr/>
          <p:nvPr/>
        </p:nvSpPr>
        <p:spPr>
          <a:xfrm>
            <a:off x="285750" y="4643438"/>
            <a:ext cx="1500188" cy="150018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t>Frank</a:t>
            </a:r>
          </a:p>
        </p:txBody>
      </p:sp>
      <p:sp>
        <p:nvSpPr>
          <p:cNvPr id="10" name="円/楕円 9"/>
          <p:cNvSpPr/>
          <p:nvPr/>
        </p:nvSpPr>
        <p:spPr>
          <a:xfrm>
            <a:off x="4000500" y="5357813"/>
            <a:ext cx="1500188" cy="150018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Ellen</a:t>
            </a:r>
          </a:p>
        </p:txBody>
      </p:sp>
      <p:sp>
        <p:nvSpPr>
          <p:cNvPr id="11" name="円/楕円 10"/>
          <p:cNvSpPr/>
          <p:nvPr/>
        </p:nvSpPr>
        <p:spPr>
          <a:xfrm>
            <a:off x="7429500" y="4786313"/>
            <a:ext cx="1500188" cy="150018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Dave</a:t>
            </a:r>
          </a:p>
        </p:txBody>
      </p:sp>
      <p:sp>
        <p:nvSpPr>
          <p:cNvPr id="12" name="円/楕円 11"/>
          <p:cNvSpPr/>
          <p:nvPr/>
        </p:nvSpPr>
        <p:spPr>
          <a:xfrm>
            <a:off x="7643813" y="1214438"/>
            <a:ext cx="1500187" cy="1500187"/>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Carol</a:t>
            </a:r>
          </a:p>
        </p:txBody>
      </p:sp>
      <p:sp>
        <p:nvSpPr>
          <p:cNvPr id="13" name="円/楕円 12"/>
          <p:cNvSpPr/>
          <p:nvPr/>
        </p:nvSpPr>
        <p:spPr>
          <a:xfrm>
            <a:off x="3857625" y="214313"/>
            <a:ext cx="1500188" cy="150018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Bob</a:t>
            </a:r>
          </a:p>
        </p:txBody>
      </p:sp>
      <p:sp>
        <p:nvSpPr>
          <p:cNvPr id="14" name="円/楕円 13"/>
          <p:cNvSpPr/>
          <p:nvPr/>
        </p:nvSpPr>
        <p:spPr>
          <a:xfrm>
            <a:off x="214313" y="1357313"/>
            <a:ext cx="1500187" cy="150018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Alice</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図 14" descr="800px-Winkel-tripel-projection.jpg"/>
          <p:cNvPicPr>
            <a:picLocks noChangeAspect="1"/>
          </p:cNvPicPr>
          <p:nvPr/>
        </p:nvPicPr>
        <p:blipFill>
          <a:blip r:embed="rId3" cstate="print"/>
          <a:srcRect/>
          <a:stretch>
            <a:fillRect/>
          </a:stretch>
        </p:blipFill>
        <p:spPr bwMode="auto">
          <a:xfrm>
            <a:off x="-1357313" y="0"/>
            <a:ext cx="11430001" cy="6986588"/>
          </a:xfrm>
          <a:prstGeom prst="rect">
            <a:avLst/>
          </a:prstGeom>
          <a:noFill/>
          <a:ln w="9525">
            <a:noFill/>
            <a:miter lim="800000"/>
            <a:headEnd/>
            <a:tailEnd/>
          </a:ln>
        </p:spPr>
      </p:pic>
      <p:sp>
        <p:nvSpPr>
          <p:cNvPr id="9" name="円/楕円 8"/>
          <p:cNvSpPr/>
          <p:nvPr/>
        </p:nvSpPr>
        <p:spPr>
          <a:xfrm>
            <a:off x="285750" y="4643438"/>
            <a:ext cx="1500188" cy="150018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t>Frank</a:t>
            </a:r>
          </a:p>
        </p:txBody>
      </p:sp>
      <p:sp>
        <p:nvSpPr>
          <p:cNvPr id="10" name="円/楕円 9"/>
          <p:cNvSpPr/>
          <p:nvPr/>
        </p:nvSpPr>
        <p:spPr>
          <a:xfrm>
            <a:off x="4000500" y="5357813"/>
            <a:ext cx="1500188" cy="150018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Ellen</a:t>
            </a:r>
          </a:p>
        </p:txBody>
      </p:sp>
      <p:sp>
        <p:nvSpPr>
          <p:cNvPr id="11" name="円/楕円 10"/>
          <p:cNvSpPr/>
          <p:nvPr/>
        </p:nvSpPr>
        <p:spPr>
          <a:xfrm>
            <a:off x="7429500" y="4786313"/>
            <a:ext cx="1500188" cy="150018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Dave</a:t>
            </a:r>
          </a:p>
        </p:txBody>
      </p:sp>
      <p:sp>
        <p:nvSpPr>
          <p:cNvPr id="12" name="円/楕円 11"/>
          <p:cNvSpPr/>
          <p:nvPr/>
        </p:nvSpPr>
        <p:spPr>
          <a:xfrm>
            <a:off x="7643813" y="1214438"/>
            <a:ext cx="1500187" cy="1500187"/>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Carol</a:t>
            </a:r>
          </a:p>
        </p:txBody>
      </p:sp>
      <p:sp>
        <p:nvSpPr>
          <p:cNvPr id="13" name="円/楕円 12"/>
          <p:cNvSpPr/>
          <p:nvPr/>
        </p:nvSpPr>
        <p:spPr>
          <a:xfrm>
            <a:off x="3857625" y="214313"/>
            <a:ext cx="1500188" cy="150018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Bob</a:t>
            </a:r>
          </a:p>
        </p:txBody>
      </p:sp>
      <p:sp>
        <p:nvSpPr>
          <p:cNvPr id="14" name="円/楕円 13"/>
          <p:cNvSpPr/>
          <p:nvPr/>
        </p:nvSpPr>
        <p:spPr>
          <a:xfrm>
            <a:off x="214313" y="1357313"/>
            <a:ext cx="1500187" cy="150018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Alice</a:t>
            </a:r>
          </a:p>
        </p:txBody>
      </p:sp>
      <p:pic>
        <p:nvPicPr>
          <p:cNvPr id="91145" name="図 15" descr="Meakan.jpg"/>
          <p:cNvPicPr>
            <a:picLocks noChangeAspect="1"/>
          </p:cNvPicPr>
          <p:nvPr/>
        </p:nvPicPr>
        <p:blipFill>
          <a:blip r:embed="rId4" cstate="print"/>
          <a:srcRect/>
          <a:stretch>
            <a:fillRect/>
          </a:stretch>
        </p:blipFill>
        <p:spPr bwMode="auto">
          <a:xfrm>
            <a:off x="2571750" y="1857375"/>
            <a:ext cx="4476750" cy="3357563"/>
          </a:xfrm>
          <a:prstGeom prst="rect">
            <a:avLst/>
          </a:prstGeom>
          <a:noFill/>
          <a:ln w="9525">
            <a:noFill/>
            <a:miter lim="800000"/>
            <a:headEnd/>
            <a:tailEnd/>
          </a:ln>
        </p:spPr>
      </p:pic>
      <p:sp>
        <p:nvSpPr>
          <p:cNvPr id="17" name="テキスト ボックス 16"/>
          <p:cNvSpPr txBox="1"/>
          <p:nvPr/>
        </p:nvSpPr>
        <p:spPr>
          <a:xfrm>
            <a:off x="2571750" y="1857375"/>
            <a:ext cx="4500563" cy="461963"/>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fontAlgn="auto">
              <a:spcBef>
                <a:spcPts val="0"/>
              </a:spcBef>
              <a:spcAft>
                <a:spcPts val="0"/>
              </a:spcAft>
              <a:defRPr/>
            </a:pPr>
            <a:r>
              <a:rPr lang="ja-JP" altLang="en-US" sz="2400" b="1" dirty="0"/>
              <a:t>“複雑な問題”の地形</a:t>
            </a:r>
          </a:p>
        </p:txBody>
      </p:sp>
      <p:grpSp>
        <p:nvGrpSpPr>
          <p:cNvPr id="2" name="グループ化 19"/>
          <p:cNvGrpSpPr>
            <a:grpSpLocks/>
          </p:cNvGrpSpPr>
          <p:nvPr/>
        </p:nvGrpSpPr>
        <p:grpSpPr bwMode="auto">
          <a:xfrm>
            <a:off x="1000125" y="4572000"/>
            <a:ext cx="3146425" cy="1531938"/>
            <a:chOff x="1071538" y="4659476"/>
            <a:chExt cx="3146693" cy="1531479"/>
          </a:xfrm>
        </p:grpSpPr>
        <p:pic>
          <p:nvPicPr>
            <p:cNvPr id="91149" name="Picture 4" descr="D:\Download\Temporary Internet Files\Content.IE5\679S5IUM\MCj02228620000[1].wmf"/>
            <p:cNvPicPr>
              <a:picLocks noChangeAspect="1" noChangeArrowheads="1"/>
            </p:cNvPicPr>
            <p:nvPr/>
          </p:nvPicPr>
          <p:blipFill>
            <a:blip r:embed="rId5" cstate="print"/>
            <a:srcRect/>
            <a:stretch>
              <a:fillRect/>
            </a:stretch>
          </p:blipFill>
          <p:spPr bwMode="auto">
            <a:xfrm>
              <a:off x="1071538" y="4857760"/>
              <a:ext cx="1951330" cy="1333195"/>
            </a:xfrm>
            <a:prstGeom prst="rect">
              <a:avLst/>
            </a:prstGeom>
            <a:noFill/>
            <a:ln w="9525">
              <a:noFill/>
              <a:miter lim="800000"/>
              <a:headEnd/>
              <a:tailEnd/>
            </a:ln>
          </p:spPr>
        </p:pic>
        <p:sp>
          <p:nvSpPr>
            <p:cNvPr id="19" name="右矢印 18"/>
            <p:cNvSpPr/>
            <p:nvPr/>
          </p:nvSpPr>
          <p:spPr>
            <a:xfrm rot="19966633">
              <a:off x="2186058" y="4659476"/>
              <a:ext cx="2032173" cy="365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21" name="正方形/長方形 20"/>
          <p:cNvSpPr/>
          <p:nvPr/>
        </p:nvSpPr>
        <p:spPr>
          <a:xfrm>
            <a:off x="1071563" y="6027738"/>
            <a:ext cx="1800225" cy="83026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fontAlgn="auto">
              <a:spcBef>
                <a:spcPts val="0"/>
              </a:spcBef>
              <a:spcAft>
                <a:spcPts val="0"/>
              </a:spcAft>
              <a:defRPr/>
            </a:pPr>
            <a:r>
              <a:rPr lang="en-US" sz="4800" b="1" dirty="0">
                <a:solidFill>
                  <a:srgbClr val="FF0000"/>
                </a:solidFill>
                <a:latin typeface="+mj-ea"/>
                <a:ea typeface="+mj-ea"/>
              </a:rPr>
              <a:t>y=ax</a:t>
            </a:r>
            <a:r>
              <a:rPr lang="en-US" sz="4800" b="1" baseline="30000" dirty="0">
                <a:solidFill>
                  <a:srgbClr val="FF0000"/>
                </a:solidFill>
                <a:latin typeface="+mj-ea"/>
                <a:ea typeface="+mj-ea"/>
              </a:rPr>
              <a:t>2</a:t>
            </a:r>
            <a:endParaRPr lang="ja-JP" altLang="en-US" sz="4800" dirty="0">
              <a:solidFill>
                <a:srgbClr val="FF0000"/>
              </a:solidFill>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タイトル 1"/>
          <p:cNvSpPr>
            <a:spLocks noGrp="1"/>
          </p:cNvSpPr>
          <p:nvPr>
            <p:ph type="title"/>
          </p:nvPr>
        </p:nvSpPr>
        <p:spPr/>
        <p:txBody>
          <a:bodyPr/>
          <a:lstStyle/>
          <a:p>
            <a:pPr eaLnBrk="1" hangingPunct="1"/>
            <a:r>
              <a:rPr lang="ja-JP" altLang="en-US" smtClean="0"/>
              <a:t>“多様性は能力に勝る”</a:t>
            </a:r>
          </a:p>
        </p:txBody>
      </p:sp>
      <p:pic>
        <p:nvPicPr>
          <p:cNvPr id="92163" name="コンテンツ プレースホルダ 4" descr="4822246000.jpg"/>
          <p:cNvPicPr>
            <a:picLocks noGrp="1" noChangeAspect="1"/>
          </p:cNvPicPr>
          <p:nvPr>
            <p:ph sz="half" idx="1"/>
          </p:nvPr>
        </p:nvPicPr>
        <p:blipFill>
          <a:blip r:embed="rId3" cstate="print"/>
          <a:srcRect/>
          <a:stretch>
            <a:fillRect/>
          </a:stretch>
        </p:blipFill>
        <p:spPr>
          <a:xfrm>
            <a:off x="642938" y="1266825"/>
            <a:ext cx="3786187" cy="5360988"/>
          </a:xfrm>
        </p:spPr>
      </p:pic>
      <p:sp>
        <p:nvSpPr>
          <p:cNvPr id="92164" name="コンテンツ プレースホルダ 3"/>
          <p:cNvSpPr>
            <a:spLocks noGrp="1"/>
          </p:cNvSpPr>
          <p:nvPr>
            <p:ph sz="half" idx="2"/>
          </p:nvPr>
        </p:nvSpPr>
        <p:spPr/>
        <p:txBody>
          <a:bodyPr/>
          <a:lstStyle/>
          <a:p>
            <a:pPr eaLnBrk="1" hangingPunct="1"/>
            <a:r>
              <a:rPr lang="ja-JP" altLang="en-US" smtClean="0"/>
              <a:t>「ある問題を解くのがどれほど難しいかは、その問題を符号化するのに使う観点に左右される。」</a:t>
            </a:r>
            <a:endParaRPr lang="en-US" altLang="ja-JP" smtClean="0"/>
          </a:p>
          <a:p>
            <a:pPr eaLnBrk="1" hangingPunct="1"/>
            <a:r>
              <a:rPr lang="ja-JP" altLang="en-US" smtClean="0"/>
              <a:t>難しい問題が異なる観点から見たら簡単な問題だったことに気がつく</a:t>
            </a:r>
            <a:endParaRPr lang="en-US" altLang="ja-JP" smtClean="0"/>
          </a:p>
          <a:p>
            <a:pPr eaLnBrk="1" hangingPunct="1"/>
            <a:endParaRPr lang="ja-JP" altLang="en-US"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新しいインキュベータの形</a:t>
            </a:r>
            <a:r>
              <a:rPr lang="en-US" altLang="ja-JP" dirty="0" smtClean="0"/>
              <a:t/>
            </a:r>
            <a:br>
              <a:rPr lang="en-US" altLang="ja-JP" dirty="0" smtClean="0"/>
            </a:br>
            <a:r>
              <a:rPr lang="en-US" altLang="ja-JP" dirty="0" err="1" smtClean="0"/>
              <a:t>Innocentive</a:t>
            </a:r>
            <a:endParaRPr lang="ja-JP" altLang="en-US" dirty="0"/>
          </a:p>
        </p:txBody>
      </p:sp>
      <p:pic>
        <p:nvPicPr>
          <p:cNvPr id="99331" name="コンテンツ プレースホルダ 3" descr="innocentive01.jpg"/>
          <p:cNvPicPr>
            <a:picLocks noGrp="1" noChangeAspect="1"/>
          </p:cNvPicPr>
          <p:nvPr>
            <p:ph idx="1"/>
          </p:nvPr>
        </p:nvPicPr>
        <p:blipFill>
          <a:blip r:embed="rId3" cstate="print"/>
          <a:srcRect/>
          <a:stretch>
            <a:fillRect/>
          </a:stretch>
        </p:blipFill>
        <p:spPr>
          <a:xfrm>
            <a:off x="492125" y="1600200"/>
            <a:ext cx="8159750" cy="4525963"/>
          </a:xfrm>
        </p:spPr>
      </p:pic>
      <p:sp>
        <p:nvSpPr>
          <p:cNvPr id="99332" name="テキスト ボックス 4"/>
          <p:cNvSpPr txBox="1">
            <a:spLocks noChangeArrowheads="1"/>
          </p:cNvSpPr>
          <p:nvPr/>
        </p:nvSpPr>
        <p:spPr bwMode="auto">
          <a:xfrm>
            <a:off x="571500" y="6211888"/>
            <a:ext cx="8208963" cy="646112"/>
          </a:xfrm>
          <a:prstGeom prst="rect">
            <a:avLst/>
          </a:prstGeom>
          <a:noFill/>
          <a:ln w="9525">
            <a:noFill/>
            <a:miter lim="800000"/>
            <a:headEnd/>
            <a:tailEnd/>
          </a:ln>
        </p:spPr>
        <p:txBody>
          <a:bodyPr wrap="none">
            <a:spAutoFit/>
          </a:bodyPr>
          <a:lstStyle/>
          <a:p>
            <a:r>
              <a:rPr lang="en-US" altLang="ja-JP">
                <a:latin typeface="Calibri" pitchFamily="34" charset="0"/>
              </a:rPr>
              <a:t>Boing,Dupont,P&amp;G</a:t>
            </a:r>
            <a:r>
              <a:rPr lang="ja-JP" altLang="en-US">
                <a:latin typeface="Calibri" pitchFamily="34" charset="0"/>
              </a:rPr>
              <a:t>がクライアント、８万ドルで企業会員。科学者や大学、研究機関に</a:t>
            </a:r>
            <a:endParaRPr lang="en-US" altLang="ja-JP">
              <a:latin typeface="Calibri" pitchFamily="34" charset="0"/>
            </a:endParaRPr>
          </a:p>
          <a:p>
            <a:r>
              <a:rPr lang="ja-JP" altLang="en-US">
                <a:latin typeface="Calibri" pitchFamily="34" charset="0"/>
              </a:rPr>
              <a:t>困難な問題の解決を依頼する　</a:t>
            </a:r>
            <a:r>
              <a:rPr lang="en-US" altLang="ja-JP">
                <a:latin typeface="Calibri" pitchFamily="34" charset="0"/>
              </a:rPr>
              <a:t>CloudCasting</a:t>
            </a:r>
            <a:endParaRPr lang="ja-JP" altLang="en-US">
              <a:latin typeface="Calibri"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企業がクラウドにアイデアを募集</a:t>
            </a:r>
            <a:r>
              <a:rPr lang="en-US" altLang="ja-JP" dirty="0" smtClean="0"/>
              <a:t/>
            </a:r>
            <a:br>
              <a:rPr lang="en-US" altLang="ja-JP" dirty="0" smtClean="0"/>
            </a:br>
            <a:r>
              <a:rPr lang="en-US" altLang="ja-JP" dirty="0" smtClean="0"/>
              <a:t>Idea crossing</a:t>
            </a:r>
            <a:endParaRPr lang="ja-JP" altLang="en-US" dirty="0"/>
          </a:p>
        </p:txBody>
      </p:sp>
      <p:pic>
        <p:nvPicPr>
          <p:cNvPr id="100355" name="コンテンツ プレースホルダ 3" descr="ideacrossing01.jpg"/>
          <p:cNvPicPr>
            <a:picLocks noGrp="1" noChangeAspect="1"/>
          </p:cNvPicPr>
          <p:nvPr>
            <p:ph idx="1"/>
          </p:nvPr>
        </p:nvPicPr>
        <p:blipFill>
          <a:blip r:embed="rId3" cstate="print"/>
          <a:srcRect/>
          <a:stretch>
            <a:fillRect/>
          </a:stretch>
        </p:blipFill>
        <p:spPr>
          <a:xfrm>
            <a:off x="671513" y="1600200"/>
            <a:ext cx="7800975" cy="4525963"/>
          </a:xfrm>
        </p:spPr>
      </p:pic>
      <p:sp>
        <p:nvSpPr>
          <p:cNvPr id="100356" name="正方形/長方形 4"/>
          <p:cNvSpPr>
            <a:spLocks noChangeArrowheads="1"/>
          </p:cNvSpPr>
          <p:nvPr/>
        </p:nvSpPr>
        <p:spPr bwMode="auto">
          <a:xfrm>
            <a:off x="214313" y="6215063"/>
            <a:ext cx="8231187" cy="646112"/>
          </a:xfrm>
          <a:prstGeom prst="rect">
            <a:avLst/>
          </a:prstGeom>
          <a:noFill/>
          <a:ln w="9525">
            <a:noFill/>
            <a:miter lim="800000"/>
            <a:headEnd/>
            <a:tailEnd/>
          </a:ln>
        </p:spPr>
        <p:txBody>
          <a:bodyPr wrap="none">
            <a:spAutoFit/>
          </a:bodyPr>
          <a:lstStyle/>
          <a:p>
            <a:r>
              <a:rPr lang="en-US" altLang="ja-JP">
                <a:latin typeface="Calibri" pitchFamily="34" charset="0"/>
              </a:rPr>
              <a:t>InnovationChallenge</a:t>
            </a:r>
            <a:r>
              <a:rPr lang="ja-JP" altLang="en-US">
                <a:latin typeface="Calibri" pitchFamily="34" charset="0"/>
              </a:rPr>
              <a:t>　賞金５万ドル、大手通信</a:t>
            </a:r>
            <a:r>
              <a:rPr lang="en-US" altLang="ja-JP">
                <a:latin typeface="Calibri" pitchFamily="34" charset="0"/>
              </a:rPr>
              <a:t>Sprint</a:t>
            </a:r>
            <a:r>
              <a:rPr lang="ja-JP" altLang="en-US">
                <a:latin typeface="Calibri" pitchFamily="34" charset="0"/>
              </a:rPr>
              <a:t>の新規事業、</a:t>
            </a:r>
            <a:r>
              <a:rPr lang="en-US" altLang="ja-JP">
                <a:latin typeface="Calibri" pitchFamily="34" charset="0"/>
              </a:rPr>
              <a:t>IBM</a:t>
            </a:r>
            <a:r>
              <a:rPr lang="ja-JP" altLang="en-US">
                <a:latin typeface="Calibri" pitchFamily="34" charset="0"/>
              </a:rPr>
              <a:t>、インドの中国</a:t>
            </a:r>
            <a:endParaRPr lang="en-US" altLang="ja-JP">
              <a:latin typeface="Calibri" pitchFamily="34" charset="0"/>
            </a:endParaRPr>
          </a:p>
          <a:p>
            <a:r>
              <a:rPr lang="ja-JP" altLang="en-US">
                <a:latin typeface="Calibri" pitchFamily="34" charset="0"/>
              </a:rPr>
              <a:t>進出アイデア、</a:t>
            </a:r>
            <a:r>
              <a:rPr lang="en-US" altLang="ja-JP">
                <a:latin typeface="Calibri" pitchFamily="34" charset="0"/>
              </a:rPr>
              <a:t>Hilton</a:t>
            </a:r>
            <a:r>
              <a:rPr lang="ja-JP" altLang="en-US">
                <a:latin typeface="Calibri" pitchFamily="34" charset="0"/>
              </a:rPr>
              <a:t>ホテルが</a:t>
            </a:r>
            <a:r>
              <a:rPr lang="en-US" altLang="ja-JP">
                <a:latin typeface="Calibri" pitchFamily="34" charset="0"/>
              </a:rPr>
              <a:t>MBA</a:t>
            </a:r>
            <a:r>
              <a:rPr lang="ja-JP" altLang="en-US">
                <a:latin typeface="Calibri" pitchFamily="34" charset="0"/>
              </a:rPr>
              <a:t>学生から従業員向けサービス。</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コンテンツ プレースホルダ 4" descr="PRINGLES.jpg"/>
          <p:cNvPicPr>
            <a:picLocks noGrp="1" noChangeAspect="1"/>
          </p:cNvPicPr>
          <p:nvPr>
            <p:ph sz="half" idx="1"/>
          </p:nvPr>
        </p:nvPicPr>
        <p:blipFill>
          <a:blip r:embed="rId3" cstate="print"/>
          <a:srcRect/>
          <a:stretch>
            <a:fillRect/>
          </a:stretch>
        </p:blipFill>
        <p:spPr>
          <a:xfrm>
            <a:off x="-285750" y="1071563"/>
            <a:ext cx="6572250" cy="5410200"/>
          </a:xfrm>
        </p:spPr>
      </p:pic>
      <p:pic>
        <p:nvPicPr>
          <p:cNvPr id="6" name="図 5" descr="italy_pol96.jpg"/>
          <p:cNvPicPr>
            <a:picLocks noChangeAspect="1"/>
          </p:cNvPicPr>
          <p:nvPr/>
        </p:nvPicPr>
        <p:blipFill>
          <a:blip r:embed="rId4" cstate="print"/>
          <a:srcRect/>
          <a:stretch>
            <a:fillRect/>
          </a:stretch>
        </p:blipFill>
        <p:spPr bwMode="auto">
          <a:xfrm>
            <a:off x="5429250" y="714375"/>
            <a:ext cx="3278188" cy="4071938"/>
          </a:xfrm>
          <a:prstGeom prst="rect">
            <a:avLst/>
          </a:prstGeom>
          <a:noFill/>
          <a:ln w="9525">
            <a:noFill/>
            <a:miter lim="800000"/>
            <a:headEnd/>
            <a:tailEnd/>
          </a:ln>
        </p:spPr>
      </p:pic>
      <p:sp>
        <p:nvSpPr>
          <p:cNvPr id="101380" name="タイトル 1"/>
          <p:cNvSpPr>
            <a:spLocks noGrp="1"/>
          </p:cNvSpPr>
          <p:nvPr>
            <p:ph type="title"/>
          </p:nvPr>
        </p:nvSpPr>
        <p:spPr>
          <a:xfrm>
            <a:off x="0" y="0"/>
            <a:ext cx="8229600" cy="1143000"/>
          </a:xfrm>
        </p:spPr>
        <p:txBody>
          <a:bodyPr/>
          <a:lstStyle/>
          <a:p>
            <a:pPr eaLnBrk="1" hangingPunct="1"/>
            <a:r>
              <a:rPr lang="en-US" altLang="ja-JP" smtClean="0"/>
              <a:t>Procter&amp;Gambles Pringles</a:t>
            </a:r>
            <a:endParaRPr lang="ja-JP" altLang="en-US" smtClean="0"/>
          </a:p>
        </p:txBody>
      </p:sp>
      <p:sp>
        <p:nvSpPr>
          <p:cNvPr id="4" name="正方形/長方形 3"/>
          <p:cNvSpPr>
            <a:spLocks noChangeArrowheads="1"/>
          </p:cNvSpPr>
          <p:nvPr/>
        </p:nvSpPr>
        <p:spPr bwMode="auto">
          <a:xfrm>
            <a:off x="4857750" y="4919663"/>
            <a:ext cx="3929063" cy="1938337"/>
          </a:xfrm>
          <a:prstGeom prst="rect">
            <a:avLst/>
          </a:prstGeom>
          <a:noFill/>
          <a:ln w="9525">
            <a:noFill/>
            <a:miter lim="800000"/>
            <a:headEnd/>
            <a:tailEnd/>
          </a:ln>
        </p:spPr>
        <p:txBody>
          <a:bodyPr>
            <a:spAutoFit/>
          </a:bodyPr>
          <a:lstStyle/>
          <a:p>
            <a:r>
              <a:rPr lang="ja-JP" altLang="en-US" sz="2400">
                <a:latin typeface="Calibri" pitchFamily="34" charset="0"/>
              </a:rPr>
              <a:t>イタリアのボローニャで小さなパン屋を経営する大学教授が見つかった。パンやケーキに絵を描くインクジェット技術を保有していた。</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69634" name="Picture 2"/>
          <p:cNvPicPr>
            <a:picLocks noChangeAspect="1" noChangeArrowheads="1"/>
          </p:cNvPicPr>
          <p:nvPr/>
        </p:nvPicPr>
        <p:blipFill>
          <a:blip r:embed="rId2" cstate="print"/>
          <a:srcRect/>
          <a:stretch>
            <a:fillRect/>
          </a:stretch>
        </p:blipFill>
        <p:spPr bwMode="auto">
          <a:xfrm>
            <a:off x="452438" y="474663"/>
            <a:ext cx="8239125" cy="5908675"/>
          </a:xfrm>
          <a:prstGeom prst="rect">
            <a:avLst/>
          </a:prstGeom>
          <a:noFill/>
          <a:ln w="9525">
            <a:noFill/>
            <a:miter lim="800000"/>
            <a:headEnd/>
            <a:tailEnd/>
          </a:ln>
        </p:spPr>
      </p:pic>
    </p:spTree>
    <p:extLst>
      <p:ext uri="{BB962C8B-B14F-4D97-AF65-F5344CB8AC3E}">
        <p14:creationId xmlns:p14="http://schemas.microsoft.com/office/powerpoint/2010/main" xmlns="" val="23980095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タイトル 1"/>
          <p:cNvSpPr>
            <a:spLocks noGrp="1"/>
          </p:cNvSpPr>
          <p:nvPr>
            <p:ph type="title"/>
          </p:nvPr>
        </p:nvSpPr>
        <p:spPr/>
        <p:txBody>
          <a:bodyPr/>
          <a:lstStyle/>
          <a:p>
            <a:pPr eaLnBrk="1" hangingPunct="1"/>
            <a:r>
              <a:rPr lang="ja-JP" altLang="en-US" smtClean="0"/>
              <a:t>エジソンと白熱電球　</a:t>
            </a:r>
            <a:r>
              <a:rPr lang="en-US" altLang="ja-JP" smtClean="0"/>
              <a:t>1879</a:t>
            </a:r>
            <a:endParaRPr lang="ja-JP" altLang="en-US" smtClean="0"/>
          </a:p>
        </p:txBody>
      </p:sp>
      <p:sp>
        <p:nvSpPr>
          <p:cNvPr id="4" name="コンテンツ プレースホルダ 3"/>
          <p:cNvSpPr>
            <a:spLocks noGrp="1"/>
          </p:cNvSpPr>
          <p:nvPr>
            <p:ph sz="half" idx="2"/>
          </p:nvPr>
        </p:nvSpPr>
        <p:spPr/>
        <p:txBody>
          <a:bodyPr rtlCol="0">
            <a:normAutofit fontScale="92500" lnSpcReduction="20000"/>
          </a:bodyPr>
          <a:lstStyle/>
          <a:p>
            <a:pPr eaLnBrk="1" fontAlgn="auto" hangingPunct="1">
              <a:spcAft>
                <a:spcPts val="0"/>
              </a:spcAft>
              <a:defRPr/>
            </a:pPr>
            <a:r>
              <a:rPr lang="ja-JP" altLang="en-US" dirty="0" smtClean="0"/>
              <a:t>エジソンの発明</a:t>
            </a:r>
            <a:endParaRPr lang="en-US" altLang="ja-JP" dirty="0" smtClean="0"/>
          </a:p>
          <a:p>
            <a:pPr lvl="1" eaLnBrk="1" fontAlgn="auto" hangingPunct="1">
              <a:spcAft>
                <a:spcPts val="0"/>
              </a:spcAft>
              <a:defRPr/>
            </a:pPr>
            <a:r>
              <a:rPr lang="ja-JP" altLang="en-US" dirty="0" smtClean="0"/>
              <a:t>専門知の勉強</a:t>
            </a:r>
            <a:endParaRPr lang="en-US" altLang="ja-JP" dirty="0" smtClean="0"/>
          </a:p>
          <a:p>
            <a:pPr lvl="1" eaLnBrk="1" fontAlgn="auto" hangingPunct="1">
              <a:spcAft>
                <a:spcPts val="0"/>
              </a:spcAft>
              <a:defRPr/>
            </a:pPr>
            <a:r>
              <a:rPr lang="ja-JP" altLang="en-US" dirty="0"/>
              <a:t>膨大な</a:t>
            </a:r>
            <a:r>
              <a:rPr lang="ja-JP" altLang="en-US" dirty="0" smtClean="0"/>
              <a:t>試行錯誤</a:t>
            </a:r>
            <a:endParaRPr lang="en-US" altLang="ja-JP" dirty="0" smtClean="0"/>
          </a:p>
          <a:p>
            <a:pPr eaLnBrk="1" fontAlgn="auto" hangingPunct="1">
              <a:spcAft>
                <a:spcPts val="0"/>
              </a:spcAft>
              <a:defRPr/>
            </a:pPr>
            <a:endParaRPr lang="en-US" altLang="ja-JP" dirty="0" smtClean="0"/>
          </a:p>
          <a:p>
            <a:pPr eaLnBrk="1" fontAlgn="auto" hangingPunct="1">
              <a:spcAft>
                <a:spcPts val="0"/>
              </a:spcAft>
              <a:defRPr/>
            </a:pPr>
            <a:r>
              <a:rPr lang="ja-JP" altLang="en-US" dirty="0" smtClean="0"/>
              <a:t>これからのエジソン</a:t>
            </a:r>
            <a:endParaRPr lang="en-US" altLang="ja-JP" dirty="0" smtClean="0"/>
          </a:p>
          <a:p>
            <a:pPr lvl="1" eaLnBrk="1" fontAlgn="auto" hangingPunct="1">
              <a:spcAft>
                <a:spcPts val="0"/>
              </a:spcAft>
              <a:defRPr/>
            </a:pPr>
            <a:r>
              <a:rPr lang="ja-JP" altLang="en-US" dirty="0" smtClean="0"/>
              <a:t>ネットで呼びかけ</a:t>
            </a:r>
            <a:endParaRPr lang="en-US" altLang="ja-JP" dirty="0" smtClean="0"/>
          </a:p>
          <a:p>
            <a:pPr eaLnBrk="1" fontAlgn="auto" hangingPunct="1">
              <a:spcAft>
                <a:spcPts val="0"/>
              </a:spcAft>
              <a:defRPr/>
            </a:pPr>
            <a:endParaRPr lang="en-US" altLang="ja-JP" dirty="0"/>
          </a:p>
          <a:p>
            <a:pPr eaLnBrk="1" fontAlgn="auto" hangingPunct="1">
              <a:spcAft>
                <a:spcPts val="0"/>
              </a:spcAft>
              <a:defRPr/>
            </a:pPr>
            <a:r>
              <a:rPr lang="ja-JP" altLang="en-US" dirty="0" smtClean="0"/>
              <a:t>「ウチの庭に生えている竹なんかいいんじゃないかな？」</a:t>
            </a:r>
            <a:endParaRPr lang="en-US" altLang="ja-JP" dirty="0" smtClean="0"/>
          </a:p>
          <a:p>
            <a:pPr lvl="1" eaLnBrk="1" fontAlgn="auto" hangingPunct="1">
              <a:spcAft>
                <a:spcPts val="0"/>
              </a:spcAft>
              <a:defRPr/>
            </a:pPr>
            <a:r>
              <a:rPr lang="ja-JP" altLang="en-US" dirty="0" smtClean="0"/>
              <a:t>日本　京都　八幡村在住　男性</a:t>
            </a:r>
            <a:r>
              <a:rPr lang="en-US" altLang="ja-JP" dirty="0" smtClean="0"/>
              <a:t>39</a:t>
            </a:r>
            <a:r>
              <a:rPr lang="ja-JP" altLang="en-US" dirty="0" smtClean="0"/>
              <a:t>歳　農業兼</a:t>
            </a:r>
            <a:r>
              <a:rPr lang="en-US" altLang="ja-JP" dirty="0"/>
              <a:t>EC</a:t>
            </a:r>
            <a:endParaRPr lang="ja-JP" altLang="en-US" dirty="0"/>
          </a:p>
        </p:txBody>
      </p:sp>
      <p:sp>
        <p:nvSpPr>
          <p:cNvPr id="1026" name="Litebulb"/>
          <p:cNvSpPr>
            <a:spLocks noGrp="1" noEditPoints="1" noChangeArrowheads="1"/>
          </p:cNvSpPr>
          <p:nvPr>
            <p:ph sz="half" idx="1"/>
          </p:nvPr>
        </p:nvSpPr>
        <p:spPr>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ln>
        </p:spPr>
        <p:txBody>
          <a:bodyPr rtlCol="0">
            <a:normAutofit fontScale="92500" lnSpcReduction="20000"/>
          </a:bodyPr>
          <a:lstStyle/>
          <a:p>
            <a:pPr eaLnBrk="1" fontAlgn="auto" hangingPunct="1">
              <a:spcAft>
                <a:spcPts val="0"/>
              </a:spcAft>
              <a:defRPr/>
            </a:pPr>
            <a:r>
              <a:rPr lang="en-US" altLang="ja-JP" dirty="0" smtClean="0"/>
              <a:t>6000</a:t>
            </a:r>
            <a:r>
              <a:rPr lang="ja-JP" altLang="en-US" dirty="0" smtClean="0"/>
              <a:t>種類の素材で試作実験</a:t>
            </a:r>
            <a:endParaRPr lang="en-US" altLang="ja-JP" dirty="0" smtClean="0"/>
          </a:p>
          <a:p>
            <a:pPr eaLnBrk="1" fontAlgn="auto" hangingPunct="1">
              <a:spcAft>
                <a:spcPts val="0"/>
              </a:spcAft>
              <a:defRPr/>
            </a:pPr>
            <a:r>
              <a:rPr lang="ja-JP" altLang="en-US" dirty="0" smtClean="0"/>
              <a:t>京都八幡村の竹を発見した</a:t>
            </a:r>
            <a:endParaRPr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additive="base">
                                        <p:cTn id="3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p:txBody>
          <a:bodyPr/>
          <a:lstStyle/>
          <a:p>
            <a:pPr eaLnBrk="1" hangingPunct="1"/>
            <a:r>
              <a:rPr lang="ja-JP" altLang="en-US" smtClean="0"/>
              <a:t>アマチュアのルネサンスの原因</a:t>
            </a:r>
          </a:p>
        </p:txBody>
      </p:sp>
      <p:sp>
        <p:nvSpPr>
          <p:cNvPr id="3" name="コンテンツ プレースホルダ 2"/>
          <p:cNvSpPr>
            <a:spLocks noGrp="1"/>
          </p:cNvSpPr>
          <p:nvPr>
            <p:ph sz="half" idx="1"/>
          </p:nvPr>
        </p:nvSpPr>
        <p:spPr/>
        <p:txBody>
          <a:bodyPr rtlCol="0">
            <a:normAutofit lnSpcReduction="10000"/>
          </a:bodyPr>
          <a:lstStyle/>
          <a:p>
            <a:pPr marL="514350" indent="-514350" eaLnBrk="1" fontAlgn="auto" hangingPunct="1">
              <a:spcAft>
                <a:spcPts val="0"/>
              </a:spcAft>
              <a:buFont typeface="+mj-lt"/>
              <a:buAutoNum type="arabicPeriod"/>
              <a:defRPr/>
            </a:pPr>
            <a:r>
              <a:rPr lang="ja-JP" altLang="en-US" dirty="0" smtClean="0"/>
              <a:t>高等教育を受ける人々が急増したこと</a:t>
            </a:r>
          </a:p>
          <a:p>
            <a:pPr marL="514350" indent="-514350" eaLnBrk="1" fontAlgn="auto" hangingPunct="1">
              <a:spcAft>
                <a:spcPts val="0"/>
              </a:spcAft>
              <a:buFont typeface="+mj-lt"/>
              <a:buAutoNum type="arabicPeriod"/>
              <a:defRPr/>
            </a:pPr>
            <a:r>
              <a:rPr lang="ja-JP" altLang="en-US" dirty="0" smtClean="0"/>
              <a:t>知識分配メカニズムとしてのインターネットの登場</a:t>
            </a:r>
          </a:p>
          <a:p>
            <a:pPr marL="514350" indent="-514350" eaLnBrk="1" fontAlgn="auto" hangingPunct="1">
              <a:spcAft>
                <a:spcPts val="0"/>
              </a:spcAft>
              <a:buFont typeface="+mj-lt"/>
              <a:buAutoNum type="arabicPeriod"/>
              <a:defRPr/>
            </a:pPr>
            <a:r>
              <a:rPr lang="ja-JP" altLang="en-US" dirty="0" smtClean="0"/>
              <a:t>複数の能力を身につけた労働力が専門性の高い労働市場で能力や教養を生かし切れず充実感を得られないでいる</a:t>
            </a:r>
            <a:endParaRPr lang="ja-JP" altLang="en-US" dirty="0"/>
          </a:p>
        </p:txBody>
      </p:sp>
      <p:pic>
        <p:nvPicPr>
          <p:cNvPr id="103428" name="コンテンツ プレースホルダ 4" descr="41FvZKvhYSL__SL500_AA240_.jpg"/>
          <p:cNvPicPr>
            <a:picLocks noGrp="1" noChangeAspect="1"/>
          </p:cNvPicPr>
          <p:nvPr>
            <p:ph sz="half" idx="2"/>
          </p:nvPr>
        </p:nvPicPr>
        <p:blipFill>
          <a:blip r:embed="rId3" cstate="print"/>
          <a:srcRect/>
          <a:stretch>
            <a:fillRect/>
          </a:stretch>
        </p:blipFill>
        <p:spPr>
          <a:xfrm>
            <a:off x="4500563" y="1357313"/>
            <a:ext cx="3500437" cy="3500437"/>
          </a:xfrm>
        </p:spPr>
      </p:pic>
      <p:sp>
        <p:nvSpPr>
          <p:cNvPr id="6" name="正方形/長方形 5"/>
          <p:cNvSpPr>
            <a:spLocks noChangeArrowheads="1"/>
          </p:cNvSpPr>
          <p:nvPr/>
        </p:nvSpPr>
        <p:spPr bwMode="auto">
          <a:xfrm>
            <a:off x="4572000" y="5143500"/>
            <a:ext cx="4071938" cy="1384300"/>
          </a:xfrm>
          <a:prstGeom prst="rect">
            <a:avLst/>
          </a:prstGeom>
          <a:solidFill>
            <a:schemeClr val="bg2"/>
          </a:solidFill>
          <a:ln w="9525">
            <a:noFill/>
            <a:miter lim="800000"/>
            <a:headEnd/>
            <a:tailEnd/>
          </a:ln>
        </p:spPr>
        <p:txBody>
          <a:bodyPr>
            <a:spAutoFit/>
          </a:bodyPr>
          <a:lstStyle/>
          <a:p>
            <a:r>
              <a:rPr lang="ja-JP" altLang="en-US" sz="2800">
                <a:latin typeface="Calibri" pitchFamily="34" charset="0"/>
              </a:rPr>
              <a:t>世界には</a:t>
            </a:r>
            <a:r>
              <a:rPr lang="en-US" altLang="ja-JP" sz="2800">
                <a:latin typeface="Calibri" pitchFamily="34" charset="0"/>
              </a:rPr>
              <a:t>1</a:t>
            </a:r>
            <a:r>
              <a:rPr lang="ja-JP" altLang="en-US" sz="2800">
                <a:latin typeface="Calibri" pitchFamily="34" charset="0"/>
              </a:rPr>
              <a:t>日に</a:t>
            </a:r>
            <a:r>
              <a:rPr lang="en-US" altLang="ja-JP" sz="2800">
                <a:latin typeface="Calibri" pitchFamily="34" charset="0"/>
              </a:rPr>
              <a:t>20</a:t>
            </a:r>
            <a:r>
              <a:rPr lang="ja-JP" altLang="en-US" sz="2800">
                <a:latin typeface="Calibri" pitchFamily="34" charset="0"/>
              </a:rPr>
              <a:t>～</a:t>
            </a:r>
            <a:r>
              <a:rPr lang="en-US" altLang="ja-JP" sz="2800">
                <a:latin typeface="Calibri" pitchFamily="34" charset="0"/>
              </a:rPr>
              <a:t>60</a:t>
            </a:r>
            <a:r>
              <a:rPr lang="ja-JP" altLang="en-US" sz="2800">
                <a:latin typeface="Calibri" pitchFamily="34" charset="0"/>
              </a:rPr>
              <a:t>億時間もの潜在的な労働力が眠っている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diamond(in)">
                                      <p:cBhvr>
                                        <p:cTn id="25"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763688" y="2780928"/>
            <a:ext cx="5905784" cy="707886"/>
          </a:xfrm>
          <a:prstGeom prst="rect">
            <a:avLst/>
          </a:prstGeom>
        </p:spPr>
        <p:txBody>
          <a:bodyPr wrap="none">
            <a:spAutoFit/>
          </a:bodyPr>
          <a:lstStyle/>
          <a:p>
            <a:r>
              <a:rPr lang="ja-JP" altLang="en-US" sz="4000" dirty="0" smtClean="0"/>
              <a:t>クラウドソーシングという場</a:t>
            </a:r>
            <a:endParaRPr lang="ja-JP" altLang="en-US" sz="40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ネットワーク・テクノロジーによる</a:t>
            </a:r>
            <a:r>
              <a:rPr lang="en-US" altLang="ja-JP" dirty="0" smtClean="0"/>
              <a:t/>
            </a:r>
            <a:br>
              <a:rPr lang="en-US" altLang="ja-JP" dirty="0" smtClean="0"/>
            </a:br>
            <a:r>
              <a:rPr lang="ja-JP" altLang="en-US" dirty="0" smtClean="0"/>
              <a:t>新種の</a:t>
            </a:r>
            <a:r>
              <a:rPr kumimoji="1" lang="ja-JP" altLang="en-US" dirty="0" smtClean="0"/>
              <a:t>“場”</a:t>
            </a:r>
            <a:r>
              <a:rPr lang="ja-JP" altLang="en-US" dirty="0" smtClean="0"/>
              <a:t>が増殖している</a:t>
            </a:r>
            <a:endParaRPr kumimoji="1" lang="ja-JP" altLang="en-US" dirty="0"/>
          </a:p>
        </p:txBody>
      </p:sp>
      <p:sp>
        <p:nvSpPr>
          <p:cNvPr id="3" name="コンテンツ プレースホルダ 2"/>
          <p:cNvSpPr>
            <a:spLocks noGrp="1"/>
          </p:cNvSpPr>
          <p:nvPr>
            <p:ph idx="1"/>
          </p:nvPr>
        </p:nvSpPr>
        <p:spPr>
          <a:xfrm>
            <a:off x="457200" y="1600200"/>
            <a:ext cx="4618856" cy="4525963"/>
          </a:xfrm>
        </p:spPr>
        <p:txBody>
          <a:bodyPr>
            <a:normAutofit fontScale="85000" lnSpcReduction="10000"/>
          </a:bodyPr>
          <a:lstStyle/>
          <a:p>
            <a:r>
              <a:rPr lang="ja-JP" altLang="en-US" dirty="0"/>
              <a:t>フラッシュモブズの場</a:t>
            </a:r>
          </a:p>
          <a:p>
            <a:endParaRPr lang="ja-JP" altLang="en-US" dirty="0"/>
          </a:p>
          <a:p>
            <a:r>
              <a:rPr lang="ja-JP" altLang="en-US" dirty="0" smtClean="0"/>
              <a:t>リアル</a:t>
            </a:r>
            <a:r>
              <a:rPr lang="en-US" altLang="ja-JP" dirty="0" smtClean="0"/>
              <a:t>×</a:t>
            </a:r>
            <a:r>
              <a:rPr lang="ja-JP" altLang="en-US" dirty="0" smtClean="0"/>
              <a:t>バーチャルの</a:t>
            </a:r>
            <a:r>
              <a:rPr lang="ja-JP" altLang="en-US" dirty="0"/>
              <a:t>場</a:t>
            </a:r>
          </a:p>
          <a:p>
            <a:endParaRPr lang="ja-JP" altLang="en-US" dirty="0"/>
          </a:p>
          <a:p>
            <a:r>
              <a:rPr lang="ja-JP" altLang="en-US" dirty="0"/>
              <a:t>自分劇場の場</a:t>
            </a:r>
          </a:p>
          <a:p>
            <a:endParaRPr lang="ja-JP" altLang="en-US" dirty="0"/>
          </a:p>
          <a:p>
            <a:r>
              <a:rPr lang="ja-JP" altLang="en-US" dirty="0"/>
              <a:t>クラウドキャスティングの場</a:t>
            </a:r>
          </a:p>
          <a:p>
            <a:endParaRPr lang="ja-JP" altLang="en-US" dirty="0"/>
          </a:p>
          <a:p>
            <a:r>
              <a:rPr lang="ja-JP" altLang="en-US" dirty="0" smtClean="0"/>
              <a:t>ソーシャルリーディング</a:t>
            </a:r>
            <a:r>
              <a:rPr lang="ja-JP" altLang="en-US" dirty="0"/>
              <a:t>の場</a:t>
            </a:r>
            <a:endParaRPr kumimoji="1" lang="ja-JP" altLang="en-US" dirty="0"/>
          </a:p>
        </p:txBody>
      </p:sp>
      <p:sp>
        <p:nvSpPr>
          <p:cNvPr id="4" name="正方形/長方形 3"/>
          <p:cNvSpPr/>
          <p:nvPr/>
        </p:nvSpPr>
        <p:spPr>
          <a:xfrm>
            <a:off x="5220072" y="2420888"/>
            <a:ext cx="3600400" cy="2808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t>企業活動・社会活動に</a:t>
            </a:r>
            <a:endParaRPr lang="en-US" altLang="ja-JP" sz="2400" dirty="0" smtClean="0"/>
          </a:p>
          <a:p>
            <a:pPr algn="ctr"/>
            <a:r>
              <a:rPr kumimoji="1" lang="ja-JP" altLang="en-US" sz="2400" dirty="0"/>
              <a:t>どのよう</a:t>
            </a:r>
            <a:r>
              <a:rPr kumimoji="1" lang="ja-JP" altLang="en-US" sz="2400" dirty="0" smtClean="0"/>
              <a:t>に新たな場を</a:t>
            </a:r>
            <a:endParaRPr kumimoji="1" lang="en-US" altLang="ja-JP" sz="2400" dirty="0" smtClean="0"/>
          </a:p>
          <a:p>
            <a:pPr algn="ctr"/>
            <a:r>
              <a:rPr lang="ja-JP" altLang="en-US" sz="2400" dirty="0"/>
              <a:t>取り込んでいくか</a:t>
            </a:r>
            <a:endParaRPr kumimoji="1" lang="ja-JP" altLang="en-US" sz="2400" dirty="0"/>
          </a:p>
        </p:txBody>
      </p:sp>
      <p:sp>
        <p:nvSpPr>
          <p:cNvPr id="5" name="正方形/長方形 4"/>
          <p:cNvSpPr/>
          <p:nvPr/>
        </p:nvSpPr>
        <p:spPr>
          <a:xfrm>
            <a:off x="5508104" y="6237312"/>
            <a:ext cx="3439468" cy="369332"/>
          </a:xfrm>
          <a:prstGeom prst="rect">
            <a:avLst/>
          </a:prstGeom>
        </p:spPr>
        <p:txBody>
          <a:bodyPr wrap="none">
            <a:spAutoFit/>
          </a:bodyPr>
          <a:lstStyle/>
          <a:p>
            <a:r>
              <a:rPr lang="en-US" altLang="ja-JP" dirty="0" smtClean="0"/>
              <a:t>Cf.</a:t>
            </a:r>
            <a:r>
              <a:rPr lang="ja-JP" altLang="en-US" dirty="0" smtClean="0"/>
              <a:t>ソーシャルゲームやグルーポン</a:t>
            </a:r>
            <a:endParaRPr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p:txBody>
          <a:bodyPr/>
          <a:lstStyle/>
          <a:p>
            <a:pPr eaLnBrk="1" hangingPunct="1"/>
            <a:r>
              <a:rPr lang="ja-JP" altLang="en-US" dirty="0" smtClean="0"/>
              <a:t>ソーシャル・インタラクション</a:t>
            </a:r>
          </a:p>
        </p:txBody>
      </p:sp>
      <p:sp>
        <p:nvSpPr>
          <p:cNvPr id="3" name="コンテンツ プレースホルダ 2"/>
          <p:cNvSpPr>
            <a:spLocks noGrp="1"/>
          </p:cNvSpPr>
          <p:nvPr>
            <p:ph idx="1"/>
          </p:nvPr>
        </p:nvSpPr>
        <p:spPr/>
        <p:txBody>
          <a:bodyPr>
            <a:normAutofit fontScale="92500" lnSpcReduction="10000"/>
          </a:bodyPr>
          <a:lstStyle/>
          <a:p>
            <a:pPr eaLnBrk="1" hangingPunct="1">
              <a:buFont typeface="Arial" charset="0"/>
              <a:buChar char="•"/>
              <a:defRPr/>
            </a:pPr>
            <a:r>
              <a:rPr lang="en-US" altLang="ja-JP" sz="6000" dirty="0" smtClean="0">
                <a:hlinkClick r:id="rId2"/>
              </a:rPr>
              <a:t>Daiya@datasection.co.jp</a:t>
            </a:r>
            <a:endParaRPr lang="en-US" altLang="ja-JP" sz="6000" dirty="0" smtClean="0"/>
          </a:p>
          <a:p>
            <a:pPr eaLnBrk="1" hangingPunct="1">
              <a:buFont typeface="Arial" charset="0"/>
              <a:buChar char="•"/>
              <a:defRPr/>
            </a:pPr>
            <a:r>
              <a:rPr lang="ja-JP" altLang="en-US" sz="6000" dirty="0" smtClean="0"/>
              <a:t>ぜひひとこと感想を。</a:t>
            </a:r>
            <a:endParaRPr lang="en-US" altLang="ja-JP" sz="6000" dirty="0" smtClean="0"/>
          </a:p>
          <a:p>
            <a:pPr eaLnBrk="1" hangingPunct="1">
              <a:buFont typeface="Arial" charset="0"/>
              <a:buChar char="•"/>
              <a:defRPr/>
            </a:pPr>
            <a:r>
              <a:rPr lang="ja-JP" altLang="en-US" sz="6000" dirty="0" smtClean="0"/>
              <a:t>折り返し</a:t>
            </a:r>
            <a:r>
              <a:rPr lang="en-US" altLang="ja-JP" sz="6000" dirty="0" smtClean="0"/>
              <a:t>PDF</a:t>
            </a:r>
            <a:r>
              <a:rPr lang="ja-JP" altLang="en-US" sz="6000" dirty="0" smtClean="0"/>
              <a:t>でこのプレゼンテーション資料を送ります。</a:t>
            </a:r>
            <a:endParaRPr lang="ja-JP" altLang="en-US" sz="6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dirty="0"/>
          </a:p>
        </p:txBody>
      </p:sp>
      <p:pic>
        <p:nvPicPr>
          <p:cNvPr id="68610" name="Picture 2"/>
          <p:cNvPicPr>
            <a:picLocks noChangeAspect="1" noChangeArrowheads="1"/>
          </p:cNvPicPr>
          <p:nvPr/>
        </p:nvPicPr>
        <p:blipFill>
          <a:blip r:embed="rId2" cstate="print"/>
          <a:srcRect/>
          <a:stretch>
            <a:fillRect/>
          </a:stretch>
        </p:blipFill>
        <p:spPr bwMode="auto">
          <a:xfrm>
            <a:off x="323528" y="548680"/>
            <a:ext cx="8047709" cy="5328592"/>
          </a:xfrm>
          <a:prstGeom prst="rect">
            <a:avLst/>
          </a:prstGeom>
          <a:noFill/>
          <a:ln w="9525">
            <a:noFill/>
            <a:miter lim="800000"/>
            <a:headEnd/>
            <a:tailEnd/>
          </a:ln>
        </p:spPr>
      </p:pic>
    </p:spTree>
    <p:extLst>
      <p:ext uri="{BB962C8B-B14F-4D97-AF65-F5344CB8AC3E}">
        <p14:creationId xmlns:p14="http://schemas.microsoft.com/office/powerpoint/2010/main" xmlns="" val="35674261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TotalTime>
  <Words>959</Words>
  <Application>Microsoft Office PowerPoint</Application>
  <PresentationFormat>画面に合わせる (4:3)</PresentationFormat>
  <Paragraphs>197</Paragraphs>
  <Slides>84</Slides>
  <Notes>16</Notes>
  <HiddenSlides>0</HiddenSlides>
  <MMClips>0</MMClips>
  <ScaleCrop>false</ScaleCrop>
  <HeadingPairs>
    <vt:vector size="4" baseType="variant">
      <vt:variant>
        <vt:lpstr>テーマ</vt:lpstr>
      </vt:variant>
      <vt:variant>
        <vt:i4>1</vt:i4>
      </vt:variant>
      <vt:variant>
        <vt:lpstr>スライド タイトル</vt:lpstr>
      </vt:variant>
      <vt:variant>
        <vt:i4>84</vt:i4>
      </vt:variant>
    </vt:vector>
  </HeadingPairs>
  <TitlesOfParts>
    <vt:vector size="85" baseType="lpstr">
      <vt:lpstr>Office テーマ</vt:lpstr>
      <vt:lpstr>ウェブという場 ソーシャルメディアという場</vt:lpstr>
      <vt:lpstr>講師プロフィール 橋本大也</vt:lpstr>
      <vt:lpstr>スライド 3</vt:lpstr>
      <vt:lpstr>スライド 4</vt:lpstr>
      <vt:lpstr>スライド 5</vt:lpstr>
      <vt:lpstr>スライド 6</vt:lpstr>
      <vt:lpstr>サービス機能</vt:lpstr>
      <vt:lpstr>スライド 8</vt:lpstr>
      <vt:lpstr>スライド 9</vt:lpstr>
      <vt:lpstr>話題マップ（クラスター）</vt:lpstr>
      <vt:lpstr>スライド 11</vt:lpstr>
      <vt:lpstr>スライド 12</vt:lpstr>
      <vt:lpstr>スライド 13</vt:lpstr>
      <vt:lpstr>スライド 14</vt:lpstr>
      <vt:lpstr>スライド 15</vt:lpstr>
      <vt:lpstr>スライド 16</vt:lpstr>
      <vt:lpstr>ブログについて</vt:lpstr>
      <vt:lpstr>スライド 18</vt:lpstr>
      <vt:lpstr>スライド 19</vt:lpstr>
      <vt:lpstr>スライド 20</vt:lpstr>
      <vt:lpstr>スライド 21</vt:lpstr>
      <vt:lpstr>『情報力』　</vt:lpstr>
      <vt:lpstr>最近の本</vt:lpstr>
      <vt:lpstr>新たな場の出現</vt:lpstr>
      <vt:lpstr>スライド 25</vt:lpstr>
      <vt:lpstr>Public Freeze</vt:lpstr>
      <vt:lpstr>Mobile Clubbing</vt:lpstr>
      <vt:lpstr>Pillow Fight</vt:lpstr>
      <vt:lpstr>Zombie Walk</vt:lpstr>
      <vt:lpstr>Subway Party</vt:lpstr>
      <vt:lpstr>スライド 31</vt:lpstr>
      <vt:lpstr>スライド 32</vt:lpstr>
      <vt:lpstr>スライド 33</vt:lpstr>
      <vt:lpstr>スライド 34</vt:lpstr>
      <vt:lpstr>スライド 35</vt:lpstr>
      <vt:lpstr>スライド 36</vt:lpstr>
      <vt:lpstr> 家族ぐるみでソーシャルネットワーク</vt:lpstr>
      <vt:lpstr>スライド 38</vt:lpstr>
      <vt:lpstr>スライド 39</vt:lpstr>
      <vt:lpstr>ツイッターで日本一周した女子大生</vt:lpstr>
      <vt:lpstr>スライド 41</vt:lpstr>
      <vt:lpstr>スライド 42</vt:lpstr>
      <vt:lpstr>スライド 43</vt:lpstr>
      <vt:lpstr>光と影</vt:lpstr>
      <vt:lpstr>スライド 45</vt:lpstr>
      <vt:lpstr>１Q84と紅白歌合戦</vt:lpstr>
      <vt:lpstr>日本のベストセラー作家の販売部数</vt:lpstr>
      <vt:lpstr>スライド 48</vt:lpstr>
      <vt:lpstr>スライド 49</vt:lpstr>
      <vt:lpstr>スライド 50</vt:lpstr>
      <vt:lpstr>スライド 51</vt:lpstr>
      <vt:lpstr>スライド 52</vt:lpstr>
      <vt:lpstr>スライド 53</vt:lpstr>
      <vt:lpstr>スライド 54</vt:lpstr>
      <vt:lpstr>Rethink Books</vt:lpstr>
      <vt:lpstr>スライド 56</vt:lpstr>
      <vt:lpstr>スライド 57</vt:lpstr>
      <vt:lpstr>スライド 58</vt:lpstr>
      <vt:lpstr>スライド 59</vt:lpstr>
      <vt:lpstr>スライド 60</vt:lpstr>
      <vt:lpstr>スライド 61</vt:lpstr>
      <vt:lpstr>スライド 62</vt:lpstr>
      <vt:lpstr>スライド 63</vt:lpstr>
      <vt:lpstr>Copia</vt:lpstr>
      <vt:lpstr>スライド 65</vt:lpstr>
      <vt:lpstr>Scribd</vt:lpstr>
      <vt:lpstr>スライド 67</vt:lpstr>
      <vt:lpstr>Goodreads</vt:lpstr>
      <vt:lpstr>スライド 69</vt:lpstr>
      <vt:lpstr>スライド 70</vt:lpstr>
      <vt:lpstr>スライド 71</vt:lpstr>
      <vt:lpstr>スライド 72</vt:lpstr>
      <vt:lpstr>スライド 73</vt:lpstr>
      <vt:lpstr>スライド 74</vt:lpstr>
      <vt:lpstr>スライド 75</vt:lpstr>
      <vt:lpstr>“多様性は能力に勝る”</vt:lpstr>
      <vt:lpstr>新しいインキュベータの形 Innocentive</vt:lpstr>
      <vt:lpstr>企業がクラウドにアイデアを募集 Idea crossing</vt:lpstr>
      <vt:lpstr>Procter&amp;Gambles Pringles</vt:lpstr>
      <vt:lpstr>エジソンと白熱電球　1879</vt:lpstr>
      <vt:lpstr>アマチュアのルネサンスの原因</vt:lpstr>
      <vt:lpstr>スライド 82</vt:lpstr>
      <vt:lpstr>ネットワーク・テクノロジーによる 新種の“場”が増殖している</vt:lpstr>
      <vt:lpstr>ソーシャル・インタラクション</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ソーシャルメディアの時代の場</dc:title>
  <dc:creator>daiya</dc:creator>
  <cp:lastModifiedBy>daiya</cp:lastModifiedBy>
  <cp:revision>29</cp:revision>
  <dcterms:created xsi:type="dcterms:W3CDTF">2011-02-28T15:33:14Z</dcterms:created>
  <dcterms:modified xsi:type="dcterms:W3CDTF">2011-11-29T08:41:21Z</dcterms:modified>
</cp:coreProperties>
</file>