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88" r:id="rId2"/>
    <p:sldId id="289" r:id="rId3"/>
    <p:sldId id="290" r:id="rId4"/>
    <p:sldId id="294" r:id="rId5"/>
    <p:sldId id="295" r:id="rId6"/>
    <p:sldId id="296" r:id="rId7"/>
    <p:sldId id="297" r:id="rId8"/>
    <p:sldId id="371" r:id="rId9"/>
    <p:sldId id="372" r:id="rId10"/>
    <p:sldId id="399" r:id="rId11"/>
    <p:sldId id="398" r:id="rId12"/>
    <p:sldId id="401" r:id="rId13"/>
    <p:sldId id="400" r:id="rId14"/>
    <p:sldId id="298" r:id="rId15"/>
    <p:sldId id="299" r:id="rId16"/>
    <p:sldId id="300" r:id="rId17"/>
    <p:sldId id="301" r:id="rId18"/>
    <p:sldId id="302" r:id="rId19"/>
    <p:sldId id="303" r:id="rId20"/>
    <p:sldId id="304" r:id="rId21"/>
    <p:sldId id="305" r:id="rId22"/>
    <p:sldId id="306" r:id="rId23"/>
    <p:sldId id="307" r:id="rId24"/>
    <p:sldId id="308" r:id="rId25"/>
    <p:sldId id="367" r:id="rId26"/>
    <p:sldId id="309" r:id="rId27"/>
    <p:sldId id="310" r:id="rId28"/>
    <p:sldId id="311" r:id="rId29"/>
    <p:sldId id="312" r:id="rId30"/>
    <p:sldId id="313" r:id="rId31"/>
    <p:sldId id="364" r:id="rId32"/>
    <p:sldId id="365" r:id="rId33"/>
    <p:sldId id="373" r:id="rId34"/>
    <p:sldId id="374" r:id="rId35"/>
    <p:sldId id="375" r:id="rId36"/>
    <p:sldId id="376" r:id="rId37"/>
    <p:sldId id="377" r:id="rId38"/>
    <p:sldId id="378" r:id="rId39"/>
    <p:sldId id="379" r:id="rId40"/>
    <p:sldId id="380" r:id="rId41"/>
    <p:sldId id="381" r:id="rId42"/>
    <p:sldId id="384" r:id="rId43"/>
    <p:sldId id="385" r:id="rId44"/>
    <p:sldId id="386" r:id="rId45"/>
    <p:sldId id="387" r:id="rId46"/>
    <p:sldId id="390" r:id="rId47"/>
    <p:sldId id="391" r:id="rId48"/>
    <p:sldId id="392" r:id="rId49"/>
    <p:sldId id="393" r:id="rId50"/>
    <p:sldId id="394" r:id="rId51"/>
    <p:sldId id="395" r:id="rId52"/>
    <p:sldId id="402" r:id="rId53"/>
    <p:sldId id="397" r:id="rId5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5" d="100"/>
          <a:sy n="85" d="100"/>
        </p:scale>
        <p:origin x="-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0E4AE-8475-481E-9778-0AF208EE6672}" type="datetimeFigureOut">
              <a:rPr kumimoji="1" lang="ja-JP" altLang="en-US" smtClean="0"/>
              <a:t>2014/12/12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384B97-1BD2-4B5A-BFEA-4DEBC741F2CB}" type="slidenum">
              <a:rPr kumimoji="1" lang="ja-JP" altLang="en-US" smtClean="0"/>
              <a:t>‹#›</a:t>
            </a:fld>
            <a:endParaRPr kumimoji="1" lang="ja-JP" altLang="en-US"/>
          </a:p>
        </p:txBody>
      </p:sp>
    </p:spTree>
    <p:extLst>
      <p:ext uri="{BB962C8B-B14F-4D97-AF65-F5344CB8AC3E}">
        <p14:creationId xmlns:p14="http://schemas.microsoft.com/office/powerpoint/2010/main" val="25934600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smtClean="0">
                <a:solidFill>
                  <a:schemeClr val="tx1"/>
                </a:solidFill>
                <a:effectLst/>
                <a:latin typeface="+mn-lt"/>
                <a:ea typeface="+mn-ea"/>
                <a:cs typeface="+mn-cs"/>
              </a:rPr>
              <a:t>Y</a:t>
            </a:r>
            <a:r>
              <a:rPr kumimoji="1" lang="ja-JP" altLang="en-US" sz="1200" b="0" i="0" kern="1200" dirty="0" smtClean="0">
                <a:solidFill>
                  <a:schemeClr val="tx1"/>
                </a:solidFill>
                <a:effectLst/>
                <a:latin typeface="+mn-lt"/>
                <a:ea typeface="+mn-ea"/>
                <a:cs typeface="+mn-cs"/>
              </a:rPr>
              <a:t>コンビネータは非常に少ないお金 </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万ドル前後</a:t>
            </a:r>
            <a:r>
              <a:rPr kumimoji="1" lang="en-US" altLang="ja-JP" sz="1200" b="0" i="0" kern="1200" dirty="0" smtClean="0">
                <a:solidFill>
                  <a:schemeClr val="tx1"/>
                </a:solidFill>
                <a:effectLst/>
                <a:latin typeface="+mn-lt"/>
                <a:ea typeface="+mn-ea"/>
                <a:cs typeface="+mn-cs"/>
              </a:rPr>
              <a:t>) </a:t>
            </a:r>
            <a:r>
              <a:rPr kumimoji="1" lang="ja-JP" altLang="en-US" sz="1200" b="0" i="0" kern="1200" dirty="0" err="1" smtClean="0">
                <a:solidFill>
                  <a:schemeClr val="tx1"/>
                </a:solidFill>
                <a:effectLst/>
                <a:latin typeface="+mn-lt"/>
                <a:ea typeface="+mn-ea"/>
                <a:cs typeface="+mn-cs"/>
              </a:rPr>
              <a:t>を提</a:t>
            </a:r>
            <a:r>
              <a:rPr kumimoji="1" lang="ja-JP" altLang="en-US" sz="1200" b="0" i="0" kern="1200" dirty="0" smtClean="0">
                <a:solidFill>
                  <a:schemeClr val="tx1"/>
                </a:solidFill>
                <a:effectLst/>
                <a:latin typeface="+mn-lt"/>
                <a:ea typeface="+mn-ea"/>
                <a:cs typeface="+mn-cs"/>
              </a:rPr>
              <a:t>供するのが特徴である。</a:t>
            </a:r>
            <a:r>
              <a:rPr kumimoji="1" lang="en-US" altLang="ja-JP" sz="1200" b="0" i="0" kern="1200" dirty="0" smtClean="0">
                <a:solidFill>
                  <a:schemeClr val="tx1"/>
                </a:solidFill>
                <a:effectLst/>
                <a:latin typeface="+mn-lt"/>
                <a:ea typeface="+mn-ea"/>
                <a:cs typeface="+mn-cs"/>
              </a:rPr>
              <a:t>3</a:t>
            </a:r>
            <a:r>
              <a:rPr kumimoji="1" lang="ja-JP" altLang="en-US" sz="1200" b="0" i="0" kern="1200" dirty="0" smtClean="0">
                <a:solidFill>
                  <a:schemeClr val="tx1"/>
                </a:solidFill>
                <a:effectLst/>
                <a:latin typeface="+mn-lt"/>
                <a:ea typeface="+mn-ea"/>
                <a:cs typeface="+mn-cs"/>
              </a:rPr>
              <a:t>カ月にわたって集中的に指導し他のベンチャーキャピタルなどから投資を受けられる状態まで育てる。</a:t>
            </a:r>
            <a:endParaRPr kumimoji="1" lang="ja-JP" altLang="en-US" dirty="0"/>
          </a:p>
        </p:txBody>
      </p:sp>
      <p:sp>
        <p:nvSpPr>
          <p:cNvPr id="4" name="スライド番号プレースホルダー 3"/>
          <p:cNvSpPr>
            <a:spLocks noGrp="1"/>
          </p:cNvSpPr>
          <p:nvPr>
            <p:ph type="sldNum" sz="quarter" idx="10"/>
          </p:nvPr>
        </p:nvSpPr>
        <p:spPr/>
        <p:txBody>
          <a:bodyPr/>
          <a:lstStyle/>
          <a:p>
            <a:fld id="{60384B97-1BD2-4B5A-BFEA-4DEBC741F2CB}" type="slidenum">
              <a:rPr kumimoji="1" lang="ja-JP" altLang="en-US" smtClean="0"/>
              <a:t>7</a:t>
            </a:fld>
            <a:endParaRPr kumimoji="1" lang="ja-JP" altLang="en-US"/>
          </a:p>
        </p:txBody>
      </p:sp>
    </p:spTree>
    <p:extLst>
      <p:ext uri="{BB962C8B-B14F-4D97-AF65-F5344CB8AC3E}">
        <p14:creationId xmlns:p14="http://schemas.microsoft.com/office/powerpoint/2010/main" val="39717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ゼロ・トゥ・ワン</a:t>
            </a:r>
            <a:r>
              <a:rPr kumimoji="1" lang="en-US" altLang="ja-JP" dirty="0" smtClean="0"/>
              <a:t>―</a:t>
            </a:r>
            <a:r>
              <a:rPr kumimoji="1" lang="ja-JP" altLang="en-US" dirty="0" smtClean="0"/>
              <a:t>君はゼロから何を生み出せるか</a:t>
            </a:r>
            <a:r>
              <a:rPr kumimoji="1" lang="en-US" altLang="ja-JP" dirty="0" smtClean="0"/>
              <a:t>』(</a:t>
            </a:r>
            <a:r>
              <a:rPr kumimoji="1" lang="ja-JP" altLang="en-US" dirty="0" smtClean="0"/>
              <a:t>ピーター・ティール著、関美和訳、</a:t>
            </a:r>
            <a:r>
              <a:rPr kumimoji="1" lang="en-US" altLang="ja-JP" dirty="0" smtClean="0"/>
              <a:t>NHK</a:t>
            </a:r>
            <a:r>
              <a:rPr kumimoji="1" lang="ja-JP" altLang="en-US" dirty="0" smtClean="0"/>
              <a:t>出版</a:t>
            </a:r>
            <a:r>
              <a:rPr kumimoji="1" lang="en-US" altLang="ja-JP" dirty="0" smtClean="0"/>
              <a:t>)</a:t>
            </a:r>
            <a:r>
              <a:rPr kumimoji="1" lang="ja-JP" altLang="en-US" dirty="0" smtClean="0"/>
              <a:t>を読んだ。面白かった。０から１を生み出す起業家についてのスタンフォード大学の講義録。著者のピーター・ティールは</a:t>
            </a:r>
            <a:r>
              <a:rPr kumimoji="1" lang="en-US" altLang="ja-JP" dirty="0" smtClean="0"/>
              <a:t>PayPal</a:t>
            </a:r>
            <a:r>
              <a:rPr kumimoji="1" lang="ja-JP" altLang="en-US" dirty="0" smtClean="0"/>
              <a:t>の共同創業者で、シリコンバレーを牛耳る”</a:t>
            </a:r>
            <a:r>
              <a:rPr kumimoji="1" lang="en-US" altLang="ja-JP" dirty="0" smtClean="0"/>
              <a:t>PayPal</a:t>
            </a:r>
            <a:r>
              <a:rPr kumimoji="1" lang="ja-JP" altLang="en-US" dirty="0" smtClean="0"/>
              <a:t>マフィア”のドン。ヘッジファンドのマネージャーで、</a:t>
            </a:r>
            <a:r>
              <a:rPr kumimoji="1" lang="en-US" altLang="ja-JP" dirty="0" smtClean="0"/>
              <a:t>Facebook</a:t>
            </a:r>
            <a:r>
              <a:rPr kumimoji="1" lang="ja-JP" altLang="en-US" dirty="0" smtClean="0"/>
              <a:t>の最初の外部投資家として巨額のリターンを得たことでも知られる。</a:t>
            </a:r>
          </a:p>
          <a:p>
            <a:endParaRPr kumimoji="1" lang="ja-JP" altLang="en-US" dirty="0" smtClean="0"/>
          </a:p>
          <a:p>
            <a:r>
              <a:rPr kumimoji="1" lang="ja-JP" altLang="en-US" dirty="0" smtClean="0"/>
              <a:t>ティールによれば０→１は垂直的進歩をさす。「</a:t>
            </a:r>
            <a:r>
              <a:rPr kumimoji="1" lang="en-US" altLang="ja-JP" dirty="0" smtClean="0"/>
              <a:t>1</a:t>
            </a:r>
            <a:r>
              <a:rPr kumimoji="1" lang="ja-JP" altLang="en-US" dirty="0" smtClean="0"/>
              <a:t>台のタイプライターから同じものを</a:t>
            </a:r>
            <a:r>
              <a:rPr kumimoji="1" lang="en-US" altLang="ja-JP" dirty="0" smtClean="0"/>
              <a:t>100</a:t>
            </a:r>
            <a:r>
              <a:rPr kumimoji="1" lang="ja-JP" altLang="en-US" dirty="0" smtClean="0"/>
              <a:t>台作るのが水平的進歩だ。タイプライターからワープロを作れば、それは垂直的進歩になる」。マクロレベルでは、水平的進歩は「グローバリゼーション」であり、垂直的進歩は「テクノロジー」であると位置づけた。そしてテクノロジーのイノベーションは、優秀だがちょっと変わり者が集まる、少数精鋭スタートアップが作り出す。</a:t>
            </a:r>
          </a:p>
          <a:p>
            <a:endParaRPr kumimoji="1" lang="ja-JP" altLang="en-US" dirty="0" smtClean="0"/>
          </a:p>
          <a:p>
            <a:r>
              <a:rPr kumimoji="1" lang="ja-JP" altLang="en-US" dirty="0" smtClean="0"/>
              <a:t>彼が採用面接で必ず聞くのが「賛成する人がほとんどいない、大切な真実はなんだろう？」という質問だ。ティールの考える理想のスタートアップは、マイルドなカルト集団であり、採用とはマフィアの共謀者を探すこと。普通の人が否定する神秘を真実だと信じるチームをつくれという。そんなチームこそ、少数の特定ユーザーが集中していながら、ライバルがほとんどいない市場を見つけて、短期間にクリエイティブな独占企業を築くことができるのだと。</a:t>
            </a:r>
          </a:p>
          <a:p>
            <a:endParaRPr kumimoji="1" lang="ja-JP" altLang="en-US" dirty="0" smtClean="0"/>
          </a:p>
          <a:p>
            <a:r>
              <a:rPr kumimoji="1" lang="ja-JP" altLang="en-US" dirty="0" smtClean="0"/>
              <a:t>「今日のシリコンバレーで、人付き合いの極端に苦手なアスペルガー症候群気味の人間が有利に見えるのは、ひとつにはこうした模倣競争が不毛だからだろう。空気を読めない人間は、周囲の人と同じことをしようとは思わない。ものづくりやプログラミングが好きな人は、ひとり淡々とそれに熱中し、卓越した技能を自然に身につける。そのスキルを使う時、周囲の人と違ってあまり自分の信念を曲げることもない。だから、わかりやすい成功につられて周囲の大勢との競争に捕らわれることもない。」</a:t>
            </a:r>
          </a:p>
          <a:p>
            <a:endParaRPr kumimoji="1" lang="ja-JP" altLang="en-US" dirty="0" smtClean="0"/>
          </a:p>
          <a:p>
            <a:r>
              <a:rPr kumimoji="1" lang="ja-JP" altLang="en-US" dirty="0" smtClean="0"/>
              <a:t>スタートアップのありかたとして、ティールはこんな風にまとめた。</a:t>
            </a:r>
          </a:p>
          <a:p>
            <a:endParaRPr kumimoji="1" lang="ja-JP" altLang="en-US" dirty="0" smtClean="0"/>
          </a:p>
          <a:p>
            <a:r>
              <a:rPr kumimoji="1" lang="ja-JP" altLang="en-US" dirty="0" smtClean="0"/>
              <a:t>１　小さな違いを追いかけるより大胆に賭けた方がいい</a:t>
            </a:r>
          </a:p>
          <a:p>
            <a:r>
              <a:rPr kumimoji="1" lang="ja-JP" altLang="en-US" dirty="0" smtClean="0"/>
              <a:t>２　出来の悪い計画でも、ないよりはいい</a:t>
            </a:r>
          </a:p>
          <a:p>
            <a:r>
              <a:rPr kumimoji="1" lang="ja-JP" altLang="en-US" dirty="0" smtClean="0"/>
              <a:t>３　競争の激しい市場では収益が消失する</a:t>
            </a:r>
          </a:p>
          <a:p>
            <a:r>
              <a:rPr kumimoji="1" lang="ja-JP" altLang="en-US" dirty="0" smtClean="0"/>
              <a:t>４　販売はプロダクトと同じくらい大切だ</a:t>
            </a:r>
          </a:p>
          <a:p>
            <a:endParaRPr kumimoji="1" lang="ja-JP" altLang="en-US" dirty="0" smtClean="0"/>
          </a:p>
          <a:p>
            <a:r>
              <a:rPr kumimoji="1" lang="ja-JP" altLang="en-US" dirty="0" smtClean="0"/>
              <a:t>そして成功するベンチャーに共通する要素として、プロプライエタリ・テクノロジー、ネットワーク効果、規模の経済、ブランドを挙げている。起業家であり投資家でもあるティールは、最近ありがちなプロダクトイノベーション偏重主義でもなく（販売も重視している）、リーンスタートアップ的な計画軽視でもない、新時代の起業のビジョンを提示している。</a:t>
            </a:r>
          </a:p>
          <a:p>
            <a:endParaRPr kumimoji="1" lang="ja-JP" altLang="en-US" dirty="0" smtClean="0"/>
          </a:p>
          <a:p>
            <a:r>
              <a:rPr kumimoji="1" lang="en-US" altLang="ja-JP" dirty="0" smtClean="0"/>
              <a:t>NHK</a:t>
            </a:r>
            <a:r>
              <a:rPr kumimoji="1" lang="ja-JP" altLang="en-US" dirty="0" smtClean="0"/>
              <a:t>出版 ｜ ゼロ・トゥ・ワン 君はゼロから何を生み出せるか</a:t>
            </a:r>
          </a:p>
          <a:p>
            <a:r>
              <a:rPr kumimoji="1" lang="en-US" altLang="ja-JP" dirty="0" smtClean="0"/>
              <a:t>https://www.nhk-book.co.jp/shop/main.jsp?trxID=C5010101&amp;webCode=00816582014</a:t>
            </a:r>
            <a:endParaRPr kumimoji="1" lang="ja-JP" altLang="en-US" dirty="0"/>
          </a:p>
        </p:txBody>
      </p:sp>
      <p:sp>
        <p:nvSpPr>
          <p:cNvPr id="4" name="スライド番号プレースホルダー 3"/>
          <p:cNvSpPr>
            <a:spLocks noGrp="1"/>
          </p:cNvSpPr>
          <p:nvPr>
            <p:ph type="sldNum" sz="quarter" idx="10"/>
          </p:nvPr>
        </p:nvSpPr>
        <p:spPr/>
        <p:txBody>
          <a:bodyPr/>
          <a:lstStyle/>
          <a:p>
            <a:fld id="{AF0F42A3-F9D3-4779-9128-DEE9D48AE3D9}" type="slidenum">
              <a:rPr kumimoji="1" lang="ja-JP" altLang="en-US" smtClean="0"/>
              <a:t>11</a:t>
            </a:fld>
            <a:endParaRPr kumimoji="1" lang="ja-JP" altLang="en-US"/>
          </a:p>
        </p:txBody>
      </p:sp>
    </p:spTree>
    <p:extLst>
      <p:ext uri="{BB962C8B-B14F-4D97-AF65-F5344CB8AC3E}">
        <p14:creationId xmlns:p14="http://schemas.microsoft.com/office/powerpoint/2010/main" val="322044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182985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343557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66150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827215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380685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919005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2252354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155800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124775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2101821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3D908F4-B7E9-4948-81FA-99D13FF62A44}" type="datetimeFigureOut">
              <a:rPr kumimoji="1" lang="ja-JP" altLang="en-US" smtClean="0"/>
              <a:t>2014/12/12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293799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908F4-B7E9-4948-81FA-99D13FF62A44}" type="datetimeFigureOut">
              <a:rPr kumimoji="1" lang="ja-JP" altLang="en-US" smtClean="0"/>
              <a:t>2014/12/12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B88EA-A0E1-45D2-95FC-24ABD1BDB8DE}" type="slidenum">
              <a:rPr kumimoji="1" lang="ja-JP" altLang="en-US" smtClean="0"/>
              <a:t>‹#›</a:t>
            </a:fld>
            <a:endParaRPr kumimoji="1" lang="ja-JP" altLang="en-US"/>
          </a:p>
        </p:txBody>
      </p:sp>
    </p:spTree>
    <p:extLst>
      <p:ext uri="{BB962C8B-B14F-4D97-AF65-F5344CB8AC3E}">
        <p14:creationId xmlns:p14="http://schemas.microsoft.com/office/powerpoint/2010/main" val="537139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legraph.co.uk/technology/11106473/The-PayPal-Mafia-Who-are-they-and-where-are-Silicon-Valleys-richest-group-of-men-now.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techcrunch.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kickstarter.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ringolab.com/note/daiya/2010/08/-the-zappos-miracles.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ringolab.com/note/daiya/2011/01/post-1370.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ervice.visasq.co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octors-me.com/"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ja.kitchhike.com/"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casy.co.jp/"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arking.nokisaki.com/"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spacemarket.jp/"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asap54.com/#!/"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spare5.com/"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affirm.com/"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squareup.com/jp"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nest.com/"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gotinder.com/"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betalist.com/"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enevo.com/"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robingets.me/lessmail/"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littleriot.co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C91OmZJsVks&amp;feature=related" TargetMode="External"/><Relationship Id="rId7" Type="http://schemas.openxmlformats.org/officeDocument/2006/relationships/image" Target="../media/image1.jpeg"/><Relationship Id="rId2" Type="http://schemas.openxmlformats.org/officeDocument/2006/relationships/hyperlink" Target="http://www.youtube.com/watch?v=RWsFs6yTiGQ&amp;feature=related" TargetMode="External"/><Relationship Id="rId1" Type="http://schemas.openxmlformats.org/officeDocument/2006/relationships/slideLayout" Target="../slideLayouts/slideLayout2.xml"/><Relationship Id="rId6" Type="http://schemas.openxmlformats.org/officeDocument/2006/relationships/hyperlink" Target="http://www.youtube.com/watch?v=QCVxQ_3Ejkg" TargetMode="External"/><Relationship Id="rId5" Type="http://schemas.openxmlformats.org/officeDocument/2006/relationships/hyperlink" Target="http://www.youtube.com/watch?v=0ofJx4LiSYQ&amp;feature=related" TargetMode="External"/><Relationship Id="rId4" Type="http://schemas.openxmlformats.org/officeDocument/2006/relationships/hyperlink" Target="http://www.youtube.com/watch?v=jIStLfVfwN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amazon.com/oc/echo?tag=skim1x139863-20"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thegrid.io/"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fW8amMCVAJQ"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ycombinator.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bdashventures.com/event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タイトル 1"/>
          <p:cNvSpPr>
            <a:spLocks noGrp="1"/>
          </p:cNvSpPr>
          <p:nvPr>
            <p:ph type="ctrTitle"/>
          </p:nvPr>
        </p:nvSpPr>
        <p:spPr/>
        <p:txBody>
          <a:bodyPr/>
          <a:lstStyle/>
          <a:p>
            <a:r>
              <a:rPr lang="ja-JP" altLang="en-US" dirty="0"/>
              <a:t>ベンチャー精神と創造性</a:t>
            </a:r>
            <a:r>
              <a:rPr lang="ja-JP" altLang="en-US" dirty="0" smtClean="0"/>
              <a:t>と</a:t>
            </a:r>
            <a:r>
              <a:rPr lang="en-US" altLang="ja-JP" dirty="0" smtClean="0"/>
              <a:t/>
            </a:r>
            <a:br>
              <a:rPr lang="en-US" altLang="ja-JP" dirty="0" smtClean="0"/>
            </a:br>
            <a:r>
              <a:rPr lang="ja-JP" altLang="en-US" dirty="0" smtClean="0"/>
              <a:t>発想</a:t>
            </a:r>
            <a:r>
              <a:rPr lang="ja-JP" altLang="en-US" dirty="0"/>
              <a:t>を鍛える読書術</a:t>
            </a:r>
            <a:endParaRPr lang="ja-JP" altLang="en-US" dirty="0" smtClean="0"/>
          </a:p>
        </p:txBody>
      </p:sp>
      <p:sp>
        <p:nvSpPr>
          <p:cNvPr id="3" name="サブタイトル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ja-JP" altLang="en-US" dirty="0" smtClean="0"/>
              <a:t>多摩大学大学院</a:t>
            </a:r>
            <a:endParaRPr lang="en-US" altLang="ja-JP" dirty="0" smtClean="0"/>
          </a:p>
          <a:p>
            <a:pPr eaLnBrk="1" fontAlgn="auto" hangingPunct="1">
              <a:spcAft>
                <a:spcPts val="0"/>
              </a:spcAft>
              <a:buFont typeface="Arial" pitchFamily="34" charset="0"/>
              <a:buNone/>
              <a:defRPr/>
            </a:pPr>
            <a:r>
              <a:rPr lang="ja-JP" altLang="en-US" dirty="0" smtClean="0"/>
              <a:t>Ｗｅｂマーケティング・イノベーション</a:t>
            </a:r>
            <a:endParaRPr lang="en-US" altLang="ja-JP" dirty="0" smtClean="0"/>
          </a:p>
          <a:p>
            <a:pPr eaLnBrk="1" fontAlgn="auto" hangingPunct="1">
              <a:spcAft>
                <a:spcPts val="0"/>
              </a:spcAft>
              <a:buFont typeface="Arial" pitchFamily="34" charset="0"/>
              <a:buNone/>
              <a:defRPr/>
            </a:pPr>
            <a:r>
              <a:rPr lang="ja-JP" altLang="en-US" dirty="0" smtClean="0"/>
              <a:t>橋本大也</a:t>
            </a:r>
          </a:p>
        </p:txBody>
      </p:sp>
    </p:spTree>
    <p:extLst>
      <p:ext uri="{BB962C8B-B14F-4D97-AF65-F5344CB8AC3E}">
        <p14:creationId xmlns:p14="http://schemas.microsoft.com/office/powerpoint/2010/main" val="2733948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6470"/>
            <a:ext cx="9144000" cy="570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509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656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47664" y="3105835"/>
            <a:ext cx="5310336" cy="954107"/>
          </a:xfrm>
          <a:prstGeom prst="rect">
            <a:avLst/>
          </a:prstGeom>
        </p:spPr>
        <p:txBody>
          <a:bodyPr wrap="square">
            <a:spAutoFit/>
          </a:bodyPr>
          <a:lstStyle/>
          <a:p>
            <a:r>
              <a:rPr lang="ja-JP" altLang="en-US" sz="2800" dirty="0" smtClean="0"/>
              <a:t>Ｑ：「</a:t>
            </a:r>
            <a:r>
              <a:rPr lang="ja-JP" altLang="en-US" sz="2800" dirty="0"/>
              <a:t>賛成する人がほとんどいない、大切な真実はなんだろう？」</a:t>
            </a:r>
          </a:p>
        </p:txBody>
      </p:sp>
    </p:spTree>
    <p:extLst>
      <p:ext uri="{BB962C8B-B14F-4D97-AF65-F5344CB8AC3E}">
        <p14:creationId xmlns:p14="http://schemas.microsoft.com/office/powerpoint/2010/main" val="1411713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4464496" cy="6601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036056"/>
            <a:ext cx="334327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314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pPr eaLnBrk="1" hangingPunct="1"/>
            <a:r>
              <a:rPr lang="en-US" altLang="ja-JP" smtClean="0"/>
              <a:t>TechCrunch</a:t>
            </a:r>
            <a:r>
              <a:rPr lang="ja-JP" altLang="en-US" smtClean="0"/>
              <a:t>　業界メディア</a:t>
            </a:r>
          </a:p>
        </p:txBody>
      </p:sp>
      <p:pic>
        <p:nvPicPr>
          <p:cNvPr id="12291"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27188"/>
            <a:ext cx="8710612"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350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pPr eaLnBrk="1" hangingPunct="1"/>
            <a:r>
              <a:rPr lang="ja-JP" altLang="en-US" smtClean="0"/>
              <a:t>Ｃｒｕｎｃｈｂａｓｅ</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57338"/>
            <a:ext cx="8205787"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430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pPr eaLnBrk="1" hangingPunct="1"/>
            <a:r>
              <a:rPr lang="en-US" altLang="ja-JP" smtClean="0"/>
              <a:t>KickStarter</a:t>
            </a:r>
            <a:r>
              <a:rPr lang="ja-JP" altLang="en-US" smtClean="0"/>
              <a:t>　ソーシャルファンド</a:t>
            </a:r>
          </a:p>
        </p:txBody>
      </p:sp>
      <p:pic>
        <p:nvPicPr>
          <p:cNvPr id="14339"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8853488"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308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pPr eaLnBrk="1" hangingPunct="1"/>
            <a:r>
              <a:rPr lang="ja-JP" altLang="en-US" smtClean="0"/>
              <a:t>ＦＲＥＥ</a:t>
            </a:r>
          </a:p>
        </p:txBody>
      </p:sp>
      <p:pic>
        <p:nvPicPr>
          <p:cNvPr id="15363" name="Picture 2" descr="フリー~〈無料〉からお金を生みだす新戦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060575"/>
            <a:ext cx="3960813"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正方形/長方形 4"/>
          <p:cNvSpPr>
            <a:spLocks noChangeArrowheads="1"/>
          </p:cNvSpPr>
          <p:nvPr/>
        </p:nvSpPr>
        <p:spPr bwMode="auto">
          <a:xfrm>
            <a:off x="4211638" y="1844675"/>
            <a:ext cx="4572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●無料のルール</a:t>
            </a:r>
          </a:p>
          <a:p>
            <a:r>
              <a:rPr lang="en-US" altLang="ja-JP">
                <a:latin typeface="Calibri" pitchFamily="34" charset="0"/>
              </a:rPr>
              <a:t>1.</a:t>
            </a:r>
            <a:r>
              <a:rPr lang="ja-JP" altLang="en-US">
                <a:latin typeface="Calibri" pitchFamily="34" charset="0"/>
              </a:rPr>
              <a:t>デジタルのものは、遅かれ早かれ無料になる</a:t>
            </a:r>
          </a:p>
          <a:p>
            <a:r>
              <a:rPr lang="en-US" altLang="ja-JP">
                <a:latin typeface="Calibri" pitchFamily="34" charset="0"/>
              </a:rPr>
              <a:t>2.</a:t>
            </a:r>
            <a:r>
              <a:rPr lang="ja-JP" altLang="en-US">
                <a:latin typeface="Calibri" pitchFamily="34" charset="0"/>
              </a:rPr>
              <a:t>アトムも無料になりたがるが、力強い足取りではない</a:t>
            </a:r>
          </a:p>
          <a:p>
            <a:r>
              <a:rPr lang="en-US" altLang="ja-JP">
                <a:latin typeface="Calibri" pitchFamily="34" charset="0"/>
              </a:rPr>
              <a:t>3.</a:t>
            </a:r>
            <a:r>
              <a:rPr lang="ja-JP" altLang="en-US">
                <a:latin typeface="Calibri" pitchFamily="34" charset="0"/>
              </a:rPr>
              <a:t>フリーは止まらない</a:t>
            </a:r>
          </a:p>
          <a:p>
            <a:r>
              <a:rPr lang="en-US" altLang="ja-JP">
                <a:latin typeface="Calibri" pitchFamily="34" charset="0"/>
              </a:rPr>
              <a:t>4.</a:t>
            </a:r>
            <a:r>
              <a:rPr lang="ja-JP" altLang="en-US">
                <a:latin typeface="Calibri" pitchFamily="34" charset="0"/>
              </a:rPr>
              <a:t>フリーからもお金儲けはできる</a:t>
            </a:r>
          </a:p>
          <a:p>
            <a:r>
              <a:rPr lang="en-US" altLang="ja-JP">
                <a:latin typeface="Calibri" pitchFamily="34" charset="0"/>
              </a:rPr>
              <a:t>5.</a:t>
            </a:r>
            <a:r>
              <a:rPr lang="ja-JP" altLang="en-US">
                <a:latin typeface="Calibri" pitchFamily="34" charset="0"/>
              </a:rPr>
              <a:t>市場を再評価する</a:t>
            </a:r>
          </a:p>
          <a:p>
            <a:r>
              <a:rPr lang="en-US" altLang="ja-JP">
                <a:latin typeface="Calibri" pitchFamily="34" charset="0"/>
              </a:rPr>
              <a:t>6.</a:t>
            </a:r>
            <a:r>
              <a:rPr lang="ja-JP" altLang="en-US">
                <a:latin typeface="Calibri" pitchFamily="34" charset="0"/>
              </a:rPr>
              <a:t>ゼロにする</a:t>
            </a:r>
          </a:p>
          <a:p>
            <a:r>
              <a:rPr lang="en-US" altLang="ja-JP">
                <a:latin typeface="Calibri" pitchFamily="34" charset="0"/>
              </a:rPr>
              <a:t>7.</a:t>
            </a:r>
            <a:r>
              <a:rPr lang="ja-JP" altLang="en-US">
                <a:latin typeface="Calibri" pitchFamily="34" charset="0"/>
              </a:rPr>
              <a:t>遅かれ早かれフリーと競いあうことになる</a:t>
            </a:r>
          </a:p>
          <a:p>
            <a:r>
              <a:rPr lang="en-US" altLang="ja-JP">
                <a:latin typeface="Calibri" pitchFamily="34" charset="0"/>
              </a:rPr>
              <a:t>8.</a:t>
            </a:r>
            <a:r>
              <a:rPr lang="ja-JP" altLang="en-US">
                <a:latin typeface="Calibri" pitchFamily="34" charset="0"/>
              </a:rPr>
              <a:t>ムダを受け入れよう</a:t>
            </a:r>
          </a:p>
          <a:p>
            <a:r>
              <a:rPr lang="en-US" altLang="ja-JP">
                <a:latin typeface="Calibri" pitchFamily="34" charset="0"/>
              </a:rPr>
              <a:t>9.</a:t>
            </a:r>
            <a:r>
              <a:rPr lang="ja-JP" altLang="en-US">
                <a:latin typeface="Calibri" pitchFamily="34" charset="0"/>
              </a:rPr>
              <a:t>フリーは別のものの価値を高める</a:t>
            </a:r>
          </a:p>
          <a:p>
            <a:r>
              <a:rPr lang="en-US" altLang="ja-JP">
                <a:latin typeface="Calibri" pitchFamily="34" charset="0"/>
              </a:rPr>
              <a:t>10.</a:t>
            </a:r>
            <a:r>
              <a:rPr lang="ja-JP" altLang="en-US">
                <a:latin typeface="Calibri" pitchFamily="34" charset="0"/>
              </a:rPr>
              <a:t>稀少なものではなく、潤沢なものを管理しよう</a:t>
            </a:r>
          </a:p>
        </p:txBody>
      </p:sp>
    </p:spTree>
    <p:extLst>
      <p:ext uri="{BB962C8B-B14F-4D97-AF65-F5344CB8AC3E}">
        <p14:creationId xmlns:p14="http://schemas.microsoft.com/office/powerpoint/2010/main" val="612624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ja-JP" altLang="en-US" smtClean="0"/>
              <a:t>ＳＨＡＲＥ</a:t>
            </a:r>
          </a:p>
        </p:txBody>
      </p:sp>
      <p:pic>
        <p:nvPicPr>
          <p:cNvPr id="16387" name="Picture 2" descr="シェア &lt;共有&gt;からビジネスを生みだす新戦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482441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正方形/長方形 4"/>
          <p:cNvSpPr>
            <a:spLocks noChangeArrowheads="1"/>
          </p:cNvSpPr>
          <p:nvPr/>
        </p:nvSpPr>
        <p:spPr bwMode="auto">
          <a:xfrm>
            <a:off x="4356100" y="3141663"/>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車や自転車、工具のシェアからモノのリサイクル、リユース、そして、お金や空間やスキルのシェアまで、インターネットとソーシャルネットワークによって今、かつてない多様なシェアビジネスが始まっている。大規模なコラボレーションとコミュニティが生みだすフェイスブック時代の新しい</a:t>
            </a:r>
            <a:r>
              <a:rPr lang="en-US" altLang="ja-JP">
                <a:latin typeface="Calibri" pitchFamily="34" charset="0"/>
              </a:rPr>
              <a:t>〈</a:t>
            </a:r>
            <a:r>
              <a:rPr lang="ja-JP" altLang="en-US">
                <a:latin typeface="Calibri" pitchFamily="34" charset="0"/>
              </a:rPr>
              <a:t>シェアリング・エコノミー</a:t>
            </a:r>
            <a:r>
              <a:rPr lang="en-US" altLang="ja-JP">
                <a:latin typeface="Calibri" pitchFamily="34" charset="0"/>
              </a:rPr>
              <a:t>〉</a:t>
            </a:r>
            <a:r>
              <a:rPr lang="ja-JP" altLang="en-US">
                <a:latin typeface="Calibri" pitchFamily="34" charset="0"/>
              </a:rPr>
              <a:t>が、</a:t>
            </a:r>
            <a:r>
              <a:rPr lang="en-US" altLang="ja-JP">
                <a:latin typeface="Calibri" pitchFamily="34" charset="0"/>
              </a:rPr>
              <a:t>21</a:t>
            </a:r>
            <a:r>
              <a:rPr lang="ja-JP" altLang="en-US">
                <a:latin typeface="Calibri" pitchFamily="34" charset="0"/>
              </a:rPr>
              <a:t>世紀の社会と経済のルールを変えていく</a:t>
            </a:r>
          </a:p>
        </p:txBody>
      </p:sp>
    </p:spTree>
    <p:extLst>
      <p:ext uri="{BB962C8B-B14F-4D97-AF65-F5344CB8AC3E}">
        <p14:creationId xmlns:p14="http://schemas.microsoft.com/office/powerpoint/2010/main" val="1196503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lang="ja-JP" altLang="en-US" smtClean="0"/>
              <a:t>ＭＥＳＨ</a:t>
            </a:r>
          </a:p>
        </p:txBody>
      </p:sp>
      <p:pic>
        <p:nvPicPr>
          <p:cNvPr id="17411" name="Picture 2" descr="メッシュ すべてのビジネスは〈シェア〉にな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46799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正方形/長方形 4"/>
          <p:cNvSpPr>
            <a:spLocks noChangeArrowheads="1"/>
          </p:cNvSpPr>
          <p:nvPr/>
        </p:nvSpPr>
        <p:spPr bwMode="auto">
          <a:xfrm>
            <a:off x="4211638" y="2636838"/>
            <a:ext cx="4572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メッシュとは、モバイル・</a:t>
            </a:r>
            <a:r>
              <a:rPr lang="en-US" altLang="ja-JP">
                <a:latin typeface="Calibri" pitchFamily="34" charset="0"/>
              </a:rPr>
              <a:t>SNS</a:t>
            </a:r>
            <a:r>
              <a:rPr lang="ja-JP" altLang="en-US">
                <a:latin typeface="Calibri" pitchFamily="34" charset="0"/>
              </a:rPr>
              <a:t>・クラウドなどの情報インフラとデータを網目のようにつないで、適時に適量だけモノやサービスを提供するビジネス。各国で急伸するカーシェアリング、バケーションレンタル（短期の自宅貸し出し）や不要な衣類品の交換のように、モノは誰かと共有・交換されながら顧客の元に届く。いわば、大量生産・大量消費という２０世紀型の社会を、情報、資源、モノの共有（シェア）により持続可能（サステナブル）にしようとする動きで もある。</a:t>
            </a:r>
          </a:p>
        </p:txBody>
      </p:sp>
    </p:spTree>
    <p:extLst>
      <p:ext uri="{BB962C8B-B14F-4D97-AF65-F5344CB8AC3E}">
        <p14:creationId xmlns:p14="http://schemas.microsoft.com/office/powerpoint/2010/main" val="982568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Ｑ：“インターネットでイノベーションを起こした企業名を挙げてください”</a:t>
            </a:r>
          </a:p>
        </p:txBody>
      </p:sp>
      <p:sp>
        <p:nvSpPr>
          <p:cNvPr id="3075" name="コンテンツ プレースホルダ 2"/>
          <p:cNvSpPr>
            <a:spLocks noGrp="1"/>
          </p:cNvSpPr>
          <p:nvPr>
            <p:ph idx="1"/>
          </p:nvPr>
        </p:nvSpPr>
        <p:spPr/>
        <p:txBody>
          <a:bodyPr/>
          <a:lstStyle/>
          <a:p>
            <a:pPr eaLnBrk="1" hangingPunct="1"/>
            <a:r>
              <a:rPr lang="ja-JP" altLang="en-US" smtClean="0"/>
              <a:t>企業名</a:t>
            </a:r>
            <a:r>
              <a:rPr lang="en-US" altLang="ja-JP" smtClean="0"/>
              <a:t>or</a:t>
            </a:r>
            <a:r>
              <a:rPr lang="ja-JP" altLang="en-US" smtClean="0"/>
              <a:t>サービス名→年表をつくります</a:t>
            </a:r>
          </a:p>
        </p:txBody>
      </p:sp>
    </p:spTree>
    <p:extLst>
      <p:ext uri="{BB962C8B-B14F-4D97-AF65-F5344CB8AC3E}">
        <p14:creationId xmlns:p14="http://schemas.microsoft.com/office/powerpoint/2010/main" val="3963303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r>
              <a:rPr lang="ja-JP" altLang="en-US" smtClean="0"/>
              <a:t>カーシェアリング</a:t>
            </a:r>
          </a:p>
        </p:txBody>
      </p:sp>
      <p:sp>
        <p:nvSpPr>
          <p:cNvPr id="18435" name="コンテンツ プレースホルダ 2"/>
          <p:cNvSpPr>
            <a:spLocks noGrp="1"/>
          </p:cNvSpPr>
          <p:nvPr>
            <p:ph idx="1"/>
          </p:nvPr>
        </p:nvSpPr>
        <p:spPr/>
        <p:txBody>
          <a:bodyPr/>
          <a:lstStyle/>
          <a:p>
            <a:pPr eaLnBrk="1" hangingPunct="1"/>
            <a:endParaRPr lang="ja-JP" altLang="en-US" smtClean="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75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711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pPr eaLnBrk="1" hangingPunct="1"/>
            <a:r>
              <a:rPr lang="en-US" altLang="ja-JP" smtClean="0"/>
              <a:t>DIY</a:t>
            </a:r>
            <a:r>
              <a:rPr lang="ja-JP" altLang="en-US" smtClean="0"/>
              <a:t>道具のシェア</a:t>
            </a:r>
          </a:p>
        </p:txBody>
      </p:sp>
      <p:sp>
        <p:nvSpPr>
          <p:cNvPr id="19459" name="コンテンツ プレースホルダ 2"/>
          <p:cNvSpPr>
            <a:spLocks noGrp="1"/>
          </p:cNvSpPr>
          <p:nvPr>
            <p:ph idx="1"/>
          </p:nvPr>
        </p:nvSpPr>
        <p:spPr/>
        <p:txBody>
          <a:bodyPr/>
          <a:lstStyle/>
          <a:p>
            <a:pPr eaLnBrk="1" hangingPunct="1"/>
            <a:endParaRPr lang="ja-JP" altLang="en-US"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753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757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ja-JP" altLang="en-US" smtClean="0"/>
              <a:t>子供服のシェア</a:t>
            </a:r>
          </a:p>
        </p:txBody>
      </p:sp>
      <p:sp>
        <p:nvSpPr>
          <p:cNvPr id="20483" name="コンテンツ プレースホルダ 2"/>
          <p:cNvSpPr>
            <a:spLocks noGrp="1"/>
          </p:cNvSpPr>
          <p:nvPr>
            <p:ph idx="1"/>
          </p:nvPr>
        </p:nvSpPr>
        <p:spPr/>
        <p:txBody>
          <a:bodyPr/>
          <a:lstStyle/>
          <a:p>
            <a:pPr eaLnBrk="1" hangingPunct="1"/>
            <a:endParaRPr lang="ja-JP" altLang="en-US"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747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pPr eaLnBrk="1" hangingPunct="1"/>
            <a:r>
              <a:rPr lang="ja-JP" altLang="en-US" smtClean="0"/>
              <a:t>本、</a:t>
            </a:r>
            <a:r>
              <a:rPr lang="en-US" altLang="ja-JP" smtClean="0"/>
              <a:t>CD</a:t>
            </a:r>
            <a:r>
              <a:rPr lang="ja-JP" altLang="en-US" smtClean="0"/>
              <a:t>、ゲーム</a:t>
            </a:r>
            <a:r>
              <a:rPr lang="en-US" altLang="ja-JP" smtClean="0"/>
              <a:t>…</a:t>
            </a:r>
            <a:r>
              <a:rPr lang="ja-JP" altLang="en-US" smtClean="0"/>
              <a:t>のシェア</a:t>
            </a:r>
          </a:p>
        </p:txBody>
      </p:sp>
      <p:sp>
        <p:nvSpPr>
          <p:cNvPr id="21507" name="コンテンツ プレースホルダ 2"/>
          <p:cNvSpPr>
            <a:spLocks noGrp="1"/>
          </p:cNvSpPr>
          <p:nvPr>
            <p:ph idx="1"/>
          </p:nvPr>
        </p:nvSpPr>
        <p:spPr/>
        <p:txBody>
          <a:bodyPr/>
          <a:lstStyle/>
          <a:p>
            <a:pPr eaLnBrk="1" hangingPunct="1"/>
            <a:endParaRPr lang="ja-JP" altLang="en-US"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261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r>
              <a:rPr lang="ja-JP" altLang="en-US" smtClean="0"/>
              <a:t>ＰＵＢＬＩＣ</a:t>
            </a:r>
          </a:p>
        </p:txBody>
      </p:sp>
      <p:pic>
        <p:nvPicPr>
          <p:cNvPr id="22531" name="Picture 2" descr="パブリック―開かれたネットの価値を最大化せ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正方形/長方形 4"/>
          <p:cNvSpPr>
            <a:spLocks noChangeArrowheads="1"/>
          </p:cNvSpPr>
          <p:nvPr/>
        </p:nvSpPr>
        <p:spPr bwMode="auto">
          <a:xfrm>
            <a:off x="3924300" y="2276475"/>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これまでのプライバシー</a:t>
            </a:r>
            <a:r>
              <a:rPr lang="en-US" altLang="ja-JP">
                <a:latin typeface="Calibri" pitchFamily="34" charset="0"/>
              </a:rPr>
              <a:t>/</a:t>
            </a:r>
            <a:r>
              <a:rPr lang="ja-JP" altLang="en-US">
                <a:latin typeface="Calibri" pitchFamily="34" charset="0"/>
              </a:rPr>
              <a:t>パブリックの境界を越えて今、人々が自分をオープンにさらし、シェアしはじめている。それは、“パブリックであることが価値を生みだす”ことに、ますます多くの人が気づいてきたからだ。それは個人にとどまらない。企業は、透明性とコラボレーションによるイノベーションの可能性に気づき、政府や自治体は莫大な保有データを公開することで新たな価値を生みだしはじめた。ネットを介して生まれつつある“パブリック”</a:t>
            </a:r>
            <a:r>
              <a:rPr lang="en-US" altLang="ja-JP">
                <a:latin typeface="Calibri" pitchFamily="34" charset="0"/>
              </a:rPr>
              <a:t>―</a:t>
            </a:r>
            <a:r>
              <a:rPr lang="ja-JP" altLang="en-US">
                <a:latin typeface="Calibri" pitchFamily="34" charset="0"/>
              </a:rPr>
              <a:t>それは、ソーシャルメディア革命と</a:t>
            </a:r>
            <a:r>
              <a:rPr lang="en-US" altLang="ja-JP">
                <a:latin typeface="Calibri" pitchFamily="34" charset="0"/>
              </a:rPr>
              <a:t>3.11</a:t>
            </a:r>
            <a:r>
              <a:rPr lang="ja-JP" altLang="en-US">
                <a:latin typeface="Calibri" pitchFamily="34" charset="0"/>
              </a:rPr>
              <a:t>を経て見えてきた、大公開時代の新しいフロンティアだ</a:t>
            </a:r>
          </a:p>
        </p:txBody>
      </p:sp>
    </p:spTree>
    <p:extLst>
      <p:ext uri="{BB962C8B-B14F-4D97-AF65-F5344CB8AC3E}">
        <p14:creationId xmlns:p14="http://schemas.microsoft.com/office/powerpoint/2010/main" val="4145965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MAKERS</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613173"/>
            <a:ext cx="468052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139952" y="1613173"/>
            <a:ext cx="4572000" cy="4801314"/>
          </a:xfrm>
          <a:prstGeom prst="rect">
            <a:avLst/>
          </a:prstGeom>
        </p:spPr>
        <p:txBody>
          <a:bodyPr>
            <a:spAutoFit/>
          </a:bodyPr>
          <a:lstStyle/>
          <a:p>
            <a:r>
              <a:rPr lang="en-US" altLang="ja-JP" dirty="0"/>
              <a:t>『</a:t>
            </a:r>
            <a:r>
              <a:rPr lang="ja-JP" altLang="en-US" dirty="0"/>
              <a:t>フリー</a:t>
            </a:r>
            <a:r>
              <a:rPr lang="en-US" altLang="ja-JP" dirty="0"/>
              <a:t>』『</a:t>
            </a:r>
            <a:r>
              <a:rPr lang="ja-JP" altLang="en-US" dirty="0"/>
              <a:t>ロングテール</a:t>
            </a:r>
            <a:r>
              <a:rPr lang="en-US" altLang="ja-JP" dirty="0"/>
              <a:t>』</a:t>
            </a:r>
            <a:r>
              <a:rPr lang="ja-JP" altLang="en-US" dirty="0"/>
              <a:t>のクリス・アンダーソンが書いた次世代のトレンドは</a:t>
            </a:r>
            <a:r>
              <a:rPr lang="en-US" altLang="ja-JP" dirty="0"/>
              <a:t>21</a:t>
            </a:r>
            <a:r>
              <a:rPr lang="ja-JP" altLang="en-US" dirty="0"/>
              <a:t>世紀のメーカー革命。コンピュータと３</a:t>
            </a:r>
            <a:r>
              <a:rPr lang="en-US" altLang="ja-JP" dirty="0"/>
              <a:t>D</a:t>
            </a:r>
            <a:r>
              <a:rPr lang="ja-JP" altLang="en-US" dirty="0"/>
              <a:t>プリンターによって製造手段が民主化し、クリエイティブな人々が、これまで大企業でなければ生産できなかったような</a:t>
            </a:r>
            <a:r>
              <a:rPr lang="en-US" altLang="ja-JP" dirty="0"/>
              <a:t>"</a:t>
            </a:r>
            <a:r>
              <a:rPr lang="ja-JP" altLang="en-US" dirty="0"/>
              <a:t>モノ</a:t>
            </a:r>
            <a:r>
              <a:rPr lang="en-US" altLang="ja-JP" dirty="0"/>
              <a:t>"</a:t>
            </a:r>
            <a:r>
              <a:rPr lang="ja-JP" altLang="en-US" dirty="0"/>
              <a:t>をつくり始めると予言する。</a:t>
            </a:r>
          </a:p>
          <a:p>
            <a:r>
              <a:rPr lang="ja-JP" altLang="en-US" dirty="0"/>
              <a:t>「有能な少数の人々がインターネット接続とアイデアだけで世界を変えるというイメージは、製造業にも当てはまるようになってきた。」</a:t>
            </a:r>
          </a:p>
          <a:p>
            <a:r>
              <a:rPr lang="ja-JP" altLang="en-US" dirty="0"/>
              <a:t>ネットによって需要のロングテールが実現された次は、供給のロングテールへと向かうという点で著者のビジョンは前著からちゃんとつながっている。</a:t>
            </a:r>
          </a:p>
          <a:p>
            <a:r>
              <a:rPr lang="ja-JP" altLang="en-US" dirty="0"/>
              <a:t>「これまでの１０年は、ウェブ上で創作し、協力する方法を発見した時代。これからの１０年は、その教訓をリアルワールドに当てはめる時代。」</a:t>
            </a:r>
          </a:p>
        </p:txBody>
      </p:sp>
    </p:spTree>
    <p:extLst>
      <p:ext uri="{BB962C8B-B14F-4D97-AF65-F5344CB8AC3E}">
        <p14:creationId xmlns:p14="http://schemas.microsoft.com/office/powerpoint/2010/main" val="149617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507413" cy="1143000"/>
          </a:xfrm>
        </p:spPr>
        <p:txBody>
          <a:bodyPr rtlCol="0">
            <a:normAutofit fontScale="90000"/>
          </a:bodyPr>
          <a:lstStyle/>
          <a:p>
            <a:pPr eaLnBrk="1" fontAlgn="auto" hangingPunct="1">
              <a:spcAft>
                <a:spcPts val="0"/>
              </a:spcAft>
              <a:defRPr/>
            </a:pPr>
            <a:r>
              <a:rPr lang="ja-JP" altLang="en-US" dirty="0" smtClean="0"/>
              <a:t>ザッポスの奇跡 </a:t>
            </a:r>
            <a:r>
              <a:rPr lang="en-US" altLang="ja-JP" dirty="0" smtClean="0"/>
              <a:t>The </a:t>
            </a:r>
            <a:r>
              <a:rPr lang="en-US" altLang="ja-JP" dirty="0" err="1" smtClean="0"/>
              <a:t>Zappos</a:t>
            </a:r>
            <a:r>
              <a:rPr lang="en-US" altLang="ja-JP" dirty="0" smtClean="0"/>
              <a:t> Miracles</a:t>
            </a:r>
            <a:br>
              <a:rPr lang="en-US" altLang="ja-JP" dirty="0" smtClean="0"/>
            </a:br>
            <a:r>
              <a:rPr lang="ja-JP" altLang="en-US" sz="3600" dirty="0" smtClean="0"/>
              <a:t>アマゾンが屈したザッポスの新流通戦略とは</a:t>
            </a:r>
          </a:p>
        </p:txBody>
      </p:sp>
      <p:pic>
        <p:nvPicPr>
          <p:cNvPr id="23555" name="Picture 2" descr="511vHfrAEhL_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439261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正方形/長方形 6"/>
          <p:cNvSpPr>
            <a:spLocks noChangeArrowheads="1"/>
          </p:cNvSpPr>
          <p:nvPr/>
        </p:nvSpPr>
        <p:spPr bwMode="auto">
          <a:xfrm>
            <a:off x="4211638" y="2349500"/>
            <a:ext cx="4572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２００９年に米国アマゾンに９００億円で買収された靴のオンラインストア　ザッポスの伝説。同社は</a:t>
            </a:r>
            <a:r>
              <a:rPr lang="en-US" altLang="ja-JP">
                <a:latin typeface="Calibri" pitchFamily="34" charset="0"/>
              </a:rPr>
              <a:t>CEO</a:t>
            </a:r>
            <a:r>
              <a:rPr lang="ja-JP" altLang="en-US">
                <a:latin typeface="Calibri" pitchFamily="34" charset="0"/>
              </a:rPr>
              <a:t>をはじめ５００人以上の社員がツイッターでコミュニケーションをしているソーシャル戦略の会社としても有名ですが、この本はもっとザッポスにとって本質的な</a:t>
            </a:r>
            <a:r>
              <a:rPr lang="en-US" altLang="ja-JP">
                <a:latin typeface="Calibri" pitchFamily="34" charset="0"/>
              </a:rPr>
              <a:t>"</a:t>
            </a:r>
            <a:r>
              <a:rPr lang="ja-JP" altLang="en-US">
                <a:latin typeface="Calibri" pitchFamily="34" charset="0"/>
              </a:rPr>
              <a:t>人の力を主電源とする感動サービスの仕組み</a:t>
            </a:r>
            <a:r>
              <a:rPr lang="en-US" altLang="ja-JP">
                <a:latin typeface="Calibri" pitchFamily="34" charset="0"/>
              </a:rPr>
              <a:t>"</a:t>
            </a:r>
            <a:r>
              <a:rPr lang="ja-JP" altLang="en-US">
                <a:latin typeface="Calibri" pitchFamily="34" charset="0"/>
              </a:rPr>
              <a:t>を描いている。ツイッター戦略はその戦略からでてくるものだ。</a:t>
            </a:r>
          </a:p>
        </p:txBody>
      </p:sp>
    </p:spTree>
    <p:extLst>
      <p:ext uri="{BB962C8B-B14F-4D97-AF65-F5344CB8AC3E}">
        <p14:creationId xmlns:p14="http://schemas.microsoft.com/office/powerpoint/2010/main" val="2671069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ソーシャル・ビジネス革命</a:t>
            </a:r>
            <a:r>
              <a:rPr lang="en-US" altLang="ja-JP" dirty="0" smtClean="0"/>
              <a:t/>
            </a:r>
            <a:br>
              <a:rPr lang="en-US" altLang="ja-JP" dirty="0" smtClean="0"/>
            </a:br>
            <a:r>
              <a:rPr lang="ja-JP" altLang="en-US" sz="3600" dirty="0" smtClean="0"/>
              <a:t>世界の課題を解決する新たな経済システム</a:t>
            </a:r>
            <a:endParaRPr lang="ja-JP" altLang="en-US" dirty="0" smtClean="0"/>
          </a:p>
        </p:txBody>
      </p:sp>
      <p:pic>
        <p:nvPicPr>
          <p:cNvPr id="24579" name="Picture 2" descr="61siJsAWAfL__AA300_.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48958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正方形/長方形 4"/>
          <p:cNvSpPr>
            <a:spLocks noChangeArrowheads="1"/>
          </p:cNvSpPr>
          <p:nvPr/>
        </p:nvSpPr>
        <p:spPr bwMode="auto">
          <a:xfrm>
            <a:off x="4284663" y="2276475"/>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b="1">
                <a:latin typeface="Calibri" pitchFamily="34" charset="0"/>
              </a:rPr>
              <a:t>ソーシャルビジネスの７原則</a:t>
            </a:r>
          </a:p>
          <a:p>
            <a:r>
              <a:rPr lang="ja-JP" altLang="en-US">
                <a:latin typeface="Calibri" pitchFamily="34" charset="0"/>
              </a:rPr>
              <a:t>１　経営目的は、利潤の最大化ではなく、人々や社会を脅かす貧困、教育、健康、情報アクセス、環境といった問題を解決することである。</a:t>
            </a:r>
            <a:br>
              <a:rPr lang="ja-JP" altLang="en-US">
                <a:latin typeface="Calibri" pitchFamily="34" charset="0"/>
              </a:rPr>
            </a:br>
            <a:r>
              <a:rPr lang="ja-JP" altLang="en-US">
                <a:latin typeface="Calibri" pitchFamily="34" charset="0"/>
              </a:rPr>
              <a:t>２　財務的・経済的な持続可能性を実現する。</a:t>
            </a:r>
            <a:br>
              <a:rPr lang="ja-JP" altLang="en-US">
                <a:latin typeface="Calibri" pitchFamily="34" charset="0"/>
              </a:rPr>
            </a:br>
            <a:r>
              <a:rPr lang="ja-JP" altLang="en-US">
                <a:latin typeface="Calibri" pitchFamily="34" charset="0"/>
              </a:rPr>
              <a:t>３　投資家は投資額のみを回収できる。投資の元本を超える配当は行われない。</a:t>
            </a:r>
            <a:br>
              <a:rPr lang="ja-JP" altLang="en-US">
                <a:latin typeface="Calibri" pitchFamily="34" charset="0"/>
              </a:rPr>
            </a:br>
            <a:r>
              <a:rPr lang="ja-JP" altLang="en-US">
                <a:latin typeface="Calibri" pitchFamily="34" charset="0"/>
              </a:rPr>
              <a:t>４　投資額を返済して残る利益は、会社の拡大や改善のために留保される。</a:t>
            </a:r>
            <a:br>
              <a:rPr lang="ja-JP" altLang="en-US">
                <a:latin typeface="Calibri" pitchFamily="34" charset="0"/>
              </a:rPr>
            </a:br>
            <a:r>
              <a:rPr lang="ja-JP" altLang="en-US">
                <a:latin typeface="Calibri" pitchFamily="34" charset="0"/>
              </a:rPr>
              <a:t>５　環境に配慮する</a:t>
            </a:r>
            <a:br>
              <a:rPr lang="ja-JP" altLang="en-US">
                <a:latin typeface="Calibri" pitchFamily="34" charset="0"/>
              </a:rPr>
            </a:br>
            <a:r>
              <a:rPr lang="ja-JP" altLang="en-US">
                <a:latin typeface="Calibri" pitchFamily="34" charset="0"/>
              </a:rPr>
              <a:t>６　従業員に市場賃金と標準以上の労働条件を提案する。</a:t>
            </a:r>
            <a:br>
              <a:rPr lang="ja-JP" altLang="en-US">
                <a:latin typeface="Calibri" pitchFamily="34" charset="0"/>
              </a:rPr>
            </a:br>
            <a:r>
              <a:rPr lang="ja-JP" altLang="en-US">
                <a:latin typeface="Calibri" pitchFamily="34" charset="0"/>
              </a:rPr>
              <a:t>７　楽しむ！</a:t>
            </a:r>
          </a:p>
        </p:txBody>
      </p:sp>
    </p:spTree>
    <p:extLst>
      <p:ext uri="{BB962C8B-B14F-4D97-AF65-F5344CB8AC3E}">
        <p14:creationId xmlns:p14="http://schemas.microsoft.com/office/powerpoint/2010/main" val="711482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いつか、すべての子供たちに</a:t>
            </a:r>
            <a:r>
              <a:rPr lang="en-US" altLang="ja-JP" dirty="0" smtClean="0"/>
              <a:t/>
            </a:r>
            <a:br>
              <a:rPr lang="en-US" altLang="ja-JP" dirty="0" smtClean="0"/>
            </a:br>
            <a:r>
              <a:rPr lang="ja-JP" altLang="en-US" sz="3100" dirty="0" smtClean="0"/>
              <a:t>「ティーチ・フォー・アメリカ」とそこで私が学んだこと</a:t>
            </a:r>
          </a:p>
        </p:txBody>
      </p:sp>
      <p:pic>
        <p:nvPicPr>
          <p:cNvPr id="25603" name="Picture 2" descr="いつか、すべての子供たちに――「ティーチ・フォー・アメリカ」とそこで私が学んだこ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正方形/長方形 4"/>
          <p:cNvSpPr>
            <a:spLocks noChangeArrowheads="1"/>
          </p:cNvSpPr>
          <p:nvPr/>
        </p:nvSpPr>
        <p:spPr bwMode="auto">
          <a:xfrm>
            <a:off x="4140200" y="3213100"/>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アメリカ一流大学卒業生の人気就職先ベスト</a:t>
            </a:r>
            <a:r>
              <a:rPr lang="en-US" altLang="ja-JP">
                <a:latin typeface="Calibri" pitchFamily="34" charset="0"/>
              </a:rPr>
              <a:t>10</a:t>
            </a:r>
            <a:r>
              <a:rPr lang="ja-JP" altLang="en-US">
                <a:latin typeface="Calibri" pitchFamily="34" charset="0"/>
              </a:rPr>
              <a:t>にランク入りした非営利団体</a:t>
            </a:r>
            <a:r>
              <a:rPr lang="en-US" altLang="ja-JP">
                <a:latin typeface="Calibri" pitchFamily="34" charset="0"/>
              </a:rPr>
              <a:t>Teach for America</a:t>
            </a:r>
            <a:r>
              <a:rPr lang="ja-JP" altLang="en-US">
                <a:latin typeface="Calibri" pitchFamily="34" charset="0"/>
              </a:rPr>
              <a:t>（</a:t>
            </a:r>
            <a:r>
              <a:rPr lang="en-US" altLang="ja-JP">
                <a:latin typeface="Calibri" pitchFamily="34" charset="0"/>
              </a:rPr>
              <a:t>TFA</a:t>
            </a:r>
            <a:r>
              <a:rPr lang="ja-JP" altLang="en-US">
                <a:latin typeface="Calibri" pitchFamily="34" charset="0"/>
              </a:rPr>
              <a:t>）のファウンダー　ウェンディ・コップの自伝。</a:t>
            </a:r>
            <a:r>
              <a:rPr lang="en-US" altLang="ja-JP">
                <a:latin typeface="Calibri" pitchFamily="34" charset="0"/>
              </a:rPr>
              <a:t>21</a:t>
            </a:r>
            <a:r>
              <a:rPr lang="ja-JP" altLang="en-US">
                <a:latin typeface="Calibri" pitchFamily="34" charset="0"/>
              </a:rPr>
              <a:t>歳の女子大生がアメリカの教育に大きな一石を投じることになった最初の</a:t>
            </a:r>
            <a:r>
              <a:rPr lang="en-US" altLang="ja-JP">
                <a:latin typeface="Calibri" pitchFamily="34" charset="0"/>
              </a:rPr>
              <a:t>10</a:t>
            </a:r>
            <a:r>
              <a:rPr lang="ja-JP" altLang="en-US">
                <a:latin typeface="Calibri" pitchFamily="34" charset="0"/>
              </a:rPr>
              <a:t>年間のサクセスストーリー。</a:t>
            </a:r>
          </a:p>
        </p:txBody>
      </p:sp>
    </p:spTree>
    <p:extLst>
      <p:ext uri="{BB962C8B-B14F-4D97-AF65-F5344CB8AC3E}">
        <p14:creationId xmlns:p14="http://schemas.microsoft.com/office/powerpoint/2010/main" val="36146717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20</a:t>
            </a:r>
            <a:r>
              <a:rPr lang="ja-JP" altLang="en-US" dirty="0" smtClean="0"/>
              <a:t>歳のときに知っておきたかったこと スタンフォード大学集中講義</a:t>
            </a:r>
          </a:p>
        </p:txBody>
      </p:sp>
      <p:pic>
        <p:nvPicPr>
          <p:cNvPr id="26627" name="Picture 2" descr="41PbNA5BitL__SL500_AA24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45370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正方形/長方形 4"/>
          <p:cNvSpPr>
            <a:spLocks noChangeArrowheads="1"/>
          </p:cNvSpPr>
          <p:nvPr/>
        </p:nvSpPr>
        <p:spPr bwMode="auto">
          <a:xfrm>
            <a:off x="4140200" y="2781300"/>
            <a:ext cx="4572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著者のティナ・シーリグはシリコンバレーの中心に位置するスタンフォード大学で、学生に起業家精神を教えるアントレプレナー・センターのエグゼクティブ・ディレクター。「機が熟すことなどない」「早く何度も失敗せよ」「及第点でなく最高を目指せ」「ルールは破られるためにある」。集中講義を書籍化した本書は、たとえ</a:t>
            </a:r>
            <a:r>
              <a:rPr lang="en-US" altLang="ja-JP">
                <a:latin typeface="Calibri" pitchFamily="34" charset="0"/>
              </a:rPr>
              <a:t>20</a:t>
            </a:r>
            <a:r>
              <a:rPr lang="ja-JP" altLang="en-US">
                <a:latin typeface="Calibri" pitchFamily="34" charset="0"/>
              </a:rPr>
              <a:t>歳でなくても、挑戦心を焚きつけられるメッセージがいっぱい見つかる。</a:t>
            </a:r>
          </a:p>
        </p:txBody>
      </p:sp>
    </p:spTree>
    <p:extLst>
      <p:ext uri="{BB962C8B-B14F-4D97-AF65-F5344CB8AC3E}">
        <p14:creationId xmlns:p14="http://schemas.microsoft.com/office/powerpoint/2010/main" val="2980674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457200" y="274638"/>
            <a:ext cx="8362950" cy="1143000"/>
          </a:xfrm>
        </p:spPr>
        <p:txBody>
          <a:bodyPr/>
          <a:lstStyle/>
          <a:p>
            <a:pPr eaLnBrk="1" hangingPunct="1"/>
            <a:r>
              <a:rPr lang="ja-JP" altLang="en-US" sz="3200" smtClean="0"/>
              <a:t>Ｑ：なぜ大企業から、日本の企業から</a:t>
            </a:r>
            <a:r>
              <a:rPr lang="en-US" altLang="ja-JP" sz="3200" smtClean="0"/>
              <a:t/>
            </a:r>
            <a:br>
              <a:rPr lang="en-US" altLang="ja-JP" sz="3200" smtClean="0"/>
            </a:br>
            <a:r>
              <a:rPr lang="ja-JP" altLang="en-US" sz="3200" smtClean="0"/>
              <a:t>はイノベーションが出てこないのでしょうか？</a:t>
            </a:r>
          </a:p>
        </p:txBody>
      </p:sp>
      <p:sp>
        <p:nvSpPr>
          <p:cNvPr id="4099" name="コンテンツ プレースホルダ 2"/>
          <p:cNvSpPr>
            <a:spLocks noGrp="1"/>
          </p:cNvSpPr>
          <p:nvPr>
            <p:ph idx="1"/>
          </p:nvPr>
        </p:nvSpPr>
        <p:spPr/>
        <p:txBody>
          <a:bodyPr/>
          <a:lstStyle/>
          <a:p>
            <a:pPr eaLnBrk="1" hangingPunct="1"/>
            <a:endParaRPr lang="ja-JP" altLang="en-US" smtClean="0"/>
          </a:p>
        </p:txBody>
      </p:sp>
    </p:spTree>
    <p:extLst>
      <p:ext uri="{BB962C8B-B14F-4D97-AF65-F5344CB8AC3E}">
        <p14:creationId xmlns:p14="http://schemas.microsoft.com/office/powerpoint/2010/main" val="4136850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pPr eaLnBrk="1" hangingPunct="1"/>
            <a:r>
              <a:rPr lang="ja-JP" altLang="en-US" smtClean="0"/>
              <a:t>逆風野郎 ダイソン成功物語</a:t>
            </a:r>
          </a:p>
        </p:txBody>
      </p:sp>
      <p:pic>
        <p:nvPicPr>
          <p:cNvPr id="27651" name="Picture 2" descr="逆風野郎 ダイソン成功物語"/>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46799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正方形/長方形 4"/>
          <p:cNvSpPr>
            <a:spLocks noChangeArrowheads="1"/>
          </p:cNvSpPr>
          <p:nvPr/>
        </p:nvSpPr>
        <p:spPr bwMode="auto">
          <a:xfrm>
            <a:off x="4211638" y="2636838"/>
            <a:ext cx="4572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ダイソンは、たった一人で</a:t>
            </a:r>
            <a:r>
              <a:rPr lang="en-US" altLang="ja-JP">
                <a:latin typeface="Calibri" pitchFamily="34" charset="0"/>
              </a:rPr>
              <a:t>5126</a:t>
            </a:r>
            <a:r>
              <a:rPr lang="ja-JP" altLang="en-US">
                <a:latin typeface="Calibri" pitchFamily="34" charset="0"/>
              </a:rPr>
              <a:t>台の試作品を自宅の馬車置き場の部屋に閉じこもり開発した。苦闘の末、プロトタイプが完成するが、売り込み先の大手メーカーはほとんどが門前払い。その上、プレゼンしたデザインは盗用されまくる。契約先でも思うようには開発が進まない。ダイソンは借金と訴訟まみれになりながらも、革新的な掃除機を世に出すため、情熱的に自分の信念を貫き続ける。</a:t>
            </a:r>
          </a:p>
          <a:p>
            <a:r>
              <a:rPr lang="ja-JP" altLang="en-US">
                <a:latin typeface="Calibri" pitchFamily="34" charset="0"/>
              </a:rPr>
              <a:t>成功までの</a:t>
            </a:r>
            <a:r>
              <a:rPr lang="en-US" altLang="ja-JP">
                <a:latin typeface="Calibri" pitchFamily="34" charset="0"/>
              </a:rPr>
              <a:t>20</a:t>
            </a:r>
            <a:r>
              <a:rPr lang="ja-JP" altLang="en-US">
                <a:latin typeface="Calibri" pitchFamily="34" charset="0"/>
              </a:rPr>
              <a:t>年間、ダイソンは常識や保守的な人々と徹底して戦い続ける。思うようにいかないと感情的に爆発する人のようだ。話の半分くらいは揉めごと</a:t>
            </a:r>
          </a:p>
        </p:txBody>
      </p:sp>
    </p:spTree>
    <p:extLst>
      <p:ext uri="{BB962C8B-B14F-4D97-AF65-F5344CB8AC3E}">
        <p14:creationId xmlns:p14="http://schemas.microsoft.com/office/powerpoint/2010/main" val="10854417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コンテンツ プレースホルダー 2"/>
          <p:cNvSpPr>
            <a:spLocks noGrp="1"/>
          </p:cNvSpPr>
          <p:nvPr>
            <p:ph idx="1"/>
          </p:nvPr>
        </p:nvSpPr>
        <p:spPr/>
        <p:txBody>
          <a:bodyPr/>
          <a:lstStyle/>
          <a:p>
            <a:pPr eaLnBrk="1" hangingPunct="1"/>
            <a:endParaRPr lang="ja-JP" altLang="en-US" smtClean="0"/>
          </a:p>
        </p:txBody>
      </p:sp>
      <p:pic>
        <p:nvPicPr>
          <p:cNvPr id="798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3" y="404813"/>
            <a:ext cx="818515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4859338" y="234950"/>
            <a:ext cx="4033837" cy="3397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r>
              <a:rPr lang="ja-JP" altLang="en-US" sz="1600" dirty="0"/>
              <a:t>ガートナーのテクノロジー・ハイプサイクル</a:t>
            </a:r>
          </a:p>
        </p:txBody>
      </p:sp>
    </p:spTree>
    <p:extLst>
      <p:ext uri="{BB962C8B-B14F-4D97-AF65-F5344CB8AC3E}">
        <p14:creationId xmlns:p14="http://schemas.microsoft.com/office/powerpoint/2010/main" val="17480450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タイトル 1"/>
          <p:cNvSpPr>
            <a:spLocks noGrp="1"/>
          </p:cNvSpPr>
          <p:nvPr>
            <p:ph type="title"/>
          </p:nvPr>
        </p:nvSpPr>
        <p:spPr/>
        <p:txBody>
          <a:bodyPr/>
          <a:lstStyle/>
          <a:p>
            <a:pPr eaLnBrk="1" hangingPunct="1"/>
            <a:r>
              <a:rPr lang="en-US" altLang="ja-JP" smtClean="0"/>
              <a:t>Discussion</a:t>
            </a:r>
            <a:endParaRPr lang="ja-JP" altLang="en-US" smtClean="0"/>
          </a:p>
        </p:txBody>
      </p:sp>
      <p:sp>
        <p:nvSpPr>
          <p:cNvPr id="80899" name="コンテンツ プレースホルダー 2"/>
          <p:cNvSpPr>
            <a:spLocks noGrp="1"/>
          </p:cNvSpPr>
          <p:nvPr>
            <p:ph idx="1"/>
          </p:nvPr>
        </p:nvSpPr>
        <p:spPr/>
        <p:txBody>
          <a:bodyPr/>
          <a:lstStyle/>
          <a:p>
            <a:pPr eaLnBrk="1" hangingPunct="1"/>
            <a:endParaRPr lang="ja-JP" altLang="en-US" smtClean="0"/>
          </a:p>
        </p:txBody>
      </p:sp>
    </p:spTree>
    <p:extLst>
      <p:ext uri="{BB962C8B-B14F-4D97-AF65-F5344CB8AC3E}">
        <p14:creationId xmlns:p14="http://schemas.microsoft.com/office/powerpoint/2010/main" val="18607335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最近の注目ベンチャー</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684614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3" y="116632"/>
            <a:ext cx="9169746"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4132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620"/>
            <a:ext cx="7835879" cy="69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3326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560"/>
            <a:ext cx="9076107"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96816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7140"/>
            <a:ext cx="7663295" cy="683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889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99" y="0"/>
            <a:ext cx="8855602" cy="710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3374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12" y="0"/>
            <a:ext cx="88229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282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シリコンバレーの起業家たちと</a:t>
            </a:r>
            <a:r>
              <a:rPr lang="en-US" altLang="ja-JP" dirty="0" smtClean="0"/>
              <a:t/>
            </a:r>
            <a:br>
              <a:rPr lang="en-US" altLang="ja-JP" dirty="0" smtClean="0"/>
            </a:br>
            <a:r>
              <a:rPr lang="ja-JP" altLang="en-US" dirty="0" smtClean="0"/>
              <a:t>　キーワード１０</a:t>
            </a:r>
          </a:p>
        </p:txBody>
      </p:sp>
      <p:sp>
        <p:nvSpPr>
          <p:cNvPr id="8195" name="コンテンツ プレースホルダ 2"/>
          <p:cNvSpPr>
            <a:spLocks noGrp="1"/>
          </p:cNvSpPr>
          <p:nvPr>
            <p:ph idx="1"/>
          </p:nvPr>
        </p:nvSpPr>
        <p:spPr/>
        <p:txBody>
          <a:bodyPr/>
          <a:lstStyle/>
          <a:p>
            <a:pPr eaLnBrk="1" hangingPunct="1"/>
            <a:endParaRPr lang="ja-JP" altLang="en-US" smtClean="0"/>
          </a:p>
        </p:txBody>
      </p:sp>
    </p:spTree>
    <p:extLst>
      <p:ext uri="{BB962C8B-B14F-4D97-AF65-F5344CB8AC3E}">
        <p14:creationId xmlns:p14="http://schemas.microsoft.com/office/powerpoint/2010/main" val="1584828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1" y="260648"/>
            <a:ext cx="9182662"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426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039" y="0"/>
            <a:ext cx="7184361" cy="687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3486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9" y="0"/>
            <a:ext cx="906322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1689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696"/>
            <a:ext cx="7108721" cy="671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8722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264" y="0"/>
            <a:ext cx="80074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68176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6329"/>
            <a:ext cx="6840760" cy="685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39060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7297"/>
            <a:ext cx="9207943" cy="6810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4656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8" y="116632"/>
            <a:ext cx="8992688" cy="6578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25143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55" y="188640"/>
            <a:ext cx="9013742"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90290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 y="476672"/>
            <a:ext cx="9141858"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462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pPr eaLnBrk="1" hangingPunct="1"/>
            <a:r>
              <a:rPr lang="ja-JP" altLang="en-US" smtClean="0"/>
              <a:t>映像で観るベンチャースピリッツ</a:t>
            </a:r>
          </a:p>
        </p:txBody>
      </p:sp>
      <p:sp>
        <p:nvSpPr>
          <p:cNvPr id="9219" name="正方形/長方形 3"/>
          <p:cNvSpPr>
            <a:spLocks noChangeArrowheads="1"/>
          </p:cNvSpPr>
          <p:nvPr/>
        </p:nvSpPr>
        <p:spPr bwMode="auto">
          <a:xfrm>
            <a:off x="250825" y="1557338"/>
            <a:ext cx="51133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スティーブ・ジョブス　伝説の卒業式スピーチ（日本語字幕）</a:t>
            </a:r>
            <a:r>
              <a:rPr lang="en-US" altLang="ja-JP">
                <a:latin typeface="Calibri" pitchFamily="34" charset="0"/>
              </a:rPr>
              <a:t>14:34</a:t>
            </a:r>
          </a:p>
          <a:p>
            <a:r>
              <a:rPr lang="en-US" altLang="ja-JP">
                <a:latin typeface="Calibri" pitchFamily="34" charset="0"/>
                <a:hlinkClick r:id="rId2"/>
              </a:rPr>
              <a:t>http://www.youtube.com/watch?v=RWsFs6yTiGQ&amp;feature=related</a:t>
            </a:r>
            <a:endParaRPr lang="en-US" altLang="ja-JP">
              <a:latin typeface="Calibri" pitchFamily="34" charset="0"/>
            </a:endParaRPr>
          </a:p>
          <a:p>
            <a:r>
              <a:rPr lang="ja-JP" altLang="en-US">
                <a:latin typeface="Calibri" pitchFamily="34" charset="0"/>
              </a:rPr>
              <a:t>アップル社</a:t>
            </a:r>
            <a:r>
              <a:rPr lang="en-US" altLang="ja-JP">
                <a:latin typeface="Calibri" pitchFamily="34" charset="0"/>
              </a:rPr>
              <a:t>CM『1984』</a:t>
            </a:r>
            <a:r>
              <a:rPr lang="ja-JP" altLang="en-US">
                <a:latin typeface="Calibri" pitchFamily="34" charset="0"/>
              </a:rPr>
              <a:t>　リドリースコット監督 </a:t>
            </a:r>
            <a:r>
              <a:rPr lang="en-US" altLang="ja-JP">
                <a:latin typeface="Calibri" pitchFamily="34" charset="0"/>
              </a:rPr>
              <a:t>1:00</a:t>
            </a:r>
          </a:p>
          <a:p>
            <a:r>
              <a:rPr lang="en-US" altLang="ja-JP">
                <a:latin typeface="Calibri" pitchFamily="34" charset="0"/>
                <a:hlinkClick r:id="rId3"/>
              </a:rPr>
              <a:t>http://www.youtube.com/watch?v=C91OmZJsVks&amp;feature=related</a:t>
            </a:r>
            <a:endParaRPr lang="en-US" altLang="ja-JP">
              <a:latin typeface="Calibri" pitchFamily="34" charset="0"/>
            </a:endParaRPr>
          </a:p>
          <a:p>
            <a:r>
              <a:rPr lang="ja-JP" altLang="en-US">
                <a:latin typeface="Calibri" pitchFamily="34" charset="0"/>
              </a:rPr>
              <a:t>アップル</a:t>
            </a:r>
            <a:r>
              <a:rPr lang="en-US" altLang="ja-JP">
                <a:latin typeface="Calibri" pitchFamily="34" charset="0"/>
              </a:rPr>
              <a:t>(Apple</a:t>
            </a:r>
            <a:r>
              <a:rPr lang="ja-JP" altLang="en-US">
                <a:latin typeface="Calibri" pitchFamily="34" charset="0"/>
              </a:rPr>
              <a:t>）</a:t>
            </a:r>
            <a:r>
              <a:rPr lang="en-US" altLang="ja-JP">
                <a:latin typeface="Calibri" pitchFamily="34" charset="0"/>
              </a:rPr>
              <a:t>CM</a:t>
            </a:r>
            <a:r>
              <a:rPr lang="ja-JP" altLang="en-US">
                <a:latin typeface="Calibri" pitchFamily="34" charset="0"/>
              </a:rPr>
              <a:t>　クレイジーな人たちがいる </a:t>
            </a:r>
            <a:r>
              <a:rPr lang="en-US" altLang="ja-JP">
                <a:latin typeface="Calibri" pitchFamily="34" charset="0"/>
              </a:rPr>
              <a:t>1:00</a:t>
            </a:r>
          </a:p>
          <a:p>
            <a:r>
              <a:rPr lang="en-US" altLang="ja-JP">
                <a:latin typeface="Calibri" pitchFamily="34" charset="0"/>
                <a:hlinkClick r:id="rId4"/>
              </a:rPr>
              <a:t>http://www.youtube.com/watch?v=jIStLfVfwNg</a:t>
            </a:r>
            <a:endParaRPr lang="en-US" altLang="ja-JP">
              <a:latin typeface="Calibri" pitchFamily="34" charset="0"/>
            </a:endParaRPr>
          </a:p>
          <a:p>
            <a:r>
              <a:rPr lang="en-US" altLang="ja-JP">
                <a:latin typeface="Calibri" pitchFamily="34" charset="0"/>
              </a:rPr>
              <a:t>1983 Apple Keynote </a:t>
            </a:r>
            <a:r>
              <a:rPr lang="ja-JP" altLang="en-US">
                <a:latin typeface="Calibri" pitchFamily="34" charset="0"/>
              </a:rPr>
              <a:t>ジョブズのスピーチ</a:t>
            </a:r>
            <a:r>
              <a:rPr lang="en-US" altLang="ja-JP">
                <a:latin typeface="Calibri" pitchFamily="34" charset="0"/>
              </a:rPr>
              <a:t>(</a:t>
            </a:r>
            <a:r>
              <a:rPr lang="ja-JP" altLang="en-US">
                <a:latin typeface="Calibri" pitchFamily="34" charset="0"/>
              </a:rPr>
              <a:t>字幕付き</a:t>
            </a:r>
            <a:r>
              <a:rPr lang="en-US" altLang="ja-JP">
                <a:latin typeface="Calibri" pitchFamily="34" charset="0"/>
              </a:rPr>
              <a:t>)</a:t>
            </a:r>
            <a:r>
              <a:rPr lang="ja-JP" altLang="en-US">
                <a:latin typeface="Calibri" pitchFamily="34" charset="0"/>
              </a:rPr>
              <a:t>と</a:t>
            </a:r>
            <a:r>
              <a:rPr lang="en-US" altLang="ja-JP">
                <a:latin typeface="Calibri" pitchFamily="34" charset="0"/>
              </a:rPr>
              <a:t>CM</a:t>
            </a:r>
            <a:r>
              <a:rPr lang="ja-JP" altLang="en-US">
                <a:latin typeface="Calibri" pitchFamily="34" charset="0"/>
              </a:rPr>
              <a:t>「</a:t>
            </a:r>
            <a:r>
              <a:rPr lang="en-US" altLang="ja-JP">
                <a:latin typeface="Calibri" pitchFamily="34" charset="0"/>
              </a:rPr>
              <a:t>1984</a:t>
            </a:r>
            <a:r>
              <a:rPr lang="ja-JP" altLang="en-US">
                <a:latin typeface="Calibri" pitchFamily="34" charset="0"/>
              </a:rPr>
              <a:t>」</a:t>
            </a:r>
            <a:r>
              <a:rPr lang="en-US" altLang="ja-JP">
                <a:latin typeface="Calibri" pitchFamily="34" charset="0"/>
              </a:rPr>
              <a:t>6:41</a:t>
            </a:r>
          </a:p>
          <a:p>
            <a:r>
              <a:rPr lang="en-US" altLang="ja-JP">
                <a:latin typeface="Calibri" pitchFamily="34" charset="0"/>
                <a:hlinkClick r:id="rId5"/>
              </a:rPr>
              <a:t>http://www.youtube.com/watch?v=0ofJx4LiSYQ&amp;feature=related</a:t>
            </a:r>
            <a:endParaRPr lang="en-US" altLang="ja-JP">
              <a:latin typeface="Calibri" pitchFamily="34" charset="0"/>
            </a:endParaRPr>
          </a:p>
          <a:p>
            <a:r>
              <a:rPr lang="en-US" altLang="ja-JP">
                <a:latin typeface="Calibri" pitchFamily="34" charset="0"/>
              </a:rPr>
              <a:t>A Message From Chad and Steve</a:t>
            </a:r>
            <a:r>
              <a:rPr lang="ja-JP" altLang="en-US">
                <a:latin typeface="Calibri" pitchFamily="34" charset="0"/>
              </a:rPr>
              <a:t>　</a:t>
            </a:r>
            <a:r>
              <a:rPr lang="en-US" altLang="ja-JP">
                <a:latin typeface="Calibri" pitchFamily="34" charset="0"/>
              </a:rPr>
              <a:t>1:37</a:t>
            </a:r>
          </a:p>
          <a:p>
            <a:r>
              <a:rPr lang="en-US" altLang="ja-JP">
                <a:latin typeface="Calibri" pitchFamily="34" charset="0"/>
                <a:hlinkClick r:id="rId6"/>
              </a:rPr>
              <a:t>http://www.youtube.com/watch?v=QCVxQ_3Ejkg</a:t>
            </a:r>
            <a:endParaRPr lang="en-US" altLang="ja-JP">
              <a:latin typeface="Calibri" pitchFamily="34" charset="0"/>
            </a:endParaRPr>
          </a:p>
          <a:p>
            <a:endParaRPr lang="en-US" altLang="ja-JP">
              <a:latin typeface="Calibri" pitchFamily="34" charset="0"/>
            </a:endParaRPr>
          </a:p>
        </p:txBody>
      </p:sp>
      <p:pic>
        <p:nvPicPr>
          <p:cNvPr id="9220" name="Picture 2" descr="スティーブ・ジョブズ I・IIセット"/>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23495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622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27"/>
            <a:ext cx="9144000" cy="6125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7955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987425"/>
            <a:ext cx="6572250" cy="488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247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89148" y="3244334"/>
            <a:ext cx="2585964" cy="769441"/>
          </a:xfrm>
          <a:prstGeom prst="rect">
            <a:avLst/>
          </a:prstGeom>
        </p:spPr>
        <p:txBody>
          <a:bodyPr wrap="none">
            <a:spAutoFit/>
          </a:bodyPr>
          <a:lstStyle/>
          <a:p>
            <a:r>
              <a:rPr lang="en-US" altLang="ja-JP" sz="4400" dirty="0"/>
              <a:t>Discussion</a:t>
            </a:r>
            <a:endParaRPr lang="ja-JP" altLang="en-US" sz="4400" dirty="0"/>
          </a:p>
        </p:txBody>
      </p:sp>
    </p:spTree>
    <p:extLst>
      <p:ext uri="{BB962C8B-B14F-4D97-AF65-F5344CB8AC3E}">
        <p14:creationId xmlns:p14="http://schemas.microsoft.com/office/powerpoint/2010/main" val="7970210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 y="0"/>
            <a:ext cx="8996348"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2702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Ｗｅｂベンチャーを理解する</a:t>
            </a:r>
            <a:r>
              <a:rPr lang="en-US" altLang="ja-JP" dirty="0" smtClean="0"/>
              <a:t/>
            </a:r>
            <a:br>
              <a:rPr lang="en-US" altLang="ja-JP" dirty="0" smtClean="0"/>
            </a:br>
            <a:r>
              <a:rPr lang="ja-JP" altLang="en-US" dirty="0" smtClean="0"/>
              <a:t>１０のキーワード</a:t>
            </a:r>
          </a:p>
        </p:txBody>
      </p:sp>
      <p:sp>
        <p:nvSpPr>
          <p:cNvPr id="10243" name="正方形/長方形 3"/>
          <p:cNvSpPr>
            <a:spLocks noChangeArrowheads="1"/>
          </p:cNvSpPr>
          <p:nvPr/>
        </p:nvSpPr>
        <p:spPr bwMode="auto">
          <a:xfrm>
            <a:off x="2411413" y="1989138"/>
            <a:ext cx="45720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t>YCombinator</a:t>
            </a:r>
            <a:r>
              <a:rPr lang="ja-JP" altLang="en-US" sz="2000"/>
              <a:t>　インキュベーター</a:t>
            </a:r>
          </a:p>
          <a:p>
            <a:r>
              <a:rPr lang="en-US" altLang="ja-JP" sz="2000"/>
              <a:t>TechCrunch</a:t>
            </a:r>
            <a:r>
              <a:rPr lang="ja-JP" altLang="en-US" sz="2000"/>
              <a:t>　業界メディア</a:t>
            </a:r>
          </a:p>
          <a:p>
            <a:r>
              <a:rPr lang="en-US" altLang="ja-JP" sz="2000"/>
              <a:t>KickStarter</a:t>
            </a:r>
            <a:r>
              <a:rPr lang="ja-JP" altLang="en-US" sz="2000"/>
              <a:t>　ソーシャルファンド</a:t>
            </a:r>
          </a:p>
          <a:p>
            <a:endParaRPr lang="ja-JP" altLang="en-US" sz="2000"/>
          </a:p>
          <a:p>
            <a:r>
              <a:rPr lang="en-US" altLang="ja-JP" sz="2000"/>
              <a:t>FREE </a:t>
            </a:r>
            <a:r>
              <a:rPr lang="ja-JP" altLang="en-US" sz="2000"/>
              <a:t>無料化、両面経済</a:t>
            </a:r>
          </a:p>
          <a:p>
            <a:r>
              <a:rPr lang="en-US" altLang="ja-JP" sz="2000"/>
              <a:t>Share</a:t>
            </a:r>
            <a:r>
              <a:rPr lang="ja-JP" altLang="en-US" sz="2000"/>
              <a:t>　共有文化と共有ビジネス</a:t>
            </a:r>
          </a:p>
          <a:p>
            <a:r>
              <a:rPr lang="en-US" altLang="ja-JP" sz="2000"/>
              <a:t>Public</a:t>
            </a:r>
            <a:r>
              <a:rPr lang="ja-JP" altLang="en-US" sz="2000"/>
              <a:t>　パブリック化すること</a:t>
            </a:r>
          </a:p>
          <a:p>
            <a:endParaRPr lang="ja-JP" altLang="en-US" sz="2000"/>
          </a:p>
          <a:p>
            <a:r>
              <a:rPr lang="en-US" altLang="ja-JP" sz="2000"/>
              <a:t>Gamification</a:t>
            </a:r>
            <a:r>
              <a:rPr lang="ja-JP" altLang="en-US" sz="2000"/>
              <a:t>　ゲーム化</a:t>
            </a:r>
          </a:p>
          <a:p>
            <a:r>
              <a:rPr lang="en-US" altLang="ja-JP" sz="2000"/>
              <a:t>Social Good</a:t>
            </a:r>
            <a:r>
              <a:rPr lang="ja-JP" altLang="en-US" sz="2000"/>
              <a:t>　社会的価値の追求</a:t>
            </a:r>
          </a:p>
          <a:p>
            <a:r>
              <a:rPr lang="en-US" altLang="ja-JP" sz="2000"/>
              <a:t>OpenGovernment</a:t>
            </a:r>
            <a:r>
              <a:rPr lang="ja-JP" altLang="en-US" sz="2000"/>
              <a:t>　公的情報公開</a:t>
            </a:r>
          </a:p>
          <a:p>
            <a:endParaRPr lang="ja-JP" altLang="en-US" sz="2000"/>
          </a:p>
          <a:p>
            <a:r>
              <a:rPr lang="en-US" altLang="ja-JP" sz="2000"/>
              <a:t>HypeCycle</a:t>
            </a:r>
            <a:r>
              <a:rPr lang="ja-JP" altLang="en-US" sz="2000"/>
              <a:t>　ハイプサイクル</a:t>
            </a:r>
          </a:p>
        </p:txBody>
      </p:sp>
    </p:spTree>
    <p:extLst>
      <p:ext uri="{BB962C8B-B14F-4D97-AF65-F5344CB8AC3E}">
        <p14:creationId xmlns:p14="http://schemas.microsoft.com/office/powerpoint/2010/main" val="211824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pPr eaLnBrk="1" hangingPunct="1"/>
            <a:r>
              <a:rPr lang="en-US" altLang="ja-JP" dirty="0" err="1" smtClean="0"/>
              <a:t>YCombinator</a:t>
            </a:r>
            <a:r>
              <a:rPr lang="ja-JP" altLang="en-US" dirty="0" smtClean="0"/>
              <a:t>　インキュベーター</a:t>
            </a:r>
          </a:p>
        </p:txBody>
      </p:sp>
      <p:pic>
        <p:nvPicPr>
          <p:cNvPr id="11267"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343025"/>
            <a:ext cx="523875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541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603250"/>
            <a:ext cx="8128000" cy="565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428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993775"/>
            <a:ext cx="7994650" cy="487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875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1414</Words>
  <Application>Microsoft Office PowerPoint</Application>
  <PresentationFormat>画面に合わせる (4:3)</PresentationFormat>
  <Paragraphs>103</Paragraphs>
  <Slides>53</Slides>
  <Notes>2</Notes>
  <HiddenSlides>0</HiddenSlides>
  <MMClips>0</MMClips>
  <ScaleCrop>false</ScaleCrop>
  <HeadingPairs>
    <vt:vector size="4" baseType="variant">
      <vt:variant>
        <vt:lpstr>テーマ</vt:lpstr>
      </vt:variant>
      <vt:variant>
        <vt:i4>1</vt:i4>
      </vt:variant>
      <vt:variant>
        <vt:lpstr>スライド タイトル</vt:lpstr>
      </vt:variant>
      <vt:variant>
        <vt:i4>53</vt:i4>
      </vt:variant>
    </vt:vector>
  </HeadingPairs>
  <TitlesOfParts>
    <vt:vector size="54" baseType="lpstr">
      <vt:lpstr>Office ​​テーマ</vt:lpstr>
      <vt:lpstr>ベンチャー精神と創造性と 発想を鍛える読書術</vt:lpstr>
      <vt:lpstr>Ｑ：“インターネットでイノベーションを起こした企業名を挙げてください”</vt:lpstr>
      <vt:lpstr>Ｑ：なぜ大企業から、日本の企業から はイノベーションが出てこないのでしょうか？</vt:lpstr>
      <vt:lpstr>シリコンバレーの起業家たちと 　キーワード１０</vt:lpstr>
      <vt:lpstr>映像で観るベンチャースピリッツ</vt:lpstr>
      <vt:lpstr>Ｗｅｂベンチャーを理解する １０のキーワード</vt:lpstr>
      <vt:lpstr>YCombinator　インキュベーター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TechCrunch　業界メディア</vt:lpstr>
      <vt:lpstr>Ｃｒｕｎｃｈｂａｓｅ</vt:lpstr>
      <vt:lpstr>KickStarter　ソーシャルファンド</vt:lpstr>
      <vt:lpstr>ＦＲＥＥ</vt:lpstr>
      <vt:lpstr>ＳＨＡＲＥ</vt:lpstr>
      <vt:lpstr>ＭＥＳＨ</vt:lpstr>
      <vt:lpstr>カーシェアリング</vt:lpstr>
      <vt:lpstr>DIY道具のシェア</vt:lpstr>
      <vt:lpstr>子供服のシェア</vt:lpstr>
      <vt:lpstr>本、CD、ゲーム…のシェア</vt:lpstr>
      <vt:lpstr>ＰＵＢＬＩＣ</vt:lpstr>
      <vt:lpstr>MAKERS</vt:lpstr>
      <vt:lpstr>ザッポスの奇跡 The Zappos Miracles アマゾンが屈したザッポスの新流通戦略とは</vt:lpstr>
      <vt:lpstr>ソーシャル・ビジネス革命 世界の課題を解決する新たな経済システム</vt:lpstr>
      <vt:lpstr>いつか、すべての子供たちに 「ティーチ・フォー・アメリカ」とそこで私が学んだこと</vt:lpstr>
      <vt:lpstr>20歳のときに知っておきたかったこと スタンフォード大学集中講義</vt:lpstr>
      <vt:lpstr>逆風野郎 ダイソン成功物語</vt:lpstr>
      <vt:lpstr>PowerPoint プレゼンテーション</vt:lpstr>
      <vt:lpstr>Discussion</vt:lpstr>
      <vt:lpstr>最近の注目ベンチャー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daiya</dc:creator>
  <cp:lastModifiedBy>Daiya</cp:lastModifiedBy>
  <cp:revision>19</cp:revision>
  <dcterms:created xsi:type="dcterms:W3CDTF">2012-11-30T01:33:56Z</dcterms:created>
  <dcterms:modified xsi:type="dcterms:W3CDTF">2014-12-12T12:47:00Z</dcterms:modified>
</cp:coreProperties>
</file>