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68" r:id="rId2"/>
    <p:sldId id="337" r:id="rId3"/>
    <p:sldId id="286" r:id="rId4"/>
    <p:sldId id="287" r:id="rId5"/>
    <p:sldId id="288" r:id="rId6"/>
    <p:sldId id="289" r:id="rId7"/>
    <p:sldId id="290" r:id="rId8"/>
    <p:sldId id="291" r:id="rId9"/>
    <p:sldId id="336" r:id="rId10"/>
    <p:sldId id="269" r:id="rId11"/>
    <p:sldId id="270" r:id="rId12"/>
    <p:sldId id="271" r:id="rId13"/>
    <p:sldId id="334" r:id="rId14"/>
    <p:sldId id="273" r:id="rId15"/>
    <p:sldId id="272" r:id="rId16"/>
    <p:sldId id="274" r:id="rId17"/>
    <p:sldId id="260" r:id="rId18"/>
    <p:sldId id="259" r:id="rId19"/>
    <p:sldId id="257" r:id="rId20"/>
    <p:sldId id="332" r:id="rId21"/>
    <p:sldId id="333" r:id="rId22"/>
    <p:sldId id="261" r:id="rId23"/>
    <p:sldId id="258" r:id="rId24"/>
    <p:sldId id="262" r:id="rId25"/>
    <p:sldId id="330" r:id="rId26"/>
    <p:sldId id="331" r:id="rId27"/>
    <p:sldId id="265" r:id="rId28"/>
    <p:sldId id="335" r:id="rId29"/>
    <p:sldId id="266" r:id="rId30"/>
    <p:sldId id="285" r:id="rId31"/>
    <p:sldId id="267" r:id="rId32"/>
    <p:sldId id="292" r:id="rId33"/>
    <p:sldId id="293" r:id="rId34"/>
    <p:sldId id="294" r:id="rId35"/>
    <p:sldId id="275" r:id="rId36"/>
    <p:sldId id="276" r:id="rId37"/>
    <p:sldId id="279" r:id="rId38"/>
    <p:sldId id="280" r:id="rId39"/>
    <p:sldId id="281" r:id="rId40"/>
    <p:sldId id="282" r:id="rId41"/>
    <p:sldId id="283" r:id="rId42"/>
    <p:sldId id="28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5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usuke.shigehisa\Documents\&#26696;&#20214;&#12501;&#12457;&#12523;&#12480;\DXC\&#35500;&#26126;&#26360;&#39006;&#19968;&#24335;&#26368;&#26032;ver\&#31532;&#20108;&#22238;&#24403;&#26085;&#36039;&#26009;\&#20998;&#31185;&#20250;&#12486;&#12540;&#12510;&#26696;&#32094;&#12426;&#20986;&#12375;&#12486;&#12461;&#12473;&#12488;&#65288;&#38598;&#35336;&#20013;&#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rgbClr val="FFFF00"/>
              </a:solidFill>
            </c:spPr>
          </c:dPt>
          <c:dPt>
            <c:idx val="3"/>
            <c:invertIfNegative val="0"/>
            <c:bubble3D val="0"/>
            <c:spPr>
              <a:solidFill>
                <a:srgbClr val="92D050"/>
              </a:solidFill>
            </c:spPr>
          </c:dPt>
          <c:dPt>
            <c:idx val="4"/>
            <c:invertIfNegative val="0"/>
            <c:bubble3D val="0"/>
            <c:spPr>
              <a:solidFill>
                <a:srgbClr val="00B050"/>
              </a:solidFill>
            </c:spPr>
          </c:dPt>
          <c:dPt>
            <c:idx val="5"/>
            <c:invertIfNegative val="0"/>
            <c:bubble3D val="0"/>
            <c:spPr>
              <a:solidFill>
                <a:srgbClr val="00B0F0"/>
              </a:solidFill>
            </c:spPr>
          </c:dPt>
          <c:dPt>
            <c:idx val="6"/>
            <c:invertIfNegative val="0"/>
            <c:bubble3D val="0"/>
            <c:spPr>
              <a:solidFill>
                <a:srgbClr val="0070C0"/>
              </a:solidFill>
            </c:spPr>
          </c:dPt>
          <c:dPt>
            <c:idx val="7"/>
            <c:invertIfNegative val="0"/>
            <c:bubble3D val="0"/>
            <c:spPr>
              <a:solidFill>
                <a:srgbClr val="002060"/>
              </a:solidFill>
            </c:spPr>
          </c:dPt>
          <c:dPt>
            <c:idx val="8"/>
            <c:invertIfNegative val="0"/>
            <c:bubble3D val="0"/>
            <c:spPr>
              <a:solidFill>
                <a:srgbClr val="7030A0"/>
              </a:solidFill>
            </c:spPr>
          </c:dPt>
          <c:dPt>
            <c:idx val="9"/>
            <c:invertIfNegative val="0"/>
            <c:bubble3D val="0"/>
            <c:spPr>
              <a:solidFill>
                <a:srgbClr val="FF66FF"/>
              </a:solidFill>
            </c:spPr>
          </c:dPt>
          <c:dPt>
            <c:idx val="10"/>
            <c:invertIfNegative val="0"/>
            <c:bubble3D val="0"/>
            <c:spPr>
              <a:solidFill>
                <a:schemeClr val="accent6">
                  <a:lumMod val="75000"/>
                </a:schemeClr>
              </a:solidFill>
              <a:ln>
                <a:noFill/>
              </a:ln>
            </c:spPr>
          </c:dPt>
          <c:dPt>
            <c:idx val="11"/>
            <c:invertIfNegative val="0"/>
            <c:bubble3D val="0"/>
            <c:spPr>
              <a:solidFill>
                <a:srgbClr val="66FFFF"/>
              </a:solidFill>
            </c:spPr>
          </c:dPt>
          <c:dPt>
            <c:idx val="12"/>
            <c:invertIfNegative val="0"/>
            <c:bubble3D val="0"/>
            <c:spPr>
              <a:solidFill>
                <a:schemeClr val="bg2">
                  <a:lumMod val="50000"/>
                </a:schemeClr>
              </a:solidFill>
            </c:spPr>
          </c:dPt>
          <c:dPt>
            <c:idx val="13"/>
            <c:invertIfNegative val="0"/>
            <c:bubble3D val="0"/>
            <c:spPr>
              <a:solidFill>
                <a:schemeClr val="accent5">
                  <a:lumMod val="60000"/>
                  <a:lumOff val="40000"/>
                </a:schemeClr>
              </a:solidFill>
            </c:spPr>
          </c:dPt>
          <c:dPt>
            <c:idx val="14"/>
            <c:invertIfNegative val="0"/>
            <c:bubble3D val="0"/>
            <c:spPr>
              <a:solidFill>
                <a:schemeClr val="bg1">
                  <a:lumMod val="75000"/>
                </a:schemeClr>
              </a:solidFill>
            </c:spPr>
          </c:dPt>
          <c:dPt>
            <c:idx val="15"/>
            <c:invertIfNegative val="0"/>
            <c:bubble3D val="0"/>
            <c:spPr>
              <a:solidFill>
                <a:schemeClr val="bg1"/>
              </a:solidFill>
              <a:ln>
                <a:solidFill>
                  <a:sysClr val="windowText" lastClr="000000"/>
                </a:solidFill>
              </a:ln>
            </c:spPr>
          </c:dPt>
          <c:dPt>
            <c:idx val="16"/>
            <c:invertIfNegative val="0"/>
            <c:bubble3D val="0"/>
            <c:spPr>
              <a:solidFill>
                <a:schemeClr val="tx1"/>
              </a:solidFill>
            </c:spPr>
          </c:dPt>
          <c:dLbls>
            <c:txPr>
              <a:bodyPr/>
              <a:lstStyle/>
              <a:p>
                <a:pPr>
                  <a:defRPr sz="2400"/>
                </a:pPr>
                <a:endParaRPr lang="ja-JP"/>
              </a:p>
            </c:txPr>
            <c:showLegendKey val="0"/>
            <c:showVal val="1"/>
            <c:showCatName val="0"/>
            <c:showSerName val="0"/>
            <c:showPercent val="0"/>
            <c:showBubbleSize val="0"/>
            <c:showLeaderLines val="0"/>
          </c:dLbls>
          <c:cat>
            <c:strRef>
              <c:f>結果集約!$B$2:$B$18</c:f>
              <c:strCache>
                <c:ptCount val="17"/>
                <c:pt idx="0">
                  <c:v>顧客セグメント・ターゲティング・パーソナライズ</c:v>
                </c:pt>
                <c:pt idx="1">
                  <c:v>新指標・新商品の開発</c:v>
                </c:pt>
                <c:pt idx="2">
                  <c:v>ライフログ（医療・ヘルスケア、生活情報、文化嗜好）</c:v>
                </c:pt>
                <c:pt idx="3">
                  <c:v>メディアデータ・コンテンツビジネス</c:v>
                </c:pt>
                <c:pt idx="4">
                  <c:v>都市ビッグデータ（交通、物流、住宅、オリンピック）</c:v>
                </c:pt>
                <c:pt idx="5">
                  <c:v>アトリビューション（広告効果、メディア研究）</c:v>
                </c:pt>
                <c:pt idx="6">
                  <c:v>消費者心理（購買動機）</c:v>
                </c:pt>
                <c:pt idx="7">
                  <c:v>社内外の業務効率化</c:v>
                </c:pt>
                <c:pt idx="8">
                  <c:v>購買データ活用</c:v>
                </c:pt>
                <c:pt idx="9">
                  <c:v>データ交換インフラの整備</c:v>
                </c:pt>
                <c:pt idx="10">
                  <c:v>データ活用人材の育成・教育</c:v>
                </c:pt>
                <c:pt idx="11">
                  <c:v>その他</c:v>
                </c:pt>
                <c:pt idx="12">
                  <c:v>個人情報保護ガイドライン（政府方針の整理含む）</c:v>
                </c:pt>
                <c:pt idx="13">
                  <c:v>データの可視化・パッケージ化</c:v>
                </c:pt>
                <c:pt idx="14">
                  <c:v>海外動向・先端事例の研究</c:v>
                </c:pt>
                <c:pt idx="15">
                  <c:v>移動と位置情報</c:v>
                </c:pt>
                <c:pt idx="16">
                  <c:v>データ交換ルールの整備</c:v>
                </c:pt>
              </c:strCache>
            </c:strRef>
          </c:cat>
          <c:val>
            <c:numRef>
              <c:f>結果集約!$C$2:$C$18</c:f>
              <c:numCache>
                <c:formatCode>General</c:formatCode>
                <c:ptCount val="17"/>
                <c:pt idx="0">
                  <c:v>29</c:v>
                </c:pt>
                <c:pt idx="1">
                  <c:v>29</c:v>
                </c:pt>
                <c:pt idx="2">
                  <c:v>27</c:v>
                </c:pt>
                <c:pt idx="3">
                  <c:v>27</c:v>
                </c:pt>
                <c:pt idx="4">
                  <c:v>25</c:v>
                </c:pt>
                <c:pt idx="5">
                  <c:v>23</c:v>
                </c:pt>
                <c:pt idx="6">
                  <c:v>20</c:v>
                </c:pt>
                <c:pt idx="7">
                  <c:v>17</c:v>
                </c:pt>
                <c:pt idx="8">
                  <c:v>17</c:v>
                </c:pt>
                <c:pt idx="9">
                  <c:v>14</c:v>
                </c:pt>
                <c:pt idx="10">
                  <c:v>14</c:v>
                </c:pt>
                <c:pt idx="11">
                  <c:v>12</c:v>
                </c:pt>
                <c:pt idx="12">
                  <c:v>10</c:v>
                </c:pt>
                <c:pt idx="13">
                  <c:v>10</c:v>
                </c:pt>
                <c:pt idx="14">
                  <c:v>9</c:v>
                </c:pt>
                <c:pt idx="15">
                  <c:v>8</c:v>
                </c:pt>
                <c:pt idx="16">
                  <c:v>8</c:v>
                </c:pt>
              </c:numCache>
            </c:numRef>
          </c:val>
        </c:ser>
        <c:dLbls>
          <c:showLegendKey val="0"/>
          <c:showVal val="0"/>
          <c:showCatName val="0"/>
          <c:showSerName val="0"/>
          <c:showPercent val="0"/>
          <c:showBubbleSize val="0"/>
        </c:dLbls>
        <c:gapWidth val="150"/>
        <c:axId val="210170240"/>
        <c:axId val="210171776"/>
      </c:barChart>
      <c:catAx>
        <c:axId val="210170240"/>
        <c:scaling>
          <c:orientation val="maxMin"/>
        </c:scaling>
        <c:delete val="0"/>
        <c:axPos val="l"/>
        <c:numFmt formatCode="General" sourceLinked="1"/>
        <c:majorTickMark val="out"/>
        <c:minorTickMark val="none"/>
        <c:tickLblPos val="nextTo"/>
        <c:txPr>
          <a:bodyPr/>
          <a:lstStyle/>
          <a:p>
            <a:pPr>
              <a:defRPr sz="1400" b="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10171776"/>
        <c:crosses val="autoZero"/>
        <c:auto val="1"/>
        <c:lblAlgn val="ctr"/>
        <c:lblOffset val="100"/>
        <c:noMultiLvlLbl val="0"/>
      </c:catAx>
      <c:valAx>
        <c:axId val="210171776"/>
        <c:scaling>
          <c:orientation val="minMax"/>
        </c:scaling>
        <c:delete val="0"/>
        <c:axPos val="t"/>
        <c:numFmt formatCode="General" sourceLinked="1"/>
        <c:majorTickMark val="out"/>
        <c:minorTickMark val="none"/>
        <c:tickLblPos val="nextTo"/>
        <c:crossAx val="21017024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1FB80-B9EB-4DE6-9215-27EC58EBC74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14CCC7FC-F9AD-4674-B5CB-CD7DC56CC311}">
      <dgm:prSet phldrT="[テキスト]"/>
      <dgm:spPr/>
      <dgm:t>
        <a:bodyPr/>
        <a:lstStyle/>
        <a:p>
          <a:r>
            <a:rPr kumimoji="1" lang="ja-JP" altLang="en-US" dirty="0" smtClean="0"/>
            <a:t>上　</a:t>
          </a:r>
          <a:endParaRPr kumimoji="1" lang="en-US" altLang="ja-JP" dirty="0" smtClean="0"/>
        </a:p>
        <a:p>
          <a:r>
            <a:rPr kumimoji="1" lang="ja-JP" altLang="en-US" dirty="0" smtClean="0"/>
            <a:t>先生と私</a:t>
          </a:r>
          <a:endParaRPr kumimoji="1" lang="ja-JP" altLang="en-US" dirty="0"/>
        </a:p>
      </dgm:t>
    </dgm:pt>
    <dgm:pt modelId="{1E2FCC5D-7FB1-4C62-8CA6-C93D6DE08711}" type="parTrans" cxnId="{A9E6BB77-51A2-45CB-8CAE-A1AE7D6D68B6}">
      <dgm:prSet/>
      <dgm:spPr/>
      <dgm:t>
        <a:bodyPr/>
        <a:lstStyle/>
        <a:p>
          <a:endParaRPr kumimoji="1" lang="ja-JP" altLang="en-US"/>
        </a:p>
      </dgm:t>
    </dgm:pt>
    <dgm:pt modelId="{B7E327CE-7E36-4E73-8B80-2CB5D0C6223C}" type="sibTrans" cxnId="{A9E6BB77-51A2-45CB-8CAE-A1AE7D6D68B6}">
      <dgm:prSet/>
      <dgm:spPr/>
      <dgm:t>
        <a:bodyPr/>
        <a:lstStyle/>
        <a:p>
          <a:endParaRPr kumimoji="1" lang="ja-JP" altLang="en-US"/>
        </a:p>
      </dgm:t>
    </dgm:pt>
    <dgm:pt modelId="{D938BEA5-72FB-4123-8838-4B68A4880FE9}">
      <dgm:prSet phldrT="[テキスト]"/>
      <dgm:spPr/>
      <dgm:t>
        <a:bodyPr/>
        <a:lstStyle/>
        <a:p>
          <a:r>
            <a:rPr kumimoji="1" lang="ja-JP" altLang="en-US" dirty="0" smtClean="0"/>
            <a:t>「私」が先生夫妻と出会う</a:t>
          </a:r>
          <a:endParaRPr kumimoji="1" lang="ja-JP" altLang="en-US" dirty="0"/>
        </a:p>
      </dgm:t>
    </dgm:pt>
    <dgm:pt modelId="{61B2E45D-D8E8-483C-9019-9E1DB6A53A35}" type="parTrans" cxnId="{5A7213B9-1BA4-4212-9093-6B5FB4102C9C}">
      <dgm:prSet/>
      <dgm:spPr/>
      <dgm:t>
        <a:bodyPr/>
        <a:lstStyle/>
        <a:p>
          <a:endParaRPr kumimoji="1" lang="ja-JP" altLang="en-US"/>
        </a:p>
      </dgm:t>
    </dgm:pt>
    <dgm:pt modelId="{CD4FB578-38A2-445E-8ACB-07B7BFE0F146}" type="sibTrans" cxnId="{5A7213B9-1BA4-4212-9093-6B5FB4102C9C}">
      <dgm:prSet/>
      <dgm:spPr/>
      <dgm:t>
        <a:bodyPr/>
        <a:lstStyle/>
        <a:p>
          <a:endParaRPr kumimoji="1" lang="ja-JP" altLang="en-US"/>
        </a:p>
      </dgm:t>
    </dgm:pt>
    <dgm:pt modelId="{52AC1C8C-3169-4DAF-B2A3-1B4264F86F8A}">
      <dgm:prSet phldrT="[テキスト]"/>
      <dgm:spPr/>
      <dgm:t>
        <a:bodyPr/>
        <a:lstStyle/>
        <a:p>
          <a:r>
            <a:rPr kumimoji="1" lang="ja-JP" altLang="en-US" dirty="0" smtClean="0"/>
            <a:t>鎌倉。先生との思い出。</a:t>
          </a:r>
          <a:endParaRPr kumimoji="1" lang="ja-JP" altLang="en-US" dirty="0"/>
        </a:p>
      </dgm:t>
    </dgm:pt>
    <dgm:pt modelId="{61DD0856-05D5-48CA-97C5-EAAA7C061F86}" type="parTrans" cxnId="{9A81F6D7-CA12-4784-AEA3-858B1CF09DEE}">
      <dgm:prSet/>
      <dgm:spPr/>
      <dgm:t>
        <a:bodyPr/>
        <a:lstStyle/>
        <a:p>
          <a:endParaRPr kumimoji="1" lang="ja-JP" altLang="en-US"/>
        </a:p>
      </dgm:t>
    </dgm:pt>
    <dgm:pt modelId="{866EBDE7-2EC9-4237-BCDA-49E53052F858}" type="sibTrans" cxnId="{9A81F6D7-CA12-4784-AEA3-858B1CF09DEE}">
      <dgm:prSet/>
      <dgm:spPr/>
      <dgm:t>
        <a:bodyPr/>
        <a:lstStyle/>
        <a:p>
          <a:endParaRPr kumimoji="1" lang="ja-JP" altLang="en-US"/>
        </a:p>
      </dgm:t>
    </dgm:pt>
    <dgm:pt modelId="{E7246E63-D179-44C7-B150-A05AA7321972}">
      <dgm:prSet phldrT="[テキスト]"/>
      <dgm:spPr/>
      <dgm:t>
        <a:bodyPr/>
        <a:lstStyle/>
        <a:p>
          <a:r>
            <a:rPr kumimoji="1" lang="ja-JP" altLang="en-US" dirty="0" smtClean="0"/>
            <a:t>中　</a:t>
          </a:r>
          <a:endParaRPr kumimoji="1" lang="en-US" altLang="ja-JP" dirty="0" smtClean="0"/>
        </a:p>
        <a:p>
          <a:r>
            <a:rPr kumimoji="1" lang="ja-JP" altLang="en-US" dirty="0" smtClean="0"/>
            <a:t>両親と私</a:t>
          </a:r>
          <a:endParaRPr kumimoji="1" lang="ja-JP" altLang="en-US" dirty="0"/>
        </a:p>
      </dgm:t>
    </dgm:pt>
    <dgm:pt modelId="{0670F182-3BB0-4334-9659-14CC28F461B9}" type="parTrans" cxnId="{6B28865A-AEF2-4563-9001-04F4E95142CF}">
      <dgm:prSet/>
      <dgm:spPr/>
      <dgm:t>
        <a:bodyPr/>
        <a:lstStyle/>
        <a:p>
          <a:endParaRPr kumimoji="1" lang="ja-JP" altLang="en-US"/>
        </a:p>
      </dgm:t>
    </dgm:pt>
    <dgm:pt modelId="{F62541EB-C521-4FF8-A2AA-E1FCA9F9093E}" type="sibTrans" cxnId="{6B28865A-AEF2-4563-9001-04F4E95142CF}">
      <dgm:prSet/>
      <dgm:spPr/>
      <dgm:t>
        <a:bodyPr/>
        <a:lstStyle/>
        <a:p>
          <a:endParaRPr kumimoji="1" lang="ja-JP" altLang="en-US"/>
        </a:p>
      </dgm:t>
    </dgm:pt>
    <dgm:pt modelId="{1A971F08-7704-4446-9496-62D88C21EFE9}">
      <dgm:prSet phldrT="[テキスト]"/>
      <dgm:spPr/>
      <dgm:t>
        <a:bodyPr/>
        <a:lstStyle/>
        <a:p>
          <a:r>
            <a:rPr kumimoji="1" lang="ja-JP" altLang="en-US" dirty="0" smtClean="0"/>
            <a:t>「私」が実家に帰省する</a:t>
          </a:r>
          <a:endParaRPr kumimoji="1" lang="ja-JP" altLang="en-US" dirty="0"/>
        </a:p>
      </dgm:t>
    </dgm:pt>
    <dgm:pt modelId="{54E781EB-F3FF-477A-8E43-7764EDD021D9}" type="parTrans" cxnId="{3DC391B0-EB36-4366-B827-823BF315847F}">
      <dgm:prSet/>
      <dgm:spPr/>
      <dgm:t>
        <a:bodyPr/>
        <a:lstStyle/>
        <a:p>
          <a:endParaRPr kumimoji="1" lang="ja-JP" altLang="en-US"/>
        </a:p>
      </dgm:t>
    </dgm:pt>
    <dgm:pt modelId="{41BE43F7-02CE-4CAE-9AA2-8645329BCC78}" type="sibTrans" cxnId="{3DC391B0-EB36-4366-B827-823BF315847F}">
      <dgm:prSet/>
      <dgm:spPr/>
      <dgm:t>
        <a:bodyPr/>
        <a:lstStyle/>
        <a:p>
          <a:endParaRPr kumimoji="1" lang="ja-JP" altLang="en-US"/>
        </a:p>
      </dgm:t>
    </dgm:pt>
    <dgm:pt modelId="{3A067264-E538-4402-84C4-F24D4B683EAA}">
      <dgm:prSet phldrT="[テキスト]"/>
      <dgm:spPr/>
      <dgm:t>
        <a:bodyPr/>
        <a:lstStyle/>
        <a:p>
          <a:r>
            <a:rPr kumimoji="1" lang="ja-JP" altLang="en-US" dirty="0" smtClean="0"/>
            <a:t>病気の父の看病と家族の話</a:t>
          </a:r>
          <a:endParaRPr kumimoji="1" lang="ja-JP" altLang="en-US" dirty="0"/>
        </a:p>
      </dgm:t>
    </dgm:pt>
    <dgm:pt modelId="{4C10D16E-0CF5-484C-977F-85165FB3FB60}" type="parTrans" cxnId="{676081C4-F904-4829-BF56-658974683D05}">
      <dgm:prSet/>
      <dgm:spPr/>
      <dgm:t>
        <a:bodyPr/>
        <a:lstStyle/>
        <a:p>
          <a:endParaRPr kumimoji="1" lang="ja-JP" altLang="en-US"/>
        </a:p>
      </dgm:t>
    </dgm:pt>
    <dgm:pt modelId="{C28E10BE-60CE-4D9C-A54E-4CEAB43401CB}" type="sibTrans" cxnId="{676081C4-F904-4829-BF56-658974683D05}">
      <dgm:prSet/>
      <dgm:spPr/>
      <dgm:t>
        <a:bodyPr/>
        <a:lstStyle/>
        <a:p>
          <a:endParaRPr kumimoji="1" lang="ja-JP" altLang="en-US"/>
        </a:p>
      </dgm:t>
    </dgm:pt>
    <dgm:pt modelId="{F3999EB4-6DA3-480A-AA78-53EADEF5C9E9}">
      <dgm:prSet phldrT="[テキスト]"/>
      <dgm:spPr/>
      <dgm:t>
        <a:bodyPr/>
        <a:lstStyle/>
        <a:p>
          <a:r>
            <a:rPr kumimoji="1" lang="ja-JP" altLang="en-US" dirty="0" smtClean="0"/>
            <a:t>下</a:t>
          </a:r>
          <a:endParaRPr kumimoji="1" lang="en-US" altLang="ja-JP" dirty="0" smtClean="0"/>
        </a:p>
        <a:p>
          <a:r>
            <a:rPr kumimoji="1" lang="ja-JP" altLang="en-US" dirty="0" smtClean="0"/>
            <a:t>先生と遺書</a:t>
          </a:r>
          <a:endParaRPr kumimoji="1" lang="ja-JP" altLang="en-US" dirty="0"/>
        </a:p>
      </dgm:t>
    </dgm:pt>
    <dgm:pt modelId="{9BE326BA-7E50-4532-8C41-C12E936A52BE}" type="parTrans" cxnId="{DF42E86F-92E7-48D6-B00C-785E5584AD0F}">
      <dgm:prSet/>
      <dgm:spPr/>
      <dgm:t>
        <a:bodyPr/>
        <a:lstStyle/>
        <a:p>
          <a:endParaRPr kumimoji="1" lang="ja-JP" altLang="en-US"/>
        </a:p>
      </dgm:t>
    </dgm:pt>
    <dgm:pt modelId="{B54EED0D-FFE5-441A-9F32-D7EC00C606BB}" type="sibTrans" cxnId="{DF42E86F-92E7-48D6-B00C-785E5584AD0F}">
      <dgm:prSet/>
      <dgm:spPr/>
      <dgm:t>
        <a:bodyPr/>
        <a:lstStyle/>
        <a:p>
          <a:endParaRPr kumimoji="1" lang="ja-JP" altLang="en-US"/>
        </a:p>
      </dgm:t>
    </dgm:pt>
    <dgm:pt modelId="{4E633CDF-1D44-4C22-9A6C-B79CB0ED8D02}">
      <dgm:prSet phldrT="[テキスト]"/>
      <dgm:spPr/>
      <dgm:t>
        <a:bodyPr/>
        <a:lstStyle/>
        <a:p>
          <a:r>
            <a:rPr kumimoji="1" lang="ja-JP" altLang="en-US" dirty="0" smtClean="0"/>
            <a:t>自殺した「先生」から遺書が届く</a:t>
          </a:r>
          <a:endParaRPr kumimoji="1" lang="ja-JP" altLang="en-US" dirty="0"/>
        </a:p>
      </dgm:t>
    </dgm:pt>
    <dgm:pt modelId="{EC7B6212-F8CB-4337-9FE3-F1D2E012D125}" type="parTrans" cxnId="{2CC6AC72-66C9-4A15-B419-9E7B6F9ADFE3}">
      <dgm:prSet/>
      <dgm:spPr/>
      <dgm:t>
        <a:bodyPr/>
        <a:lstStyle/>
        <a:p>
          <a:endParaRPr kumimoji="1" lang="ja-JP" altLang="en-US"/>
        </a:p>
      </dgm:t>
    </dgm:pt>
    <dgm:pt modelId="{067A490F-507B-4728-A95D-BFB1A5C4B869}" type="sibTrans" cxnId="{2CC6AC72-66C9-4A15-B419-9E7B6F9ADFE3}">
      <dgm:prSet/>
      <dgm:spPr/>
      <dgm:t>
        <a:bodyPr/>
        <a:lstStyle/>
        <a:p>
          <a:endParaRPr kumimoji="1" lang="ja-JP" altLang="en-US"/>
        </a:p>
      </dgm:t>
    </dgm:pt>
    <dgm:pt modelId="{9BAB1373-B105-4E13-BAC3-2AD2FE6C53BC}">
      <dgm:prSet phldrT="[テキスト]"/>
      <dgm:spPr/>
      <dgm:t>
        <a:bodyPr/>
        <a:lstStyle/>
        <a:p>
          <a:r>
            <a:rPr kumimoji="1" lang="ja-JP" altLang="en-US" dirty="0" smtClean="0"/>
            <a:t>先生の暗い秘密が明かされる</a:t>
          </a:r>
          <a:endParaRPr kumimoji="1" lang="ja-JP" altLang="en-US" dirty="0"/>
        </a:p>
      </dgm:t>
    </dgm:pt>
    <dgm:pt modelId="{BBD25785-5BF9-420C-BC07-DDDF71DB7F43}" type="parTrans" cxnId="{A8B5900F-392C-4CBA-815B-CAF1F20D3337}">
      <dgm:prSet/>
      <dgm:spPr/>
      <dgm:t>
        <a:bodyPr/>
        <a:lstStyle/>
        <a:p>
          <a:endParaRPr kumimoji="1" lang="ja-JP" altLang="en-US"/>
        </a:p>
      </dgm:t>
    </dgm:pt>
    <dgm:pt modelId="{8B0D5F08-624D-4C18-BE11-676124DA2B0D}" type="sibTrans" cxnId="{A8B5900F-392C-4CBA-815B-CAF1F20D3337}">
      <dgm:prSet/>
      <dgm:spPr/>
      <dgm:t>
        <a:bodyPr/>
        <a:lstStyle/>
        <a:p>
          <a:endParaRPr kumimoji="1" lang="ja-JP" altLang="en-US"/>
        </a:p>
      </dgm:t>
    </dgm:pt>
    <dgm:pt modelId="{679AFC7D-DD74-4D89-B8C6-03B0DEFF73D9}" type="pres">
      <dgm:prSet presAssocID="{E4A1FB80-B9EB-4DE6-9215-27EC58EBC74A}" presName="linearFlow" presStyleCnt="0">
        <dgm:presLayoutVars>
          <dgm:dir/>
          <dgm:animLvl val="lvl"/>
          <dgm:resizeHandles val="exact"/>
        </dgm:presLayoutVars>
      </dgm:prSet>
      <dgm:spPr/>
      <dgm:t>
        <a:bodyPr/>
        <a:lstStyle/>
        <a:p>
          <a:endParaRPr kumimoji="1" lang="ja-JP" altLang="en-US"/>
        </a:p>
      </dgm:t>
    </dgm:pt>
    <dgm:pt modelId="{90CAC156-DFB6-4CFC-A1C0-B2DC911CE2DB}" type="pres">
      <dgm:prSet presAssocID="{14CCC7FC-F9AD-4674-B5CB-CD7DC56CC311}" presName="composite" presStyleCnt="0"/>
      <dgm:spPr/>
    </dgm:pt>
    <dgm:pt modelId="{6B827AD1-0BCC-49C7-837C-7B09E6A2F057}" type="pres">
      <dgm:prSet presAssocID="{14CCC7FC-F9AD-4674-B5CB-CD7DC56CC311}" presName="parentText" presStyleLbl="alignNode1" presStyleIdx="0" presStyleCnt="3">
        <dgm:presLayoutVars>
          <dgm:chMax val="1"/>
          <dgm:bulletEnabled val="1"/>
        </dgm:presLayoutVars>
      </dgm:prSet>
      <dgm:spPr/>
      <dgm:t>
        <a:bodyPr/>
        <a:lstStyle/>
        <a:p>
          <a:endParaRPr kumimoji="1" lang="ja-JP" altLang="en-US"/>
        </a:p>
      </dgm:t>
    </dgm:pt>
    <dgm:pt modelId="{CFF1BB78-E2E7-42BD-BADF-E8D93D600BA2}" type="pres">
      <dgm:prSet presAssocID="{14CCC7FC-F9AD-4674-B5CB-CD7DC56CC311}" presName="descendantText" presStyleLbl="alignAcc1" presStyleIdx="0" presStyleCnt="3">
        <dgm:presLayoutVars>
          <dgm:bulletEnabled val="1"/>
        </dgm:presLayoutVars>
      </dgm:prSet>
      <dgm:spPr/>
      <dgm:t>
        <a:bodyPr/>
        <a:lstStyle/>
        <a:p>
          <a:endParaRPr kumimoji="1" lang="ja-JP" altLang="en-US"/>
        </a:p>
      </dgm:t>
    </dgm:pt>
    <dgm:pt modelId="{FA87011E-D789-4E02-84F6-D7279592546D}" type="pres">
      <dgm:prSet presAssocID="{B7E327CE-7E36-4E73-8B80-2CB5D0C6223C}" presName="sp" presStyleCnt="0"/>
      <dgm:spPr/>
    </dgm:pt>
    <dgm:pt modelId="{4B98782D-D2BA-4742-B4DD-FD100A2CF05E}" type="pres">
      <dgm:prSet presAssocID="{E7246E63-D179-44C7-B150-A05AA7321972}" presName="composite" presStyleCnt="0"/>
      <dgm:spPr/>
    </dgm:pt>
    <dgm:pt modelId="{A3185B6B-4462-4DE9-9FED-5E0D5C808C1C}" type="pres">
      <dgm:prSet presAssocID="{E7246E63-D179-44C7-B150-A05AA7321972}" presName="parentText" presStyleLbl="alignNode1" presStyleIdx="1" presStyleCnt="3">
        <dgm:presLayoutVars>
          <dgm:chMax val="1"/>
          <dgm:bulletEnabled val="1"/>
        </dgm:presLayoutVars>
      </dgm:prSet>
      <dgm:spPr/>
      <dgm:t>
        <a:bodyPr/>
        <a:lstStyle/>
        <a:p>
          <a:endParaRPr kumimoji="1" lang="ja-JP" altLang="en-US"/>
        </a:p>
      </dgm:t>
    </dgm:pt>
    <dgm:pt modelId="{A1151ACD-ADB2-401B-8967-48B3980E3D7B}" type="pres">
      <dgm:prSet presAssocID="{E7246E63-D179-44C7-B150-A05AA7321972}" presName="descendantText" presStyleLbl="alignAcc1" presStyleIdx="1" presStyleCnt="3">
        <dgm:presLayoutVars>
          <dgm:bulletEnabled val="1"/>
        </dgm:presLayoutVars>
      </dgm:prSet>
      <dgm:spPr/>
      <dgm:t>
        <a:bodyPr/>
        <a:lstStyle/>
        <a:p>
          <a:endParaRPr kumimoji="1" lang="ja-JP" altLang="en-US"/>
        </a:p>
      </dgm:t>
    </dgm:pt>
    <dgm:pt modelId="{52AB35ED-18D2-4799-8630-9BAF4808C6E3}" type="pres">
      <dgm:prSet presAssocID="{F62541EB-C521-4FF8-A2AA-E1FCA9F9093E}" presName="sp" presStyleCnt="0"/>
      <dgm:spPr/>
    </dgm:pt>
    <dgm:pt modelId="{31B01C43-2DF6-46B8-B138-AF235F5F7B10}" type="pres">
      <dgm:prSet presAssocID="{F3999EB4-6DA3-480A-AA78-53EADEF5C9E9}" presName="composite" presStyleCnt="0"/>
      <dgm:spPr/>
    </dgm:pt>
    <dgm:pt modelId="{276AA656-422F-4A23-997C-7252300513B2}" type="pres">
      <dgm:prSet presAssocID="{F3999EB4-6DA3-480A-AA78-53EADEF5C9E9}" presName="parentText" presStyleLbl="alignNode1" presStyleIdx="2" presStyleCnt="3">
        <dgm:presLayoutVars>
          <dgm:chMax val="1"/>
          <dgm:bulletEnabled val="1"/>
        </dgm:presLayoutVars>
      </dgm:prSet>
      <dgm:spPr/>
      <dgm:t>
        <a:bodyPr/>
        <a:lstStyle/>
        <a:p>
          <a:endParaRPr kumimoji="1" lang="ja-JP" altLang="en-US"/>
        </a:p>
      </dgm:t>
    </dgm:pt>
    <dgm:pt modelId="{E392DE91-BC3A-4FA1-BDC4-08633B63BBE0}" type="pres">
      <dgm:prSet presAssocID="{F3999EB4-6DA3-480A-AA78-53EADEF5C9E9}" presName="descendantText" presStyleLbl="alignAcc1" presStyleIdx="2" presStyleCnt="3">
        <dgm:presLayoutVars>
          <dgm:bulletEnabled val="1"/>
        </dgm:presLayoutVars>
      </dgm:prSet>
      <dgm:spPr/>
      <dgm:t>
        <a:bodyPr/>
        <a:lstStyle/>
        <a:p>
          <a:endParaRPr kumimoji="1" lang="ja-JP" altLang="en-US"/>
        </a:p>
      </dgm:t>
    </dgm:pt>
  </dgm:ptLst>
  <dgm:cxnLst>
    <dgm:cxn modelId="{A9E6BB77-51A2-45CB-8CAE-A1AE7D6D68B6}" srcId="{E4A1FB80-B9EB-4DE6-9215-27EC58EBC74A}" destId="{14CCC7FC-F9AD-4674-B5CB-CD7DC56CC311}" srcOrd="0" destOrd="0" parTransId="{1E2FCC5D-7FB1-4C62-8CA6-C93D6DE08711}" sibTransId="{B7E327CE-7E36-4E73-8B80-2CB5D0C6223C}"/>
    <dgm:cxn modelId="{3DC391B0-EB36-4366-B827-823BF315847F}" srcId="{E7246E63-D179-44C7-B150-A05AA7321972}" destId="{1A971F08-7704-4446-9496-62D88C21EFE9}" srcOrd="0" destOrd="0" parTransId="{54E781EB-F3FF-477A-8E43-7764EDD021D9}" sibTransId="{41BE43F7-02CE-4CAE-9AA2-8645329BCC78}"/>
    <dgm:cxn modelId="{B9230369-38D5-478A-A3F3-A735CEDEA5F7}" type="presOf" srcId="{F3999EB4-6DA3-480A-AA78-53EADEF5C9E9}" destId="{276AA656-422F-4A23-997C-7252300513B2}" srcOrd="0" destOrd="0" presId="urn:microsoft.com/office/officeart/2005/8/layout/chevron2"/>
    <dgm:cxn modelId="{A8B5900F-392C-4CBA-815B-CAF1F20D3337}" srcId="{F3999EB4-6DA3-480A-AA78-53EADEF5C9E9}" destId="{9BAB1373-B105-4E13-BAC3-2AD2FE6C53BC}" srcOrd="1" destOrd="0" parTransId="{BBD25785-5BF9-420C-BC07-DDDF71DB7F43}" sibTransId="{8B0D5F08-624D-4C18-BE11-676124DA2B0D}"/>
    <dgm:cxn modelId="{5A7213B9-1BA4-4212-9093-6B5FB4102C9C}" srcId="{14CCC7FC-F9AD-4674-B5CB-CD7DC56CC311}" destId="{D938BEA5-72FB-4123-8838-4B68A4880FE9}" srcOrd="0" destOrd="0" parTransId="{61B2E45D-D8E8-483C-9019-9E1DB6A53A35}" sibTransId="{CD4FB578-38A2-445E-8ACB-07B7BFE0F146}"/>
    <dgm:cxn modelId="{B7DDE99C-ABC8-4886-951A-554A8144C71F}" type="presOf" srcId="{D938BEA5-72FB-4123-8838-4B68A4880FE9}" destId="{CFF1BB78-E2E7-42BD-BADF-E8D93D600BA2}" srcOrd="0" destOrd="0" presId="urn:microsoft.com/office/officeart/2005/8/layout/chevron2"/>
    <dgm:cxn modelId="{676081C4-F904-4829-BF56-658974683D05}" srcId="{E7246E63-D179-44C7-B150-A05AA7321972}" destId="{3A067264-E538-4402-84C4-F24D4B683EAA}" srcOrd="1" destOrd="0" parTransId="{4C10D16E-0CF5-484C-977F-85165FB3FB60}" sibTransId="{C28E10BE-60CE-4D9C-A54E-4CEAB43401CB}"/>
    <dgm:cxn modelId="{7DF0BCAF-408F-4E7F-8EEB-6DA626AD207E}" type="presOf" srcId="{3A067264-E538-4402-84C4-F24D4B683EAA}" destId="{A1151ACD-ADB2-401B-8967-48B3980E3D7B}" srcOrd="0" destOrd="1" presId="urn:microsoft.com/office/officeart/2005/8/layout/chevron2"/>
    <dgm:cxn modelId="{DAF92497-D127-454D-9883-E8ED580A8FF8}" type="presOf" srcId="{E7246E63-D179-44C7-B150-A05AA7321972}" destId="{A3185B6B-4462-4DE9-9FED-5E0D5C808C1C}" srcOrd="0" destOrd="0" presId="urn:microsoft.com/office/officeart/2005/8/layout/chevron2"/>
    <dgm:cxn modelId="{DF42E86F-92E7-48D6-B00C-785E5584AD0F}" srcId="{E4A1FB80-B9EB-4DE6-9215-27EC58EBC74A}" destId="{F3999EB4-6DA3-480A-AA78-53EADEF5C9E9}" srcOrd="2" destOrd="0" parTransId="{9BE326BA-7E50-4532-8C41-C12E936A52BE}" sibTransId="{B54EED0D-FFE5-441A-9F32-D7EC00C606BB}"/>
    <dgm:cxn modelId="{B921A266-F1C6-4BE3-B84D-53C653E26871}" type="presOf" srcId="{52AC1C8C-3169-4DAF-B2A3-1B4264F86F8A}" destId="{CFF1BB78-E2E7-42BD-BADF-E8D93D600BA2}" srcOrd="0" destOrd="1" presId="urn:microsoft.com/office/officeart/2005/8/layout/chevron2"/>
    <dgm:cxn modelId="{1CB22E63-3059-4BC7-93F9-ECE7D7A99DA1}" type="presOf" srcId="{4E633CDF-1D44-4C22-9A6C-B79CB0ED8D02}" destId="{E392DE91-BC3A-4FA1-BDC4-08633B63BBE0}" srcOrd="0" destOrd="0" presId="urn:microsoft.com/office/officeart/2005/8/layout/chevron2"/>
    <dgm:cxn modelId="{7975D502-CFA1-42FF-A387-442F509E241E}" type="presOf" srcId="{E4A1FB80-B9EB-4DE6-9215-27EC58EBC74A}" destId="{679AFC7D-DD74-4D89-B8C6-03B0DEFF73D9}" srcOrd="0" destOrd="0" presId="urn:microsoft.com/office/officeart/2005/8/layout/chevron2"/>
    <dgm:cxn modelId="{53A460B7-CF0C-4BE7-8ABF-A3ECF292C13A}" type="presOf" srcId="{9BAB1373-B105-4E13-BAC3-2AD2FE6C53BC}" destId="{E392DE91-BC3A-4FA1-BDC4-08633B63BBE0}" srcOrd="0" destOrd="1" presId="urn:microsoft.com/office/officeart/2005/8/layout/chevron2"/>
    <dgm:cxn modelId="{6B28865A-AEF2-4563-9001-04F4E95142CF}" srcId="{E4A1FB80-B9EB-4DE6-9215-27EC58EBC74A}" destId="{E7246E63-D179-44C7-B150-A05AA7321972}" srcOrd="1" destOrd="0" parTransId="{0670F182-3BB0-4334-9659-14CC28F461B9}" sibTransId="{F62541EB-C521-4FF8-A2AA-E1FCA9F9093E}"/>
    <dgm:cxn modelId="{AB13725A-3425-4323-9E19-DAC41F3BCFAE}" type="presOf" srcId="{1A971F08-7704-4446-9496-62D88C21EFE9}" destId="{A1151ACD-ADB2-401B-8967-48B3980E3D7B}" srcOrd="0" destOrd="0" presId="urn:microsoft.com/office/officeart/2005/8/layout/chevron2"/>
    <dgm:cxn modelId="{AA82E454-BE1C-4726-A4B6-5CE9E9CD48D8}" type="presOf" srcId="{14CCC7FC-F9AD-4674-B5CB-CD7DC56CC311}" destId="{6B827AD1-0BCC-49C7-837C-7B09E6A2F057}" srcOrd="0" destOrd="0" presId="urn:microsoft.com/office/officeart/2005/8/layout/chevron2"/>
    <dgm:cxn modelId="{2CC6AC72-66C9-4A15-B419-9E7B6F9ADFE3}" srcId="{F3999EB4-6DA3-480A-AA78-53EADEF5C9E9}" destId="{4E633CDF-1D44-4C22-9A6C-B79CB0ED8D02}" srcOrd="0" destOrd="0" parTransId="{EC7B6212-F8CB-4337-9FE3-F1D2E012D125}" sibTransId="{067A490F-507B-4728-A95D-BFB1A5C4B869}"/>
    <dgm:cxn modelId="{9A81F6D7-CA12-4784-AEA3-858B1CF09DEE}" srcId="{14CCC7FC-F9AD-4674-B5CB-CD7DC56CC311}" destId="{52AC1C8C-3169-4DAF-B2A3-1B4264F86F8A}" srcOrd="1" destOrd="0" parTransId="{61DD0856-05D5-48CA-97C5-EAAA7C061F86}" sibTransId="{866EBDE7-2EC9-4237-BCDA-49E53052F858}"/>
    <dgm:cxn modelId="{ADB7BC37-079A-4611-9FDC-44F96523E409}" type="presParOf" srcId="{679AFC7D-DD74-4D89-B8C6-03B0DEFF73D9}" destId="{90CAC156-DFB6-4CFC-A1C0-B2DC911CE2DB}" srcOrd="0" destOrd="0" presId="urn:microsoft.com/office/officeart/2005/8/layout/chevron2"/>
    <dgm:cxn modelId="{A2F18790-7783-4F1F-B3D8-CDEAF37EE1B6}" type="presParOf" srcId="{90CAC156-DFB6-4CFC-A1C0-B2DC911CE2DB}" destId="{6B827AD1-0BCC-49C7-837C-7B09E6A2F057}" srcOrd="0" destOrd="0" presId="urn:microsoft.com/office/officeart/2005/8/layout/chevron2"/>
    <dgm:cxn modelId="{EBB89A0A-730C-48A3-B1EC-D543341C8E64}" type="presParOf" srcId="{90CAC156-DFB6-4CFC-A1C0-B2DC911CE2DB}" destId="{CFF1BB78-E2E7-42BD-BADF-E8D93D600BA2}" srcOrd="1" destOrd="0" presId="urn:microsoft.com/office/officeart/2005/8/layout/chevron2"/>
    <dgm:cxn modelId="{FBEE578D-72C2-4E1B-B259-409361EFE7C0}" type="presParOf" srcId="{679AFC7D-DD74-4D89-B8C6-03B0DEFF73D9}" destId="{FA87011E-D789-4E02-84F6-D7279592546D}" srcOrd="1" destOrd="0" presId="urn:microsoft.com/office/officeart/2005/8/layout/chevron2"/>
    <dgm:cxn modelId="{8193AADF-8C8D-4A55-8DC2-D6A9CC879145}" type="presParOf" srcId="{679AFC7D-DD74-4D89-B8C6-03B0DEFF73D9}" destId="{4B98782D-D2BA-4742-B4DD-FD100A2CF05E}" srcOrd="2" destOrd="0" presId="urn:microsoft.com/office/officeart/2005/8/layout/chevron2"/>
    <dgm:cxn modelId="{677098D7-489C-4A8F-95AB-76CCD2D93FFA}" type="presParOf" srcId="{4B98782D-D2BA-4742-B4DD-FD100A2CF05E}" destId="{A3185B6B-4462-4DE9-9FED-5E0D5C808C1C}" srcOrd="0" destOrd="0" presId="urn:microsoft.com/office/officeart/2005/8/layout/chevron2"/>
    <dgm:cxn modelId="{2D2860E5-5F93-4391-8F73-0A93FA210C92}" type="presParOf" srcId="{4B98782D-D2BA-4742-B4DD-FD100A2CF05E}" destId="{A1151ACD-ADB2-401B-8967-48B3980E3D7B}" srcOrd="1" destOrd="0" presId="urn:microsoft.com/office/officeart/2005/8/layout/chevron2"/>
    <dgm:cxn modelId="{2180CEEB-8F62-4BA4-846F-137290954364}" type="presParOf" srcId="{679AFC7D-DD74-4D89-B8C6-03B0DEFF73D9}" destId="{52AB35ED-18D2-4799-8630-9BAF4808C6E3}" srcOrd="3" destOrd="0" presId="urn:microsoft.com/office/officeart/2005/8/layout/chevron2"/>
    <dgm:cxn modelId="{F4B189B7-34A0-46EA-BE2C-C31EC39AFF8F}" type="presParOf" srcId="{679AFC7D-DD74-4D89-B8C6-03B0DEFF73D9}" destId="{31B01C43-2DF6-46B8-B138-AF235F5F7B10}" srcOrd="4" destOrd="0" presId="urn:microsoft.com/office/officeart/2005/8/layout/chevron2"/>
    <dgm:cxn modelId="{F884D7E8-8A9B-4241-8670-91E12CB22820}" type="presParOf" srcId="{31B01C43-2DF6-46B8-B138-AF235F5F7B10}" destId="{276AA656-422F-4A23-997C-7252300513B2}" srcOrd="0" destOrd="0" presId="urn:microsoft.com/office/officeart/2005/8/layout/chevron2"/>
    <dgm:cxn modelId="{F520F60C-5F89-44D4-8B0F-07EBAA1EB4C7}" type="presParOf" srcId="{31B01C43-2DF6-46B8-B138-AF235F5F7B10}" destId="{E392DE91-BC3A-4FA1-BDC4-08633B63BBE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D1621-5AD1-4684-8769-1E4E969F5016}" type="datetimeFigureOut">
              <a:rPr kumimoji="1" lang="ja-JP" altLang="en-US" smtClean="0"/>
              <a:t>2014/10/17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438AF-20CE-4464-8C72-20E55A40C957}" type="slidenum">
              <a:rPr kumimoji="1" lang="ja-JP" altLang="en-US" smtClean="0"/>
              <a:t>‹#›</a:t>
            </a:fld>
            <a:endParaRPr kumimoji="1" lang="ja-JP" altLang="en-US"/>
          </a:p>
        </p:txBody>
      </p:sp>
    </p:spTree>
    <p:extLst>
      <p:ext uri="{BB962C8B-B14F-4D97-AF65-F5344CB8AC3E}">
        <p14:creationId xmlns:p14="http://schemas.microsoft.com/office/powerpoint/2010/main" val="762631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p:cNvSpPr>
            <a:spLocks noGrp="1" noRot="1" noChangeAspect="1" noTextEdit="1"/>
          </p:cNvSpPr>
          <p:nvPr>
            <p:ph type="sldImg"/>
          </p:nvPr>
        </p:nvSpPr>
        <p:spPr>
          <a:ln/>
        </p:spPr>
      </p:sp>
      <p:sp>
        <p:nvSpPr>
          <p:cNvPr id="1812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8125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A53F922F-8ADC-4894-BC27-DEBFCA7B91E0}" type="slidenum">
              <a:rPr lang="en-US" altLang="ja-JP" sz="1300">
                <a:solidFill>
                  <a:prstClr val="black"/>
                </a:solidFill>
                <a:ea typeface="HG丸ｺﾞｼｯｸM-PRO" pitchFamily="50" charset="-128"/>
              </a:rPr>
              <a:pPr eaLnBrk="1" hangingPunct="1">
                <a:spcBef>
                  <a:spcPct val="0"/>
                </a:spcBef>
              </a:pPr>
              <a:t>66</a:t>
            </a:fld>
            <a:endParaRPr lang="en-US" altLang="ja-JP" sz="1300">
              <a:solidFill>
                <a:prstClr val="black"/>
              </a:solidFill>
              <a:ea typeface="HG丸ｺﾞｼｯｸM-PRO"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ー 1"/>
          <p:cNvSpPr>
            <a:spLocks noGrp="1" noRot="1" noChangeAspect="1" noTextEdit="1"/>
          </p:cNvSpPr>
          <p:nvPr>
            <p:ph type="sldImg"/>
          </p:nvPr>
        </p:nvSpPr>
        <p:spPr>
          <a:ln/>
        </p:spPr>
      </p:sp>
      <p:sp>
        <p:nvSpPr>
          <p:cNvPr id="182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82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11908EE1-78E4-4255-BC23-C7DD1509FD6C}" type="slidenum">
              <a:rPr lang="en-US" altLang="ja-JP" sz="1300">
                <a:solidFill>
                  <a:prstClr val="black"/>
                </a:solidFill>
                <a:ea typeface="HG丸ｺﾞｼｯｸM-PRO" pitchFamily="50" charset="-128"/>
              </a:rPr>
              <a:pPr eaLnBrk="1" hangingPunct="1">
                <a:spcBef>
                  <a:spcPct val="0"/>
                </a:spcBef>
              </a:pPr>
              <a:t>67</a:t>
            </a:fld>
            <a:endParaRPr lang="en-US" altLang="ja-JP" sz="1300">
              <a:solidFill>
                <a:prstClr val="black"/>
              </a:solidFill>
              <a:ea typeface="HG丸ｺﾞｼｯｸM-PRO"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329618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161839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279743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a:latin typeface="MS UI Gothic" pitchFamily="50" charset="-128"/>
                <a:ea typeface="MS UI Gothic" pitchFamily="50"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1473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1826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312033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242903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168808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130177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230002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9285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E8D6A0-2500-4A09-A9C9-65DF433E1F5B}" type="datetimeFigureOut">
              <a:rPr kumimoji="1" lang="ja-JP" altLang="en-US" smtClean="0"/>
              <a:t>2014/10/17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157856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8D6A0-2500-4A09-A9C9-65DF433E1F5B}" type="datetimeFigureOut">
              <a:rPr kumimoji="1" lang="ja-JP" altLang="en-US" smtClean="0"/>
              <a:t>2014/10/17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D4005-0F0B-4FFF-8089-E094A5C7672E}" type="slidenum">
              <a:rPr kumimoji="1" lang="ja-JP" altLang="en-US" smtClean="0"/>
              <a:t>‹#›</a:t>
            </a:fld>
            <a:endParaRPr kumimoji="1" lang="ja-JP" altLang="en-US"/>
          </a:p>
        </p:txBody>
      </p:sp>
    </p:spTree>
    <p:extLst>
      <p:ext uri="{BB962C8B-B14F-4D97-AF65-F5344CB8AC3E}">
        <p14:creationId xmlns:p14="http://schemas.microsoft.com/office/powerpoint/2010/main" val="223657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gs.dhw.ac.jp/profile/messa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jsoft.co.jp/products/ekwords.html" TargetMode="External"/><Relationship Id="rId2" Type="http://schemas.openxmlformats.org/officeDocument/2006/relationships/hyperlink" Target="http://ja.wikipedia.org/wiki/Tf-idf" TargetMode="External"/><Relationship Id="rId1" Type="http://schemas.openxmlformats.org/officeDocument/2006/relationships/slideLayout" Target="../slideLayouts/slideLayout2.xml"/><Relationship Id="rId4" Type="http://schemas.openxmlformats.org/officeDocument/2006/relationships/hyperlink" Target="http://gensen.dl.itc.u-tokyo.ac.jp/gensenweb.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khc.sourceforge.ne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anapedia.jp/text/index?text_id=135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tvnews.jp/tgs201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hyperlink" Target="http://realtime.search.yahoo.co.jp/search?fr=top_lt3_sa&amp;ei=utf-8&amp;p=%E5%A6%96%E6%80%AA%E3%82%A6%E3%82%A9%E3%83%83%E3%83%81" TargetMode="External"/><Relationship Id="rId2" Type="http://schemas.openxmlformats.org/officeDocument/2006/relationships/hyperlink" Target="http://topsy.com/s?q=%E5%A6%96%E6%80%AA%E3%82%A6%E3%82%A9%E3%83%83%E3%83%8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trueteller.net/textmining/tm/" TargetMode="External"/><Relationship Id="rId2" Type="http://schemas.openxmlformats.org/officeDocument/2006/relationships/hyperlink" Target="http://insightintelligence.jp/" TargetMode="External"/><Relationship Id="rId1" Type="http://schemas.openxmlformats.org/officeDocument/2006/relationships/slideLayout" Target="../slideLayouts/slideLayout7.xml"/><Relationship Id="rId6" Type="http://schemas.openxmlformats.org/officeDocument/2006/relationships/hyperlink" Target="http://www.msi.co.jp/vmstudio/" TargetMode="External"/><Relationship Id="rId5" Type="http://schemas.openxmlformats.org/officeDocument/2006/relationships/hyperlink" Target="http://www.vext.co.jp/product/vextminer.php" TargetMode="External"/><Relationship Id="rId4" Type="http://schemas.openxmlformats.org/officeDocument/2006/relationships/hyperlink" Target="http://www.pa-consul.co.jp/service/eng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ソーシャルメディア分析</a:t>
            </a:r>
            <a:r>
              <a:rPr lang="ja-JP" altLang="en-US" dirty="0"/>
              <a:t>　</a:t>
            </a:r>
            <a:r>
              <a:rPr lang="ja-JP" altLang="en-US" dirty="0" smtClean="0"/>
              <a:t>基本編</a:t>
            </a:r>
            <a:r>
              <a:rPr kumimoji="1" lang="en-US" altLang="ja-JP" dirty="0" smtClean="0"/>
              <a:t/>
            </a:r>
            <a:br>
              <a:rPr kumimoji="1" lang="en-US" altLang="ja-JP" dirty="0" smtClean="0"/>
            </a:br>
            <a:r>
              <a:rPr kumimoji="1" lang="ja-JP" altLang="en-US" dirty="0" smtClean="0"/>
              <a:t>テキスト情報の分析の基礎知識</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302404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テキストマイニング入門</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normAutofit lnSpcReduction="10000"/>
          </a:bodyPr>
          <a:lstStyle/>
          <a:p>
            <a:r>
              <a:rPr lang="ja-JP" altLang="en-US" dirty="0"/>
              <a:t>テキストマイニング＝自然言語を対象にしたデータ分析（</a:t>
            </a:r>
            <a:r>
              <a:rPr lang="en-US" altLang="ja-JP" dirty="0"/>
              <a:t>cf.</a:t>
            </a:r>
            <a:r>
              <a:rPr lang="ja-JP" altLang="en-US" dirty="0"/>
              <a:t>データマイニング</a:t>
            </a:r>
            <a:r>
              <a:rPr lang="ja-JP" altLang="en-US" dirty="0" smtClean="0"/>
              <a:t>）</a:t>
            </a:r>
            <a:endParaRPr lang="en-US" altLang="ja-JP" dirty="0" smtClean="0"/>
          </a:p>
          <a:p>
            <a:r>
              <a:rPr kumimoji="1" lang="ja-JP" altLang="en-US" dirty="0" smtClean="0"/>
              <a:t>かつては専門知の世界。この</a:t>
            </a:r>
            <a:r>
              <a:rPr kumimoji="1" lang="en-US" altLang="ja-JP" dirty="0" smtClean="0"/>
              <a:t>10</a:t>
            </a:r>
            <a:r>
              <a:rPr kumimoji="1" lang="ja-JP" altLang="en-US" dirty="0" smtClean="0"/>
              <a:t>年で身近に。</a:t>
            </a:r>
            <a:endParaRPr kumimoji="1" lang="en-US" altLang="ja-JP" dirty="0" smtClean="0"/>
          </a:p>
          <a:p>
            <a:r>
              <a:rPr lang="ja-JP" altLang="en-US" dirty="0" smtClean="0"/>
              <a:t>メリットは１　人間心理の探究　２　大量処理可能　３　再現性あり</a:t>
            </a:r>
            <a:endParaRPr kumimoji="1" lang="en-US" altLang="ja-JP" dirty="0" smtClean="0"/>
          </a:p>
          <a:p>
            <a:endParaRPr lang="en-US" altLang="ja-JP" dirty="0" smtClean="0"/>
          </a:p>
          <a:p>
            <a:r>
              <a:rPr lang="ja-JP" altLang="en-US" dirty="0"/>
              <a:t>本日</a:t>
            </a:r>
            <a:r>
              <a:rPr lang="ja-JP" altLang="en-US" dirty="0" smtClean="0"/>
              <a:t>の入門解説</a:t>
            </a:r>
            <a:endParaRPr lang="en-US" altLang="ja-JP" dirty="0"/>
          </a:p>
          <a:p>
            <a:pPr lvl="1"/>
            <a:r>
              <a:rPr kumimoji="1" lang="ja-JP" altLang="en-US" dirty="0" smtClean="0"/>
              <a:t>文章内で特徴的な語（キーワード）を発見する</a:t>
            </a:r>
            <a:endParaRPr kumimoji="1" lang="en-US" altLang="ja-JP" dirty="0" smtClean="0"/>
          </a:p>
          <a:p>
            <a:pPr lvl="1"/>
            <a:r>
              <a:rPr lang="ja-JP" altLang="en-US" dirty="0"/>
              <a:t>大量</a:t>
            </a:r>
            <a:r>
              <a:rPr lang="ja-JP" altLang="en-US" dirty="0" smtClean="0"/>
              <a:t>の文書から機械的にパターンを整理する</a:t>
            </a:r>
            <a:endParaRPr kumimoji="1" lang="ja-JP" altLang="en-US" dirty="0"/>
          </a:p>
        </p:txBody>
      </p:sp>
    </p:spTree>
    <p:extLst>
      <p:ext uri="{BB962C8B-B14F-4D97-AF65-F5344CB8AC3E}">
        <p14:creationId xmlns:p14="http://schemas.microsoft.com/office/powerpoint/2010/main" val="37691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smtClean="0"/>
              <a:t>あるイベント参加者による</a:t>
            </a:r>
            <a:r>
              <a:rPr lang="en-US" altLang="ja-JP" sz="4000" dirty="0" smtClean="0"/>
              <a:t/>
            </a:r>
            <a:br>
              <a:rPr lang="en-US" altLang="ja-JP" sz="4000" dirty="0" smtClean="0"/>
            </a:br>
            <a:r>
              <a:rPr lang="ja-JP" altLang="en-US" sz="4000" dirty="0" smtClean="0"/>
              <a:t>５つの自由記述のアンケート回答がある。各文章のキーワードはどれだろうか？</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031928862"/>
              </p:ext>
            </p:extLst>
          </p:nvPr>
        </p:nvGraphicFramePr>
        <p:xfrm>
          <a:off x="251520" y="1772816"/>
          <a:ext cx="8712968" cy="4800985"/>
        </p:xfrm>
        <a:graphic>
          <a:graphicData uri="http://schemas.openxmlformats.org/drawingml/2006/table">
            <a:tbl>
              <a:tblPr firstRow="1" bandRow="1">
                <a:tableStyleId>{5C22544A-7EE6-4342-B048-85BDC9FD1C3A}</a:tableStyleId>
              </a:tblPr>
              <a:tblGrid>
                <a:gridCol w="1132125"/>
                <a:gridCol w="7580843"/>
              </a:tblGrid>
              <a:tr h="686185">
                <a:tc>
                  <a:txBody>
                    <a:bodyPr/>
                    <a:lstStyle/>
                    <a:p>
                      <a:endParaRPr kumimoji="1" lang="ja-JP" altLang="en-US" dirty="0"/>
                    </a:p>
                  </a:txBody>
                  <a:tcPr/>
                </a:tc>
                <a:tc>
                  <a:txBody>
                    <a:bodyPr/>
                    <a:lstStyle/>
                    <a:p>
                      <a:endParaRPr kumimoji="1" lang="ja-JP" altLang="en-US"/>
                    </a:p>
                  </a:txBody>
                  <a:tcPr/>
                </a:tc>
              </a:tr>
              <a:tr h="813269">
                <a:tc>
                  <a:txBody>
                    <a:bodyPr/>
                    <a:lstStyle/>
                    <a:p>
                      <a:r>
                        <a:rPr kumimoji="1" lang="ja-JP" altLang="en-US" dirty="0" smtClean="0"/>
                        <a:t>回答</a:t>
                      </a:r>
                      <a:r>
                        <a:rPr kumimoji="1" lang="en-US" altLang="ja-JP" dirty="0" smtClean="0"/>
                        <a:t>A</a:t>
                      </a:r>
                      <a:endParaRPr kumimoji="1" lang="ja-JP" altLang="en-US" dirty="0"/>
                    </a:p>
                  </a:txBody>
                  <a:tcPr/>
                </a:tc>
                <a:tc>
                  <a:txBody>
                    <a:bodyPr/>
                    <a:lstStyle/>
                    <a:p>
                      <a:r>
                        <a:rPr kumimoji="1" lang="ja-JP" altLang="en-US" sz="2400" dirty="0" smtClean="0"/>
                        <a:t>セミナー面白かったです。佐藤さんのソリューション営業の話がよかった。</a:t>
                      </a:r>
                      <a:endParaRPr kumimoji="1" lang="ja-JP" altLang="en-US" sz="2400" dirty="0"/>
                    </a:p>
                  </a:txBody>
                  <a:tcPr/>
                </a:tc>
              </a:tr>
              <a:tr h="813269">
                <a:tc>
                  <a:txBody>
                    <a:bodyPr/>
                    <a:lstStyle/>
                    <a:p>
                      <a:r>
                        <a:rPr kumimoji="1" lang="ja-JP" altLang="en-US" dirty="0" smtClean="0"/>
                        <a:t>回答</a:t>
                      </a:r>
                      <a:r>
                        <a:rPr kumimoji="1" lang="en-US" altLang="ja-JP" dirty="0" smtClean="0"/>
                        <a:t>B</a:t>
                      </a:r>
                      <a:endParaRPr kumimoji="1" lang="ja-JP" altLang="en-US" dirty="0"/>
                    </a:p>
                  </a:txBody>
                  <a:tcPr/>
                </a:tc>
                <a:tc>
                  <a:txBody>
                    <a:bodyPr/>
                    <a:lstStyle/>
                    <a:p>
                      <a:r>
                        <a:rPr kumimoji="1" lang="ja-JP" altLang="en-US" sz="2400" dirty="0" smtClean="0"/>
                        <a:t>パネルディスカッションはあまり面白くなかったです。次のセミナーにも参加したい。</a:t>
                      </a:r>
                      <a:endParaRPr kumimoji="1" lang="ja-JP" altLang="en-US" sz="2400" dirty="0"/>
                    </a:p>
                  </a:txBody>
                  <a:tcPr/>
                </a:tc>
              </a:tr>
              <a:tr h="813269">
                <a:tc>
                  <a:txBody>
                    <a:bodyPr/>
                    <a:lstStyle/>
                    <a:p>
                      <a:r>
                        <a:rPr kumimoji="1" lang="ja-JP" altLang="en-US" dirty="0" smtClean="0"/>
                        <a:t>回答</a:t>
                      </a:r>
                      <a:r>
                        <a:rPr kumimoji="1" lang="en-US" altLang="ja-JP" dirty="0" smtClean="0"/>
                        <a:t>C</a:t>
                      </a:r>
                      <a:endParaRPr kumimoji="1" lang="ja-JP" altLang="en-US" dirty="0"/>
                    </a:p>
                  </a:txBody>
                  <a:tcPr/>
                </a:tc>
                <a:tc>
                  <a:txBody>
                    <a:bodyPr/>
                    <a:lstStyle/>
                    <a:p>
                      <a:r>
                        <a:rPr kumimoji="1" lang="ja-JP" altLang="en-US" sz="2400" dirty="0" smtClean="0"/>
                        <a:t>セミナー面白かったです。林さんのＳＥＯマーケティングの話題が特に高い評価です。</a:t>
                      </a:r>
                      <a:endParaRPr kumimoji="1" lang="ja-JP" altLang="en-US" sz="2400" dirty="0"/>
                    </a:p>
                  </a:txBody>
                  <a:tcPr/>
                </a:tc>
              </a:tr>
              <a:tr h="813269">
                <a:tc>
                  <a:txBody>
                    <a:bodyPr/>
                    <a:lstStyle/>
                    <a:p>
                      <a:r>
                        <a:rPr kumimoji="1" lang="ja-JP" altLang="en-US" dirty="0" smtClean="0"/>
                        <a:t>回答</a:t>
                      </a:r>
                      <a:r>
                        <a:rPr kumimoji="1" lang="en-US" altLang="ja-JP" dirty="0" smtClean="0"/>
                        <a:t>D</a:t>
                      </a:r>
                      <a:endParaRPr kumimoji="1" lang="ja-JP" altLang="en-US" dirty="0"/>
                    </a:p>
                  </a:txBody>
                  <a:tcPr/>
                </a:tc>
                <a:tc>
                  <a:txBody>
                    <a:bodyPr/>
                    <a:lstStyle/>
                    <a:p>
                      <a:r>
                        <a:rPr kumimoji="1" lang="ja-JP" altLang="en-US" sz="2400" dirty="0" smtClean="0"/>
                        <a:t>このセミナーでは３番目の講演がよかったです。パネルディスカッションはちょっと</a:t>
                      </a:r>
                      <a:endParaRPr kumimoji="1" lang="ja-JP" altLang="en-US" sz="2400" dirty="0"/>
                    </a:p>
                  </a:txBody>
                  <a:tcPr/>
                </a:tc>
              </a:tr>
              <a:tr h="813269">
                <a:tc>
                  <a:txBody>
                    <a:bodyPr/>
                    <a:lstStyle/>
                    <a:p>
                      <a:r>
                        <a:rPr kumimoji="1" lang="ja-JP" altLang="en-US" dirty="0" smtClean="0"/>
                        <a:t>回答</a:t>
                      </a:r>
                      <a:r>
                        <a:rPr kumimoji="1" lang="en-US" altLang="ja-JP" dirty="0" smtClean="0"/>
                        <a:t>E</a:t>
                      </a:r>
                      <a:endParaRPr kumimoji="1" lang="ja-JP" altLang="en-US" dirty="0"/>
                    </a:p>
                  </a:txBody>
                  <a:tcPr/>
                </a:tc>
                <a:tc>
                  <a:txBody>
                    <a:bodyPr/>
                    <a:lstStyle/>
                    <a:p>
                      <a:r>
                        <a:rPr kumimoji="1" lang="ja-JP" altLang="en-US" sz="2400" dirty="0" smtClean="0"/>
                        <a:t>パネルディスカッションは時間が不足かな。基調は面白かったけどね。参加費が高い。</a:t>
                      </a:r>
                    </a:p>
                  </a:txBody>
                  <a:tcPr/>
                </a:tc>
              </a:tr>
            </a:tbl>
          </a:graphicData>
        </a:graphic>
      </p:graphicFrame>
    </p:spTree>
    <p:extLst>
      <p:ext uri="{BB962C8B-B14F-4D97-AF65-F5344CB8AC3E}">
        <p14:creationId xmlns:p14="http://schemas.microsoft.com/office/powerpoint/2010/main" val="78141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登場回数の多い言葉を</a:t>
            </a:r>
            <a:r>
              <a:rPr kumimoji="1" lang="en-US" altLang="ja-JP" dirty="0" smtClean="0"/>
              <a:t/>
            </a:r>
            <a:br>
              <a:rPr kumimoji="1" lang="en-US" altLang="ja-JP" dirty="0" smtClean="0"/>
            </a:br>
            <a:r>
              <a:rPr kumimoji="1" lang="ja-JP" altLang="en-US" dirty="0" smtClean="0"/>
              <a:t>キーワードとすると赤、黄、緑</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722287063"/>
              </p:ext>
            </p:extLst>
          </p:nvPr>
        </p:nvGraphicFramePr>
        <p:xfrm>
          <a:off x="251520" y="1772816"/>
          <a:ext cx="8712968" cy="4800985"/>
        </p:xfrm>
        <a:graphic>
          <a:graphicData uri="http://schemas.openxmlformats.org/drawingml/2006/table">
            <a:tbl>
              <a:tblPr firstRow="1" bandRow="1">
                <a:tableStyleId>{5C22544A-7EE6-4342-B048-85BDC9FD1C3A}</a:tableStyleId>
              </a:tblPr>
              <a:tblGrid>
                <a:gridCol w="1132125"/>
                <a:gridCol w="7580843"/>
              </a:tblGrid>
              <a:tr h="686185">
                <a:tc>
                  <a:txBody>
                    <a:bodyPr/>
                    <a:lstStyle/>
                    <a:p>
                      <a:endParaRPr kumimoji="1" lang="ja-JP" altLang="en-US" dirty="0"/>
                    </a:p>
                  </a:txBody>
                  <a:tcPr/>
                </a:tc>
                <a:tc>
                  <a:txBody>
                    <a:bodyPr/>
                    <a:lstStyle/>
                    <a:p>
                      <a:endParaRPr kumimoji="1" lang="ja-JP" altLang="en-US"/>
                    </a:p>
                  </a:txBody>
                  <a:tcPr/>
                </a:tc>
              </a:tr>
              <a:tr h="813269">
                <a:tc>
                  <a:txBody>
                    <a:bodyPr/>
                    <a:lstStyle/>
                    <a:p>
                      <a:r>
                        <a:rPr kumimoji="1" lang="ja-JP" altLang="en-US" dirty="0" smtClean="0"/>
                        <a:t>回答</a:t>
                      </a:r>
                      <a:r>
                        <a:rPr kumimoji="1" lang="en-US" altLang="ja-JP" dirty="0" smtClean="0"/>
                        <a:t>A</a:t>
                      </a:r>
                      <a:endParaRPr kumimoji="1" lang="ja-JP" altLang="en-US" dirty="0"/>
                    </a:p>
                  </a:txBody>
                  <a:tcPr/>
                </a:tc>
                <a:tc>
                  <a:txBody>
                    <a:bodyPr/>
                    <a:lstStyle/>
                    <a:p>
                      <a:r>
                        <a:rPr kumimoji="1" lang="ja-JP" altLang="en-US" sz="2400" dirty="0" smtClean="0">
                          <a:solidFill>
                            <a:srgbClr val="FF0000"/>
                          </a:solidFill>
                        </a:rPr>
                        <a:t>セミナー</a:t>
                      </a:r>
                      <a:r>
                        <a:rPr kumimoji="1" lang="ja-JP" altLang="en-US" sz="2400" dirty="0" smtClean="0">
                          <a:solidFill>
                            <a:srgbClr val="00B050"/>
                          </a:solidFill>
                        </a:rPr>
                        <a:t>面白かった</a:t>
                      </a:r>
                      <a:r>
                        <a:rPr kumimoji="1" lang="ja-JP" altLang="en-US" sz="2400" dirty="0" smtClean="0"/>
                        <a:t>です。佐藤さんのソリューション営業の話がよかった。</a:t>
                      </a:r>
                      <a:endParaRPr kumimoji="1" lang="ja-JP" altLang="en-US" sz="2400" dirty="0"/>
                    </a:p>
                  </a:txBody>
                  <a:tcPr/>
                </a:tc>
              </a:tr>
              <a:tr h="813269">
                <a:tc>
                  <a:txBody>
                    <a:bodyPr/>
                    <a:lstStyle/>
                    <a:p>
                      <a:r>
                        <a:rPr kumimoji="1" lang="ja-JP" altLang="en-US" dirty="0" smtClean="0"/>
                        <a:t>回答</a:t>
                      </a:r>
                      <a:r>
                        <a:rPr kumimoji="1" lang="en-US" altLang="ja-JP" dirty="0" smtClean="0"/>
                        <a:t>B</a:t>
                      </a:r>
                      <a:endParaRPr kumimoji="1" lang="ja-JP" altLang="en-US" dirty="0"/>
                    </a:p>
                  </a:txBody>
                  <a:tcPr/>
                </a:tc>
                <a:tc>
                  <a:txBody>
                    <a:bodyPr/>
                    <a:lstStyle/>
                    <a:p>
                      <a:r>
                        <a:rPr kumimoji="1" lang="ja-JP" altLang="en-US" sz="2400" dirty="0" smtClean="0">
                          <a:solidFill>
                            <a:srgbClr val="FFC000"/>
                          </a:solidFill>
                        </a:rPr>
                        <a:t>パネルディスカッション</a:t>
                      </a:r>
                      <a:r>
                        <a:rPr kumimoji="1" lang="ja-JP" altLang="en-US" sz="2400" dirty="0" smtClean="0"/>
                        <a:t>はあまり</a:t>
                      </a:r>
                      <a:r>
                        <a:rPr kumimoji="1" lang="ja-JP" altLang="en-US" sz="2400" dirty="0" smtClean="0">
                          <a:solidFill>
                            <a:srgbClr val="00B050"/>
                          </a:solidFill>
                        </a:rPr>
                        <a:t>面白く</a:t>
                      </a:r>
                      <a:r>
                        <a:rPr kumimoji="1" lang="ja-JP" altLang="en-US" sz="2400" dirty="0" smtClean="0"/>
                        <a:t>なかったです。次の</a:t>
                      </a:r>
                      <a:r>
                        <a:rPr kumimoji="1" lang="ja-JP" altLang="en-US" sz="2400" dirty="0" smtClean="0">
                          <a:solidFill>
                            <a:srgbClr val="FF0000"/>
                          </a:solidFill>
                        </a:rPr>
                        <a:t>セミナー</a:t>
                      </a:r>
                      <a:r>
                        <a:rPr kumimoji="1" lang="ja-JP" altLang="en-US" sz="2400" dirty="0" smtClean="0"/>
                        <a:t>にも参加したい。</a:t>
                      </a:r>
                      <a:endParaRPr kumimoji="1" lang="ja-JP" altLang="en-US" sz="2400" dirty="0"/>
                    </a:p>
                  </a:txBody>
                  <a:tcPr/>
                </a:tc>
              </a:tr>
              <a:tr h="813269">
                <a:tc>
                  <a:txBody>
                    <a:bodyPr/>
                    <a:lstStyle/>
                    <a:p>
                      <a:r>
                        <a:rPr kumimoji="1" lang="ja-JP" altLang="en-US" dirty="0" smtClean="0"/>
                        <a:t>回答</a:t>
                      </a:r>
                      <a:r>
                        <a:rPr kumimoji="1" lang="en-US" altLang="ja-JP" dirty="0" smtClean="0"/>
                        <a:t>C</a:t>
                      </a:r>
                      <a:endParaRPr kumimoji="1" lang="ja-JP" altLang="en-US" dirty="0"/>
                    </a:p>
                  </a:txBody>
                  <a:tcPr/>
                </a:tc>
                <a:tc>
                  <a:txBody>
                    <a:bodyPr/>
                    <a:lstStyle/>
                    <a:p>
                      <a:r>
                        <a:rPr kumimoji="1" lang="ja-JP" altLang="en-US" sz="2400" dirty="0" smtClean="0">
                          <a:solidFill>
                            <a:srgbClr val="FF0000"/>
                          </a:solidFill>
                        </a:rPr>
                        <a:t>セミナー</a:t>
                      </a:r>
                      <a:r>
                        <a:rPr kumimoji="1" lang="ja-JP" altLang="en-US" sz="2400" dirty="0" smtClean="0"/>
                        <a:t>面白かったです。林さんのＳＥＯマーケティングの話題が特に高い評価です。</a:t>
                      </a:r>
                      <a:endParaRPr kumimoji="1" lang="ja-JP" altLang="en-US" sz="2400" dirty="0"/>
                    </a:p>
                  </a:txBody>
                  <a:tcPr/>
                </a:tc>
              </a:tr>
              <a:tr h="813269">
                <a:tc>
                  <a:txBody>
                    <a:bodyPr/>
                    <a:lstStyle/>
                    <a:p>
                      <a:r>
                        <a:rPr kumimoji="1" lang="ja-JP" altLang="en-US" dirty="0" smtClean="0"/>
                        <a:t>回答</a:t>
                      </a:r>
                      <a:r>
                        <a:rPr kumimoji="1" lang="en-US" altLang="ja-JP" dirty="0" smtClean="0"/>
                        <a:t>D</a:t>
                      </a:r>
                      <a:endParaRPr kumimoji="1" lang="ja-JP" altLang="en-US" dirty="0"/>
                    </a:p>
                  </a:txBody>
                  <a:tcPr/>
                </a:tc>
                <a:tc>
                  <a:txBody>
                    <a:bodyPr/>
                    <a:lstStyle/>
                    <a:p>
                      <a:r>
                        <a:rPr kumimoji="1" lang="ja-JP" altLang="en-US" sz="2400" dirty="0" smtClean="0"/>
                        <a:t>この</a:t>
                      </a:r>
                      <a:r>
                        <a:rPr kumimoji="1" lang="ja-JP" altLang="en-US" sz="2400" dirty="0" smtClean="0">
                          <a:solidFill>
                            <a:srgbClr val="FF0000"/>
                          </a:solidFill>
                        </a:rPr>
                        <a:t>セミナー</a:t>
                      </a:r>
                      <a:r>
                        <a:rPr kumimoji="1" lang="ja-JP" altLang="en-US" sz="2400" dirty="0" smtClean="0"/>
                        <a:t>では３番目の講演がよかったです。</a:t>
                      </a:r>
                      <a:r>
                        <a:rPr kumimoji="1" lang="ja-JP" altLang="en-US" sz="2400" dirty="0" smtClean="0">
                          <a:solidFill>
                            <a:srgbClr val="FFC000"/>
                          </a:solidFill>
                        </a:rPr>
                        <a:t>パネルディスカッション</a:t>
                      </a:r>
                      <a:r>
                        <a:rPr kumimoji="1" lang="ja-JP" altLang="en-US" sz="2400" dirty="0" smtClean="0"/>
                        <a:t>はちょっと</a:t>
                      </a:r>
                      <a:endParaRPr kumimoji="1" lang="ja-JP" altLang="en-US" sz="2400" dirty="0"/>
                    </a:p>
                  </a:txBody>
                  <a:tcPr/>
                </a:tc>
              </a:tr>
              <a:tr h="813269">
                <a:tc>
                  <a:txBody>
                    <a:bodyPr/>
                    <a:lstStyle/>
                    <a:p>
                      <a:r>
                        <a:rPr kumimoji="1" lang="ja-JP" altLang="en-US" dirty="0" smtClean="0"/>
                        <a:t>回答</a:t>
                      </a:r>
                      <a:r>
                        <a:rPr kumimoji="1" lang="en-US" altLang="ja-JP" dirty="0" smtClean="0"/>
                        <a:t>E</a:t>
                      </a:r>
                      <a:endParaRPr kumimoji="1" lang="ja-JP" altLang="en-US" dirty="0"/>
                    </a:p>
                  </a:txBody>
                  <a:tcPr/>
                </a:tc>
                <a:tc>
                  <a:txBody>
                    <a:bodyPr/>
                    <a:lstStyle/>
                    <a:p>
                      <a:r>
                        <a:rPr kumimoji="1" lang="ja-JP" altLang="en-US" sz="2400" dirty="0" smtClean="0">
                          <a:solidFill>
                            <a:srgbClr val="FFC000"/>
                          </a:solidFill>
                        </a:rPr>
                        <a:t>パネルディスカッション</a:t>
                      </a:r>
                      <a:r>
                        <a:rPr kumimoji="1" lang="ja-JP" altLang="en-US" sz="2400" dirty="0" smtClean="0"/>
                        <a:t>は時間が不足かな。基調は</a:t>
                      </a:r>
                      <a:r>
                        <a:rPr kumimoji="1" lang="ja-JP" altLang="en-US" sz="2400" dirty="0" smtClean="0">
                          <a:solidFill>
                            <a:srgbClr val="00B050"/>
                          </a:solidFill>
                        </a:rPr>
                        <a:t>面白かった</a:t>
                      </a:r>
                      <a:r>
                        <a:rPr kumimoji="1" lang="ja-JP" altLang="en-US" sz="2400" dirty="0" smtClean="0"/>
                        <a:t>けどね。参加費が高い。</a:t>
                      </a:r>
                    </a:p>
                  </a:txBody>
                  <a:tcPr/>
                </a:tc>
              </a:tr>
            </a:tbl>
          </a:graphicData>
        </a:graphic>
      </p:graphicFrame>
    </p:spTree>
    <p:extLst>
      <p:ext uri="{BB962C8B-B14F-4D97-AF65-F5344CB8AC3E}">
        <p14:creationId xmlns:p14="http://schemas.microsoft.com/office/powerpoint/2010/main" val="350457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sp>
        <p:nvSpPr>
          <p:cNvPr id="4" name="正方形/長方形 3"/>
          <p:cNvSpPr/>
          <p:nvPr/>
        </p:nvSpPr>
        <p:spPr>
          <a:xfrm>
            <a:off x="3203848" y="6309320"/>
            <a:ext cx="3657476" cy="646331"/>
          </a:xfrm>
          <a:prstGeom prst="rect">
            <a:avLst/>
          </a:prstGeom>
        </p:spPr>
        <p:txBody>
          <a:bodyPr wrap="none">
            <a:spAutoFit/>
          </a:bodyPr>
          <a:lstStyle/>
          <a:p>
            <a:r>
              <a:rPr lang="en-US" altLang="ja-JP" dirty="0">
                <a:hlinkClick r:id="rId2"/>
              </a:rPr>
              <a:t>http://gs.dhw.ac.jp/profile/message</a:t>
            </a:r>
            <a:r>
              <a:rPr lang="en-US" altLang="ja-JP" dirty="0" smtClean="0">
                <a:hlinkClick r:id="rId2"/>
              </a:rPr>
              <a:t>/</a:t>
            </a:r>
            <a:endParaRPr lang="en-US" altLang="ja-JP" dirty="0" smtClean="0"/>
          </a:p>
          <a:p>
            <a:endParaRPr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04664"/>
            <a:ext cx="77343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244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登場回数の多いキーワードでは、「私」</a:t>
            </a:r>
            <a:r>
              <a:rPr lang="ja-JP" altLang="en-US" dirty="0" smtClean="0"/>
              <a:t>「今」「自分」「思う」など一般的な言葉が上位にでてくる。</a:t>
            </a:r>
            <a:endParaRPr lang="en-US" altLang="ja-JP" dirty="0" smtClean="0"/>
          </a:p>
          <a:p>
            <a:r>
              <a:rPr lang="ja-JP" altLang="en-US" dirty="0"/>
              <a:t>特徴的</a:t>
            </a:r>
            <a:r>
              <a:rPr lang="ja-JP" altLang="en-US" dirty="0" smtClean="0"/>
              <a:t>な言葉を見つけるには、一般的な文書における登場頻度に対して、その文書内で高い頻度で出現する言葉がキーワードになる。</a:t>
            </a:r>
            <a:endParaRPr lang="en-US" altLang="ja-JP" dirty="0" smtClean="0"/>
          </a:p>
          <a:p>
            <a:r>
              <a:rPr lang="ja-JP" altLang="en-US" dirty="0" smtClean="0"/>
              <a:t>キーワード算出には</a:t>
            </a:r>
            <a:r>
              <a:rPr lang="en-US" altLang="ja-JP" dirty="0" smtClean="0">
                <a:hlinkClick r:id="rId2"/>
              </a:rPr>
              <a:t>TF/IDF</a:t>
            </a:r>
            <a:r>
              <a:rPr lang="ja-JP" altLang="en-US" dirty="0" smtClean="0">
                <a:hlinkClick r:id="rId2"/>
              </a:rPr>
              <a:t>法</a:t>
            </a:r>
            <a:r>
              <a:rPr lang="ja-JP" altLang="en-US" dirty="0" smtClean="0"/>
              <a:t>が一般的</a:t>
            </a:r>
            <a:endParaRPr lang="en-US" altLang="ja-JP" dirty="0" smtClean="0"/>
          </a:p>
          <a:p>
            <a:r>
              <a:rPr lang="en-US" altLang="ja-JP" dirty="0"/>
              <a:t>DJSOFT </a:t>
            </a:r>
            <a:r>
              <a:rPr lang="en-US" altLang="ja-JP" dirty="0" err="1"/>
              <a:t>EKWords</a:t>
            </a:r>
            <a:r>
              <a:rPr lang="en-US" altLang="ja-JP" dirty="0"/>
              <a:t> / </a:t>
            </a:r>
            <a:r>
              <a:rPr lang="ja-JP" altLang="en-US" dirty="0"/>
              <a:t>キーワード抽出ソフト </a:t>
            </a:r>
            <a:r>
              <a:rPr lang="en-US" altLang="ja-JP" dirty="0">
                <a:hlinkClick r:id="rId3"/>
              </a:rPr>
              <a:t>http://</a:t>
            </a:r>
            <a:r>
              <a:rPr lang="en-US" altLang="ja-JP" dirty="0" smtClean="0">
                <a:hlinkClick r:id="rId3"/>
              </a:rPr>
              <a:t>www.djsoft.co.jp/products/ekwords.html</a:t>
            </a:r>
            <a:endParaRPr lang="en-US" altLang="ja-JP" dirty="0" smtClean="0"/>
          </a:p>
          <a:p>
            <a:r>
              <a:rPr lang="ja-JP" altLang="en-US" dirty="0" smtClean="0"/>
              <a:t>専門用語（キーワード）自動抽出サービス 「言選</a:t>
            </a:r>
            <a:r>
              <a:rPr lang="en-US" altLang="ja-JP" dirty="0" smtClean="0"/>
              <a:t>Web</a:t>
            </a:r>
            <a:r>
              <a:rPr lang="ja-JP" altLang="en-US" dirty="0" smtClean="0"/>
              <a:t>」</a:t>
            </a:r>
            <a:r>
              <a:rPr lang="ja-JP" altLang="en-US" sz="2600" dirty="0" smtClean="0"/>
              <a:t> </a:t>
            </a:r>
            <a:r>
              <a:rPr lang="en-US" altLang="ja-JP" sz="2600" dirty="0" smtClean="0">
                <a:hlinkClick r:id="rId4"/>
              </a:rPr>
              <a:t>http://gensen.dl.itc.u-tokyo.ac.jp/gensenweb.html</a:t>
            </a:r>
            <a:endParaRPr lang="en-US" altLang="ja-JP" sz="2600" dirty="0" smtClean="0"/>
          </a:p>
          <a:p>
            <a:endParaRPr lang="ja-JP" altLang="en-US" dirty="0" smtClean="0"/>
          </a:p>
          <a:p>
            <a:endParaRPr kumimoji="1" lang="en-US" altLang="ja-JP" dirty="0"/>
          </a:p>
        </p:txBody>
      </p:sp>
    </p:spTree>
    <p:extLst>
      <p:ext uri="{BB962C8B-B14F-4D97-AF65-F5344CB8AC3E}">
        <p14:creationId xmlns:p14="http://schemas.microsoft.com/office/powerpoint/2010/main" val="8548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その回答文章に特徴的な言葉を</a:t>
            </a:r>
            <a:r>
              <a:rPr kumimoji="1" lang="en-US" altLang="ja-JP" dirty="0" smtClean="0"/>
              <a:t/>
            </a:r>
            <a:br>
              <a:rPr kumimoji="1" lang="en-US" altLang="ja-JP" dirty="0" smtClean="0"/>
            </a:br>
            <a:r>
              <a:rPr kumimoji="1" lang="ja-JP" altLang="en-US" dirty="0" smtClean="0"/>
              <a:t>キーワードとすると</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696544063"/>
              </p:ext>
            </p:extLst>
          </p:nvPr>
        </p:nvGraphicFramePr>
        <p:xfrm>
          <a:off x="251520" y="1772816"/>
          <a:ext cx="8712968" cy="4800985"/>
        </p:xfrm>
        <a:graphic>
          <a:graphicData uri="http://schemas.openxmlformats.org/drawingml/2006/table">
            <a:tbl>
              <a:tblPr firstRow="1" bandRow="1">
                <a:tableStyleId>{5C22544A-7EE6-4342-B048-85BDC9FD1C3A}</a:tableStyleId>
              </a:tblPr>
              <a:tblGrid>
                <a:gridCol w="1132125"/>
                <a:gridCol w="7580843"/>
              </a:tblGrid>
              <a:tr h="686185">
                <a:tc>
                  <a:txBody>
                    <a:bodyPr/>
                    <a:lstStyle/>
                    <a:p>
                      <a:endParaRPr kumimoji="1" lang="ja-JP" altLang="en-US" dirty="0"/>
                    </a:p>
                  </a:txBody>
                  <a:tcPr/>
                </a:tc>
                <a:tc>
                  <a:txBody>
                    <a:bodyPr/>
                    <a:lstStyle/>
                    <a:p>
                      <a:endParaRPr kumimoji="1" lang="ja-JP" altLang="en-US"/>
                    </a:p>
                  </a:txBody>
                  <a:tcPr/>
                </a:tc>
              </a:tr>
              <a:tr h="813269">
                <a:tc>
                  <a:txBody>
                    <a:bodyPr/>
                    <a:lstStyle/>
                    <a:p>
                      <a:r>
                        <a:rPr kumimoji="1" lang="ja-JP" altLang="en-US" dirty="0" smtClean="0"/>
                        <a:t>回答</a:t>
                      </a:r>
                      <a:r>
                        <a:rPr kumimoji="1" lang="en-US" altLang="ja-JP" dirty="0" smtClean="0"/>
                        <a:t>A</a:t>
                      </a:r>
                      <a:endParaRPr kumimoji="1" lang="ja-JP" altLang="en-US" dirty="0"/>
                    </a:p>
                  </a:txBody>
                  <a:tcPr/>
                </a:tc>
                <a:tc>
                  <a:txBody>
                    <a:bodyPr/>
                    <a:lstStyle/>
                    <a:p>
                      <a:r>
                        <a:rPr kumimoji="1" lang="ja-JP" altLang="en-US" sz="2400" dirty="0" smtClean="0"/>
                        <a:t>セミナー面白かったです。</a:t>
                      </a:r>
                      <a:r>
                        <a:rPr kumimoji="1" lang="ja-JP" altLang="en-US" sz="2400" dirty="0" smtClean="0">
                          <a:solidFill>
                            <a:srgbClr val="FF0000"/>
                          </a:solidFill>
                        </a:rPr>
                        <a:t>佐藤さん</a:t>
                      </a:r>
                      <a:r>
                        <a:rPr kumimoji="1" lang="ja-JP" altLang="en-US" sz="2400" dirty="0" smtClean="0"/>
                        <a:t>の</a:t>
                      </a:r>
                      <a:r>
                        <a:rPr kumimoji="1" lang="ja-JP" altLang="en-US" sz="2400" dirty="0" smtClean="0">
                          <a:solidFill>
                            <a:srgbClr val="FF0000"/>
                          </a:solidFill>
                        </a:rPr>
                        <a:t>ソリューション営業</a:t>
                      </a:r>
                      <a:r>
                        <a:rPr kumimoji="1" lang="ja-JP" altLang="en-US" sz="2400" dirty="0" smtClean="0"/>
                        <a:t>の話がよかった。</a:t>
                      </a:r>
                      <a:endParaRPr kumimoji="1" lang="ja-JP" altLang="en-US" sz="2400" dirty="0"/>
                    </a:p>
                  </a:txBody>
                  <a:tcPr/>
                </a:tc>
              </a:tr>
              <a:tr h="813269">
                <a:tc>
                  <a:txBody>
                    <a:bodyPr/>
                    <a:lstStyle/>
                    <a:p>
                      <a:r>
                        <a:rPr kumimoji="1" lang="ja-JP" altLang="en-US" dirty="0" smtClean="0"/>
                        <a:t>回答</a:t>
                      </a:r>
                      <a:r>
                        <a:rPr kumimoji="1" lang="en-US" altLang="ja-JP" dirty="0" smtClean="0"/>
                        <a:t>B</a:t>
                      </a:r>
                      <a:endParaRPr kumimoji="1" lang="ja-JP" altLang="en-US" dirty="0"/>
                    </a:p>
                  </a:txBody>
                  <a:tcPr/>
                </a:tc>
                <a:tc>
                  <a:txBody>
                    <a:bodyPr/>
                    <a:lstStyle/>
                    <a:p>
                      <a:r>
                        <a:rPr kumimoji="1" lang="ja-JP" altLang="en-US" sz="2400" dirty="0" smtClean="0"/>
                        <a:t>パネルディスカッションはあまり面白くなかったです。次のセミナーにも参加したい。</a:t>
                      </a:r>
                      <a:endParaRPr kumimoji="1" lang="ja-JP" altLang="en-US" sz="2400" dirty="0"/>
                    </a:p>
                  </a:txBody>
                  <a:tcPr/>
                </a:tc>
              </a:tr>
              <a:tr h="813269">
                <a:tc>
                  <a:txBody>
                    <a:bodyPr/>
                    <a:lstStyle/>
                    <a:p>
                      <a:r>
                        <a:rPr kumimoji="1" lang="ja-JP" altLang="en-US" dirty="0" smtClean="0"/>
                        <a:t>回答</a:t>
                      </a:r>
                      <a:r>
                        <a:rPr kumimoji="1" lang="en-US" altLang="ja-JP" dirty="0" smtClean="0"/>
                        <a:t>C</a:t>
                      </a:r>
                      <a:endParaRPr kumimoji="1" lang="ja-JP" altLang="en-US" dirty="0"/>
                    </a:p>
                  </a:txBody>
                  <a:tcPr/>
                </a:tc>
                <a:tc>
                  <a:txBody>
                    <a:bodyPr/>
                    <a:lstStyle/>
                    <a:p>
                      <a:r>
                        <a:rPr kumimoji="1" lang="ja-JP" altLang="en-US" sz="2400" dirty="0" smtClean="0"/>
                        <a:t>セミナー面白かったです。</a:t>
                      </a:r>
                      <a:r>
                        <a:rPr kumimoji="1" lang="ja-JP" altLang="en-US" sz="2400" dirty="0" smtClean="0">
                          <a:solidFill>
                            <a:srgbClr val="FF0000"/>
                          </a:solidFill>
                        </a:rPr>
                        <a:t>林さん</a:t>
                      </a:r>
                      <a:r>
                        <a:rPr kumimoji="1" lang="ja-JP" altLang="en-US" sz="2400" dirty="0" smtClean="0"/>
                        <a:t>の</a:t>
                      </a:r>
                      <a:r>
                        <a:rPr kumimoji="1" lang="ja-JP" altLang="en-US" sz="2400" dirty="0" smtClean="0">
                          <a:solidFill>
                            <a:srgbClr val="FF0000"/>
                          </a:solidFill>
                        </a:rPr>
                        <a:t>ＳＥＯマーケティング</a:t>
                      </a:r>
                      <a:r>
                        <a:rPr kumimoji="1" lang="ja-JP" altLang="en-US" sz="2400" dirty="0" smtClean="0"/>
                        <a:t>の話題が特に高い評価です。</a:t>
                      </a:r>
                      <a:endParaRPr kumimoji="1" lang="ja-JP" altLang="en-US" sz="2400" dirty="0"/>
                    </a:p>
                  </a:txBody>
                  <a:tcPr/>
                </a:tc>
              </a:tr>
              <a:tr h="813269">
                <a:tc>
                  <a:txBody>
                    <a:bodyPr/>
                    <a:lstStyle/>
                    <a:p>
                      <a:r>
                        <a:rPr kumimoji="1" lang="ja-JP" altLang="en-US" dirty="0" smtClean="0"/>
                        <a:t>回答</a:t>
                      </a:r>
                      <a:r>
                        <a:rPr kumimoji="1" lang="en-US" altLang="ja-JP" dirty="0" smtClean="0"/>
                        <a:t>D</a:t>
                      </a:r>
                      <a:endParaRPr kumimoji="1" lang="ja-JP" altLang="en-US" dirty="0"/>
                    </a:p>
                  </a:txBody>
                  <a:tcPr/>
                </a:tc>
                <a:tc>
                  <a:txBody>
                    <a:bodyPr/>
                    <a:lstStyle/>
                    <a:p>
                      <a:r>
                        <a:rPr kumimoji="1" lang="ja-JP" altLang="en-US" sz="2400" dirty="0" smtClean="0"/>
                        <a:t>このセミナーでは３番目の講演がよかったです。パネルディスカッションはちょっと</a:t>
                      </a:r>
                      <a:endParaRPr kumimoji="1" lang="ja-JP" altLang="en-US" sz="2400" dirty="0"/>
                    </a:p>
                  </a:txBody>
                  <a:tcPr/>
                </a:tc>
              </a:tr>
              <a:tr h="813269">
                <a:tc>
                  <a:txBody>
                    <a:bodyPr/>
                    <a:lstStyle/>
                    <a:p>
                      <a:r>
                        <a:rPr kumimoji="1" lang="ja-JP" altLang="en-US" dirty="0" smtClean="0"/>
                        <a:t>回答</a:t>
                      </a:r>
                      <a:r>
                        <a:rPr kumimoji="1" lang="en-US" altLang="ja-JP" dirty="0" smtClean="0"/>
                        <a:t>E</a:t>
                      </a:r>
                      <a:endParaRPr kumimoji="1" lang="ja-JP" altLang="en-US" dirty="0"/>
                    </a:p>
                  </a:txBody>
                  <a:tcPr/>
                </a:tc>
                <a:tc>
                  <a:txBody>
                    <a:bodyPr/>
                    <a:lstStyle/>
                    <a:p>
                      <a:r>
                        <a:rPr kumimoji="1" lang="ja-JP" altLang="en-US" sz="2400" dirty="0" smtClean="0"/>
                        <a:t>パネルディスカッションは</a:t>
                      </a:r>
                      <a:r>
                        <a:rPr kumimoji="1" lang="ja-JP" altLang="en-US" sz="2400" dirty="0" smtClean="0">
                          <a:solidFill>
                            <a:srgbClr val="FF0000"/>
                          </a:solidFill>
                        </a:rPr>
                        <a:t>時間</a:t>
                      </a:r>
                      <a:r>
                        <a:rPr kumimoji="1" lang="ja-JP" altLang="en-US" sz="2400" dirty="0" smtClean="0"/>
                        <a:t>が</a:t>
                      </a:r>
                      <a:r>
                        <a:rPr kumimoji="1" lang="ja-JP" altLang="en-US" sz="2400" dirty="0" smtClean="0">
                          <a:solidFill>
                            <a:srgbClr val="FF0000"/>
                          </a:solidFill>
                        </a:rPr>
                        <a:t>不足</a:t>
                      </a:r>
                      <a:r>
                        <a:rPr kumimoji="1" lang="ja-JP" altLang="en-US" sz="2400" dirty="0" smtClean="0"/>
                        <a:t>かな。</a:t>
                      </a:r>
                      <a:r>
                        <a:rPr kumimoji="1" lang="ja-JP" altLang="en-US" sz="2400" dirty="0" smtClean="0">
                          <a:solidFill>
                            <a:srgbClr val="FF0000"/>
                          </a:solidFill>
                        </a:rPr>
                        <a:t>基調</a:t>
                      </a:r>
                      <a:r>
                        <a:rPr kumimoji="1" lang="ja-JP" altLang="en-US" sz="2400" dirty="0" smtClean="0"/>
                        <a:t>は面白かったけどね。</a:t>
                      </a:r>
                      <a:r>
                        <a:rPr kumimoji="1" lang="ja-JP" altLang="en-US" sz="2400" dirty="0" smtClean="0">
                          <a:solidFill>
                            <a:srgbClr val="FF0000"/>
                          </a:solidFill>
                        </a:rPr>
                        <a:t>参加費</a:t>
                      </a:r>
                      <a:r>
                        <a:rPr kumimoji="1" lang="ja-JP" altLang="en-US" sz="2400" dirty="0" smtClean="0"/>
                        <a:t>が高い。</a:t>
                      </a:r>
                    </a:p>
                  </a:txBody>
                  <a:tcPr/>
                </a:tc>
              </a:tr>
            </a:tbl>
          </a:graphicData>
        </a:graphic>
      </p:graphicFrame>
    </p:spTree>
    <p:extLst>
      <p:ext uri="{BB962C8B-B14F-4D97-AF65-F5344CB8AC3E}">
        <p14:creationId xmlns:p14="http://schemas.microsoft.com/office/powerpoint/2010/main" val="3493638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フリーソフトでテキスト分析</a:t>
            </a:r>
            <a:r>
              <a:rPr kumimoji="1" lang="en-US" altLang="ja-JP" dirty="0" smtClean="0"/>
              <a:t/>
            </a:r>
            <a:br>
              <a:rPr kumimoji="1" lang="en-US" altLang="ja-JP" dirty="0" smtClean="0"/>
            </a:br>
            <a:r>
              <a:rPr lang="en-US" altLang="ja-JP" dirty="0" smtClean="0"/>
              <a:t>KHCODER</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 y="1556790"/>
            <a:ext cx="3600400" cy="50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167" y="3933056"/>
            <a:ext cx="5494833" cy="219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5364088" y="6211669"/>
            <a:ext cx="2769156" cy="646331"/>
          </a:xfrm>
          <a:prstGeom prst="rect">
            <a:avLst/>
          </a:prstGeom>
        </p:spPr>
        <p:txBody>
          <a:bodyPr wrap="none">
            <a:spAutoFit/>
          </a:bodyPr>
          <a:lstStyle/>
          <a:p>
            <a:r>
              <a:rPr lang="en-US" altLang="ja-JP" dirty="0" smtClean="0">
                <a:hlinkClick r:id="rId4"/>
              </a:rPr>
              <a:t>http://khc.sourceforge.net/</a:t>
            </a:r>
            <a:endParaRPr lang="en-US" altLang="ja-JP" dirty="0" smtClean="0"/>
          </a:p>
          <a:p>
            <a:endParaRPr lang="ja-JP" altLang="en-US" dirty="0"/>
          </a:p>
        </p:txBody>
      </p:sp>
      <p:sp>
        <p:nvSpPr>
          <p:cNvPr id="3" name="正方形/長方形 2"/>
          <p:cNvSpPr/>
          <p:nvPr/>
        </p:nvSpPr>
        <p:spPr>
          <a:xfrm>
            <a:off x="4211960" y="2105561"/>
            <a:ext cx="4572000" cy="1323439"/>
          </a:xfrm>
          <a:prstGeom prst="rect">
            <a:avLst/>
          </a:prstGeom>
        </p:spPr>
        <p:txBody>
          <a:bodyPr>
            <a:spAutoFit/>
          </a:bodyPr>
          <a:lstStyle/>
          <a:p>
            <a:r>
              <a:rPr lang="ja-JP" altLang="en-US" sz="2000" dirty="0" smtClean="0"/>
              <a:t>３つの強力環境を内蔵</a:t>
            </a:r>
          </a:p>
          <a:p>
            <a:r>
              <a:rPr lang="ja-JP" altLang="en-US" sz="2000" dirty="0"/>
              <a:t>　</a:t>
            </a:r>
            <a:r>
              <a:rPr lang="ja-JP" altLang="en-US" sz="2000" dirty="0" smtClean="0"/>
              <a:t>統計ソフトの定番Ｒ</a:t>
            </a:r>
          </a:p>
          <a:p>
            <a:r>
              <a:rPr lang="ja-JP" altLang="en-US" sz="2000" dirty="0" smtClean="0"/>
              <a:t>　ＳＱＬデータベースの</a:t>
            </a:r>
            <a:r>
              <a:rPr lang="en-US" altLang="ja-JP" sz="2000" dirty="0" smtClean="0"/>
              <a:t>MySQL</a:t>
            </a:r>
          </a:p>
          <a:p>
            <a:r>
              <a:rPr lang="ja-JP" altLang="en-US" sz="2000" dirty="0" smtClean="0"/>
              <a:t>　形態素解析機の</a:t>
            </a:r>
            <a:r>
              <a:rPr lang="en-US" altLang="ja-JP" sz="2000" dirty="0" err="1" smtClean="0"/>
              <a:t>Mecab</a:t>
            </a:r>
            <a:endParaRPr lang="ja-JP" altLang="en-US" sz="2000" dirty="0"/>
          </a:p>
        </p:txBody>
      </p:sp>
    </p:spTree>
    <p:extLst>
      <p:ext uri="{BB962C8B-B14F-4D97-AF65-F5344CB8AC3E}">
        <p14:creationId xmlns:p14="http://schemas.microsoft.com/office/powerpoint/2010/main" val="566091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小説</a:t>
            </a:r>
            <a:r>
              <a:rPr kumimoji="1" lang="en-US" altLang="ja-JP" dirty="0" smtClean="0"/>
              <a:t>『</a:t>
            </a:r>
            <a:r>
              <a:rPr kumimoji="1" lang="ja-JP" altLang="en-US" dirty="0" smtClean="0"/>
              <a:t>こころ</a:t>
            </a:r>
            <a:r>
              <a:rPr lang="en-US" altLang="ja-JP" dirty="0" smtClean="0"/>
              <a:t>』</a:t>
            </a:r>
            <a:r>
              <a:rPr lang="ja-JP" altLang="en-US" dirty="0" smtClean="0"/>
              <a:t>全文の分析</a:t>
            </a:r>
            <a:r>
              <a:rPr lang="en-US" altLang="ja-JP" dirty="0" smtClean="0"/>
              <a:t/>
            </a:r>
            <a:br>
              <a:rPr lang="en-US" altLang="ja-JP" dirty="0" smtClean="0"/>
            </a:br>
            <a:r>
              <a:rPr lang="ja-JP" altLang="en-US" dirty="0" smtClean="0"/>
              <a:t>約</a:t>
            </a:r>
            <a:r>
              <a:rPr lang="en-US" altLang="ja-JP" dirty="0" smtClean="0"/>
              <a:t>16</a:t>
            </a:r>
            <a:r>
              <a:rPr lang="ja-JP" altLang="en-US" dirty="0" smtClean="0"/>
              <a:t>万字</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00" y="1628800"/>
            <a:ext cx="47625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141019" y="1484784"/>
            <a:ext cx="4824536" cy="4324261"/>
          </a:xfrm>
          <a:prstGeom prst="rect">
            <a:avLst/>
          </a:prstGeom>
        </p:spPr>
        <p:txBody>
          <a:bodyPr wrap="square">
            <a:spAutoFit/>
          </a:bodyPr>
          <a:lstStyle/>
          <a:p>
            <a:r>
              <a:rPr lang="ja-JP" altLang="en-US" sz="1100" dirty="0" smtClean="0"/>
              <a:t>　　上　先生と私</a:t>
            </a:r>
          </a:p>
          <a:p>
            <a:endParaRPr lang="ja-JP" altLang="en-US" sz="1100" dirty="0" smtClean="0"/>
          </a:p>
          <a:p>
            <a:r>
              <a:rPr lang="ja-JP" altLang="en-US" sz="1100" dirty="0" smtClean="0"/>
              <a:t>　　　　一</a:t>
            </a:r>
          </a:p>
          <a:p>
            <a:endParaRPr lang="ja-JP" altLang="en-US" sz="1100" dirty="0" smtClean="0"/>
          </a:p>
          <a:p>
            <a:r>
              <a:rPr lang="ja-JP" altLang="en-US" sz="1100" dirty="0" smtClean="0"/>
              <a:t>　私はその人を常に先生と呼んでいた。だからここでもただ先生と書くだけで本名は打ち明けない。これは世間を憚かる遠慮というよりも、その方が私にとって自然だからである。私はその人の記憶を呼び起すごとに、すぐ「先生」といいたくなる。筆を執っても心持は同じ事である。よそよそしい頭文字などはとても使う気にならない。</a:t>
            </a:r>
            <a:endParaRPr lang="en-US" altLang="ja-JP" sz="1100" dirty="0" smtClean="0"/>
          </a:p>
          <a:p>
            <a:endParaRPr lang="ja-JP" altLang="en-US" sz="1100" dirty="0" smtClean="0"/>
          </a:p>
          <a:p>
            <a:r>
              <a:rPr lang="ja-JP" altLang="en-US" sz="1100" dirty="0" smtClean="0"/>
              <a:t>　私が先生と知り合いになったのは鎌倉である。その時私はまだ若々しい書生であった。暑中休暇を利用して海水浴に行った友達からぜひ来いという端書を受け取ったので、私は多少の金を工面して、出掛ける事にした。私は金の工面に二、三日を費やした。ところが私が鎌倉に着いて三日と経たないうちに、私を呼び寄せた友達は、急に国元から帰れという電報を受け取った。電報には母が病気だからと断ってあったけれども友達はそれを信じなかった。友達はかねてから国元にいる親たちに勧</a:t>
            </a:r>
            <a:r>
              <a:rPr lang="ja-JP" altLang="en-US" sz="1100" dirty="0" err="1" smtClean="0"/>
              <a:t>ま</a:t>
            </a:r>
            <a:r>
              <a:rPr lang="ja-JP" altLang="en-US" sz="1100" dirty="0" smtClean="0"/>
              <a:t>ない結婚を強いられていた。彼は現代の習慣からいうと結婚するにはあまり年が若過ぎた。それに肝心の当人が気に入らなかった。それで夏休みに当然帰るべきところを、わざと避けて東京の近くで遊んでいたのである。彼は電報を私に見せてどうしようと相談をした。私にはどうしていいか分らなかった。けれども実際彼の母が病気であるとすれば彼は固より帰るべきはずであった。それで彼はとうとう帰る事になった。せっかく来た私は一人取り残された。</a:t>
            </a:r>
            <a:endParaRPr lang="en-US" altLang="ja-JP" sz="1100" dirty="0" smtClean="0"/>
          </a:p>
          <a:p>
            <a:endParaRPr lang="en-US" altLang="ja-JP" sz="1100" dirty="0"/>
          </a:p>
          <a:p>
            <a:r>
              <a:rPr lang="ja-JP" altLang="en-US" sz="1100" dirty="0" smtClean="0"/>
              <a:t>＜以下、略＞</a:t>
            </a:r>
            <a:endParaRPr lang="ja-JP" altLang="en-US" sz="1100" dirty="0"/>
          </a:p>
        </p:txBody>
      </p:sp>
      <p:sp>
        <p:nvSpPr>
          <p:cNvPr id="5" name="正方形/長方形 4"/>
          <p:cNvSpPr/>
          <p:nvPr/>
        </p:nvSpPr>
        <p:spPr>
          <a:xfrm>
            <a:off x="4267287" y="5897006"/>
            <a:ext cx="4572000"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ja-JP" altLang="en-US" sz="1400" dirty="0" smtClean="0"/>
              <a:t>夏目漱石</a:t>
            </a:r>
            <a:r>
              <a:rPr lang="en-US" altLang="ja-JP" sz="1400" dirty="0" smtClean="0"/>
              <a:t>『</a:t>
            </a:r>
            <a:r>
              <a:rPr lang="ja-JP" altLang="en-US" sz="1400" dirty="0" smtClean="0"/>
              <a:t>こころ</a:t>
            </a:r>
            <a:r>
              <a:rPr lang="en-US" altLang="ja-JP" sz="1400" dirty="0" smtClean="0"/>
              <a:t>』</a:t>
            </a:r>
            <a:r>
              <a:rPr lang="ja-JP" altLang="en-US" sz="1400" dirty="0" smtClean="0"/>
              <a:t>の要約 </a:t>
            </a:r>
            <a:r>
              <a:rPr lang="en-US" altLang="ja-JP" sz="1400" dirty="0" smtClean="0"/>
              <a:t>/ </a:t>
            </a:r>
            <a:r>
              <a:rPr lang="ja-JP" altLang="en-US" sz="1400" dirty="0" smtClean="0"/>
              <a:t>現代文 </a:t>
            </a:r>
            <a:r>
              <a:rPr lang="en-US" altLang="ja-JP" sz="1400" dirty="0" smtClean="0"/>
              <a:t>by </a:t>
            </a:r>
            <a:r>
              <a:rPr lang="ja-JP" altLang="en-US" sz="1400" dirty="0" smtClean="0"/>
              <a:t>春樹 </a:t>
            </a:r>
            <a:r>
              <a:rPr lang="en-US" altLang="ja-JP" sz="1400" dirty="0" smtClean="0"/>
              <a:t>|</a:t>
            </a:r>
            <a:r>
              <a:rPr lang="ja-JP" altLang="en-US" sz="1400" dirty="0" smtClean="0"/>
              <a:t>マナペディア</a:t>
            </a:r>
            <a:r>
              <a:rPr lang="en-US" altLang="ja-JP" sz="1400" dirty="0" smtClean="0"/>
              <a:t>| </a:t>
            </a:r>
            <a:r>
              <a:rPr lang="en-US" altLang="ja-JP" sz="1400" dirty="0" smtClean="0">
                <a:hlinkClick r:id="rId3"/>
              </a:rPr>
              <a:t>http://manapedia.jp/text/index?text_id=1359</a:t>
            </a:r>
            <a:endParaRPr lang="en-US" altLang="ja-JP" sz="1400" dirty="0" smtClean="0"/>
          </a:p>
          <a:p>
            <a:endParaRPr lang="ja-JP" altLang="en-US" sz="1400" dirty="0"/>
          </a:p>
        </p:txBody>
      </p:sp>
    </p:spTree>
    <p:extLst>
      <p:ext uri="{BB962C8B-B14F-4D97-AF65-F5344CB8AC3E}">
        <p14:creationId xmlns:p14="http://schemas.microsoft.com/office/powerpoint/2010/main" val="1306890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3878392904"/>
              </p:ext>
            </p:extLst>
          </p:nvPr>
        </p:nvGraphicFramePr>
        <p:xfrm>
          <a:off x="1115616" y="1556792"/>
          <a:ext cx="715245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2277307" y="260648"/>
            <a:ext cx="4081567" cy="1200329"/>
          </a:xfrm>
          <a:prstGeom prst="rect">
            <a:avLst/>
          </a:prstGeom>
        </p:spPr>
        <p:txBody>
          <a:bodyPr wrap="none">
            <a:spAutoFit/>
          </a:bodyPr>
          <a:lstStyle/>
          <a:p>
            <a:r>
              <a:rPr lang="ja-JP" altLang="en-US" sz="3600" dirty="0" smtClean="0"/>
              <a:t>小説「こころ」の構造</a:t>
            </a:r>
            <a:endParaRPr lang="en-US" altLang="ja-JP" sz="3600" dirty="0"/>
          </a:p>
          <a:p>
            <a:r>
              <a:rPr lang="ja-JP" altLang="en-US" sz="3600" dirty="0" smtClean="0"/>
              <a:t>上・中・下の</a:t>
            </a:r>
            <a:r>
              <a:rPr lang="en-US" altLang="ja-JP" sz="3600" dirty="0" smtClean="0"/>
              <a:t>3</a:t>
            </a:r>
            <a:r>
              <a:rPr lang="ja-JP" altLang="en-US" sz="3600" dirty="0" smtClean="0"/>
              <a:t>部構成</a:t>
            </a:r>
            <a:endParaRPr lang="en-US" altLang="ja-JP" sz="3600" dirty="0" smtClean="0"/>
          </a:p>
        </p:txBody>
      </p:sp>
    </p:spTree>
    <p:extLst>
      <p:ext uri="{BB962C8B-B14F-4D97-AF65-F5344CB8AC3E}">
        <p14:creationId xmlns:p14="http://schemas.microsoft.com/office/powerpoint/2010/main" val="136487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下準備と頻出語を抽出する</a:t>
            </a:r>
            <a:endParaRPr kumimoji="1" lang="ja-JP" altLang="en-US" dirty="0"/>
          </a:p>
        </p:txBody>
      </p:sp>
      <p:sp>
        <p:nvSpPr>
          <p:cNvPr id="3" name="コンテンツ プレースホルダー 2"/>
          <p:cNvSpPr>
            <a:spLocks noGrp="1"/>
          </p:cNvSpPr>
          <p:nvPr>
            <p:ph idx="1"/>
          </p:nvPr>
        </p:nvSpPr>
        <p:spPr>
          <a:xfrm>
            <a:off x="457200" y="1340768"/>
            <a:ext cx="8229600" cy="4525963"/>
          </a:xfrm>
        </p:spPr>
        <p:txBody>
          <a:bodyPr/>
          <a:lstStyle/>
          <a:p>
            <a:r>
              <a:rPr kumimoji="1" lang="ja-JP" altLang="en-US" dirty="0" smtClean="0"/>
              <a:t>見出しタグ設定と事前の強制抽出の設定</a:t>
            </a:r>
            <a:endParaRPr kumimoji="1" lang="en-US" altLang="ja-JP" dirty="0" smtClean="0"/>
          </a:p>
          <a:p>
            <a:r>
              <a:rPr kumimoji="1" lang="ja-JP" altLang="en-US" dirty="0" smtClean="0"/>
              <a:t>前処理実行</a:t>
            </a:r>
            <a:endParaRPr kumimoji="1" lang="en-US" altLang="ja-JP" dirty="0" smtClean="0"/>
          </a:p>
          <a:p>
            <a:endParaRPr kumimoji="1" lang="en-US" altLang="ja-JP" dirty="0" smtClean="0"/>
          </a:p>
          <a:p>
            <a:endParaRPr kumimoji="1" lang="en-US" altLang="ja-JP" dirty="0" smtClean="0"/>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6" y="2636912"/>
            <a:ext cx="3960440" cy="402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75760"/>
            <a:ext cx="5888279" cy="334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004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資料ダウンロード</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kumimoji="1" lang="en-US" altLang="ja-JP" sz="4800" dirty="0" smtClean="0">
                <a:hlinkClick r:id="rId2"/>
              </a:rPr>
              <a:t>http://tvnews.jp/tgs2014/</a:t>
            </a:r>
            <a:endParaRPr kumimoji="1" lang="en-US" altLang="ja-JP" sz="4800" dirty="0" smtClean="0"/>
          </a:p>
          <a:p>
            <a:pPr marL="0" indent="0">
              <a:buNone/>
            </a:pPr>
            <a:endParaRPr lang="en-US" altLang="ja-JP" sz="4800" dirty="0"/>
          </a:p>
          <a:p>
            <a:pPr marL="0" indent="0">
              <a:buNone/>
            </a:pPr>
            <a:r>
              <a:rPr kumimoji="1" lang="en-US" altLang="ja-JP" sz="4800" dirty="0" smtClean="0"/>
              <a:t>ID:  passion</a:t>
            </a:r>
          </a:p>
          <a:p>
            <a:pPr marL="0" indent="0">
              <a:buNone/>
            </a:pPr>
            <a:r>
              <a:rPr lang="en-US" altLang="ja-JP" sz="4800" dirty="0" smtClean="0"/>
              <a:t>Pass: future</a:t>
            </a:r>
            <a:endParaRPr kumimoji="1" lang="ja-JP" altLang="en-US" sz="4800" dirty="0"/>
          </a:p>
        </p:txBody>
      </p:sp>
    </p:spTree>
    <p:extLst>
      <p:ext uri="{BB962C8B-B14F-4D97-AF65-F5344CB8AC3E}">
        <p14:creationId xmlns:p14="http://schemas.microsoft.com/office/powerpoint/2010/main" val="189478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関連語の検索</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604867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267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用例の抽出</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200800" cy="528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046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コーディングルールの設定</a:t>
            </a:r>
            <a:r>
              <a:rPr kumimoji="1" lang="en-US" altLang="ja-JP" dirty="0" smtClean="0"/>
              <a:t/>
            </a:r>
            <a:br>
              <a:rPr kumimoji="1" lang="en-US" altLang="ja-JP" dirty="0" smtClean="0"/>
            </a:br>
            <a:r>
              <a:rPr lang="ja-JP" altLang="en-US" sz="3600" dirty="0"/>
              <a:t>５つ</a:t>
            </a:r>
            <a:r>
              <a:rPr lang="ja-JP" altLang="en-US" sz="3600" dirty="0" smtClean="0"/>
              <a:t>のテーマの具体例</a:t>
            </a:r>
            <a:endParaRPr kumimoji="1" lang="ja-JP" alt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1"/>
            <a:ext cx="8280920" cy="480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1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コーディング結果の集計</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0" y="1772816"/>
            <a:ext cx="851031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343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クロス集計</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5" y="1453785"/>
            <a:ext cx="4572000" cy="395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94149" y="2852936"/>
            <a:ext cx="4412489" cy="380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929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525"/>
            <a:ext cx="638175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412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4763"/>
            <a:ext cx="638175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748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
            <a:ext cx="6696744" cy="686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696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4763"/>
            <a:ext cx="638175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12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304" y="0"/>
            <a:ext cx="68353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573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ownloads\chart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483768" y="1484784"/>
            <a:ext cx="4572000" cy="923330"/>
          </a:xfrm>
          <a:prstGeom prst="rect">
            <a:avLst/>
          </a:prstGeom>
        </p:spPr>
        <p:txBody>
          <a:bodyPr>
            <a:spAutoFit/>
          </a:bodyPr>
          <a:lstStyle/>
          <a:p>
            <a:r>
              <a:rPr lang="en-US" altLang="ja-JP" dirty="0" smtClean="0"/>
              <a:t>2013</a:t>
            </a:r>
            <a:r>
              <a:rPr lang="ja-JP" altLang="en-US" dirty="0" smtClean="0"/>
              <a:t>年</a:t>
            </a:r>
            <a:r>
              <a:rPr lang="en-US" altLang="ja-JP" dirty="0" smtClean="0"/>
              <a:t>10</a:t>
            </a:r>
            <a:r>
              <a:rPr lang="ja-JP" altLang="en-US" dirty="0" smtClean="0"/>
              <a:t>月</a:t>
            </a:r>
            <a:r>
              <a:rPr lang="en-US" altLang="ja-JP" dirty="0" smtClean="0"/>
              <a:t>1</a:t>
            </a:r>
            <a:r>
              <a:rPr lang="ja-JP" altLang="en-US" dirty="0" smtClean="0"/>
              <a:t>日</a:t>
            </a:r>
            <a:r>
              <a:rPr lang="en-US" altLang="ja-JP" dirty="0" smtClean="0"/>
              <a:t>~2014</a:t>
            </a:r>
            <a:r>
              <a:rPr lang="ja-JP" altLang="en-US" dirty="0" smtClean="0"/>
              <a:t>年</a:t>
            </a:r>
            <a:r>
              <a:rPr lang="en-US" altLang="ja-JP" dirty="0" smtClean="0"/>
              <a:t>10</a:t>
            </a:r>
            <a:r>
              <a:rPr lang="ja-JP" altLang="en-US" dirty="0" smtClean="0"/>
              <a:t>月</a:t>
            </a:r>
            <a:r>
              <a:rPr lang="en-US" altLang="ja-JP" dirty="0" smtClean="0"/>
              <a:t>1</a:t>
            </a:r>
            <a:r>
              <a:rPr lang="ja-JP" altLang="en-US" dirty="0" smtClean="0"/>
              <a:t>日</a:t>
            </a:r>
            <a:endParaRPr lang="en-US" altLang="ja-JP" dirty="0" smtClean="0"/>
          </a:p>
          <a:p>
            <a:r>
              <a:rPr lang="ja-JP" altLang="en-US" dirty="0" smtClean="0"/>
              <a:t>ツイッター</a:t>
            </a:r>
            <a:r>
              <a:rPr lang="ja-JP" altLang="en-US" dirty="0"/>
              <a:t>では妖怪ウォッチがポケモンを猛烈に追い上げている</a:t>
            </a:r>
          </a:p>
        </p:txBody>
      </p:sp>
    </p:spTree>
    <p:extLst>
      <p:ext uri="{BB962C8B-B14F-4D97-AF65-F5344CB8AC3E}">
        <p14:creationId xmlns:p14="http://schemas.microsoft.com/office/powerpoint/2010/main" val="2201752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2290" name="Picture 2" descr="http://khc.sourceforge.net/screen_r/som_c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1438"/>
            <a:ext cx="6343650" cy="700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724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daiya\Dropbox\データサイエンティスト\coder_data\データサイエンティスト原稿１_word_som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116632"/>
            <a:ext cx="640871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12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flipH="1">
            <a:off x="2678088" y="404664"/>
            <a:ext cx="3744416" cy="1477328"/>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データエクスチェンジコンソーシアムで</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社にビッグデータで実現したいことをブレスト。</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件のアイデアを記入してもらった。</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頻出語上位を中心にしたワードマップ</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89329"/>
            <a:ext cx="9144000" cy="3079342"/>
          </a:xfrm>
          <a:prstGeom prst="rect">
            <a:avLst/>
          </a:prstGeom>
        </p:spPr>
      </p:pic>
    </p:spTree>
    <p:extLst>
      <p:ext uri="{BB962C8B-B14F-4D97-AF65-F5344CB8AC3E}">
        <p14:creationId xmlns:p14="http://schemas.microsoft.com/office/powerpoint/2010/main" val="3476378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flipH="1">
            <a:off x="2699792" y="1124744"/>
            <a:ext cx="3744416" cy="646331"/>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大きなクラスタごとにグループ分け→</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のテーマ候補を抽出</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89329"/>
            <a:ext cx="9144000" cy="3079342"/>
          </a:xfrm>
          <a:prstGeom prst="rect">
            <a:avLst/>
          </a:prstGeom>
        </p:spPr>
      </p:pic>
      <p:sp>
        <p:nvSpPr>
          <p:cNvPr id="6" name="フリーフォーム 5"/>
          <p:cNvSpPr/>
          <p:nvPr/>
        </p:nvSpPr>
        <p:spPr>
          <a:xfrm>
            <a:off x="-29029" y="1901371"/>
            <a:ext cx="2293258" cy="1349829"/>
          </a:xfrm>
          <a:custGeom>
            <a:avLst/>
            <a:gdLst>
              <a:gd name="connsiteX0" fmla="*/ 1001486 w 2293258"/>
              <a:gd name="connsiteY0" fmla="*/ 72572 h 1349829"/>
              <a:gd name="connsiteX1" fmla="*/ 856343 w 2293258"/>
              <a:gd name="connsiteY1" fmla="*/ 58058 h 1349829"/>
              <a:gd name="connsiteX2" fmla="*/ 783772 w 2293258"/>
              <a:gd name="connsiteY2" fmla="*/ 43543 h 1349829"/>
              <a:gd name="connsiteX3" fmla="*/ 696686 w 2293258"/>
              <a:gd name="connsiteY3" fmla="*/ 29029 h 1349829"/>
              <a:gd name="connsiteX4" fmla="*/ 624115 w 2293258"/>
              <a:gd name="connsiteY4" fmla="*/ 14515 h 1349829"/>
              <a:gd name="connsiteX5" fmla="*/ 493486 w 2293258"/>
              <a:gd name="connsiteY5" fmla="*/ 0 h 1349829"/>
              <a:gd name="connsiteX6" fmla="*/ 333829 w 2293258"/>
              <a:gd name="connsiteY6" fmla="*/ 14515 h 1349829"/>
              <a:gd name="connsiteX7" fmla="*/ 304800 w 2293258"/>
              <a:gd name="connsiteY7" fmla="*/ 58058 h 1349829"/>
              <a:gd name="connsiteX8" fmla="*/ 261258 w 2293258"/>
              <a:gd name="connsiteY8" fmla="*/ 87086 h 1349829"/>
              <a:gd name="connsiteX9" fmla="*/ 217715 w 2293258"/>
              <a:gd name="connsiteY9" fmla="*/ 217715 h 1349829"/>
              <a:gd name="connsiteX10" fmla="*/ 159658 w 2293258"/>
              <a:gd name="connsiteY10" fmla="*/ 304800 h 1349829"/>
              <a:gd name="connsiteX11" fmla="*/ 72572 w 2293258"/>
              <a:gd name="connsiteY11" fmla="*/ 435429 h 1349829"/>
              <a:gd name="connsiteX12" fmla="*/ 14515 w 2293258"/>
              <a:gd name="connsiteY12" fmla="*/ 522515 h 1349829"/>
              <a:gd name="connsiteX13" fmla="*/ 0 w 2293258"/>
              <a:gd name="connsiteY13" fmla="*/ 566058 h 1349829"/>
              <a:gd name="connsiteX14" fmla="*/ 29029 w 2293258"/>
              <a:gd name="connsiteY14" fmla="*/ 609600 h 1349829"/>
              <a:gd name="connsiteX15" fmla="*/ 72572 w 2293258"/>
              <a:gd name="connsiteY15" fmla="*/ 624115 h 1349829"/>
              <a:gd name="connsiteX16" fmla="*/ 116115 w 2293258"/>
              <a:gd name="connsiteY16" fmla="*/ 653143 h 1349829"/>
              <a:gd name="connsiteX17" fmla="*/ 174172 w 2293258"/>
              <a:gd name="connsiteY17" fmla="*/ 667658 h 1349829"/>
              <a:gd name="connsiteX18" fmla="*/ 217715 w 2293258"/>
              <a:gd name="connsiteY18" fmla="*/ 682172 h 1349829"/>
              <a:gd name="connsiteX19" fmla="*/ 232229 w 2293258"/>
              <a:gd name="connsiteY19" fmla="*/ 740229 h 1349829"/>
              <a:gd name="connsiteX20" fmla="*/ 261258 w 2293258"/>
              <a:gd name="connsiteY20" fmla="*/ 827315 h 1349829"/>
              <a:gd name="connsiteX21" fmla="*/ 290286 w 2293258"/>
              <a:gd name="connsiteY21" fmla="*/ 986972 h 1349829"/>
              <a:gd name="connsiteX22" fmla="*/ 377372 w 2293258"/>
              <a:gd name="connsiteY22" fmla="*/ 1117600 h 1349829"/>
              <a:gd name="connsiteX23" fmla="*/ 420915 w 2293258"/>
              <a:gd name="connsiteY23" fmla="*/ 1146629 h 1349829"/>
              <a:gd name="connsiteX24" fmla="*/ 508000 w 2293258"/>
              <a:gd name="connsiteY24" fmla="*/ 1204686 h 1349829"/>
              <a:gd name="connsiteX25" fmla="*/ 551543 w 2293258"/>
              <a:gd name="connsiteY25" fmla="*/ 1233715 h 1349829"/>
              <a:gd name="connsiteX26" fmla="*/ 595086 w 2293258"/>
              <a:gd name="connsiteY26" fmla="*/ 1248229 h 1349829"/>
              <a:gd name="connsiteX27" fmla="*/ 740229 w 2293258"/>
              <a:gd name="connsiteY27" fmla="*/ 1277258 h 1349829"/>
              <a:gd name="connsiteX28" fmla="*/ 827315 w 2293258"/>
              <a:gd name="connsiteY28" fmla="*/ 1306286 h 1349829"/>
              <a:gd name="connsiteX29" fmla="*/ 885372 w 2293258"/>
              <a:gd name="connsiteY29" fmla="*/ 1335315 h 1349829"/>
              <a:gd name="connsiteX30" fmla="*/ 1016000 w 2293258"/>
              <a:gd name="connsiteY30" fmla="*/ 1349829 h 1349829"/>
              <a:gd name="connsiteX31" fmla="*/ 1248229 w 2293258"/>
              <a:gd name="connsiteY31" fmla="*/ 1335315 h 1349829"/>
              <a:gd name="connsiteX32" fmla="*/ 1291772 w 2293258"/>
              <a:gd name="connsiteY32" fmla="*/ 1320800 h 1349829"/>
              <a:gd name="connsiteX33" fmla="*/ 1422400 w 2293258"/>
              <a:gd name="connsiteY33" fmla="*/ 1306286 h 1349829"/>
              <a:gd name="connsiteX34" fmla="*/ 1509486 w 2293258"/>
              <a:gd name="connsiteY34" fmla="*/ 1277258 h 1349829"/>
              <a:gd name="connsiteX35" fmla="*/ 1596572 w 2293258"/>
              <a:gd name="connsiteY35" fmla="*/ 1219200 h 1349829"/>
              <a:gd name="connsiteX36" fmla="*/ 1640115 w 2293258"/>
              <a:gd name="connsiteY36" fmla="*/ 1204686 h 1349829"/>
              <a:gd name="connsiteX37" fmla="*/ 1770743 w 2293258"/>
              <a:gd name="connsiteY37" fmla="*/ 1132115 h 1349829"/>
              <a:gd name="connsiteX38" fmla="*/ 1814286 w 2293258"/>
              <a:gd name="connsiteY38" fmla="*/ 1103086 h 1349829"/>
              <a:gd name="connsiteX39" fmla="*/ 2090058 w 2293258"/>
              <a:gd name="connsiteY39" fmla="*/ 1132115 h 1349829"/>
              <a:gd name="connsiteX40" fmla="*/ 2191658 w 2293258"/>
              <a:gd name="connsiteY40" fmla="*/ 1117600 h 1349829"/>
              <a:gd name="connsiteX41" fmla="*/ 2249715 w 2293258"/>
              <a:gd name="connsiteY41" fmla="*/ 1030515 h 1349829"/>
              <a:gd name="connsiteX42" fmla="*/ 2293258 w 2293258"/>
              <a:gd name="connsiteY42" fmla="*/ 943429 h 1349829"/>
              <a:gd name="connsiteX43" fmla="*/ 2278743 w 2293258"/>
              <a:gd name="connsiteY43" fmla="*/ 841829 h 1349829"/>
              <a:gd name="connsiteX44" fmla="*/ 2162629 w 2293258"/>
              <a:gd name="connsiteY44" fmla="*/ 740229 h 1349829"/>
              <a:gd name="connsiteX45" fmla="*/ 2119086 w 2293258"/>
              <a:gd name="connsiteY45" fmla="*/ 711200 h 1349829"/>
              <a:gd name="connsiteX46" fmla="*/ 2075543 w 2293258"/>
              <a:gd name="connsiteY46" fmla="*/ 682172 h 1349829"/>
              <a:gd name="connsiteX47" fmla="*/ 1988458 w 2293258"/>
              <a:gd name="connsiteY47" fmla="*/ 653143 h 1349829"/>
              <a:gd name="connsiteX48" fmla="*/ 1901372 w 2293258"/>
              <a:gd name="connsiteY48" fmla="*/ 580572 h 1349829"/>
              <a:gd name="connsiteX49" fmla="*/ 1857829 w 2293258"/>
              <a:gd name="connsiteY49" fmla="*/ 537029 h 1349829"/>
              <a:gd name="connsiteX50" fmla="*/ 1843315 w 2293258"/>
              <a:gd name="connsiteY50" fmla="*/ 478972 h 1349829"/>
              <a:gd name="connsiteX51" fmla="*/ 1828800 w 2293258"/>
              <a:gd name="connsiteY51" fmla="*/ 377372 h 1349829"/>
              <a:gd name="connsiteX52" fmla="*/ 1785258 w 2293258"/>
              <a:gd name="connsiteY52" fmla="*/ 348343 h 1349829"/>
              <a:gd name="connsiteX53" fmla="*/ 1683658 w 2293258"/>
              <a:gd name="connsiteY53" fmla="*/ 275772 h 1349829"/>
              <a:gd name="connsiteX54" fmla="*/ 1553029 w 2293258"/>
              <a:gd name="connsiteY54" fmla="*/ 188686 h 1349829"/>
              <a:gd name="connsiteX55" fmla="*/ 1335315 w 2293258"/>
              <a:gd name="connsiteY55" fmla="*/ 43543 h 1349829"/>
              <a:gd name="connsiteX56" fmla="*/ 1175658 w 2293258"/>
              <a:gd name="connsiteY56" fmla="*/ 14515 h 1349829"/>
              <a:gd name="connsiteX57" fmla="*/ 1059543 w 2293258"/>
              <a:gd name="connsiteY57" fmla="*/ 29029 h 1349829"/>
              <a:gd name="connsiteX58" fmla="*/ 1001486 w 2293258"/>
              <a:gd name="connsiteY58" fmla="*/ 72572 h 134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93258" h="1349829">
                <a:moveTo>
                  <a:pt x="1001486" y="72572"/>
                </a:moveTo>
                <a:cubicBezTo>
                  <a:pt x="967619" y="77410"/>
                  <a:pt x="904539" y="64484"/>
                  <a:pt x="856343" y="58058"/>
                </a:cubicBezTo>
                <a:cubicBezTo>
                  <a:pt x="831890" y="54798"/>
                  <a:pt x="808044" y="47956"/>
                  <a:pt x="783772" y="43543"/>
                </a:cubicBezTo>
                <a:cubicBezTo>
                  <a:pt x="754818" y="38278"/>
                  <a:pt x="725640" y="34293"/>
                  <a:pt x="696686" y="29029"/>
                </a:cubicBezTo>
                <a:cubicBezTo>
                  <a:pt x="672415" y="24616"/>
                  <a:pt x="648536" y="18004"/>
                  <a:pt x="624115" y="14515"/>
                </a:cubicBezTo>
                <a:cubicBezTo>
                  <a:pt x="580744" y="8319"/>
                  <a:pt x="537029" y="4838"/>
                  <a:pt x="493486" y="0"/>
                </a:cubicBezTo>
                <a:cubicBezTo>
                  <a:pt x="440267" y="4838"/>
                  <a:pt x="384904" y="-1201"/>
                  <a:pt x="333829" y="14515"/>
                </a:cubicBezTo>
                <a:cubicBezTo>
                  <a:pt x="317156" y="19645"/>
                  <a:pt x="317135" y="45723"/>
                  <a:pt x="304800" y="58058"/>
                </a:cubicBezTo>
                <a:cubicBezTo>
                  <a:pt x="292465" y="70393"/>
                  <a:pt x="275772" y="77410"/>
                  <a:pt x="261258" y="87086"/>
                </a:cubicBezTo>
                <a:lnTo>
                  <a:pt x="217715" y="217715"/>
                </a:lnTo>
                <a:cubicBezTo>
                  <a:pt x="206683" y="250813"/>
                  <a:pt x="179010" y="275772"/>
                  <a:pt x="159658" y="304800"/>
                </a:cubicBezTo>
                <a:lnTo>
                  <a:pt x="72572" y="435429"/>
                </a:lnTo>
                <a:lnTo>
                  <a:pt x="14515" y="522515"/>
                </a:lnTo>
                <a:cubicBezTo>
                  <a:pt x="6028" y="535245"/>
                  <a:pt x="4838" y="551544"/>
                  <a:pt x="0" y="566058"/>
                </a:cubicBezTo>
                <a:cubicBezTo>
                  <a:pt x="9676" y="580572"/>
                  <a:pt x="15408" y="598703"/>
                  <a:pt x="29029" y="609600"/>
                </a:cubicBezTo>
                <a:cubicBezTo>
                  <a:pt x="40976" y="619157"/>
                  <a:pt x="58888" y="617273"/>
                  <a:pt x="72572" y="624115"/>
                </a:cubicBezTo>
                <a:cubicBezTo>
                  <a:pt x="88174" y="631916"/>
                  <a:pt x="100082" y="646271"/>
                  <a:pt x="116115" y="653143"/>
                </a:cubicBezTo>
                <a:cubicBezTo>
                  <a:pt x="134450" y="661001"/>
                  <a:pt x="154992" y="662178"/>
                  <a:pt x="174172" y="667658"/>
                </a:cubicBezTo>
                <a:cubicBezTo>
                  <a:pt x="188883" y="671861"/>
                  <a:pt x="203201" y="677334"/>
                  <a:pt x="217715" y="682172"/>
                </a:cubicBezTo>
                <a:cubicBezTo>
                  <a:pt x="222553" y="701524"/>
                  <a:pt x="226497" y="721122"/>
                  <a:pt x="232229" y="740229"/>
                </a:cubicBezTo>
                <a:cubicBezTo>
                  <a:pt x="241022" y="769537"/>
                  <a:pt x="261258" y="827315"/>
                  <a:pt x="261258" y="827315"/>
                </a:cubicBezTo>
                <a:cubicBezTo>
                  <a:pt x="264421" y="852618"/>
                  <a:pt x="268634" y="947998"/>
                  <a:pt x="290286" y="986972"/>
                </a:cubicBezTo>
                <a:cubicBezTo>
                  <a:pt x="290300" y="986996"/>
                  <a:pt x="362849" y="1095817"/>
                  <a:pt x="377372" y="1117600"/>
                </a:cubicBezTo>
                <a:cubicBezTo>
                  <a:pt x="387048" y="1132114"/>
                  <a:pt x="407514" y="1135462"/>
                  <a:pt x="420915" y="1146629"/>
                </a:cubicBezTo>
                <a:cubicBezTo>
                  <a:pt x="493396" y="1207030"/>
                  <a:pt x="431480" y="1179179"/>
                  <a:pt x="508000" y="1204686"/>
                </a:cubicBezTo>
                <a:cubicBezTo>
                  <a:pt x="522514" y="1214362"/>
                  <a:pt x="535941" y="1225914"/>
                  <a:pt x="551543" y="1233715"/>
                </a:cubicBezTo>
                <a:cubicBezTo>
                  <a:pt x="565227" y="1240557"/>
                  <a:pt x="580375" y="1244026"/>
                  <a:pt x="595086" y="1248229"/>
                </a:cubicBezTo>
                <a:cubicBezTo>
                  <a:pt x="763942" y="1296473"/>
                  <a:pt x="512125" y="1220232"/>
                  <a:pt x="740229" y="1277258"/>
                </a:cubicBezTo>
                <a:cubicBezTo>
                  <a:pt x="769914" y="1284679"/>
                  <a:pt x="799947" y="1292602"/>
                  <a:pt x="827315" y="1306286"/>
                </a:cubicBezTo>
                <a:cubicBezTo>
                  <a:pt x="846667" y="1315962"/>
                  <a:pt x="864289" y="1330450"/>
                  <a:pt x="885372" y="1335315"/>
                </a:cubicBezTo>
                <a:cubicBezTo>
                  <a:pt x="928061" y="1345166"/>
                  <a:pt x="972457" y="1344991"/>
                  <a:pt x="1016000" y="1349829"/>
                </a:cubicBezTo>
                <a:cubicBezTo>
                  <a:pt x="1093410" y="1344991"/>
                  <a:pt x="1171094" y="1343435"/>
                  <a:pt x="1248229" y="1335315"/>
                </a:cubicBezTo>
                <a:cubicBezTo>
                  <a:pt x="1263444" y="1333713"/>
                  <a:pt x="1276681" y="1323315"/>
                  <a:pt x="1291772" y="1320800"/>
                </a:cubicBezTo>
                <a:cubicBezTo>
                  <a:pt x="1334987" y="1313597"/>
                  <a:pt x="1378857" y="1311124"/>
                  <a:pt x="1422400" y="1306286"/>
                </a:cubicBezTo>
                <a:cubicBezTo>
                  <a:pt x="1451429" y="1296610"/>
                  <a:pt x="1484026" y="1294231"/>
                  <a:pt x="1509486" y="1277258"/>
                </a:cubicBezTo>
                <a:cubicBezTo>
                  <a:pt x="1538515" y="1257905"/>
                  <a:pt x="1563474" y="1230232"/>
                  <a:pt x="1596572" y="1219200"/>
                </a:cubicBezTo>
                <a:cubicBezTo>
                  <a:pt x="1611086" y="1214362"/>
                  <a:pt x="1626741" y="1212116"/>
                  <a:pt x="1640115" y="1204686"/>
                </a:cubicBezTo>
                <a:cubicBezTo>
                  <a:pt x="1789838" y="1121507"/>
                  <a:pt x="1672216" y="1164957"/>
                  <a:pt x="1770743" y="1132115"/>
                </a:cubicBezTo>
                <a:cubicBezTo>
                  <a:pt x="1785257" y="1122439"/>
                  <a:pt x="1796869" y="1104054"/>
                  <a:pt x="1814286" y="1103086"/>
                </a:cubicBezTo>
                <a:cubicBezTo>
                  <a:pt x="1956859" y="1095165"/>
                  <a:pt x="1987507" y="1106476"/>
                  <a:pt x="2090058" y="1132115"/>
                </a:cubicBezTo>
                <a:cubicBezTo>
                  <a:pt x="2123925" y="1127277"/>
                  <a:pt x="2159894" y="1130306"/>
                  <a:pt x="2191658" y="1117600"/>
                </a:cubicBezTo>
                <a:cubicBezTo>
                  <a:pt x="2243245" y="1096965"/>
                  <a:pt x="2230776" y="1068392"/>
                  <a:pt x="2249715" y="1030515"/>
                </a:cubicBezTo>
                <a:cubicBezTo>
                  <a:pt x="2305988" y="917969"/>
                  <a:pt x="2256774" y="1052876"/>
                  <a:pt x="2293258" y="943429"/>
                </a:cubicBezTo>
                <a:cubicBezTo>
                  <a:pt x="2288420" y="909562"/>
                  <a:pt x="2288573" y="874597"/>
                  <a:pt x="2278743" y="841829"/>
                </a:cubicBezTo>
                <a:cubicBezTo>
                  <a:pt x="2263623" y="791431"/>
                  <a:pt x="2197708" y="763615"/>
                  <a:pt x="2162629" y="740229"/>
                </a:cubicBezTo>
                <a:lnTo>
                  <a:pt x="2119086" y="711200"/>
                </a:lnTo>
                <a:cubicBezTo>
                  <a:pt x="2104572" y="701524"/>
                  <a:pt x="2092092" y="687688"/>
                  <a:pt x="2075543" y="682172"/>
                </a:cubicBezTo>
                <a:lnTo>
                  <a:pt x="1988458" y="653143"/>
                </a:lnTo>
                <a:cubicBezTo>
                  <a:pt x="1861246" y="525931"/>
                  <a:pt x="2022616" y="681608"/>
                  <a:pt x="1901372" y="580572"/>
                </a:cubicBezTo>
                <a:cubicBezTo>
                  <a:pt x="1885603" y="567431"/>
                  <a:pt x="1872343" y="551543"/>
                  <a:pt x="1857829" y="537029"/>
                </a:cubicBezTo>
                <a:cubicBezTo>
                  <a:pt x="1852991" y="517677"/>
                  <a:pt x="1846883" y="498598"/>
                  <a:pt x="1843315" y="478972"/>
                </a:cubicBezTo>
                <a:cubicBezTo>
                  <a:pt x="1837195" y="445313"/>
                  <a:pt x="1842694" y="408634"/>
                  <a:pt x="1828800" y="377372"/>
                </a:cubicBezTo>
                <a:cubicBezTo>
                  <a:pt x="1821715" y="361432"/>
                  <a:pt x="1798659" y="359510"/>
                  <a:pt x="1785258" y="348343"/>
                </a:cubicBezTo>
                <a:cubicBezTo>
                  <a:pt x="1653324" y="238396"/>
                  <a:pt x="1837119" y="367848"/>
                  <a:pt x="1683658" y="275772"/>
                </a:cubicBezTo>
                <a:cubicBezTo>
                  <a:pt x="1683633" y="275757"/>
                  <a:pt x="1574813" y="203208"/>
                  <a:pt x="1553029" y="188686"/>
                </a:cubicBezTo>
                <a:lnTo>
                  <a:pt x="1335315" y="43543"/>
                </a:lnTo>
                <a:cubicBezTo>
                  <a:pt x="1304337" y="22891"/>
                  <a:pt x="1180577" y="15130"/>
                  <a:pt x="1175658" y="14515"/>
                </a:cubicBezTo>
                <a:cubicBezTo>
                  <a:pt x="1136953" y="19353"/>
                  <a:pt x="1097683" y="20856"/>
                  <a:pt x="1059543" y="29029"/>
                </a:cubicBezTo>
                <a:cubicBezTo>
                  <a:pt x="1029624" y="35440"/>
                  <a:pt x="1035353" y="67734"/>
                  <a:pt x="1001486" y="7257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159657" y="3193370"/>
            <a:ext cx="3223725" cy="1959201"/>
          </a:xfrm>
          <a:custGeom>
            <a:avLst/>
            <a:gdLst>
              <a:gd name="connsiteX0" fmla="*/ 2699657 w 3223725"/>
              <a:gd name="connsiteY0" fmla="*/ 1770516 h 1959201"/>
              <a:gd name="connsiteX1" fmla="*/ 2772229 w 3223725"/>
              <a:gd name="connsiteY1" fmla="*/ 1726973 h 1959201"/>
              <a:gd name="connsiteX2" fmla="*/ 2859314 w 3223725"/>
              <a:gd name="connsiteY2" fmla="*/ 1668916 h 1959201"/>
              <a:gd name="connsiteX3" fmla="*/ 2888343 w 3223725"/>
              <a:gd name="connsiteY3" fmla="*/ 1625373 h 1959201"/>
              <a:gd name="connsiteX4" fmla="*/ 2859314 w 3223725"/>
              <a:gd name="connsiteY4" fmla="*/ 1494744 h 1959201"/>
              <a:gd name="connsiteX5" fmla="*/ 2830286 w 3223725"/>
              <a:gd name="connsiteY5" fmla="*/ 1451201 h 1959201"/>
              <a:gd name="connsiteX6" fmla="*/ 2815772 w 3223725"/>
              <a:gd name="connsiteY6" fmla="*/ 1407659 h 1959201"/>
              <a:gd name="connsiteX7" fmla="*/ 2786743 w 3223725"/>
              <a:gd name="connsiteY7" fmla="*/ 1349601 h 1959201"/>
              <a:gd name="connsiteX8" fmla="*/ 2743200 w 3223725"/>
              <a:gd name="connsiteY8" fmla="*/ 1262516 h 1959201"/>
              <a:gd name="connsiteX9" fmla="*/ 2757714 w 3223725"/>
              <a:gd name="connsiteY9" fmla="*/ 1189944 h 1959201"/>
              <a:gd name="connsiteX10" fmla="*/ 2859314 w 3223725"/>
              <a:gd name="connsiteY10" fmla="*/ 1059316 h 1959201"/>
              <a:gd name="connsiteX11" fmla="*/ 2946400 w 3223725"/>
              <a:gd name="connsiteY11" fmla="*/ 928687 h 1959201"/>
              <a:gd name="connsiteX12" fmla="*/ 2989943 w 3223725"/>
              <a:gd name="connsiteY12" fmla="*/ 899659 h 1959201"/>
              <a:gd name="connsiteX13" fmla="*/ 3062514 w 3223725"/>
              <a:gd name="connsiteY13" fmla="*/ 841601 h 1959201"/>
              <a:gd name="connsiteX14" fmla="*/ 3149600 w 3223725"/>
              <a:gd name="connsiteY14" fmla="*/ 754516 h 1959201"/>
              <a:gd name="connsiteX15" fmla="*/ 3193143 w 3223725"/>
              <a:gd name="connsiteY15" fmla="*/ 710973 h 1959201"/>
              <a:gd name="connsiteX16" fmla="*/ 3222172 w 3223725"/>
              <a:gd name="connsiteY16" fmla="*/ 623887 h 1959201"/>
              <a:gd name="connsiteX17" fmla="*/ 3193143 w 3223725"/>
              <a:gd name="connsiteY17" fmla="*/ 449716 h 1959201"/>
              <a:gd name="connsiteX18" fmla="*/ 3149600 w 3223725"/>
              <a:gd name="connsiteY18" fmla="*/ 362630 h 1959201"/>
              <a:gd name="connsiteX19" fmla="*/ 3062514 w 3223725"/>
              <a:gd name="connsiteY19" fmla="*/ 333601 h 1959201"/>
              <a:gd name="connsiteX20" fmla="*/ 3004457 w 3223725"/>
              <a:gd name="connsiteY20" fmla="*/ 304573 h 1959201"/>
              <a:gd name="connsiteX21" fmla="*/ 2946400 w 3223725"/>
              <a:gd name="connsiteY21" fmla="*/ 290059 h 1959201"/>
              <a:gd name="connsiteX22" fmla="*/ 2902857 w 3223725"/>
              <a:gd name="connsiteY22" fmla="*/ 275544 h 1959201"/>
              <a:gd name="connsiteX23" fmla="*/ 2496457 w 3223725"/>
              <a:gd name="connsiteY23" fmla="*/ 290059 h 1959201"/>
              <a:gd name="connsiteX24" fmla="*/ 2394857 w 3223725"/>
              <a:gd name="connsiteY24" fmla="*/ 319087 h 1959201"/>
              <a:gd name="connsiteX25" fmla="*/ 2336800 w 3223725"/>
              <a:gd name="connsiteY25" fmla="*/ 333601 h 1959201"/>
              <a:gd name="connsiteX26" fmla="*/ 2293257 w 3223725"/>
              <a:gd name="connsiteY26" fmla="*/ 362630 h 1959201"/>
              <a:gd name="connsiteX27" fmla="*/ 2206172 w 3223725"/>
              <a:gd name="connsiteY27" fmla="*/ 391659 h 1959201"/>
              <a:gd name="connsiteX28" fmla="*/ 2162629 w 3223725"/>
              <a:gd name="connsiteY28" fmla="*/ 406173 h 1959201"/>
              <a:gd name="connsiteX29" fmla="*/ 2032000 w 3223725"/>
              <a:gd name="connsiteY29" fmla="*/ 420687 h 1959201"/>
              <a:gd name="connsiteX30" fmla="*/ 1930400 w 3223725"/>
              <a:gd name="connsiteY30" fmla="*/ 406173 h 1959201"/>
              <a:gd name="connsiteX31" fmla="*/ 1843314 w 3223725"/>
              <a:gd name="connsiteY31" fmla="*/ 377144 h 1959201"/>
              <a:gd name="connsiteX32" fmla="*/ 1741714 w 3223725"/>
              <a:gd name="connsiteY32" fmla="*/ 348116 h 1959201"/>
              <a:gd name="connsiteX33" fmla="*/ 1567543 w 3223725"/>
              <a:gd name="connsiteY33" fmla="*/ 232001 h 1959201"/>
              <a:gd name="connsiteX34" fmla="*/ 1524000 w 3223725"/>
              <a:gd name="connsiteY34" fmla="*/ 202973 h 1959201"/>
              <a:gd name="connsiteX35" fmla="*/ 1465943 w 3223725"/>
              <a:gd name="connsiteY35" fmla="*/ 188459 h 1959201"/>
              <a:gd name="connsiteX36" fmla="*/ 1378857 w 3223725"/>
              <a:gd name="connsiteY36" fmla="*/ 130401 h 1959201"/>
              <a:gd name="connsiteX37" fmla="*/ 1335314 w 3223725"/>
              <a:gd name="connsiteY37" fmla="*/ 101373 h 1959201"/>
              <a:gd name="connsiteX38" fmla="*/ 1291772 w 3223725"/>
              <a:gd name="connsiteY38" fmla="*/ 86859 h 1959201"/>
              <a:gd name="connsiteX39" fmla="*/ 1248229 w 3223725"/>
              <a:gd name="connsiteY39" fmla="*/ 57830 h 1959201"/>
              <a:gd name="connsiteX40" fmla="*/ 1190172 w 3223725"/>
              <a:gd name="connsiteY40" fmla="*/ 43316 h 1959201"/>
              <a:gd name="connsiteX41" fmla="*/ 856343 w 3223725"/>
              <a:gd name="connsiteY41" fmla="*/ 28801 h 1959201"/>
              <a:gd name="connsiteX42" fmla="*/ 464457 w 3223725"/>
              <a:gd name="connsiteY42" fmla="*/ 28801 h 1959201"/>
              <a:gd name="connsiteX43" fmla="*/ 420914 w 3223725"/>
              <a:gd name="connsiteY43" fmla="*/ 43316 h 1959201"/>
              <a:gd name="connsiteX44" fmla="*/ 290286 w 3223725"/>
              <a:gd name="connsiteY44" fmla="*/ 101373 h 1959201"/>
              <a:gd name="connsiteX45" fmla="*/ 246743 w 3223725"/>
              <a:gd name="connsiteY45" fmla="*/ 115887 h 1959201"/>
              <a:gd name="connsiteX46" fmla="*/ 174172 w 3223725"/>
              <a:gd name="connsiteY46" fmla="*/ 188459 h 1959201"/>
              <a:gd name="connsiteX47" fmla="*/ 101600 w 3223725"/>
              <a:gd name="connsiteY47" fmla="*/ 275544 h 1959201"/>
              <a:gd name="connsiteX48" fmla="*/ 43543 w 3223725"/>
              <a:gd name="connsiteY48" fmla="*/ 362630 h 1959201"/>
              <a:gd name="connsiteX49" fmla="*/ 0 w 3223725"/>
              <a:gd name="connsiteY49" fmla="*/ 507773 h 1959201"/>
              <a:gd name="connsiteX50" fmla="*/ 72572 w 3223725"/>
              <a:gd name="connsiteY50" fmla="*/ 681944 h 1959201"/>
              <a:gd name="connsiteX51" fmla="*/ 101600 w 3223725"/>
              <a:gd name="connsiteY51" fmla="*/ 725487 h 1959201"/>
              <a:gd name="connsiteX52" fmla="*/ 145143 w 3223725"/>
              <a:gd name="connsiteY52" fmla="*/ 740001 h 1959201"/>
              <a:gd name="connsiteX53" fmla="*/ 188686 w 3223725"/>
              <a:gd name="connsiteY53" fmla="*/ 769030 h 1959201"/>
              <a:gd name="connsiteX54" fmla="*/ 246743 w 3223725"/>
              <a:gd name="connsiteY54" fmla="*/ 856116 h 1959201"/>
              <a:gd name="connsiteX55" fmla="*/ 217714 w 3223725"/>
              <a:gd name="connsiteY55" fmla="*/ 1059316 h 1959201"/>
              <a:gd name="connsiteX56" fmla="*/ 203200 w 3223725"/>
              <a:gd name="connsiteY56" fmla="*/ 1102859 h 1959201"/>
              <a:gd name="connsiteX57" fmla="*/ 246743 w 3223725"/>
              <a:gd name="connsiteY57" fmla="*/ 1204459 h 1959201"/>
              <a:gd name="connsiteX58" fmla="*/ 333829 w 3223725"/>
              <a:gd name="connsiteY58" fmla="*/ 1262516 h 1959201"/>
              <a:gd name="connsiteX59" fmla="*/ 449943 w 3223725"/>
              <a:gd name="connsiteY59" fmla="*/ 1364116 h 1959201"/>
              <a:gd name="connsiteX60" fmla="*/ 493486 w 3223725"/>
              <a:gd name="connsiteY60" fmla="*/ 1393144 h 1959201"/>
              <a:gd name="connsiteX61" fmla="*/ 885372 w 3223725"/>
              <a:gd name="connsiteY61" fmla="*/ 1436687 h 1959201"/>
              <a:gd name="connsiteX62" fmla="*/ 972457 w 3223725"/>
              <a:gd name="connsiteY62" fmla="*/ 1480230 h 1959201"/>
              <a:gd name="connsiteX63" fmla="*/ 1074057 w 3223725"/>
              <a:gd name="connsiteY63" fmla="*/ 1523773 h 1959201"/>
              <a:gd name="connsiteX64" fmla="*/ 1132114 w 3223725"/>
              <a:gd name="connsiteY64" fmla="*/ 1567316 h 1959201"/>
              <a:gd name="connsiteX65" fmla="*/ 1175657 w 3223725"/>
              <a:gd name="connsiteY65" fmla="*/ 1581830 h 1959201"/>
              <a:gd name="connsiteX66" fmla="*/ 1233714 w 3223725"/>
              <a:gd name="connsiteY66" fmla="*/ 1639887 h 1959201"/>
              <a:gd name="connsiteX67" fmla="*/ 1320800 w 3223725"/>
              <a:gd name="connsiteY67" fmla="*/ 1697944 h 1959201"/>
              <a:gd name="connsiteX68" fmla="*/ 1407886 w 3223725"/>
              <a:gd name="connsiteY68" fmla="*/ 1726973 h 1959201"/>
              <a:gd name="connsiteX69" fmla="*/ 1509486 w 3223725"/>
              <a:gd name="connsiteY69" fmla="*/ 1756001 h 1959201"/>
              <a:gd name="connsiteX70" fmla="*/ 1828800 w 3223725"/>
              <a:gd name="connsiteY70" fmla="*/ 1770516 h 1959201"/>
              <a:gd name="connsiteX71" fmla="*/ 2017486 w 3223725"/>
              <a:gd name="connsiteY71" fmla="*/ 1799544 h 1959201"/>
              <a:gd name="connsiteX72" fmla="*/ 2162629 w 3223725"/>
              <a:gd name="connsiteY72" fmla="*/ 1843087 h 1959201"/>
              <a:gd name="connsiteX73" fmla="*/ 2206172 w 3223725"/>
              <a:gd name="connsiteY73" fmla="*/ 1857601 h 1959201"/>
              <a:gd name="connsiteX74" fmla="*/ 2249714 w 3223725"/>
              <a:gd name="connsiteY74" fmla="*/ 1872116 h 1959201"/>
              <a:gd name="connsiteX75" fmla="*/ 2293257 w 3223725"/>
              <a:gd name="connsiteY75" fmla="*/ 1901144 h 1959201"/>
              <a:gd name="connsiteX76" fmla="*/ 2336800 w 3223725"/>
              <a:gd name="connsiteY76" fmla="*/ 1915659 h 1959201"/>
              <a:gd name="connsiteX77" fmla="*/ 2409372 w 3223725"/>
              <a:gd name="connsiteY77" fmla="*/ 1930173 h 1959201"/>
              <a:gd name="connsiteX78" fmla="*/ 2510972 w 3223725"/>
              <a:gd name="connsiteY78" fmla="*/ 1959201 h 1959201"/>
              <a:gd name="connsiteX79" fmla="*/ 2598057 w 3223725"/>
              <a:gd name="connsiteY79" fmla="*/ 1944687 h 1959201"/>
              <a:gd name="connsiteX80" fmla="*/ 2641600 w 3223725"/>
              <a:gd name="connsiteY80" fmla="*/ 1857601 h 1959201"/>
              <a:gd name="connsiteX81" fmla="*/ 2714172 w 3223725"/>
              <a:gd name="connsiteY81" fmla="*/ 1770516 h 1959201"/>
              <a:gd name="connsiteX82" fmla="*/ 2699657 w 3223725"/>
              <a:gd name="connsiteY82" fmla="*/ 1770516 h 195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223725" h="1959201">
                <a:moveTo>
                  <a:pt x="2699657" y="1770516"/>
                </a:moveTo>
                <a:cubicBezTo>
                  <a:pt x="2709333" y="1763259"/>
                  <a:pt x="2748429" y="1742119"/>
                  <a:pt x="2772229" y="1726973"/>
                </a:cubicBezTo>
                <a:cubicBezTo>
                  <a:pt x="2801662" y="1708243"/>
                  <a:pt x="2859314" y="1668916"/>
                  <a:pt x="2859314" y="1668916"/>
                </a:cubicBezTo>
                <a:cubicBezTo>
                  <a:pt x="2868990" y="1654402"/>
                  <a:pt x="2886417" y="1642710"/>
                  <a:pt x="2888343" y="1625373"/>
                </a:cubicBezTo>
                <a:cubicBezTo>
                  <a:pt x="2890371" y="1607125"/>
                  <a:pt x="2873228" y="1522573"/>
                  <a:pt x="2859314" y="1494744"/>
                </a:cubicBezTo>
                <a:cubicBezTo>
                  <a:pt x="2851513" y="1479142"/>
                  <a:pt x="2838087" y="1466803"/>
                  <a:pt x="2830286" y="1451201"/>
                </a:cubicBezTo>
                <a:cubicBezTo>
                  <a:pt x="2823444" y="1437517"/>
                  <a:pt x="2821799" y="1421721"/>
                  <a:pt x="2815772" y="1407659"/>
                </a:cubicBezTo>
                <a:cubicBezTo>
                  <a:pt x="2807249" y="1387772"/>
                  <a:pt x="2795266" y="1369488"/>
                  <a:pt x="2786743" y="1349601"/>
                </a:cubicBezTo>
                <a:cubicBezTo>
                  <a:pt x="2750688" y="1265474"/>
                  <a:pt x="2798986" y="1346195"/>
                  <a:pt x="2743200" y="1262516"/>
                </a:cubicBezTo>
                <a:cubicBezTo>
                  <a:pt x="2748038" y="1238325"/>
                  <a:pt x="2747506" y="1212402"/>
                  <a:pt x="2757714" y="1189944"/>
                </a:cubicBezTo>
                <a:cubicBezTo>
                  <a:pt x="2810216" y="1074440"/>
                  <a:pt x="2801070" y="1134201"/>
                  <a:pt x="2859314" y="1059316"/>
                </a:cubicBezTo>
                <a:cubicBezTo>
                  <a:pt x="2859330" y="1059295"/>
                  <a:pt x="2931878" y="950470"/>
                  <a:pt x="2946400" y="928687"/>
                </a:cubicBezTo>
                <a:cubicBezTo>
                  <a:pt x="2956076" y="914173"/>
                  <a:pt x="2975429" y="909335"/>
                  <a:pt x="2989943" y="899659"/>
                </a:cubicBezTo>
                <a:cubicBezTo>
                  <a:pt x="3069621" y="780143"/>
                  <a:pt x="2965445" y="917100"/>
                  <a:pt x="3062514" y="841601"/>
                </a:cubicBezTo>
                <a:cubicBezTo>
                  <a:pt x="3094919" y="816397"/>
                  <a:pt x="3120571" y="783544"/>
                  <a:pt x="3149600" y="754516"/>
                </a:cubicBezTo>
                <a:lnTo>
                  <a:pt x="3193143" y="710973"/>
                </a:lnTo>
                <a:lnTo>
                  <a:pt x="3222172" y="623887"/>
                </a:lnTo>
                <a:cubicBezTo>
                  <a:pt x="3230326" y="599424"/>
                  <a:pt x="3204258" y="488621"/>
                  <a:pt x="3193143" y="449716"/>
                </a:cubicBezTo>
                <a:cubicBezTo>
                  <a:pt x="3186610" y="426849"/>
                  <a:pt x="3171727" y="376459"/>
                  <a:pt x="3149600" y="362630"/>
                </a:cubicBezTo>
                <a:cubicBezTo>
                  <a:pt x="3123652" y="346413"/>
                  <a:pt x="3091543" y="343277"/>
                  <a:pt x="3062514" y="333601"/>
                </a:cubicBezTo>
                <a:cubicBezTo>
                  <a:pt x="3041988" y="326759"/>
                  <a:pt x="3024716" y="312170"/>
                  <a:pt x="3004457" y="304573"/>
                </a:cubicBezTo>
                <a:cubicBezTo>
                  <a:pt x="2985779" y="297569"/>
                  <a:pt x="2965580" y="295539"/>
                  <a:pt x="2946400" y="290059"/>
                </a:cubicBezTo>
                <a:cubicBezTo>
                  <a:pt x="2931689" y="285856"/>
                  <a:pt x="2917371" y="280382"/>
                  <a:pt x="2902857" y="275544"/>
                </a:cubicBezTo>
                <a:cubicBezTo>
                  <a:pt x="2767390" y="280382"/>
                  <a:pt x="2631746" y="281603"/>
                  <a:pt x="2496457" y="290059"/>
                </a:cubicBezTo>
                <a:cubicBezTo>
                  <a:pt x="2467418" y="291874"/>
                  <a:pt x="2423685" y="310851"/>
                  <a:pt x="2394857" y="319087"/>
                </a:cubicBezTo>
                <a:cubicBezTo>
                  <a:pt x="2375677" y="324567"/>
                  <a:pt x="2356152" y="328763"/>
                  <a:pt x="2336800" y="333601"/>
                </a:cubicBezTo>
                <a:cubicBezTo>
                  <a:pt x="2322286" y="343277"/>
                  <a:pt x="2309198" y="355545"/>
                  <a:pt x="2293257" y="362630"/>
                </a:cubicBezTo>
                <a:cubicBezTo>
                  <a:pt x="2265296" y="375057"/>
                  <a:pt x="2235200" y="381983"/>
                  <a:pt x="2206172" y="391659"/>
                </a:cubicBezTo>
                <a:cubicBezTo>
                  <a:pt x="2191658" y="396497"/>
                  <a:pt x="2177835" y="404484"/>
                  <a:pt x="2162629" y="406173"/>
                </a:cubicBezTo>
                <a:lnTo>
                  <a:pt x="2032000" y="420687"/>
                </a:lnTo>
                <a:cubicBezTo>
                  <a:pt x="1998133" y="415849"/>
                  <a:pt x="1963734" y="413866"/>
                  <a:pt x="1930400" y="406173"/>
                </a:cubicBezTo>
                <a:cubicBezTo>
                  <a:pt x="1900585" y="399293"/>
                  <a:pt x="1872999" y="384565"/>
                  <a:pt x="1843314" y="377144"/>
                </a:cubicBezTo>
                <a:cubicBezTo>
                  <a:pt x="1770414" y="358919"/>
                  <a:pt x="1804181" y="368938"/>
                  <a:pt x="1741714" y="348116"/>
                </a:cubicBezTo>
                <a:lnTo>
                  <a:pt x="1567543" y="232001"/>
                </a:lnTo>
                <a:cubicBezTo>
                  <a:pt x="1553029" y="222325"/>
                  <a:pt x="1540923" y="207204"/>
                  <a:pt x="1524000" y="202973"/>
                </a:cubicBezTo>
                <a:lnTo>
                  <a:pt x="1465943" y="188459"/>
                </a:lnTo>
                <a:lnTo>
                  <a:pt x="1378857" y="130401"/>
                </a:lnTo>
                <a:cubicBezTo>
                  <a:pt x="1364343" y="120725"/>
                  <a:pt x="1351863" y="106889"/>
                  <a:pt x="1335314" y="101373"/>
                </a:cubicBezTo>
                <a:lnTo>
                  <a:pt x="1291772" y="86859"/>
                </a:lnTo>
                <a:cubicBezTo>
                  <a:pt x="1277258" y="77183"/>
                  <a:pt x="1264263" y="64702"/>
                  <a:pt x="1248229" y="57830"/>
                </a:cubicBezTo>
                <a:cubicBezTo>
                  <a:pt x="1229894" y="49972"/>
                  <a:pt x="1210065" y="44790"/>
                  <a:pt x="1190172" y="43316"/>
                </a:cubicBezTo>
                <a:cubicBezTo>
                  <a:pt x="1079095" y="35088"/>
                  <a:pt x="967619" y="33639"/>
                  <a:pt x="856343" y="28801"/>
                </a:cubicBezTo>
                <a:cubicBezTo>
                  <a:pt x="706357" y="-21193"/>
                  <a:pt x="799159" y="4008"/>
                  <a:pt x="464457" y="28801"/>
                </a:cubicBezTo>
                <a:cubicBezTo>
                  <a:pt x="449199" y="29931"/>
                  <a:pt x="434598" y="36474"/>
                  <a:pt x="420914" y="43316"/>
                </a:cubicBezTo>
                <a:cubicBezTo>
                  <a:pt x="282916" y="112316"/>
                  <a:pt x="514950" y="26485"/>
                  <a:pt x="290286" y="101373"/>
                </a:cubicBezTo>
                <a:lnTo>
                  <a:pt x="246743" y="115887"/>
                </a:lnTo>
                <a:cubicBezTo>
                  <a:pt x="166911" y="169109"/>
                  <a:pt x="234650" y="115885"/>
                  <a:pt x="174172" y="188459"/>
                </a:cubicBezTo>
                <a:cubicBezTo>
                  <a:pt x="81036" y="300221"/>
                  <a:pt x="173678" y="167428"/>
                  <a:pt x="101600" y="275544"/>
                </a:cubicBezTo>
                <a:cubicBezTo>
                  <a:pt x="53585" y="419593"/>
                  <a:pt x="134142" y="199552"/>
                  <a:pt x="43543" y="362630"/>
                </a:cubicBezTo>
                <a:cubicBezTo>
                  <a:pt x="27480" y="391544"/>
                  <a:pt x="9370" y="470291"/>
                  <a:pt x="0" y="507773"/>
                </a:cubicBezTo>
                <a:cubicBezTo>
                  <a:pt x="20250" y="629274"/>
                  <a:pt x="-1811" y="570370"/>
                  <a:pt x="72572" y="681944"/>
                </a:cubicBezTo>
                <a:cubicBezTo>
                  <a:pt x="82248" y="696458"/>
                  <a:pt x="85051" y="719971"/>
                  <a:pt x="101600" y="725487"/>
                </a:cubicBezTo>
                <a:lnTo>
                  <a:pt x="145143" y="740001"/>
                </a:lnTo>
                <a:cubicBezTo>
                  <a:pt x="159657" y="749677"/>
                  <a:pt x="177199" y="755902"/>
                  <a:pt x="188686" y="769030"/>
                </a:cubicBezTo>
                <a:cubicBezTo>
                  <a:pt x="211660" y="795286"/>
                  <a:pt x="246743" y="856116"/>
                  <a:pt x="246743" y="856116"/>
                </a:cubicBezTo>
                <a:cubicBezTo>
                  <a:pt x="240464" y="906348"/>
                  <a:pt x="229675" y="1005494"/>
                  <a:pt x="217714" y="1059316"/>
                </a:cubicBezTo>
                <a:cubicBezTo>
                  <a:pt x="214395" y="1074251"/>
                  <a:pt x="208038" y="1088345"/>
                  <a:pt x="203200" y="1102859"/>
                </a:cubicBezTo>
                <a:cubicBezTo>
                  <a:pt x="212775" y="1141161"/>
                  <a:pt x="214667" y="1176393"/>
                  <a:pt x="246743" y="1204459"/>
                </a:cubicBezTo>
                <a:cubicBezTo>
                  <a:pt x="272999" y="1227433"/>
                  <a:pt x="333829" y="1262516"/>
                  <a:pt x="333829" y="1262516"/>
                </a:cubicBezTo>
                <a:cubicBezTo>
                  <a:pt x="382209" y="1335087"/>
                  <a:pt x="348343" y="1296384"/>
                  <a:pt x="449943" y="1364116"/>
                </a:cubicBezTo>
                <a:lnTo>
                  <a:pt x="493486" y="1393144"/>
                </a:lnTo>
                <a:cubicBezTo>
                  <a:pt x="633728" y="1486638"/>
                  <a:pt x="519583" y="1421446"/>
                  <a:pt x="885372" y="1436687"/>
                </a:cubicBezTo>
                <a:cubicBezTo>
                  <a:pt x="965203" y="1463297"/>
                  <a:pt x="893676" y="1435212"/>
                  <a:pt x="972457" y="1480230"/>
                </a:cubicBezTo>
                <a:cubicBezTo>
                  <a:pt x="1022677" y="1508928"/>
                  <a:pt x="1025205" y="1507489"/>
                  <a:pt x="1074057" y="1523773"/>
                </a:cubicBezTo>
                <a:cubicBezTo>
                  <a:pt x="1093409" y="1538287"/>
                  <a:pt x="1111111" y="1555314"/>
                  <a:pt x="1132114" y="1567316"/>
                </a:cubicBezTo>
                <a:cubicBezTo>
                  <a:pt x="1145398" y="1574907"/>
                  <a:pt x="1164839" y="1571012"/>
                  <a:pt x="1175657" y="1581830"/>
                </a:cubicBezTo>
                <a:cubicBezTo>
                  <a:pt x="1253068" y="1659239"/>
                  <a:pt x="1117602" y="1601183"/>
                  <a:pt x="1233714" y="1639887"/>
                </a:cubicBezTo>
                <a:lnTo>
                  <a:pt x="1320800" y="1697944"/>
                </a:lnTo>
                <a:cubicBezTo>
                  <a:pt x="1346260" y="1714917"/>
                  <a:pt x="1378857" y="1717297"/>
                  <a:pt x="1407886" y="1726973"/>
                </a:cubicBezTo>
                <a:cubicBezTo>
                  <a:pt x="1432612" y="1735215"/>
                  <a:pt x="1485795" y="1754179"/>
                  <a:pt x="1509486" y="1756001"/>
                </a:cubicBezTo>
                <a:cubicBezTo>
                  <a:pt x="1615720" y="1764173"/>
                  <a:pt x="1722362" y="1765678"/>
                  <a:pt x="1828800" y="1770516"/>
                </a:cubicBezTo>
                <a:cubicBezTo>
                  <a:pt x="1877588" y="1777486"/>
                  <a:pt x="1967147" y="1789476"/>
                  <a:pt x="2017486" y="1799544"/>
                </a:cubicBezTo>
                <a:cubicBezTo>
                  <a:pt x="2072316" y="1810510"/>
                  <a:pt x="2107104" y="1824579"/>
                  <a:pt x="2162629" y="1843087"/>
                </a:cubicBezTo>
                <a:lnTo>
                  <a:pt x="2206172" y="1857601"/>
                </a:lnTo>
                <a:lnTo>
                  <a:pt x="2249714" y="1872116"/>
                </a:lnTo>
                <a:cubicBezTo>
                  <a:pt x="2266263" y="1877633"/>
                  <a:pt x="2277655" y="1893343"/>
                  <a:pt x="2293257" y="1901144"/>
                </a:cubicBezTo>
                <a:cubicBezTo>
                  <a:pt x="2306941" y="1907986"/>
                  <a:pt x="2321957" y="1911948"/>
                  <a:pt x="2336800" y="1915659"/>
                </a:cubicBezTo>
                <a:cubicBezTo>
                  <a:pt x="2360733" y="1921642"/>
                  <a:pt x="2385290" y="1924822"/>
                  <a:pt x="2409372" y="1930173"/>
                </a:cubicBezTo>
                <a:cubicBezTo>
                  <a:pt x="2464046" y="1942322"/>
                  <a:pt x="2462483" y="1943038"/>
                  <a:pt x="2510972" y="1959201"/>
                </a:cubicBezTo>
                <a:cubicBezTo>
                  <a:pt x="2540000" y="1954363"/>
                  <a:pt x="2571735" y="1957848"/>
                  <a:pt x="2598057" y="1944687"/>
                </a:cubicBezTo>
                <a:cubicBezTo>
                  <a:pt x="2632317" y="1927557"/>
                  <a:pt x="2624426" y="1883362"/>
                  <a:pt x="2641600" y="1857601"/>
                </a:cubicBezTo>
                <a:cubicBezTo>
                  <a:pt x="2677862" y="1803208"/>
                  <a:pt x="2690428" y="1829877"/>
                  <a:pt x="2714172" y="1770516"/>
                </a:cubicBezTo>
                <a:cubicBezTo>
                  <a:pt x="2717766" y="1761532"/>
                  <a:pt x="2689981" y="1777773"/>
                  <a:pt x="2699657" y="177051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3236686" y="3294743"/>
            <a:ext cx="1872343" cy="1757339"/>
          </a:xfrm>
          <a:custGeom>
            <a:avLst/>
            <a:gdLst>
              <a:gd name="connsiteX0" fmla="*/ 14514 w 1872343"/>
              <a:gd name="connsiteY0" fmla="*/ 972457 h 1757339"/>
              <a:gd name="connsiteX1" fmla="*/ 43543 w 1872343"/>
              <a:gd name="connsiteY1" fmla="*/ 1088571 h 1757339"/>
              <a:gd name="connsiteX2" fmla="*/ 72571 w 1872343"/>
              <a:gd name="connsiteY2" fmla="*/ 1132114 h 1757339"/>
              <a:gd name="connsiteX3" fmla="*/ 87085 w 1872343"/>
              <a:gd name="connsiteY3" fmla="*/ 1175657 h 1757339"/>
              <a:gd name="connsiteX4" fmla="*/ 130628 w 1872343"/>
              <a:gd name="connsiteY4" fmla="*/ 1204686 h 1757339"/>
              <a:gd name="connsiteX5" fmla="*/ 217714 w 1872343"/>
              <a:gd name="connsiteY5" fmla="*/ 1277257 h 1757339"/>
              <a:gd name="connsiteX6" fmla="*/ 232228 w 1872343"/>
              <a:gd name="connsiteY6" fmla="*/ 1320800 h 1757339"/>
              <a:gd name="connsiteX7" fmla="*/ 290285 w 1872343"/>
              <a:gd name="connsiteY7" fmla="*/ 1349828 h 1757339"/>
              <a:gd name="connsiteX8" fmla="*/ 348343 w 1872343"/>
              <a:gd name="connsiteY8" fmla="*/ 1393371 h 1757339"/>
              <a:gd name="connsiteX9" fmla="*/ 435428 w 1872343"/>
              <a:gd name="connsiteY9" fmla="*/ 1451428 h 1757339"/>
              <a:gd name="connsiteX10" fmla="*/ 537028 w 1872343"/>
              <a:gd name="connsiteY10" fmla="*/ 1538514 h 1757339"/>
              <a:gd name="connsiteX11" fmla="*/ 740228 w 1872343"/>
              <a:gd name="connsiteY11" fmla="*/ 1654628 h 1757339"/>
              <a:gd name="connsiteX12" fmla="*/ 827314 w 1872343"/>
              <a:gd name="connsiteY12" fmla="*/ 1712686 h 1757339"/>
              <a:gd name="connsiteX13" fmla="*/ 1335314 w 1872343"/>
              <a:gd name="connsiteY13" fmla="*/ 1727200 h 1757339"/>
              <a:gd name="connsiteX14" fmla="*/ 1582057 w 1872343"/>
              <a:gd name="connsiteY14" fmla="*/ 1683657 h 1757339"/>
              <a:gd name="connsiteX15" fmla="*/ 1625600 w 1872343"/>
              <a:gd name="connsiteY15" fmla="*/ 1640114 h 1757339"/>
              <a:gd name="connsiteX16" fmla="*/ 1669143 w 1872343"/>
              <a:gd name="connsiteY16" fmla="*/ 1611086 h 1757339"/>
              <a:gd name="connsiteX17" fmla="*/ 1756228 w 1872343"/>
              <a:gd name="connsiteY17" fmla="*/ 1524000 h 1757339"/>
              <a:gd name="connsiteX18" fmla="*/ 1770743 w 1872343"/>
              <a:gd name="connsiteY18" fmla="*/ 1480457 h 1757339"/>
              <a:gd name="connsiteX19" fmla="*/ 1828800 w 1872343"/>
              <a:gd name="connsiteY19" fmla="*/ 1393371 h 1757339"/>
              <a:gd name="connsiteX20" fmla="*/ 1857828 w 1872343"/>
              <a:gd name="connsiteY20" fmla="*/ 1306286 h 1757339"/>
              <a:gd name="connsiteX21" fmla="*/ 1872343 w 1872343"/>
              <a:gd name="connsiteY21" fmla="*/ 1262743 h 1757339"/>
              <a:gd name="connsiteX22" fmla="*/ 1814285 w 1872343"/>
              <a:gd name="connsiteY22" fmla="*/ 1045028 h 1757339"/>
              <a:gd name="connsiteX23" fmla="*/ 1727200 w 1872343"/>
              <a:gd name="connsiteY23" fmla="*/ 986971 h 1757339"/>
              <a:gd name="connsiteX24" fmla="*/ 1640114 w 1872343"/>
              <a:gd name="connsiteY24" fmla="*/ 957943 h 1757339"/>
              <a:gd name="connsiteX25" fmla="*/ 1611085 w 1872343"/>
              <a:gd name="connsiteY25" fmla="*/ 914400 h 1757339"/>
              <a:gd name="connsiteX26" fmla="*/ 1611085 w 1872343"/>
              <a:gd name="connsiteY26" fmla="*/ 711200 h 1757339"/>
              <a:gd name="connsiteX27" fmla="*/ 1654628 w 1872343"/>
              <a:gd name="connsiteY27" fmla="*/ 682171 h 1757339"/>
              <a:gd name="connsiteX28" fmla="*/ 1683657 w 1872343"/>
              <a:gd name="connsiteY28" fmla="*/ 638628 h 1757339"/>
              <a:gd name="connsiteX29" fmla="*/ 1727200 w 1872343"/>
              <a:gd name="connsiteY29" fmla="*/ 595086 h 1757339"/>
              <a:gd name="connsiteX30" fmla="*/ 1741714 w 1872343"/>
              <a:gd name="connsiteY30" fmla="*/ 551543 h 1757339"/>
              <a:gd name="connsiteX31" fmla="*/ 1770743 w 1872343"/>
              <a:gd name="connsiteY31" fmla="*/ 508000 h 1757339"/>
              <a:gd name="connsiteX32" fmla="*/ 1770743 w 1872343"/>
              <a:gd name="connsiteY32" fmla="*/ 377371 h 1757339"/>
              <a:gd name="connsiteX33" fmla="*/ 1727200 w 1872343"/>
              <a:gd name="connsiteY33" fmla="*/ 348343 h 1757339"/>
              <a:gd name="connsiteX34" fmla="*/ 1669143 w 1872343"/>
              <a:gd name="connsiteY34" fmla="*/ 261257 h 1757339"/>
              <a:gd name="connsiteX35" fmla="*/ 1596571 w 1872343"/>
              <a:gd name="connsiteY35" fmla="*/ 203200 h 1757339"/>
              <a:gd name="connsiteX36" fmla="*/ 1509485 w 1872343"/>
              <a:gd name="connsiteY36" fmla="*/ 188686 h 1757339"/>
              <a:gd name="connsiteX37" fmla="*/ 1422400 w 1872343"/>
              <a:gd name="connsiteY37" fmla="*/ 159657 h 1757339"/>
              <a:gd name="connsiteX38" fmla="*/ 1364343 w 1872343"/>
              <a:gd name="connsiteY38" fmla="*/ 145143 h 1757339"/>
              <a:gd name="connsiteX39" fmla="*/ 1262743 w 1872343"/>
              <a:gd name="connsiteY39" fmla="*/ 101600 h 1757339"/>
              <a:gd name="connsiteX40" fmla="*/ 1132114 w 1872343"/>
              <a:gd name="connsiteY40" fmla="*/ 58057 h 1757339"/>
              <a:gd name="connsiteX41" fmla="*/ 1045028 w 1872343"/>
              <a:gd name="connsiteY41" fmla="*/ 29028 h 1757339"/>
              <a:gd name="connsiteX42" fmla="*/ 1001485 w 1872343"/>
              <a:gd name="connsiteY42" fmla="*/ 14514 h 1757339"/>
              <a:gd name="connsiteX43" fmla="*/ 943428 w 1872343"/>
              <a:gd name="connsiteY43" fmla="*/ 0 h 1757339"/>
              <a:gd name="connsiteX44" fmla="*/ 769257 w 1872343"/>
              <a:gd name="connsiteY44" fmla="*/ 14514 h 1757339"/>
              <a:gd name="connsiteX45" fmla="*/ 696685 w 1872343"/>
              <a:gd name="connsiteY45" fmla="*/ 87086 h 1757339"/>
              <a:gd name="connsiteX46" fmla="*/ 653143 w 1872343"/>
              <a:gd name="connsiteY46" fmla="*/ 116114 h 1757339"/>
              <a:gd name="connsiteX47" fmla="*/ 624114 w 1872343"/>
              <a:gd name="connsiteY47" fmla="*/ 159657 h 1757339"/>
              <a:gd name="connsiteX48" fmla="*/ 609600 w 1872343"/>
              <a:gd name="connsiteY48" fmla="*/ 203200 h 1757339"/>
              <a:gd name="connsiteX49" fmla="*/ 566057 w 1872343"/>
              <a:gd name="connsiteY49" fmla="*/ 232228 h 1757339"/>
              <a:gd name="connsiteX50" fmla="*/ 522514 w 1872343"/>
              <a:gd name="connsiteY50" fmla="*/ 275771 h 1757339"/>
              <a:gd name="connsiteX51" fmla="*/ 435428 w 1872343"/>
              <a:gd name="connsiteY51" fmla="*/ 333828 h 1757339"/>
              <a:gd name="connsiteX52" fmla="*/ 391885 w 1872343"/>
              <a:gd name="connsiteY52" fmla="*/ 362857 h 1757339"/>
              <a:gd name="connsiteX53" fmla="*/ 377371 w 1872343"/>
              <a:gd name="connsiteY53" fmla="*/ 319314 h 1757339"/>
              <a:gd name="connsiteX54" fmla="*/ 362857 w 1872343"/>
              <a:gd name="connsiteY54" fmla="*/ 261257 h 1757339"/>
              <a:gd name="connsiteX55" fmla="*/ 275771 w 1872343"/>
              <a:gd name="connsiteY55" fmla="*/ 333828 h 1757339"/>
              <a:gd name="connsiteX56" fmla="*/ 232228 w 1872343"/>
              <a:gd name="connsiteY56" fmla="*/ 362857 h 1757339"/>
              <a:gd name="connsiteX57" fmla="*/ 145143 w 1872343"/>
              <a:gd name="connsiteY57" fmla="*/ 449943 h 1757339"/>
              <a:gd name="connsiteX58" fmla="*/ 101600 w 1872343"/>
              <a:gd name="connsiteY58" fmla="*/ 493486 h 1757339"/>
              <a:gd name="connsiteX59" fmla="*/ 29028 w 1872343"/>
              <a:gd name="connsiteY59" fmla="*/ 595086 h 1757339"/>
              <a:gd name="connsiteX60" fmla="*/ 0 w 1872343"/>
              <a:gd name="connsiteY60" fmla="*/ 696686 h 1757339"/>
              <a:gd name="connsiteX61" fmla="*/ 14514 w 1872343"/>
              <a:gd name="connsiteY61" fmla="*/ 885371 h 1757339"/>
              <a:gd name="connsiteX62" fmla="*/ 43543 w 1872343"/>
              <a:gd name="connsiteY62" fmla="*/ 972457 h 1757339"/>
              <a:gd name="connsiteX63" fmla="*/ 14514 w 1872343"/>
              <a:gd name="connsiteY63" fmla="*/ 972457 h 17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72343" h="1757339">
                <a:moveTo>
                  <a:pt x="14514" y="972457"/>
                </a:moveTo>
                <a:cubicBezTo>
                  <a:pt x="14514" y="991809"/>
                  <a:pt x="28664" y="1058813"/>
                  <a:pt x="43543" y="1088571"/>
                </a:cubicBezTo>
                <a:cubicBezTo>
                  <a:pt x="51344" y="1104173"/>
                  <a:pt x="62895" y="1117600"/>
                  <a:pt x="72571" y="1132114"/>
                </a:cubicBezTo>
                <a:cubicBezTo>
                  <a:pt x="77409" y="1146628"/>
                  <a:pt x="77528" y="1163710"/>
                  <a:pt x="87085" y="1175657"/>
                </a:cubicBezTo>
                <a:cubicBezTo>
                  <a:pt x="97982" y="1189279"/>
                  <a:pt x="117227" y="1193519"/>
                  <a:pt x="130628" y="1204686"/>
                </a:cubicBezTo>
                <a:cubicBezTo>
                  <a:pt x="242384" y="1297815"/>
                  <a:pt x="109604" y="1205183"/>
                  <a:pt x="217714" y="1277257"/>
                </a:cubicBezTo>
                <a:cubicBezTo>
                  <a:pt x="222552" y="1291771"/>
                  <a:pt x="221410" y="1309982"/>
                  <a:pt x="232228" y="1320800"/>
                </a:cubicBezTo>
                <a:cubicBezTo>
                  <a:pt x="247527" y="1336099"/>
                  <a:pt x="271937" y="1338361"/>
                  <a:pt x="290285" y="1349828"/>
                </a:cubicBezTo>
                <a:cubicBezTo>
                  <a:pt x="310799" y="1362649"/>
                  <a:pt x="328525" y="1379499"/>
                  <a:pt x="348343" y="1393371"/>
                </a:cubicBezTo>
                <a:cubicBezTo>
                  <a:pt x="376924" y="1413378"/>
                  <a:pt x="406400" y="1432076"/>
                  <a:pt x="435428" y="1451428"/>
                </a:cubicBezTo>
                <a:cubicBezTo>
                  <a:pt x="569046" y="1540508"/>
                  <a:pt x="361043" y="1397726"/>
                  <a:pt x="537028" y="1538514"/>
                </a:cubicBezTo>
                <a:cubicBezTo>
                  <a:pt x="605411" y="1593220"/>
                  <a:pt x="660766" y="1614897"/>
                  <a:pt x="740228" y="1654628"/>
                </a:cubicBezTo>
                <a:cubicBezTo>
                  <a:pt x="771433" y="1670230"/>
                  <a:pt x="798285" y="1693333"/>
                  <a:pt x="827314" y="1712686"/>
                </a:cubicBezTo>
                <a:cubicBezTo>
                  <a:pt x="968265" y="1806654"/>
                  <a:pt x="1165981" y="1722362"/>
                  <a:pt x="1335314" y="1727200"/>
                </a:cubicBezTo>
                <a:cubicBezTo>
                  <a:pt x="1470725" y="1717528"/>
                  <a:pt x="1503897" y="1748791"/>
                  <a:pt x="1582057" y="1683657"/>
                </a:cubicBezTo>
                <a:cubicBezTo>
                  <a:pt x="1597826" y="1670516"/>
                  <a:pt x="1609831" y="1653255"/>
                  <a:pt x="1625600" y="1640114"/>
                </a:cubicBezTo>
                <a:cubicBezTo>
                  <a:pt x="1639001" y="1628947"/>
                  <a:pt x="1656105" y="1622675"/>
                  <a:pt x="1669143" y="1611086"/>
                </a:cubicBezTo>
                <a:cubicBezTo>
                  <a:pt x="1699826" y="1583812"/>
                  <a:pt x="1756228" y="1524000"/>
                  <a:pt x="1756228" y="1524000"/>
                </a:cubicBezTo>
                <a:cubicBezTo>
                  <a:pt x="1761066" y="1509486"/>
                  <a:pt x="1763313" y="1493831"/>
                  <a:pt x="1770743" y="1480457"/>
                </a:cubicBezTo>
                <a:cubicBezTo>
                  <a:pt x="1787686" y="1449959"/>
                  <a:pt x="1828800" y="1393371"/>
                  <a:pt x="1828800" y="1393371"/>
                </a:cubicBezTo>
                <a:lnTo>
                  <a:pt x="1857828" y="1306286"/>
                </a:lnTo>
                <a:lnTo>
                  <a:pt x="1872343" y="1262743"/>
                </a:lnTo>
                <a:cubicBezTo>
                  <a:pt x="1860886" y="1125265"/>
                  <a:pt x="1897345" y="1109631"/>
                  <a:pt x="1814285" y="1045028"/>
                </a:cubicBezTo>
                <a:cubicBezTo>
                  <a:pt x="1786746" y="1023609"/>
                  <a:pt x="1760298" y="998003"/>
                  <a:pt x="1727200" y="986971"/>
                </a:cubicBezTo>
                <a:lnTo>
                  <a:pt x="1640114" y="957943"/>
                </a:lnTo>
                <a:cubicBezTo>
                  <a:pt x="1630438" y="943429"/>
                  <a:pt x="1618886" y="930002"/>
                  <a:pt x="1611085" y="914400"/>
                </a:cubicBezTo>
                <a:cubicBezTo>
                  <a:pt x="1580409" y="853047"/>
                  <a:pt x="1592615" y="771227"/>
                  <a:pt x="1611085" y="711200"/>
                </a:cubicBezTo>
                <a:cubicBezTo>
                  <a:pt x="1616215" y="694527"/>
                  <a:pt x="1640114" y="691847"/>
                  <a:pt x="1654628" y="682171"/>
                </a:cubicBezTo>
                <a:cubicBezTo>
                  <a:pt x="1664304" y="667657"/>
                  <a:pt x="1672489" y="652029"/>
                  <a:pt x="1683657" y="638628"/>
                </a:cubicBezTo>
                <a:cubicBezTo>
                  <a:pt x="1696798" y="622859"/>
                  <a:pt x="1715814" y="612165"/>
                  <a:pt x="1727200" y="595086"/>
                </a:cubicBezTo>
                <a:cubicBezTo>
                  <a:pt x="1735687" y="582356"/>
                  <a:pt x="1734872" y="565227"/>
                  <a:pt x="1741714" y="551543"/>
                </a:cubicBezTo>
                <a:cubicBezTo>
                  <a:pt x="1749515" y="535941"/>
                  <a:pt x="1761067" y="522514"/>
                  <a:pt x="1770743" y="508000"/>
                </a:cubicBezTo>
                <a:cubicBezTo>
                  <a:pt x="1787481" y="457786"/>
                  <a:pt x="1801396" y="438677"/>
                  <a:pt x="1770743" y="377371"/>
                </a:cubicBezTo>
                <a:cubicBezTo>
                  <a:pt x="1762942" y="361769"/>
                  <a:pt x="1741714" y="358019"/>
                  <a:pt x="1727200" y="348343"/>
                </a:cubicBezTo>
                <a:lnTo>
                  <a:pt x="1669143" y="261257"/>
                </a:lnTo>
                <a:cubicBezTo>
                  <a:pt x="1637586" y="213921"/>
                  <a:pt x="1651437" y="215392"/>
                  <a:pt x="1596571" y="203200"/>
                </a:cubicBezTo>
                <a:cubicBezTo>
                  <a:pt x="1567843" y="196816"/>
                  <a:pt x="1538514" y="193524"/>
                  <a:pt x="1509485" y="188686"/>
                </a:cubicBezTo>
                <a:cubicBezTo>
                  <a:pt x="1480457" y="179010"/>
                  <a:pt x="1451708" y="168450"/>
                  <a:pt x="1422400" y="159657"/>
                </a:cubicBezTo>
                <a:cubicBezTo>
                  <a:pt x="1403293" y="153925"/>
                  <a:pt x="1382678" y="153001"/>
                  <a:pt x="1364343" y="145143"/>
                </a:cubicBezTo>
                <a:cubicBezTo>
                  <a:pt x="1224015" y="85002"/>
                  <a:pt x="1429420" y="143268"/>
                  <a:pt x="1262743" y="101600"/>
                </a:cubicBezTo>
                <a:cubicBezTo>
                  <a:pt x="1156296" y="48376"/>
                  <a:pt x="1255916" y="91821"/>
                  <a:pt x="1132114" y="58057"/>
                </a:cubicBezTo>
                <a:cubicBezTo>
                  <a:pt x="1102593" y="50006"/>
                  <a:pt x="1074057" y="38704"/>
                  <a:pt x="1045028" y="29028"/>
                </a:cubicBezTo>
                <a:lnTo>
                  <a:pt x="1001485" y="14514"/>
                </a:lnTo>
                <a:cubicBezTo>
                  <a:pt x="982561" y="8206"/>
                  <a:pt x="962780" y="4838"/>
                  <a:pt x="943428" y="0"/>
                </a:cubicBezTo>
                <a:cubicBezTo>
                  <a:pt x="885371" y="4838"/>
                  <a:pt x="826384" y="3089"/>
                  <a:pt x="769257" y="14514"/>
                </a:cubicBezTo>
                <a:cubicBezTo>
                  <a:pt x="720877" y="24190"/>
                  <a:pt x="725713" y="58058"/>
                  <a:pt x="696685" y="87086"/>
                </a:cubicBezTo>
                <a:cubicBezTo>
                  <a:pt x="684350" y="99421"/>
                  <a:pt x="667657" y="106438"/>
                  <a:pt x="653143" y="116114"/>
                </a:cubicBezTo>
                <a:cubicBezTo>
                  <a:pt x="643467" y="130628"/>
                  <a:pt x="631915" y="144055"/>
                  <a:pt x="624114" y="159657"/>
                </a:cubicBezTo>
                <a:cubicBezTo>
                  <a:pt x="617272" y="173341"/>
                  <a:pt x="619157" y="191253"/>
                  <a:pt x="609600" y="203200"/>
                </a:cubicBezTo>
                <a:cubicBezTo>
                  <a:pt x="598703" y="216821"/>
                  <a:pt x="579458" y="221061"/>
                  <a:pt x="566057" y="232228"/>
                </a:cubicBezTo>
                <a:cubicBezTo>
                  <a:pt x="550288" y="245369"/>
                  <a:pt x="538717" y="263169"/>
                  <a:pt x="522514" y="275771"/>
                </a:cubicBezTo>
                <a:cubicBezTo>
                  <a:pt x="494975" y="297190"/>
                  <a:pt x="464457" y="314476"/>
                  <a:pt x="435428" y="333828"/>
                </a:cubicBezTo>
                <a:lnTo>
                  <a:pt x="391885" y="362857"/>
                </a:lnTo>
                <a:cubicBezTo>
                  <a:pt x="387047" y="348343"/>
                  <a:pt x="381574" y="334025"/>
                  <a:pt x="377371" y="319314"/>
                </a:cubicBezTo>
                <a:cubicBezTo>
                  <a:pt x="371891" y="300134"/>
                  <a:pt x="380699" y="270178"/>
                  <a:pt x="362857" y="261257"/>
                </a:cubicBezTo>
                <a:cubicBezTo>
                  <a:pt x="349344" y="254501"/>
                  <a:pt x="276217" y="333457"/>
                  <a:pt x="275771" y="333828"/>
                </a:cubicBezTo>
                <a:cubicBezTo>
                  <a:pt x="262370" y="344995"/>
                  <a:pt x="245266" y="351268"/>
                  <a:pt x="232228" y="362857"/>
                </a:cubicBezTo>
                <a:cubicBezTo>
                  <a:pt x="201545" y="390131"/>
                  <a:pt x="174171" y="420914"/>
                  <a:pt x="145143" y="449943"/>
                </a:cubicBezTo>
                <a:cubicBezTo>
                  <a:pt x="130629" y="464457"/>
                  <a:pt x="110780" y="475127"/>
                  <a:pt x="101600" y="493486"/>
                </a:cubicBezTo>
                <a:cubicBezTo>
                  <a:pt x="63391" y="569902"/>
                  <a:pt x="87870" y="536244"/>
                  <a:pt x="29028" y="595086"/>
                </a:cubicBezTo>
                <a:cubicBezTo>
                  <a:pt x="22183" y="615621"/>
                  <a:pt x="0" y="678459"/>
                  <a:pt x="0" y="696686"/>
                </a:cubicBezTo>
                <a:cubicBezTo>
                  <a:pt x="0" y="759767"/>
                  <a:pt x="4676" y="823062"/>
                  <a:pt x="14514" y="885371"/>
                </a:cubicBezTo>
                <a:cubicBezTo>
                  <a:pt x="19286" y="915595"/>
                  <a:pt x="43543" y="972457"/>
                  <a:pt x="43543" y="972457"/>
                </a:cubicBezTo>
                <a:cubicBezTo>
                  <a:pt x="-4026" y="1004170"/>
                  <a:pt x="14514" y="953105"/>
                  <a:pt x="14514" y="972457"/>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886857" y="1886857"/>
            <a:ext cx="1944914" cy="1669143"/>
          </a:xfrm>
          <a:custGeom>
            <a:avLst/>
            <a:gdLst>
              <a:gd name="connsiteX0" fmla="*/ 14514 w 1944914"/>
              <a:gd name="connsiteY0" fmla="*/ 406400 h 1669143"/>
              <a:gd name="connsiteX1" fmla="*/ 58057 w 1944914"/>
              <a:gd name="connsiteY1" fmla="*/ 275772 h 1669143"/>
              <a:gd name="connsiteX2" fmla="*/ 72572 w 1944914"/>
              <a:gd name="connsiteY2" fmla="*/ 217714 h 1669143"/>
              <a:gd name="connsiteX3" fmla="*/ 101600 w 1944914"/>
              <a:gd name="connsiteY3" fmla="*/ 130629 h 1669143"/>
              <a:gd name="connsiteX4" fmla="*/ 130629 w 1944914"/>
              <a:gd name="connsiteY4" fmla="*/ 87086 h 1669143"/>
              <a:gd name="connsiteX5" fmla="*/ 174172 w 1944914"/>
              <a:gd name="connsiteY5" fmla="*/ 58057 h 1669143"/>
              <a:gd name="connsiteX6" fmla="*/ 188686 w 1944914"/>
              <a:gd name="connsiteY6" fmla="*/ 14514 h 1669143"/>
              <a:gd name="connsiteX7" fmla="*/ 232229 w 1944914"/>
              <a:gd name="connsiteY7" fmla="*/ 0 h 1669143"/>
              <a:gd name="connsiteX8" fmla="*/ 420914 w 1944914"/>
              <a:gd name="connsiteY8" fmla="*/ 14514 h 1669143"/>
              <a:gd name="connsiteX9" fmla="*/ 537029 w 1944914"/>
              <a:gd name="connsiteY9" fmla="*/ 43543 h 1669143"/>
              <a:gd name="connsiteX10" fmla="*/ 624114 w 1944914"/>
              <a:gd name="connsiteY10" fmla="*/ 101600 h 1669143"/>
              <a:gd name="connsiteX11" fmla="*/ 725714 w 1944914"/>
              <a:gd name="connsiteY11" fmla="*/ 159657 h 1669143"/>
              <a:gd name="connsiteX12" fmla="*/ 769257 w 1944914"/>
              <a:gd name="connsiteY12" fmla="*/ 203200 h 1669143"/>
              <a:gd name="connsiteX13" fmla="*/ 827314 w 1944914"/>
              <a:gd name="connsiteY13" fmla="*/ 232229 h 1669143"/>
              <a:gd name="connsiteX14" fmla="*/ 914400 w 1944914"/>
              <a:gd name="connsiteY14" fmla="*/ 275772 h 1669143"/>
              <a:gd name="connsiteX15" fmla="*/ 972457 w 1944914"/>
              <a:gd name="connsiteY15" fmla="*/ 304800 h 1669143"/>
              <a:gd name="connsiteX16" fmla="*/ 1045029 w 1944914"/>
              <a:gd name="connsiteY16" fmla="*/ 319314 h 1669143"/>
              <a:gd name="connsiteX17" fmla="*/ 1088572 w 1944914"/>
              <a:gd name="connsiteY17" fmla="*/ 348343 h 1669143"/>
              <a:gd name="connsiteX18" fmla="*/ 1335314 w 1944914"/>
              <a:gd name="connsiteY18" fmla="*/ 348343 h 1669143"/>
              <a:gd name="connsiteX19" fmla="*/ 1422400 w 1944914"/>
              <a:gd name="connsiteY19" fmla="*/ 319314 h 1669143"/>
              <a:gd name="connsiteX20" fmla="*/ 1465943 w 1944914"/>
              <a:gd name="connsiteY20" fmla="*/ 304800 h 1669143"/>
              <a:gd name="connsiteX21" fmla="*/ 1654629 w 1944914"/>
              <a:gd name="connsiteY21" fmla="*/ 275772 h 1669143"/>
              <a:gd name="connsiteX22" fmla="*/ 1741714 w 1944914"/>
              <a:gd name="connsiteY22" fmla="*/ 333829 h 1669143"/>
              <a:gd name="connsiteX23" fmla="*/ 1785257 w 1944914"/>
              <a:gd name="connsiteY23" fmla="*/ 362857 h 1669143"/>
              <a:gd name="connsiteX24" fmla="*/ 1901372 w 1944914"/>
              <a:gd name="connsiteY24" fmla="*/ 493486 h 1669143"/>
              <a:gd name="connsiteX25" fmla="*/ 1930400 w 1944914"/>
              <a:gd name="connsiteY25" fmla="*/ 537029 h 1669143"/>
              <a:gd name="connsiteX26" fmla="*/ 1944914 w 1944914"/>
              <a:gd name="connsiteY26" fmla="*/ 580572 h 1669143"/>
              <a:gd name="connsiteX27" fmla="*/ 1886857 w 1944914"/>
              <a:gd name="connsiteY27" fmla="*/ 696686 h 1669143"/>
              <a:gd name="connsiteX28" fmla="*/ 1843314 w 1944914"/>
              <a:gd name="connsiteY28" fmla="*/ 725714 h 1669143"/>
              <a:gd name="connsiteX29" fmla="*/ 1741714 w 1944914"/>
              <a:gd name="connsiteY29" fmla="*/ 740229 h 1669143"/>
              <a:gd name="connsiteX30" fmla="*/ 1524000 w 1944914"/>
              <a:gd name="connsiteY30" fmla="*/ 812800 h 1669143"/>
              <a:gd name="connsiteX31" fmla="*/ 1465943 w 1944914"/>
              <a:gd name="connsiteY31" fmla="*/ 827314 h 1669143"/>
              <a:gd name="connsiteX32" fmla="*/ 1451429 w 1944914"/>
              <a:gd name="connsiteY32" fmla="*/ 870857 h 1669143"/>
              <a:gd name="connsiteX33" fmla="*/ 1465943 w 1944914"/>
              <a:gd name="connsiteY33" fmla="*/ 943429 h 1669143"/>
              <a:gd name="connsiteX34" fmla="*/ 1553029 w 1944914"/>
              <a:gd name="connsiteY34" fmla="*/ 986972 h 1669143"/>
              <a:gd name="connsiteX35" fmla="*/ 1596572 w 1944914"/>
              <a:gd name="connsiteY35" fmla="*/ 1030514 h 1669143"/>
              <a:gd name="connsiteX36" fmla="*/ 1683657 w 1944914"/>
              <a:gd name="connsiteY36" fmla="*/ 1088572 h 1669143"/>
              <a:gd name="connsiteX37" fmla="*/ 1756229 w 1944914"/>
              <a:gd name="connsiteY37" fmla="*/ 1161143 h 1669143"/>
              <a:gd name="connsiteX38" fmla="*/ 1843314 w 1944914"/>
              <a:gd name="connsiteY38" fmla="*/ 1233714 h 1669143"/>
              <a:gd name="connsiteX39" fmla="*/ 1872343 w 1944914"/>
              <a:gd name="connsiteY39" fmla="*/ 1277257 h 1669143"/>
              <a:gd name="connsiteX40" fmla="*/ 1857829 w 1944914"/>
              <a:gd name="connsiteY40" fmla="*/ 1320800 h 1669143"/>
              <a:gd name="connsiteX41" fmla="*/ 1727200 w 1944914"/>
              <a:gd name="connsiteY41" fmla="*/ 1393372 h 1669143"/>
              <a:gd name="connsiteX42" fmla="*/ 1596572 w 1944914"/>
              <a:gd name="connsiteY42" fmla="*/ 1480457 h 1669143"/>
              <a:gd name="connsiteX43" fmla="*/ 1553029 w 1944914"/>
              <a:gd name="connsiteY43" fmla="*/ 1494972 h 1669143"/>
              <a:gd name="connsiteX44" fmla="*/ 1509486 w 1944914"/>
              <a:gd name="connsiteY44" fmla="*/ 1524000 h 1669143"/>
              <a:gd name="connsiteX45" fmla="*/ 1465943 w 1944914"/>
              <a:gd name="connsiteY45" fmla="*/ 1538514 h 1669143"/>
              <a:gd name="connsiteX46" fmla="*/ 1248229 w 1944914"/>
              <a:gd name="connsiteY46" fmla="*/ 1567543 h 1669143"/>
              <a:gd name="connsiteX47" fmla="*/ 827314 w 1944914"/>
              <a:gd name="connsiteY47" fmla="*/ 1567543 h 1669143"/>
              <a:gd name="connsiteX48" fmla="*/ 740229 w 1944914"/>
              <a:gd name="connsiteY48" fmla="*/ 1596572 h 1669143"/>
              <a:gd name="connsiteX49" fmla="*/ 638629 w 1944914"/>
              <a:gd name="connsiteY49" fmla="*/ 1625600 h 1669143"/>
              <a:gd name="connsiteX50" fmla="*/ 580572 w 1944914"/>
              <a:gd name="connsiteY50" fmla="*/ 1640114 h 1669143"/>
              <a:gd name="connsiteX51" fmla="*/ 493486 w 1944914"/>
              <a:gd name="connsiteY51" fmla="*/ 1669143 h 1669143"/>
              <a:gd name="connsiteX52" fmla="*/ 290286 w 1944914"/>
              <a:gd name="connsiteY52" fmla="*/ 1654629 h 1669143"/>
              <a:gd name="connsiteX53" fmla="*/ 217714 w 1944914"/>
              <a:gd name="connsiteY53" fmla="*/ 1582057 h 1669143"/>
              <a:gd name="connsiteX54" fmla="*/ 174172 w 1944914"/>
              <a:gd name="connsiteY54" fmla="*/ 1538514 h 1669143"/>
              <a:gd name="connsiteX55" fmla="*/ 101600 w 1944914"/>
              <a:gd name="connsiteY55" fmla="*/ 1465943 h 1669143"/>
              <a:gd name="connsiteX56" fmla="*/ 72572 w 1944914"/>
              <a:gd name="connsiteY56" fmla="*/ 1422400 h 1669143"/>
              <a:gd name="connsiteX57" fmla="*/ 0 w 1944914"/>
              <a:gd name="connsiteY57" fmla="*/ 1335314 h 1669143"/>
              <a:gd name="connsiteX58" fmla="*/ 43543 w 1944914"/>
              <a:gd name="connsiteY58" fmla="*/ 1248229 h 1669143"/>
              <a:gd name="connsiteX59" fmla="*/ 130629 w 1944914"/>
              <a:gd name="connsiteY59" fmla="*/ 1190172 h 1669143"/>
              <a:gd name="connsiteX60" fmla="*/ 174172 w 1944914"/>
              <a:gd name="connsiteY60" fmla="*/ 1161143 h 1669143"/>
              <a:gd name="connsiteX61" fmla="*/ 261257 w 1944914"/>
              <a:gd name="connsiteY61" fmla="*/ 1103086 h 1669143"/>
              <a:gd name="connsiteX62" fmla="*/ 304800 w 1944914"/>
              <a:gd name="connsiteY62" fmla="*/ 1088572 h 1669143"/>
              <a:gd name="connsiteX63" fmla="*/ 348343 w 1944914"/>
              <a:gd name="connsiteY63" fmla="*/ 1059543 h 1669143"/>
              <a:gd name="connsiteX64" fmla="*/ 391886 w 1944914"/>
              <a:gd name="connsiteY64" fmla="*/ 1045029 h 1669143"/>
              <a:gd name="connsiteX65" fmla="*/ 449943 w 1944914"/>
              <a:gd name="connsiteY65" fmla="*/ 957943 h 1669143"/>
              <a:gd name="connsiteX66" fmla="*/ 435429 w 1944914"/>
              <a:gd name="connsiteY66" fmla="*/ 885372 h 1669143"/>
              <a:gd name="connsiteX67" fmla="*/ 333829 w 1944914"/>
              <a:gd name="connsiteY67" fmla="*/ 914400 h 1669143"/>
              <a:gd name="connsiteX68" fmla="*/ 290286 w 1944914"/>
              <a:gd name="connsiteY68" fmla="*/ 943429 h 1669143"/>
              <a:gd name="connsiteX69" fmla="*/ 232229 w 1944914"/>
              <a:gd name="connsiteY69" fmla="*/ 740229 h 1669143"/>
              <a:gd name="connsiteX70" fmla="*/ 188686 w 1944914"/>
              <a:gd name="connsiteY70" fmla="*/ 653143 h 1669143"/>
              <a:gd name="connsiteX71" fmla="*/ 145143 w 1944914"/>
              <a:gd name="connsiteY71" fmla="*/ 624114 h 1669143"/>
              <a:gd name="connsiteX72" fmla="*/ 130629 w 1944914"/>
              <a:gd name="connsiteY72" fmla="*/ 580572 h 1669143"/>
              <a:gd name="connsiteX73" fmla="*/ 87086 w 1944914"/>
              <a:gd name="connsiteY73" fmla="*/ 566057 h 1669143"/>
              <a:gd name="connsiteX74" fmla="*/ 43543 w 1944914"/>
              <a:gd name="connsiteY74" fmla="*/ 537029 h 1669143"/>
              <a:gd name="connsiteX75" fmla="*/ 29029 w 1944914"/>
              <a:gd name="connsiteY75" fmla="*/ 493486 h 1669143"/>
              <a:gd name="connsiteX76" fmla="*/ 0 w 1944914"/>
              <a:gd name="connsiteY76" fmla="*/ 449943 h 1669143"/>
              <a:gd name="connsiteX77" fmla="*/ 14514 w 1944914"/>
              <a:gd name="connsiteY77" fmla="*/ 406400 h 16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44914" h="1669143">
                <a:moveTo>
                  <a:pt x="14514" y="406400"/>
                </a:moveTo>
                <a:lnTo>
                  <a:pt x="58057" y="275772"/>
                </a:lnTo>
                <a:cubicBezTo>
                  <a:pt x="64365" y="256847"/>
                  <a:pt x="66840" y="236821"/>
                  <a:pt x="72572" y="217714"/>
                </a:cubicBezTo>
                <a:cubicBezTo>
                  <a:pt x="81364" y="188406"/>
                  <a:pt x="91924" y="159657"/>
                  <a:pt x="101600" y="130629"/>
                </a:cubicBezTo>
                <a:cubicBezTo>
                  <a:pt x="107116" y="114080"/>
                  <a:pt x="118294" y="99421"/>
                  <a:pt x="130629" y="87086"/>
                </a:cubicBezTo>
                <a:cubicBezTo>
                  <a:pt x="142964" y="74751"/>
                  <a:pt x="159658" y="67733"/>
                  <a:pt x="174172" y="58057"/>
                </a:cubicBezTo>
                <a:cubicBezTo>
                  <a:pt x="179010" y="43543"/>
                  <a:pt x="177868" y="25332"/>
                  <a:pt x="188686" y="14514"/>
                </a:cubicBezTo>
                <a:cubicBezTo>
                  <a:pt x="199504" y="3696"/>
                  <a:pt x="216930" y="0"/>
                  <a:pt x="232229" y="0"/>
                </a:cubicBezTo>
                <a:cubicBezTo>
                  <a:pt x="295310" y="0"/>
                  <a:pt x="358019" y="9676"/>
                  <a:pt x="420914" y="14514"/>
                </a:cubicBezTo>
                <a:cubicBezTo>
                  <a:pt x="441016" y="18535"/>
                  <a:pt x="511926" y="29597"/>
                  <a:pt x="537029" y="43543"/>
                </a:cubicBezTo>
                <a:cubicBezTo>
                  <a:pt x="567526" y="60486"/>
                  <a:pt x="592909" y="85998"/>
                  <a:pt x="624114" y="101600"/>
                </a:cubicBezTo>
                <a:cubicBezTo>
                  <a:pt x="659604" y="119345"/>
                  <a:pt x="694942" y="134013"/>
                  <a:pt x="725714" y="159657"/>
                </a:cubicBezTo>
                <a:cubicBezTo>
                  <a:pt x="741483" y="172798"/>
                  <a:pt x="752554" y="191269"/>
                  <a:pt x="769257" y="203200"/>
                </a:cubicBezTo>
                <a:cubicBezTo>
                  <a:pt x="786863" y="215776"/>
                  <a:pt x="808528" y="221494"/>
                  <a:pt x="827314" y="232229"/>
                </a:cubicBezTo>
                <a:cubicBezTo>
                  <a:pt x="966768" y="311917"/>
                  <a:pt x="781353" y="218752"/>
                  <a:pt x="914400" y="275772"/>
                </a:cubicBezTo>
                <a:cubicBezTo>
                  <a:pt x="934287" y="284295"/>
                  <a:pt x="951931" y="297958"/>
                  <a:pt x="972457" y="304800"/>
                </a:cubicBezTo>
                <a:cubicBezTo>
                  <a:pt x="995861" y="312601"/>
                  <a:pt x="1020838" y="314476"/>
                  <a:pt x="1045029" y="319314"/>
                </a:cubicBezTo>
                <a:cubicBezTo>
                  <a:pt x="1059543" y="328990"/>
                  <a:pt x="1072538" y="341471"/>
                  <a:pt x="1088572" y="348343"/>
                </a:cubicBezTo>
                <a:cubicBezTo>
                  <a:pt x="1165697" y="381397"/>
                  <a:pt x="1259964" y="354139"/>
                  <a:pt x="1335314" y="348343"/>
                </a:cubicBezTo>
                <a:lnTo>
                  <a:pt x="1422400" y="319314"/>
                </a:lnTo>
                <a:lnTo>
                  <a:pt x="1465943" y="304800"/>
                </a:lnTo>
                <a:cubicBezTo>
                  <a:pt x="1532551" y="238192"/>
                  <a:pt x="1515867" y="232409"/>
                  <a:pt x="1654629" y="275772"/>
                </a:cubicBezTo>
                <a:cubicBezTo>
                  <a:pt x="1687929" y="286178"/>
                  <a:pt x="1712686" y="314477"/>
                  <a:pt x="1741714" y="333829"/>
                </a:cubicBezTo>
                <a:lnTo>
                  <a:pt x="1785257" y="362857"/>
                </a:lnTo>
                <a:cubicBezTo>
                  <a:pt x="1837058" y="440558"/>
                  <a:pt x="1801951" y="394065"/>
                  <a:pt x="1901372" y="493486"/>
                </a:cubicBezTo>
                <a:cubicBezTo>
                  <a:pt x="1913707" y="505821"/>
                  <a:pt x="1920724" y="522515"/>
                  <a:pt x="1930400" y="537029"/>
                </a:cubicBezTo>
                <a:cubicBezTo>
                  <a:pt x="1935238" y="551543"/>
                  <a:pt x="1944914" y="565273"/>
                  <a:pt x="1944914" y="580572"/>
                </a:cubicBezTo>
                <a:cubicBezTo>
                  <a:pt x="1944914" y="645605"/>
                  <a:pt x="1932418" y="658719"/>
                  <a:pt x="1886857" y="696686"/>
                </a:cubicBezTo>
                <a:cubicBezTo>
                  <a:pt x="1873456" y="707853"/>
                  <a:pt x="1860022" y="720702"/>
                  <a:pt x="1843314" y="725714"/>
                </a:cubicBezTo>
                <a:cubicBezTo>
                  <a:pt x="1810546" y="735544"/>
                  <a:pt x="1775581" y="735391"/>
                  <a:pt x="1741714" y="740229"/>
                </a:cubicBezTo>
                <a:lnTo>
                  <a:pt x="1524000" y="812800"/>
                </a:lnTo>
                <a:cubicBezTo>
                  <a:pt x="1505076" y="819108"/>
                  <a:pt x="1485295" y="822476"/>
                  <a:pt x="1465943" y="827314"/>
                </a:cubicBezTo>
                <a:cubicBezTo>
                  <a:pt x="1461105" y="841828"/>
                  <a:pt x="1451429" y="855558"/>
                  <a:pt x="1451429" y="870857"/>
                </a:cubicBezTo>
                <a:cubicBezTo>
                  <a:pt x="1451429" y="895527"/>
                  <a:pt x="1453703" y="922010"/>
                  <a:pt x="1465943" y="943429"/>
                </a:cubicBezTo>
                <a:cubicBezTo>
                  <a:pt x="1479183" y="966598"/>
                  <a:pt x="1530681" y="979522"/>
                  <a:pt x="1553029" y="986972"/>
                </a:cubicBezTo>
                <a:cubicBezTo>
                  <a:pt x="1567543" y="1001486"/>
                  <a:pt x="1580370" y="1017912"/>
                  <a:pt x="1596572" y="1030514"/>
                </a:cubicBezTo>
                <a:cubicBezTo>
                  <a:pt x="1624111" y="1051933"/>
                  <a:pt x="1683657" y="1088572"/>
                  <a:pt x="1683657" y="1088572"/>
                </a:cubicBezTo>
                <a:cubicBezTo>
                  <a:pt x="1736877" y="1168400"/>
                  <a:pt x="1683657" y="1100666"/>
                  <a:pt x="1756229" y="1161143"/>
                </a:cubicBezTo>
                <a:cubicBezTo>
                  <a:pt x="1867981" y="1254271"/>
                  <a:pt x="1735210" y="1161644"/>
                  <a:pt x="1843314" y="1233714"/>
                </a:cubicBezTo>
                <a:cubicBezTo>
                  <a:pt x="1852990" y="1248228"/>
                  <a:pt x="1869475" y="1260050"/>
                  <a:pt x="1872343" y="1277257"/>
                </a:cubicBezTo>
                <a:cubicBezTo>
                  <a:pt x="1874858" y="1292348"/>
                  <a:pt x="1868647" y="1309982"/>
                  <a:pt x="1857829" y="1320800"/>
                </a:cubicBezTo>
                <a:cubicBezTo>
                  <a:pt x="1745498" y="1433131"/>
                  <a:pt x="1809329" y="1347745"/>
                  <a:pt x="1727200" y="1393372"/>
                </a:cubicBezTo>
                <a:cubicBezTo>
                  <a:pt x="1727196" y="1393374"/>
                  <a:pt x="1618345" y="1465941"/>
                  <a:pt x="1596572" y="1480457"/>
                </a:cubicBezTo>
                <a:cubicBezTo>
                  <a:pt x="1583842" y="1488944"/>
                  <a:pt x="1566713" y="1488130"/>
                  <a:pt x="1553029" y="1494972"/>
                </a:cubicBezTo>
                <a:cubicBezTo>
                  <a:pt x="1537427" y="1502773"/>
                  <a:pt x="1525088" y="1516199"/>
                  <a:pt x="1509486" y="1524000"/>
                </a:cubicBezTo>
                <a:cubicBezTo>
                  <a:pt x="1495802" y="1530842"/>
                  <a:pt x="1480786" y="1534803"/>
                  <a:pt x="1465943" y="1538514"/>
                </a:cubicBezTo>
                <a:cubicBezTo>
                  <a:pt x="1385770" y="1558558"/>
                  <a:pt x="1338931" y="1558473"/>
                  <a:pt x="1248229" y="1567543"/>
                </a:cubicBezTo>
                <a:cubicBezTo>
                  <a:pt x="1069866" y="1555652"/>
                  <a:pt x="1003062" y="1541181"/>
                  <a:pt x="827314" y="1567543"/>
                </a:cubicBezTo>
                <a:cubicBezTo>
                  <a:pt x="797054" y="1572082"/>
                  <a:pt x="769914" y="1589151"/>
                  <a:pt x="740229" y="1596572"/>
                </a:cubicBezTo>
                <a:cubicBezTo>
                  <a:pt x="558734" y="1641945"/>
                  <a:pt x="784386" y="1583956"/>
                  <a:pt x="638629" y="1625600"/>
                </a:cubicBezTo>
                <a:cubicBezTo>
                  <a:pt x="619449" y="1631080"/>
                  <a:pt x="599679" y="1634382"/>
                  <a:pt x="580572" y="1640114"/>
                </a:cubicBezTo>
                <a:cubicBezTo>
                  <a:pt x="551264" y="1648907"/>
                  <a:pt x="493486" y="1669143"/>
                  <a:pt x="493486" y="1669143"/>
                </a:cubicBezTo>
                <a:cubicBezTo>
                  <a:pt x="425753" y="1664305"/>
                  <a:pt x="357159" y="1666430"/>
                  <a:pt x="290286" y="1654629"/>
                </a:cubicBezTo>
                <a:cubicBezTo>
                  <a:pt x="248691" y="1647289"/>
                  <a:pt x="239957" y="1608749"/>
                  <a:pt x="217714" y="1582057"/>
                </a:cubicBezTo>
                <a:cubicBezTo>
                  <a:pt x="204574" y="1566288"/>
                  <a:pt x="187313" y="1554283"/>
                  <a:pt x="174172" y="1538514"/>
                </a:cubicBezTo>
                <a:cubicBezTo>
                  <a:pt x="113698" y="1465945"/>
                  <a:pt x="181426" y="1519161"/>
                  <a:pt x="101600" y="1465943"/>
                </a:cubicBezTo>
                <a:cubicBezTo>
                  <a:pt x="91924" y="1451429"/>
                  <a:pt x="83739" y="1435801"/>
                  <a:pt x="72572" y="1422400"/>
                </a:cubicBezTo>
                <a:cubicBezTo>
                  <a:pt x="-20563" y="1310637"/>
                  <a:pt x="72078" y="1443430"/>
                  <a:pt x="0" y="1335314"/>
                </a:cubicBezTo>
                <a:cubicBezTo>
                  <a:pt x="10353" y="1304254"/>
                  <a:pt x="17061" y="1271400"/>
                  <a:pt x="43543" y="1248229"/>
                </a:cubicBezTo>
                <a:cubicBezTo>
                  <a:pt x="69799" y="1225255"/>
                  <a:pt x="101600" y="1209524"/>
                  <a:pt x="130629" y="1190172"/>
                </a:cubicBezTo>
                <a:lnTo>
                  <a:pt x="174172" y="1161143"/>
                </a:lnTo>
                <a:lnTo>
                  <a:pt x="261257" y="1103086"/>
                </a:lnTo>
                <a:lnTo>
                  <a:pt x="304800" y="1088572"/>
                </a:lnTo>
                <a:cubicBezTo>
                  <a:pt x="319314" y="1078896"/>
                  <a:pt x="332741" y="1067344"/>
                  <a:pt x="348343" y="1059543"/>
                </a:cubicBezTo>
                <a:cubicBezTo>
                  <a:pt x="362027" y="1052701"/>
                  <a:pt x="381068" y="1055847"/>
                  <a:pt x="391886" y="1045029"/>
                </a:cubicBezTo>
                <a:cubicBezTo>
                  <a:pt x="416556" y="1020359"/>
                  <a:pt x="449943" y="957943"/>
                  <a:pt x="449943" y="957943"/>
                </a:cubicBezTo>
                <a:cubicBezTo>
                  <a:pt x="445105" y="933753"/>
                  <a:pt x="454693" y="900783"/>
                  <a:pt x="435429" y="885372"/>
                </a:cubicBezTo>
                <a:cubicBezTo>
                  <a:pt x="430069" y="881084"/>
                  <a:pt x="344496" y="910845"/>
                  <a:pt x="333829" y="914400"/>
                </a:cubicBezTo>
                <a:cubicBezTo>
                  <a:pt x="319315" y="924076"/>
                  <a:pt x="305888" y="935628"/>
                  <a:pt x="290286" y="943429"/>
                </a:cubicBezTo>
                <a:cubicBezTo>
                  <a:pt x="177654" y="999745"/>
                  <a:pt x="248184" y="883822"/>
                  <a:pt x="232229" y="740229"/>
                </a:cubicBezTo>
                <a:cubicBezTo>
                  <a:pt x="229278" y="713670"/>
                  <a:pt x="206726" y="671183"/>
                  <a:pt x="188686" y="653143"/>
                </a:cubicBezTo>
                <a:cubicBezTo>
                  <a:pt x="176351" y="640808"/>
                  <a:pt x="159657" y="633790"/>
                  <a:pt x="145143" y="624114"/>
                </a:cubicBezTo>
                <a:cubicBezTo>
                  <a:pt x="140305" y="609600"/>
                  <a:pt x="141447" y="591390"/>
                  <a:pt x="130629" y="580572"/>
                </a:cubicBezTo>
                <a:cubicBezTo>
                  <a:pt x="119811" y="569754"/>
                  <a:pt x="100770" y="572899"/>
                  <a:pt x="87086" y="566057"/>
                </a:cubicBezTo>
                <a:cubicBezTo>
                  <a:pt x="71484" y="558256"/>
                  <a:pt x="58057" y="546705"/>
                  <a:pt x="43543" y="537029"/>
                </a:cubicBezTo>
                <a:cubicBezTo>
                  <a:pt x="38705" y="522515"/>
                  <a:pt x="35871" y="507170"/>
                  <a:pt x="29029" y="493486"/>
                </a:cubicBezTo>
                <a:cubicBezTo>
                  <a:pt x="21228" y="477884"/>
                  <a:pt x="0" y="467387"/>
                  <a:pt x="0" y="449943"/>
                </a:cubicBezTo>
                <a:cubicBezTo>
                  <a:pt x="0" y="432499"/>
                  <a:pt x="4838" y="435428"/>
                  <a:pt x="14514" y="406400"/>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3367289" y="2307771"/>
            <a:ext cx="3004482" cy="1393372"/>
          </a:xfrm>
          <a:custGeom>
            <a:avLst/>
            <a:gdLst>
              <a:gd name="connsiteX0" fmla="*/ 391911 w 3004482"/>
              <a:gd name="connsiteY0" fmla="*/ 943429 h 1393372"/>
              <a:gd name="connsiteX1" fmla="*/ 464482 w 3004482"/>
              <a:gd name="connsiteY1" fmla="*/ 928915 h 1393372"/>
              <a:gd name="connsiteX2" fmla="*/ 508025 w 3004482"/>
              <a:gd name="connsiteY2" fmla="*/ 899886 h 1393372"/>
              <a:gd name="connsiteX3" fmla="*/ 551568 w 3004482"/>
              <a:gd name="connsiteY3" fmla="*/ 885372 h 1393372"/>
              <a:gd name="connsiteX4" fmla="*/ 638654 w 3004482"/>
              <a:gd name="connsiteY4" fmla="*/ 841829 h 1393372"/>
              <a:gd name="connsiteX5" fmla="*/ 740254 w 3004482"/>
              <a:gd name="connsiteY5" fmla="*/ 856343 h 1393372"/>
              <a:gd name="connsiteX6" fmla="*/ 914425 w 3004482"/>
              <a:gd name="connsiteY6" fmla="*/ 870858 h 1393372"/>
              <a:gd name="connsiteX7" fmla="*/ 1016025 w 3004482"/>
              <a:gd name="connsiteY7" fmla="*/ 972458 h 1393372"/>
              <a:gd name="connsiteX8" fmla="*/ 1045054 w 3004482"/>
              <a:gd name="connsiteY8" fmla="*/ 1016000 h 1393372"/>
              <a:gd name="connsiteX9" fmla="*/ 1074082 w 3004482"/>
              <a:gd name="connsiteY9" fmla="*/ 1059543 h 1393372"/>
              <a:gd name="connsiteX10" fmla="*/ 1117625 w 3004482"/>
              <a:gd name="connsiteY10" fmla="*/ 1088572 h 1393372"/>
              <a:gd name="connsiteX11" fmla="*/ 1161168 w 3004482"/>
              <a:gd name="connsiteY11" fmla="*/ 1132115 h 1393372"/>
              <a:gd name="connsiteX12" fmla="*/ 1248254 w 3004482"/>
              <a:gd name="connsiteY12" fmla="*/ 1161143 h 1393372"/>
              <a:gd name="connsiteX13" fmla="*/ 1291797 w 3004482"/>
              <a:gd name="connsiteY13" fmla="*/ 1175658 h 1393372"/>
              <a:gd name="connsiteX14" fmla="*/ 1335340 w 3004482"/>
              <a:gd name="connsiteY14" fmla="*/ 1190172 h 1393372"/>
              <a:gd name="connsiteX15" fmla="*/ 1378882 w 3004482"/>
              <a:gd name="connsiteY15" fmla="*/ 1219200 h 1393372"/>
              <a:gd name="connsiteX16" fmla="*/ 1465968 w 3004482"/>
              <a:gd name="connsiteY16" fmla="*/ 1248229 h 1393372"/>
              <a:gd name="connsiteX17" fmla="*/ 1509511 w 3004482"/>
              <a:gd name="connsiteY17" fmla="*/ 1277258 h 1393372"/>
              <a:gd name="connsiteX18" fmla="*/ 1683682 w 3004482"/>
              <a:gd name="connsiteY18" fmla="*/ 1320800 h 1393372"/>
              <a:gd name="connsiteX19" fmla="*/ 1814311 w 3004482"/>
              <a:gd name="connsiteY19" fmla="*/ 1364343 h 1393372"/>
              <a:gd name="connsiteX20" fmla="*/ 1857854 w 3004482"/>
              <a:gd name="connsiteY20" fmla="*/ 1378858 h 1393372"/>
              <a:gd name="connsiteX21" fmla="*/ 1930425 w 3004482"/>
              <a:gd name="connsiteY21" fmla="*/ 1393372 h 1393372"/>
              <a:gd name="connsiteX22" fmla="*/ 2235225 w 3004482"/>
              <a:gd name="connsiteY22" fmla="*/ 1378858 h 1393372"/>
              <a:gd name="connsiteX23" fmla="*/ 2322311 w 3004482"/>
              <a:gd name="connsiteY23" fmla="*/ 1335315 h 1393372"/>
              <a:gd name="connsiteX24" fmla="*/ 2380368 w 3004482"/>
              <a:gd name="connsiteY24" fmla="*/ 1306286 h 1393372"/>
              <a:gd name="connsiteX25" fmla="*/ 2481968 w 3004482"/>
              <a:gd name="connsiteY25" fmla="*/ 1233715 h 1393372"/>
              <a:gd name="connsiteX26" fmla="*/ 2569054 w 3004482"/>
              <a:gd name="connsiteY26" fmla="*/ 1161143 h 1393372"/>
              <a:gd name="connsiteX27" fmla="*/ 2685168 w 3004482"/>
              <a:gd name="connsiteY27" fmla="*/ 1030515 h 1393372"/>
              <a:gd name="connsiteX28" fmla="*/ 2772254 w 3004482"/>
              <a:gd name="connsiteY28" fmla="*/ 957943 h 1393372"/>
              <a:gd name="connsiteX29" fmla="*/ 2815797 w 3004482"/>
              <a:gd name="connsiteY29" fmla="*/ 870858 h 1393372"/>
              <a:gd name="connsiteX30" fmla="*/ 2888368 w 3004482"/>
              <a:gd name="connsiteY30" fmla="*/ 783772 h 1393372"/>
              <a:gd name="connsiteX31" fmla="*/ 2917397 w 3004482"/>
              <a:gd name="connsiteY31" fmla="*/ 725715 h 1393372"/>
              <a:gd name="connsiteX32" fmla="*/ 2946425 w 3004482"/>
              <a:gd name="connsiteY32" fmla="*/ 682172 h 1393372"/>
              <a:gd name="connsiteX33" fmla="*/ 3004482 w 3004482"/>
              <a:gd name="connsiteY33" fmla="*/ 551543 h 1393372"/>
              <a:gd name="connsiteX34" fmla="*/ 2902882 w 3004482"/>
              <a:gd name="connsiteY34" fmla="*/ 522515 h 1393372"/>
              <a:gd name="connsiteX35" fmla="*/ 2815797 w 3004482"/>
              <a:gd name="connsiteY35" fmla="*/ 551543 h 1393372"/>
              <a:gd name="connsiteX36" fmla="*/ 2438425 w 3004482"/>
              <a:gd name="connsiteY36" fmla="*/ 537029 h 1393372"/>
              <a:gd name="connsiteX37" fmla="*/ 2365854 w 3004482"/>
              <a:gd name="connsiteY37" fmla="*/ 522515 h 1393372"/>
              <a:gd name="connsiteX38" fmla="*/ 2322311 w 3004482"/>
              <a:gd name="connsiteY38" fmla="*/ 493486 h 1393372"/>
              <a:gd name="connsiteX39" fmla="*/ 2278768 w 3004482"/>
              <a:gd name="connsiteY39" fmla="*/ 478972 h 1393372"/>
              <a:gd name="connsiteX40" fmla="*/ 2191682 w 3004482"/>
              <a:gd name="connsiteY40" fmla="*/ 435429 h 1393372"/>
              <a:gd name="connsiteX41" fmla="*/ 2061054 w 3004482"/>
              <a:gd name="connsiteY41" fmla="*/ 377372 h 1393372"/>
              <a:gd name="connsiteX42" fmla="*/ 1828825 w 3004482"/>
              <a:gd name="connsiteY42" fmla="*/ 362858 h 1393372"/>
              <a:gd name="connsiteX43" fmla="*/ 1741740 w 3004482"/>
              <a:gd name="connsiteY43" fmla="*/ 333829 h 1393372"/>
              <a:gd name="connsiteX44" fmla="*/ 1698197 w 3004482"/>
              <a:gd name="connsiteY44" fmla="*/ 319315 h 1393372"/>
              <a:gd name="connsiteX45" fmla="*/ 1611111 w 3004482"/>
              <a:gd name="connsiteY45" fmla="*/ 261258 h 1393372"/>
              <a:gd name="connsiteX46" fmla="*/ 1567568 w 3004482"/>
              <a:gd name="connsiteY46" fmla="*/ 217715 h 1393372"/>
              <a:gd name="connsiteX47" fmla="*/ 1480482 w 3004482"/>
              <a:gd name="connsiteY47" fmla="*/ 174172 h 1393372"/>
              <a:gd name="connsiteX48" fmla="*/ 1393397 w 3004482"/>
              <a:gd name="connsiteY48" fmla="*/ 116115 h 1393372"/>
              <a:gd name="connsiteX49" fmla="*/ 1349854 w 3004482"/>
              <a:gd name="connsiteY49" fmla="*/ 87086 h 1393372"/>
              <a:gd name="connsiteX50" fmla="*/ 1233740 w 3004482"/>
              <a:gd name="connsiteY50" fmla="*/ 58058 h 1393372"/>
              <a:gd name="connsiteX51" fmla="*/ 1175682 w 3004482"/>
              <a:gd name="connsiteY51" fmla="*/ 29029 h 1393372"/>
              <a:gd name="connsiteX52" fmla="*/ 1117625 w 3004482"/>
              <a:gd name="connsiteY52" fmla="*/ 14515 h 1393372"/>
              <a:gd name="connsiteX53" fmla="*/ 1074082 w 3004482"/>
              <a:gd name="connsiteY53" fmla="*/ 0 h 1393372"/>
              <a:gd name="connsiteX54" fmla="*/ 899911 w 3004482"/>
              <a:gd name="connsiteY54" fmla="*/ 14515 h 1393372"/>
              <a:gd name="connsiteX55" fmla="*/ 841854 w 3004482"/>
              <a:gd name="connsiteY55" fmla="*/ 29029 h 1393372"/>
              <a:gd name="connsiteX56" fmla="*/ 798311 w 3004482"/>
              <a:gd name="connsiteY56" fmla="*/ 72572 h 1393372"/>
              <a:gd name="connsiteX57" fmla="*/ 754768 w 3004482"/>
              <a:gd name="connsiteY57" fmla="*/ 101600 h 1393372"/>
              <a:gd name="connsiteX58" fmla="*/ 624140 w 3004482"/>
              <a:gd name="connsiteY58" fmla="*/ 203200 h 1393372"/>
              <a:gd name="connsiteX59" fmla="*/ 493511 w 3004482"/>
              <a:gd name="connsiteY59" fmla="*/ 290286 h 1393372"/>
              <a:gd name="connsiteX60" fmla="*/ 449968 w 3004482"/>
              <a:gd name="connsiteY60" fmla="*/ 319315 h 1393372"/>
              <a:gd name="connsiteX61" fmla="*/ 362882 w 3004482"/>
              <a:gd name="connsiteY61" fmla="*/ 348343 h 1393372"/>
              <a:gd name="connsiteX62" fmla="*/ 232254 w 3004482"/>
              <a:gd name="connsiteY62" fmla="*/ 406400 h 1393372"/>
              <a:gd name="connsiteX63" fmla="*/ 188711 w 3004482"/>
              <a:gd name="connsiteY63" fmla="*/ 420915 h 1393372"/>
              <a:gd name="connsiteX64" fmla="*/ 145168 w 3004482"/>
              <a:gd name="connsiteY64" fmla="*/ 435429 h 1393372"/>
              <a:gd name="connsiteX65" fmla="*/ 101625 w 3004482"/>
              <a:gd name="connsiteY65" fmla="*/ 478972 h 1393372"/>
              <a:gd name="connsiteX66" fmla="*/ 72597 w 3004482"/>
              <a:gd name="connsiteY66" fmla="*/ 522515 h 1393372"/>
              <a:gd name="connsiteX67" fmla="*/ 29054 w 3004482"/>
              <a:gd name="connsiteY67" fmla="*/ 551543 h 1393372"/>
              <a:gd name="connsiteX68" fmla="*/ 14540 w 3004482"/>
              <a:gd name="connsiteY68" fmla="*/ 696686 h 1393372"/>
              <a:gd name="connsiteX69" fmla="*/ 29054 w 3004482"/>
              <a:gd name="connsiteY69" fmla="*/ 740229 h 1393372"/>
              <a:gd name="connsiteX70" fmla="*/ 72597 w 3004482"/>
              <a:gd name="connsiteY70" fmla="*/ 769258 h 1393372"/>
              <a:gd name="connsiteX71" fmla="*/ 116140 w 3004482"/>
              <a:gd name="connsiteY71" fmla="*/ 812800 h 1393372"/>
              <a:gd name="connsiteX72" fmla="*/ 203225 w 3004482"/>
              <a:gd name="connsiteY72" fmla="*/ 841829 h 1393372"/>
              <a:gd name="connsiteX73" fmla="*/ 246768 w 3004482"/>
              <a:gd name="connsiteY73" fmla="*/ 870858 h 1393372"/>
              <a:gd name="connsiteX74" fmla="*/ 348368 w 3004482"/>
              <a:gd name="connsiteY74" fmla="*/ 885372 h 1393372"/>
              <a:gd name="connsiteX75" fmla="*/ 391911 w 3004482"/>
              <a:gd name="connsiteY75" fmla="*/ 899886 h 1393372"/>
              <a:gd name="connsiteX76" fmla="*/ 391911 w 3004482"/>
              <a:gd name="connsiteY76" fmla="*/ 943429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04482" h="1393372">
                <a:moveTo>
                  <a:pt x="391911" y="943429"/>
                </a:moveTo>
                <a:cubicBezTo>
                  <a:pt x="404006" y="948267"/>
                  <a:pt x="441383" y="937577"/>
                  <a:pt x="464482" y="928915"/>
                </a:cubicBezTo>
                <a:cubicBezTo>
                  <a:pt x="480815" y="922790"/>
                  <a:pt x="492423" y="907687"/>
                  <a:pt x="508025" y="899886"/>
                </a:cubicBezTo>
                <a:cubicBezTo>
                  <a:pt x="521709" y="893044"/>
                  <a:pt x="537054" y="890210"/>
                  <a:pt x="551568" y="885372"/>
                </a:cubicBezTo>
                <a:cubicBezTo>
                  <a:pt x="573584" y="870694"/>
                  <a:pt x="608607" y="841829"/>
                  <a:pt x="638654" y="841829"/>
                </a:cubicBezTo>
                <a:cubicBezTo>
                  <a:pt x="672864" y="841829"/>
                  <a:pt x="706231" y="852762"/>
                  <a:pt x="740254" y="856343"/>
                </a:cubicBezTo>
                <a:cubicBezTo>
                  <a:pt x="798192" y="862442"/>
                  <a:pt x="856368" y="866020"/>
                  <a:pt x="914425" y="870858"/>
                </a:cubicBezTo>
                <a:cubicBezTo>
                  <a:pt x="991066" y="896405"/>
                  <a:pt x="949480" y="872642"/>
                  <a:pt x="1016025" y="972458"/>
                </a:cubicBezTo>
                <a:lnTo>
                  <a:pt x="1045054" y="1016000"/>
                </a:lnTo>
                <a:cubicBezTo>
                  <a:pt x="1054730" y="1030514"/>
                  <a:pt x="1059568" y="1049867"/>
                  <a:pt x="1074082" y="1059543"/>
                </a:cubicBezTo>
                <a:cubicBezTo>
                  <a:pt x="1088596" y="1069219"/>
                  <a:pt x="1104224" y="1077405"/>
                  <a:pt x="1117625" y="1088572"/>
                </a:cubicBezTo>
                <a:cubicBezTo>
                  <a:pt x="1133394" y="1101713"/>
                  <a:pt x="1143225" y="1122147"/>
                  <a:pt x="1161168" y="1132115"/>
                </a:cubicBezTo>
                <a:cubicBezTo>
                  <a:pt x="1187916" y="1146975"/>
                  <a:pt x="1219225" y="1151467"/>
                  <a:pt x="1248254" y="1161143"/>
                </a:cubicBezTo>
                <a:lnTo>
                  <a:pt x="1291797" y="1175658"/>
                </a:lnTo>
                <a:lnTo>
                  <a:pt x="1335340" y="1190172"/>
                </a:lnTo>
                <a:cubicBezTo>
                  <a:pt x="1349854" y="1199848"/>
                  <a:pt x="1362942" y="1212115"/>
                  <a:pt x="1378882" y="1219200"/>
                </a:cubicBezTo>
                <a:cubicBezTo>
                  <a:pt x="1406844" y="1231627"/>
                  <a:pt x="1465968" y="1248229"/>
                  <a:pt x="1465968" y="1248229"/>
                </a:cubicBezTo>
                <a:cubicBezTo>
                  <a:pt x="1480482" y="1257905"/>
                  <a:pt x="1493570" y="1270173"/>
                  <a:pt x="1509511" y="1277258"/>
                </a:cubicBezTo>
                <a:cubicBezTo>
                  <a:pt x="1578512" y="1307925"/>
                  <a:pt x="1610659" y="1308630"/>
                  <a:pt x="1683682" y="1320800"/>
                </a:cubicBezTo>
                <a:lnTo>
                  <a:pt x="1814311" y="1364343"/>
                </a:lnTo>
                <a:cubicBezTo>
                  <a:pt x="1828825" y="1369181"/>
                  <a:pt x="1842852" y="1375858"/>
                  <a:pt x="1857854" y="1378858"/>
                </a:cubicBezTo>
                <a:lnTo>
                  <a:pt x="1930425" y="1393372"/>
                </a:lnTo>
                <a:cubicBezTo>
                  <a:pt x="2032025" y="1388534"/>
                  <a:pt x="2133861" y="1387305"/>
                  <a:pt x="2235225" y="1378858"/>
                </a:cubicBezTo>
                <a:cubicBezTo>
                  <a:pt x="2274165" y="1375613"/>
                  <a:pt x="2290154" y="1353690"/>
                  <a:pt x="2322311" y="1335315"/>
                </a:cubicBezTo>
                <a:cubicBezTo>
                  <a:pt x="2341097" y="1324580"/>
                  <a:pt x="2361582" y="1317021"/>
                  <a:pt x="2380368" y="1306286"/>
                </a:cubicBezTo>
                <a:cubicBezTo>
                  <a:pt x="2403346" y="1293156"/>
                  <a:pt x="2466387" y="1247070"/>
                  <a:pt x="2481968" y="1233715"/>
                </a:cubicBezTo>
                <a:cubicBezTo>
                  <a:pt x="2579754" y="1149898"/>
                  <a:pt x="2472816" y="1225302"/>
                  <a:pt x="2569054" y="1161143"/>
                </a:cubicBezTo>
                <a:cubicBezTo>
                  <a:pt x="2620853" y="1083442"/>
                  <a:pt x="2585747" y="1129935"/>
                  <a:pt x="2685168" y="1030515"/>
                </a:cubicBezTo>
                <a:cubicBezTo>
                  <a:pt x="2799325" y="916360"/>
                  <a:pt x="2653382" y="1100591"/>
                  <a:pt x="2772254" y="957943"/>
                </a:cubicBezTo>
                <a:cubicBezTo>
                  <a:pt x="2824244" y="895554"/>
                  <a:pt x="2783069" y="936313"/>
                  <a:pt x="2815797" y="870858"/>
                </a:cubicBezTo>
                <a:cubicBezTo>
                  <a:pt x="2854193" y="794066"/>
                  <a:pt x="2834864" y="858677"/>
                  <a:pt x="2888368" y="783772"/>
                </a:cubicBezTo>
                <a:cubicBezTo>
                  <a:pt x="2900944" y="766166"/>
                  <a:pt x="2906662" y="744501"/>
                  <a:pt x="2917397" y="725715"/>
                </a:cubicBezTo>
                <a:cubicBezTo>
                  <a:pt x="2926052" y="710569"/>
                  <a:pt x="2939340" y="698112"/>
                  <a:pt x="2946425" y="682172"/>
                </a:cubicBezTo>
                <a:cubicBezTo>
                  <a:pt x="3015514" y="526720"/>
                  <a:pt x="2938788" y="650086"/>
                  <a:pt x="3004482" y="551543"/>
                </a:cubicBezTo>
                <a:cubicBezTo>
                  <a:pt x="2982024" y="484167"/>
                  <a:pt x="3002440" y="497625"/>
                  <a:pt x="2902882" y="522515"/>
                </a:cubicBezTo>
                <a:cubicBezTo>
                  <a:pt x="2873197" y="529936"/>
                  <a:pt x="2815797" y="551543"/>
                  <a:pt x="2815797" y="551543"/>
                </a:cubicBezTo>
                <a:cubicBezTo>
                  <a:pt x="2690006" y="546705"/>
                  <a:pt x="2564048" y="545134"/>
                  <a:pt x="2438425" y="537029"/>
                </a:cubicBezTo>
                <a:cubicBezTo>
                  <a:pt x="2413807" y="535441"/>
                  <a:pt x="2388953" y="531177"/>
                  <a:pt x="2365854" y="522515"/>
                </a:cubicBezTo>
                <a:cubicBezTo>
                  <a:pt x="2349521" y="516390"/>
                  <a:pt x="2337913" y="501287"/>
                  <a:pt x="2322311" y="493486"/>
                </a:cubicBezTo>
                <a:cubicBezTo>
                  <a:pt x="2308627" y="486644"/>
                  <a:pt x="2293282" y="483810"/>
                  <a:pt x="2278768" y="478972"/>
                </a:cubicBezTo>
                <a:cubicBezTo>
                  <a:pt x="2153975" y="395775"/>
                  <a:pt x="2311870" y="495524"/>
                  <a:pt x="2191682" y="435429"/>
                </a:cubicBezTo>
                <a:cubicBezTo>
                  <a:pt x="2053677" y="366426"/>
                  <a:pt x="2285729" y="452262"/>
                  <a:pt x="2061054" y="377372"/>
                </a:cubicBezTo>
                <a:cubicBezTo>
                  <a:pt x="1987473" y="352846"/>
                  <a:pt x="1906235" y="367696"/>
                  <a:pt x="1828825" y="362858"/>
                </a:cubicBezTo>
                <a:lnTo>
                  <a:pt x="1741740" y="333829"/>
                </a:lnTo>
                <a:lnTo>
                  <a:pt x="1698197" y="319315"/>
                </a:lnTo>
                <a:lnTo>
                  <a:pt x="1611111" y="261258"/>
                </a:lnTo>
                <a:cubicBezTo>
                  <a:pt x="1594032" y="249872"/>
                  <a:pt x="1583337" y="230856"/>
                  <a:pt x="1567568" y="217715"/>
                </a:cubicBezTo>
                <a:cubicBezTo>
                  <a:pt x="1530052" y="186451"/>
                  <a:pt x="1524123" y="188719"/>
                  <a:pt x="1480482" y="174172"/>
                </a:cubicBezTo>
                <a:cubicBezTo>
                  <a:pt x="1397941" y="91629"/>
                  <a:pt x="1477418" y="158126"/>
                  <a:pt x="1393397" y="116115"/>
                </a:cubicBezTo>
                <a:cubicBezTo>
                  <a:pt x="1377795" y="108314"/>
                  <a:pt x="1366248" y="93047"/>
                  <a:pt x="1349854" y="87086"/>
                </a:cubicBezTo>
                <a:cubicBezTo>
                  <a:pt x="1312360" y="73452"/>
                  <a:pt x="1233740" y="58058"/>
                  <a:pt x="1233740" y="58058"/>
                </a:cubicBezTo>
                <a:cubicBezTo>
                  <a:pt x="1214387" y="48382"/>
                  <a:pt x="1195941" y="36626"/>
                  <a:pt x="1175682" y="29029"/>
                </a:cubicBezTo>
                <a:cubicBezTo>
                  <a:pt x="1157004" y="22025"/>
                  <a:pt x="1136805" y="19995"/>
                  <a:pt x="1117625" y="14515"/>
                </a:cubicBezTo>
                <a:cubicBezTo>
                  <a:pt x="1102914" y="10312"/>
                  <a:pt x="1088596" y="4838"/>
                  <a:pt x="1074082" y="0"/>
                </a:cubicBezTo>
                <a:cubicBezTo>
                  <a:pt x="1016025" y="4838"/>
                  <a:pt x="957719" y="7289"/>
                  <a:pt x="899911" y="14515"/>
                </a:cubicBezTo>
                <a:cubicBezTo>
                  <a:pt x="880117" y="16989"/>
                  <a:pt x="859174" y="19132"/>
                  <a:pt x="841854" y="29029"/>
                </a:cubicBezTo>
                <a:cubicBezTo>
                  <a:pt x="824032" y="39213"/>
                  <a:pt x="814080" y="59431"/>
                  <a:pt x="798311" y="72572"/>
                </a:cubicBezTo>
                <a:cubicBezTo>
                  <a:pt x="784910" y="83739"/>
                  <a:pt x="767806" y="90011"/>
                  <a:pt x="754768" y="101600"/>
                </a:cubicBezTo>
                <a:cubicBezTo>
                  <a:pt x="637282" y="206031"/>
                  <a:pt x="713926" y="173271"/>
                  <a:pt x="624140" y="203200"/>
                </a:cubicBezTo>
                <a:lnTo>
                  <a:pt x="493511" y="290286"/>
                </a:lnTo>
                <a:cubicBezTo>
                  <a:pt x="478997" y="299962"/>
                  <a:pt x="466517" y="313799"/>
                  <a:pt x="449968" y="319315"/>
                </a:cubicBezTo>
                <a:lnTo>
                  <a:pt x="362882" y="348343"/>
                </a:lnTo>
                <a:cubicBezTo>
                  <a:pt x="293879" y="394346"/>
                  <a:pt x="335891" y="371854"/>
                  <a:pt x="232254" y="406400"/>
                </a:cubicBezTo>
                <a:lnTo>
                  <a:pt x="188711" y="420915"/>
                </a:lnTo>
                <a:lnTo>
                  <a:pt x="145168" y="435429"/>
                </a:lnTo>
                <a:cubicBezTo>
                  <a:pt x="130654" y="449943"/>
                  <a:pt x="114766" y="463203"/>
                  <a:pt x="101625" y="478972"/>
                </a:cubicBezTo>
                <a:cubicBezTo>
                  <a:pt x="90458" y="492373"/>
                  <a:pt x="84932" y="510180"/>
                  <a:pt x="72597" y="522515"/>
                </a:cubicBezTo>
                <a:cubicBezTo>
                  <a:pt x="60262" y="534850"/>
                  <a:pt x="43568" y="541867"/>
                  <a:pt x="29054" y="551543"/>
                </a:cubicBezTo>
                <a:cubicBezTo>
                  <a:pt x="-3696" y="649790"/>
                  <a:pt x="-9084" y="614005"/>
                  <a:pt x="14540" y="696686"/>
                </a:cubicBezTo>
                <a:cubicBezTo>
                  <a:pt x="18743" y="711397"/>
                  <a:pt x="19497" y="728282"/>
                  <a:pt x="29054" y="740229"/>
                </a:cubicBezTo>
                <a:cubicBezTo>
                  <a:pt x="39951" y="753851"/>
                  <a:pt x="59196" y="758091"/>
                  <a:pt x="72597" y="769258"/>
                </a:cubicBezTo>
                <a:cubicBezTo>
                  <a:pt x="88366" y="782398"/>
                  <a:pt x="98197" y="802832"/>
                  <a:pt x="116140" y="812800"/>
                </a:cubicBezTo>
                <a:cubicBezTo>
                  <a:pt x="142888" y="827660"/>
                  <a:pt x="203225" y="841829"/>
                  <a:pt x="203225" y="841829"/>
                </a:cubicBezTo>
                <a:cubicBezTo>
                  <a:pt x="217739" y="851505"/>
                  <a:pt x="230060" y="865845"/>
                  <a:pt x="246768" y="870858"/>
                </a:cubicBezTo>
                <a:cubicBezTo>
                  <a:pt x="279536" y="880688"/>
                  <a:pt x="314822" y="878663"/>
                  <a:pt x="348368" y="885372"/>
                </a:cubicBezTo>
                <a:cubicBezTo>
                  <a:pt x="363370" y="888372"/>
                  <a:pt x="377397" y="895048"/>
                  <a:pt x="391911" y="899886"/>
                </a:cubicBezTo>
                <a:cubicBezTo>
                  <a:pt x="426308" y="951480"/>
                  <a:pt x="379816" y="938591"/>
                  <a:pt x="391911" y="94342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5950857" y="2002971"/>
            <a:ext cx="3048000" cy="957943"/>
          </a:xfrm>
          <a:custGeom>
            <a:avLst/>
            <a:gdLst>
              <a:gd name="connsiteX0" fmla="*/ 29029 w 3048000"/>
              <a:gd name="connsiteY0" fmla="*/ 174172 h 957943"/>
              <a:gd name="connsiteX1" fmla="*/ 101600 w 3048000"/>
              <a:gd name="connsiteY1" fmla="*/ 130629 h 957943"/>
              <a:gd name="connsiteX2" fmla="*/ 188686 w 3048000"/>
              <a:gd name="connsiteY2" fmla="*/ 72572 h 957943"/>
              <a:gd name="connsiteX3" fmla="*/ 275772 w 3048000"/>
              <a:gd name="connsiteY3" fmla="*/ 43543 h 957943"/>
              <a:gd name="connsiteX4" fmla="*/ 319314 w 3048000"/>
              <a:gd name="connsiteY4" fmla="*/ 29029 h 957943"/>
              <a:gd name="connsiteX5" fmla="*/ 566057 w 3048000"/>
              <a:gd name="connsiteY5" fmla="*/ 0 h 957943"/>
              <a:gd name="connsiteX6" fmla="*/ 870857 w 3048000"/>
              <a:gd name="connsiteY6" fmla="*/ 14515 h 957943"/>
              <a:gd name="connsiteX7" fmla="*/ 957943 w 3048000"/>
              <a:gd name="connsiteY7" fmla="*/ 43543 h 957943"/>
              <a:gd name="connsiteX8" fmla="*/ 1553029 w 3048000"/>
              <a:gd name="connsiteY8" fmla="*/ 72572 h 957943"/>
              <a:gd name="connsiteX9" fmla="*/ 1640114 w 3048000"/>
              <a:gd name="connsiteY9" fmla="*/ 101600 h 957943"/>
              <a:gd name="connsiteX10" fmla="*/ 1683657 w 3048000"/>
              <a:gd name="connsiteY10" fmla="*/ 130629 h 957943"/>
              <a:gd name="connsiteX11" fmla="*/ 1727200 w 3048000"/>
              <a:gd name="connsiteY11" fmla="*/ 145143 h 957943"/>
              <a:gd name="connsiteX12" fmla="*/ 1770743 w 3048000"/>
              <a:gd name="connsiteY12" fmla="*/ 174172 h 957943"/>
              <a:gd name="connsiteX13" fmla="*/ 1814286 w 3048000"/>
              <a:gd name="connsiteY13" fmla="*/ 188686 h 957943"/>
              <a:gd name="connsiteX14" fmla="*/ 1886857 w 3048000"/>
              <a:gd name="connsiteY14" fmla="*/ 246743 h 957943"/>
              <a:gd name="connsiteX15" fmla="*/ 1915886 w 3048000"/>
              <a:gd name="connsiteY15" fmla="*/ 290286 h 957943"/>
              <a:gd name="connsiteX16" fmla="*/ 2002972 w 3048000"/>
              <a:gd name="connsiteY16" fmla="*/ 348343 h 957943"/>
              <a:gd name="connsiteX17" fmla="*/ 2293257 w 3048000"/>
              <a:gd name="connsiteY17" fmla="*/ 391886 h 957943"/>
              <a:gd name="connsiteX18" fmla="*/ 2452914 w 3048000"/>
              <a:gd name="connsiteY18" fmla="*/ 406400 h 957943"/>
              <a:gd name="connsiteX19" fmla="*/ 2583543 w 3048000"/>
              <a:gd name="connsiteY19" fmla="*/ 435429 h 957943"/>
              <a:gd name="connsiteX20" fmla="*/ 2627086 w 3048000"/>
              <a:gd name="connsiteY20" fmla="*/ 449943 h 957943"/>
              <a:gd name="connsiteX21" fmla="*/ 2772229 w 3048000"/>
              <a:gd name="connsiteY21" fmla="*/ 435429 h 957943"/>
              <a:gd name="connsiteX22" fmla="*/ 2815772 w 3048000"/>
              <a:gd name="connsiteY22" fmla="*/ 420915 h 957943"/>
              <a:gd name="connsiteX23" fmla="*/ 2902857 w 3048000"/>
              <a:gd name="connsiteY23" fmla="*/ 493486 h 957943"/>
              <a:gd name="connsiteX24" fmla="*/ 2989943 w 3048000"/>
              <a:gd name="connsiteY24" fmla="*/ 551543 h 957943"/>
              <a:gd name="connsiteX25" fmla="*/ 3018972 w 3048000"/>
              <a:gd name="connsiteY25" fmla="*/ 653143 h 957943"/>
              <a:gd name="connsiteX26" fmla="*/ 3048000 w 3048000"/>
              <a:gd name="connsiteY26" fmla="*/ 769258 h 957943"/>
              <a:gd name="connsiteX27" fmla="*/ 3033486 w 3048000"/>
              <a:gd name="connsiteY27" fmla="*/ 827315 h 957943"/>
              <a:gd name="connsiteX28" fmla="*/ 2902857 w 3048000"/>
              <a:gd name="connsiteY28" fmla="*/ 899886 h 957943"/>
              <a:gd name="connsiteX29" fmla="*/ 2830286 w 3048000"/>
              <a:gd name="connsiteY29" fmla="*/ 914400 h 957943"/>
              <a:gd name="connsiteX30" fmla="*/ 2583543 w 3048000"/>
              <a:gd name="connsiteY30" fmla="*/ 943429 h 957943"/>
              <a:gd name="connsiteX31" fmla="*/ 2104572 w 3048000"/>
              <a:gd name="connsiteY31" fmla="*/ 957943 h 957943"/>
              <a:gd name="connsiteX32" fmla="*/ 1857829 w 3048000"/>
              <a:gd name="connsiteY32" fmla="*/ 943429 h 957943"/>
              <a:gd name="connsiteX33" fmla="*/ 1770743 w 3048000"/>
              <a:gd name="connsiteY33" fmla="*/ 899886 h 957943"/>
              <a:gd name="connsiteX34" fmla="*/ 1654629 w 3048000"/>
              <a:gd name="connsiteY34" fmla="*/ 870858 h 957943"/>
              <a:gd name="connsiteX35" fmla="*/ 1291772 w 3048000"/>
              <a:gd name="connsiteY35" fmla="*/ 856343 h 957943"/>
              <a:gd name="connsiteX36" fmla="*/ 1248229 w 3048000"/>
              <a:gd name="connsiteY36" fmla="*/ 841829 h 957943"/>
              <a:gd name="connsiteX37" fmla="*/ 1161143 w 3048000"/>
              <a:gd name="connsiteY37" fmla="*/ 783772 h 957943"/>
              <a:gd name="connsiteX38" fmla="*/ 1132114 w 3048000"/>
              <a:gd name="connsiteY38" fmla="*/ 740229 h 957943"/>
              <a:gd name="connsiteX39" fmla="*/ 1045029 w 3048000"/>
              <a:gd name="connsiteY39" fmla="*/ 682172 h 957943"/>
              <a:gd name="connsiteX40" fmla="*/ 928914 w 3048000"/>
              <a:gd name="connsiteY40" fmla="*/ 696686 h 957943"/>
              <a:gd name="connsiteX41" fmla="*/ 653143 w 3048000"/>
              <a:gd name="connsiteY41" fmla="*/ 711200 h 957943"/>
              <a:gd name="connsiteX42" fmla="*/ 609600 w 3048000"/>
              <a:gd name="connsiteY42" fmla="*/ 725715 h 957943"/>
              <a:gd name="connsiteX43" fmla="*/ 537029 w 3048000"/>
              <a:gd name="connsiteY43" fmla="*/ 740229 h 957943"/>
              <a:gd name="connsiteX44" fmla="*/ 319314 w 3048000"/>
              <a:gd name="connsiteY44" fmla="*/ 725715 h 957943"/>
              <a:gd name="connsiteX45" fmla="*/ 275772 w 3048000"/>
              <a:gd name="connsiteY45" fmla="*/ 711200 h 957943"/>
              <a:gd name="connsiteX46" fmla="*/ 232229 w 3048000"/>
              <a:gd name="connsiteY46" fmla="*/ 609600 h 957943"/>
              <a:gd name="connsiteX47" fmla="*/ 159657 w 3048000"/>
              <a:gd name="connsiteY47" fmla="*/ 537029 h 957943"/>
              <a:gd name="connsiteX48" fmla="*/ 130629 w 3048000"/>
              <a:gd name="connsiteY48" fmla="*/ 493486 h 957943"/>
              <a:gd name="connsiteX49" fmla="*/ 87086 w 3048000"/>
              <a:gd name="connsiteY49" fmla="*/ 449943 h 957943"/>
              <a:gd name="connsiteX50" fmla="*/ 58057 w 3048000"/>
              <a:gd name="connsiteY50" fmla="*/ 362858 h 957943"/>
              <a:gd name="connsiteX51" fmla="*/ 29029 w 3048000"/>
              <a:gd name="connsiteY51" fmla="*/ 319315 h 957943"/>
              <a:gd name="connsiteX52" fmla="*/ 0 w 3048000"/>
              <a:gd name="connsiteY52" fmla="*/ 232229 h 957943"/>
              <a:gd name="connsiteX53" fmla="*/ 29029 w 3048000"/>
              <a:gd name="connsiteY53" fmla="*/ 174172 h 9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48000" h="957943">
                <a:moveTo>
                  <a:pt x="29029" y="174172"/>
                </a:moveTo>
                <a:cubicBezTo>
                  <a:pt x="45962" y="157239"/>
                  <a:pt x="77800" y="145775"/>
                  <a:pt x="101600" y="130629"/>
                </a:cubicBezTo>
                <a:cubicBezTo>
                  <a:pt x="131034" y="111898"/>
                  <a:pt x="155588" y="83605"/>
                  <a:pt x="188686" y="72572"/>
                </a:cubicBezTo>
                <a:lnTo>
                  <a:pt x="275772" y="43543"/>
                </a:lnTo>
                <a:cubicBezTo>
                  <a:pt x="290286" y="38705"/>
                  <a:pt x="304169" y="31193"/>
                  <a:pt x="319314" y="29029"/>
                </a:cubicBezTo>
                <a:cubicBezTo>
                  <a:pt x="469048" y="7639"/>
                  <a:pt x="386873" y="17919"/>
                  <a:pt x="566057" y="0"/>
                </a:cubicBezTo>
                <a:cubicBezTo>
                  <a:pt x="667657" y="4838"/>
                  <a:pt x="769764" y="3282"/>
                  <a:pt x="870857" y="14515"/>
                </a:cubicBezTo>
                <a:cubicBezTo>
                  <a:pt x="901269" y="17894"/>
                  <a:pt x="927412" y="41507"/>
                  <a:pt x="957943" y="43543"/>
                </a:cubicBezTo>
                <a:cubicBezTo>
                  <a:pt x="1301262" y="66432"/>
                  <a:pt x="1102978" y="55263"/>
                  <a:pt x="1553029" y="72572"/>
                </a:cubicBezTo>
                <a:lnTo>
                  <a:pt x="1640114" y="101600"/>
                </a:lnTo>
                <a:cubicBezTo>
                  <a:pt x="1656663" y="107116"/>
                  <a:pt x="1668055" y="122828"/>
                  <a:pt x="1683657" y="130629"/>
                </a:cubicBezTo>
                <a:cubicBezTo>
                  <a:pt x="1697341" y="137471"/>
                  <a:pt x="1712686" y="140305"/>
                  <a:pt x="1727200" y="145143"/>
                </a:cubicBezTo>
                <a:cubicBezTo>
                  <a:pt x="1741714" y="154819"/>
                  <a:pt x="1755141" y="166371"/>
                  <a:pt x="1770743" y="174172"/>
                </a:cubicBezTo>
                <a:cubicBezTo>
                  <a:pt x="1784427" y="181014"/>
                  <a:pt x="1802339" y="179129"/>
                  <a:pt x="1814286" y="188686"/>
                </a:cubicBezTo>
                <a:cubicBezTo>
                  <a:pt x="1908073" y="263716"/>
                  <a:pt x="1777410" y="210262"/>
                  <a:pt x="1886857" y="246743"/>
                </a:cubicBezTo>
                <a:cubicBezTo>
                  <a:pt x="1896533" y="261257"/>
                  <a:pt x="1902758" y="278799"/>
                  <a:pt x="1915886" y="290286"/>
                </a:cubicBezTo>
                <a:cubicBezTo>
                  <a:pt x="1942142" y="313260"/>
                  <a:pt x="1973943" y="328990"/>
                  <a:pt x="2002972" y="348343"/>
                </a:cubicBezTo>
                <a:cubicBezTo>
                  <a:pt x="2116253" y="423865"/>
                  <a:pt x="2023491" y="372617"/>
                  <a:pt x="2293257" y="391886"/>
                </a:cubicBezTo>
                <a:cubicBezTo>
                  <a:pt x="2346560" y="395693"/>
                  <a:pt x="2399695" y="401562"/>
                  <a:pt x="2452914" y="406400"/>
                </a:cubicBezTo>
                <a:cubicBezTo>
                  <a:pt x="2502792" y="416376"/>
                  <a:pt x="2535720" y="421765"/>
                  <a:pt x="2583543" y="435429"/>
                </a:cubicBezTo>
                <a:cubicBezTo>
                  <a:pt x="2598254" y="439632"/>
                  <a:pt x="2612572" y="445105"/>
                  <a:pt x="2627086" y="449943"/>
                </a:cubicBezTo>
                <a:cubicBezTo>
                  <a:pt x="2675467" y="445105"/>
                  <a:pt x="2724172" y="442822"/>
                  <a:pt x="2772229" y="435429"/>
                </a:cubicBezTo>
                <a:cubicBezTo>
                  <a:pt x="2787351" y="433103"/>
                  <a:pt x="2800681" y="418400"/>
                  <a:pt x="2815772" y="420915"/>
                </a:cubicBezTo>
                <a:cubicBezTo>
                  <a:pt x="2844061" y="425630"/>
                  <a:pt x="2885025" y="479616"/>
                  <a:pt x="2902857" y="493486"/>
                </a:cubicBezTo>
                <a:cubicBezTo>
                  <a:pt x="2930396" y="514905"/>
                  <a:pt x="2989943" y="551543"/>
                  <a:pt x="2989943" y="551543"/>
                </a:cubicBezTo>
                <a:cubicBezTo>
                  <a:pt x="3006104" y="600026"/>
                  <a:pt x="3006824" y="598477"/>
                  <a:pt x="3018972" y="653143"/>
                </a:cubicBezTo>
                <a:cubicBezTo>
                  <a:pt x="3042327" y="758240"/>
                  <a:pt x="3022063" y="691444"/>
                  <a:pt x="3048000" y="769258"/>
                </a:cubicBezTo>
                <a:cubicBezTo>
                  <a:pt x="3043162" y="788610"/>
                  <a:pt x="3046622" y="812303"/>
                  <a:pt x="3033486" y="827315"/>
                </a:cubicBezTo>
                <a:cubicBezTo>
                  <a:pt x="3003216" y="861909"/>
                  <a:pt x="2949000" y="888351"/>
                  <a:pt x="2902857" y="899886"/>
                </a:cubicBezTo>
                <a:cubicBezTo>
                  <a:pt x="2878924" y="905869"/>
                  <a:pt x="2854219" y="908417"/>
                  <a:pt x="2830286" y="914400"/>
                </a:cubicBezTo>
                <a:cubicBezTo>
                  <a:pt x="2685798" y="950523"/>
                  <a:pt x="2964113" y="927235"/>
                  <a:pt x="2583543" y="943429"/>
                </a:cubicBezTo>
                <a:cubicBezTo>
                  <a:pt x="2423957" y="950220"/>
                  <a:pt x="2264229" y="953105"/>
                  <a:pt x="2104572" y="957943"/>
                </a:cubicBezTo>
                <a:cubicBezTo>
                  <a:pt x="2022324" y="953105"/>
                  <a:pt x="1939810" y="951627"/>
                  <a:pt x="1857829" y="943429"/>
                </a:cubicBezTo>
                <a:cubicBezTo>
                  <a:pt x="1794190" y="937065"/>
                  <a:pt x="1831060" y="921819"/>
                  <a:pt x="1770743" y="899886"/>
                </a:cubicBezTo>
                <a:cubicBezTo>
                  <a:pt x="1733249" y="886252"/>
                  <a:pt x="1693334" y="880534"/>
                  <a:pt x="1654629" y="870858"/>
                </a:cubicBezTo>
                <a:cubicBezTo>
                  <a:pt x="1537194" y="841500"/>
                  <a:pt x="1412724" y="861181"/>
                  <a:pt x="1291772" y="856343"/>
                </a:cubicBezTo>
                <a:cubicBezTo>
                  <a:pt x="1277258" y="851505"/>
                  <a:pt x="1261603" y="849259"/>
                  <a:pt x="1248229" y="841829"/>
                </a:cubicBezTo>
                <a:cubicBezTo>
                  <a:pt x="1217731" y="824886"/>
                  <a:pt x="1161143" y="783772"/>
                  <a:pt x="1161143" y="783772"/>
                </a:cubicBezTo>
                <a:cubicBezTo>
                  <a:pt x="1151467" y="769258"/>
                  <a:pt x="1145242" y="751716"/>
                  <a:pt x="1132114" y="740229"/>
                </a:cubicBezTo>
                <a:cubicBezTo>
                  <a:pt x="1105858" y="717255"/>
                  <a:pt x="1045029" y="682172"/>
                  <a:pt x="1045029" y="682172"/>
                </a:cubicBezTo>
                <a:cubicBezTo>
                  <a:pt x="1006324" y="687010"/>
                  <a:pt x="967814" y="693805"/>
                  <a:pt x="928914" y="696686"/>
                </a:cubicBezTo>
                <a:cubicBezTo>
                  <a:pt x="837115" y="703486"/>
                  <a:pt x="744816" y="702866"/>
                  <a:pt x="653143" y="711200"/>
                </a:cubicBezTo>
                <a:cubicBezTo>
                  <a:pt x="637906" y="712585"/>
                  <a:pt x="624443" y="722004"/>
                  <a:pt x="609600" y="725715"/>
                </a:cubicBezTo>
                <a:cubicBezTo>
                  <a:pt x="585667" y="731698"/>
                  <a:pt x="561219" y="735391"/>
                  <a:pt x="537029" y="740229"/>
                </a:cubicBezTo>
                <a:cubicBezTo>
                  <a:pt x="464457" y="735391"/>
                  <a:pt x="391602" y="733747"/>
                  <a:pt x="319314" y="725715"/>
                </a:cubicBezTo>
                <a:cubicBezTo>
                  <a:pt x="304108" y="724025"/>
                  <a:pt x="286590" y="722018"/>
                  <a:pt x="275772" y="711200"/>
                </a:cubicBezTo>
                <a:cubicBezTo>
                  <a:pt x="245566" y="680993"/>
                  <a:pt x="249579" y="644300"/>
                  <a:pt x="232229" y="609600"/>
                </a:cubicBezTo>
                <a:cubicBezTo>
                  <a:pt x="208039" y="561221"/>
                  <a:pt x="203198" y="566057"/>
                  <a:pt x="159657" y="537029"/>
                </a:cubicBezTo>
                <a:cubicBezTo>
                  <a:pt x="149981" y="522515"/>
                  <a:pt x="141796" y="506887"/>
                  <a:pt x="130629" y="493486"/>
                </a:cubicBezTo>
                <a:cubicBezTo>
                  <a:pt x="117488" y="477717"/>
                  <a:pt x="97055" y="467886"/>
                  <a:pt x="87086" y="449943"/>
                </a:cubicBezTo>
                <a:cubicBezTo>
                  <a:pt x="72226" y="423195"/>
                  <a:pt x="67733" y="391886"/>
                  <a:pt x="58057" y="362858"/>
                </a:cubicBezTo>
                <a:cubicBezTo>
                  <a:pt x="52541" y="346309"/>
                  <a:pt x="36114" y="335255"/>
                  <a:pt x="29029" y="319315"/>
                </a:cubicBezTo>
                <a:cubicBezTo>
                  <a:pt x="16602" y="291353"/>
                  <a:pt x="0" y="232229"/>
                  <a:pt x="0" y="232229"/>
                </a:cubicBezTo>
                <a:cubicBezTo>
                  <a:pt x="57313" y="213125"/>
                  <a:pt x="12096" y="191105"/>
                  <a:pt x="29029" y="174172"/>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6095772" y="2888343"/>
            <a:ext cx="2955452" cy="827314"/>
          </a:xfrm>
          <a:custGeom>
            <a:avLst/>
            <a:gdLst>
              <a:gd name="connsiteX0" fmla="*/ 2598285 w 2955452"/>
              <a:gd name="connsiteY0" fmla="*/ 130628 h 827314"/>
              <a:gd name="connsiteX1" fmla="*/ 2656342 w 2955452"/>
              <a:gd name="connsiteY1" fmla="*/ 203200 h 827314"/>
              <a:gd name="connsiteX2" fmla="*/ 2757942 w 2955452"/>
              <a:gd name="connsiteY2" fmla="*/ 232228 h 827314"/>
              <a:gd name="connsiteX3" fmla="*/ 2845028 w 2955452"/>
              <a:gd name="connsiteY3" fmla="*/ 275771 h 827314"/>
              <a:gd name="connsiteX4" fmla="*/ 2859542 w 2955452"/>
              <a:gd name="connsiteY4" fmla="*/ 319314 h 827314"/>
              <a:gd name="connsiteX5" fmla="*/ 2917599 w 2955452"/>
              <a:gd name="connsiteY5" fmla="*/ 391886 h 827314"/>
              <a:gd name="connsiteX6" fmla="*/ 2932114 w 2955452"/>
              <a:gd name="connsiteY6" fmla="*/ 551543 h 827314"/>
              <a:gd name="connsiteX7" fmla="*/ 2917599 w 2955452"/>
              <a:gd name="connsiteY7" fmla="*/ 682171 h 827314"/>
              <a:gd name="connsiteX8" fmla="*/ 2830514 w 2955452"/>
              <a:gd name="connsiteY8" fmla="*/ 725714 h 827314"/>
              <a:gd name="connsiteX9" fmla="*/ 2453142 w 2955452"/>
              <a:gd name="connsiteY9" fmla="*/ 696686 h 827314"/>
              <a:gd name="connsiteX10" fmla="*/ 2307999 w 2955452"/>
              <a:gd name="connsiteY10" fmla="*/ 711200 h 827314"/>
              <a:gd name="connsiteX11" fmla="*/ 2046742 w 2955452"/>
              <a:gd name="connsiteY11" fmla="*/ 740228 h 827314"/>
              <a:gd name="connsiteX12" fmla="*/ 2003199 w 2955452"/>
              <a:gd name="connsiteY12" fmla="*/ 754743 h 827314"/>
              <a:gd name="connsiteX13" fmla="*/ 1916114 w 2955452"/>
              <a:gd name="connsiteY13" fmla="*/ 812800 h 827314"/>
              <a:gd name="connsiteX14" fmla="*/ 1712914 w 2955452"/>
              <a:gd name="connsiteY14" fmla="*/ 798286 h 827314"/>
              <a:gd name="connsiteX15" fmla="*/ 1669371 w 2955452"/>
              <a:gd name="connsiteY15" fmla="*/ 783771 h 827314"/>
              <a:gd name="connsiteX16" fmla="*/ 1408114 w 2955452"/>
              <a:gd name="connsiteY16" fmla="*/ 769257 h 827314"/>
              <a:gd name="connsiteX17" fmla="*/ 1175885 w 2955452"/>
              <a:gd name="connsiteY17" fmla="*/ 798286 h 827314"/>
              <a:gd name="connsiteX18" fmla="*/ 1117828 w 2955452"/>
              <a:gd name="connsiteY18" fmla="*/ 827314 h 827314"/>
              <a:gd name="connsiteX19" fmla="*/ 1059771 w 2955452"/>
              <a:gd name="connsiteY19" fmla="*/ 812800 h 827314"/>
              <a:gd name="connsiteX20" fmla="*/ 972685 w 2955452"/>
              <a:gd name="connsiteY20" fmla="*/ 754743 h 827314"/>
              <a:gd name="connsiteX21" fmla="*/ 943657 w 2955452"/>
              <a:gd name="connsiteY21" fmla="*/ 711200 h 827314"/>
              <a:gd name="connsiteX22" fmla="*/ 856571 w 2955452"/>
              <a:gd name="connsiteY22" fmla="*/ 638628 h 827314"/>
              <a:gd name="connsiteX23" fmla="*/ 827542 w 2955452"/>
              <a:gd name="connsiteY23" fmla="*/ 595086 h 827314"/>
              <a:gd name="connsiteX24" fmla="*/ 740457 w 2955452"/>
              <a:gd name="connsiteY24" fmla="*/ 566057 h 827314"/>
              <a:gd name="connsiteX25" fmla="*/ 551771 w 2955452"/>
              <a:gd name="connsiteY25" fmla="*/ 580571 h 827314"/>
              <a:gd name="connsiteX26" fmla="*/ 493714 w 2955452"/>
              <a:gd name="connsiteY26" fmla="*/ 609600 h 827314"/>
              <a:gd name="connsiteX27" fmla="*/ 450171 w 2955452"/>
              <a:gd name="connsiteY27" fmla="*/ 624114 h 827314"/>
              <a:gd name="connsiteX28" fmla="*/ 348571 w 2955452"/>
              <a:gd name="connsiteY28" fmla="*/ 682171 h 827314"/>
              <a:gd name="connsiteX29" fmla="*/ 246971 w 2955452"/>
              <a:gd name="connsiteY29" fmla="*/ 566057 h 827314"/>
              <a:gd name="connsiteX30" fmla="*/ 203428 w 2955452"/>
              <a:gd name="connsiteY30" fmla="*/ 551543 h 827314"/>
              <a:gd name="connsiteX31" fmla="*/ 116342 w 2955452"/>
              <a:gd name="connsiteY31" fmla="*/ 493486 h 827314"/>
              <a:gd name="connsiteX32" fmla="*/ 29257 w 2955452"/>
              <a:gd name="connsiteY32" fmla="*/ 464457 h 827314"/>
              <a:gd name="connsiteX33" fmla="*/ 228 w 2955452"/>
              <a:gd name="connsiteY33" fmla="*/ 420914 h 827314"/>
              <a:gd name="connsiteX34" fmla="*/ 29257 w 2955452"/>
              <a:gd name="connsiteY34" fmla="*/ 275771 h 827314"/>
              <a:gd name="connsiteX35" fmla="*/ 58285 w 2955452"/>
              <a:gd name="connsiteY35" fmla="*/ 232228 h 827314"/>
              <a:gd name="connsiteX36" fmla="*/ 72799 w 2955452"/>
              <a:gd name="connsiteY36" fmla="*/ 188686 h 827314"/>
              <a:gd name="connsiteX37" fmla="*/ 130857 w 2955452"/>
              <a:gd name="connsiteY37" fmla="*/ 101600 h 827314"/>
              <a:gd name="connsiteX38" fmla="*/ 203428 w 2955452"/>
              <a:gd name="connsiteY38" fmla="*/ 29028 h 827314"/>
              <a:gd name="connsiteX39" fmla="*/ 537257 w 2955452"/>
              <a:gd name="connsiteY39" fmla="*/ 0 h 827314"/>
              <a:gd name="connsiteX40" fmla="*/ 638857 w 2955452"/>
              <a:gd name="connsiteY40" fmla="*/ 14514 h 827314"/>
              <a:gd name="connsiteX41" fmla="*/ 682399 w 2955452"/>
              <a:gd name="connsiteY41" fmla="*/ 29028 h 827314"/>
              <a:gd name="connsiteX42" fmla="*/ 798514 w 2955452"/>
              <a:gd name="connsiteY42" fmla="*/ 43543 h 827314"/>
              <a:gd name="connsiteX43" fmla="*/ 914628 w 2955452"/>
              <a:gd name="connsiteY43" fmla="*/ 72571 h 827314"/>
              <a:gd name="connsiteX44" fmla="*/ 958171 w 2955452"/>
              <a:gd name="connsiteY44" fmla="*/ 87086 h 827314"/>
              <a:gd name="connsiteX45" fmla="*/ 1059771 w 2955452"/>
              <a:gd name="connsiteY45" fmla="*/ 116114 h 827314"/>
              <a:gd name="connsiteX46" fmla="*/ 1146857 w 2955452"/>
              <a:gd name="connsiteY46" fmla="*/ 101600 h 827314"/>
              <a:gd name="connsiteX47" fmla="*/ 1350057 w 2955452"/>
              <a:gd name="connsiteY47" fmla="*/ 130628 h 827314"/>
              <a:gd name="connsiteX48" fmla="*/ 1422628 w 2955452"/>
              <a:gd name="connsiteY48" fmla="*/ 145143 h 827314"/>
              <a:gd name="connsiteX49" fmla="*/ 1524228 w 2955452"/>
              <a:gd name="connsiteY49" fmla="*/ 174171 h 827314"/>
              <a:gd name="connsiteX50" fmla="*/ 1770971 w 2955452"/>
              <a:gd name="connsiteY50" fmla="*/ 130628 h 827314"/>
              <a:gd name="connsiteX51" fmla="*/ 1829028 w 2955452"/>
              <a:gd name="connsiteY51" fmla="*/ 116114 h 827314"/>
              <a:gd name="connsiteX52" fmla="*/ 1916114 w 2955452"/>
              <a:gd name="connsiteY52" fmla="*/ 87086 h 827314"/>
              <a:gd name="connsiteX53" fmla="*/ 2046742 w 2955452"/>
              <a:gd name="connsiteY53" fmla="*/ 14514 h 827314"/>
              <a:gd name="connsiteX54" fmla="*/ 2162857 w 2955452"/>
              <a:gd name="connsiteY54" fmla="*/ 29028 h 827314"/>
              <a:gd name="connsiteX55" fmla="*/ 2249942 w 2955452"/>
              <a:gd name="connsiteY55" fmla="*/ 101600 h 827314"/>
              <a:gd name="connsiteX56" fmla="*/ 2337028 w 2955452"/>
              <a:gd name="connsiteY56" fmla="*/ 159657 h 827314"/>
              <a:gd name="connsiteX57" fmla="*/ 2511199 w 2955452"/>
              <a:gd name="connsiteY57" fmla="*/ 145143 h 827314"/>
              <a:gd name="connsiteX58" fmla="*/ 2554742 w 2955452"/>
              <a:gd name="connsiteY58" fmla="*/ 101600 h 827314"/>
              <a:gd name="connsiteX59" fmla="*/ 2569257 w 2955452"/>
              <a:gd name="connsiteY59" fmla="*/ 145143 h 827314"/>
              <a:gd name="connsiteX60" fmla="*/ 2583771 w 2955452"/>
              <a:gd name="connsiteY60" fmla="*/ 217714 h 827314"/>
              <a:gd name="connsiteX61" fmla="*/ 2554742 w 2955452"/>
              <a:gd name="connsiteY61" fmla="*/ 159657 h 827314"/>
              <a:gd name="connsiteX62" fmla="*/ 2612799 w 2955452"/>
              <a:gd name="connsiteY62" fmla="*/ 101600 h 827314"/>
              <a:gd name="connsiteX63" fmla="*/ 2627314 w 2955452"/>
              <a:gd name="connsiteY63" fmla="*/ 159657 h 827314"/>
              <a:gd name="connsiteX64" fmla="*/ 2612799 w 2955452"/>
              <a:gd name="connsiteY64" fmla="*/ 217714 h 8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55452" h="827314">
                <a:moveTo>
                  <a:pt x="2598285" y="130628"/>
                </a:moveTo>
                <a:cubicBezTo>
                  <a:pt x="2617637" y="154819"/>
                  <a:pt x="2632821" y="183039"/>
                  <a:pt x="2656342" y="203200"/>
                </a:cubicBezTo>
                <a:cubicBezTo>
                  <a:pt x="2665042" y="210657"/>
                  <a:pt x="2755146" y="231429"/>
                  <a:pt x="2757942" y="232228"/>
                </a:cubicBezTo>
                <a:cubicBezTo>
                  <a:pt x="2810520" y="247251"/>
                  <a:pt x="2797322" y="243968"/>
                  <a:pt x="2845028" y="275771"/>
                </a:cubicBezTo>
                <a:cubicBezTo>
                  <a:pt x="2849866" y="290285"/>
                  <a:pt x="2849985" y="307367"/>
                  <a:pt x="2859542" y="319314"/>
                </a:cubicBezTo>
                <a:cubicBezTo>
                  <a:pt x="2934572" y="413102"/>
                  <a:pt x="2881118" y="282440"/>
                  <a:pt x="2917599" y="391886"/>
                </a:cubicBezTo>
                <a:cubicBezTo>
                  <a:pt x="2922437" y="445105"/>
                  <a:pt x="2924557" y="498642"/>
                  <a:pt x="2932114" y="551543"/>
                </a:cubicBezTo>
                <a:cubicBezTo>
                  <a:pt x="2936952" y="585410"/>
                  <a:pt x="2990169" y="657979"/>
                  <a:pt x="2917599" y="682171"/>
                </a:cubicBezTo>
                <a:cubicBezTo>
                  <a:pt x="2857508" y="702203"/>
                  <a:pt x="2886787" y="688200"/>
                  <a:pt x="2830514" y="725714"/>
                </a:cubicBezTo>
                <a:lnTo>
                  <a:pt x="2453142" y="696686"/>
                </a:lnTo>
                <a:cubicBezTo>
                  <a:pt x="2404520" y="696686"/>
                  <a:pt x="2356345" y="706020"/>
                  <a:pt x="2307999" y="711200"/>
                </a:cubicBezTo>
                <a:lnTo>
                  <a:pt x="2046742" y="740228"/>
                </a:lnTo>
                <a:cubicBezTo>
                  <a:pt x="2032228" y="745066"/>
                  <a:pt x="2016573" y="747313"/>
                  <a:pt x="2003199" y="754743"/>
                </a:cubicBezTo>
                <a:cubicBezTo>
                  <a:pt x="1972702" y="771686"/>
                  <a:pt x="1916114" y="812800"/>
                  <a:pt x="1916114" y="812800"/>
                </a:cubicBezTo>
                <a:cubicBezTo>
                  <a:pt x="1848381" y="807962"/>
                  <a:pt x="1780355" y="806220"/>
                  <a:pt x="1712914" y="798286"/>
                </a:cubicBezTo>
                <a:cubicBezTo>
                  <a:pt x="1697719" y="796498"/>
                  <a:pt x="1684602" y="785222"/>
                  <a:pt x="1669371" y="783771"/>
                </a:cubicBezTo>
                <a:cubicBezTo>
                  <a:pt x="1582544" y="775502"/>
                  <a:pt x="1495200" y="774095"/>
                  <a:pt x="1408114" y="769257"/>
                </a:cubicBezTo>
                <a:cubicBezTo>
                  <a:pt x="1319604" y="776065"/>
                  <a:pt x="1251275" y="765976"/>
                  <a:pt x="1175885" y="798286"/>
                </a:cubicBezTo>
                <a:cubicBezTo>
                  <a:pt x="1155998" y="806809"/>
                  <a:pt x="1137180" y="817638"/>
                  <a:pt x="1117828" y="827314"/>
                </a:cubicBezTo>
                <a:cubicBezTo>
                  <a:pt x="1098476" y="822476"/>
                  <a:pt x="1077613" y="821721"/>
                  <a:pt x="1059771" y="812800"/>
                </a:cubicBezTo>
                <a:cubicBezTo>
                  <a:pt x="1028566" y="797198"/>
                  <a:pt x="972685" y="754743"/>
                  <a:pt x="972685" y="754743"/>
                </a:cubicBezTo>
                <a:cubicBezTo>
                  <a:pt x="963009" y="740229"/>
                  <a:pt x="955992" y="723535"/>
                  <a:pt x="943657" y="711200"/>
                </a:cubicBezTo>
                <a:cubicBezTo>
                  <a:pt x="829470" y="597012"/>
                  <a:pt x="975478" y="781314"/>
                  <a:pt x="856571" y="638628"/>
                </a:cubicBezTo>
                <a:cubicBezTo>
                  <a:pt x="845404" y="625227"/>
                  <a:pt x="842334" y="604331"/>
                  <a:pt x="827542" y="595086"/>
                </a:cubicBezTo>
                <a:cubicBezTo>
                  <a:pt x="801594" y="578869"/>
                  <a:pt x="740457" y="566057"/>
                  <a:pt x="740457" y="566057"/>
                </a:cubicBezTo>
                <a:cubicBezTo>
                  <a:pt x="677562" y="570895"/>
                  <a:pt x="613892" y="569608"/>
                  <a:pt x="551771" y="580571"/>
                </a:cubicBezTo>
                <a:cubicBezTo>
                  <a:pt x="530464" y="584331"/>
                  <a:pt x="513601" y="601077"/>
                  <a:pt x="493714" y="609600"/>
                </a:cubicBezTo>
                <a:cubicBezTo>
                  <a:pt x="479652" y="615627"/>
                  <a:pt x="464233" y="618087"/>
                  <a:pt x="450171" y="624114"/>
                </a:cubicBezTo>
                <a:cubicBezTo>
                  <a:pt x="398613" y="646210"/>
                  <a:pt x="392298" y="653020"/>
                  <a:pt x="348571" y="682171"/>
                </a:cubicBezTo>
                <a:cubicBezTo>
                  <a:pt x="305029" y="616859"/>
                  <a:pt x="307446" y="596295"/>
                  <a:pt x="246971" y="566057"/>
                </a:cubicBezTo>
                <a:cubicBezTo>
                  <a:pt x="233287" y="559215"/>
                  <a:pt x="217942" y="556381"/>
                  <a:pt x="203428" y="551543"/>
                </a:cubicBezTo>
                <a:cubicBezTo>
                  <a:pt x="174399" y="532191"/>
                  <a:pt x="149440" y="504519"/>
                  <a:pt x="116342" y="493486"/>
                </a:cubicBezTo>
                <a:lnTo>
                  <a:pt x="29257" y="464457"/>
                </a:lnTo>
                <a:cubicBezTo>
                  <a:pt x="19581" y="449943"/>
                  <a:pt x="1964" y="438272"/>
                  <a:pt x="228" y="420914"/>
                </a:cubicBezTo>
                <a:cubicBezTo>
                  <a:pt x="-2001" y="398622"/>
                  <a:pt x="12379" y="309527"/>
                  <a:pt x="29257" y="275771"/>
                </a:cubicBezTo>
                <a:cubicBezTo>
                  <a:pt x="37058" y="260169"/>
                  <a:pt x="50484" y="247830"/>
                  <a:pt x="58285" y="232228"/>
                </a:cubicBezTo>
                <a:cubicBezTo>
                  <a:pt x="65127" y="218544"/>
                  <a:pt x="65369" y="202060"/>
                  <a:pt x="72799" y="188686"/>
                </a:cubicBezTo>
                <a:cubicBezTo>
                  <a:pt x="89742" y="158188"/>
                  <a:pt x="111504" y="130629"/>
                  <a:pt x="130857" y="101600"/>
                </a:cubicBezTo>
                <a:cubicBezTo>
                  <a:pt x="150926" y="71496"/>
                  <a:pt x="164006" y="39780"/>
                  <a:pt x="203428" y="29028"/>
                </a:cubicBezTo>
                <a:cubicBezTo>
                  <a:pt x="256728" y="14492"/>
                  <a:pt x="532324" y="329"/>
                  <a:pt x="537257" y="0"/>
                </a:cubicBezTo>
                <a:cubicBezTo>
                  <a:pt x="571124" y="4838"/>
                  <a:pt x="605311" y="7805"/>
                  <a:pt x="638857" y="14514"/>
                </a:cubicBezTo>
                <a:cubicBezTo>
                  <a:pt x="653859" y="17514"/>
                  <a:pt x="667347" y="26291"/>
                  <a:pt x="682399" y="29028"/>
                </a:cubicBezTo>
                <a:cubicBezTo>
                  <a:pt x="720776" y="36006"/>
                  <a:pt x="759809" y="38705"/>
                  <a:pt x="798514" y="43543"/>
                </a:cubicBezTo>
                <a:cubicBezTo>
                  <a:pt x="898056" y="76723"/>
                  <a:pt x="774496" y="37537"/>
                  <a:pt x="914628" y="72571"/>
                </a:cubicBezTo>
                <a:cubicBezTo>
                  <a:pt x="929471" y="76282"/>
                  <a:pt x="943460" y="82883"/>
                  <a:pt x="958171" y="87086"/>
                </a:cubicBezTo>
                <a:cubicBezTo>
                  <a:pt x="1085772" y="123544"/>
                  <a:pt x="955349" y="81308"/>
                  <a:pt x="1059771" y="116114"/>
                </a:cubicBezTo>
                <a:cubicBezTo>
                  <a:pt x="1088800" y="111276"/>
                  <a:pt x="1117428" y="101600"/>
                  <a:pt x="1146857" y="101600"/>
                </a:cubicBezTo>
                <a:cubicBezTo>
                  <a:pt x="1367859" y="101600"/>
                  <a:pt x="1242617" y="103768"/>
                  <a:pt x="1350057" y="130628"/>
                </a:cubicBezTo>
                <a:cubicBezTo>
                  <a:pt x="1373990" y="136611"/>
                  <a:pt x="1398546" y="139791"/>
                  <a:pt x="1422628" y="145143"/>
                </a:cubicBezTo>
                <a:cubicBezTo>
                  <a:pt x="1477306" y="157294"/>
                  <a:pt x="1475736" y="158007"/>
                  <a:pt x="1524228" y="174171"/>
                </a:cubicBezTo>
                <a:cubicBezTo>
                  <a:pt x="1874456" y="147231"/>
                  <a:pt x="1608484" y="191561"/>
                  <a:pt x="1770971" y="130628"/>
                </a:cubicBezTo>
                <a:cubicBezTo>
                  <a:pt x="1789649" y="123624"/>
                  <a:pt x="1809921" y="121846"/>
                  <a:pt x="1829028" y="116114"/>
                </a:cubicBezTo>
                <a:cubicBezTo>
                  <a:pt x="1858336" y="107322"/>
                  <a:pt x="1916114" y="87086"/>
                  <a:pt x="1916114" y="87086"/>
                </a:cubicBezTo>
                <a:cubicBezTo>
                  <a:pt x="2015929" y="20541"/>
                  <a:pt x="1970101" y="40060"/>
                  <a:pt x="2046742" y="14514"/>
                </a:cubicBezTo>
                <a:cubicBezTo>
                  <a:pt x="2085447" y="19352"/>
                  <a:pt x="2125225" y="18765"/>
                  <a:pt x="2162857" y="29028"/>
                </a:cubicBezTo>
                <a:cubicBezTo>
                  <a:pt x="2197085" y="38363"/>
                  <a:pt x="2225121" y="82295"/>
                  <a:pt x="2249942" y="101600"/>
                </a:cubicBezTo>
                <a:cubicBezTo>
                  <a:pt x="2277481" y="123019"/>
                  <a:pt x="2337028" y="159657"/>
                  <a:pt x="2337028" y="159657"/>
                </a:cubicBezTo>
                <a:cubicBezTo>
                  <a:pt x="2395085" y="154819"/>
                  <a:pt x="2454908" y="160154"/>
                  <a:pt x="2511199" y="145143"/>
                </a:cubicBezTo>
                <a:cubicBezTo>
                  <a:pt x="2531032" y="139854"/>
                  <a:pt x="2534216" y="101600"/>
                  <a:pt x="2554742" y="101600"/>
                </a:cubicBezTo>
                <a:cubicBezTo>
                  <a:pt x="2570042" y="101600"/>
                  <a:pt x="2565546" y="130300"/>
                  <a:pt x="2569257" y="145143"/>
                </a:cubicBezTo>
                <a:cubicBezTo>
                  <a:pt x="2575240" y="169076"/>
                  <a:pt x="2601215" y="200271"/>
                  <a:pt x="2583771" y="217714"/>
                </a:cubicBezTo>
                <a:cubicBezTo>
                  <a:pt x="2568471" y="233013"/>
                  <a:pt x="2564418" y="179009"/>
                  <a:pt x="2554742" y="159657"/>
                </a:cubicBezTo>
                <a:cubicBezTo>
                  <a:pt x="2557322" y="151917"/>
                  <a:pt x="2571515" y="70637"/>
                  <a:pt x="2612799" y="101600"/>
                </a:cubicBezTo>
                <a:cubicBezTo>
                  <a:pt x="2628757" y="113569"/>
                  <a:pt x="2622476" y="140305"/>
                  <a:pt x="2627314" y="159657"/>
                </a:cubicBezTo>
                <a:lnTo>
                  <a:pt x="2612799" y="217714"/>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6313714" y="3526971"/>
            <a:ext cx="2815772" cy="1524000"/>
          </a:xfrm>
          <a:custGeom>
            <a:avLst/>
            <a:gdLst>
              <a:gd name="connsiteX0" fmla="*/ 174172 w 2815772"/>
              <a:gd name="connsiteY0" fmla="*/ 72572 h 1524000"/>
              <a:gd name="connsiteX1" fmla="*/ 101600 w 2815772"/>
              <a:gd name="connsiteY1" fmla="*/ 116115 h 1524000"/>
              <a:gd name="connsiteX2" fmla="*/ 58057 w 2815772"/>
              <a:gd name="connsiteY2" fmla="*/ 145143 h 1524000"/>
              <a:gd name="connsiteX3" fmla="*/ 0 w 2815772"/>
              <a:gd name="connsiteY3" fmla="*/ 232229 h 1524000"/>
              <a:gd name="connsiteX4" fmla="*/ 58057 w 2815772"/>
              <a:gd name="connsiteY4" fmla="*/ 333829 h 1524000"/>
              <a:gd name="connsiteX5" fmla="*/ 145143 w 2815772"/>
              <a:gd name="connsiteY5" fmla="*/ 391886 h 1524000"/>
              <a:gd name="connsiteX6" fmla="*/ 217715 w 2815772"/>
              <a:gd name="connsiteY6" fmla="*/ 449943 h 1524000"/>
              <a:gd name="connsiteX7" fmla="*/ 246743 w 2815772"/>
              <a:gd name="connsiteY7" fmla="*/ 493486 h 1524000"/>
              <a:gd name="connsiteX8" fmla="*/ 275772 w 2815772"/>
              <a:gd name="connsiteY8" fmla="*/ 580572 h 1524000"/>
              <a:gd name="connsiteX9" fmla="*/ 319315 w 2815772"/>
              <a:gd name="connsiteY9" fmla="*/ 624115 h 1524000"/>
              <a:gd name="connsiteX10" fmla="*/ 348343 w 2815772"/>
              <a:gd name="connsiteY10" fmla="*/ 667658 h 1524000"/>
              <a:gd name="connsiteX11" fmla="*/ 435429 w 2815772"/>
              <a:gd name="connsiteY11" fmla="*/ 711200 h 1524000"/>
              <a:gd name="connsiteX12" fmla="*/ 478972 w 2815772"/>
              <a:gd name="connsiteY12" fmla="*/ 740229 h 1524000"/>
              <a:gd name="connsiteX13" fmla="*/ 508000 w 2815772"/>
              <a:gd name="connsiteY13" fmla="*/ 783772 h 1524000"/>
              <a:gd name="connsiteX14" fmla="*/ 638629 w 2815772"/>
              <a:gd name="connsiteY14" fmla="*/ 856343 h 1524000"/>
              <a:gd name="connsiteX15" fmla="*/ 711200 w 2815772"/>
              <a:gd name="connsiteY15" fmla="*/ 928915 h 1524000"/>
              <a:gd name="connsiteX16" fmla="*/ 754743 w 2815772"/>
              <a:gd name="connsiteY16" fmla="*/ 957943 h 1524000"/>
              <a:gd name="connsiteX17" fmla="*/ 798286 w 2815772"/>
              <a:gd name="connsiteY17" fmla="*/ 1001486 h 1524000"/>
              <a:gd name="connsiteX18" fmla="*/ 899886 w 2815772"/>
              <a:gd name="connsiteY18" fmla="*/ 1059543 h 1524000"/>
              <a:gd name="connsiteX19" fmla="*/ 1001486 w 2815772"/>
              <a:gd name="connsiteY19" fmla="*/ 1146629 h 1524000"/>
              <a:gd name="connsiteX20" fmla="*/ 1059543 w 2815772"/>
              <a:gd name="connsiteY20" fmla="*/ 1161143 h 1524000"/>
              <a:gd name="connsiteX21" fmla="*/ 1219200 w 2815772"/>
              <a:gd name="connsiteY21" fmla="*/ 1262743 h 1524000"/>
              <a:gd name="connsiteX22" fmla="*/ 1262743 w 2815772"/>
              <a:gd name="connsiteY22" fmla="*/ 1291772 h 1524000"/>
              <a:gd name="connsiteX23" fmla="*/ 1306286 w 2815772"/>
              <a:gd name="connsiteY23" fmla="*/ 1320800 h 1524000"/>
              <a:gd name="connsiteX24" fmla="*/ 1378857 w 2815772"/>
              <a:gd name="connsiteY24" fmla="*/ 1407886 h 1524000"/>
              <a:gd name="connsiteX25" fmla="*/ 1465943 w 2815772"/>
              <a:gd name="connsiteY25" fmla="*/ 1465943 h 1524000"/>
              <a:gd name="connsiteX26" fmla="*/ 1553029 w 2815772"/>
              <a:gd name="connsiteY26" fmla="*/ 1494972 h 1524000"/>
              <a:gd name="connsiteX27" fmla="*/ 1683657 w 2815772"/>
              <a:gd name="connsiteY27" fmla="*/ 1524000 h 1524000"/>
              <a:gd name="connsiteX28" fmla="*/ 1843315 w 2815772"/>
              <a:gd name="connsiteY28" fmla="*/ 1509486 h 1524000"/>
              <a:gd name="connsiteX29" fmla="*/ 1959429 w 2815772"/>
              <a:gd name="connsiteY29" fmla="*/ 1480458 h 1524000"/>
              <a:gd name="connsiteX30" fmla="*/ 2061029 w 2815772"/>
              <a:gd name="connsiteY30" fmla="*/ 1465943 h 1524000"/>
              <a:gd name="connsiteX31" fmla="*/ 2104572 w 2815772"/>
              <a:gd name="connsiteY31" fmla="*/ 1436915 h 1524000"/>
              <a:gd name="connsiteX32" fmla="*/ 2148115 w 2815772"/>
              <a:gd name="connsiteY32" fmla="*/ 1422400 h 1524000"/>
              <a:gd name="connsiteX33" fmla="*/ 2278743 w 2815772"/>
              <a:gd name="connsiteY33" fmla="*/ 1349829 h 1524000"/>
              <a:gd name="connsiteX34" fmla="*/ 2322286 w 2815772"/>
              <a:gd name="connsiteY34" fmla="*/ 1320800 h 1524000"/>
              <a:gd name="connsiteX35" fmla="*/ 2656115 w 2815772"/>
              <a:gd name="connsiteY35" fmla="*/ 1320800 h 1524000"/>
              <a:gd name="connsiteX36" fmla="*/ 2728686 w 2815772"/>
              <a:gd name="connsiteY36" fmla="*/ 1262743 h 1524000"/>
              <a:gd name="connsiteX37" fmla="*/ 2772229 w 2815772"/>
              <a:gd name="connsiteY37" fmla="*/ 1219200 h 1524000"/>
              <a:gd name="connsiteX38" fmla="*/ 2815772 w 2815772"/>
              <a:gd name="connsiteY38" fmla="*/ 1132115 h 1524000"/>
              <a:gd name="connsiteX39" fmla="*/ 2801257 w 2815772"/>
              <a:gd name="connsiteY39" fmla="*/ 972458 h 1524000"/>
              <a:gd name="connsiteX40" fmla="*/ 2772229 w 2815772"/>
              <a:gd name="connsiteY40" fmla="*/ 928915 h 1524000"/>
              <a:gd name="connsiteX41" fmla="*/ 2743200 w 2815772"/>
              <a:gd name="connsiteY41" fmla="*/ 841829 h 1524000"/>
              <a:gd name="connsiteX42" fmla="*/ 2728686 w 2815772"/>
              <a:gd name="connsiteY42" fmla="*/ 406400 h 1524000"/>
              <a:gd name="connsiteX43" fmla="*/ 2699657 w 2815772"/>
              <a:gd name="connsiteY43" fmla="*/ 362858 h 1524000"/>
              <a:gd name="connsiteX44" fmla="*/ 2656115 w 2815772"/>
              <a:gd name="connsiteY44" fmla="*/ 333829 h 1524000"/>
              <a:gd name="connsiteX45" fmla="*/ 2627086 w 2815772"/>
              <a:gd name="connsiteY45" fmla="*/ 290286 h 1524000"/>
              <a:gd name="connsiteX46" fmla="*/ 2583543 w 2815772"/>
              <a:gd name="connsiteY46" fmla="*/ 261258 h 1524000"/>
              <a:gd name="connsiteX47" fmla="*/ 2438400 w 2815772"/>
              <a:gd name="connsiteY47" fmla="*/ 217715 h 1524000"/>
              <a:gd name="connsiteX48" fmla="*/ 2394857 w 2815772"/>
              <a:gd name="connsiteY48" fmla="*/ 203200 h 1524000"/>
              <a:gd name="connsiteX49" fmla="*/ 2351315 w 2815772"/>
              <a:gd name="connsiteY49" fmla="*/ 174172 h 1524000"/>
              <a:gd name="connsiteX50" fmla="*/ 2264229 w 2815772"/>
              <a:gd name="connsiteY50" fmla="*/ 159658 h 1524000"/>
              <a:gd name="connsiteX51" fmla="*/ 2220686 w 2815772"/>
              <a:gd name="connsiteY51" fmla="*/ 145143 h 1524000"/>
              <a:gd name="connsiteX52" fmla="*/ 2119086 w 2815772"/>
              <a:gd name="connsiteY52" fmla="*/ 116115 h 1524000"/>
              <a:gd name="connsiteX53" fmla="*/ 2075543 w 2815772"/>
              <a:gd name="connsiteY53" fmla="*/ 87086 h 1524000"/>
              <a:gd name="connsiteX54" fmla="*/ 1988457 w 2815772"/>
              <a:gd name="connsiteY54" fmla="*/ 58058 h 1524000"/>
              <a:gd name="connsiteX55" fmla="*/ 1944915 w 2815772"/>
              <a:gd name="connsiteY55" fmla="*/ 43543 h 1524000"/>
              <a:gd name="connsiteX56" fmla="*/ 1901372 w 2815772"/>
              <a:gd name="connsiteY56" fmla="*/ 14515 h 1524000"/>
              <a:gd name="connsiteX57" fmla="*/ 1828800 w 2815772"/>
              <a:gd name="connsiteY57" fmla="*/ 0 h 1524000"/>
              <a:gd name="connsiteX58" fmla="*/ 1654629 w 2815772"/>
              <a:gd name="connsiteY58" fmla="*/ 43543 h 1524000"/>
              <a:gd name="connsiteX59" fmla="*/ 1320800 w 2815772"/>
              <a:gd name="connsiteY59" fmla="*/ 58058 h 1524000"/>
              <a:gd name="connsiteX60" fmla="*/ 1219200 w 2815772"/>
              <a:gd name="connsiteY60" fmla="*/ 87086 h 1524000"/>
              <a:gd name="connsiteX61" fmla="*/ 1132115 w 2815772"/>
              <a:gd name="connsiteY61" fmla="*/ 130629 h 1524000"/>
              <a:gd name="connsiteX62" fmla="*/ 1088572 w 2815772"/>
              <a:gd name="connsiteY62" fmla="*/ 159658 h 1524000"/>
              <a:gd name="connsiteX63" fmla="*/ 1045029 w 2815772"/>
              <a:gd name="connsiteY63" fmla="*/ 174172 h 1524000"/>
              <a:gd name="connsiteX64" fmla="*/ 957943 w 2815772"/>
              <a:gd name="connsiteY64" fmla="*/ 232229 h 1524000"/>
              <a:gd name="connsiteX65" fmla="*/ 885372 w 2815772"/>
              <a:gd name="connsiteY65" fmla="*/ 174172 h 1524000"/>
              <a:gd name="connsiteX66" fmla="*/ 870857 w 2815772"/>
              <a:gd name="connsiteY66" fmla="*/ 130629 h 1524000"/>
              <a:gd name="connsiteX67" fmla="*/ 812800 w 2815772"/>
              <a:gd name="connsiteY67" fmla="*/ 116115 h 1524000"/>
              <a:gd name="connsiteX68" fmla="*/ 754743 w 2815772"/>
              <a:gd name="connsiteY68" fmla="*/ 130629 h 1524000"/>
              <a:gd name="connsiteX69" fmla="*/ 711200 w 2815772"/>
              <a:gd name="connsiteY69" fmla="*/ 159658 h 1524000"/>
              <a:gd name="connsiteX70" fmla="*/ 638629 w 2815772"/>
              <a:gd name="connsiteY70" fmla="*/ 174172 h 1524000"/>
              <a:gd name="connsiteX71" fmla="*/ 595086 w 2815772"/>
              <a:gd name="connsiteY71" fmla="*/ 188686 h 1524000"/>
              <a:gd name="connsiteX72" fmla="*/ 493486 w 2815772"/>
              <a:gd name="connsiteY72" fmla="*/ 217715 h 1524000"/>
              <a:gd name="connsiteX73" fmla="*/ 319315 w 2815772"/>
              <a:gd name="connsiteY73" fmla="*/ 203200 h 1524000"/>
              <a:gd name="connsiteX74" fmla="*/ 275772 w 2815772"/>
              <a:gd name="connsiteY74" fmla="*/ 188686 h 1524000"/>
              <a:gd name="connsiteX75" fmla="*/ 174172 w 2815772"/>
              <a:gd name="connsiteY75" fmla="*/ 72572 h 1524000"/>
              <a:gd name="connsiteX76" fmla="*/ 116115 w 2815772"/>
              <a:gd name="connsiteY76" fmla="*/ 87086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815772" h="1524000">
                <a:moveTo>
                  <a:pt x="174172" y="72572"/>
                </a:moveTo>
                <a:cubicBezTo>
                  <a:pt x="149981" y="87086"/>
                  <a:pt x="125523" y="101163"/>
                  <a:pt x="101600" y="116115"/>
                </a:cubicBezTo>
                <a:cubicBezTo>
                  <a:pt x="86808" y="125360"/>
                  <a:pt x="69544" y="132015"/>
                  <a:pt x="58057" y="145143"/>
                </a:cubicBezTo>
                <a:cubicBezTo>
                  <a:pt x="35083" y="171399"/>
                  <a:pt x="0" y="232229"/>
                  <a:pt x="0" y="232229"/>
                </a:cubicBezTo>
                <a:cubicBezTo>
                  <a:pt x="15629" y="294743"/>
                  <a:pt x="4386" y="292085"/>
                  <a:pt x="58057" y="333829"/>
                </a:cubicBezTo>
                <a:cubicBezTo>
                  <a:pt x="85596" y="355248"/>
                  <a:pt x="145143" y="391886"/>
                  <a:pt x="145143" y="391886"/>
                </a:cubicBezTo>
                <a:cubicBezTo>
                  <a:pt x="228338" y="516677"/>
                  <a:pt x="117560" y="369818"/>
                  <a:pt x="217715" y="449943"/>
                </a:cubicBezTo>
                <a:cubicBezTo>
                  <a:pt x="231336" y="460840"/>
                  <a:pt x="237067" y="478972"/>
                  <a:pt x="246743" y="493486"/>
                </a:cubicBezTo>
                <a:cubicBezTo>
                  <a:pt x="256419" y="522515"/>
                  <a:pt x="254135" y="558935"/>
                  <a:pt x="275772" y="580572"/>
                </a:cubicBezTo>
                <a:cubicBezTo>
                  <a:pt x="290286" y="595086"/>
                  <a:pt x="306174" y="608346"/>
                  <a:pt x="319315" y="624115"/>
                </a:cubicBezTo>
                <a:cubicBezTo>
                  <a:pt x="330482" y="637516"/>
                  <a:pt x="336008" y="655323"/>
                  <a:pt x="348343" y="667658"/>
                </a:cubicBezTo>
                <a:cubicBezTo>
                  <a:pt x="376479" y="695794"/>
                  <a:pt x="400015" y="699396"/>
                  <a:pt x="435429" y="711200"/>
                </a:cubicBezTo>
                <a:cubicBezTo>
                  <a:pt x="449943" y="720876"/>
                  <a:pt x="466637" y="727894"/>
                  <a:pt x="478972" y="740229"/>
                </a:cubicBezTo>
                <a:cubicBezTo>
                  <a:pt x="491307" y="752564"/>
                  <a:pt x="494872" y="772285"/>
                  <a:pt x="508000" y="783772"/>
                </a:cubicBezTo>
                <a:cubicBezTo>
                  <a:pt x="569425" y="837519"/>
                  <a:pt x="578824" y="836408"/>
                  <a:pt x="638629" y="856343"/>
                </a:cubicBezTo>
                <a:cubicBezTo>
                  <a:pt x="754748" y="933757"/>
                  <a:pt x="614434" y="832149"/>
                  <a:pt x="711200" y="928915"/>
                </a:cubicBezTo>
                <a:cubicBezTo>
                  <a:pt x="723535" y="941250"/>
                  <a:pt x="741342" y="946776"/>
                  <a:pt x="754743" y="957943"/>
                </a:cubicBezTo>
                <a:cubicBezTo>
                  <a:pt x="770512" y="971084"/>
                  <a:pt x="782517" y="988345"/>
                  <a:pt x="798286" y="1001486"/>
                </a:cubicBezTo>
                <a:cubicBezTo>
                  <a:pt x="829061" y="1027132"/>
                  <a:pt x="864393" y="1041797"/>
                  <a:pt x="899886" y="1059543"/>
                </a:cubicBezTo>
                <a:cubicBezTo>
                  <a:pt x="928935" y="1088592"/>
                  <a:pt x="964248" y="1128010"/>
                  <a:pt x="1001486" y="1146629"/>
                </a:cubicBezTo>
                <a:cubicBezTo>
                  <a:pt x="1019328" y="1155550"/>
                  <a:pt x="1040191" y="1156305"/>
                  <a:pt x="1059543" y="1161143"/>
                </a:cubicBezTo>
                <a:cubicBezTo>
                  <a:pt x="1162029" y="1222635"/>
                  <a:pt x="1108644" y="1189039"/>
                  <a:pt x="1219200" y="1262743"/>
                </a:cubicBezTo>
                <a:lnTo>
                  <a:pt x="1262743" y="1291772"/>
                </a:lnTo>
                <a:lnTo>
                  <a:pt x="1306286" y="1320800"/>
                </a:lnTo>
                <a:cubicBezTo>
                  <a:pt x="1332088" y="1359502"/>
                  <a:pt x="1340175" y="1377800"/>
                  <a:pt x="1378857" y="1407886"/>
                </a:cubicBezTo>
                <a:cubicBezTo>
                  <a:pt x="1406396" y="1429305"/>
                  <a:pt x="1436914" y="1446591"/>
                  <a:pt x="1465943" y="1465943"/>
                </a:cubicBezTo>
                <a:cubicBezTo>
                  <a:pt x="1491403" y="1482916"/>
                  <a:pt x="1523344" y="1487551"/>
                  <a:pt x="1553029" y="1494972"/>
                </a:cubicBezTo>
                <a:cubicBezTo>
                  <a:pt x="1635019" y="1515469"/>
                  <a:pt x="1591525" y="1505574"/>
                  <a:pt x="1683657" y="1524000"/>
                </a:cubicBezTo>
                <a:cubicBezTo>
                  <a:pt x="1736876" y="1519162"/>
                  <a:pt x="1790289" y="1516114"/>
                  <a:pt x="1843315" y="1509486"/>
                </a:cubicBezTo>
                <a:cubicBezTo>
                  <a:pt x="2035199" y="1485501"/>
                  <a:pt x="1827792" y="1506786"/>
                  <a:pt x="1959429" y="1480458"/>
                </a:cubicBezTo>
                <a:cubicBezTo>
                  <a:pt x="1992975" y="1473749"/>
                  <a:pt x="2027162" y="1470781"/>
                  <a:pt x="2061029" y="1465943"/>
                </a:cubicBezTo>
                <a:cubicBezTo>
                  <a:pt x="2075543" y="1456267"/>
                  <a:pt x="2088970" y="1444716"/>
                  <a:pt x="2104572" y="1436915"/>
                </a:cubicBezTo>
                <a:cubicBezTo>
                  <a:pt x="2118256" y="1430073"/>
                  <a:pt x="2134741" y="1429830"/>
                  <a:pt x="2148115" y="1422400"/>
                </a:cubicBezTo>
                <a:cubicBezTo>
                  <a:pt x="2297833" y="1339222"/>
                  <a:pt x="2180218" y="1382670"/>
                  <a:pt x="2278743" y="1349829"/>
                </a:cubicBezTo>
                <a:cubicBezTo>
                  <a:pt x="2293257" y="1340153"/>
                  <a:pt x="2306684" y="1328601"/>
                  <a:pt x="2322286" y="1320800"/>
                </a:cubicBezTo>
                <a:cubicBezTo>
                  <a:pt x="2416692" y="1273597"/>
                  <a:pt x="2610488" y="1318519"/>
                  <a:pt x="2656115" y="1320800"/>
                </a:cubicBezTo>
                <a:cubicBezTo>
                  <a:pt x="2727595" y="1296973"/>
                  <a:pt x="2678185" y="1323344"/>
                  <a:pt x="2728686" y="1262743"/>
                </a:cubicBezTo>
                <a:cubicBezTo>
                  <a:pt x="2741827" y="1246974"/>
                  <a:pt x="2759088" y="1234969"/>
                  <a:pt x="2772229" y="1219200"/>
                </a:cubicBezTo>
                <a:cubicBezTo>
                  <a:pt x="2803491" y="1181686"/>
                  <a:pt x="2801225" y="1175754"/>
                  <a:pt x="2815772" y="1132115"/>
                </a:cubicBezTo>
                <a:cubicBezTo>
                  <a:pt x="2810934" y="1078896"/>
                  <a:pt x="2812454" y="1024710"/>
                  <a:pt x="2801257" y="972458"/>
                </a:cubicBezTo>
                <a:cubicBezTo>
                  <a:pt x="2797602" y="955401"/>
                  <a:pt x="2779314" y="944855"/>
                  <a:pt x="2772229" y="928915"/>
                </a:cubicBezTo>
                <a:cubicBezTo>
                  <a:pt x="2759802" y="900953"/>
                  <a:pt x="2743200" y="841829"/>
                  <a:pt x="2743200" y="841829"/>
                </a:cubicBezTo>
                <a:cubicBezTo>
                  <a:pt x="2738362" y="696686"/>
                  <a:pt x="2741834" y="551027"/>
                  <a:pt x="2728686" y="406400"/>
                </a:cubicBezTo>
                <a:cubicBezTo>
                  <a:pt x="2727107" y="389028"/>
                  <a:pt x="2711992" y="375193"/>
                  <a:pt x="2699657" y="362858"/>
                </a:cubicBezTo>
                <a:cubicBezTo>
                  <a:pt x="2687322" y="350523"/>
                  <a:pt x="2670629" y="343505"/>
                  <a:pt x="2656115" y="333829"/>
                </a:cubicBezTo>
                <a:cubicBezTo>
                  <a:pt x="2646439" y="319315"/>
                  <a:pt x="2639421" y="302621"/>
                  <a:pt x="2627086" y="290286"/>
                </a:cubicBezTo>
                <a:cubicBezTo>
                  <a:pt x="2614751" y="277951"/>
                  <a:pt x="2599483" y="268343"/>
                  <a:pt x="2583543" y="261258"/>
                </a:cubicBezTo>
                <a:cubicBezTo>
                  <a:pt x="2521447" y="233660"/>
                  <a:pt x="2497514" y="234605"/>
                  <a:pt x="2438400" y="217715"/>
                </a:cubicBezTo>
                <a:cubicBezTo>
                  <a:pt x="2423689" y="213512"/>
                  <a:pt x="2408541" y="210042"/>
                  <a:pt x="2394857" y="203200"/>
                </a:cubicBezTo>
                <a:cubicBezTo>
                  <a:pt x="2379255" y="195399"/>
                  <a:pt x="2367864" y="179688"/>
                  <a:pt x="2351315" y="174172"/>
                </a:cubicBezTo>
                <a:cubicBezTo>
                  <a:pt x="2323396" y="164866"/>
                  <a:pt x="2293258" y="164496"/>
                  <a:pt x="2264229" y="159658"/>
                </a:cubicBezTo>
                <a:cubicBezTo>
                  <a:pt x="2249715" y="154820"/>
                  <a:pt x="2235397" y="149346"/>
                  <a:pt x="2220686" y="145143"/>
                </a:cubicBezTo>
                <a:cubicBezTo>
                  <a:pt x="2093085" y="108685"/>
                  <a:pt x="2223508" y="150921"/>
                  <a:pt x="2119086" y="116115"/>
                </a:cubicBezTo>
                <a:cubicBezTo>
                  <a:pt x="2104572" y="106439"/>
                  <a:pt x="2091484" y="94171"/>
                  <a:pt x="2075543" y="87086"/>
                </a:cubicBezTo>
                <a:cubicBezTo>
                  <a:pt x="2047581" y="74659"/>
                  <a:pt x="2017486" y="67734"/>
                  <a:pt x="1988457" y="58058"/>
                </a:cubicBezTo>
                <a:lnTo>
                  <a:pt x="1944915" y="43543"/>
                </a:lnTo>
                <a:cubicBezTo>
                  <a:pt x="1928366" y="38026"/>
                  <a:pt x="1917705" y="20640"/>
                  <a:pt x="1901372" y="14515"/>
                </a:cubicBezTo>
                <a:cubicBezTo>
                  <a:pt x="1878273" y="5853"/>
                  <a:pt x="1852991" y="4838"/>
                  <a:pt x="1828800" y="0"/>
                </a:cubicBezTo>
                <a:cubicBezTo>
                  <a:pt x="1711533" y="19546"/>
                  <a:pt x="1769634" y="5209"/>
                  <a:pt x="1654629" y="43543"/>
                </a:cubicBezTo>
                <a:cubicBezTo>
                  <a:pt x="1548963" y="78764"/>
                  <a:pt x="1432076" y="53220"/>
                  <a:pt x="1320800" y="58058"/>
                </a:cubicBezTo>
                <a:cubicBezTo>
                  <a:pt x="1302200" y="62708"/>
                  <a:pt x="1240021" y="76675"/>
                  <a:pt x="1219200" y="87086"/>
                </a:cubicBezTo>
                <a:cubicBezTo>
                  <a:pt x="1106652" y="143360"/>
                  <a:pt x="1241561" y="94147"/>
                  <a:pt x="1132115" y="130629"/>
                </a:cubicBezTo>
                <a:cubicBezTo>
                  <a:pt x="1117601" y="140305"/>
                  <a:pt x="1104174" y="151857"/>
                  <a:pt x="1088572" y="159658"/>
                </a:cubicBezTo>
                <a:cubicBezTo>
                  <a:pt x="1074888" y="166500"/>
                  <a:pt x="1057759" y="165685"/>
                  <a:pt x="1045029" y="174172"/>
                </a:cubicBezTo>
                <a:cubicBezTo>
                  <a:pt x="936306" y="246653"/>
                  <a:pt x="1061478" y="197718"/>
                  <a:pt x="957943" y="232229"/>
                </a:cubicBezTo>
                <a:cubicBezTo>
                  <a:pt x="907721" y="215489"/>
                  <a:pt x="911633" y="226694"/>
                  <a:pt x="885372" y="174172"/>
                </a:cubicBezTo>
                <a:cubicBezTo>
                  <a:pt x="878530" y="160488"/>
                  <a:pt x="882804" y="140186"/>
                  <a:pt x="870857" y="130629"/>
                </a:cubicBezTo>
                <a:cubicBezTo>
                  <a:pt x="855280" y="118168"/>
                  <a:pt x="832152" y="120953"/>
                  <a:pt x="812800" y="116115"/>
                </a:cubicBezTo>
                <a:cubicBezTo>
                  <a:pt x="793448" y="120953"/>
                  <a:pt x="773078" y="122771"/>
                  <a:pt x="754743" y="130629"/>
                </a:cubicBezTo>
                <a:cubicBezTo>
                  <a:pt x="738709" y="137501"/>
                  <a:pt x="727533" y="153533"/>
                  <a:pt x="711200" y="159658"/>
                </a:cubicBezTo>
                <a:cubicBezTo>
                  <a:pt x="688101" y="168320"/>
                  <a:pt x="662562" y="168189"/>
                  <a:pt x="638629" y="174172"/>
                </a:cubicBezTo>
                <a:cubicBezTo>
                  <a:pt x="623786" y="177883"/>
                  <a:pt x="609797" y="184483"/>
                  <a:pt x="595086" y="188686"/>
                </a:cubicBezTo>
                <a:cubicBezTo>
                  <a:pt x="467538" y="225128"/>
                  <a:pt x="597867" y="182920"/>
                  <a:pt x="493486" y="217715"/>
                </a:cubicBezTo>
                <a:cubicBezTo>
                  <a:pt x="435429" y="212877"/>
                  <a:pt x="377062" y="210900"/>
                  <a:pt x="319315" y="203200"/>
                </a:cubicBezTo>
                <a:cubicBezTo>
                  <a:pt x="304150" y="201178"/>
                  <a:pt x="286590" y="199504"/>
                  <a:pt x="275772" y="188686"/>
                </a:cubicBezTo>
                <a:cubicBezTo>
                  <a:pt x="106442" y="19356"/>
                  <a:pt x="297542" y="154817"/>
                  <a:pt x="174172" y="72572"/>
                </a:cubicBezTo>
                <a:cubicBezTo>
                  <a:pt x="126039" y="88616"/>
                  <a:pt x="145928" y="87086"/>
                  <a:pt x="116115" y="87086"/>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4324283" y="1783790"/>
            <a:ext cx="1829774" cy="1801239"/>
          </a:xfrm>
          <a:custGeom>
            <a:avLst/>
            <a:gdLst>
              <a:gd name="connsiteX0" fmla="*/ 44517 w 1829774"/>
              <a:gd name="connsiteY0" fmla="*/ 364324 h 1801239"/>
              <a:gd name="connsiteX1" fmla="*/ 30003 w 1829774"/>
              <a:gd name="connsiteY1" fmla="*/ 436896 h 1801239"/>
              <a:gd name="connsiteX2" fmla="*/ 974 w 1829774"/>
              <a:gd name="connsiteY2" fmla="*/ 480439 h 1801239"/>
              <a:gd name="connsiteX3" fmla="*/ 15488 w 1829774"/>
              <a:gd name="connsiteY3" fmla="*/ 669124 h 1801239"/>
              <a:gd name="connsiteX4" fmla="*/ 44517 w 1829774"/>
              <a:gd name="connsiteY4" fmla="*/ 756210 h 1801239"/>
              <a:gd name="connsiteX5" fmla="*/ 59031 w 1829774"/>
              <a:gd name="connsiteY5" fmla="*/ 799753 h 1801239"/>
              <a:gd name="connsiteX6" fmla="*/ 73546 w 1829774"/>
              <a:gd name="connsiteY6" fmla="*/ 1467410 h 1801239"/>
              <a:gd name="connsiteX7" fmla="*/ 131603 w 1829774"/>
              <a:gd name="connsiteY7" fmla="*/ 1554496 h 1801239"/>
              <a:gd name="connsiteX8" fmla="*/ 175146 w 1829774"/>
              <a:gd name="connsiteY8" fmla="*/ 1583524 h 1801239"/>
              <a:gd name="connsiteX9" fmla="*/ 276746 w 1829774"/>
              <a:gd name="connsiteY9" fmla="*/ 1685124 h 1801239"/>
              <a:gd name="connsiteX10" fmla="*/ 320288 w 1829774"/>
              <a:gd name="connsiteY10" fmla="*/ 1714153 h 1801239"/>
              <a:gd name="connsiteX11" fmla="*/ 407374 w 1829774"/>
              <a:gd name="connsiteY11" fmla="*/ 1772210 h 1801239"/>
              <a:gd name="connsiteX12" fmla="*/ 581546 w 1829774"/>
              <a:gd name="connsiteY12" fmla="*/ 1801239 h 1801239"/>
              <a:gd name="connsiteX13" fmla="*/ 828288 w 1829774"/>
              <a:gd name="connsiteY13" fmla="*/ 1772210 h 1801239"/>
              <a:gd name="connsiteX14" fmla="*/ 915374 w 1829774"/>
              <a:gd name="connsiteY14" fmla="*/ 1743181 h 1801239"/>
              <a:gd name="connsiteX15" fmla="*/ 1046003 w 1829774"/>
              <a:gd name="connsiteY15" fmla="*/ 1757696 h 1801239"/>
              <a:gd name="connsiteX16" fmla="*/ 1118574 w 1829774"/>
              <a:gd name="connsiteY16" fmla="*/ 1772210 h 1801239"/>
              <a:gd name="connsiteX17" fmla="*/ 1278231 w 1829774"/>
              <a:gd name="connsiteY17" fmla="*/ 1757696 h 1801239"/>
              <a:gd name="connsiteX18" fmla="*/ 1365317 w 1829774"/>
              <a:gd name="connsiteY18" fmla="*/ 1699639 h 1801239"/>
              <a:gd name="connsiteX19" fmla="*/ 1408860 w 1829774"/>
              <a:gd name="connsiteY19" fmla="*/ 1685124 h 1801239"/>
              <a:gd name="connsiteX20" fmla="*/ 1452403 w 1829774"/>
              <a:gd name="connsiteY20" fmla="*/ 1656096 h 1801239"/>
              <a:gd name="connsiteX21" fmla="*/ 1539488 w 1829774"/>
              <a:gd name="connsiteY21" fmla="*/ 1627067 h 1801239"/>
              <a:gd name="connsiteX22" fmla="*/ 1699146 w 1829774"/>
              <a:gd name="connsiteY22" fmla="*/ 1583524 h 1801239"/>
              <a:gd name="connsiteX23" fmla="*/ 1742688 w 1829774"/>
              <a:gd name="connsiteY23" fmla="*/ 1569010 h 1801239"/>
              <a:gd name="connsiteX24" fmla="*/ 1786231 w 1829774"/>
              <a:gd name="connsiteY24" fmla="*/ 1539981 h 1801239"/>
              <a:gd name="connsiteX25" fmla="*/ 1829774 w 1829774"/>
              <a:gd name="connsiteY25" fmla="*/ 1452896 h 1801239"/>
              <a:gd name="connsiteX26" fmla="*/ 1815260 w 1829774"/>
              <a:gd name="connsiteY26" fmla="*/ 1351296 h 1801239"/>
              <a:gd name="connsiteX27" fmla="*/ 1728174 w 1829774"/>
              <a:gd name="connsiteY27" fmla="*/ 1220667 h 1801239"/>
              <a:gd name="connsiteX28" fmla="*/ 1699146 w 1829774"/>
              <a:gd name="connsiteY28" fmla="*/ 1177124 h 1801239"/>
              <a:gd name="connsiteX29" fmla="*/ 1670117 w 1829774"/>
              <a:gd name="connsiteY29" fmla="*/ 1133581 h 1801239"/>
              <a:gd name="connsiteX30" fmla="*/ 1655603 w 1829774"/>
              <a:gd name="connsiteY30" fmla="*/ 1090039 h 1801239"/>
              <a:gd name="connsiteX31" fmla="*/ 1670117 w 1829774"/>
              <a:gd name="connsiteY31" fmla="*/ 915867 h 1801239"/>
              <a:gd name="connsiteX32" fmla="*/ 1684631 w 1829774"/>
              <a:gd name="connsiteY32" fmla="*/ 872324 h 1801239"/>
              <a:gd name="connsiteX33" fmla="*/ 1786231 w 1829774"/>
              <a:gd name="connsiteY33" fmla="*/ 741696 h 1801239"/>
              <a:gd name="connsiteX34" fmla="*/ 1815260 w 1829774"/>
              <a:gd name="connsiteY34" fmla="*/ 654610 h 1801239"/>
              <a:gd name="connsiteX35" fmla="*/ 1829774 w 1829774"/>
              <a:gd name="connsiteY35" fmla="*/ 611067 h 1801239"/>
              <a:gd name="connsiteX36" fmla="*/ 1815260 w 1829774"/>
              <a:gd name="connsiteY36" fmla="*/ 451410 h 1801239"/>
              <a:gd name="connsiteX37" fmla="*/ 1800746 w 1829774"/>
              <a:gd name="connsiteY37" fmla="*/ 393353 h 1801239"/>
              <a:gd name="connsiteX38" fmla="*/ 1713660 w 1829774"/>
              <a:gd name="connsiteY38" fmla="*/ 306267 h 1801239"/>
              <a:gd name="connsiteX39" fmla="*/ 1684631 w 1829774"/>
              <a:gd name="connsiteY39" fmla="*/ 262724 h 1801239"/>
              <a:gd name="connsiteX40" fmla="*/ 1641088 w 1829774"/>
              <a:gd name="connsiteY40" fmla="*/ 233696 h 1801239"/>
              <a:gd name="connsiteX41" fmla="*/ 1568517 w 1829774"/>
              <a:gd name="connsiteY41" fmla="*/ 146610 h 1801239"/>
              <a:gd name="connsiteX42" fmla="*/ 1524974 w 1829774"/>
              <a:gd name="connsiteY42" fmla="*/ 132096 h 1801239"/>
              <a:gd name="connsiteX43" fmla="*/ 1481431 w 1829774"/>
              <a:gd name="connsiteY43" fmla="*/ 103067 h 1801239"/>
              <a:gd name="connsiteX44" fmla="*/ 1437888 w 1829774"/>
              <a:gd name="connsiteY44" fmla="*/ 88553 h 1801239"/>
              <a:gd name="connsiteX45" fmla="*/ 1321774 w 1829774"/>
              <a:gd name="connsiteY45" fmla="*/ 59524 h 1801239"/>
              <a:gd name="connsiteX46" fmla="*/ 1191146 w 1829774"/>
              <a:gd name="connsiteY46" fmla="*/ 30496 h 1801239"/>
              <a:gd name="connsiteX47" fmla="*/ 1147603 w 1829774"/>
              <a:gd name="connsiteY47" fmla="*/ 1467 h 1801239"/>
              <a:gd name="connsiteX48" fmla="*/ 842803 w 1829774"/>
              <a:gd name="connsiteY48" fmla="*/ 30496 h 1801239"/>
              <a:gd name="connsiteX49" fmla="*/ 784746 w 1829774"/>
              <a:gd name="connsiteY49" fmla="*/ 45010 h 1801239"/>
              <a:gd name="connsiteX50" fmla="*/ 683146 w 1829774"/>
              <a:gd name="connsiteY50" fmla="*/ 103067 h 1801239"/>
              <a:gd name="connsiteX51" fmla="*/ 596060 w 1829774"/>
              <a:gd name="connsiteY51" fmla="*/ 190153 h 1801239"/>
              <a:gd name="connsiteX52" fmla="*/ 508974 w 1829774"/>
              <a:gd name="connsiteY52" fmla="*/ 248210 h 1801239"/>
              <a:gd name="connsiteX53" fmla="*/ 479946 w 1829774"/>
              <a:gd name="connsiteY53" fmla="*/ 291753 h 1801239"/>
              <a:gd name="connsiteX54" fmla="*/ 436403 w 1829774"/>
              <a:gd name="connsiteY54" fmla="*/ 306267 h 1801239"/>
              <a:gd name="connsiteX55" fmla="*/ 204174 w 1829774"/>
              <a:gd name="connsiteY55" fmla="*/ 320781 h 1801239"/>
              <a:gd name="connsiteX56" fmla="*/ 117088 w 1829774"/>
              <a:gd name="connsiteY56" fmla="*/ 349810 h 1801239"/>
              <a:gd name="connsiteX57" fmla="*/ 88060 w 1829774"/>
              <a:gd name="connsiteY57" fmla="*/ 393353 h 1801239"/>
              <a:gd name="connsiteX58" fmla="*/ 974 w 1829774"/>
              <a:gd name="connsiteY58" fmla="*/ 407867 h 180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29774" h="1801239">
                <a:moveTo>
                  <a:pt x="44517" y="364324"/>
                </a:moveTo>
                <a:cubicBezTo>
                  <a:pt x="39679" y="388515"/>
                  <a:pt x="38665" y="413797"/>
                  <a:pt x="30003" y="436896"/>
                </a:cubicBezTo>
                <a:cubicBezTo>
                  <a:pt x="23878" y="453229"/>
                  <a:pt x="2062" y="463029"/>
                  <a:pt x="974" y="480439"/>
                </a:cubicBezTo>
                <a:cubicBezTo>
                  <a:pt x="-2961" y="543397"/>
                  <a:pt x="5650" y="606815"/>
                  <a:pt x="15488" y="669124"/>
                </a:cubicBezTo>
                <a:cubicBezTo>
                  <a:pt x="20260" y="699348"/>
                  <a:pt x="34841" y="727181"/>
                  <a:pt x="44517" y="756210"/>
                </a:cubicBezTo>
                <a:lnTo>
                  <a:pt x="59031" y="799753"/>
                </a:lnTo>
                <a:cubicBezTo>
                  <a:pt x="63869" y="1022305"/>
                  <a:pt x="52240" y="1245827"/>
                  <a:pt x="73546" y="1467410"/>
                </a:cubicBezTo>
                <a:cubicBezTo>
                  <a:pt x="76885" y="1502138"/>
                  <a:pt x="102574" y="1535144"/>
                  <a:pt x="131603" y="1554496"/>
                </a:cubicBezTo>
                <a:lnTo>
                  <a:pt x="175146" y="1583524"/>
                </a:lnTo>
                <a:cubicBezTo>
                  <a:pt x="241690" y="1683340"/>
                  <a:pt x="200105" y="1659578"/>
                  <a:pt x="276746" y="1685124"/>
                </a:cubicBezTo>
                <a:cubicBezTo>
                  <a:pt x="291260" y="1694800"/>
                  <a:pt x="306887" y="1702986"/>
                  <a:pt x="320288" y="1714153"/>
                </a:cubicBezTo>
                <a:cubicBezTo>
                  <a:pt x="371156" y="1756544"/>
                  <a:pt x="346962" y="1760128"/>
                  <a:pt x="407374" y="1772210"/>
                </a:cubicBezTo>
                <a:cubicBezTo>
                  <a:pt x="465089" y="1783753"/>
                  <a:pt x="581546" y="1801239"/>
                  <a:pt x="581546" y="1801239"/>
                </a:cubicBezTo>
                <a:cubicBezTo>
                  <a:pt x="617652" y="1797628"/>
                  <a:pt x="779223" y="1783533"/>
                  <a:pt x="828288" y="1772210"/>
                </a:cubicBezTo>
                <a:cubicBezTo>
                  <a:pt x="858103" y="1765330"/>
                  <a:pt x="915374" y="1743181"/>
                  <a:pt x="915374" y="1743181"/>
                </a:cubicBezTo>
                <a:cubicBezTo>
                  <a:pt x="958917" y="1748019"/>
                  <a:pt x="1002632" y="1751500"/>
                  <a:pt x="1046003" y="1757696"/>
                </a:cubicBezTo>
                <a:cubicBezTo>
                  <a:pt x="1070424" y="1761185"/>
                  <a:pt x="1093905" y="1772210"/>
                  <a:pt x="1118574" y="1772210"/>
                </a:cubicBezTo>
                <a:cubicBezTo>
                  <a:pt x="1172012" y="1772210"/>
                  <a:pt x="1225012" y="1762534"/>
                  <a:pt x="1278231" y="1757696"/>
                </a:cubicBezTo>
                <a:cubicBezTo>
                  <a:pt x="1307260" y="1738344"/>
                  <a:pt x="1332219" y="1710672"/>
                  <a:pt x="1365317" y="1699639"/>
                </a:cubicBezTo>
                <a:cubicBezTo>
                  <a:pt x="1379831" y="1694801"/>
                  <a:pt x="1395176" y="1691966"/>
                  <a:pt x="1408860" y="1685124"/>
                </a:cubicBezTo>
                <a:cubicBezTo>
                  <a:pt x="1424462" y="1677323"/>
                  <a:pt x="1436463" y="1663181"/>
                  <a:pt x="1452403" y="1656096"/>
                </a:cubicBezTo>
                <a:cubicBezTo>
                  <a:pt x="1480364" y="1643669"/>
                  <a:pt x="1510460" y="1636743"/>
                  <a:pt x="1539488" y="1627067"/>
                </a:cubicBezTo>
                <a:cubicBezTo>
                  <a:pt x="1620870" y="1599939"/>
                  <a:pt x="1568214" y="1616257"/>
                  <a:pt x="1699146" y="1583524"/>
                </a:cubicBezTo>
                <a:cubicBezTo>
                  <a:pt x="1713988" y="1579813"/>
                  <a:pt x="1728174" y="1573848"/>
                  <a:pt x="1742688" y="1569010"/>
                </a:cubicBezTo>
                <a:cubicBezTo>
                  <a:pt x="1757202" y="1559334"/>
                  <a:pt x="1773896" y="1552316"/>
                  <a:pt x="1786231" y="1539981"/>
                </a:cubicBezTo>
                <a:cubicBezTo>
                  <a:pt x="1814369" y="1511843"/>
                  <a:pt x="1817969" y="1488312"/>
                  <a:pt x="1829774" y="1452896"/>
                </a:cubicBezTo>
                <a:cubicBezTo>
                  <a:pt x="1824936" y="1419029"/>
                  <a:pt x="1827541" y="1383226"/>
                  <a:pt x="1815260" y="1351296"/>
                </a:cubicBezTo>
                <a:cubicBezTo>
                  <a:pt x="1815258" y="1351290"/>
                  <a:pt x="1742690" y="1242441"/>
                  <a:pt x="1728174" y="1220667"/>
                </a:cubicBezTo>
                <a:lnTo>
                  <a:pt x="1699146" y="1177124"/>
                </a:lnTo>
                <a:lnTo>
                  <a:pt x="1670117" y="1133581"/>
                </a:lnTo>
                <a:cubicBezTo>
                  <a:pt x="1665279" y="1119067"/>
                  <a:pt x="1655603" y="1105338"/>
                  <a:pt x="1655603" y="1090039"/>
                </a:cubicBezTo>
                <a:cubicBezTo>
                  <a:pt x="1655603" y="1031780"/>
                  <a:pt x="1662418" y="973615"/>
                  <a:pt x="1670117" y="915867"/>
                </a:cubicBezTo>
                <a:cubicBezTo>
                  <a:pt x="1672139" y="900702"/>
                  <a:pt x="1677201" y="885698"/>
                  <a:pt x="1684631" y="872324"/>
                </a:cubicBezTo>
                <a:cubicBezTo>
                  <a:pt x="1728032" y="794202"/>
                  <a:pt x="1733341" y="794586"/>
                  <a:pt x="1786231" y="741696"/>
                </a:cubicBezTo>
                <a:lnTo>
                  <a:pt x="1815260" y="654610"/>
                </a:lnTo>
                <a:lnTo>
                  <a:pt x="1829774" y="611067"/>
                </a:lnTo>
                <a:cubicBezTo>
                  <a:pt x="1824936" y="557848"/>
                  <a:pt x="1822322" y="504380"/>
                  <a:pt x="1815260" y="451410"/>
                </a:cubicBezTo>
                <a:cubicBezTo>
                  <a:pt x="1812624" y="431637"/>
                  <a:pt x="1812185" y="409695"/>
                  <a:pt x="1800746" y="393353"/>
                </a:cubicBezTo>
                <a:cubicBezTo>
                  <a:pt x="1777204" y="359721"/>
                  <a:pt x="1742689" y="335296"/>
                  <a:pt x="1713660" y="306267"/>
                </a:cubicBezTo>
                <a:cubicBezTo>
                  <a:pt x="1701325" y="293932"/>
                  <a:pt x="1696966" y="275059"/>
                  <a:pt x="1684631" y="262724"/>
                </a:cubicBezTo>
                <a:cubicBezTo>
                  <a:pt x="1672296" y="250389"/>
                  <a:pt x="1655602" y="243372"/>
                  <a:pt x="1641088" y="233696"/>
                </a:cubicBezTo>
                <a:cubicBezTo>
                  <a:pt x="1619668" y="201566"/>
                  <a:pt x="1602044" y="168961"/>
                  <a:pt x="1568517" y="146610"/>
                </a:cubicBezTo>
                <a:cubicBezTo>
                  <a:pt x="1555787" y="138123"/>
                  <a:pt x="1539488" y="136934"/>
                  <a:pt x="1524974" y="132096"/>
                </a:cubicBezTo>
                <a:cubicBezTo>
                  <a:pt x="1510460" y="122420"/>
                  <a:pt x="1497033" y="110868"/>
                  <a:pt x="1481431" y="103067"/>
                </a:cubicBezTo>
                <a:cubicBezTo>
                  <a:pt x="1467747" y="96225"/>
                  <a:pt x="1452648" y="92579"/>
                  <a:pt x="1437888" y="88553"/>
                </a:cubicBezTo>
                <a:cubicBezTo>
                  <a:pt x="1399398" y="78056"/>
                  <a:pt x="1360895" y="67348"/>
                  <a:pt x="1321774" y="59524"/>
                </a:cubicBezTo>
                <a:cubicBezTo>
                  <a:pt x="1229642" y="41098"/>
                  <a:pt x="1273136" y="50993"/>
                  <a:pt x="1191146" y="30496"/>
                </a:cubicBezTo>
                <a:cubicBezTo>
                  <a:pt x="1176632" y="20820"/>
                  <a:pt x="1165023" y="2384"/>
                  <a:pt x="1147603" y="1467"/>
                </a:cubicBezTo>
                <a:cubicBezTo>
                  <a:pt x="1036109" y="-4401"/>
                  <a:pt x="945195" y="7742"/>
                  <a:pt x="842803" y="30496"/>
                </a:cubicBezTo>
                <a:cubicBezTo>
                  <a:pt x="823330" y="34823"/>
                  <a:pt x="804098" y="40172"/>
                  <a:pt x="784746" y="45010"/>
                </a:cubicBezTo>
                <a:cubicBezTo>
                  <a:pt x="754709" y="60029"/>
                  <a:pt x="709522" y="79621"/>
                  <a:pt x="683146" y="103067"/>
                </a:cubicBezTo>
                <a:cubicBezTo>
                  <a:pt x="652463" y="130341"/>
                  <a:pt x="625089" y="161124"/>
                  <a:pt x="596060" y="190153"/>
                </a:cubicBezTo>
                <a:cubicBezTo>
                  <a:pt x="571390" y="214823"/>
                  <a:pt x="508974" y="248210"/>
                  <a:pt x="508974" y="248210"/>
                </a:cubicBezTo>
                <a:cubicBezTo>
                  <a:pt x="499298" y="262724"/>
                  <a:pt x="493567" y="280856"/>
                  <a:pt x="479946" y="291753"/>
                </a:cubicBezTo>
                <a:cubicBezTo>
                  <a:pt x="467999" y="301310"/>
                  <a:pt x="451618" y="304665"/>
                  <a:pt x="436403" y="306267"/>
                </a:cubicBezTo>
                <a:cubicBezTo>
                  <a:pt x="359268" y="314386"/>
                  <a:pt x="281584" y="315943"/>
                  <a:pt x="204174" y="320781"/>
                </a:cubicBezTo>
                <a:lnTo>
                  <a:pt x="117088" y="349810"/>
                </a:lnTo>
                <a:cubicBezTo>
                  <a:pt x="100539" y="355326"/>
                  <a:pt x="102574" y="383677"/>
                  <a:pt x="88060" y="393353"/>
                </a:cubicBezTo>
                <a:cubicBezTo>
                  <a:pt x="62769" y="410214"/>
                  <a:pt x="29503" y="407867"/>
                  <a:pt x="974" y="40786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4688114" y="3358021"/>
            <a:ext cx="2136320" cy="1881636"/>
          </a:xfrm>
          <a:custGeom>
            <a:avLst/>
            <a:gdLst>
              <a:gd name="connsiteX0" fmla="*/ 420915 w 2136320"/>
              <a:gd name="connsiteY0" fmla="*/ 1504265 h 1881636"/>
              <a:gd name="connsiteX1" fmla="*/ 580572 w 2136320"/>
              <a:gd name="connsiteY1" fmla="*/ 1620379 h 1881636"/>
              <a:gd name="connsiteX2" fmla="*/ 638629 w 2136320"/>
              <a:gd name="connsiteY2" fmla="*/ 1649408 h 1881636"/>
              <a:gd name="connsiteX3" fmla="*/ 769257 w 2136320"/>
              <a:gd name="connsiteY3" fmla="*/ 1736493 h 1881636"/>
              <a:gd name="connsiteX4" fmla="*/ 841829 w 2136320"/>
              <a:gd name="connsiteY4" fmla="*/ 1751008 h 1881636"/>
              <a:gd name="connsiteX5" fmla="*/ 899886 w 2136320"/>
              <a:gd name="connsiteY5" fmla="*/ 1765522 h 1881636"/>
              <a:gd name="connsiteX6" fmla="*/ 972457 w 2136320"/>
              <a:gd name="connsiteY6" fmla="*/ 1794550 h 1881636"/>
              <a:gd name="connsiteX7" fmla="*/ 1074057 w 2136320"/>
              <a:gd name="connsiteY7" fmla="*/ 1823579 h 1881636"/>
              <a:gd name="connsiteX8" fmla="*/ 1117600 w 2136320"/>
              <a:gd name="connsiteY8" fmla="*/ 1838093 h 1881636"/>
              <a:gd name="connsiteX9" fmla="*/ 1335315 w 2136320"/>
              <a:gd name="connsiteY9" fmla="*/ 1852608 h 1881636"/>
              <a:gd name="connsiteX10" fmla="*/ 1625600 w 2136320"/>
              <a:gd name="connsiteY10" fmla="*/ 1881636 h 1881636"/>
              <a:gd name="connsiteX11" fmla="*/ 1741715 w 2136320"/>
              <a:gd name="connsiteY11" fmla="*/ 1867122 h 1881636"/>
              <a:gd name="connsiteX12" fmla="*/ 1915886 w 2136320"/>
              <a:gd name="connsiteY12" fmla="*/ 1721979 h 1881636"/>
              <a:gd name="connsiteX13" fmla="*/ 2002972 w 2136320"/>
              <a:gd name="connsiteY13" fmla="*/ 1591350 h 1881636"/>
              <a:gd name="connsiteX14" fmla="*/ 2046515 w 2136320"/>
              <a:gd name="connsiteY14" fmla="*/ 1475236 h 1881636"/>
              <a:gd name="connsiteX15" fmla="*/ 2104572 w 2136320"/>
              <a:gd name="connsiteY15" fmla="*/ 1388150 h 1881636"/>
              <a:gd name="connsiteX16" fmla="*/ 2119086 w 2136320"/>
              <a:gd name="connsiteY16" fmla="*/ 1213979 h 1881636"/>
              <a:gd name="connsiteX17" fmla="*/ 2032000 w 2136320"/>
              <a:gd name="connsiteY17" fmla="*/ 1126893 h 1881636"/>
              <a:gd name="connsiteX18" fmla="*/ 2002972 w 2136320"/>
              <a:gd name="connsiteY18" fmla="*/ 778550 h 1881636"/>
              <a:gd name="connsiteX19" fmla="*/ 1915886 w 2136320"/>
              <a:gd name="connsiteY19" fmla="*/ 604379 h 1881636"/>
              <a:gd name="connsiteX20" fmla="*/ 1886857 w 2136320"/>
              <a:gd name="connsiteY20" fmla="*/ 560836 h 1881636"/>
              <a:gd name="connsiteX21" fmla="*/ 1814286 w 2136320"/>
              <a:gd name="connsiteY21" fmla="*/ 430208 h 1881636"/>
              <a:gd name="connsiteX22" fmla="*/ 1785257 w 2136320"/>
              <a:gd name="connsiteY22" fmla="*/ 386665 h 1881636"/>
              <a:gd name="connsiteX23" fmla="*/ 1741715 w 2136320"/>
              <a:gd name="connsiteY23" fmla="*/ 357636 h 1881636"/>
              <a:gd name="connsiteX24" fmla="*/ 1654629 w 2136320"/>
              <a:gd name="connsiteY24" fmla="*/ 285065 h 1881636"/>
              <a:gd name="connsiteX25" fmla="*/ 1611086 w 2136320"/>
              <a:gd name="connsiteY25" fmla="*/ 197979 h 1881636"/>
              <a:gd name="connsiteX26" fmla="*/ 1567543 w 2136320"/>
              <a:gd name="connsiteY26" fmla="*/ 168950 h 1881636"/>
              <a:gd name="connsiteX27" fmla="*/ 1494972 w 2136320"/>
              <a:gd name="connsiteY27" fmla="*/ 110893 h 1881636"/>
              <a:gd name="connsiteX28" fmla="*/ 1436915 w 2136320"/>
              <a:gd name="connsiteY28" fmla="*/ 81865 h 1881636"/>
              <a:gd name="connsiteX29" fmla="*/ 1103086 w 2136320"/>
              <a:gd name="connsiteY29" fmla="*/ 38322 h 1881636"/>
              <a:gd name="connsiteX30" fmla="*/ 667657 w 2136320"/>
              <a:gd name="connsiteY30" fmla="*/ 23808 h 1881636"/>
              <a:gd name="connsiteX31" fmla="*/ 624115 w 2136320"/>
              <a:gd name="connsiteY31" fmla="*/ 52836 h 1881636"/>
              <a:gd name="connsiteX32" fmla="*/ 566057 w 2136320"/>
              <a:gd name="connsiteY32" fmla="*/ 96379 h 1881636"/>
              <a:gd name="connsiteX33" fmla="*/ 508000 w 2136320"/>
              <a:gd name="connsiteY33" fmla="*/ 125408 h 1881636"/>
              <a:gd name="connsiteX34" fmla="*/ 449943 w 2136320"/>
              <a:gd name="connsiteY34" fmla="*/ 168950 h 1881636"/>
              <a:gd name="connsiteX35" fmla="*/ 377372 w 2136320"/>
              <a:gd name="connsiteY35" fmla="*/ 197979 h 1881636"/>
              <a:gd name="connsiteX36" fmla="*/ 348343 w 2136320"/>
              <a:gd name="connsiteY36" fmla="*/ 241522 h 1881636"/>
              <a:gd name="connsiteX37" fmla="*/ 304800 w 2136320"/>
              <a:gd name="connsiteY37" fmla="*/ 256036 h 1881636"/>
              <a:gd name="connsiteX38" fmla="*/ 261257 w 2136320"/>
              <a:gd name="connsiteY38" fmla="*/ 285065 h 1881636"/>
              <a:gd name="connsiteX39" fmla="*/ 217715 w 2136320"/>
              <a:gd name="connsiteY39" fmla="*/ 343122 h 1881636"/>
              <a:gd name="connsiteX40" fmla="*/ 58057 w 2136320"/>
              <a:gd name="connsiteY40" fmla="*/ 473750 h 1881636"/>
              <a:gd name="connsiteX41" fmla="*/ 0 w 2136320"/>
              <a:gd name="connsiteY41" fmla="*/ 560836 h 1881636"/>
              <a:gd name="connsiteX42" fmla="*/ 14515 w 2136320"/>
              <a:gd name="connsiteY42" fmla="*/ 662436 h 1881636"/>
              <a:gd name="connsiteX43" fmla="*/ 58057 w 2136320"/>
              <a:gd name="connsiteY43" fmla="*/ 705979 h 1881636"/>
              <a:gd name="connsiteX44" fmla="*/ 87086 w 2136320"/>
              <a:gd name="connsiteY44" fmla="*/ 749522 h 1881636"/>
              <a:gd name="connsiteX45" fmla="*/ 188686 w 2136320"/>
              <a:gd name="connsiteY45" fmla="*/ 851122 h 1881636"/>
              <a:gd name="connsiteX46" fmla="*/ 217715 w 2136320"/>
              <a:gd name="connsiteY46" fmla="*/ 909179 h 1881636"/>
              <a:gd name="connsiteX47" fmla="*/ 333829 w 2136320"/>
              <a:gd name="connsiteY47" fmla="*/ 1039808 h 1881636"/>
              <a:gd name="connsiteX48" fmla="*/ 348343 w 2136320"/>
              <a:gd name="connsiteY48" fmla="*/ 1083350 h 1881636"/>
              <a:gd name="connsiteX49" fmla="*/ 406400 w 2136320"/>
              <a:gd name="connsiteY49" fmla="*/ 1184950 h 1881636"/>
              <a:gd name="connsiteX50" fmla="*/ 449943 w 2136320"/>
              <a:gd name="connsiteY50" fmla="*/ 1228493 h 1881636"/>
              <a:gd name="connsiteX51" fmla="*/ 464457 w 2136320"/>
              <a:gd name="connsiteY51" fmla="*/ 1272036 h 1881636"/>
              <a:gd name="connsiteX52" fmla="*/ 478972 w 2136320"/>
              <a:gd name="connsiteY52" fmla="*/ 1330093 h 1881636"/>
              <a:gd name="connsiteX53" fmla="*/ 508000 w 2136320"/>
              <a:gd name="connsiteY53" fmla="*/ 1373636 h 1881636"/>
              <a:gd name="connsiteX54" fmla="*/ 493486 w 2136320"/>
              <a:gd name="connsiteY54" fmla="*/ 1431693 h 1881636"/>
              <a:gd name="connsiteX55" fmla="*/ 406400 w 2136320"/>
              <a:gd name="connsiteY55" fmla="*/ 1475236 h 1881636"/>
              <a:gd name="connsiteX56" fmla="*/ 420915 w 2136320"/>
              <a:gd name="connsiteY56" fmla="*/ 1504265 h 18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6320" h="1881636">
                <a:moveTo>
                  <a:pt x="420915" y="1504265"/>
                </a:moveTo>
                <a:cubicBezTo>
                  <a:pt x="520729" y="1584116"/>
                  <a:pt x="467710" y="1545138"/>
                  <a:pt x="580572" y="1620379"/>
                </a:cubicBezTo>
                <a:cubicBezTo>
                  <a:pt x="598575" y="1632381"/>
                  <a:pt x="620076" y="1638276"/>
                  <a:pt x="638629" y="1649408"/>
                </a:cubicBezTo>
                <a:lnTo>
                  <a:pt x="769257" y="1736493"/>
                </a:lnTo>
                <a:cubicBezTo>
                  <a:pt x="789783" y="1750177"/>
                  <a:pt x="817747" y="1745656"/>
                  <a:pt x="841829" y="1751008"/>
                </a:cubicBezTo>
                <a:cubicBezTo>
                  <a:pt x="861302" y="1755335"/>
                  <a:pt x="880962" y="1759214"/>
                  <a:pt x="899886" y="1765522"/>
                </a:cubicBezTo>
                <a:cubicBezTo>
                  <a:pt x="924603" y="1773761"/>
                  <a:pt x="948062" y="1785402"/>
                  <a:pt x="972457" y="1794550"/>
                </a:cubicBezTo>
                <a:cubicBezTo>
                  <a:pt x="1028147" y="1815434"/>
                  <a:pt x="1009994" y="1805276"/>
                  <a:pt x="1074057" y="1823579"/>
                </a:cubicBezTo>
                <a:cubicBezTo>
                  <a:pt x="1088768" y="1827782"/>
                  <a:pt x="1102394" y="1836403"/>
                  <a:pt x="1117600" y="1838093"/>
                </a:cubicBezTo>
                <a:cubicBezTo>
                  <a:pt x="1189888" y="1846125"/>
                  <a:pt x="1262743" y="1847770"/>
                  <a:pt x="1335315" y="1852608"/>
                </a:cubicBezTo>
                <a:cubicBezTo>
                  <a:pt x="1451808" y="1875906"/>
                  <a:pt x="1464047" y="1881636"/>
                  <a:pt x="1625600" y="1881636"/>
                </a:cubicBezTo>
                <a:cubicBezTo>
                  <a:pt x="1664606" y="1881636"/>
                  <a:pt x="1703010" y="1871960"/>
                  <a:pt x="1741715" y="1867122"/>
                </a:cubicBezTo>
                <a:cubicBezTo>
                  <a:pt x="1805973" y="1824283"/>
                  <a:pt x="1871185" y="1789031"/>
                  <a:pt x="1915886" y="1721979"/>
                </a:cubicBezTo>
                <a:lnTo>
                  <a:pt x="2002972" y="1591350"/>
                </a:lnTo>
                <a:cubicBezTo>
                  <a:pt x="2076952" y="1480381"/>
                  <a:pt x="2000700" y="1557702"/>
                  <a:pt x="2046515" y="1475236"/>
                </a:cubicBezTo>
                <a:cubicBezTo>
                  <a:pt x="2063458" y="1444738"/>
                  <a:pt x="2104572" y="1388150"/>
                  <a:pt x="2104572" y="1388150"/>
                </a:cubicBezTo>
                <a:cubicBezTo>
                  <a:pt x="2124432" y="1328569"/>
                  <a:pt x="2156398" y="1277943"/>
                  <a:pt x="2119086" y="1213979"/>
                </a:cubicBezTo>
                <a:cubicBezTo>
                  <a:pt x="2098401" y="1178518"/>
                  <a:pt x="2032000" y="1126893"/>
                  <a:pt x="2032000" y="1126893"/>
                </a:cubicBezTo>
                <a:cubicBezTo>
                  <a:pt x="1980736" y="973098"/>
                  <a:pt x="2048699" y="1190090"/>
                  <a:pt x="2002972" y="778550"/>
                </a:cubicBezTo>
                <a:cubicBezTo>
                  <a:pt x="1994960" y="706443"/>
                  <a:pt x="1954373" y="662110"/>
                  <a:pt x="1915886" y="604379"/>
                </a:cubicBezTo>
                <a:lnTo>
                  <a:pt x="1886857" y="560836"/>
                </a:lnTo>
                <a:cubicBezTo>
                  <a:pt x="1861311" y="484196"/>
                  <a:pt x="1880829" y="530022"/>
                  <a:pt x="1814286" y="430208"/>
                </a:cubicBezTo>
                <a:cubicBezTo>
                  <a:pt x="1804610" y="415694"/>
                  <a:pt x="1799771" y="396341"/>
                  <a:pt x="1785257" y="386665"/>
                </a:cubicBezTo>
                <a:cubicBezTo>
                  <a:pt x="1770743" y="376989"/>
                  <a:pt x="1755116" y="368803"/>
                  <a:pt x="1741715" y="357636"/>
                </a:cubicBezTo>
                <a:cubicBezTo>
                  <a:pt x="1629974" y="264517"/>
                  <a:pt x="1762726" y="357128"/>
                  <a:pt x="1654629" y="285065"/>
                </a:cubicBezTo>
                <a:cubicBezTo>
                  <a:pt x="1642824" y="249649"/>
                  <a:pt x="1639223" y="226116"/>
                  <a:pt x="1611086" y="197979"/>
                </a:cubicBezTo>
                <a:cubicBezTo>
                  <a:pt x="1598751" y="185644"/>
                  <a:pt x="1582057" y="178626"/>
                  <a:pt x="1567543" y="168950"/>
                </a:cubicBezTo>
                <a:cubicBezTo>
                  <a:pt x="1523939" y="103544"/>
                  <a:pt x="1560404" y="138935"/>
                  <a:pt x="1494972" y="110893"/>
                </a:cubicBezTo>
                <a:cubicBezTo>
                  <a:pt x="1475085" y="102370"/>
                  <a:pt x="1457004" y="89901"/>
                  <a:pt x="1436915" y="81865"/>
                </a:cubicBezTo>
                <a:cubicBezTo>
                  <a:pt x="1303955" y="28681"/>
                  <a:pt x="1293439" y="49519"/>
                  <a:pt x="1103086" y="38322"/>
                </a:cubicBezTo>
                <a:cubicBezTo>
                  <a:pt x="905749" y="-27458"/>
                  <a:pt x="1046572" y="8019"/>
                  <a:pt x="667657" y="23808"/>
                </a:cubicBezTo>
                <a:cubicBezTo>
                  <a:pt x="653143" y="33484"/>
                  <a:pt x="638310" y="42697"/>
                  <a:pt x="624115" y="52836"/>
                </a:cubicBezTo>
                <a:cubicBezTo>
                  <a:pt x="604430" y="66897"/>
                  <a:pt x="586571" y="83558"/>
                  <a:pt x="566057" y="96379"/>
                </a:cubicBezTo>
                <a:cubicBezTo>
                  <a:pt x="547709" y="107846"/>
                  <a:pt x="526348" y="113941"/>
                  <a:pt x="508000" y="125408"/>
                </a:cubicBezTo>
                <a:cubicBezTo>
                  <a:pt x="487487" y="138229"/>
                  <a:pt x="471089" y="157202"/>
                  <a:pt x="449943" y="168950"/>
                </a:cubicBezTo>
                <a:cubicBezTo>
                  <a:pt x="427168" y="181603"/>
                  <a:pt x="401562" y="188303"/>
                  <a:pt x="377372" y="197979"/>
                </a:cubicBezTo>
                <a:cubicBezTo>
                  <a:pt x="367696" y="212493"/>
                  <a:pt x="361965" y="230625"/>
                  <a:pt x="348343" y="241522"/>
                </a:cubicBezTo>
                <a:cubicBezTo>
                  <a:pt x="336396" y="251079"/>
                  <a:pt x="318484" y="249194"/>
                  <a:pt x="304800" y="256036"/>
                </a:cubicBezTo>
                <a:cubicBezTo>
                  <a:pt x="289198" y="263837"/>
                  <a:pt x="275771" y="275389"/>
                  <a:pt x="261257" y="285065"/>
                </a:cubicBezTo>
                <a:cubicBezTo>
                  <a:pt x="246743" y="304417"/>
                  <a:pt x="235614" y="326850"/>
                  <a:pt x="217715" y="343122"/>
                </a:cubicBezTo>
                <a:cubicBezTo>
                  <a:pt x="168236" y="388103"/>
                  <a:pt x="100574" y="419086"/>
                  <a:pt x="58057" y="473750"/>
                </a:cubicBezTo>
                <a:cubicBezTo>
                  <a:pt x="36638" y="501289"/>
                  <a:pt x="0" y="560836"/>
                  <a:pt x="0" y="560836"/>
                </a:cubicBezTo>
                <a:cubicBezTo>
                  <a:pt x="4838" y="594703"/>
                  <a:pt x="1810" y="630672"/>
                  <a:pt x="14515" y="662436"/>
                </a:cubicBezTo>
                <a:cubicBezTo>
                  <a:pt x="22138" y="681494"/>
                  <a:pt x="44917" y="690210"/>
                  <a:pt x="58057" y="705979"/>
                </a:cubicBezTo>
                <a:cubicBezTo>
                  <a:pt x="69224" y="719380"/>
                  <a:pt x="75416" y="736556"/>
                  <a:pt x="87086" y="749522"/>
                </a:cubicBezTo>
                <a:cubicBezTo>
                  <a:pt x="119126" y="785122"/>
                  <a:pt x="167267" y="808284"/>
                  <a:pt x="188686" y="851122"/>
                </a:cubicBezTo>
                <a:cubicBezTo>
                  <a:pt x="198362" y="870474"/>
                  <a:pt x="204199" y="892284"/>
                  <a:pt x="217715" y="909179"/>
                </a:cubicBezTo>
                <a:cubicBezTo>
                  <a:pt x="416560" y="1157736"/>
                  <a:pt x="239780" y="898736"/>
                  <a:pt x="333829" y="1039808"/>
                </a:cubicBezTo>
                <a:cubicBezTo>
                  <a:pt x="338667" y="1054322"/>
                  <a:pt x="342316" y="1069288"/>
                  <a:pt x="348343" y="1083350"/>
                </a:cubicBezTo>
                <a:cubicBezTo>
                  <a:pt x="360869" y="1112577"/>
                  <a:pt x="384964" y="1159227"/>
                  <a:pt x="406400" y="1184950"/>
                </a:cubicBezTo>
                <a:cubicBezTo>
                  <a:pt x="419541" y="1200719"/>
                  <a:pt x="435429" y="1213979"/>
                  <a:pt x="449943" y="1228493"/>
                </a:cubicBezTo>
                <a:cubicBezTo>
                  <a:pt x="454781" y="1243007"/>
                  <a:pt x="460254" y="1257325"/>
                  <a:pt x="464457" y="1272036"/>
                </a:cubicBezTo>
                <a:cubicBezTo>
                  <a:pt x="469937" y="1291216"/>
                  <a:pt x="471114" y="1311758"/>
                  <a:pt x="478972" y="1330093"/>
                </a:cubicBezTo>
                <a:cubicBezTo>
                  <a:pt x="485844" y="1346126"/>
                  <a:pt x="498324" y="1359122"/>
                  <a:pt x="508000" y="1373636"/>
                </a:cubicBezTo>
                <a:cubicBezTo>
                  <a:pt x="503162" y="1392988"/>
                  <a:pt x="504551" y="1415095"/>
                  <a:pt x="493486" y="1431693"/>
                </a:cubicBezTo>
                <a:cubicBezTo>
                  <a:pt x="477408" y="1455811"/>
                  <a:pt x="431239" y="1466956"/>
                  <a:pt x="406400" y="1475236"/>
                </a:cubicBezTo>
                <a:lnTo>
                  <a:pt x="420915" y="150426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430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4234950988"/>
              </p:ext>
            </p:extLst>
          </p:nvPr>
        </p:nvGraphicFramePr>
        <p:xfrm>
          <a:off x="467544" y="1088740"/>
          <a:ext cx="8136904"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043608" y="692696"/>
            <a:ext cx="7048724"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全体会ワークショップで☆</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つ以上を獲得したアイデアを分類して集計（</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n=299</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7809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自分の</a:t>
            </a:r>
            <a:r>
              <a:rPr kumimoji="1" lang="en-US" altLang="ja-JP" dirty="0" smtClean="0"/>
              <a:t>Tweets</a:t>
            </a:r>
            <a:r>
              <a:rPr kumimoji="1" lang="ja-JP" altLang="en-US" dirty="0" smtClean="0"/>
              <a:t>分析</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518643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自分の</a:t>
            </a:r>
            <a:r>
              <a:rPr kumimoji="1" lang="en-US" altLang="ja-JP" dirty="0" smtClean="0"/>
              <a:t>Facebook</a:t>
            </a:r>
            <a:r>
              <a:rPr kumimoji="1" lang="ja-JP" altLang="en-US" dirty="0" smtClean="0"/>
              <a:t>分析</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077064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北斗晶さん</a:t>
            </a:r>
            <a:r>
              <a:rPr lang="en-US" altLang="ja-JP" smtClean="0">
                <a:solidFill>
                  <a:srgbClr val="595959"/>
                </a:solidFill>
                <a:latin typeface="メイリオ" pitchFamily="50" charset="-128"/>
                <a:ea typeface="メイリオ" pitchFamily="50" charset="-128"/>
                <a:cs typeface="メイリオ" pitchFamily="50" charset="-128"/>
              </a:rPr>
              <a:t>Blog</a:t>
            </a:r>
            <a:endParaRPr lang="ja-JP" altLang="en-US" smtClean="0">
              <a:solidFill>
                <a:srgbClr val="595959"/>
              </a:solidFill>
              <a:latin typeface="メイリオ" pitchFamily="50" charset="-128"/>
              <a:ea typeface="メイリオ" pitchFamily="50" charset="-128"/>
              <a:cs typeface="メイリオ" pitchFamily="50" charset="-128"/>
            </a:endParaRPr>
          </a:p>
        </p:txBody>
      </p:sp>
      <p:graphicFrame>
        <p:nvGraphicFramePr>
          <p:cNvPr id="4" name="コンテンツ プレースホルダー 3"/>
          <p:cNvGraphicFramePr>
            <a:graphicFrameLocks noGrp="1"/>
          </p:cNvGraphicFramePr>
          <p:nvPr>
            <p:ph sz="quarter" idx="4294967295"/>
          </p:nvPr>
        </p:nvGraphicFramePr>
        <p:xfrm>
          <a:off x="250825" y="908050"/>
          <a:ext cx="4310063" cy="5545122"/>
        </p:xfrm>
        <a:graphic>
          <a:graphicData uri="http://schemas.openxmlformats.org/drawingml/2006/table">
            <a:tbl>
              <a:tblPr>
                <a:tableStyleId>{5C22544A-7EE6-4342-B048-85BDC9FD1C3A}</a:tableStyleId>
              </a:tblPr>
              <a:tblGrid>
                <a:gridCol w="922428"/>
                <a:gridCol w="2404138"/>
                <a:gridCol w="983497"/>
              </a:tblGrid>
              <a:tr h="168034">
                <a:tc gridSpan="2">
                  <a:txBody>
                    <a:bodyPr/>
                    <a:lstStyle/>
                    <a:p>
                      <a:pPr algn="l" fontAlgn="ctr"/>
                      <a:r>
                        <a:rPr lang="ja-JP" altLang="en-US" sz="1100" u="none" strike="noStrike" dirty="0">
                          <a:solidFill>
                            <a:schemeClr val="bg1"/>
                          </a:solidFill>
                          <a:effectLst/>
                          <a:latin typeface="メイリオ"/>
                          <a:ea typeface="メイリオ"/>
                          <a:cs typeface="メイリオ"/>
                        </a:rPr>
                        <a:t>子供</a:t>
                      </a:r>
                      <a:endParaRPr lang="ja-JP" altLang="en-US" sz="1100" b="0" i="0" u="none" strike="noStrike" dirty="0">
                        <a:solidFill>
                          <a:schemeClr val="bg1"/>
                        </a:solidFill>
                        <a:effectLst/>
                        <a:latin typeface="メイリオ"/>
                        <a:ea typeface="メイリオ"/>
                        <a:cs typeface="メイリオ"/>
                      </a:endParaRPr>
                    </a:p>
                  </a:txBody>
                  <a:tcPr marL="388" marR="388" marT="388" marB="0" anchor="ctr">
                    <a:solidFill>
                      <a:schemeClr val="tx1"/>
                    </a:solidFill>
                  </a:tcPr>
                </a:tc>
                <a:tc hMerge="1">
                  <a:txBody>
                    <a:bodyPr/>
                    <a:lstStyle/>
                    <a:p>
                      <a:endParaRPr kumimoji="1" lang="ja-JP" altLang="en-US"/>
                    </a:p>
                  </a:txBody>
                  <a:tcPr/>
                </a:tc>
                <a:tc>
                  <a:txBody>
                    <a:bodyPr/>
                    <a:lstStyle/>
                    <a:p>
                      <a:pPr algn="r" fontAlgn="ctr"/>
                      <a:r>
                        <a:rPr lang="en-US" altLang="ja-JP" sz="1100" u="none" strike="noStrike" dirty="0">
                          <a:solidFill>
                            <a:schemeClr val="bg1"/>
                          </a:solidFill>
                          <a:effectLst/>
                          <a:latin typeface="メイリオ"/>
                          <a:ea typeface="メイリオ"/>
                          <a:cs typeface="メイリオ"/>
                        </a:rPr>
                        <a:t>5.831396</a:t>
                      </a:r>
                      <a:endParaRPr lang="en-US" altLang="ja-JP" sz="1100" b="0" i="0" u="none" strike="noStrike" dirty="0">
                        <a:solidFill>
                          <a:schemeClr val="bg1"/>
                        </a:solidFill>
                        <a:effectLst/>
                        <a:latin typeface="メイリオ"/>
                        <a:ea typeface="メイリオ"/>
                        <a:cs typeface="メイリオ"/>
                      </a:endParaRPr>
                    </a:p>
                  </a:txBody>
                  <a:tcPr marL="388" marR="388" marT="388" marB="0" anchor="ctr">
                    <a:solidFill>
                      <a:schemeClr val="tx1"/>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赤ちゃん</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0.1151</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a:effectLst/>
                          <a:latin typeface="メイリオ"/>
                          <a:ea typeface="メイリオ"/>
                          <a:cs typeface="メイリオ"/>
                        </a:rPr>
                        <a:t>キッズコーナー</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0.0047</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r>
                        <a:rPr lang="ja-JP" altLang="en-US" sz="1100" u="none" strike="noStrike" dirty="0">
                          <a:solidFill>
                            <a:srgbClr val="FFFFFF"/>
                          </a:solidFill>
                          <a:effectLst/>
                          <a:latin typeface="メイリオ"/>
                          <a:ea typeface="メイリオ"/>
                          <a:cs typeface="メイリオ"/>
                        </a:rPr>
                        <a:t>育児</a:t>
                      </a: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5.093997</a:t>
                      </a:r>
                      <a:endParaRPr lang="en-US" altLang="ja-JP"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子供</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4.194698</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家族</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0.4735</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幼稚園</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0.1419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赤ちゃん</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0.1233</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子守歌</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0.1008</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子育て</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0.0306</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親バカ</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0.0292</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r>
                        <a:rPr lang="ja-JP" altLang="en-US" sz="1100" u="none" strike="noStrike" dirty="0">
                          <a:solidFill>
                            <a:srgbClr val="FFFFFF"/>
                          </a:solidFill>
                          <a:effectLst/>
                          <a:latin typeface="メイリオ"/>
                          <a:ea typeface="メイリオ"/>
                          <a:cs typeface="メイリオ"/>
                        </a:rPr>
                        <a:t>産育</a:t>
                      </a: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c>
                  <a:txBody>
                    <a:bodyPr/>
                    <a:lstStyle/>
                    <a:p>
                      <a:pPr algn="r" fontAlgn="ctr"/>
                      <a:r>
                        <a:rPr lang="en-US" altLang="ja-JP" sz="1100" u="none" strike="noStrike" dirty="0">
                          <a:solidFill>
                            <a:srgbClr val="FFFFFF"/>
                          </a:solidFill>
                          <a:effectLst/>
                          <a:latin typeface="メイリオ"/>
                          <a:ea typeface="メイリオ"/>
                          <a:cs typeface="メイリオ"/>
                        </a:rPr>
                        <a:t>3.914348</a:t>
                      </a:r>
                      <a:endParaRPr lang="en-US" altLang="ja-JP"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子供</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3.877391</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義母</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0.02</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姑</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0.005217</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舅</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0.004783</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双子</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0.004348</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a:effectLst/>
                          <a:latin typeface="メイリオ"/>
                          <a:ea typeface="メイリオ"/>
                          <a:cs typeface="メイリオ"/>
                        </a:rPr>
                        <a:t>出産</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0.002609</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gridSpan="2">
                  <a:txBody>
                    <a:bodyPr/>
                    <a:lstStyle/>
                    <a:p>
                      <a:pPr algn="l" fontAlgn="ctr"/>
                      <a:r>
                        <a:rPr lang="ja-JP" altLang="en-US" sz="1100" u="none" strike="noStrike" dirty="0">
                          <a:solidFill>
                            <a:srgbClr val="FFFFFF"/>
                          </a:solidFill>
                          <a:effectLst/>
                          <a:latin typeface="メイリオ"/>
                          <a:ea typeface="メイリオ"/>
                          <a:cs typeface="メイリオ"/>
                        </a:rPr>
                        <a:t>健介</a:t>
                      </a:r>
                      <a:r>
                        <a:rPr lang="en-US" sz="1100" u="none" strike="noStrike" dirty="0">
                          <a:solidFill>
                            <a:srgbClr val="FFFFFF"/>
                          </a:solidFill>
                          <a:effectLst/>
                          <a:latin typeface="メイリオ"/>
                          <a:ea typeface="メイリオ"/>
                          <a:cs typeface="メイリオ"/>
                        </a:rPr>
                        <a:t>office</a:t>
                      </a:r>
                      <a:endParaRPr lang="en-US"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c hMerge="1">
                  <a:txBody>
                    <a:bodyPr/>
                    <a:lstStyle/>
                    <a:p>
                      <a:endParaRPr kumimoji="1" lang="ja-JP" altLang="en-US"/>
                    </a:p>
                  </a:txBody>
                  <a:tcPr/>
                </a:tc>
                <a:tc>
                  <a:txBody>
                    <a:bodyPr/>
                    <a:lstStyle/>
                    <a:p>
                      <a:pPr algn="r" fontAlgn="ctr"/>
                      <a:r>
                        <a:rPr lang="en-US" altLang="ja-JP" sz="1100" u="none" strike="noStrike" dirty="0">
                          <a:solidFill>
                            <a:srgbClr val="FFFFFF"/>
                          </a:solidFill>
                          <a:effectLst/>
                          <a:latin typeface="メイリオ"/>
                          <a:ea typeface="メイリオ"/>
                          <a:cs typeface="メイリオ"/>
                        </a:rPr>
                        <a:t>3.186</a:t>
                      </a:r>
                      <a:endParaRPr lang="en-US" altLang="ja-JP"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健介オフィス</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2.376</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中嶋勝彦</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0.36</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北斗晶</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0.301</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宮原健斗</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0.075</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健介ファミリー</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0.039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起田高志</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0.021</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a:effectLst/>
                          <a:latin typeface="メイリオ"/>
                          <a:ea typeface="メイリオ"/>
                          <a:cs typeface="メイリオ"/>
                        </a:rPr>
                        <a:t>パワーウォリアー</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0.014</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r>
                        <a:rPr lang="ja-JP" altLang="en-US" sz="1100" u="none" strike="noStrike" dirty="0">
                          <a:solidFill>
                            <a:srgbClr val="FFFFFF"/>
                          </a:solidFill>
                          <a:effectLst/>
                          <a:latin typeface="メイリオ"/>
                          <a:ea typeface="メイリオ"/>
                          <a:cs typeface="メイリオ"/>
                        </a:rPr>
                        <a:t>学校</a:t>
                      </a: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2.705665</a:t>
                      </a:r>
                      <a:endParaRPr lang="en-US" altLang="ja-JP"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a:effectLst/>
                          <a:latin typeface="メイリオ"/>
                          <a:ea typeface="メイリオ"/>
                          <a:cs typeface="メイリオ"/>
                        </a:rPr>
                        <a:t>小学校</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0.288111</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幼稚園</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0.149778</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中学校</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0.058889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通学班</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0.038889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a:effectLst/>
                          <a:latin typeface="メイリオ"/>
                          <a:ea typeface="メイリオ"/>
                          <a:cs typeface="メイリオ"/>
                        </a:rPr>
                        <a:t>小中学生</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0.008889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中学</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0.004556</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r>
            </a:tbl>
          </a:graphicData>
        </a:graphic>
      </p:graphicFrame>
      <p:graphicFrame>
        <p:nvGraphicFramePr>
          <p:cNvPr id="5" name="表 4"/>
          <p:cNvGraphicFramePr>
            <a:graphicFrameLocks noGrp="1"/>
          </p:cNvGraphicFramePr>
          <p:nvPr/>
        </p:nvGraphicFramePr>
        <p:xfrm>
          <a:off x="4787900" y="896938"/>
          <a:ext cx="4032250" cy="5586784"/>
        </p:xfrm>
        <a:graphic>
          <a:graphicData uri="http://schemas.openxmlformats.org/drawingml/2006/table">
            <a:tbl>
              <a:tblPr>
                <a:tableStyleId>{5C22544A-7EE6-4342-B048-85BDC9FD1C3A}</a:tableStyleId>
              </a:tblPr>
              <a:tblGrid>
                <a:gridCol w="827129"/>
                <a:gridCol w="2274602"/>
                <a:gridCol w="930519"/>
              </a:tblGrid>
              <a:tr h="174575">
                <a:tc>
                  <a:txBody>
                    <a:bodyPr/>
                    <a:lstStyle/>
                    <a:p>
                      <a:pPr algn="l" fontAlgn="ctr"/>
                      <a:r>
                        <a:rPr lang="ja-JP" altLang="en-US" sz="1100" u="none" strike="noStrike" dirty="0">
                          <a:solidFill>
                            <a:srgbClr val="FFFFFF"/>
                          </a:solidFill>
                          <a:effectLst/>
                          <a:latin typeface="メイリオ"/>
                          <a:ea typeface="メイリオ"/>
                          <a:cs typeface="メイリオ"/>
                        </a:rPr>
                        <a:t>朝</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chemeClr val="tx1"/>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chemeClr val="tx1"/>
                    </a:solidFill>
                  </a:tcPr>
                </a:tc>
                <a:tc>
                  <a:txBody>
                    <a:bodyPr/>
                    <a:lstStyle/>
                    <a:p>
                      <a:pPr algn="r" fontAlgn="ctr"/>
                      <a:r>
                        <a:rPr lang="en-US" altLang="ja-JP" sz="1100" u="none" strike="noStrike" dirty="0">
                          <a:solidFill>
                            <a:srgbClr val="FFFFFF"/>
                          </a:solidFill>
                          <a:effectLst/>
                          <a:latin typeface="メイリオ"/>
                          <a:ea typeface="メイリオ"/>
                          <a:cs typeface="メイリオ"/>
                        </a:rPr>
                        <a:t>2.51</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chemeClr val="tx1"/>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朝方</a:t>
                      </a: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0.066</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朝食</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0.057</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早朝</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0.039</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朝ごはん</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朝礼</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0.008</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gridSpan="2">
                  <a:txBody>
                    <a:bodyPr/>
                    <a:lstStyle/>
                    <a:p>
                      <a:pPr algn="l" fontAlgn="ctr"/>
                      <a:r>
                        <a:rPr lang="ja-JP" altLang="en-US" sz="1100" u="none" strike="noStrike" dirty="0">
                          <a:solidFill>
                            <a:srgbClr val="FFFFFF"/>
                          </a:solidFill>
                          <a:effectLst/>
                          <a:latin typeface="メイリオ"/>
                          <a:ea typeface="メイリオ"/>
                          <a:cs typeface="メイリオ"/>
                        </a:rPr>
                        <a:t>全日本プロレス</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hMerge="1">
                  <a:txBody>
                    <a:bodyPr/>
                    <a:lstStyle/>
                    <a:p>
                      <a:endParaRPr kumimoji="1" lang="ja-JP" altLang="en-US"/>
                    </a:p>
                  </a:txBody>
                  <a:tcPr/>
                </a:tc>
                <a:tc>
                  <a:txBody>
                    <a:bodyPr/>
                    <a:lstStyle/>
                    <a:p>
                      <a:pPr algn="r" fontAlgn="ctr"/>
                      <a:r>
                        <a:rPr lang="en-US" altLang="ja-JP" sz="1100" u="none" strike="noStrike" dirty="0">
                          <a:solidFill>
                            <a:srgbClr val="FFFFFF"/>
                          </a:solidFill>
                          <a:effectLst/>
                          <a:latin typeface="メイリオ"/>
                          <a:ea typeface="メイリオ"/>
                          <a:cs typeface="メイリオ"/>
                        </a:rPr>
                        <a:t>1.525781</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健介オフィス</a:t>
                      </a: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1.264687</a:t>
                      </a:r>
                      <a:endParaRPr lang="en-US" altLang="ja-JP"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中嶋勝彦</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0.167031</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北斗晶</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0.068594</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健介ファミリー</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0.015469</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パワーウォリアー</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r>
                        <a:rPr lang="ja-JP" altLang="en-US" sz="1100" u="none" strike="noStrike" dirty="0">
                          <a:solidFill>
                            <a:srgbClr val="FFFFFF"/>
                          </a:solidFill>
                          <a:effectLst/>
                          <a:latin typeface="メイリオ"/>
                          <a:ea typeface="メイリオ"/>
                          <a:cs typeface="メイリオ"/>
                        </a:rPr>
                        <a:t>テレビ</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1.478499</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生放送</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0.4544</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収録</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0.4436</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録画</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0.0033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en-US" sz="1100" u="none" strike="noStrike">
                          <a:effectLst/>
                          <a:latin typeface="メイリオ"/>
                          <a:ea typeface="メイリオ"/>
                          <a:cs typeface="メイリオ"/>
                        </a:rPr>
                        <a:t>TV</a:t>
                      </a:r>
                      <a:endParaRPr 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0.0032</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お蔵入り</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0.0011</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gridSpan="2">
                  <a:txBody>
                    <a:bodyPr/>
                    <a:lstStyle/>
                    <a:p>
                      <a:pPr algn="l" fontAlgn="ctr"/>
                      <a:r>
                        <a:rPr lang="ja-JP" altLang="en-US" sz="1100" u="none" strike="noStrike" dirty="0">
                          <a:solidFill>
                            <a:srgbClr val="FFFFFF"/>
                          </a:solidFill>
                          <a:effectLst/>
                          <a:latin typeface="メイリオ"/>
                          <a:ea typeface="メイリオ"/>
                          <a:cs typeface="メイリオ"/>
                        </a:rPr>
                        <a:t>日本のプロレス団体</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hMerge="1">
                  <a:txBody>
                    <a:bodyPr/>
                    <a:lstStyle/>
                    <a:p>
                      <a:endParaRPr kumimoji="1" lang="ja-JP" altLang="en-US"/>
                    </a:p>
                  </a:txBody>
                  <a:tcPr/>
                </a:tc>
                <a:tc>
                  <a:txBody>
                    <a:bodyPr/>
                    <a:lstStyle/>
                    <a:p>
                      <a:pPr algn="r" fontAlgn="ctr"/>
                      <a:r>
                        <a:rPr lang="en-US" altLang="ja-JP" sz="1100" u="none" strike="noStrike" dirty="0">
                          <a:solidFill>
                            <a:srgbClr val="FFFFFF"/>
                          </a:solidFill>
                          <a:effectLst/>
                          <a:latin typeface="メイリオ"/>
                          <a:ea typeface="メイリオ"/>
                          <a:cs typeface="メイリオ"/>
                        </a:rPr>
                        <a:t>1.448</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健介オフィス</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1.371091</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プロレスリング</a:t>
                      </a:r>
                      <a:r>
                        <a:rPr lang="en-US" altLang="ja-JP" sz="1100" u="none" strike="noStrike">
                          <a:effectLst/>
                          <a:latin typeface="メイリオ"/>
                          <a:ea typeface="メイリオ"/>
                          <a:cs typeface="メイリオ"/>
                        </a:rPr>
                        <a:t>NOAH</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0.057273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健介ファミリー</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0.017636</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みちのくプロレス</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0.002</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r>
                        <a:rPr lang="ja-JP" altLang="en-US" sz="1100" u="none" strike="noStrike" dirty="0">
                          <a:solidFill>
                            <a:srgbClr val="FFFFFF"/>
                          </a:solidFill>
                          <a:effectLst/>
                          <a:latin typeface="メイリオ"/>
                          <a:ea typeface="メイリオ"/>
                          <a:cs typeface="メイリオ"/>
                        </a:rPr>
                        <a:t>雨</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1.424722</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大雨</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0.043889</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小雨</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0.010833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雷雨</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0.004722</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豪雨</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0.003889</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gridSpan="2">
                  <a:txBody>
                    <a:bodyPr/>
                    <a:lstStyle/>
                    <a:p>
                      <a:pPr algn="l" fontAlgn="ctr"/>
                      <a:r>
                        <a:rPr lang="ja-JP" altLang="en-US" sz="1100" u="none" strike="noStrike" dirty="0">
                          <a:solidFill>
                            <a:srgbClr val="FFFFFF"/>
                          </a:solidFill>
                          <a:effectLst/>
                          <a:latin typeface="メイリオ"/>
                          <a:ea typeface="メイリオ"/>
                          <a:cs typeface="メイリオ"/>
                        </a:rPr>
                        <a:t>スポーツ用語</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hMerge="1">
                  <a:txBody>
                    <a:bodyPr/>
                    <a:lstStyle/>
                    <a:p>
                      <a:endParaRPr kumimoji="1" lang="ja-JP" altLang="en-US"/>
                    </a:p>
                  </a:txBody>
                  <a:tcPr/>
                </a:tc>
                <a:tc>
                  <a:txBody>
                    <a:bodyPr/>
                    <a:lstStyle/>
                    <a:p>
                      <a:pPr algn="r" fontAlgn="ctr"/>
                      <a:r>
                        <a:rPr lang="en-US" altLang="ja-JP" sz="1100" u="none" strike="noStrike" dirty="0">
                          <a:solidFill>
                            <a:srgbClr val="FFFFFF"/>
                          </a:solidFill>
                          <a:effectLst/>
                          <a:latin typeface="メイリオ"/>
                          <a:ea typeface="メイリオ"/>
                          <a:cs typeface="メイリオ"/>
                        </a:rPr>
                        <a:t>1.4154</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試合</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0.7097</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ホームタウン</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0.5013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引退</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0.1544</a:t>
                      </a:r>
                      <a:endParaRPr lang="en-US" altLang="ja-JP"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r>
            </a:tbl>
          </a:graphicData>
        </a:graphic>
      </p:graphicFrame>
    </p:spTree>
    <p:extLst>
      <p:ext uri="{BB962C8B-B14F-4D97-AF65-F5344CB8AC3E}">
        <p14:creationId xmlns:p14="http://schemas.microsoft.com/office/powerpoint/2010/main" val="4053706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勝間和代さん</a:t>
            </a:r>
            <a:r>
              <a:rPr lang="en-US" altLang="ja-JP" smtClean="0">
                <a:solidFill>
                  <a:srgbClr val="595959"/>
                </a:solidFill>
                <a:latin typeface="メイリオ" pitchFamily="50" charset="-128"/>
                <a:ea typeface="メイリオ" pitchFamily="50" charset="-128"/>
                <a:cs typeface="メイリオ" pitchFamily="50" charset="-128"/>
              </a:rPr>
              <a:t>Twitter</a:t>
            </a:r>
            <a:endParaRPr lang="ja-JP" altLang="en-US" smtClean="0">
              <a:solidFill>
                <a:srgbClr val="595959"/>
              </a:solidFill>
              <a:latin typeface="メイリオ" pitchFamily="50" charset="-128"/>
              <a:ea typeface="メイリオ" pitchFamily="50" charset="-128"/>
              <a:cs typeface="メイリオ" pitchFamily="50" charset="-128"/>
            </a:endParaRPr>
          </a:p>
        </p:txBody>
      </p:sp>
      <p:graphicFrame>
        <p:nvGraphicFramePr>
          <p:cNvPr id="6" name="表 5"/>
          <p:cNvGraphicFramePr>
            <a:graphicFrameLocks noGrp="1"/>
          </p:cNvGraphicFramePr>
          <p:nvPr/>
        </p:nvGraphicFramePr>
        <p:xfrm>
          <a:off x="323850" y="981075"/>
          <a:ext cx="3960812" cy="5175264"/>
        </p:xfrm>
        <a:graphic>
          <a:graphicData uri="http://schemas.openxmlformats.org/drawingml/2006/table">
            <a:tbl>
              <a:tblPr>
                <a:tableStyleId>{5C22544A-7EE6-4342-B048-85BDC9FD1C3A}</a:tableStyleId>
              </a:tblPr>
              <a:tblGrid>
                <a:gridCol w="917956"/>
                <a:gridCol w="1444932"/>
                <a:gridCol w="1597924"/>
              </a:tblGrid>
              <a:tr h="166944">
                <a:tc>
                  <a:txBody>
                    <a:bodyPr/>
                    <a:lstStyle/>
                    <a:p>
                      <a:pPr algn="l" fontAlgn="ctr"/>
                      <a:r>
                        <a:rPr lang="ja-JP" altLang="en-US" sz="1000" u="none" strike="noStrike" dirty="0">
                          <a:solidFill>
                            <a:srgbClr val="FFFFFF"/>
                          </a:solidFill>
                          <a:effectLst/>
                          <a:latin typeface="メイリオ"/>
                          <a:ea typeface="メイリオ"/>
                          <a:cs typeface="メイリオ"/>
                        </a:rPr>
                        <a:t>自転車</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chemeClr val="tx1"/>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chemeClr val="tx1"/>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0.130298493</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chemeClr val="tx1"/>
                    </a:solidFill>
                  </a:tcPr>
                </a:tc>
              </a:tr>
              <a:tr h="166944">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自転車</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0.11044775</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駐輪場</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0.019850743</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心</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0.115799968</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努力</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0.02369999</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忍耐</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0.018999994</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認知</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0.015399996</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脳</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0.004600001</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意識</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0.0036</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欲求</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0.0026</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期待</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0.0018</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友人</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0.0017</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涙</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0.0011</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愛用</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0.0011</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好き</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a:effectLst/>
                          <a:latin typeface="メイリオ"/>
                          <a:ea typeface="メイリオ"/>
                          <a:cs typeface="メイリオ"/>
                        </a:rPr>
                        <a:t>1.00E-03</a:t>
                      </a:r>
                      <a:endParaRPr 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偏見</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a:effectLst/>
                          <a:latin typeface="メイリオ"/>
                          <a:ea typeface="メイリオ"/>
                          <a:cs typeface="メイリオ"/>
                        </a:rPr>
                        <a:t>1.00E-03</a:t>
                      </a:r>
                      <a:endParaRPr 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心配</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a:effectLst/>
                          <a:latin typeface="メイリオ"/>
                          <a:ea typeface="メイリオ"/>
                          <a:cs typeface="メイリオ"/>
                        </a:rPr>
                        <a:t>2.00E-04</a:t>
                      </a:r>
                      <a:endParaRPr 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免許</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0.094705883</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免許</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0.094705883</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書物</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0.091860458</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本</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0.075813947</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書籍</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0.016046511</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女性</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0.083050832</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女性</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0.081864391</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母</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dirty="0">
                          <a:effectLst/>
                          <a:latin typeface="メイリオ"/>
                          <a:ea typeface="メイリオ"/>
                          <a:cs typeface="メイリオ"/>
                        </a:rPr>
                        <a:t>8.47E-04</a:t>
                      </a:r>
                      <a:endParaRPr 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女子</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a:effectLst/>
                          <a:latin typeface="メイリオ"/>
                          <a:ea typeface="メイリオ"/>
                          <a:cs typeface="メイリオ"/>
                        </a:rPr>
                        <a:t>3.39E-04</a:t>
                      </a:r>
                      <a:endParaRPr 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道路交通</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0.073499987</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自転車</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0.038099995</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駐車</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0.012799999</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車道</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0.012599998</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自動車</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0.009999994</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bl>
          </a:graphicData>
        </a:graphic>
      </p:graphicFrame>
      <p:graphicFrame>
        <p:nvGraphicFramePr>
          <p:cNvPr id="7" name="表 6"/>
          <p:cNvGraphicFramePr>
            <a:graphicFrameLocks noGrp="1"/>
          </p:cNvGraphicFramePr>
          <p:nvPr/>
        </p:nvGraphicFramePr>
        <p:xfrm>
          <a:off x="4500563" y="998538"/>
          <a:ext cx="4319587" cy="5383212"/>
        </p:xfrm>
        <a:graphic>
          <a:graphicData uri="http://schemas.openxmlformats.org/drawingml/2006/table">
            <a:tbl>
              <a:tblPr>
                <a:tableStyleId>{5C22544A-7EE6-4342-B048-85BDC9FD1C3A}</a:tableStyleId>
              </a:tblPr>
              <a:tblGrid>
                <a:gridCol w="1001106"/>
                <a:gridCol w="1575815"/>
                <a:gridCol w="1742666"/>
              </a:tblGrid>
              <a:tr h="173652">
                <a:tc>
                  <a:txBody>
                    <a:bodyPr/>
                    <a:lstStyle/>
                    <a:p>
                      <a:pPr algn="l" fontAlgn="ctr"/>
                      <a:r>
                        <a:rPr lang="ja-JP" altLang="en-US" sz="1000" u="none" strike="noStrike" dirty="0">
                          <a:solidFill>
                            <a:srgbClr val="FFFFFF"/>
                          </a:solidFill>
                          <a:effectLst/>
                          <a:latin typeface="メイリオ"/>
                          <a:ea typeface="メイリオ"/>
                          <a:cs typeface="メイリオ"/>
                        </a:rPr>
                        <a:t>テレビ</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0.067399964</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生放送</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0.033999979</a:t>
                      </a:r>
                      <a:endParaRPr lang="en-US" altLang="ja-JP"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収録</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0.0053</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心理学</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0.064999994</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認知</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0.012299997</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自己</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0.0084</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勉強</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0.0084</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共感</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0.007099999</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心</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0.0068</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注意</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0.005499999</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意識</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0.0041</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練習</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0.0036</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心理</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0.0032</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早起き</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0.0024</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笑</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0.0022</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笑い</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sz="1000" u="none" strike="noStrike">
                          <a:effectLst/>
                          <a:latin typeface="メイリオ"/>
                          <a:ea typeface="メイリオ"/>
                          <a:cs typeface="メイリオ"/>
                        </a:rPr>
                        <a:t>5.00E-04</a:t>
                      </a:r>
                      <a:endParaRPr 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幸せ</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sz="1000" u="none" strike="noStrike">
                          <a:effectLst/>
                          <a:latin typeface="メイリオ"/>
                          <a:ea typeface="メイリオ"/>
                          <a:cs typeface="メイリオ"/>
                        </a:rPr>
                        <a:t>3.00E-04</a:t>
                      </a:r>
                      <a:endParaRPr 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心配</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sz="1000" u="none" strike="noStrike">
                          <a:effectLst/>
                          <a:latin typeface="メイリオ"/>
                          <a:ea typeface="メイリオ"/>
                          <a:cs typeface="メイリオ"/>
                        </a:rPr>
                        <a:t>2.00E-04</a:t>
                      </a:r>
                      <a:endParaRPr 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動作</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0.064374997</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行動</a:t>
                      </a: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0.038749998</a:t>
                      </a:r>
                      <a:endParaRPr lang="en-US" altLang="ja-JP"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移動</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0.014374999</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実行</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0.01125</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雑誌</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0.06333334</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雑誌</a:t>
                      </a: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0.06333334</a:t>
                      </a:r>
                      <a:endParaRPr lang="en-US" altLang="ja-JP"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ブログ</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0.063207544</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ブログ</a:t>
                      </a: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0.063207544</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性別</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0.058571426</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男性</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0.048571426</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女性</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0.008095237</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女</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0.001428571</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女子</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sz="1000" u="none" strike="noStrike" dirty="0">
                          <a:effectLst/>
                          <a:latin typeface="メイリオ"/>
                          <a:ea typeface="メイリオ"/>
                          <a:cs typeface="メイリオ"/>
                        </a:rPr>
                        <a:t>4.76E-04</a:t>
                      </a:r>
                      <a:endParaRPr 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r>
            </a:tbl>
          </a:graphicData>
        </a:graphic>
      </p:graphicFrame>
    </p:spTree>
    <p:extLst>
      <p:ext uri="{BB962C8B-B14F-4D97-AF65-F5344CB8AC3E}">
        <p14:creationId xmlns:p14="http://schemas.microsoft.com/office/powerpoint/2010/main" val="3727052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孫正義さん</a:t>
            </a:r>
            <a:r>
              <a:rPr lang="en-US" altLang="ja-JP" smtClean="0">
                <a:solidFill>
                  <a:srgbClr val="595959"/>
                </a:solidFill>
                <a:latin typeface="メイリオ" pitchFamily="50" charset="-128"/>
                <a:ea typeface="メイリオ" pitchFamily="50" charset="-128"/>
                <a:cs typeface="メイリオ" pitchFamily="50" charset="-128"/>
              </a:rPr>
              <a:t>Twitter</a:t>
            </a:r>
            <a:endParaRPr lang="ja-JP" altLang="en-US" smtClean="0">
              <a:solidFill>
                <a:srgbClr val="595959"/>
              </a:solidFill>
              <a:latin typeface="メイリオ" pitchFamily="50" charset="-128"/>
              <a:ea typeface="メイリオ" pitchFamily="50" charset="-128"/>
              <a:cs typeface="メイリオ" pitchFamily="50" charset="-128"/>
            </a:endParaRPr>
          </a:p>
        </p:txBody>
      </p:sp>
      <p:graphicFrame>
        <p:nvGraphicFramePr>
          <p:cNvPr id="5" name="表 4"/>
          <p:cNvGraphicFramePr>
            <a:graphicFrameLocks noGrp="1"/>
          </p:cNvGraphicFramePr>
          <p:nvPr/>
        </p:nvGraphicFramePr>
        <p:xfrm>
          <a:off x="395288" y="955675"/>
          <a:ext cx="3889374" cy="5497503"/>
        </p:xfrm>
        <a:graphic>
          <a:graphicData uri="http://schemas.openxmlformats.org/drawingml/2006/table">
            <a:tbl>
              <a:tblPr>
                <a:tableStyleId>{5C22544A-7EE6-4342-B048-85BDC9FD1C3A}</a:tableStyleId>
              </a:tblPr>
              <a:tblGrid>
                <a:gridCol w="1266804"/>
                <a:gridCol w="1099557"/>
                <a:gridCol w="1523013"/>
              </a:tblGrid>
              <a:tr h="166591">
                <a:tc>
                  <a:txBody>
                    <a:bodyPr/>
                    <a:lstStyle/>
                    <a:p>
                      <a:pPr algn="l" fontAlgn="ctr"/>
                      <a:r>
                        <a:rPr lang="ja-JP" altLang="en-US" sz="1000" u="none" strike="noStrike" dirty="0">
                          <a:solidFill>
                            <a:srgbClr val="FFFFFF"/>
                          </a:solidFill>
                          <a:effectLst/>
                          <a:latin typeface="メイリオ"/>
                          <a:ea typeface="メイリオ"/>
                          <a:cs typeface="メイリオ"/>
                        </a:rPr>
                        <a:t>エネルギー</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chemeClr val="tx1"/>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chemeClr val="tx1"/>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0.156315753</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chemeClr val="tx1"/>
                    </a:solidFill>
                  </a:tcPr>
                </a:tc>
              </a:tr>
              <a:tr h="166591">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燃料</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0.033421043</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原子力</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0.023157889</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原発</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0.016710527</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光</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0.002105263</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企業</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0.152299915</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会社</a:t>
                      </a: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0.097999944</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企業</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0.049399972</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経営</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0.004899999</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報酬</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0.151666667</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報酬</a:t>
                      </a: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0.151666667</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農地</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0.147037043</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耕作放棄地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0.104814821</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農地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0.028148148</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耕地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0.00962963</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0.004444445</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財団</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0.113333344</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財団</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0.113333344</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土地</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0.098631529</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耕地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0.029052615</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農地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0.008210526</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献金</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0.097999993</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献金</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0.069999993</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寄付</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0.024</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義援金</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0.004</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子供</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0.089399948</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孤児</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0.042599972</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子供</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0.039599976</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児童</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0.0072</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経済</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0.086099969</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企業</a:t>
                      </a: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0.030799983</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資源</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0.022799989</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寄付</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0.016899999</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bl>
          </a:graphicData>
        </a:graphic>
      </p:graphicFrame>
      <p:graphicFrame>
        <p:nvGraphicFramePr>
          <p:cNvPr id="8" name="表 7"/>
          <p:cNvGraphicFramePr>
            <a:graphicFrameLocks noGrp="1"/>
          </p:cNvGraphicFramePr>
          <p:nvPr/>
        </p:nvGraphicFramePr>
        <p:xfrm>
          <a:off x="4500563" y="981075"/>
          <a:ext cx="4248150" cy="5334016"/>
        </p:xfrm>
        <a:graphic>
          <a:graphicData uri="http://schemas.openxmlformats.org/drawingml/2006/table">
            <a:tbl>
              <a:tblPr/>
              <a:tblGrid>
                <a:gridCol w="1384300"/>
                <a:gridCol w="1200150"/>
                <a:gridCol w="1663700"/>
              </a:tblGrid>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言葉の文化</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0.083255807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格言</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0.048837207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言葉</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0.0344186</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社会貢献</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0.080609734</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寄付</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0.04890242</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義援金</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0.019999998</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基金</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0.011707317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産業</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0.075454529</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電力</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0.069999984</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農業</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0.005454545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会社法</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0.074699965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会社</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0.05049997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株主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0.024199995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発電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0.070465118</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発電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0.023720929</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自家発電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0.022790698</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原発</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0.01906977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火力発電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0.004883721</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法人法</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0.070285711</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財団</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0.053142855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組合</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0.017142856</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農業</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0.068399975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農地</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0.028799992</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農家</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0.028399985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耕地</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0.011199998</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報道</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0.068369537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記事</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0.004782609</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被害</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0.001086956</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組織</a:t>
                      </a: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a:t>
                      </a: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団体</a:t>
                      </a: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0.066249977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会社</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0.03312499</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団体</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0.020416657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組合</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0.011458331</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302296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me\Downloads\chart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195736" y="476672"/>
            <a:ext cx="4572000" cy="1200329"/>
          </a:xfrm>
          <a:prstGeom prst="rect">
            <a:avLst/>
          </a:prstGeom>
        </p:spPr>
        <p:txBody>
          <a:bodyPr>
            <a:spAutoFit/>
          </a:bodyPr>
          <a:lstStyle/>
          <a:p>
            <a:r>
              <a:rPr lang="en-US" altLang="ja-JP" dirty="0" smtClean="0"/>
              <a:t>2013</a:t>
            </a:r>
            <a:r>
              <a:rPr lang="ja-JP" altLang="en-US" dirty="0" smtClean="0"/>
              <a:t>年</a:t>
            </a:r>
            <a:r>
              <a:rPr lang="en-US" altLang="ja-JP" dirty="0" smtClean="0"/>
              <a:t>10</a:t>
            </a:r>
            <a:r>
              <a:rPr lang="ja-JP" altLang="en-US" dirty="0" smtClean="0"/>
              <a:t>月</a:t>
            </a:r>
            <a:r>
              <a:rPr lang="en-US" altLang="ja-JP" dirty="0" smtClean="0"/>
              <a:t>1</a:t>
            </a:r>
            <a:r>
              <a:rPr lang="ja-JP" altLang="en-US" dirty="0" smtClean="0"/>
              <a:t>日</a:t>
            </a:r>
            <a:r>
              <a:rPr lang="en-US" altLang="ja-JP" dirty="0" smtClean="0"/>
              <a:t>~2014</a:t>
            </a:r>
            <a:r>
              <a:rPr lang="ja-JP" altLang="en-US" dirty="0" smtClean="0"/>
              <a:t>年</a:t>
            </a:r>
            <a:r>
              <a:rPr lang="en-US" altLang="ja-JP" dirty="0" smtClean="0"/>
              <a:t>10</a:t>
            </a:r>
            <a:r>
              <a:rPr lang="ja-JP" altLang="en-US" dirty="0" smtClean="0"/>
              <a:t>月</a:t>
            </a:r>
            <a:r>
              <a:rPr lang="en-US" altLang="ja-JP" dirty="0" smtClean="0"/>
              <a:t>1</a:t>
            </a:r>
            <a:r>
              <a:rPr lang="ja-JP" altLang="en-US" dirty="0" smtClean="0"/>
              <a:t>日</a:t>
            </a:r>
            <a:endParaRPr lang="en-US" altLang="ja-JP" dirty="0" smtClean="0"/>
          </a:p>
          <a:p>
            <a:r>
              <a:rPr lang="ja-JP" altLang="en-US" dirty="0"/>
              <a:t>ブログ</a:t>
            </a:r>
            <a:r>
              <a:rPr lang="ja-JP" altLang="en-US" dirty="0" smtClean="0"/>
              <a:t>では</a:t>
            </a:r>
            <a:r>
              <a:rPr lang="ja-JP" altLang="en-US" dirty="0"/>
              <a:t>妖怪ウォッチがポケモン</a:t>
            </a:r>
            <a:r>
              <a:rPr lang="ja-JP" altLang="en-US" dirty="0" smtClean="0"/>
              <a:t>を</a:t>
            </a:r>
            <a:r>
              <a:rPr lang="ja-JP" altLang="en-US" dirty="0"/>
              <a:t>ゴールデンウィーク</a:t>
            </a:r>
            <a:r>
              <a:rPr lang="ja-JP" altLang="en-US" dirty="0" smtClean="0"/>
              <a:t>の妖怪ウォッチ発売時に抜き去っている。</a:t>
            </a:r>
            <a:endParaRPr lang="ja-JP" altLang="en-US" dirty="0"/>
          </a:p>
        </p:txBody>
      </p:sp>
    </p:spTree>
    <p:extLst>
      <p:ext uri="{BB962C8B-B14F-4D97-AF65-F5344CB8AC3E}">
        <p14:creationId xmlns:p14="http://schemas.microsoft.com/office/powerpoint/2010/main" val="874584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益若つばささん</a:t>
            </a:r>
            <a:r>
              <a:rPr lang="en-US" altLang="ja-JP" smtClean="0">
                <a:solidFill>
                  <a:srgbClr val="595959"/>
                </a:solidFill>
                <a:latin typeface="メイリオ" pitchFamily="50" charset="-128"/>
                <a:ea typeface="メイリオ" pitchFamily="50" charset="-128"/>
                <a:cs typeface="メイリオ" pitchFamily="50" charset="-128"/>
              </a:rPr>
              <a:t>Blog</a:t>
            </a:r>
            <a:endParaRPr lang="ja-JP" altLang="en-US" smtClean="0">
              <a:solidFill>
                <a:srgbClr val="595959"/>
              </a:solidFill>
              <a:latin typeface="メイリオ" pitchFamily="50" charset="-128"/>
              <a:ea typeface="メイリオ" pitchFamily="50" charset="-128"/>
              <a:cs typeface="メイリオ" pitchFamily="50" charset="-128"/>
            </a:endParaRPr>
          </a:p>
        </p:txBody>
      </p:sp>
      <p:graphicFrame>
        <p:nvGraphicFramePr>
          <p:cNvPr id="6" name="表 5"/>
          <p:cNvGraphicFramePr>
            <a:graphicFrameLocks noGrp="1"/>
          </p:cNvGraphicFramePr>
          <p:nvPr/>
        </p:nvGraphicFramePr>
        <p:xfrm>
          <a:off x="323850" y="908050"/>
          <a:ext cx="4103688" cy="5203815"/>
        </p:xfrm>
        <a:graphic>
          <a:graphicData uri="http://schemas.openxmlformats.org/drawingml/2006/table">
            <a:tbl>
              <a:tblPr>
                <a:tableStyleId>{5C22544A-7EE6-4342-B048-85BDC9FD1C3A}</a:tableStyleId>
              </a:tblPr>
              <a:tblGrid>
                <a:gridCol w="1394814"/>
                <a:gridCol w="1134203"/>
                <a:gridCol w="1574671"/>
              </a:tblGrid>
              <a:tr h="167865">
                <a:tc>
                  <a:txBody>
                    <a:bodyPr/>
                    <a:lstStyle/>
                    <a:p>
                      <a:pPr algn="l" fontAlgn="ctr"/>
                      <a:r>
                        <a:rPr lang="ja-JP" altLang="en-US" sz="1000" u="none" strike="noStrike" dirty="0">
                          <a:solidFill>
                            <a:srgbClr val="FFFFFF"/>
                          </a:solidFill>
                          <a:effectLst/>
                          <a:latin typeface="メイリオ"/>
                          <a:ea typeface="メイリオ"/>
                          <a:cs typeface="メイリオ"/>
                        </a:rPr>
                        <a:t>画像処理</a:t>
                      </a: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chemeClr val="tx1"/>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chemeClr val="tx1"/>
                    </a:solidFill>
                  </a:tcPr>
                </a:tc>
                <a:tc>
                  <a:txBody>
                    <a:bodyPr/>
                    <a:lstStyle/>
                    <a:p>
                      <a:pPr algn="r" fontAlgn="ctr"/>
                      <a:r>
                        <a:rPr lang="en-US" altLang="ja-JP" sz="1000" u="none" strike="noStrike" dirty="0">
                          <a:solidFill>
                            <a:srgbClr val="FFFFFF"/>
                          </a:solidFill>
                          <a:effectLst/>
                          <a:latin typeface="メイリオ"/>
                          <a:ea typeface="メイリオ"/>
                          <a:cs typeface="メイリオ"/>
                        </a:rPr>
                        <a:t>1.005699662</a:t>
                      </a:r>
                      <a:endParaRPr lang="en-US" altLang="ja-JP" sz="1000" b="0" i="0" u="none" strike="noStrike" dirty="0">
                        <a:solidFill>
                          <a:srgbClr val="FFFFFF"/>
                        </a:solidFill>
                        <a:effectLst/>
                        <a:latin typeface="メイリオ"/>
                        <a:ea typeface="メイリオ"/>
                        <a:cs typeface="メイリオ"/>
                      </a:endParaRPr>
                    </a:p>
                  </a:txBody>
                  <a:tcPr marL="7848" marR="7848" marT="7849" marB="0" anchor="ctr">
                    <a:solidFill>
                      <a:schemeClr val="tx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色</a:t>
                      </a: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0.486699835</a:t>
                      </a:r>
                      <a:endParaRPr lang="en-US" altLang="ja-JP"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撮影</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0.484899839</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色合い</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0.034099988</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r>
                        <a:rPr lang="ja-JP" altLang="en-US" sz="1000" u="none" strike="noStrike" dirty="0">
                          <a:solidFill>
                            <a:srgbClr val="FFFFFF"/>
                          </a:solidFill>
                          <a:effectLst/>
                          <a:latin typeface="メイリオ"/>
                          <a:ea typeface="メイリオ"/>
                          <a:cs typeface="メイリオ"/>
                        </a:rPr>
                        <a:t>顔</a:t>
                      </a: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0.953636348</a:t>
                      </a:r>
                      <a:endParaRPr lang="en-US" altLang="ja-JP"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笑</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0.798409075</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顔</a:t>
                      </a: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0.136136366</a:t>
                      </a:r>
                      <a:endParaRPr lang="en-US" altLang="ja-JP"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額</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0.009090908</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感情</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0.005909091</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ほうれい線</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0.004090909</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r>
                        <a:rPr lang="ja-JP" altLang="en-US" sz="1000" u="none" strike="noStrike" dirty="0">
                          <a:solidFill>
                            <a:srgbClr val="FFFFFF"/>
                          </a:solidFill>
                          <a:effectLst/>
                          <a:latin typeface="メイリオ"/>
                          <a:ea typeface="メイリオ"/>
                          <a:cs typeface="メイリオ"/>
                        </a:rPr>
                        <a:t>履物</a:t>
                      </a: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0.929999882</a:t>
                      </a:r>
                      <a:endParaRPr lang="en-US" altLang="ja-JP"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ブーツ</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0.396603726</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スニーカー</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0.160377326</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パンプス</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0.159245273</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靴</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0.105283003</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レザー</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0.062075466</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ローファー</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0.020943392</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シューズ</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0.016037734</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ブーティー</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0.009433961</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r>
                        <a:rPr lang="ja-JP" altLang="en-US" sz="1000" u="none" strike="noStrike" dirty="0">
                          <a:solidFill>
                            <a:srgbClr val="FFFFFF"/>
                          </a:solidFill>
                          <a:effectLst/>
                          <a:latin typeface="メイリオ"/>
                          <a:ea typeface="メイリオ"/>
                          <a:cs typeface="メイリオ"/>
                        </a:rPr>
                        <a:t>服飾</a:t>
                      </a: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0.92399994</a:t>
                      </a:r>
                      <a:endParaRPr lang="en-US" altLang="ja-JP"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私服</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0.334666658</a:t>
                      </a:r>
                      <a:endParaRPr lang="en-US" altLang="ja-JP"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衣装</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0.27039998</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洋服</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0.146266661</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ニーハイ</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0.042933325</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制服</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0.038399994</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服装</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0.024133329</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古着</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0.023466665</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カジュアル</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0.021466662</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幅</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0.0088</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スリット</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0.008533332</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蝶ネクタイ</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0.004933333</a:t>
                      </a:r>
                      <a:endParaRPr lang="en-US" altLang="ja-JP"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r>
            </a:tbl>
          </a:graphicData>
        </a:graphic>
      </p:graphicFrame>
      <p:graphicFrame>
        <p:nvGraphicFramePr>
          <p:cNvPr id="7" name="表 6"/>
          <p:cNvGraphicFramePr>
            <a:graphicFrameLocks noGrp="1"/>
          </p:cNvGraphicFramePr>
          <p:nvPr/>
        </p:nvGraphicFramePr>
        <p:xfrm>
          <a:off x="4643438" y="908050"/>
          <a:ext cx="4249737" cy="5376857"/>
        </p:xfrm>
        <a:graphic>
          <a:graphicData uri="http://schemas.openxmlformats.org/drawingml/2006/table">
            <a:tbl>
              <a:tblPr>
                <a:tableStyleId>{5C22544A-7EE6-4342-B048-85BDC9FD1C3A}</a:tableStyleId>
              </a:tblPr>
              <a:tblGrid>
                <a:gridCol w="1444454"/>
                <a:gridCol w="1174570"/>
                <a:gridCol w="1630713"/>
              </a:tblGrid>
              <a:tr h="173447">
                <a:tc>
                  <a:txBody>
                    <a:bodyPr/>
                    <a:lstStyle/>
                    <a:p>
                      <a:pPr algn="l" fontAlgn="ctr"/>
                      <a:r>
                        <a:rPr lang="ja-JP" altLang="en-US" sz="1100" u="none" strike="noStrike" dirty="0">
                          <a:solidFill>
                            <a:srgbClr val="FFFFFF"/>
                          </a:solidFill>
                          <a:effectLst/>
                          <a:latin typeface="メイリオ"/>
                          <a:ea typeface="メイリオ"/>
                          <a:cs typeface="メイリオ"/>
                        </a:rPr>
                        <a:t>アウターウェア</a:t>
                      </a: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0.866162588</a:t>
                      </a:r>
                      <a:endParaRPr lang="en-US" altLang="ja-JP"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洋服</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0.328372018</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ワンピース</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0.162790655</a:t>
                      </a:r>
                      <a:endParaRPr lang="en-US" altLang="ja-JP"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シャツ</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0.112092986</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タイツ</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0.08360464</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ベスト</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0.044767429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カーディガン</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0.02627906</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ドレス</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0.022674412</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アウター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0.013953486</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レッグウォーマー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0.007790696</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スカジャン</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0.001976744</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r>
                        <a:rPr lang="ja-JP" altLang="en-US" sz="1100" u="none" strike="noStrike" dirty="0">
                          <a:solidFill>
                            <a:srgbClr val="FFFFFF"/>
                          </a:solidFill>
                          <a:effectLst/>
                          <a:latin typeface="メイリオ"/>
                          <a:ea typeface="メイリオ"/>
                          <a:cs typeface="メイリオ"/>
                        </a:rPr>
                        <a:t>色</a:t>
                      </a: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0.864799561</a:t>
                      </a:r>
                      <a:endParaRPr lang="en-US" altLang="ja-JP"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モノトーン</a:t>
                      </a: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0.073899978</a:t>
                      </a:r>
                      <a:endParaRPr lang="en-US" altLang="ja-JP"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色合い</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0.045299978</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配色</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0.027899992</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髪色</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0.006099999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r>
                        <a:rPr lang="ja-JP" altLang="en-US" sz="1100" u="none" strike="noStrike" dirty="0">
                          <a:solidFill>
                            <a:srgbClr val="FFFFFF"/>
                          </a:solidFill>
                          <a:effectLst/>
                          <a:latin typeface="メイリオ"/>
                          <a:ea typeface="メイリオ"/>
                          <a:cs typeface="メイリオ"/>
                        </a:rPr>
                        <a:t>靴下</a:t>
                      </a: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0.861499985</a:t>
                      </a:r>
                      <a:endParaRPr lang="en-US" altLang="ja-JP"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タイツ</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0.131499999</a:t>
                      </a:r>
                      <a:endParaRPr lang="en-US" altLang="ja-JP"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ガーター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0.030999999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ストッキング</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0.030499998</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レッグウォーマー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0.023</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ハイソックス</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0.0175</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r>
                        <a:rPr lang="ja-JP" altLang="en-US" sz="1100" u="none" strike="noStrike" dirty="0">
                          <a:solidFill>
                            <a:srgbClr val="FFFFFF"/>
                          </a:solidFill>
                          <a:effectLst/>
                          <a:latin typeface="メイリオ"/>
                          <a:ea typeface="メイリオ"/>
                          <a:cs typeface="メイリオ"/>
                        </a:rPr>
                        <a:t>色名</a:t>
                      </a: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0.819199686</a:t>
                      </a:r>
                      <a:endParaRPr lang="en-US" altLang="ja-JP"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ピンク</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0.29939989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赤</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0.242999908</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水色</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0.076999955</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白</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0.070799979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イエロー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0.040799982</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ネイビー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0.027799984</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黒</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0.026999991</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グレー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0.014399998</a:t>
                      </a:r>
                      <a:endParaRPr lang="en-US" altLang="ja-JP"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r>
            </a:tbl>
          </a:graphicData>
        </a:graphic>
      </p:graphicFrame>
    </p:spTree>
    <p:extLst>
      <p:ext uri="{BB962C8B-B14F-4D97-AF65-F5344CB8AC3E}">
        <p14:creationId xmlns:p14="http://schemas.microsoft.com/office/powerpoint/2010/main" val="1498184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31800"/>
            <a:ext cx="8647112" cy="404813"/>
          </a:xfrm>
        </p:spPr>
        <p:txBody>
          <a:bodyPr>
            <a:normAutofit fontScale="90000"/>
          </a:bodyPr>
          <a:lstStyle/>
          <a:p>
            <a:pPr>
              <a:defRPr/>
            </a:pPr>
            <a:r>
              <a:rPr lang="ja-JP" altLang="en-US" dirty="0" smtClean="0"/>
              <a:t>ソーシャルメディアアカウントと</a:t>
            </a:r>
            <a:r>
              <a:rPr lang="en-US" altLang="ja-JP" dirty="0" smtClean="0"/>
              <a:t/>
            </a:r>
            <a:br>
              <a:rPr lang="en-US" altLang="ja-JP" dirty="0" smtClean="0"/>
            </a:br>
            <a:r>
              <a:rPr lang="ja-JP" altLang="en-US" dirty="0" smtClean="0"/>
              <a:t>企業アカウントの紐付け</a:t>
            </a:r>
            <a:endParaRPr lang="ja-JP" altLang="en-US" dirty="0"/>
          </a:p>
        </p:txBody>
      </p:sp>
      <p:grpSp>
        <p:nvGrpSpPr>
          <p:cNvPr id="15" name="グループ化 12"/>
          <p:cNvGrpSpPr>
            <a:grpSpLocks/>
          </p:cNvGrpSpPr>
          <p:nvPr/>
        </p:nvGrpSpPr>
        <p:grpSpPr bwMode="auto">
          <a:xfrm>
            <a:off x="896938" y="1928813"/>
            <a:ext cx="1546225" cy="1490662"/>
            <a:chOff x="755650" y="1335088"/>
            <a:chExt cx="1546225" cy="1490662"/>
          </a:xfrm>
        </p:grpSpPr>
        <p:sp>
          <p:nvSpPr>
            <p:cNvPr id="16" name="角丸四角形 15"/>
            <p:cNvSpPr/>
            <p:nvPr/>
          </p:nvSpPr>
          <p:spPr bwMode="auto">
            <a:xfrm>
              <a:off x="755650" y="1335088"/>
              <a:ext cx="1546225" cy="1490662"/>
            </a:xfrm>
            <a:prstGeom prst="roundRect">
              <a:avLst>
                <a:gd name="adj" fmla="val 9502"/>
              </a:avLst>
            </a:prstGeom>
            <a:solidFill>
              <a:sysClr val="window" lastClr="FFFFFF"/>
            </a:solidFill>
            <a:ln w="25400" cap="flat" cmpd="sng" algn="ctr">
              <a:solidFill>
                <a:srgbClr val="FF3399"/>
              </a:solidFill>
              <a:prstDash val="solid"/>
            </a:ln>
            <a:effectLst/>
          </p:spPr>
          <p:txBody>
            <a:bodyPr/>
            <a:lstStyle/>
            <a:p>
              <a:pPr algn="ctr">
                <a:defRPr/>
              </a:pPr>
              <a:r>
                <a:rPr lang="en-US" altLang="ja-JP" kern="0" dirty="0">
                  <a:solidFill>
                    <a:sysClr val="windowText" lastClr="000000"/>
                  </a:solidFill>
                  <a:ea typeface="Meiryo UI"/>
                  <a:cs typeface="ＭＳ Ｐゴシック" charset="0"/>
                </a:rPr>
                <a:t>WEB</a:t>
              </a:r>
              <a:r>
                <a:rPr lang="ja-JP" altLang="en-US" kern="0" dirty="0">
                  <a:solidFill>
                    <a:sysClr val="windowText" lastClr="000000"/>
                  </a:solidFill>
                  <a:ea typeface="Meiryo UI"/>
                  <a:cs typeface="ＭＳ Ｐゴシック" charset="0"/>
                </a:rPr>
                <a:t>会員</a:t>
              </a:r>
              <a:endParaRPr lang="en-US" altLang="ja-JP" kern="0" dirty="0">
                <a:solidFill>
                  <a:sysClr val="windowText" lastClr="000000"/>
                </a:solidFill>
                <a:ea typeface="Meiryo UI"/>
                <a:cs typeface="ＭＳ Ｐゴシック" charset="0"/>
              </a:endParaRPr>
            </a:p>
          </p:txBody>
        </p:sp>
        <p:grpSp>
          <p:nvGrpSpPr>
            <p:cNvPr id="107589" name="グループ化 93"/>
            <p:cNvGrpSpPr>
              <a:grpSpLocks/>
            </p:cNvGrpSpPr>
            <p:nvPr/>
          </p:nvGrpSpPr>
          <p:grpSpPr bwMode="auto">
            <a:xfrm>
              <a:off x="943577" y="1747482"/>
              <a:ext cx="1175806" cy="982016"/>
              <a:chOff x="509972" y="2830147"/>
              <a:chExt cx="1313849" cy="1109242"/>
            </a:xfrm>
          </p:grpSpPr>
          <p:pic>
            <p:nvPicPr>
              <p:cNvPr id="107590" name="Picture 5"/>
              <p:cNvPicPr>
                <a:picLocks noChangeAspect="1" noChangeArrowheads="1"/>
              </p:cNvPicPr>
              <p:nvPr/>
            </p:nvPicPr>
            <p:blipFill>
              <a:blip r:embed="rId2">
                <a:extLst>
                  <a:ext uri="{28A0092B-C50C-407E-A947-70E740481C1C}">
                    <a14:useLocalDpi xmlns:a14="http://schemas.microsoft.com/office/drawing/2010/main" val="0"/>
                  </a:ext>
                </a:extLst>
              </a:blip>
              <a:srcRect l="11925" r="80193" b="18336"/>
              <a:stretch>
                <a:fillRect/>
              </a:stretch>
            </p:blipFill>
            <p:spPr bwMode="auto">
              <a:xfrm>
                <a:off x="1321841" y="2919941"/>
                <a:ext cx="501980" cy="10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フローチャート: 処理 18"/>
              <p:cNvSpPr/>
              <p:nvPr/>
            </p:nvSpPr>
            <p:spPr>
              <a:xfrm>
                <a:off x="605089" y="3196356"/>
                <a:ext cx="734385" cy="181110"/>
              </a:xfrm>
              <a:prstGeom prst="flowChartProcess">
                <a:avLst/>
              </a:prstGeom>
              <a:solidFill>
                <a:srgbClr val="C0504D"/>
              </a:solidFill>
              <a:ln w="25400" cap="flat" cmpd="sng" algn="ctr">
                <a:solidFill>
                  <a:srgbClr val="C0504D"/>
                </a:solidFill>
                <a:prstDash val="solid"/>
              </a:ln>
              <a:effectLst/>
            </p:spPr>
            <p:txBody>
              <a:bodyPr anchor="ctr"/>
              <a:lstStyle/>
              <a:p>
                <a:pPr algn="ctr">
                  <a:defRPr/>
                </a:pPr>
                <a:r>
                  <a:rPr lang="ja-JP" altLang="en-US" sz="900" kern="0" dirty="0">
                    <a:solidFill>
                      <a:sysClr val="window" lastClr="FFFFFF"/>
                    </a:solidFill>
                    <a:ea typeface="Meiryo UI"/>
                    <a:cs typeface="ＭＳ Ｐゴシック" charset="0"/>
                  </a:rPr>
                  <a:t>ﾒｰﾙｱﾄﾞﾚｽ</a:t>
                </a:r>
              </a:p>
            </p:txBody>
          </p:sp>
          <p:sp>
            <p:nvSpPr>
              <p:cNvPr id="20" name="フローチャート: 処理 19"/>
              <p:cNvSpPr/>
              <p:nvPr/>
            </p:nvSpPr>
            <p:spPr>
              <a:xfrm>
                <a:off x="608636" y="2979382"/>
                <a:ext cx="734385" cy="182903"/>
              </a:xfrm>
              <a:prstGeom prst="flowChartProcess">
                <a:avLst/>
              </a:prstGeom>
              <a:solidFill>
                <a:srgbClr val="C0504D"/>
              </a:solidFill>
              <a:ln w="25400" cap="flat" cmpd="sng" algn="ctr">
                <a:solidFill>
                  <a:srgbClr val="C0504D"/>
                </a:solidFill>
                <a:prstDash val="solid"/>
              </a:ln>
              <a:effectLst/>
            </p:spPr>
            <p:txBody>
              <a:bodyPr anchor="ctr"/>
              <a:lstStyle/>
              <a:p>
                <a:pPr algn="ctr">
                  <a:defRPr/>
                </a:pPr>
                <a:r>
                  <a:rPr lang="ja-JP" altLang="en-US" sz="900" kern="0" dirty="0">
                    <a:solidFill>
                      <a:sysClr val="window" lastClr="FFFFFF"/>
                    </a:solidFill>
                    <a:ea typeface="Meiryo UI"/>
                    <a:cs typeface="ＭＳ Ｐゴシック" charset="0"/>
                  </a:rPr>
                  <a:t>氏名</a:t>
                </a:r>
              </a:p>
            </p:txBody>
          </p:sp>
          <p:sp>
            <p:nvSpPr>
              <p:cNvPr id="21" name="フローチャート: 処理 20"/>
              <p:cNvSpPr/>
              <p:nvPr/>
            </p:nvSpPr>
            <p:spPr>
              <a:xfrm>
                <a:off x="608636" y="3407950"/>
                <a:ext cx="734385" cy="191869"/>
              </a:xfrm>
              <a:prstGeom prst="flowChartProcess">
                <a:avLst/>
              </a:prstGeom>
              <a:solidFill>
                <a:srgbClr val="C0504D"/>
              </a:solidFill>
              <a:ln w="25400" cap="flat" cmpd="sng" algn="ctr">
                <a:solidFill>
                  <a:srgbClr val="C0504D"/>
                </a:solidFill>
                <a:prstDash val="solid"/>
              </a:ln>
              <a:effectLst/>
            </p:spPr>
            <p:txBody>
              <a:bodyPr anchor="ctr"/>
              <a:lstStyle/>
              <a:p>
                <a:pPr algn="ctr">
                  <a:defRPr/>
                </a:pPr>
                <a:r>
                  <a:rPr lang="ja-JP" altLang="en-US" sz="900" kern="0" dirty="0">
                    <a:solidFill>
                      <a:sysClr val="window" lastClr="FFFFFF"/>
                    </a:solidFill>
                    <a:ea typeface="Meiryo UI"/>
                    <a:cs typeface="ＭＳ Ｐゴシック" charset="0"/>
                  </a:rPr>
                  <a:t>職業</a:t>
                </a:r>
              </a:p>
            </p:txBody>
          </p:sp>
          <p:sp>
            <p:nvSpPr>
              <p:cNvPr id="22" name="正方形/長方形 21"/>
              <p:cNvSpPr/>
              <p:nvPr/>
            </p:nvSpPr>
            <p:spPr>
              <a:xfrm>
                <a:off x="519943" y="2830549"/>
                <a:ext cx="1257678" cy="1118938"/>
              </a:xfrm>
              <a:prstGeom prst="rect">
                <a:avLst/>
              </a:prstGeom>
              <a:noFill/>
              <a:ln w="25400" cap="flat" cmpd="sng" algn="ctr">
                <a:solidFill>
                  <a:sysClr val="window" lastClr="FFFFFF">
                    <a:lumMod val="85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23" name="角丸四角形 22"/>
              <p:cNvSpPr/>
              <p:nvPr/>
            </p:nvSpPr>
            <p:spPr>
              <a:xfrm>
                <a:off x="519943" y="3158699"/>
                <a:ext cx="918868" cy="260010"/>
              </a:xfrm>
              <a:prstGeom prst="roundRect">
                <a:avLst/>
              </a:prstGeom>
              <a:noFill/>
              <a:ln w="19050" cap="flat" cmpd="sng" algn="ctr">
                <a:solidFill>
                  <a:srgbClr val="FF3399"/>
                </a:solidFill>
                <a:prstDash val="dash"/>
              </a:ln>
              <a:effectLst/>
            </p:spPr>
            <p:txBody>
              <a:bodyPr anchor="ctr"/>
              <a:lstStyle/>
              <a:p>
                <a:pPr algn="ctr">
                  <a:defRPr/>
                </a:pPr>
                <a:endParaRPr lang="ja-JP" altLang="en-US" kern="0">
                  <a:solidFill>
                    <a:prstClr val="white"/>
                  </a:solidFill>
                  <a:ea typeface="Meiryo UI"/>
                  <a:cs typeface="ＭＳ Ｐゴシック" charset="0"/>
                </a:endParaRPr>
              </a:p>
            </p:txBody>
          </p:sp>
        </p:grpSp>
      </p:grpSp>
      <p:grpSp>
        <p:nvGrpSpPr>
          <p:cNvPr id="24" name="グループ化 9"/>
          <p:cNvGrpSpPr>
            <a:grpSpLocks/>
          </p:cNvGrpSpPr>
          <p:nvPr/>
        </p:nvGrpSpPr>
        <p:grpSpPr bwMode="auto">
          <a:xfrm>
            <a:off x="2265363" y="4679950"/>
            <a:ext cx="4106862" cy="981075"/>
            <a:chOff x="2338388" y="4086225"/>
            <a:chExt cx="3751262" cy="981075"/>
          </a:xfrm>
        </p:grpSpPr>
        <p:sp>
          <p:nvSpPr>
            <p:cNvPr id="25" name="角丸四角形 24"/>
            <p:cNvSpPr/>
            <p:nvPr/>
          </p:nvSpPr>
          <p:spPr bwMode="auto">
            <a:xfrm>
              <a:off x="2338388" y="4086225"/>
              <a:ext cx="2230167" cy="981075"/>
            </a:xfrm>
            <a:prstGeom prst="roundRect">
              <a:avLst/>
            </a:prstGeom>
            <a:noFill/>
            <a:ln w="25400" cap="flat" cmpd="sng" algn="ctr">
              <a:solidFill>
                <a:srgbClr val="FF3399"/>
              </a:solidFill>
              <a:prstDash val="sysDash"/>
            </a:ln>
            <a:effectLst/>
          </p:spPr>
          <p:txBody>
            <a:bodyPr anchor="ctr"/>
            <a:lstStyle/>
            <a:p>
              <a:pPr algn="ctr">
                <a:defRPr/>
              </a:pPr>
              <a:endParaRPr lang="ja-JP" altLang="en-US" kern="0">
                <a:solidFill>
                  <a:sysClr val="window" lastClr="FFFFFF"/>
                </a:solidFill>
                <a:ea typeface="Meiryo UI"/>
                <a:cs typeface="ＭＳ Ｐゴシック" charset="0"/>
              </a:endParaRPr>
            </a:p>
          </p:txBody>
        </p:sp>
        <p:grpSp>
          <p:nvGrpSpPr>
            <p:cNvPr id="107578" name="グループ化 8"/>
            <p:cNvGrpSpPr>
              <a:grpSpLocks/>
            </p:cNvGrpSpPr>
            <p:nvPr/>
          </p:nvGrpSpPr>
          <p:grpSpPr bwMode="auto">
            <a:xfrm>
              <a:off x="2516510" y="4129088"/>
              <a:ext cx="3573140" cy="820737"/>
              <a:chOff x="2516510" y="4129088"/>
              <a:chExt cx="3573140" cy="820737"/>
            </a:xfrm>
          </p:grpSpPr>
          <p:grpSp>
            <p:nvGrpSpPr>
              <p:cNvPr id="107579" name="グループ化 92"/>
              <p:cNvGrpSpPr>
                <a:grpSpLocks/>
              </p:cNvGrpSpPr>
              <p:nvPr/>
            </p:nvGrpSpPr>
            <p:grpSpPr bwMode="auto">
              <a:xfrm>
                <a:off x="2516510" y="4171538"/>
                <a:ext cx="1987239" cy="754591"/>
                <a:chOff x="2142778" y="4592872"/>
                <a:chExt cx="2220546" cy="852352"/>
              </a:xfrm>
            </p:grpSpPr>
            <p:grpSp>
              <p:nvGrpSpPr>
                <p:cNvPr id="107581" name="グループ化 116"/>
                <p:cNvGrpSpPr>
                  <a:grpSpLocks/>
                </p:cNvGrpSpPr>
                <p:nvPr/>
              </p:nvGrpSpPr>
              <p:grpSpPr bwMode="auto">
                <a:xfrm>
                  <a:off x="2160619" y="4592872"/>
                  <a:ext cx="2060469" cy="852352"/>
                  <a:chOff x="2411759" y="4725013"/>
                  <a:chExt cx="2060469" cy="852352"/>
                </a:xfrm>
              </p:grpSpPr>
              <p:sp>
                <p:nvSpPr>
                  <p:cNvPr id="32" name="正方形/長方形 31"/>
                  <p:cNvSpPr/>
                  <p:nvPr/>
                </p:nvSpPr>
                <p:spPr>
                  <a:xfrm>
                    <a:off x="2412002" y="4725478"/>
                    <a:ext cx="2046416" cy="851756"/>
                  </a:xfrm>
                  <a:prstGeom prst="rect">
                    <a:avLst/>
                  </a:prstGeom>
                  <a:solidFill>
                    <a:sysClr val="window" lastClr="FFFFFF"/>
                  </a:solidFill>
                  <a:ln w="25400" cap="flat" cmpd="sng" algn="ctr">
                    <a:solidFill>
                      <a:sysClr val="window" lastClr="FFFFFF">
                        <a:lumMod val="75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grpSp>
                <p:nvGrpSpPr>
                  <p:cNvPr id="107585" name="グループ化 120"/>
                  <p:cNvGrpSpPr>
                    <a:grpSpLocks/>
                  </p:cNvGrpSpPr>
                  <p:nvPr/>
                </p:nvGrpSpPr>
                <p:grpSpPr bwMode="auto">
                  <a:xfrm>
                    <a:off x="2469585" y="4786781"/>
                    <a:ext cx="387660" cy="239028"/>
                    <a:chOff x="683568" y="4990540"/>
                    <a:chExt cx="914400" cy="612649"/>
                  </a:xfrm>
                </p:grpSpPr>
                <p:sp>
                  <p:nvSpPr>
                    <p:cNvPr id="34" name="フローチャート: 処理 33"/>
                    <p:cNvSpPr/>
                    <p:nvPr/>
                  </p:nvSpPr>
                  <p:spPr>
                    <a:xfrm>
                      <a:off x="685330" y="4989683"/>
                      <a:ext cx="913425" cy="684810"/>
                    </a:xfrm>
                    <a:prstGeom prst="flowChartProcess">
                      <a:avLst/>
                    </a:prstGeom>
                    <a:solidFill>
                      <a:sysClr val="window" lastClr="FFFFFF"/>
                    </a:solidFill>
                    <a:ln w="25400" cap="flat" cmpd="sng" algn="ctr">
                      <a:solidFill>
                        <a:sysClr val="window" lastClr="FFFFFF">
                          <a:lumMod val="50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35" name="二等辺三角形 34"/>
                    <p:cNvSpPr/>
                    <p:nvPr/>
                  </p:nvSpPr>
                  <p:spPr>
                    <a:xfrm rot="10800000">
                      <a:off x="685330" y="4989683"/>
                      <a:ext cx="913425" cy="386067"/>
                    </a:xfrm>
                    <a:prstGeom prst="triangle">
                      <a:avLst/>
                    </a:prstGeom>
                    <a:solidFill>
                      <a:sysClr val="window" lastClr="FFFFFF"/>
                    </a:solidFill>
                    <a:ln w="25400" cap="flat" cmpd="sng" algn="ctr">
                      <a:solidFill>
                        <a:sysClr val="window" lastClr="FFFFFF">
                          <a:lumMod val="50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grpSp>
            </p:grpSp>
            <p:sp>
              <p:nvSpPr>
                <p:cNvPr id="30" name="テキスト ボックス 29"/>
                <p:cNvSpPr txBox="1"/>
                <p:nvPr/>
              </p:nvSpPr>
              <p:spPr>
                <a:xfrm>
                  <a:off x="2609680" y="4654305"/>
                  <a:ext cx="1450153" cy="276148"/>
                </a:xfrm>
                <a:prstGeom prst="rect">
                  <a:avLst/>
                </a:prstGeom>
                <a:noFill/>
              </p:spPr>
              <p:txBody>
                <a:bodyPr wrap="none">
                  <a:spAutoFit/>
                </a:bodyPr>
                <a:lstStyle/>
                <a:p>
                  <a:pPr>
                    <a:defRPr/>
                  </a:pPr>
                  <a:r>
                    <a:rPr lang="ja-JP" altLang="en-US" sz="1200" u="sng" kern="0" dirty="0">
                      <a:solidFill>
                        <a:sysClr val="windowText" lastClr="000000"/>
                      </a:solidFill>
                      <a:latin typeface="Arial" charset="0"/>
                      <a:cs typeface="ＭＳ Ｐゴシック" charset="0"/>
                    </a:rPr>
                    <a:t>そろそろ納会ですね。</a:t>
                  </a:r>
                </a:p>
              </p:txBody>
            </p:sp>
            <p:sp>
              <p:nvSpPr>
                <p:cNvPr id="107583" name="テキスト ボックス 30"/>
                <p:cNvSpPr txBox="1">
                  <a:spLocks noChangeArrowheads="1"/>
                </p:cNvSpPr>
                <p:nvPr/>
              </p:nvSpPr>
              <p:spPr bwMode="auto">
                <a:xfrm>
                  <a:off x="2143038" y="4971696"/>
                  <a:ext cx="2219787" cy="4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kumimoji="0" lang="ja-JP" altLang="en-US" sz="1000">
                      <a:solidFill>
                        <a:srgbClr val="000000"/>
                      </a:solidFill>
                      <a:latin typeface="Arial" pitchFamily="34" charset="0"/>
                      <a:ea typeface="ＭＳ Ｐゴシック" pitchFamily="50" charset="-128"/>
                    </a:rPr>
                    <a:t>皆でワイワイ食べられるピザはどうですか？今ならクーポンが</a:t>
                  </a:r>
                  <a:r>
                    <a:rPr kumimoji="0" lang="en-US" altLang="ja-JP" sz="1000">
                      <a:solidFill>
                        <a:srgbClr val="000000"/>
                      </a:solidFill>
                      <a:latin typeface="Arial" pitchFamily="34" charset="0"/>
                      <a:ea typeface="ＭＳ Ｐゴシック" pitchFamily="50" charset="-128"/>
                    </a:rPr>
                    <a:t>…</a:t>
                  </a:r>
                  <a:endParaRPr lang="ja-JP" altLang="en-US" sz="1000">
                    <a:solidFill>
                      <a:srgbClr val="000000"/>
                    </a:solidFill>
                    <a:latin typeface="Arial" pitchFamily="34" charset="0"/>
                    <a:ea typeface="ＭＳ Ｐゴシック" pitchFamily="50" charset="-128"/>
                  </a:endParaRPr>
                </a:p>
              </p:txBody>
            </p:sp>
          </p:grpSp>
          <p:sp>
            <p:nvSpPr>
              <p:cNvPr id="28" name="四角形吹き出し 27"/>
              <p:cNvSpPr/>
              <p:nvPr/>
            </p:nvSpPr>
            <p:spPr bwMode="auto">
              <a:xfrm>
                <a:off x="4728060" y="4129088"/>
                <a:ext cx="1361590" cy="820737"/>
              </a:xfrm>
              <a:prstGeom prst="wedgeRectCallout">
                <a:avLst>
                  <a:gd name="adj1" fmla="val -74512"/>
                  <a:gd name="adj2" fmla="val -17747"/>
                </a:avLst>
              </a:prstGeom>
              <a:solidFill>
                <a:sysClr val="window" lastClr="FFFFFF"/>
              </a:solidFill>
              <a:ln w="25400" cap="flat" cmpd="sng" algn="ctr">
                <a:solidFill>
                  <a:srgbClr val="FF3399"/>
                </a:solidFill>
                <a:prstDash val="solid"/>
              </a:ln>
              <a:effectLst/>
            </p:spPr>
            <p:txBody>
              <a:bodyPr anchor="ctr"/>
              <a:lstStyle/>
              <a:p>
                <a:pPr algn="ctr">
                  <a:defRPr/>
                </a:pPr>
                <a:r>
                  <a:rPr lang="ja-JP" altLang="en-US" sz="1100" kern="0" dirty="0">
                    <a:solidFill>
                      <a:sysClr val="windowText" lastClr="000000"/>
                    </a:solidFill>
                    <a:ea typeface="Meiryo UI"/>
                    <a:cs typeface="ＭＳ Ｐゴシック" charset="0"/>
                  </a:rPr>
                  <a:t>ライフスタイルに合ったタイミング、内容でメール配信における</a:t>
                </a:r>
                <a:r>
                  <a:rPr lang="en-US" altLang="ja-JP" sz="1100" kern="0" dirty="0">
                    <a:solidFill>
                      <a:sysClr val="windowText" lastClr="000000"/>
                    </a:solidFill>
                    <a:ea typeface="Meiryo UI"/>
                    <a:cs typeface="ＭＳ Ｐゴシック" charset="0"/>
                  </a:rPr>
                  <a:t>ROI</a:t>
                </a:r>
                <a:r>
                  <a:rPr lang="ja-JP" altLang="en-US" sz="1100" kern="0" dirty="0">
                    <a:solidFill>
                      <a:sysClr val="windowText" lastClr="000000"/>
                    </a:solidFill>
                    <a:ea typeface="Meiryo UI"/>
                    <a:cs typeface="ＭＳ Ｐゴシック" charset="0"/>
                  </a:rPr>
                  <a:t>の向上を目指す</a:t>
                </a:r>
              </a:p>
            </p:txBody>
          </p:sp>
        </p:grpSp>
      </p:grpSp>
      <p:sp>
        <p:nvSpPr>
          <p:cNvPr id="36" name="正方形/長方形 35"/>
          <p:cNvSpPr/>
          <p:nvPr/>
        </p:nvSpPr>
        <p:spPr bwMode="auto">
          <a:xfrm>
            <a:off x="446088" y="1443038"/>
            <a:ext cx="1500187" cy="358775"/>
          </a:xfrm>
          <a:prstGeom prst="rect">
            <a:avLst/>
          </a:prstGeom>
          <a:solidFill>
            <a:sysClr val="windowText" lastClr="000000">
              <a:lumMod val="50000"/>
              <a:lumOff val="50000"/>
            </a:sysClr>
          </a:solidFill>
          <a:ln w="25400" cap="flat" cmpd="sng" algn="ctr">
            <a:solidFill>
              <a:sysClr val="windowText" lastClr="000000">
                <a:lumMod val="50000"/>
                <a:lumOff val="50000"/>
              </a:sysClr>
            </a:solidFill>
            <a:prstDash val="solid"/>
          </a:ln>
          <a:effectLst/>
        </p:spPr>
        <p:txBody>
          <a:bodyPr anchor="ctr"/>
          <a:lstStyle/>
          <a:p>
            <a:pPr algn="ctr">
              <a:defRPr/>
            </a:pPr>
            <a:r>
              <a:rPr lang="ja-JP" altLang="en-US" kern="0" dirty="0">
                <a:solidFill>
                  <a:sysClr val="window" lastClr="FFFFFF"/>
                </a:solidFill>
                <a:ea typeface="Meiryo UI"/>
                <a:cs typeface="ＭＳ Ｐゴシック" charset="0"/>
              </a:rPr>
              <a:t>全体の流れ</a:t>
            </a:r>
          </a:p>
        </p:txBody>
      </p:sp>
      <p:grpSp>
        <p:nvGrpSpPr>
          <p:cNvPr id="37" name="グループ化 7"/>
          <p:cNvGrpSpPr>
            <a:grpSpLocks/>
          </p:cNvGrpSpPr>
          <p:nvPr/>
        </p:nvGrpSpPr>
        <p:grpSpPr bwMode="auto">
          <a:xfrm>
            <a:off x="827088" y="3409950"/>
            <a:ext cx="2925762" cy="1403350"/>
            <a:chOff x="685753" y="2815432"/>
            <a:chExt cx="2925810" cy="1404520"/>
          </a:xfrm>
        </p:grpSpPr>
        <p:cxnSp>
          <p:nvCxnSpPr>
            <p:cNvPr id="107574" name="直線矢印コネクタ 101"/>
            <p:cNvCxnSpPr>
              <a:cxnSpLocks noChangeShapeType="1"/>
            </p:cNvCxnSpPr>
            <p:nvPr/>
          </p:nvCxnSpPr>
          <p:spPr bwMode="auto">
            <a:xfrm flipV="1">
              <a:off x="3454468" y="2815432"/>
              <a:ext cx="10370" cy="1404520"/>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sp>
          <p:nvSpPr>
            <p:cNvPr id="50" name="角丸四角形吹き出し 49"/>
            <p:cNvSpPr/>
            <p:nvPr/>
          </p:nvSpPr>
          <p:spPr bwMode="auto">
            <a:xfrm>
              <a:off x="685753" y="3195161"/>
              <a:ext cx="2268574" cy="749925"/>
            </a:xfrm>
            <a:prstGeom prst="wedgeRoundRectCallout">
              <a:avLst>
                <a:gd name="adj1" fmla="val 74007"/>
                <a:gd name="adj2" fmla="val 23895"/>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ja-JP" altLang="en-US" sz="1400" kern="0" dirty="0">
                  <a:solidFill>
                    <a:sysClr val="windowText" lastClr="000000"/>
                  </a:solidFill>
                  <a:ea typeface="Meiryo UI"/>
                  <a:cs typeface="ＭＳ Ｐゴシック" charset="0"/>
                </a:rPr>
                <a:t>タグ情報に基づき個別に内容を変えたダイレクトメールを送信</a:t>
              </a:r>
              <a:endParaRPr lang="en-US" altLang="ja-JP" sz="1400" kern="0" dirty="0">
                <a:solidFill>
                  <a:sysClr val="windowText" lastClr="000000"/>
                </a:solidFill>
                <a:ea typeface="Meiryo UI"/>
                <a:cs typeface="ＭＳ Ｐゴシック" charset="0"/>
              </a:endParaRPr>
            </a:p>
          </p:txBody>
        </p:sp>
        <p:sp>
          <p:nvSpPr>
            <p:cNvPr id="107576" name="円/楕円 50"/>
            <p:cNvSpPr>
              <a:spLocks noChangeArrowheads="1"/>
            </p:cNvSpPr>
            <p:nvPr/>
          </p:nvSpPr>
          <p:spPr bwMode="auto">
            <a:xfrm>
              <a:off x="3279771" y="3103010"/>
              <a:ext cx="331792" cy="312998"/>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en-US" altLang="ja-JP" sz="2400">
                  <a:solidFill>
                    <a:srgbClr val="FFFFFF"/>
                  </a:solidFill>
                  <a:latin typeface="Calibri" pitchFamily="34" charset="0"/>
                  <a:ea typeface="Meiryo UI" pitchFamily="50" charset="-128"/>
                  <a:cs typeface="Meiryo UI" pitchFamily="50" charset="-128"/>
                </a:rPr>
                <a:t>5</a:t>
              </a:r>
              <a:endParaRPr lang="ja-JP" altLang="en-US" sz="2400">
                <a:solidFill>
                  <a:srgbClr val="FFFFFF"/>
                </a:solidFill>
                <a:latin typeface="Calibri" pitchFamily="34" charset="0"/>
                <a:ea typeface="Meiryo UI" pitchFamily="50" charset="-128"/>
                <a:cs typeface="Meiryo UI" pitchFamily="50" charset="-128"/>
              </a:endParaRPr>
            </a:p>
          </p:txBody>
        </p:sp>
      </p:grpSp>
      <p:grpSp>
        <p:nvGrpSpPr>
          <p:cNvPr id="52" name="グループ化 19"/>
          <p:cNvGrpSpPr>
            <a:grpSpLocks/>
          </p:cNvGrpSpPr>
          <p:nvPr/>
        </p:nvGrpSpPr>
        <p:grpSpPr bwMode="auto">
          <a:xfrm>
            <a:off x="4684713" y="1857375"/>
            <a:ext cx="4135437" cy="1624013"/>
            <a:chOff x="4543425" y="1263650"/>
            <a:chExt cx="4135438" cy="1624013"/>
          </a:xfrm>
        </p:grpSpPr>
        <p:sp>
          <p:nvSpPr>
            <p:cNvPr id="107551" name="テキスト ボックス 52"/>
            <p:cNvSpPr txBox="1">
              <a:spLocks noChangeArrowheads="1"/>
            </p:cNvSpPr>
            <p:nvPr/>
          </p:nvSpPr>
          <p:spPr bwMode="auto">
            <a:xfrm>
              <a:off x="7169151" y="1292225"/>
              <a:ext cx="10334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en-US" altLang="ja-JP" sz="1800">
                  <a:solidFill>
                    <a:srgbClr val="000000"/>
                  </a:solidFill>
                  <a:latin typeface="Arial" pitchFamily="34" charset="0"/>
                  <a:ea typeface="ＭＳ Ｐゴシック" pitchFamily="50" charset="-128"/>
                </a:rPr>
                <a:t>Twitter</a:t>
              </a:r>
              <a:r>
                <a:rPr lang="ja-JP" altLang="en-US" sz="1800">
                  <a:solidFill>
                    <a:srgbClr val="000000"/>
                  </a:solidFill>
                  <a:latin typeface="Arial" pitchFamily="34" charset="0"/>
                  <a:ea typeface="ＭＳ Ｐゴシック" pitchFamily="50" charset="-128"/>
                </a:rPr>
                <a:t>　</a:t>
              </a:r>
              <a:r>
                <a:rPr lang="en-US" altLang="ja-JP" sz="1800">
                  <a:solidFill>
                    <a:srgbClr val="000000"/>
                  </a:solidFill>
                  <a:latin typeface="Arial" pitchFamily="34" charset="0"/>
                  <a:ea typeface="ＭＳ Ｐゴシック" pitchFamily="50" charset="-128"/>
                </a:rPr>
                <a:t>DB</a:t>
              </a:r>
              <a:endParaRPr lang="ja-JP" altLang="en-US" sz="1800">
                <a:solidFill>
                  <a:srgbClr val="000000"/>
                </a:solidFill>
                <a:latin typeface="Arial" pitchFamily="34" charset="0"/>
                <a:ea typeface="ＭＳ Ｐゴシック" pitchFamily="50" charset="-128"/>
              </a:endParaRPr>
            </a:p>
          </p:txBody>
        </p:sp>
        <p:pic>
          <p:nvPicPr>
            <p:cNvPr id="107552" name="Picture 5"/>
            <p:cNvPicPr>
              <a:picLocks noChangeAspect="1" noChangeArrowheads="1"/>
            </p:cNvPicPr>
            <p:nvPr/>
          </p:nvPicPr>
          <p:blipFill>
            <a:blip r:embed="rId3">
              <a:extLst>
                <a:ext uri="{28A0092B-C50C-407E-A947-70E740481C1C}">
                  <a14:useLocalDpi xmlns:a14="http://schemas.microsoft.com/office/drawing/2010/main" val="0"/>
                </a:ext>
              </a:extLst>
            </a:blip>
            <a:srcRect l="11925" r="80193" b="18336"/>
            <a:stretch>
              <a:fillRect/>
            </a:stretch>
          </p:blipFill>
          <p:spPr bwMode="auto">
            <a:xfrm>
              <a:off x="6864802" y="1893988"/>
              <a:ext cx="385439" cy="7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53" name="グループ化 13"/>
            <p:cNvGrpSpPr>
              <a:grpSpLocks/>
            </p:cNvGrpSpPr>
            <p:nvPr/>
          </p:nvGrpSpPr>
          <p:grpSpPr bwMode="auto">
            <a:xfrm>
              <a:off x="4543425" y="1263650"/>
              <a:ext cx="4135438" cy="1624013"/>
              <a:chOff x="4543425" y="1263650"/>
              <a:chExt cx="4135438" cy="1624013"/>
            </a:xfrm>
          </p:grpSpPr>
          <p:sp>
            <p:nvSpPr>
              <p:cNvPr id="62" name="円柱 61"/>
              <p:cNvSpPr/>
              <p:nvPr/>
            </p:nvSpPr>
            <p:spPr bwMode="auto">
              <a:xfrm>
                <a:off x="6745288" y="1263650"/>
                <a:ext cx="1933575" cy="1624013"/>
              </a:xfrm>
              <a:prstGeom prst="can">
                <a:avLst/>
              </a:prstGeom>
              <a:solidFill>
                <a:srgbClr val="9999FF"/>
              </a:solidFill>
              <a:ln w="25400" cap="flat" cmpd="sng" algn="ctr">
                <a:solidFill>
                  <a:srgbClr val="3333CC"/>
                </a:solidFill>
                <a:prstDash val="solid"/>
              </a:ln>
              <a:effectLst/>
            </p:spPr>
            <p:txBody>
              <a:bodyPr anchor="ctr"/>
              <a:lstStyle/>
              <a:p>
                <a:pPr algn="ctr">
                  <a:defRPr/>
                </a:pPr>
                <a:endParaRPr lang="ja-JP" altLang="en-US" kern="0" dirty="0">
                  <a:solidFill>
                    <a:sysClr val="window" lastClr="FFFFFF"/>
                  </a:solidFill>
                  <a:ea typeface="Meiryo UI"/>
                  <a:cs typeface="ＭＳ Ｐゴシック" charset="0"/>
                </a:endParaRPr>
              </a:p>
            </p:txBody>
          </p:sp>
          <p:grpSp>
            <p:nvGrpSpPr>
              <p:cNvPr id="107561" name="グループ化 83"/>
              <p:cNvGrpSpPr>
                <a:grpSpLocks/>
              </p:cNvGrpSpPr>
              <p:nvPr/>
            </p:nvGrpSpPr>
            <p:grpSpPr bwMode="auto">
              <a:xfrm>
                <a:off x="6837363" y="1827214"/>
                <a:ext cx="1779587" cy="895351"/>
                <a:chOff x="5204030" y="4911763"/>
                <a:chExt cx="1988515" cy="343361"/>
              </a:xfrm>
            </p:grpSpPr>
            <p:sp>
              <p:nvSpPr>
                <p:cNvPr id="73" name="正方形/長方形 72"/>
                <p:cNvSpPr/>
                <p:nvPr/>
              </p:nvSpPr>
              <p:spPr>
                <a:xfrm>
                  <a:off x="5204030" y="4911763"/>
                  <a:ext cx="1988516" cy="343361"/>
                </a:xfrm>
                <a:prstGeom prst="rect">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74" name="メモ 73"/>
                <p:cNvSpPr/>
                <p:nvPr/>
              </p:nvSpPr>
              <p:spPr>
                <a:xfrm>
                  <a:off x="5677656" y="4944638"/>
                  <a:ext cx="411539" cy="287960"/>
                </a:xfrm>
                <a:prstGeom prst="foldedCorner">
                  <a:avLst/>
                </a:prstGeom>
                <a:solidFill>
                  <a:sysClr val="window" lastClr="FFFFFF"/>
                </a:solidFill>
                <a:ln w="12700" cap="flat" cmpd="sng" algn="ctr">
                  <a:solidFill>
                    <a:sysClr val="windowText" lastClr="000000">
                      <a:lumMod val="50000"/>
                      <a:lumOff val="50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75" name="メモ 74"/>
                <p:cNvSpPr/>
                <p:nvPr/>
              </p:nvSpPr>
              <p:spPr>
                <a:xfrm>
                  <a:off x="6154828" y="4943420"/>
                  <a:ext cx="411539" cy="287960"/>
                </a:xfrm>
                <a:prstGeom prst="foldedCorner">
                  <a:avLst/>
                </a:prstGeom>
                <a:solidFill>
                  <a:sysClr val="window" lastClr="FFFFFF"/>
                </a:solidFill>
                <a:ln w="12700" cap="flat" cmpd="sng" algn="ctr">
                  <a:solidFill>
                    <a:sysClr val="windowText" lastClr="000000">
                      <a:lumMod val="50000"/>
                      <a:lumOff val="50000"/>
                    </a:sysClr>
                  </a:solidFill>
                  <a:prstDash val="solid"/>
                </a:ln>
                <a:effectLst/>
              </p:spPr>
              <p:txBody>
                <a:bodyPr anchor="ctr"/>
                <a:lstStyle/>
                <a:p>
                  <a:pPr algn="ctr">
                    <a:defRPr/>
                  </a:pPr>
                  <a:endParaRPr lang="ja-JP" altLang="en-US" sz="800" kern="0" dirty="0">
                    <a:solidFill>
                      <a:sysClr val="windowText" lastClr="000000"/>
                    </a:solidFill>
                    <a:ea typeface="Meiryo UI"/>
                    <a:cs typeface="ＭＳ Ｐゴシック" charset="0"/>
                  </a:endParaRPr>
                </a:p>
              </p:txBody>
            </p:sp>
          </p:grpSp>
          <p:grpSp>
            <p:nvGrpSpPr>
              <p:cNvPr id="107562" name="グループ化 10"/>
              <p:cNvGrpSpPr>
                <a:grpSpLocks/>
              </p:cNvGrpSpPr>
              <p:nvPr/>
            </p:nvGrpSpPr>
            <p:grpSpPr bwMode="auto">
              <a:xfrm>
                <a:off x="4543425" y="1341438"/>
                <a:ext cx="1546225" cy="1492250"/>
                <a:chOff x="4543425" y="1341438"/>
                <a:chExt cx="1546225" cy="1492250"/>
              </a:xfrm>
            </p:grpSpPr>
            <p:sp>
              <p:nvSpPr>
                <p:cNvPr id="65" name="角丸四角形 64"/>
                <p:cNvSpPr/>
                <p:nvPr/>
              </p:nvSpPr>
              <p:spPr bwMode="auto">
                <a:xfrm>
                  <a:off x="4543425" y="1341438"/>
                  <a:ext cx="1546225" cy="1492250"/>
                </a:xfrm>
                <a:prstGeom prst="roundRect">
                  <a:avLst>
                    <a:gd name="adj" fmla="val 9502"/>
                  </a:avLst>
                </a:prstGeom>
                <a:solidFill>
                  <a:sysClr val="window" lastClr="FFFFFF"/>
                </a:solidFill>
                <a:ln w="25400" cap="flat" cmpd="sng" algn="ctr">
                  <a:solidFill>
                    <a:srgbClr val="3333CC"/>
                  </a:solidFill>
                  <a:prstDash val="solid"/>
                </a:ln>
                <a:effectLst/>
              </p:spPr>
              <p:txBody>
                <a:bodyPr/>
                <a:lstStyle/>
                <a:p>
                  <a:pPr algn="ctr">
                    <a:defRPr/>
                  </a:pPr>
                  <a:r>
                    <a:rPr lang="en-US" altLang="ja-JP" kern="0" dirty="0">
                      <a:solidFill>
                        <a:sysClr val="windowText" lastClr="000000"/>
                      </a:solidFill>
                      <a:ea typeface="Meiryo UI"/>
                      <a:cs typeface="ＭＳ Ｐゴシック" charset="0"/>
                    </a:rPr>
                    <a:t>Twitter</a:t>
                  </a:r>
                  <a:r>
                    <a:rPr lang="ja-JP" altLang="en-US" kern="0" dirty="0">
                      <a:solidFill>
                        <a:sysClr val="windowText" lastClr="000000"/>
                      </a:solidFill>
                      <a:ea typeface="Meiryo UI"/>
                      <a:cs typeface="ＭＳ Ｐゴシック" charset="0"/>
                    </a:rPr>
                    <a:t>　</a:t>
                  </a:r>
                  <a:r>
                    <a:rPr lang="en-US" altLang="ja-JP" kern="0" dirty="0">
                      <a:solidFill>
                        <a:sysClr val="windowText" lastClr="000000"/>
                      </a:solidFill>
                      <a:ea typeface="Meiryo UI"/>
                      <a:cs typeface="ＭＳ Ｐゴシック" charset="0"/>
                    </a:rPr>
                    <a:t>ID</a:t>
                  </a:r>
                </a:p>
              </p:txBody>
            </p:sp>
            <p:grpSp>
              <p:nvGrpSpPr>
                <p:cNvPr id="107564" name="グループ化 89"/>
                <p:cNvGrpSpPr>
                  <a:grpSpLocks/>
                </p:cNvGrpSpPr>
                <p:nvPr/>
              </p:nvGrpSpPr>
              <p:grpSpPr bwMode="auto">
                <a:xfrm>
                  <a:off x="4760841" y="1747482"/>
                  <a:ext cx="1176938" cy="982016"/>
                  <a:chOff x="4715259" y="2830147"/>
                  <a:chExt cx="1315113" cy="1109242"/>
                </a:xfrm>
              </p:grpSpPr>
              <p:pic>
                <p:nvPicPr>
                  <p:cNvPr id="107566" name="Picture 5"/>
                  <p:cNvPicPr>
                    <a:picLocks noChangeAspect="1" noChangeArrowheads="1"/>
                  </p:cNvPicPr>
                  <p:nvPr/>
                </p:nvPicPr>
                <p:blipFill>
                  <a:blip r:embed="rId2">
                    <a:extLst>
                      <a:ext uri="{28A0092B-C50C-407E-A947-70E740481C1C}">
                        <a14:useLocalDpi xmlns:a14="http://schemas.microsoft.com/office/drawing/2010/main" val="0"/>
                      </a:ext>
                    </a:extLst>
                  </a:blip>
                  <a:srcRect l="11925" r="80193" b="18336"/>
                  <a:stretch>
                    <a:fillRect/>
                  </a:stretch>
                </p:blipFill>
                <p:spPr bwMode="auto">
                  <a:xfrm>
                    <a:off x="5528392" y="2912385"/>
                    <a:ext cx="501980" cy="10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フローチャート: 処理 68"/>
                  <p:cNvSpPr/>
                  <p:nvPr/>
                </p:nvSpPr>
                <p:spPr>
                  <a:xfrm>
                    <a:off x="4800484" y="3196356"/>
                    <a:ext cx="745028" cy="181110"/>
                  </a:xfrm>
                  <a:prstGeom prst="flowChartProcess">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a:defRPr/>
                    </a:pPr>
                    <a:r>
                      <a:rPr lang="en-US" altLang="ja-JP" sz="800" kern="0" dirty="0">
                        <a:solidFill>
                          <a:sysClr val="window" lastClr="FFFFFF"/>
                        </a:solidFill>
                        <a:ea typeface="Meiryo UI"/>
                        <a:cs typeface="ＭＳ Ｐゴシック" charset="0"/>
                      </a:rPr>
                      <a:t>OL</a:t>
                    </a:r>
                    <a:r>
                      <a:rPr lang="ja-JP" altLang="en-US" sz="800" kern="0" dirty="0">
                        <a:solidFill>
                          <a:sysClr val="window" lastClr="FFFFFF"/>
                        </a:solidFill>
                        <a:ea typeface="Meiryo UI"/>
                        <a:cs typeface="ＭＳ Ｐゴシック" charset="0"/>
                      </a:rPr>
                      <a:t>タグ</a:t>
                    </a:r>
                  </a:p>
                </p:txBody>
              </p:sp>
              <p:sp>
                <p:nvSpPr>
                  <p:cNvPr id="70" name="フローチャート: 処理 69"/>
                  <p:cNvSpPr/>
                  <p:nvPr/>
                </p:nvSpPr>
                <p:spPr>
                  <a:xfrm>
                    <a:off x="4804032" y="2979382"/>
                    <a:ext cx="745028" cy="182903"/>
                  </a:xfrm>
                  <a:prstGeom prst="flowChartProcess">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a:defRPr/>
                    </a:pPr>
                    <a:r>
                      <a:rPr lang="ja-JP" altLang="en-US" sz="800" kern="0" dirty="0">
                        <a:solidFill>
                          <a:sysClr val="window" lastClr="FFFFFF"/>
                        </a:solidFill>
                        <a:ea typeface="Meiryo UI"/>
                        <a:cs typeface="ＭＳ Ｐゴシック" charset="0"/>
                      </a:rPr>
                      <a:t>女子会タグ</a:t>
                    </a:r>
                  </a:p>
                </p:txBody>
              </p:sp>
              <p:sp>
                <p:nvSpPr>
                  <p:cNvPr id="71" name="フローチャート: 処理 70"/>
                  <p:cNvSpPr/>
                  <p:nvPr/>
                </p:nvSpPr>
                <p:spPr>
                  <a:xfrm>
                    <a:off x="4804032" y="3407950"/>
                    <a:ext cx="745028" cy="191869"/>
                  </a:xfrm>
                  <a:prstGeom prst="flowChartProcess">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a:defRPr/>
                    </a:pPr>
                    <a:r>
                      <a:rPr lang="ja-JP" altLang="en-US" sz="800" kern="0" dirty="0">
                        <a:solidFill>
                          <a:sysClr val="window" lastClr="FFFFFF"/>
                        </a:solidFill>
                        <a:ea typeface="Meiryo UI"/>
                        <a:cs typeface="ＭＳ Ｐゴシック" charset="0"/>
                      </a:rPr>
                      <a:t>納会タグ</a:t>
                    </a:r>
                  </a:p>
                </p:txBody>
              </p:sp>
              <p:sp>
                <p:nvSpPr>
                  <p:cNvPr id="72" name="正方形/長方形 71"/>
                  <p:cNvSpPr/>
                  <p:nvPr/>
                </p:nvSpPr>
                <p:spPr>
                  <a:xfrm>
                    <a:off x="4715338" y="2830549"/>
                    <a:ext cx="1278965" cy="1118938"/>
                  </a:xfrm>
                  <a:prstGeom prst="rect">
                    <a:avLst/>
                  </a:prstGeom>
                  <a:noFill/>
                  <a:ln w="25400" cap="flat" cmpd="sng" algn="ctr">
                    <a:solidFill>
                      <a:sysClr val="window" lastClr="FFFFFF">
                        <a:lumMod val="85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grpSp>
            <p:sp>
              <p:nvSpPr>
                <p:cNvPr id="67" name="角丸四角形 66"/>
                <p:cNvSpPr/>
                <p:nvPr/>
              </p:nvSpPr>
              <p:spPr bwMode="auto">
                <a:xfrm>
                  <a:off x="4746625" y="2222500"/>
                  <a:ext cx="831850" cy="228600"/>
                </a:xfrm>
                <a:prstGeom prst="roundRect">
                  <a:avLst/>
                </a:prstGeom>
                <a:noFill/>
                <a:ln w="19050" cap="flat" cmpd="sng" algn="ctr">
                  <a:solidFill>
                    <a:srgbClr val="FF3399"/>
                  </a:solidFill>
                  <a:prstDash val="dash"/>
                </a:ln>
                <a:effectLst/>
              </p:spPr>
              <p:txBody>
                <a:bodyPr anchor="ctr"/>
                <a:lstStyle/>
                <a:p>
                  <a:pPr algn="ctr">
                    <a:defRPr/>
                  </a:pPr>
                  <a:endParaRPr lang="ja-JP" altLang="en-US" kern="0">
                    <a:solidFill>
                      <a:prstClr val="white"/>
                    </a:solidFill>
                    <a:ea typeface="Meiryo UI"/>
                    <a:cs typeface="ＭＳ Ｐゴシック" charset="0"/>
                  </a:endParaRPr>
                </a:p>
              </p:txBody>
            </p:sp>
          </p:grpSp>
        </p:grpSp>
        <p:sp>
          <p:nvSpPr>
            <p:cNvPr id="56" name="テキスト ボックス 55"/>
            <p:cNvSpPr txBox="1"/>
            <p:nvPr/>
          </p:nvSpPr>
          <p:spPr bwMode="auto">
            <a:xfrm rot="5400000">
              <a:off x="7102475" y="2155826"/>
              <a:ext cx="669925" cy="260350"/>
            </a:xfrm>
            <a:prstGeom prst="rect">
              <a:avLst/>
            </a:prstGeom>
            <a:noFill/>
          </p:spPr>
          <p:txBody>
            <a:bodyPr>
              <a:spAutoFit/>
            </a:bodyPr>
            <a:lstStyle/>
            <a:p>
              <a:pPr>
                <a:defRPr/>
              </a:pPr>
              <a:r>
                <a:rPr lang="ja-JP" altLang="en-US" sz="1100" kern="0" dirty="0">
                  <a:solidFill>
                    <a:srgbClr val="FF0000"/>
                  </a:solidFill>
                  <a:latin typeface="Arial" charset="0"/>
                  <a:cs typeface="ＭＳ Ｐゴシック" charset="0"/>
                </a:rPr>
                <a:t>給料日</a:t>
              </a:r>
              <a:endParaRPr lang="ja-JP" altLang="en-US" sz="600" kern="0" dirty="0">
                <a:solidFill>
                  <a:sysClr val="windowText" lastClr="000000"/>
                </a:solidFill>
                <a:latin typeface="Arial" charset="0"/>
                <a:cs typeface="ＭＳ Ｐゴシック" charset="0"/>
              </a:endParaRPr>
            </a:p>
          </p:txBody>
        </p:sp>
        <p:sp>
          <p:nvSpPr>
            <p:cNvPr id="107555" name="テキスト ボックス 56"/>
            <p:cNvSpPr txBox="1">
              <a:spLocks noChangeArrowheads="1"/>
            </p:cNvSpPr>
            <p:nvPr/>
          </p:nvSpPr>
          <p:spPr bwMode="auto">
            <a:xfrm>
              <a:off x="7970838" y="2038350"/>
              <a:ext cx="3079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en-US" altLang="ja-JP" sz="1800">
                  <a:solidFill>
                    <a:srgbClr val="000000"/>
                  </a:solidFill>
                  <a:latin typeface="Arial" pitchFamily="34" charset="0"/>
                  <a:ea typeface="ＭＳ Ｐゴシック" pitchFamily="50" charset="-128"/>
                </a:rPr>
                <a:t>…</a:t>
              </a:r>
              <a:endParaRPr lang="ja-JP" altLang="en-US" sz="1800">
                <a:solidFill>
                  <a:srgbClr val="000000"/>
                </a:solidFill>
                <a:latin typeface="Arial" pitchFamily="34" charset="0"/>
                <a:ea typeface="ＭＳ Ｐゴシック" pitchFamily="50" charset="-128"/>
              </a:endParaRPr>
            </a:p>
          </p:txBody>
        </p:sp>
        <p:sp>
          <p:nvSpPr>
            <p:cNvPr id="58" name="メモ 57"/>
            <p:cNvSpPr/>
            <p:nvPr/>
          </p:nvSpPr>
          <p:spPr bwMode="auto">
            <a:xfrm>
              <a:off x="8194676" y="1903413"/>
              <a:ext cx="368300" cy="750887"/>
            </a:xfrm>
            <a:prstGeom prst="foldedCorner">
              <a:avLst/>
            </a:prstGeom>
            <a:solidFill>
              <a:sysClr val="window" lastClr="FFFFFF"/>
            </a:solidFill>
            <a:ln w="12700" cap="flat" cmpd="sng" algn="ctr">
              <a:solidFill>
                <a:sysClr val="windowText" lastClr="000000">
                  <a:lumMod val="50000"/>
                  <a:lumOff val="50000"/>
                </a:sysClr>
              </a:solidFill>
              <a:prstDash val="solid"/>
            </a:ln>
            <a:effectLst/>
          </p:spPr>
          <p:txBody>
            <a:bodyPr anchor="ctr"/>
            <a:lstStyle/>
            <a:p>
              <a:pPr algn="ctr">
                <a:defRPr/>
              </a:pPr>
              <a:endParaRPr lang="ja-JP" altLang="en-US" sz="800" kern="0" dirty="0">
                <a:solidFill>
                  <a:sysClr val="windowText" lastClr="000000"/>
                </a:solidFill>
                <a:ea typeface="Meiryo UI"/>
                <a:cs typeface="ＭＳ Ｐゴシック" charset="0"/>
              </a:endParaRPr>
            </a:p>
          </p:txBody>
        </p:sp>
        <p:sp>
          <p:nvSpPr>
            <p:cNvPr id="59" name="テキスト ボックス 58"/>
            <p:cNvSpPr txBox="1"/>
            <p:nvPr/>
          </p:nvSpPr>
          <p:spPr>
            <a:xfrm rot="5400000">
              <a:off x="7539832" y="2243932"/>
              <a:ext cx="668337" cy="254000"/>
            </a:xfrm>
            <a:prstGeom prst="rect">
              <a:avLst/>
            </a:prstGeom>
            <a:noFill/>
          </p:spPr>
          <p:txBody>
            <a:bodyPr>
              <a:spAutoFit/>
            </a:bodyPr>
            <a:lstStyle/>
            <a:p>
              <a:pPr>
                <a:defRPr/>
              </a:pPr>
              <a:r>
                <a:rPr lang="ja-JP" altLang="en-US" sz="1050" kern="0" dirty="0">
                  <a:solidFill>
                    <a:srgbClr val="FF0000"/>
                  </a:solidFill>
                  <a:latin typeface="Arial" charset="0"/>
                  <a:cs typeface="ＭＳ Ｐゴシック" charset="0"/>
                </a:rPr>
                <a:t>仕事</a:t>
              </a:r>
            </a:p>
          </p:txBody>
        </p:sp>
        <p:sp>
          <p:nvSpPr>
            <p:cNvPr id="60" name="テキスト ボックス 59"/>
            <p:cNvSpPr txBox="1"/>
            <p:nvPr/>
          </p:nvSpPr>
          <p:spPr>
            <a:xfrm rot="5400000">
              <a:off x="8043863" y="2232025"/>
              <a:ext cx="668338" cy="261938"/>
            </a:xfrm>
            <a:prstGeom prst="rect">
              <a:avLst/>
            </a:prstGeom>
            <a:noFill/>
          </p:spPr>
          <p:txBody>
            <a:bodyPr>
              <a:spAutoFit/>
            </a:bodyPr>
            <a:lstStyle/>
            <a:p>
              <a:pPr>
                <a:defRPr/>
              </a:pPr>
              <a:r>
                <a:rPr lang="ja-JP" altLang="en-US" sz="1100" kern="0" dirty="0">
                  <a:solidFill>
                    <a:srgbClr val="FF0000"/>
                  </a:solidFill>
                  <a:latin typeface="Arial" charset="0"/>
                  <a:cs typeface="ＭＳ Ｐゴシック" charset="0"/>
                </a:rPr>
                <a:t>有給</a:t>
              </a:r>
              <a:endParaRPr lang="ja-JP" altLang="en-US" sz="600" kern="0" dirty="0">
                <a:solidFill>
                  <a:sysClr val="windowText" lastClr="000000"/>
                </a:solidFill>
                <a:latin typeface="Arial" charset="0"/>
                <a:cs typeface="ＭＳ Ｐゴシック" charset="0"/>
              </a:endParaRPr>
            </a:p>
          </p:txBody>
        </p:sp>
        <p:sp>
          <p:nvSpPr>
            <p:cNvPr id="61" name="正方形/長方形 60"/>
            <p:cNvSpPr/>
            <p:nvPr/>
          </p:nvSpPr>
          <p:spPr>
            <a:xfrm>
              <a:off x="7069138" y="1331913"/>
              <a:ext cx="1285875" cy="368300"/>
            </a:xfrm>
            <a:prstGeom prst="rect">
              <a:avLst/>
            </a:prstGeom>
          </p:spPr>
          <p:txBody>
            <a:bodyPr wrap="none">
              <a:spAutoFit/>
            </a:bodyPr>
            <a:lstStyle/>
            <a:p>
              <a:pPr algn="ctr">
                <a:defRPr/>
              </a:pPr>
              <a:r>
                <a:rPr lang="en-US" altLang="ja-JP" kern="0" dirty="0">
                  <a:solidFill>
                    <a:sysClr val="windowText" lastClr="000000"/>
                  </a:solidFill>
                  <a:latin typeface="Arial" charset="0"/>
                  <a:ea typeface="Meiryo UI"/>
                  <a:cs typeface="ＭＳ Ｐゴシック" charset="0"/>
                </a:rPr>
                <a:t>Twitter</a:t>
              </a:r>
              <a:r>
                <a:rPr lang="ja-JP" altLang="en-US" kern="0" dirty="0">
                  <a:solidFill>
                    <a:sysClr val="windowText" lastClr="000000"/>
                  </a:solidFill>
                  <a:latin typeface="Arial" charset="0"/>
                  <a:ea typeface="Meiryo UI"/>
                  <a:cs typeface="ＭＳ Ｐゴシック" charset="0"/>
                </a:rPr>
                <a:t>　</a:t>
              </a:r>
              <a:r>
                <a:rPr lang="en-US" altLang="ja-JP" kern="0" dirty="0">
                  <a:solidFill>
                    <a:sysClr val="windowText" lastClr="000000"/>
                  </a:solidFill>
                  <a:latin typeface="Arial" charset="0"/>
                  <a:ea typeface="Meiryo UI"/>
                  <a:cs typeface="ＭＳ Ｐゴシック" charset="0"/>
                </a:rPr>
                <a:t>DB</a:t>
              </a:r>
            </a:p>
          </p:txBody>
        </p:sp>
      </p:grpSp>
      <p:grpSp>
        <p:nvGrpSpPr>
          <p:cNvPr id="76" name="グループ化 4"/>
          <p:cNvGrpSpPr>
            <a:grpSpLocks/>
          </p:cNvGrpSpPr>
          <p:nvPr/>
        </p:nvGrpSpPr>
        <p:grpSpPr bwMode="auto">
          <a:xfrm>
            <a:off x="5934075" y="3040063"/>
            <a:ext cx="2525713" cy="1203325"/>
            <a:chOff x="5792596" y="2446338"/>
            <a:chExt cx="2526217" cy="1203325"/>
          </a:xfrm>
        </p:grpSpPr>
        <p:cxnSp>
          <p:nvCxnSpPr>
            <p:cNvPr id="107548" name="直線矢印コネクタ 98"/>
            <p:cNvCxnSpPr>
              <a:cxnSpLocks noChangeShapeType="1"/>
            </p:cNvCxnSpPr>
            <p:nvPr/>
          </p:nvCxnSpPr>
          <p:spPr bwMode="auto">
            <a:xfrm flipV="1">
              <a:off x="5792596" y="2588634"/>
              <a:ext cx="1128100" cy="9506"/>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sp>
          <p:nvSpPr>
            <p:cNvPr id="107549" name="円/楕円 77"/>
            <p:cNvSpPr>
              <a:spLocks noChangeArrowheads="1"/>
            </p:cNvSpPr>
            <p:nvPr/>
          </p:nvSpPr>
          <p:spPr bwMode="auto">
            <a:xfrm>
              <a:off x="6257827" y="2446338"/>
              <a:ext cx="330266" cy="312737"/>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en-US" altLang="ja-JP" sz="2400">
                  <a:solidFill>
                    <a:srgbClr val="FFFFFF"/>
                  </a:solidFill>
                  <a:latin typeface="Calibri" pitchFamily="34" charset="0"/>
                  <a:ea typeface="Meiryo UI" pitchFamily="50" charset="-128"/>
                  <a:cs typeface="Meiryo UI" pitchFamily="50" charset="-128"/>
                </a:rPr>
                <a:t>3</a:t>
              </a:r>
              <a:endParaRPr lang="ja-JP" altLang="en-US" sz="2400">
                <a:solidFill>
                  <a:srgbClr val="FFFFFF"/>
                </a:solidFill>
                <a:latin typeface="Calibri" pitchFamily="34" charset="0"/>
                <a:ea typeface="Meiryo UI" pitchFamily="50" charset="-128"/>
                <a:cs typeface="Meiryo UI" pitchFamily="50" charset="-128"/>
              </a:endParaRPr>
            </a:p>
          </p:txBody>
        </p:sp>
        <p:sp>
          <p:nvSpPr>
            <p:cNvPr id="79" name="角丸四角形吹き出し 78"/>
            <p:cNvSpPr/>
            <p:nvPr/>
          </p:nvSpPr>
          <p:spPr>
            <a:xfrm>
              <a:off x="5795772" y="3060700"/>
              <a:ext cx="2523041" cy="588963"/>
            </a:xfrm>
            <a:prstGeom prst="wedgeRoundRectCallout">
              <a:avLst>
                <a:gd name="adj1" fmla="val -21661"/>
                <a:gd name="adj2" fmla="val -103405"/>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ja-JP" altLang="en-US" sz="1400" kern="0" dirty="0">
                  <a:solidFill>
                    <a:sysClr val="windowText" lastClr="000000"/>
                  </a:solidFill>
                  <a:ea typeface="Meiryo UI"/>
                  <a:cs typeface="ＭＳ Ｐゴシック" charset="0"/>
                </a:rPr>
                <a:t>サラリーマンカテゴリに分類し、納会タグを付与</a:t>
              </a:r>
              <a:endParaRPr lang="en-US" altLang="ja-JP" sz="1400" kern="0" dirty="0">
                <a:solidFill>
                  <a:sysClr val="windowText" lastClr="000000"/>
                </a:solidFill>
                <a:ea typeface="Meiryo UI"/>
                <a:cs typeface="ＭＳ Ｐゴシック" charset="0"/>
              </a:endParaRPr>
            </a:p>
          </p:txBody>
        </p:sp>
      </p:grpSp>
      <p:grpSp>
        <p:nvGrpSpPr>
          <p:cNvPr id="80" name="グループ化 3"/>
          <p:cNvGrpSpPr>
            <a:grpSpLocks/>
          </p:cNvGrpSpPr>
          <p:nvPr/>
        </p:nvGrpSpPr>
        <p:grpSpPr bwMode="auto">
          <a:xfrm>
            <a:off x="5921375" y="1341438"/>
            <a:ext cx="2668588" cy="830262"/>
            <a:chOff x="5792788" y="1008063"/>
            <a:chExt cx="2668587" cy="677862"/>
          </a:xfrm>
        </p:grpSpPr>
        <p:sp>
          <p:nvSpPr>
            <p:cNvPr id="81" name="角丸四角形吹き出し 80"/>
            <p:cNvSpPr/>
            <p:nvPr/>
          </p:nvSpPr>
          <p:spPr bwMode="auto">
            <a:xfrm>
              <a:off x="5792788" y="1008063"/>
              <a:ext cx="2668587" cy="295512"/>
            </a:xfrm>
            <a:prstGeom prst="wedgeRoundRectCallout">
              <a:avLst>
                <a:gd name="adj1" fmla="val -22292"/>
                <a:gd name="adj2" fmla="val 91940"/>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ja-JP" altLang="en-US" sz="1400" kern="0" dirty="0">
                  <a:solidFill>
                    <a:sysClr val="windowText" lastClr="000000"/>
                  </a:solidFill>
                  <a:ea typeface="Meiryo UI"/>
                  <a:cs typeface="ＭＳ Ｐゴシック" charset="0"/>
                </a:rPr>
                <a:t>過去ログからライフスタイルを分析</a:t>
              </a:r>
              <a:endParaRPr lang="en-US" altLang="ja-JP" sz="1400" kern="0" dirty="0">
                <a:solidFill>
                  <a:sysClr val="windowText" lastClr="000000"/>
                </a:solidFill>
                <a:ea typeface="Meiryo UI"/>
                <a:cs typeface="ＭＳ Ｐゴシック" charset="0"/>
              </a:endParaRPr>
            </a:p>
          </p:txBody>
        </p:sp>
        <p:cxnSp>
          <p:nvCxnSpPr>
            <p:cNvPr id="107546" name="直線矢印コネクタ 135"/>
            <p:cNvCxnSpPr>
              <a:cxnSpLocks noChangeShapeType="1"/>
            </p:cNvCxnSpPr>
            <p:nvPr/>
          </p:nvCxnSpPr>
          <p:spPr bwMode="auto">
            <a:xfrm flipH="1" flipV="1">
              <a:off x="5961063" y="1535113"/>
              <a:ext cx="958850" cy="4762"/>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sp>
          <p:nvSpPr>
            <p:cNvPr id="107547" name="円/楕円 82"/>
            <p:cNvSpPr>
              <a:spLocks noChangeArrowheads="1"/>
            </p:cNvSpPr>
            <p:nvPr/>
          </p:nvSpPr>
          <p:spPr bwMode="auto">
            <a:xfrm>
              <a:off x="6243638" y="1373564"/>
              <a:ext cx="331788" cy="312361"/>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en-US" altLang="ja-JP" sz="2400">
                  <a:solidFill>
                    <a:srgbClr val="FFFFFF"/>
                  </a:solidFill>
                  <a:latin typeface="Calibri" pitchFamily="34" charset="0"/>
                  <a:ea typeface="Meiryo UI" pitchFamily="50" charset="-128"/>
                  <a:cs typeface="Meiryo UI" pitchFamily="50" charset="-128"/>
                </a:rPr>
                <a:t>2</a:t>
              </a:r>
              <a:endParaRPr lang="ja-JP" altLang="en-US" sz="2400">
                <a:solidFill>
                  <a:srgbClr val="FFFFFF"/>
                </a:solidFill>
                <a:latin typeface="Calibri" pitchFamily="34" charset="0"/>
                <a:ea typeface="Meiryo UI" pitchFamily="50" charset="-128"/>
                <a:cs typeface="Meiryo UI" pitchFamily="50" charset="-128"/>
              </a:endParaRPr>
            </a:p>
          </p:txBody>
        </p:sp>
      </p:grpSp>
      <p:grpSp>
        <p:nvGrpSpPr>
          <p:cNvPr id="84" name="グループ化 2"/>
          <p:cNvGrpSpPr>
            <a:grpSpLocks/>
          </p:cNvGrpSpPr>
          <p:nvPr/>
        </p:nvGrpSpPr>
        <p:grpSpPr bwMode="auto">
          <a:xfrm>
            <a:off x="2286000" y="1657350"/>
            <a:ext cx="2517775" cy="592138"/>
            <a:chOff x="2144957" y="1063625"/>
            <a:chExt cx="2516561" cy="592138"/>
          </a:xfrm>
        </p:grpSpPr>
        <p:grpSp>
          <p:nvGrpSpPr>
            <p:cNvPr id="107541" name="グループ化 1"/>
            <p:cNvGrpSpPr>
              <a:grpSpLocks/>
            </p:cNvGrpSpPr>
            <p:nvPr/>
          </p:nvGrpSpPr>
          <p:grpSpPr bwMode="auto">
            <a:xfrm>
              <a:off x="2144957" y="1063625"/>
              <a:ext cx="2516561" cy="465901"/>
              <a:chOff x="2144957" y="1063625"/>
              <a:chExt cx="2516561" cy="465901"/>
            </a:xfrm>
          </p:grpSpPr>
          <p:sp>
            <p:nvSpPr>
              <p:cNvPr id="87" name="角丸四角形吹き出し 86"/>
              <p:cNvSpPr/>
              <p:nvPr/>
            </p:nvSpPr>
            <p:spPr bwMode="auto">
              <a:xfrm>
                <a:off x="2430569" y="1063625"/>
                <a:ext cx="1418541" cy="271463"/>
              </a:xfrm>
              <a:prstGeom prst="wedgeRoundRectCallout">
                <a:avLst>
                  <a:gd name="adj1" fmla="val -20833"/>
                  <a:gd name="adj2" fmla="val 114084"/>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en-US" altLang="ja-JP" sz="1400" kern="0" dirty="0">
                    <a:solidFill>
                      <a:sysClr val="windowText" lastClr="000000"/>
                    </a:solidFill>
                    <a:ea typeface="Meiryo UI"/>
                    <a:cs typeface="ＭＳ Ｐゴシック" charset="0"/>
                  </a:rPr>
                  <a:t>ID</a:t>
                </a:r>
                <a:r>
                  <a:rPr lang="ja-JP" altLang="en-US" sz="1400" kern="0" dirty="0">
                    <a:solidFill>
                      <a:sysClr val="windowText" lastClr="000000"/>
                    </a:solidFill>
                    <a:ea typeface="Meiryo UI"/>
                    <a:cs typeface="ＭＳ Ｐゴシック" charset="0"/>
                  </a:rPr>
                  <a:t>の紐付</a:t>
                </a:r>
              </a:p>
            </p:txBody>
          </p:sp>
          <p:cxnSp>
            <p:nvCxnSpPr>
              <p:cNvPr id="107544" name="直線矢印コネクタ 97"/>
              <p:cNvCxnSpPr>
                <a:cxnSpLocks noChangeShapeType="1"/>
              </p:cNvCxnSpPr>
              <p:nvPr/>
            </p:nvCxnSpPr>
            <p:spPr bwMode="auto">
              <a:xfrm>
                <a:off x="2144957" y="1529526"/>
                <a:ext cx="2516561" cy="0"/>
              </a:xfrm>
              <a:prstGeom prst="straightConnector1">
                <a:avLst/>
              </a:prstGeom>
              <a:noFill/>
              <a:ln w="38100">
                <a:solidFill>
                  <a:srgbClr val="7F7F7F"/>
                </a:solidFill>
                <a:round/>
                <a:headEnd type="arrow" w="med" len="med"/>
                <a:tailEnd type="arrow" w="med" len="med"/>
              </a:ln>
              <a:extLst>
                <a:ext uri="{909E8E84-426E-40DD-AFC4-6F175D3DCCD1}">
                  <a14:hiddenFill xmlns:a14="http://schemas.microsoft.com/office/drawing/2010/main">
                    <a:noFill/>
                  </a14:hiddenFill>
                </a:ext>
              </a:extLst>
            </p:spPr>
          </p:cxnSp>
        </p:grpSp>
        <p:sp>
          <p:nvSpPr>
            <p:cNvPr id="107542" name="円/楕円 85"/>
            <p:cNvSpPr>
              <a:spLocks noChangeArrowheads="1"/>
            </p:cNvSpPr>
            <p:nvPr/>
          </p:nvSpPr>
          <p:spPr bwMode="auto">
            <a:xfrm>
              <a:off x="3208069" y="1341438"/>
              <a:ext cx="331628" cy="314325"/>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en-US" altLang="ja-JP" sz="2400">
                  <a:solidFill>
                    <a:srgbClr val="FFFFFF"/>
                  </a:solidFill>
                  <a:latin typeface="Calibri" pitchFamily="34" charset="0"/>
                  <a:ea typeface="Meiryo UI" pitchFamily="50" charset="-128"/>
                  <a:cs typeface="Meiryo UI" pitchFamily="50" charset="-128"/>
                </a:rPr>
                <a:t>1</a:t>
              </a:r>
              <a:endParaRPr lang="ja-JP" altLang="en-US" sz="2400">
                <a:solidFill>
                  <a:srgbClr val="FFFFFF"/>
                </a:solidFill>
                <a:latin typeface="Calibri" pitchFamily="34" charset="0"/>
                <a:ea typeface="Meiryo UI" pitchFamily="50" charset="-128"/>
                <a:cs typeface="Meiryo UI" pitchFamily="50" charset="-128"/>
              </a:endParaRPr>
            </a:p>
          </p:txBody>
        </p:sp>
      </p:grpSp>
      <p:grpSp>
        <p:nvGrpSpPr>
          <p:cNvPr id="89" name="グループ化 11"/>
          <p:cNvGrpSpPr>
            <a:grpSpLocks/>
          </p:cNvGrpSpPr>
          <p:nvPr/>
        </p:nvGrpSpPr>
        <p:grpSpPr bwMode="auto">
          <a:xfrm>
            <a:off x="1995488" y="2438400"/>
            <a:ext cx="3587750" cy="1947863"/>
            <a:chOff x="1930918" y="1731963"/>
            <a:chExt cx="3588236" cy="1947862"/>
          </a:xfrm>
        </p:grpSpPr>
        <p:sp>
          <p:nvSpPr>
            <p:cNvPr id="90" name="フローチャート : 磁気ディスク 86"/>
            <p:cNvSpPr/>
            <p:nvPr/>
          </p:nvSpPr>
          <p:spPr bwMode="auto">
            <a:xfrm>
              <a:off x="2650152" y="1731963"/>
              <a:ext cx="1592479" cy="1119187"/>
            </a:xfrm>
            <a:prstGeom prst="flowChartMagneticDisk">
              <a:avLst/>
            </a:prstGeom>
            <a:solidFill>
              <a:sysClr val="window" lastClr="FFFFFF">
                <a:lumMod val="95000"/>
              </a:sysClr>
            </a:solidFill>
            <a:ln w="25400" cap="flat" cmpd="sng" algn="ctr">
              <a:solidFill>
                <a:sysClr val="window" lastClr="FFFFFF">
                  <a:lumMod val="50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107533" name="テキスト ボックス 90"/>
            <p:cNvSpPr txBox="1">
              <a:spLocks noChangeArrowheads="1"/>
            </p:cNvSpPr>
            <p:nvPr/>
          </p:nvSpPr>
          <p:spPr bwMode="auto">
            <a:xfrm>
              <a:off x="2707310" y="1747838"/>
              <a:ext cx="144164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ja-JP" altLang="en-US" sz="1100">
                  <a:solidFill>
                    <a:srgbClr val="000000"/>
                  </a:solidFill>
                  <a:latin typeface="Arial" pitchFamily="34" charset="0"/>
                  <a:ea typeface="ＭＳ Ｐゴシック" pitchFamily="50" charset="-128"/>
                </a:rPr>
                <a:t>会員情報</a:t>
              </a:r>
              <a:r>
                <a:rPr kumimoji="0" lang="ja-JP" altLang="en-US" sz="1100">
                  <a:solidFill>
                    <a:srgbClr val="000000"/>
                  </a:solidFill>
                  <a:latin typeface="Arial" pitchFamily="34" charset="0"/>
                  <a:ea typeface="ＭＳ Ｐゴシック" pitchFamily="50" charset="-128"/>
                </a:rPr>
                <a:t>・</a:t>
              </a:r>
              <a:r>
                <a:rPr kumimoji="0" lang="en-US" altLang="ja-JP" sz="1100">
                  <a:solidFill>
                    <a:srgbClr val="000000"/>
                  </a:solidFill>
                  <a:latin typeface="Arial" pitchFamily="34" charset="0"/>
                  <a:ea typeface="ＭＳ Ｐゴシック" pitchFamily="50" charset="-128"/>
                </a:rPr>
                <a:t>Twitter</a:t>
              </a:r>
              <a:r>
                <a:rPr kumimoji="0" lang="ja-JP" altLang="en-US" sz="1100">
                  <a:solidFill>
                    <a:srgbClr val="000000"/>
                  </a:solidFill>
                  <a:latin typeface="Arial" pitchFamily="34" charset="0"/>
                  <a:ea typeface="ＭＳ Ｐゴシック" pitchFamily="50" charset="-128"/>
                </a:rPr>
                <a:t>情報</a:t>
              </a:r>
              <a:endParaRPr kumimoji="0" lang="en-US" altLang="ja-JP" sz="1100">
                <a:solidFill>
                  <a:srgbClr val="000000"/>
                </a:solidFill>
                <a:latin typeface="Arial" pitchFamily="34" charset="0"/>
                <a:ea typeface="ＭＳ Ｐゴシック" pitchFamily="50" charset="-128"/>
              </a:endParaRPr>
            </a:p>
            <a:p>
              <a:pPr algn="ctr" eaLnBrk="1" hangingPunct="1">
                <a:spcBef>
                  <a:spcPct val="0"/>
                </a:spcBef>
                <a:buFontTx/>
                <a:buNone/>
              </a:pPr>
              <a:r>
                <a:rPr kumimoji="0" lang="ja-JP" altLang="en-US" sz="1100">
                  <a:solidFill>
                    <a:srgbClr val="000000"/>
                  </a:solidFill>
                  <a:latin typeface="Arial" pitchFamily="34" charset="0"/>
                  <a:ea typeface="ＭＳ Ｐゴシック" pitchFamily="50" charset="-128"/>
                </a:rPr>
                <a:t>統合</a:t>
              </a:r>
              <a:r>
                <a:rPr lang="ja-JP" altLang="en-US" sz="1100">
                  <a:solidFill>
                    <a:srgbClr val="000000"/>
                  </a:solidFill>
                  <a:latin typeface="Arial" pitchFamily="34" charset="0"/>
                  <a:ea typeface="ＭＳ Ｐゴシック" pitchFamily="50" charset="-128"/>
                </a:rPr>
                <a:t>　</a:t>
              </a:r>
              <a:r>
                <a:rPr lang="en-US" altLang="ja-JP" sz="1100">
                  <a:solidFill>
                    <a:srgbClr val="000000"/>
                  </a:solidFill>
                  <a:latin typeface="Arial" pitchFamily="34" charset="0"/>
                  <a:ea typeface="ＭＳ Ｐゴシック" pitchFamily="50" charset="-128"/>
                </a:rPr>
                <a:t>DB</a:t>
              </a:r>
              <a:endParaRPr lang="ja-JP" altLang="en-US" sz="1100">
                <a:solidFill>
                  <a:srgbClr val="000000"/>
                </a:solidFill>
                <a:latin typeface="Arial" pitchFamily="34" charset="0"/>
                <a:ea typeface="ＭＳ Ｐゴシック" pitchFamily="50" charset="-128"/>
              </a:endParaRPr>
            </a:p>
          </p:txBody>
        </p:sp>
        <p:pic>
          <p:nvPicPr>
            <p:cNvPr id="107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619" y="2141969"/>
              <a:ext cx="1196439" cy="6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35" name="グループ化 6"/>
            <p:cNvGrpSpPr>
              <a:grpSpLocks/>
            </p:cNvGrpSpPr>
            <p:nvPr/>
          </p:nvGrpSpPr>
          <p:grpSpPr bwMode="auto">
            <a:xfrm>
              <a:off x="1930918" y="2486547"/>
              <a:ext cx="3588236" cy="1193278"/>
              <a:chOff x="1930918" y="2486547"/>
              <a:chExt cx="3588236" cy="1193278"/>
            </a:xfrm>
          </p:grpSpPr>
          <p:cxnSp>
            <p:nvCxnSpPr>
              <p:cNvPr id="107536" name="直線矢印コネクタ 100"/>
              <p:cNvCxnSpPr>
                <a:cxnSpLocks noChangeShapeType="1"/>
              </p:cNvCxnSpPr>
              <p:nvPr/>
            </p:nvCxnSpPr>
            <p:spPr bwMode="auto">
              <a:xfrm flipH="1" flipV="1">
                <a:off x="1930918" y="2486547"/>
                <a:ext cx="958860" cy="4752"/>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grpSp>
            <p:nvGrpSpPr>
              <p:cNvPr id="107537" name="グループ化 5"/>
              <p:cNvGrpSpPr>
                <a:grpSpLocks/>
              </p:cNvGrpSpPr>
              <p:nvPr/>
            </p:nvGrpSpPr>
            <p:grpSpPr bwMode="auto">
              <a:xfrm>
                <a:off x="3683000" y="2486547"/>
                <a:ext cx="1836154" cy="1193278"/>
                <a:chOff x="3683000" y="2486547"/>
                <a:chExt cx="1836154" cy="1193278"/>
              </a:xfrm>
            </p:grpSpPr>
            <p:cxnSp>
              <p:nvCxnSpPr>
                <p:cNvPr id="107538" name="直線矢印コネクタ 99"/>
                <p:cNvCxnSpPr>
                  <a:cxnSpLocks noChangeShapeType="1"/>
                </p:cNvCxnSpPr>
                <p:nvPr/>
              </p:nvCxnSpPr>
              <p:spPr bwMode="auto">
                <a:xfrm>
                  <a:off x="4061811" y="2486547"/>
                  <a:ext cx="1457343" cy="0"/>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sp>
              <p:nvSpPr>
                <p:cNvPr id="97" name="角丸四角形吹き出し 96"/>
                <p:cNvSpPr/>
                <p:nvPr/>
              </p:nvSpPr>
              <p:spPr bwMode="auto">
                <a:xfrm>
                  <a:off x="3772667" y="3090862"/>
                  <a:ext cx="1543259" cy="588963"/>
                </a:xfrm>
                <a:prstGeom prst="wedgeRoundRectCallout">
                  <a:avLst>
                    <a:gd name="adj1" fmla="val -47325"/>
                    <a:gd name="adj2" fmla="val -97834"/>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ja-JP" altLang="en-US" sz="1400" kern="0" dirty="0">
                      <a:solidFill>
                        <a:sysClr val="windowText" lastClr="000000"/>
                      </a:solidFill>
                      <a:ea typeface="Meiryo UI"/>
                      <a:cs typeface="ＭＳ Ｐゴシック" charset="0"/>
                    </a:rPr>
                    <a:t>タグ情報と会員情報を統合</a:t>
                  </a:r>
                  <a:endParaRPr lang="en-US" altLang="ja-JP" sz="1400" kern="0" dirty="0">
                    <a:solidFill>
                      <a:sysClr val="windowText" lastClr="000000"/>
                    </a:solidFill>
                    <a:ea typeface="Meiryo UI"/>
                    <a:cs typeface="ＭＳ Ｐゴシック" charset="0"/>
                  </a:endParaRPr>
                </a:p>
              </p:txBody>
            </p:sp>
            <p:sp>
              <p:nvSpPr>
                <p:cNvPr id="107540" name="円/楕円 97"/>
                <p:cNvSpPr>
                  <a:spLocks noChangeArrowheads="1"/>
                </p:cNvSpPr>
                <p:nvPr/>
              </p:nvSpPr>
              <p:spPr bwMode="auto">
                <a:xfrm>
                  <a:off x="3683755" y="2668588"/>
                  <a:ext cx="331832" cy="314325"/>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en-US" altLang="ja-JP" sz="2400">
                      <a:solidFill>
                        <a:srgbClr val="FFFFFF"/>
                      </a:solidFill>
                      <a:latin typeface="Calibri" pitchFamily="34" charset="0"/>
                      <a:ea typeface="Meiryo UI" pitchFamily="50" charset="-128"/>
                      <a:cs typeface="Meiryo UI" pitchFamily="50" charset="-128"/>
                    </a:rPr>
                    <a:t>4</a:t>
                  </a:r>
                  <a:endParaRPr lang="ja-JP" altLang="en-US" sz="2400">
                    <a:solidFill>
                      <a:srgbClr val="FFFFFF"/>
                    </a:solidFill>
                    <a:latin typeface="Calibri" pitchFamily="34" charset="0"/>
                    <a:ea typeface="Meiryo UI" pitchFamily="50" charset="-128"/>
                    <a:cs typeface="Meiryo UI" pitchFamily="50" charset="-128"/>
                  </a:endParaRPr>
                </a:p>
              </p:txBody>
            </p:sp>
          </p:grpSp>
        </p:grpSp>
      </p:grpSp>
    </p:spTree>
    <p:extLst>
      <p:ext uri="{BB962C8B-B14F-4D97-AF65-F5344CB8AC3E}">
        <p14:creationId xmlns:p14="http://schemas.microsoft.com/office/powerpoint/2010/main" val="2823694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down)">
                                      <p:cBhvr>
                                        <p:cTn id="26" dur="500"/>
                                        <p:tgtEl>
                                          <p:spTgt spid="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down)">
                                      <p:cBhvr>
                                        <p:cTn id="31" dur="500"/>
                                        <p:tgtEl>
                                          <p:spTgt spid="7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1000"/>
                                        <p:tgtEl>
                                          <p:spTgt spid="89"/>
                                        </p:tgtEl>
                                      </p:cBhvr>
                                    </p:animEffect>
                                    <p:anim calcmode="lin" valueType="num">
                                      <p:cBhvr>
                                        <p:cTn id="37" dur="1000" fill="hold"/>
                                        <p:tgtEl>
                                          <p:spTgt spid="89"/>
                                        </p:tgtEl>
                                        <p:attrNameLst>
                                          <p:attrName>ppt_x</p:attrName>
                                        </p:attrNameLst>
                                      </p:cBhvr>
                                      <p:tavLst>
                                        <p:tav tm="0">
                                          <p:val>
                                            <p:strVal val="#ppt_x"/>
                                          </p:val>
                                        </p:tav>
                                        <p:tav tm="100000">
                                          <p:val>
                                            <p:strVal val="#ppt_x"/>
                                          </p:val>
                                        </p:tav>
                                      </p:tavLst>
                                    </p:anim>
                                    <p:anim calcmode="lin" valueType="num">
                                      <p:cBhvr>
                                        <p:cTn id="38"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無料の分析サービス</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正方形/長方形 3"/>
          <p:cNvSpPr/>
          <p:nvPr/>
        </p:nvSpPr>
        <p:spPr>
          <a:xfrm>
            <a:off x="2286000" y="2690336"/>
            <a:ext cx="5958408" cy="3693319"/>
          </a:xfrm>
          <a:prstGeom prst="rect">
            <a:avLst/>
          </a:prstGeom>
        </p:spPr>
        <p:txBody>
          <a:bodyPr wrap="square">
            <a:spAutoFit/>
          </a:bodyPr>
          <a:lstStyle/>
          <a:p>
            <a:r>
              <a:rPr lang="en-US" altLang="ja-JP" dirty="0" smtClean="0"/>
              <a:t>Topsy.com </a:t>
            </a:r>
            <a:r>
              <a:rPr lang="en-US" altLang="ja-JP" dirty="0" smtClean="0">
                <a:hlinkClick r:id="rId2"/>
              </a:rPr>
              <a:t>http://topsy.com/s?q=%E5%A6%96%E6%80%AA%E3%82%A6%E3%82%A9%E3%83%83%E3%83%81</a:t>
            </a:r>
            <a:endParaRPr lang="en-US" altLang="ja-JP" dirty="0" smtClean="0"/>
          </a:p>
          <a:p>
            <a:endParaRPr lang="en-US" altLang="ja-JP" dirty="0"/>
          </a:p>
          <a:p>
            <a:r>
              <a:rPr lang="ja-JP" altLang="en-US" dirty="0" smtClean="0"/>
              <a:t>「妖怪ウォッチ」の</a:t>
            </a:r>
            <a:r>
              <a:rPr lang="en-US" altLang="ja-JP" dirty="0" smtClean="0"/>
              <a:t>Yahoo!</a:t>
            </a:r>
            <a:r>
              <a:rPr lang="ja-JP" altLang="en-US" dirty="0" smtClean="0"/>
              <a:t>検索（リアルタイム） </a:t>
            </a:r>
            <a:r>
              <a:rPr lang="en-US" altLang="ja-JP" dirty="0" smtClean="0"/>
              <a:t>- Twitter</a:t>
            </a:r>
            <a:r>
              <a:rPr lang="ja-JP" altLang="en-US" dirty="0" smtClean="0"/>
              <a:t>（ツイッター）、</a:t>
            </a:r>
            <a:r>
              <a:rPr lang="en-US" altLang="ja-JP" dirty="0" smtClean="0"/>
              <a:t>Facebook</a:t>
            </a:r>
            <a:r>
              <a:rPr lang="ja-JP" altLang="en-US" dirty="0" smtClean="0"/>
              <a:t>をリアルタイム検索 </a:t>
            </a:r>
            <a:r>
              <a:rPr lang="en-US" altLang="ja-JP" dirty="0" smtClean="0">
                <a:hlinkClick r:id="rId3"/>
              </a:rPr>
              <a:t>http://realtime.search.yahoo.co.jp/search?fr=top_lt3_sa&amp;ei=utf-8&amp;p=%E5%A6%96%E6%80%AA%E3%82%A6%E3%82%A9%E3%83%83%E3%83%81</a:t>
            </a:r>
            <a:endParaRPr lang="en-US" altLang="ja-JP" dirty="0" smtClean="0"/>
          </a:p>
          <a:p>
            <a:endParaRPr lang="en-US" altLang="ja-JP" dirty="0" smtClean="0"/>
          </a:p>
          <a:p>
            <a:endParaRPr lang="en-US" altLang="ja-JP" dirty="0" smtClean="0"/>
          </a:p>
          <a:p>
            <a:endParaRPr lang="ja-JP" altLang="en-US" dirty="0"/>
          </a:p>
        </p:txBody>
      </p:sp>
    </p:spTree>
    <p:extLst>
      <p:ext uri="{BB962C8B-B14F-4D97-AF65-F5344CB8AC3E}">
        <p14:creationId xmlns:p14="http://schemas.microsoft.com/office/powerpoint/2010/main" val="4293402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テキストマイニング入門</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lstStyle/>
          <a:p>
            <a:r>
              <a:rPr lang="ja-JP" altLang="en-US" dirty="0"/>
              <a:t>テキストマイニング＝自然言語を対象にしたデータ分析（</a:t>
            </a:r>
            <a:r>
              <a:rPr lang="en-US" altLang="ja-JP" dirty="0"/>
              <a:t>cf.</a:t>
            </a:r>
            <a:r>
              <a:rPr lang="ja-JP" altLang="en-US" dirty="0"/>
              <a:t>データマイニング</a:t>
            </a:r>
            <a:r>
              <a:rPr lang="ja-JP" altLang="en-US" dirty="0" smtClean="0"/>
              <a:t>）</a:t>
            </a:r>
            <a:endParaRPr lang="en-US" altLang="ja-JP" dirty="0" smtClean="0"/>
          </a:p>
          <a:p>
            <a:r>
              <a:rPr kumimoji="1" lang="ja-JP" altLang="en-US" dirty="0" smtClean="0"/>
              <a:t>かつては専門知の世界。この</a:t>
            </a:r>
            <a:r>
              <a:rPr kumimoji="1" lang="en-US" altLang="ja-JP" dirty="0" smtClean="0"/>
              <a:t>10</a:t>
            </a:r>
            <a:r>
              <a:rPr kumimoji="1" lang="ja-JP" altLang="en-US" dirty="0" smtClean="0"/>
              <a:t>年で身近に。</a:t>
            </a:r>
            <a:endParaRPr kumimoji="1" lang="en-US" altLang="ja-JP" dirty="0" smtClean="0"/>
          </a:p>
          <a:p>
            <a:endParaRPr lang="en-US" altLang="ja-JP" dirty="0" smtClean="0"/>
          </a:p>
          <a:p>
            <a:r>
              <a:rPr lang="ja-JP" altLang="en-US" dirty="0"/>
              <a:t>本日</a:t>
            </a:r>
            <a:r>
              <a:rPr lang="ja-JP" altLang="en-US" dirty="0" smtClean="0"/>
              <a:t>の入門解説</a:t>
            </a:r>
            <a:endParaRPr lang="en-US" altLang="ja-JP" dirty="0"/>
          </a:p>
          <a:p>
            <a:pPr lvl="1"/>
            <a:r>
              <a:rPr kumimoji="1" lang="ja-JP" altLang="en-US" dirty="0" smtClean="0"/>
              <a:t>文章内で特徴的な語（キーワード）を発見する</a:t>
            </a:r>
            <a:endParaRPr kumimoji="1" lang="en-US" altLang="ja-JP" dirty="0" smtClean="0"/>
          </a:p>
          <a:p>
            <a:pPr lvl="1"/>
            <a:r>
              <a:rPr lang="ja-JP" altLang="en-US" dirty="0"/>
              <a:t>大量</a:t>
            </a:r>
            <a:r>
              <a:rPr lang="ja-JP" altLang="en-US" dirty="0" smtClean="0"/>
              <a:t>の文書から機械的にパターンを整理する</a:t>
            </a:r>
            <a:endParaRPr kumimoji="1" lang="ja-JP" altLang="en-US" dirty="0"/>
          </a:p>
        </p:txBody>
      </p:sp>
    </p:spTree>
    <p:extLst>
      <p:ext uri="{BB962C8B-B14F-4D97-AF65-F5344CB8AC3E}">
        <p14:creationId xmlns:p14="http://schemas.microsoft.com/office/powerpoint/2010/main" val="14535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ソーシャルメディア分析の</a:t>
            </a:r>
            <a:r>
              <a:rPr kumimoji="1" lang="en-US" altLang="ja-JP" dirty="0" smtClean="0"/>
              <a:t/>
            </a:r>
            <a:br>
              <a:rPr kumimoji="1" lang="en-US" altLang="ja-JP" dirty="0" smtClean="0"/>
            </a:br>
            <a:r>
              <a:rPr lang="ja-JP" altLang="en-US" dirty="0"/>
              <a:t>ビジネス</a:t>
            </a:r>
            <a:r>
              <a:rPr kumimoji="1" lang="ja-JP" altLang="en-US" dirty="0" smtClean="0"/>
              <a:t>活用例</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810047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街のクチコミ分析</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Excel</a:t>
            </a:r>
            <a:endParaRPr kumimoji="1" lang="ja-JP" altLang="en-US" dirty="0"/>
          </a:p>
        </p:txBody>
      </p:sp>
    </p:spTree>
    <p:extLst>
      <p:ext uri="{BB962C8B-B14F-4D97-AF65-F5344CB8AC3E}">
        <p14:creationId xmlns:p14="http://schemas.microsoft.com/office/powerpoint/2010/main" val="2662984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l="22025" t="36047" r="35448" b="8076"/>
          <a:stretch>
            <a:fillRect/>
          </a:stretch>
        </p:blipFill>
        <p:spPr bwMode="auto">
          <a:xfrm>
            <a:off x="3492500" y="2533650"/>
            <a:ext cx="5537200"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テキスト ボックス 3"/>
          <p:cNvSpPr txBox="1">
            <a:spLocks noChangeArrowheads="1"/>
          </p:cNvSpPr>
          <p:nvPr/>
        </p:nvSpPr>
        <p:spPr bwMode="auto">
          <a:xfrm>
            <a:off x="92075" y="1412875"/>
            <a:ext cx="9086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en-US" altLang="ja-JP" sz="2400" b="1">
                <a:solidFill>
                  <a:srgbClr val="000000"/>
                </a:solidFill>
                <a:latin typeface="メイリオ" pitchFamily="50" charset="-128"/>
                <a:ea typeface="メイリオ" pitchFamily="50" charset="-128"/>
                <a:cs typeface="メイリオ" pitchFamily="50" charset="-128"/>
              </a:rPr>
              <a:t>2011</a:t>
            </a:r>
            <a:r>
              <a:rPr lang="ja-JP" altLang="en-US" sz="2400" b="1">
                <a:solidFill>
                  <a:srgbClr val="000000"/>
                </a:solidFill>
                <a:latin typeface="メイリオ" pitchFamily="50" charset="-128"/>
                <a:ea typeface="メイリオ" pitchFamily="50" charset="-128"/>
                <a:cs typeface="メイリオ" pitchFamily="50" charset="-128"/>
              </a:rPr>
              <a:t>年７月</a:t>
            </a:r>
            <a:r>
              <a:rPr lang="en-US" altLang="ja-JP" sz="2400" b="1">
                <a:solidFill>
                  <a:srgbClr val="000000"/>
                </a:solidFill>
                <a:latin typeface="メイリオ" pitchFamily="50" charset="-128"/>
                <a:ea typeface="メイリオ" pitchFamily="50" charset="-128"/>
                <a:cs typeface="メイリオ" pitchFamily="50" charset="-128"/>
              </a:rPr>
              <a:t>1</a:t>
            </a:r>
            <a:r>
              <a:rPr lang="ja-JP" altLang="en-US" sz="2400" b="1">
                <a:solidFill>
                  <a:srgbClr val="000000"/>
                </a:solidFill>
                <a:latin typeface="メイリオ" pitchFamily="50" charset="-128"/>
                <a:ea typeface="メイリオ" pitchFamily="50" charset="-128"/>
                <a:cs typeface="メイリオ" pitchFamily="50" charset="-128"/>
              </a:rPr>
              <a:t>日～</a:t>
            </a:r>
            <a:r>
              <a:rPr lang="en-US" altLang="ja-JP" sz="2400" b="1">
                <a:solidFill>
                  <a:srgbClr val="000000"/>
                </a:solidFill>
                <a:latin typeface="メイリオ" pitchFamily="50" charset="-128"/>
                <a:ea typeface="メイリオ" pitchFamily="50" charset="-128"/>
                <a:cs typeface="メイリオ" pitchFamily="50" charset="-128"/>
              </a:rPr>
              <a:t>2012</a:t>
            </a:r>
            <a:r>
              <a:rPr lang="ja-JP" altLang="en-US" sz="2400" b="1">
                <a:solidFill>
                  <a:srgbClr val="000000"/>
                </a:solidFill>
                <a:latin typeface="メイリオ" pitchFamily="50" charset="-128"/>
                <a:ea typeface="メイリオ" pitchFamily="50" charset="-128"/>
                <a:cs typeface="メイリオ" pitchFamily="50" charset="-128"/>
              </a:rPr>
              <a:t>年６月</a:t>
            </a:r>
            <a:r>
              <a:rPr lang="en-US" altLang="ja-JP" sz="2400" b="1">
                <a:solidFill>
                  <a:srgbClr val="000000"/>
                </a:solidFill>
                <a:latin typeface="メイリオ" pitchFamily="50" charset="-128"/>
                <a:ea typeface="メイリオ" pitchFamily="50" charset="-128"/>
                <a:cs typeface="メイリオ" pitchFamily="50" charset="-128"/>
              </a:rPr>
              <a:t>31</a:t>
            </a:r>
            <a:r>
              <a:rPr lang="ja-JP" altLang="en-US" sz="2400" b="1">
                <a:solidFill>
                  <a:srgbClr val="000000"/>
                </a:solidFill>
                <a:latin typeface="メイリオ" pitchFamily="50" charset="-128"/>
                <a:ea typeface="メイリオ" pitchFamily="50" charset="-128"/>
                <a:cs typeface="メイリオ" pitchFamily="50" charset="-128"/>
              </a:rPr>
              <a:t>日までに投稿された山手線沿線すべての駅名に対する、</a:t>
            </a:r>
            <a:r>
              <a:rPr lang="en-US" altLang="ja-JP" sz="2400" b="1">
                <a:solidFill>
                  <a:srgbClr val="000000"/>
                </a:solidFill>
                <a:latin typeface="メイリオ" pitchFamily="50" charset="-128"/>
                <a:ea typeface="メイリオ" pitchFamily="50" charset="-128"/>
                <a:cs typeface="メイリオ" pitchFamily="50" charset="-128"/>
              </a:rPr>
              <a:t>Twitter</a:t>
            </a:r>
            <a:r>
              <a:rPr lang="ja-JP" altLang="en-US" sz="2400" b="1">
                <a:solidFill>
                  <a:srgbClr val="000000"/>
                </a:solidFill>
                <a:latin typeface="メイリオ" pitchFamily="50" charset="-128"/>
                <a:ea typeface="メイリオ" pitchFamily="50" charset="-128"/>
                <a:cs typeface="メイリオ" pitchFamily="50" charset="-128"/>
              </a:rPr>
              <a:t>、ブログ、</a:t>
            </a:r>
            <a:r>
              <a:rPr lang="en-US" altLang="ja-JP" sz="2400" b="1">
                <a:solidFill>
                  <a:srgbClr val="000000"/>
                </a:solidFill>
                <a:latin typeface="メイリオ" pitchFamily="50" charset="-128"/>
                <a:ea typeface="メイリオ" pitchFamily="50" charset="-128"/>
                <a:cs typeface="メイリオ" pitchFamily="50" charset="-128"/>
              </a:rPr>
              <a:t>Facebook</a:t>
            </a:r>
            <a:r>
              <a:rPr lang="ja-JP" altLang="en-US" sz="2400" b="1">
                <a:solidFill>
                  <a:srgbClr val="000000"/>
                </a:solidFill>
                <a:latin typeface="メイリオ" pitchFamily="50" charset="-128"/>
                <a:ea typeface="メイリオ" pitchFamily="50" charset="-128"/>
                <a:cs typeface="メイリオ" pitchFamily="50" charset="-128"/>
              </a:rPr>
              <a:t>に書き込まれた投稿を調査</a:t>
            </a:r>
          </a:p>
        </p:txBody>
      </p:sp>
      <p:grpSp>
        <p:nvGrpSpPr>
          <p:cNvPr id="53252" name="グループ化 6"/>
          <p:cNvGrpSpPr>
            <a:grpSpLocks/>
          </p:cNvGrpSpPr>
          <p:nvPr/>
        </p:nvGrpSpPr>
        <p:grpSpPr bwMode="auto">
          <a:xfrm>
            <a:off x="228600" y="2735263"/>
            <a:ext cx="3124200" cy="2044700"/>
            <a:chOff x="6759160" y="4214823"/>
            <a:chExt cx="2332046" cy="1631630"/>
          </a:xfrm>
        </p:grpSpPr>
        <p:pic>
          <p:nvPicPr>
            <p:cNvPr id="53257" name="Picture 2" descr="C:\Users\YUSASA~1\AppData\Local\Temp\enhtmlclip\ScreenClip(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160" y="4214823"/>
              <a:ext cx="2332046" cy="158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7124135" y="5619697"/>
              <a:ext cx="458589" cy="57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正方形/長方形 9"/>
            <p:cNvSpPr/>
            <p:nvPr/>
          </p:nvSpPr>
          <p:spPr>
            <a:xfrm>
              <a:off x="7119395" y="5686837"/>
              <a:ext cx="458589" cy="57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正方形/長方形 10"/>
            <p:cNvSpPr/>
            <p:nvPr/>
          </p:nvSpPr>
          <p:spPr>
            <a:xfrm>
              <a:off x="7695296" y="5595628"/>
              <a:ext cx="459773" cy="57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正方形/長方形 11"/>
            <p:cNvSpPr/>
            <p:nvPr/>
          </p:nvSpPr>
          <p:spPr>
            <a:xfrm>
              <a:off x="7685816" y="5686837"/>
              <a:ext cx="458589" cy="57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 name="正方形/長方形 12"/>
            <p:cNvSpPr/>
            <p:nvPr/>
          </p:nvSpPr>
          <p:spPr>
            <a:xfrm>
              <a:off x="8271198" y="5603229"/>
              <a:ext cx="458589" cy="57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4" name="正方形/長方形 13"/>
            <p:cNvSpPr/>
            <p:nvPr/>
          </p:nvSpPr>
          <p:spPr>
            <a:xfrm>
              <a:off x="7483185" y="5523420"/>
              <a:ext cx="360235" cy="323033"/>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53253" name="グループ化 14"/>
          <p:cNvGrpSpPr>
            <a:grpSpLocks/>
          </p:cNvGrpSpPr>
          <p:nvPr/>
        </p:nvGrpSpPr>
        <p:grpSpPr bwMode="auto">
          <a:xfrm>
            <a:off x="717550" y="4779963"/>
            <a:ext cx="3124200" cy="1889125"/>
            <a:chOff x="3491880" y="731467"/>
            <a:chExt cx="4810069" cy="2836787"/>
          </a:xfrm>
        </p:grpSpPr>
        <p:pic>
          <p:nvPicPr>
            <p:cNvPr id="53255" name="Picture 2" descr="C:\Users\YUSASA~1\AppData\Local\Temp\enhtmlclip\ScreenClip(58).png"/>
            <p:cNvPicPr>
              <a:picLocks noChangeAspect="1" noChangeArrowheads="1"/>
            </p:cNvPicPr>
            <p:nvPr/>
          </p:nvPicPr>
          <p:blipFill>
            <a:blip r:embed="rId4">
              <a:extLst>
                <a:ext uri="{28A0092B-C50C-407E-A947-70E740481C1C}">
                  <a14:useLocalDpi xmlns:a14="http://schemas.microsoft.com/office/drawing/2010/main" val="0"/>
                </a:ext>
              </a:extLst>
            </a:blip>
            <a:srcRect l="3967" r="6587" b="3879"/>
            <a:stretch>
              <a:fillRect/>
            </a:stretch>
          </p:blipFill>
          <p:spPr bwMode="auto">
            <a:xfrm>
              <a:off x="3491880" y="731467"/>
              <a:ext cx="4810069" cy="28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線矢印コネクタ 16"/>
            <p:cNvCxnSpPr/>
            <p:nvPr/>
          </p:nvCxnSpPr>
          <p:spPr>
            <a:xfrm>
              <a:off x="6556833" y="1413249"/>
              <a:ext cx="608592" cy="288446"/>
            </a:xfrm>
            <a:prstGeom prst="straightConnector1">
              <a:avLst/>
            </a:prstGeom>
            <a:ln w="1905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3254" name="タイトル 1"/>
          <p:cNvSpPr>
            <a:spLocks noGrp="1"/>
          </p:cNvSpPr>
          <p:nvPr>
            <p:ph type="title"/>
          </p:nvPr>
        </p:nvSpPr>
        <p:spPr>
          <a:xfrm>
            <a:off x="468313" y="333375"/>
            <a:ext cx="7964487" cy="898525"/>
          </a:xfrm>
          <a:solidFill>
            <a:schemeClr val="bg1"/>
          </a:solidFill>
          <a:ln w="57150">
            <a:solidFill>
              <a:srgbClr val="FF0000"/>
            </a:solidFill>
            <a:miter lim="800000"/>
            <a:headEnd/>
            <a:tailEnd/>
          </a:ln>
        </p:spPr>
        <p:txBody>
          <a:bodyPr/>
          <a:lstStyle/>
          <a:p>
            <a:r>
              <a:rPr lang="ja-JP" altLang="en-US" sz="2400" smtClean="0">
                <a:latin typeface="メイリオ" pitchFamily="50" charset="-128"/>
                <a:ea typeface="メイリオ" pitchFamily="50" charset="-128"/>
                <a:cs typeface="メイリオ" pitchFamily="50" charset="-128"/>
              </a:rPr>
              <a:t>ソーシャルメディア分析ツール</a:t>
            </a:r>
            <a:r>
              <a:rPr lang="en-US" altLang="ja-JP" sz="2400" smtClean="0">
                <a:latin typeface="メイリオ" pitchFamily="50" charset="-128"/>
                <a:ea typeface="メイリオ" pitchFamily="50" charset="-128"/>
                <a:cs typeface="メイリオ" pitchFamily="50" charset="-128"/>
              </a:rPr>
              <a:t/>
            </a:r>
            <a:br>
              <a:rPr lang="en-US" altLang="ja-JP" sz="2400" smtClean="0">
                <a:latin typeface="メイリオ" pitchFamily="50" charset="-128"/>
                <a:ea typeface="メイリオ" pitchFamily="50" charset="-128"/>
                <a:cs typeface="メイリオ" pitchFamily="50" charset="-128"/>
              </a:rPr>
            </a:br>
            <a:r>
              <a:rPr lang="ja-JP" altLang="en-US" sz="2400" smtClean="0">
                <a:latin typeface="メイリオ" pitchFamily="50" charset="-128"/>
                <a:ea typeface="メイリオ" pitchFamily="50" charset="-128"/>
                <a:cs typeface="メイリオ" pitchFamily="50" charset="-128"/>
              </a:rPr>
              <a:t>「</a:t>
            </a:r>
            <a:r>
              <a:rPr lang="en-US" altLang="ja-JP" sz="2400" smtClean="0">
                <a:latin typeface="メイリオ" pitchFamily="50" charset="-128"/>
                <a:ea typeface="メイリオ" pitchFamily="50" charset="-128"/>
                <a:cs typeface="メイリオ" pitchFamily="50" charset="-128"/>
              </a:rPr>
              <a:t>Insight Intelligence</a:t>
            </a:r>
            <a:r>
              <a:rPr lang="ja-JP" altLang="en-US" sz="2400" smtClean="0">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1406410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datasection\Desktop\img04b83c55zikbz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44450"/>
            <a:ext cx="75438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コンテンツ プレースホルダー 2"/>
          <p:cNvSpPr txBox="1">
            <a:spLocks/>
          </p:cNvSpPr>
          <p:nvPr/>
        </p:nvSpPr>
        <p:spPr bwMode="auto">
          <a:xfrm>
            <a:off x="1692275" y="2835275"/>
            <a:ext cx="6126163" cy="1138238"/>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algn="ctr" eaLnBrk="1" hangingPunct="1">
              <a:spcBef>
                <a:spcPct val="20000"/>
              </a:spcBef>
            </a:pPr>
            <a:r>
              <a:rPr lang="ja-JP" altLang="en-US" sz="3200" b="1">
                <a:solidFill>
                  <a:srgbClr val="000000"/>
                </a:solidFill>
                <a:latin typeface="メイリオ" pitchFamily="50" charset="-128"/>
                <a:ea typeface="メイリオ" pitchFamily="50" charset="-128"/>
                <a:cs typeface="メイリオ" pitchFamily="50" charset="-128"/>
              </a:rPr>
              <a:t>山手線の駅の口コミ分析から</a:t>
            </a:r>
            <a:endParaRPr lang="en-US" altLang="ja-JP" sz="3200" b="1">
              <a:solidFill>
                <a:srgbClr val="000000"/>
              </a:solidFill>
              <a:latin typeface="メイリオ" pitchFamily="50" charset="-128"/>
              <a:ea typeface="メイリオ" pitchFamily="50" charset="-128"/>
              <a:cs typeface="メイリオ" pitchFamily="50" charset="-128"/>
            </a:endParaRPr>
          </a:p>
          <a:p>
            <a:pPr algn="ctr" eaLnBrk="1" hangingPunct="1">
              <a:spcBef>
                <a:spcPct val="20000"/>
              </a:spcBef>
            </a:pPr>
            <a:r>
              <a:rPr lang="ja-JP" altLang="en-US" sz="3200" b="1">
                <a:solidFill>
                  <a:srgbClr val="000000"/>
                </a:solidFill>
                <a:latin typeface="メイリオ" pitchFamily="50" charset="-128"/>
                <a:ea typeface="メイリオ" pitchFamily="50" charset="-128"/>
                <a:cs typeface="メイリオ" pitchFamily="50" charset="-128"/>
              </a:rPr>
              <a:t>見えた、街づくりのヒント</a:t>
            </a:r>
          </a:p>
        </p:txBody>
      </p:sp>
    </p:spTree>
    <p:extLst>
      <p:ext uri="{BB962C8B-B14F-4D97-AF65-F5344CB8AC3E}">
        <p14:creationId xmlns:p14="http://schemas.microsoft.com/office/powerpoint/2010/main" val="1498358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5003800" y="646113"/>
          <a:ext cx="3121025" cy="6096000"/>
        </p:xfrm>
        <a:graphic>
          <a:graphicData uri="http://schemas.openxmlformats.org/drawingml/2006/table">
            <a:tbl>
              <a:tblPr firstRow="1" bandRow="1">
                <a:tableStyleId>{5C22544A-7EE6-4342-B048-85BDC9FD1C3A}</a:tableStyleId>
              </a:tblPr>
              <a:tblGrid>
                <a:gridCol w="432189"/>
                <a:gridCol w="1752427"/>
                <a:gridCol w="936409"/>
              </a:tblGrid>
              <a:tr h="255793">
                <a:tc>
                  <a:txBody>
                    <a:bodyPr/>
                    <a:lstStyle/>
                    <a:p>
                      <a:pPr algn="ctr"/>
                      <a:r>
                        <a:rPr kumimoji="1" lang="en-US" altLang="ja-JP" sz="1400" dirty="0" smtClean="0">
                          <a:solidFill>
                            <a:schemeClr val="tx1"/>
                          </a:solidFill>
                        </a:rPr>
                        <a:t>1</a:t>
                      </a:r>
                    </a:p>
                  </a:txBody>
                  <a:tcPr marL="91470" marR="91470">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新宿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2,296,582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2</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渋谷</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2,272,857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3</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池袋</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1,306,259</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4</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原宿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814,208</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5</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上野</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782,825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6</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秋葉原</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632,236</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7</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東京</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484,644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8</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恵比寿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427,267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9</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品川</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385,062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10</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新大久保</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357,854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11</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代々木</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292,520</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12</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神田</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286,762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13</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大塚</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266,124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14</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新橋</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226,355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15</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目黒</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217,287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16</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有楽町</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204,225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17</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田町</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171,249</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18</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高田馬場</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165,974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19</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五反田</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120,198</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20</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大崎</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104,178</a:t>
                      </a:r>
                    </a:p>
                  </a:txBody>
                  <a:tcPr marL="9528" marR="9528" marT="9525" marB="0" anchor="ctr">
                    <a:solidFill>
                      <a:schemeClr val="accent1">
                        <a:lumMod val="20000"/>
                        <a:lumOff val="80000"/>
                      </a:schemeClr>
                    </a:solidFill>
                  </a:tcPr>
                </a:tc>
              </a:tr>
            </a:tbl>
          </a:graphicData>
        </a:graphic>
      </p:graphicFrame>
      <p:graphicFrame>
        <p:nvGraphicFramePr>
          <p:cNvPr id="6" name="表 5"/>
          <p:cNvGraphicFramePr>
            <a:graphicFrameLocks noGrp="1"/>
          </p:cNvGraphicFramePr>
          <p:nvPr/>
        </p:nvGraphicFramePr>
        <p:xfrm>
          <a:off x="1187450" y="620713"/>
          <a:ext cx="3119438" cy="6096000"/>
        </p:xfrm>
        <a:graphic>
          <a:graphicData uri="http://schemas.openxmlformats.org/drawingml/2006/table">
            <a:tbl>
              <a:tblPr firstRow="1" bandRow="1">
                <a:tableStyleId>{5C22544A-7EE6-4342-B048-85BDC9FD1C3A}</a:tableStyleId>
              </a:tblPr>
              <a:tblGrid>
                <a:gridCol w="431969"/>
                <a:gridCol w="1751536"/>
                <a:gridCol w="935933"/>
              </a:tblGrid>
              <a:tr h="255793">
                <a:tc>
                  <a:txBody>
                    <a:bodyPr/>
                    <a:lstStyle/>
                    <a:p>
                      <a:pPr algn="ctr"/>
                      <a:r>
                        <a:rPr kumimoji="1" lang="en-US" altLang="ja-JP" sz="1400" dirty="0" smtClean="0">
                          <a:solidFill>
                            <a:schemeClr val="tx1"/>
                          </a:solidFill>
                        </a:rPr>
                        <a:t>1</a:t>
                      </a:r>
                    </a:p>
                  </a:txBody>
                  <a:tcPr marL="91423" marR="91423">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新宿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3,607,498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2</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池袋</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2,711,067</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3</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渋谷</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2,150,361</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4</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東京</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1,133,169</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5</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品川</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913,182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6</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高田馬場</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906,124</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7</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新橋</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856,793</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8</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上野</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621,788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9</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秋葉原</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541,605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10</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目黒</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489,526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11</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有楽町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451,426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12</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浜松町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431,288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13</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五反田</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421,925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14</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恵比寿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370,319</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15</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西日暮里</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362,205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16</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大崎</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341,162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17</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日暮里</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300,246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18</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御徒町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270,170</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19</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神田</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264,102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20</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原宿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149,069</a:t>
                      </a:r>
                    </a:p>
                  </a:txBody>
                  <a:tcPr marL="9523" marR="9523" marT="9525" marB="0" anchor="ctr">
                    <a:solidFill>
                      <a:schemeClr val="accent1">
                        <a:lumMod val="20000"/>
                        <a:lumOff val="80000"/>
                      </a:schemeClr>
                    </a:solidFill>
                  </a:tcPr>
                </a:tc>
              </a:tr>
            </a:tbl>
          </a:graphicData>
        </a:graphic>
      </p:graphicFrame>
      <p:sp>
        <p:nvSpPr>
          <p:cNvPr id="55470" name="テキスト ボックス 9"/>
          <p:cNvSpPr txBox="1">
            <a:spLocks noChangeArrowheads="1"/>
          </p:cNvSpPr>
          <p:nvPr/>
        </p:nvSpPr>
        <p:spPr bwMode="auto">
          <a:xfrm>
            <a:off x="4500563" y="115888"/>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2800" b="1">
                <a:solidFill>
                  <a:srgbClr val="000000"/>
                </a:solidFill>
                <a:latin typeface="Calibri" pitchFamily="34" charset="0"/>
              </a:rPr>
              <a:t>ソーシャルメディア投稿数</a:t>
            </a:r>
          </a:p>
        </p:txBody>
      </p:sp>
      <p:sp>
        <p:nvSpPr>
          <p:cNvPr id="55471" name="テキスト ボックス 10"/>
          <p:cNvSpPr txBox="1">
            <a:spLocks noChangeArrowheads="1"/>
          </p:cNvSpPr>
          <p:nvPr/>
        </p:nvSpPr>
        <p:spPr bwMode="auto">
          <a:xfrm>
            <a:off x="1847850" y="115888"/>
            <a:ext cx="162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2800" b="1">
                <a:solidFill>
                  <a:srgbClr val="000000"/>
                </a:solidFill>
                <a:latin typeface="Calibri" pitchFamily="34" charset="0"/>
              </a:rPr>
              <a:t>乗降者数</a:t>
            </a:r>
          </a:p>
        </p:txBody>
      </p:sp>
    </p:spTree>
    <p:extLst>
      <p:ext uri="{BB962C8B-B14F-4D97-AF65-F5344CB8AC3E}">
        <p14:creationId xmlns:p14="http://schemas.microsoft.com/office/powerpoint/2010/main" val="15869956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5003800" y="646113"/>
          <a:ext cx="3121025" cy="6096000"/>
        </p:xfrm>
        <a:graphic>
          <a:graphicData uri="http://schemas.openxmlformats.org/drawingml/2006/table">
            <a:tbl>
              <a:tblPr firstRow="1" bandRow="1">
                <a:tableStyleId>{5C22544A-7EE6-4342-B048-85BDC9FD1C3A}</a:tableStyleId>
              </a:tblPr>
              <a:tblGrid>
                <a:gridCol w="432189"/>
                <a:gridCol w="1752427"/>
                <a:gridCol w="936409"/>
              </a:tblGrid>
              <a:tr h="255793">
                <a:tc>
                  <a:txBody>
                    <a:bodyPr/>
                    <a:lstStyle/>
                    <a:p>
                      <a:pPr algn="ctr"/>
                      <a:r>
                        <a:rPr kumimoji="1" lang="en-US" altLang="ja-JP" sz="1400" dirty="0" smtClean="0">
                          <a:solidFill>
                            <a:schemeClr val="tx1"/>
                          </a:solidFill>
                        </a:rPr>
                        <a:t>1</a:t>
                      </a:r>
                    </a:p>
                  </a:txBody>
                  <a:tcPr marL="91470" marR="91470">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新宿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2,296,582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2</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渋谷</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2,272,857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3</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池袋</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1,306,259</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4</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原宿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814,208</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5</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上野</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782,825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6</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秋葉原</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632,236</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7</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東京</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484,644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8</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恵比寿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427,267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9</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品川</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385,062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10</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新大久保</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357,854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11</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代々木</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292,520</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12</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神田</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286,762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13</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大塚</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266,124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14</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新橋</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226,355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15</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目黒</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217,287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16</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有楽町</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204,225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17</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田町</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171,249</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18</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高田馬場</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165,974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19</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五反田</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120,198</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20</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大崎</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104,178</a:t>
                      </a:r>
                    </a:p>
                  </a:txBody>
                  <a:tcPr marL="9528" marR="9528" marT="9525" marB="0" anchor="ctr">
                    <a:solidFill>
                      <a:schemeClr val="accent1">
                        <a:lumMod val="20000"/>
                        <a:lumOff val="80000"/>
                      </a:schemeClr>
                    </a:solidFill>
                  </a:tcPr>
                </a:tc>
              </a:tr>
            </a:tbl>
          </a:graphicData>
        </a:graphic>
      </p:graphicFrame>
      <p:graphicFrame>
        <p:nvGraphicFramePr>
          <p:cNvPr id="6" name="表 5"/>
          <p:cNvGraphicFramePr>
            <a:graphicFrameLocks noGrp="1"/>
          </p:cNvGraphicFramePr>
          <p:nvPr/>
        </p:nvGraphicFramePr>
        <p:xfrm>
          <a:off x="908050" y="620713"/>
          <a:ext cx="3119438" cy="6096000"/>
        </p:xfrm>
        <a:graphic>
          <a:graphicData uri="http://schemas.openxmlformats.org/drawingml/2006/table">
            <a:tbl>
              <a:tblPr firstRow="1" bandRow="1">
                <a:tableStyleId>{5C22544A-7EE6-4342-B048-85BDC9FD1C3A}</a:tableStyleId>
              </a:tblPr>
              <a:tblGrid>
                <a:gridCol w="431969"/>
                <a:gridCol w="1751536"/>
                <a:gridCol w="935933"/>
              </a:tblGrid>
              <a:tr h="255793">
                <a:tc>
                  <a:txBody>
                    <a:bodyPr/>
                    <a:lstStyle/>
                    <a:p>
                      <a:pPr algn="ctr"/>
                      <a:r>
                        <a:rPr kumimoji="1" lang="en-US" altLang="ja-JP" sz="1400" dirty="0" smtClean="0">
                          <a:solidFill>
                            <a:schemeClr val="tx1"/>
                          </a:solidFill>
                        </a:rPr>
                        <a:t>1</a:t>
                      </a:r>
                    </a:p>
                  </a:txBody>
                  <a:tcPr marL="91423" marR="91423">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新宿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3,607,498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2</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池袋</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2,711,067</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3</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渋谷</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2,150,361</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4</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東京</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1,133,169</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5</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品川</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913,182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6</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高田馬場</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906,124</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7</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新橋</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856,793</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8</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上野</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621,788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9</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秋葉原</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541,605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10</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目黒</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489,526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11</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有楽町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451,426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12</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浜松町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431,288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13</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五反田</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421,925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14</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恵比寿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370,319</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15</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西日暮里</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362,205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16</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大崎</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341,162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17</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日暮里</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300,246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18</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御徒町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270,170</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19</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神田</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264,102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20</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原宿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149,069</a:t>
                      </a:r>
                    </a:p>
                  </a:txBody>
                  <a:tcPr marL="9523" marR="9523" marT="9525" marB="0" anchor="ctr">
                    <a:solidFill>
                      <a:schemeClr val="accent1">
                        <a:lumMod val="20000"/>
                        <a:lumOff val="80000"/>
                      </a:schemeClr>
                    </a:solidFill>
                  </a:tcPr>
                </a:tc>
              </a:tr>
            </a:tbl>
          </a:graphicData>
        </a:graphic>
      </p:graphicFrame>
      <p:sp>
        <p:nvSpPr>
          <p:cNvPr id="61614" name="テキスト ボックス 6"/>
          <p:cNvSpPr txBox="1">
            <a:spLocks noChangeArrowheads="1"/>
          </p:cNvSpPr>
          <p:nvPr/>
        </p:nvSpPr>
        <p:spPr bwMode="auto">
          <a:xfrm>
            <a:off x="4500563" y="115888"/>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2800" b="1">
                <a:solidFill>
                  <a:srgbClr val="000000"/>
                </a:solidFill>
                <a:latin typeface="Calibri" pitchFamily="34" charset="0"/>
              </a:rPr>
              <a:t>ソーシャルメディア投稿数</a:t>
            </a:r>
          </a:p>
        </p:txBody>
      </p:sp>
      <p:sp>
        <p:nvSpPr>
          <p:cNvPr id="61615" name="テキスト ボックス 7"/>
          <p:cNvSpPr txBox="1">
            <a:spLocks noChangeArrowheads="1"/>
          </p:cNvSpPr>
          <p:nvPr/>
        </p:nvSpPr>
        <p:spPr bwMode="auto">
          <a:xfrm>
            <a:off x="1568450" y="115888"/>
            <a:ext cx="162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2800" b="1">
                <a:solidFill>
                  <a:srgbClr val="000000"/>
                </a:solidFill>
                <a:latin typeface="Calibri" pitchFamily="34" charset="0"/>
              </a:rPr>
              <a:t>乗降者数</a:t>
            </a:r>
          </a:p>
        </p:txBody>
      </p:sp>
      <p:sp>
        <p:nvSpPr>
          <p:cNvPr id="9" name="正方形/長方形 8"/>
          <p:cNvSpPr/>
          <p:nvPr/>
        </p:nvSpPr>
        <p:spPr>
          <a:xfrm>
            <a:off x="4967288" y="1512888"/>
            <a:ext cx="3136900" cy="3333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正方形/長方形 9"/>
          <p:cNvSpPr/>
          <p:nvPr/>
        </p:nvSpPr>
        <p:spPr>
          <a:xfrm>
            <a:off x="4967288" y="3357563"/>
            <a:ext cx="3136900" cy="3333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正方形/長方形 10"/>
          <p:cNvSpPr/>
          <p:nvPr/>
        </p:nvSpPr>
        <p:spPr>
          <a:xfrm>
            <a:off x="4967288" y="3690938"/>
            <a:ext cx="3136900" cy="334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正方形/長方形 11"/>
          <p:cNvSpPr/>
          <p:nvPr/>
        </p:nvSpPr>
        <p:spPr>
          <a:xfrm>
            <a:off x="4967288" y="4292600"/>
            <a:ext cx="3136900" cy="3349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 name="正方形/長方形 12"/>
          <p:cNvSpPr/>
          <p:nvPr/>
        </p:nvSpPr>
        <p:spPr>
          <a:xfrm>
            <a:off x="931863" y="6376988"/>
            <a:ext cx="3135312" cy="33496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extLst>
      <p:ext uri="{BB962C8B-B14F-4D97-AF65-F5344CB8AC3E}">
        <p14:creationId xmlns:p14="http://schemas.microsoft.com/office/powerpoint/2010/main" val="282202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757238"/>
            <a:ext cx="9053513"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856106" y="387906"/>
            <a:ext cx="1430200" cy="369332"/>
          </a:xfrm>
          <a:prstGeom prst="rect">
            <a:avLst/>
          </a:prstGeom>
        </p:spPr>
        <p:txBody>
          <a:bodyPr wrap="none">
            <a:spAutoFit/>
          </a:bodyPr>
          <a:lstStyle/>
          <a:p>
            <a:r>
              <a:rPr lang="ja-JP" altLang="en-US" dirty="0"/>
              <a:t>妖怪ウォッチ</a:t>
            </a:r>
          </a:p>
        </p:txBody>
      </p:sp>
    </p:spTree>
    <p:extLst>
      <p:ext uri="{BB962C8B-B14F-4D97-AF65-F5344CB8AC3E}">
        <p14:creationId xmlns:p14="http://schemas.microsoft.com/office/powerpoint/2010/main" val="788638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5003800" y="646113"/>
          <a:ext cx="3121025" cy="6096000"/>
        </p:xfrm>
        <a:graphic>
          <a:graphicData uri="http://schemas.openxmlformats.org/drawingml/2006/table">
            <a:tbl>
              <a:tblPr firstRow="1" bandRow="1">
                <a:tableStyleId>{5C22544A-7EE6-4342-B048-85BDC9FD1C3A}</a:tableStyleId>
              </a:tblPr>
              <a:tblGrid>
                <a:gridCol w="432189"/>
                <a:gridCol w="1752427"/>
                <a:gridCol w="936409"/>
              </a:tblGrid>
              <a:tr h="255793">
                <a:tc>
                  <a:txBody>
                    <a:bodyPr/>
                    <a:lstStyle/>
                    <a:p>
                      <a:pPr algn="ctr"/>
                      <a:r>
                        <a:rPr kumimoji="1" lang="en-US" altLang="ja-JP" sz="1400" dirty="0" smtClean="0">
                          <a:solidFill>
                            <a:schemeClr val="tx1"/>
                          </a:solidFill>
                        </a:rPr>
                        <a:t>1</a:t>
                      </a:r>
                    </a:p>
                  </a:txBody>
                  <a:tcPr marL="91470" marR="91470">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新宿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2,296,582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2</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渋谷</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2,272,857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3</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池袋</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1,306,259</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4</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原宿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814,208</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5</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上野</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782,825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6</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秋葉原</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632,236</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7</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東京</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484,644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8</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恵比寿</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427,267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9</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品川</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385,062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10</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新大久保</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357,854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11</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代々木</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292,520</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12</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神田</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286,762</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13</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大塚</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266,124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14</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新橋</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226,355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15</a:t>
                      </a:r>
                      <a:endParaRPr kumimoji="1" lang="ja-JP" altLang="en-US" sz="1400" dirty="0"/>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目黒</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217,287</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16</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有楽町</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204,225</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17</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田町</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171,249</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18</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高田馬場</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165,974</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19</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五反田</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120,198</a:t>
                      </a:r>
                    </a:p>
                  </a:txBody>
                  <a:tcPr marL="9528" marR="9528" marT="9525" marB="0" anchor="ctr">
                    <a:solidFill>
                      <a:schemeClr val="accent1">
                        <a:lumMod val="20000"/>
                        <a:lumOff val="80000"/>
                      </a:schemeClr>
                    </a:solidFill>
                  </a:tcPr>
                </a:tc>
              </a:tr>
              <a:tr h="255793">
                <a:tc>
                  <a:txBody>
                    <a:bodyPr/>
                    <a:lstStyle/>
                    <a:p>
                      <a:pPr algn="ctr"/>
                      <a:r>
                        <a:rPr kumimoji="1" lang="en-US" altLang="ja-JP" sz="1400" dirty="0" smtClean="0"/>
                        <a:t>20</a:t>
                      </a:r>
                    </a:p>
                  </a:txBody>
                  <a:tcPr marL="91470" marR="91470">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大崎</a:t>
                      </a:r>
                    </a:p>
                  </a:txBody>
                  <a:tcPr marL="9528" marR="9528"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104,178</a:t>
                      </a:r>
                    </a:p>
                  </a:txBody>
                  <a:tcPr marL="9528" marR="9528" marT="9525" marB="0" anchor="ctr">
                    <a:solidFill>
                      <a:schemeClr val="accent1">
                        <a:lumMod val="20000"/>
                        <a:lumOff val="80000"/>
                      </a:schemeClr>
                    </a:solidFill>
                  </a:tcPr>
                </a:tc>
              </a:tr>
            </a:tbl>
          </a:graphicData>
        </a:graphic>
      </p:graphicFrame>
      <p:graphicFrame>
        <p:nvGraphicFramePr>
          <p:cNvPr id="6" name="表 5"/>
          <p:cNvGraphicFramePr>
            <a:graphicFrameLocks noGrp="1"/>
          </p:cNvGraphicFramePr>
          <p:nvPr/>
        </p:nvGraphicFramePr>
        <p:xfrm>
          <a:off x="1187450" y="620713"/>
          <a:ext cx="3119438" cy="6096000"/>
        </p:xfrm>
        <a:graphic>
          <a:graphicData uri="http://schemas.openxmlformats.org/drawingml/2006/table">
            <a:tbl>
              <a:tblPr firstRow="1" bandRow="1">
                <a:tableStyleId>{5C22544A-7EE6-4342-B048-85BDC9FD1C3A}</a:tableStyleId>
              </a:tblPr>
              <a:tblGrid>
                <a:gridCol w="431969"/>
                <a:gridCol w="1751536"/>
                <a:gridCol w="935933"/>
              </a:tblGrid>
              <a:tr h="255793">
                <a:tc>
                  <a:txBody>
                    <a:bodyPr/>
                    <a:lstStyle/>
                    <a:p>
                      <a:pPr algn="ctr"/>
                      <a:r>
                        <a:rPr kumimoji="1" lang="en-US" altLang="ja-JP" sz="1400" dirty="0" smtClean="0">
                          <a:solidFill>
                            <a:schemeClr val="tx1"/>
                          </a:solidFill>
                        </a:rPr>
                        <a:t>1</a:t>
                      </a:r>
                    </a:p>
                  </a:txBody>
                  <a:tcPr marL="91423" marR="91423">
                    <a:solidFill>
                      <a:schemeClr val="accent1">
                        <a:lumMod val="20000"/>
                        <a:lumOff val="80000"/>
                      </a:schemeClr>
                    </a:solidFill>
                  </a:tcPr>
                </a:tc>
                <a:tc>
                  <a:txBody>
                    <a:bodyPr/>
                    <a:lstStyle/>
                    <a:p>
                      <a:pPr algn="l" fontAlgn="ctr"/>
                      <a:r>
                        <a:rPr lang="ja-JP" altLang="en-US" sz="1800" b="0" i="0" u="none" strike="noStrike" dirty="0">
                          <a:solidFill>
                            <a:srgbClr val="000000"/>
                          </a:solidFill>
                          <a:effectLst/>
                          <a:latin typeface="ＭＳ Ｐゴシック"/>
                        </a:rPr>
                        <a:t>新宿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3,607,498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2</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池袋</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2,711,067</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3</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渋谷</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2,150,361</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4</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東京</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1,133,169</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5</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品川</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913,182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6</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高田馬場</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906,124</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7</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新橋</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856,793</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8</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上野</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621,788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9</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秋葉原</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541,605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10</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目黒</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489,526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11</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有楽町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451,426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12</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浜松町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431,288</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13</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五反田</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421,925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14</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恵比寿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370,319</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15</a:t>
                      </a:r>
                      <a:endParaRPr kumimoji="1" lang="ja-JP" altLang="en-US" sz="1400" dirty="0"/>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西日暮里</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362,205</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16</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大崎</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341,162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17</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日暮里</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300,246</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18</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御徒町</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270,170</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19</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神田</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264,102</a:t>
                      </a:r>
                    </a:p>
                  </a:txBody>
                  <a:tcPr marL="9523" marR="9523" marT="9525" marB="0" anchor="ctr">
                    <a:solidFill>
                      <a:schemeClr val="accent1">
                        <a:lumMod val="20000"/>
                        <a:lumOff val="80000"/>
                      </a:schemeClr>
                    </a:solidFill>
                  </a:tcPr>
                </a:tc>
              </a:tr>
              <a:tr h="255793">
                <a:tc>
                  <a:txBody>
                    <a:bodyPr/>
                    <a:lstStyle/>
                    <a:p>
                      <a:pPr algn="ctr"/>
                      <a:r>
                        <a:rPr kumimoji="1" lang="en-US" altLang="ja-JP" sz="1400" dirty="0" smtClean="0"/>
                        <a:t>20</a:t>
                      </a:r>
                    </a:p>
                  </a:txBody>
                  <a:tcPr marL="91423" marR="91423">
                    <a:solidFill>
                      <a:schemeClr val="accent1">
                        <a:lumMod val="20000"/>
                        <a:lumOff val="80000"/>
                      </a:schemeClr>
                    </a:solidFill>
                  </a:tcPr>
                </a:tc>
                <a:tc>
                  <a:txBody>
                    <a:bodyPr/>
                    <a:lstStyle/>
                    <a:p>
                      <a:pPr algn="l" fontAlgn="ctr"/>
                      <a:r>
                        <a:rPr lang="ja-JP" altLang="en-US" sz="1800" b="0" i="0" u="none" strike="noStrike">
                          <a:solidFill>
                            <a:srgbClr val="000000"/>
                          </a:solidFill>
                          <a:effectLst/>
                          <a:latin typeface="ＭＳ Ｐゴシック"/>
                        </a:rPr>
                        <a:t>原宿</a:t>
                      </a:r>
                    </a:p>
                  </a:txBody>
                  <a:tcPr marL="9523" marR="9523"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149,069</a:t>
                      </a:r>
                    </a:p>
                  </a:txBody>
                  <a:tcPr marL="9523" marR="9523" marT="9525" marB="0" anchor="ctr">
                    <a:solidFill>
                      <a:schemeClr val="accent1">
                        <a:lumMod val="20000"/>
                        <a:lumOff val="80000"/>
                      </a:schemeClr>
                    </a:solidFill>
                  </a:tcPr>
                </a:tc>
              </a:tr>
            </a:tbl>
          </a:graphicData>
        </a:graphic>
      </p:graphicFrame>
      <p:sp>
        <p:nvSpPr>
          <p:cNvPr id="9" name="正方形/長方形 8"/>
          <p:cNvSpPr/>
          <p:nvPr/>
        </p:nvSpPr>
        <p:spPr>
          <a:xfrm>
            <a:off x="4967288" y="620713"/>
            <a:ext cx="3136900" cy="936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正方形/長方形 14"/>
          <p:cNvSpPr/>
          <p:nvPr/>
        </p:nvSpPr>
        <p:spPr>
          <a:xfrm>
            <a:off x="1211263" y="638175"/>
            <a:ext cx="3136900" cy="936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7520" name="テキスト ボックス 9"/>
          <p:cNvSpPr txBox="1">
            <a:spLocks noChangeArrowheads="1"/>
          </p:cNvSpPr>
          <p:nvPr/>
        </p:nvSpPr>
        <p:spPr bwMode="auto">
          <a:xfrm>
            <a:off x="4500563" y="115888"/>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2800" b="1">
                <a:solidFill>
                  <a:srgbClr val="000000"/>
                </a:solidFill>
                <a:latin typeface="Calibri" pitchFamily="34" charset="0"/>
              </a:rPr>
              <a:t>ソーシャルメディア投稿数</a:t>
            </a:r>
          </a:p>
        </p:txBody>
      </p:sp>
      <p:sp>
        <p:nvSpPr>
          <p:cNvPr id="57521" name="テキスト ボックス 10"/>
          <p:cNvSpPr txBox="1">
            <a:spLocks noChangeArrowheads="1"/>
          </p:cNvSpPr>
          <p:nvPr/>
        </p:nvSpPr>
        <p:spPr bwMode="auto">
          <a:xfrm>
            <a:off x="1847850" y="115888"/>
            <a:ext cx="162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2800" b="1">
                <a:solidFill>
                  <a:srgbClr val="000000"/>
                </a:solidFill>
                <a:latin typeface="Calibri" pitchFamily="34" charset="0"/>
              </a:rPr>
              <a:t>乗降者数</a:t>
            </a:r>
          </a:p>
        </p:txBody>
      </p:sp>
    </p:spTree>
    <p:extLst>
      <p:ext uri="{BB962C8B-B14F-4D97-AF65-F5344CB8AC3E}">
        <p14:creationId xmlns:p14="http://schemas.microsoft.com/office/powerpoint/2010/main" val="246480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datasection\Desktop\img04b83c55zikbz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74613"/>
            <a:ext cx="75438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542925" y="74613"/>
            <a:ext cx="8350250" cy="66675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8372" name="テキスト ボックス 12"/>
          <p:cNvSpPr txBox="1">
            <a:spLocks noChangeArrowheads="1"/>
          </p:cNvSpPr>
          <p:nvPr/>
        </p:nvSpPr>
        <p:spPr bwMode="auto">
          <a:xfrm>
            <a:off x="2074863" y="4662488"/>
            <a:ext cx="5730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3200">
                <a:solidFill>
                  <a:srgbClr val="FF0000"/>
                </a:solidFill>
                <a:latin typeface="Calibri" pitchFamily="34" charset="0"/>
              </a:rPr>
              <a:t>●</a:t>
            </a:r>
          </a:p>
        </p:txBody>
      </p:sp>
      <p:sp>
        <p:nvSpPr>
          <p:cNvPr id="58373" name="正方形/長方形 1"/>
          <p:cNvSpPr>
            <a:spLocks noChangeArrowheads="1"/>
          </p:cNvSpPr>
          <p:nvPr/>
        </p:nvSpPr>
        <p:spPr bwMode="auto">
          <a:xfrm>
            <a:off x="147638" y="620713"/>
            <a:ext cx="8745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800" b="1">
                <a:solidFill>
                  <a:srgbClr val="000000"/>
                </a:solidFill>
              </a:rPr>
              <a:t>暴風雨の日の現地からの中継やニュース、交通情報等が</a:t>
            </a:r>
            <a:r>
              <a:rPr lang="en-US" altLang="ja-JP" sz="2800" b="1">
                <a:solidFill>
                  <a:srgbClr val="000000"/>
                </a:solidFill>
              </a:rPr>
              <a:t>twitter</a:t>
            </a:r>
            <a:r>
              <a:rPr lang="ja-JP" altLang="en-US" sz="2800" b="1">
                <a:solidFill>
                  <a:srgbClr val="000000"/>
                </a:solidFill>
              </a:rPr>
              <a:t>を中心に拡散</a:t>
            </a:r>
          </a:p>
        </p:txBody>
      </p:sp>
      <p:pic>
        <p:nvPicPr>
          <p:cNvPr id="58374" name="Picture 3" descr="C:\Users\datasection\Desktop\x2_861b74d"/>
          <p:cNvPicPr>
            <a:picLocks noChangeAspect="1" noChangeArrowheads="1"/>
          </p:cNvPicPr>
          <p:nvPr/>
        </p:nvPicPr>
        <p:blipFill>
          <a:blip r:embed="rId3">
            <a:extLst>
              <a:ext uri="{28A0092B-C50C-407E-A947-70E740481C1C}">
                <a14:useLocalDpi xmlns:a14="http://schemas.microsoft.com/office/drawing/2010/main" val="0"/>
              </a:ext>
            </a:extLst>
          </a:blip>
          <a:srcRect t="15234"/>
          <a:stretch>
            <a:fillRect/>
          </a:stretch>
        </p:blipFill>
        <p:spPr bwMode="auto">
          <a:xfrm>
            <a:off x="4487863" y="1423988"/>
            <a:ext cx="418306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角丸四角形吹き出し 20"/>
          <p:cNvSpPr/>
          <p:nvPr/>
        </p:nvSpPr>
        <p:spPr bwMode="auto">
          <a:xfrm>
            <a:off x="152400" y="2051050"/>
            <a:ext cx="3914775" cy="1357313"/>
          </a:xfrm>
          <a:prstGeom prst="wedgeRoundRectCallout">
            <a:avLst>
              <a:gd name="adj1" fmla="val 8068"/>
              <a:gd name="adj2" fmla="val 144749"/>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dirty="0">
                <a:solidFill>
                  <a:prstClr val="black"/>
                </a:solidFill>
              </a:rPr>
              <a:t>暴風雨。こんな日に限って渋谷に来てしまい帰れない</a:t>
            </a:r>
            <a:r>
              <a:rPr lang="en-US" altLang="ja-JP" dirty="0">
                <a:solidFill>
                  <a:prstClr val="black"/>
                </a:solidFill>
              </a:rPr>
              <a:t>( ) </a:t>
            </a:r>
            <a:r>
              <a:rPr lang="ja-JP" altLang="en-US" b="1" u="sng" dirty="0">
                <a:solidFill>
                  <a:prstClr val="black"/>
                </a:solidFill>
              </a:rPr>
              <a:t>道玄坂のユニクロ前で見た衝撃の現場。 </a:t>
            </a:r>
            <a:r>
              <a:rPr lang="en-US" altLang="ja-JP" dirty="0">
                <a:solidFill>
                  <a:prstClr val="black"/>
                </a:solidFill>
              </a:rPr>
              <a:t>http://t.co/5mdt6st8</a:t>
            </a:r>
          </a:p>
        </p:txBody>
      </p:sp>
      <p:sp>
        <p:nvSpPr>
          <p:cNvPr id="20" name="角丸四角形吹き出し 19"/>
          <p:cNvSpPr/>
          <p:nvPr/>
        </p:nvSpPr>
        <p:spPr bwMode="auto">
          <a:xfrm>
            <a:off x="1603375" y="5446713"/>
            <a:ext cx="4319588" cy="1357312"/>
          </a:xfrm>
          <a:prstGeom prst="wedgeRoundRectCallout">
            <a:avLst>
              <a:gd name="adj1" fmla="val -28699"/>
              <a:gd name="adj2" fmla="val -70131"/>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東京の渋谷駅で は 、ＪＲや私鉄が運転を見合わせているため、帰宅できなくなった人たちが構内にあふれ、身動きができないほどの混雑になっています。</a:t>
            </a:r>
            <a:endParaRPr lang="en-US" altLang="ja-JP" b="1" dirty="0">
              <a:solidFill>
                <a:prstClr val="black"/>
              </a:solidFill>
            </a:endParaRPr>
          </a:p>
        </p:txBody>
      </p:sp>
      <p:sp>
        <p:nvSpPr>
          <p:cNvPr id="58377" name="テキスト ボックス 2"/>
          <p:cNvSpPr txBox="1">
            <a:spLocks noChangeArrowheads="1"/>
          </p:cNvSpPr>
          <p:nvPr/>
        </p:nvSpPr>
        <p:spPr bwMode="auto">
          <a:xfrm>
            <a:off x="34925" y="41275"/>
            <a:ext cx="453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4000" b="1">
                <a:solidFill>
                  <a:srgbClr val="FF0000"/>
                </a:solidFill>
                <a:latin typeface="Calibri" pitchFamily="34" charset="0"/>
              </a:rPr>
              <a:t>①</a:t>
            </a:r>
            <a:r>
              <a:rPr lang="en-US" altLang="ja-JP" sz="4000" b="1">
                <a:solidFill>
                  <a:srgbClr val="FF0000"/>
                </a:solidFill>
                <a:latin typeface="Calibri" pitchFamily="34" charset="0"/>
              </a:rPr>
              <a:t>9/19</a:t>
            </a:r>
            <a:r>
              <a:rPr lang="ja-JP" altLang="en-US" sz="4000" b="1">
                <a:solidFill>
                  <a:srgbClr val="FF0000"/>
                </a:solidFill>
                <a:latin typeface="Calibri" pitchFamily="34" charset="0"/>
              </a:rPr>
              <a:t>：東京暴風雨</a:t>
            </a:r>
          </a:p>
        </p:txBody>
      </p:sp>
    </p:spTree>
    <p:extLst>
      <p:ext uri="{BB962C8B-B14F-4D97-AF65-F5344CB8AC3E}">
        <p14:creationId xmlns:p14="http://schemas.microsoft.com/office/powerpoint/2010/main" val="1249848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datasection\Desktop\img04b83c55zikbz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74613"/>
            <a:ext cx="75438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542925" y="74613"/>
            <a:ext cx="8350250" cy="66675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9396" name="テキスト ボックス 12"/>
          <p:cNvSpPr txBox="1">
            <a:spLocks noChangeArrowheads="1"/>
          </p:cNvSpPr>
          <p:nvPr/>
        </p:nvSpPr>
        <p:spPr bwMode="auto">
          <a:xfrm>
            <a:off x="2074863" y="4662488"/>
            <a:ext cx="5730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3200">
                <a:solidFill>
                  <a:srgbClr val="FF0000"/>
                </a:solidFill>
                <a:latin typeface="Calibri" pitchFamily="34" charset="0"/>
              </a:rPr>
              <a:t>●</a:t>
            </a:r>
          </a:p>
        </p:txBody>
      </p:sp>
      <p:sp>
        <p:nvSpPr>
          <p:cNvPr id="59397" name="正方形/長方形 1"/>
          <p:cNvSpPr>
            <a:spLocks noChangeArrowheads="1"/>
          </p:cNvSpPr>
          <p:nvPr/>
        </p:nvSpPr>
        <p:spPr bwMode="auto">
          <a:xfrm>
            <a:off x="147638" y="620713"/>
            <a:ext cx="8745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800" b="1">
                <a:solidFill>
                  <a:srgbClr val="000000"/>
                </a:solidFill>
              </a:rPr>
              <a:t>市街地全般で年を越そうとする人たちで、大きな盛り上がりを見せた。</a:t>
            </a:r>
          </a:p>
        </p:txBody>
      </p:sp>
      <p:sp>
        <p:nvSpPr>
          <p:cNvPr id="59398" name="テキスト ボックス 2"/>
          <p:cNvSpPr txBox="1">
            <a:spLocks noChangeArrowheads="1"/>
          </p:cNvSpPr>
          <p:nvPr/>
        </p:nvSpPr>
        <p:spPr bwMode="auto">
          <a:xfrm>
            <a:off x="34925" y="41275"/>
            <a:ext cx="5021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4000" b="1">
                <a:solidFill>
                  <a:srgbClr val="FF0000"/>
                </a:solidFill>
                <a:latin typeface="Calibri" pitchFamily="34" charset="0"/>
              </a:rPr>
              <a:t>②</a:t>
            </a:r>
            <a:r>
              <a:rPr lang="en-US" altLang="ja-JP" sz="4000" b="1">
                <a:solidFill>
                  <a:srgbClr val="FF0000"/>
                </a:solidFill>
                <a:latin typeface="Calibri" pitchFamily="34" charset="0"/>
              </a:rPr>
              <a:t>2012/12/31</a:t>
            </a:r>
            <a:r>
              <a:rPr lang="ja-JP" altLang="en-US" sz="4000" b="1">
                <a:solidFill>
                  <a:srgbClr val="FF0000"/>
                </a:solidFill>
                <a:latin typeface="Calibri" pitchFamily="34" charset="0"/>
              </a:rPr>
              <a:t>：大晦日</a:t>
            </a:r>
          </a:p>
        </p:txBody>
      </p:sp>
      <p:sp>
        <p:nvSpPr>
          <p:cNvPr id="59399" name="テキスト ボックス 11"/>
          <p:cNvSpPr txBox="1">
            <a:spLocks noChangeArrowheads="1"/>
          </p:cNvSpPr>
          <p:nvPr/>
        </p:nvSpPr>
        <p:spPr bwMode="auto">
          <a:xfrm>
            <a:off x="1614488" y="3221038"/>
            <a:ext cx="573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3200">
                <a:solidFill>
                  <a:srgbClr val="FF0000"/>
                </a:solidFill>
                <a:latin typeface="Calibri" pitchFamily="34" charset="0"/>
              </a:rPr>
              <a:t>●</a:t>
            </a:r>
          </a:p>
        </p:txBody>
      </p:sp>
      <p:sp>
        <p:nvSpPr>
          <p:cNvPr id="14" name="角丸四角形吹き出し 13"/>
          <p:cNvSpPr/>
          <p:nvPr/>
        </p:nvSpPr>
        <p:spPr bwMode="auto">
          <a:xfrm>
            <a:off x="3106738" y="1700213"/>
            <a:ext cx="4052887" cy="901700"/>
          </a:xfrm>
          <a:prstGeom prst="wedgeRoundRectCallout">
            <a:avLst>
              <a:gd name="adj1" fmla="val -72559"/>
              <a:gd name="adj2" fmla="val 107939"/>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新宿のバーで年越ししたいとか思ってるけど、どっか空いてる所ないかなぁー</a:t>
            </a:r>
            <a:endParaRPr lang="en-US" altLang="ja-JP" b="1" dirty="0">
              <a:solidFill>
                <a:prstClr val="black"/>
              </a:solidFill>
            </a:endParaRPr>
          </a:p>
        </p:txBody>
      </p:sp>
      <p:sp>
        <p:nvSpPr>
          <p:cNvPr id="18" name="角丸四角形吹き出し 17"/>
          <p:cNvSpPr/>
          <p:nvPr/>
        </p:nvSpPr>
        <p:spPr bwMode="auto">
          <a:xfrm>
            <a:off x="3355975" y="4662488"/>
            <a:ext cx="2225675" cy="917575"/>
          </a:xfrm>
          <a:prstGeom prst="wedgeRoundRectCallout">
            <a:avLst>
              <a:gd name="adj1" fmla="val -77377"/>
              <a:gd name="adj2" fmla="val -23917"/>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en-US" altLang="ja-JP" b="1" dirty="0">
                <a:solidFill>
                  <a:prstClr val="black"/>
                </a:solidFill>
              </a:rPr>
              <a:t>@ </a:t>
            </a:r>
            <a:r>
              <a:rPr lang="en-US" altLang="ja-JP" b="1" dirty="0" err="1">
                <a:solidFill>
                  <a:prstClr val="black"/>
                </a:solidFill>
              </a:rPr>
              <a:t>xxxroche</a:t>
            </a:r>
            <a:r>
              <a:rPr lang="en-US" altLang="ja-JP" b="1" dirty="0">
                <a:solidFill>
                  <a:prstClr val="black"/>
                </a:solidFill>
              </a:rPr>
              <a:t> </a:t>
            </a:r>
            <a:r>
              <a:rPr lang="ja-JP" altLang="en-US" b="1" dirty="0">
                <a:solidFill>
                  <a:prstClr val="black"/>
                </a:solidFill>
              </a:rPr>
              <a:t>私 も 今日は渋谷にいるよ＼</a:t>
            </a:r>
            <a:r>
              <a:rPr lang="en-US" altLang="ja-JP" b="1" dirty="0">
                <a:solidFill>
                  <a:prstClr val="black"/>
                </a:solidFill>
              </a:rPr>
              <a:t>(^o^)</a:t>
            </a:r>
            <a:r>
              <a:rPr lang="ja-JP" altLang="en-US" b="1" dirty="0">
                <a:solidFill>
                  <a:prstClr val="black"/>
                </a:solidFill>
              </a:rPr>
              <a:t>／</a:t>
            </a:r>
            <a:endParaRPr lang="en-US" altLang="ja-JP" b="1" dirty="0">
              <a:solidFill>
                <a:prstClr val="black"/>
              </a:solidFill>
            </a:endParaRPr>
          </a:p>
        </p:txBody>
      </p:sp>
      <p:sp>
        <p:nvSpPr>
          <p:cNvPr id="19" name="角丸四角形吹き出し 18"/>
          <p:cNvSpPr/>
          <p:nvPr/>
        </p:nvSpPr>
        <p:spPr bwMode="auto">
          <a:xfrm>
            <a:off x="3378200" y="2973388"/>
            <a:ext cx="4776788" cy="1081087"/>
          </a:xfrm>
          <a:prstGeom prst="wedgeRoundRectCallout">
            <a:avLst>
              <a:gd name="adj1" fmla="val -71619"/>
              <a:gd name="adj2" fmla="val -16303"/>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en-US" altLang="ja-JP" dirty="0">
                <a:solidFill>
                  <a:prstClr val="black"/>
                </a:solidFill>
              </a:rPr>
              <a:t>2011</a:t>
            </a:r>
            <a:r>
              <a:rPr lang="ja-JP" altLang="en-US" dirty="0">
                <a:solidFill>
                  <a:prstClr val="black"/>
                </a:solidFill>
              </a:rPr>
              <a:t>年の遊び納めは、なぎさといむと六本木でガールズナイト！ 昨日</a:t>
            </a:r>
            <a:r>
              <a:rPr lang="ja-JP" altLang="en-US" b="1" u="sng" dirty="0">
                <a:solidFill>
                  <a:prstClr val="black"/>
                </a:solidFill>
              </a:rPr>
              <a:t>新宿で軽く呑んでから六本木に出陣！</a:t>
            </a:r>
            <a:endParaRPr lang="en-US" altLang="ja-JP" b="1" u="sng" dirty="0">
              <a:solidFill>
                <a:prstClr val="black"/>
              </a:solidFill>
            </a:endParaRPr>
          </a:p>
        </p:txBody>
      </p:sp>
      <p:sp>
        <p:nvSpPr>
          <p:cNvPr id="20" name="角丸四角形吹き出し 19"/>
          <p:cNvSpPr/>
          <p:nvPr/>
        </p:nvSpPr>
        <p:spPr bwMode="auto">
          <a:xfrm>
            <a:off x="157163" y="5707063"/>
            <a:ext cx="2030412" cy="917575"/>
          </a:xfrm>
          <a:prstGeom prst="wedgeRoundRectCallout">
            <a:avLst>
              <a:gd name="adj1" fmla="val 51437"/>
              <a:gd name="adj2" fmla="val -111964"/>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渋谷に向か</a:t>
            </a:r>
            <a:r>
              <a:rPr lang="ja-JP" altLang="en-US" b="1" dirty="0" err="1">
                <a:solidFill>
                  <a:prstClr val="black"/>
                </a:solidFill>
              </a:rPr>
              <a:t>ふ</a:t>
            </a:r>
            <a:r>
              <a:rPr lang="ja-JP" altLang="en-US" b="1" dirty="0">
                <a:solidFill>
                  <a:prstClr val="black"/>
                </a:solidFill>
              </a:rPr>
              <a:t> ！</a:t>
            </a:r>
            <a:endParaRPr lang="en-US" altLang="ja-JP" b="1" dirty="0">
              <a:solidFill>
                <a:prstClr val="black"/>
              </a:solidFill>
            </a:endParaRPr>
          </a:p>
          <a:p>
            <a:pPr>
              <a:defRPr/>
            </a:pPr>
            <a:r>
              <a:rPr lang="ja-JP" altLang="en-US" b="1" dirty="0">
                <a:solidFill>
                  <a:prstClr val="black"/>
                </a:solidFill>
              </a:rPr>
              <a:t>ねむ！</a:t>
            </a:r>
            <a:endParaRPr lang="en-US" altLang="ja-JP" b="1" dirty="0">
              <a:solidFill>
                <a:prstClr val="black"/>
              </a:solidFill>
            </a:endParaRPr>
          </a:p>
        </p:txBody>
      </p:sp>
    </p:spTree>
    <p:extLst>
      <p:ext uri="{BB962C8B-B14F-4D97-AF65-F5344CB8AC3E}">
        <p14:creationId xmlns:p14="http://schemas.microsoft.com/office/powerpoint/2010/main" val="1284672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datasection\Desktop\img04b83c55zikbz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74613"/>
            <a:ext cx="75438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542925" y="74613"/>
            <a:ext cx="8350250" cy="66675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0420" name="テキスト ボックス 12"/>
          <p:cNvSpPr txBox="1">
            <a:spLocks noChangeArrowheads="1"/>
          </p:cNvSpPr>
          <p:nvPr/>
        </p:nvSpPr>
        <p:spPr bwMode="auto">
          <a:xfrm>
            <a:off x="2074863" y="4662488"/>
            <a:ext cx="5730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3200">
                <a:solidFill>
                  <a:srgbClr val="FF0000"/>
                </a:solidFill>
                <a:latin typeface="Calibri" pitchFamily="34" charset="0"/>
              </a:rPr>
              <a:t>●</a:t>
            </a:r>
          </a:p>
        </p:txBody>
      </p:sp>
      <p:sp>
        <p:nvSpPr>
          <p:cNvPr id="60421" name="正方形/長方形 1"/>
          <p:cNvSpPr>
            <a:spLocks noChangeArrowheads="1"/>
          </p:cNvSpPr>
          <p:nvPr/>
        </p:nvSpPr>
        <p:spPr bwMode="auto">
          <a:xfrm>
            <a:off x="147638" y="549275"/>
            <a:ext cx="8745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3200" b="1">
                <a:solidFill>
                  <a:srgbClr val="000000"/>
                </a:solidFill>
              </a:rPr>
              <a:t>ゴールデンウィークにショッピングなどに訪れる消費者で盛り上がった。</a:t>
            </a:r>
          </a:p>
        </p:txBody>
      </p:sp>
      <p:sp>
        <p:nvSpPr>
          <p:cNvPr id="60422" name="テキスト ボックス 2"/>
          <p:cNvSpPr txBox="1">
            <a:spLocks noChangeArrowheads="1"/>
          </p:cNvSpPr>
          <p:nvPr/>
        </p:nvSpPr>
        <p:spPr bwMode="auto">
          <a:xfrm>
            <a:off x="34925" y="41275"/>
            <a:ext cx="8355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4000" b="1">
                <a:solidFill>
                  <a:srgbClr val="FF0000"/>
                </a:solidFill>
                <a:latin typeface="Calibri" pitchFamily="34" charset="0"/>
              </a:rPr>
              <a:t>③</a:t>
            </a:r>
            <a:r>
              <a:rPr lang="en-US" altLang="ja-JP" sz="4000" b="1">
                <a:solidFill>
                  <a:srgbClr val="FF0000"/>
                </a:solidFill>
                <a:latin typeface="Calibri" pitchFamily="34" charset="0"/>
              </a:rPr>
              <a:t>2012/5/3</a:t>
            </a:r>
            <a:r>
              <a:rPr lang="ja-JP" altLang="en-US" sz="4000" b="1">
                <a:solidFill>
                  <a:srgbClr val="FF0000"/>
                </a:solidFill>
                <a:latin typeface="Calibri" pitchFamily="34" charset="0"/>
              </a:rPr>
              <a:t>～</a:t>
            </a:r>
            <a:r>
              <a:rPr lang="en-US" altLang="ja-JP" sz="4000" b="1">
                <a:solidFill>
                  <a:srgbClr val="FF0000"/>
                </a:solidFill>
                <a:latin typeface="Calibri" pitchFamily="34" charset="0"/>
              </a:rPr>
              <a:t>5/5</a:t>
            </a:r>
            <a:r>
              <a:rPr lang="ja-JP" altLang="en-US" sz="4000" b="1">
                <a:solidFill>
                  <a:srgbClr val="FF0000"/>
                </a:solidFill>
                <a:latin typeface="Calibri" pitchFamily="34" charset="0"/>
              </a:rPr>
              <a:t>：ゴールデンウィーク</a:t>
            </a:r>
          </a:p>
        </p:txBody>
      </p:sp>
      <p:sp>
        <p:nvSpPr>
          <p:cNvPr id="60423" name="テキスト ボックス 11"/>
          <p:cNvSpPr txBox="1">
            <a:spLocks noChangeArrowheads="1"/>
          </p:cNvSpPr>
          <p:nvPr/>
        </p:nvSpPr>
        <p:spPr bwMode="auto">
          <a:xfrm>
            <a:off x="1614488" y="3221038"/>
            <a:ext cx="573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3200">
                <a:solidFill>
                  <a:srgbClr val="FF0000"/>
                </a:solidFill>
                <a:latin typeface="Calibri" pitchFamily="34" charset="0"/>
              </a:rPr>
              <a:t>●</a:t>
            </a:r>
          </a:p>
        </p:txBody>
      </p:sp>
      <p:sp>
        <p:nvSpPr>
          <p:cNvPr id="14" name="角丸四角形吹き出し 13"/>
          <p:cNvSpPr/>
          <p:nvPr/>
        </p:nvSpPr>
        <p:spPr bwMode="auto">
          <a:xfrm>
            <a:off x="3059113" y="1773238"/>
            <a:ext cx="4054475" cy="901700"/>
          </a:xfrm>
          <a:prstGeom prst="wedgeRoundRectCallout">
            <a:avLst>
              <a:gd name="adj1" fmla="val -71619"/>
              <a:gd name="adj2" fmla="val 110052"/>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とりあえず、新宿混んでたな</a:t>
            </a:r>
            <a:r>
              <a:rPr lang="en-US" altLang="ja-JP" b="1" dirty="0">
                <a:solidFill>
                  <a:prstClr val="black"/>
                </a:solidFill>
              </a:rPr>
              <a:t>(</a:t>
            </a:r>
            <a:r>
              <a:rPr lang="ja-JP" altLang="en-US" b="1" dirty="0">
                <a:solidFill>
                  <a:prstClr val="black"/>
                </a:solidFill>
              </a:rPr>
              <a:t>ﾟ</a:t>
            </a:r>
            <a:r>
              <a:rPr lang="en-US" altLang="ja-JP" b="1" dirty="0">
                <a:solidFill>
                  <a:prstClr val="black"/>
                </a:solidFill>
              </a:rPr>
              <a:t>Д</a:t>
            </a:r>
            <a:r>
              <a:rPr lang="ja-JP" altLang="en-US" b="1" dirty="0">
                <a:solidFill>
                  <a:prstClr val="black"/>
                </a:solidFill>
              </a:rPr>
              <a:t>ﾟ</a:t>
            </a:r>
            <a:r>
              <a:rPr lang="en-US" altLang="ja-JP" b="1" dirty="0">
                <a:solidFill>
                  <a:prstClr val="black"/>
                </a:solidFill>
              </a:rPr>
              <a:t>;)</a:t>
            </a:r>
            <a:r>
              <a:rPr lang="ja-JP" altLang="en-US" b="1" dirty="0">
                <a:solidFill>
                  <a:prstClr val="black"/>
                </a:solidFill>
              </a:rPr>
              <a:t>で も いっぱい</a:t>
            </a:r>
            <a:r>
              <a:rPr lang="en-US" altLang="ja-JP" b="1" dirty="0">
                <a:solidFill>
                  <a:prstClr val="black"/>
                </a:solidFill>
              </a:rPr>
              <a:t>GET</a:t>
            </a:r>
            <a:r>
              <a:rPr lang="ja-JP" altLang="en-US" b="1" dirty="0">
                <a:solidFill>
                  <a:prstClr val="black"/>
                </a:solidFill>
              </a:rPr>
              <a:t>できたし♪よかったー</a:t>
            </a:r>
            <a:r>
              <a:rPr lang="en-US" altLang="ja-JP" b="1" dirty="0">
                <a:solidFill>
                  <a:prstClr val="black"/>
                </a:solidFill>
              </a:rPr>
              <a:t>((o(^∇^)o))</a:t>
            </a:r>
          </a:p>
        </p:txBody>
      </p:sp>
      <p:sp>
        <p:nvSpPr>
          <p:cNvPr id="60425" name="テキスト ボックス 18"/>
          <p:cNvSpPr txBox="1">
            <a:spLocks noChangeArrowheads="1"/>
          </p:cNvSpPr>
          <p:nvPr/>
        </p:nvSpPr>
        <p:spPr bwMode="auto">
          <a:xfrm>
            <a:off x="2171700" y="1481138"/>
            <a:ext cx="573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3200">
                <a:solidFill>
                  <a:srgbClr val="FF0000"/>
                </a:solidFill>
                <a:latin typeface="Calibri" pitchFamily="34" charset="0"/>
              </a:rPr>
              <a:t>●</a:t>
            </a:r>
          </a:p>
        </p:txBody>
      </p:sp>
      <p:sp>
        <p:nvSpPr>
          <p:cNvPr id="11" name="角丸四角形吹き出し 10"/>
          <p:cNvSpPr/>
          <p:nvPr/>
        </p:nvSpPr>
        <p:spPr bwMode="auto">
          <a:xfrm>
            <a:off x="2462213" y="3408363"/>
            <a:ext cx="2879725" cy="779462"/>
          </a:xfrm>
          <a:prstGeom prst="wedgeRoundRectCallout">
            <a:avLst>
              <a:gd name="adj1" fmla="val -41989"/>
              <a:gd name="adj2" fmla="val 116813"/>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 </a:t>
            </a:r>
            <a:r>
              <a:rPr lang="en-US" altLang="ja-JP" b="1" dirty="0">
                <a:solidFill>
                  <a:prstClr val="black"/>
                </a:solidFill>
              </a:rPr>
              <a:t>GW</a:t>
            </a:r>
            <a:r>
              <a:rPr lang="ja-JP" altLang="en-US" b="1" dirty="0">
                <a:solidFill>
                  <a:prstClr val="black"/>
                </a:solidFill>
              </a:rPr>
              <a:t>でどこのお店も気合いが入っていました</a:t>
            </a:r>
            <a:endParaRPr lang="en-US" altLang="ja-JP" b="1" dirty="0">
              <a:solidFill>
                <a:prstClr val="black"/>
              </a:solidFill>
            </a:endParaRPr>
          </a:p>
        </p:txBody>
      </p:sp>
      <p:sp>
        <p:nvSpPr>
          <p:cNvPr id="17" name="角丸四角形吹き出し 16"/>
          <p:cNvSpPr/>
          <p:nvPr/>
        </p:nvSpPr>
        <p:spPr bwMode="auto">
          <a:xfrm>
            <a:off x="3641725" y="5248275"/>
            <a:ext cx="5251450" cy="971550"/>
          </a:xfrm>
          <a:prstGeom prst="wedgeRoundRectCallout">
            <a:avLst>
              <a:gd name="adj1" fmla="val -69069"/>
              <a:gd name="adj2" fmla="val -92366"/>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今日も渋谷</a:t>
            </a:r>
            <a:r>
              <a:rPr lang="en-US" altLang="ja-JP" b="1" dirty="0">
                <a:solidFill>
                  <a:prstClr val="black"/>
                </a:solidFill>
              </a:rPr>
              <a:t>( ^o^ )</a:t>
            </a:r>
            <a:r>
              <a:rPr lang="ja-JP" altLang="en-US" b="1" dirty="0">
                <a:solidFill>
                  <a:prstClr val="black"/>
                </a:solidFill>
              </a:rPr>
              <a:t>・・・ 店員さんと相談したり着てみたりして決めた！ しかも今日まで</a:t>
            </a:r>
            <a:r>
              <a:rPr lang="en-US" altLang="ja-JP" b="1" dirty="0">
                <a:solidFill>
                  <a:prstClr val="black"/>
                </a:solidFill>
              </a:rPr>
              <a:t>GW</a:t>
            </a:r>
            <a:r>
              <a:rPr lang="ja-JP" altLang="en-US" b="1" dirty="0">
                <a:solidFill>
                  <a:prstClr val="black"/>
                </a:solidFill>
              </a:rPr>
              <a:t>だから</a:t>
            </a:r>
            <a:r>
              <a:rPr lang="en-US" altLang="ja-JP" b="1" dirty="0">
                <a:solidFill>
                  <a:prstClr val="black"/>
                </a:solidFill>
              </a:rPr>
              <a:t>10</a:t>
            </a:r>
            <a:r>
              <a:rPr lang="ja-JP" altLang="en-US" b="1" dirty="0">
                <a:solidFill>
                  <a:prstClr val="black"/>
                </a:solidFill>
              </a:rPr>
              <a:t>％</a:t>
            </a:r>
            <a:r>
              <a:rPr lang="en-US" altLang="ja-JP" b="1" dirty="0">
                <a:solidFill>
                  <a:prstClr val="black"/>
                </a:solidFill>
              </a:rPr>
              <a:t>OFF</a:t>
            </a:r>
            <a:r>
              <a:rPr lang="ja-JP" altLang="en-US" b="1" dirty="0">
                <a:solidFill>
                  <a:prstClr val="black"/>
                </a:solidFill>
              </a:rPr>
              <a:t>で買えた♡ </a:t>
            </a:r>
            <a:endParaRPr lang="en-US" altLang="ja-JP" b="1" dirty="0">
              <a:solidFill>
                <a:prstClr val="black"/>
              </a:solidFill>
            </a:endParaRPr>
          </a:p>
        </p:txBody>
      </p:sp>
    </p:spTree>
    <p:extLst>
      <p:ext uri="{BB962C8B-B14F-4D97-AF65-F5344CB8AC3E}">
        <p14:creationId xmlns:p14="http://schemas.microsoft.com/office/powerpoint/2010/main" val="267449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グループ化 2"/>
          <p:cNvGrpSpPr>
            <a:grpSpLocks/>
          </p:cNvGrpSpPr>
          <p:nvPr/>
        </p:nvGrpSpPr>
        <p:grpSpPr bwMode="auto">
          <a:xfrm>
            <a:off x="947738" y="1139825"/>
            <a:ext cx="7218362" cy="2698750"/>
            <a:chOff x="539552" y="558523"/>
            <a:chExt cx="8136904" cy="3279269"/>
          </a:xfrm>
        </p:grpSpPr>
        <p:sp>
          <p:nvSpPr>
            <p:cNvPr id="62469" name="テキスト ボックス 3"/>
            <p:cNvSpPr txBox="1">
              <a:spLocks noChangeArrowheads="1"/>
            </p:cNvSpPr>
            <p:nvPr/>
          </p:nvSpPr>
          <p:spPr bwMode="auto">
            <a:xfrm>
              <a:off x="1457628" y="597433"/>
              <a:ext cx="2682324" cy="86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algn="ctr" eaLnBrk="1" hangingPunct="1"/>
              <a:r>
                <a:rPr lang="ja-JP" altLang="en-US" sz="4000">
                  <a:solidFill>
                    <a:srgbClr val="FF0000"/>
                  </a:solidFill>
                  <a:latin typeface="Calibri" pitchFamily="34" charset="0"/>
                </a:rPr>
                <a:t>原宿　　 　</a:t>
              </a:r>
              <a:endParaRPr lang="en-US" altLang="ja-JP" sz="4000">
                <a:solidFill>
                  <a:srgbClr val="FF0000"/>
                </a:solidFill>
                <a:latin typeface="Calibri" pitchFamily="34" charset="0"/>
              </a:endParaRPr>
            </a:p>
          </p:txBody>
        </p:sp>
        <p:pic>
          <p:nvPicPr>
            <p:cNvPr id="62470" name="Picture 3" descr="C:\Users\datasection\Desktop\98bb43629ce447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94446"/>
              <a:ext cx="3150324" cy="236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5" descr="C:\Users\datasection\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057" y="1288949"/>
              <a:ext cx="3160888" cy="236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539552" y="597103"/>
              <a:ext cx="8136904" cy="32406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2473" name="正方形/長方形 1"/>
            <p:cNvSpPr>
              <a:spLocks noChangeArrowheads="1"/>
            </p:cNvSpPr>
            <p:nvPr/>
          </p:nvSpPr>
          <p:spPr bwMode="auto">
            <a:xfrm>
              <a:off x="4547457" y="558523"/>
              <a:ext cx="3624944" cy="86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4000">
                  <a:solidFill>
                    <a:srgbClr val="FF0000"/>
                  </a:solidFill>
                </a:rPr>
                <a:t>新大久保　　</a:t>
              </a:r>
              <a:endParaRPr lang="en-US" altLang="ja-JP" sz="4000">
                <a:solidFill>
                  <a:srgbClr val="FF0000"/>
                </a:solidFill>
              </a:endParaRPr>
            </a:p>
          </p:txBody>
        </p:sp>
      </p:grpSp>
      <p:sp>
        <p:nvSpPr>
          <p:cNvPr id="7" name="正方形/長方形 6"/>
          <p:cNvSpPr/>
          <p:nvPr/>
        </p:nvSpPr>
        <p:spPr>
          <a:xfrm>
            <a:off x="111125" y="4586288"/>
            <a:ext cx="8842375" cy="165735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b="1" dirty="0">
                <a:solidFill>
                  <a:prstClr val="black"/>
                </a:solidFill>
              </a:rPr>
              <a:t>乗降者数が少ないにも関わらず</a:t>
            </a:r>
            <a:endParaRPr lang="en-US" altLang="ja-JP" sz="4000" b="1" dirty="0">
              <a:solidFill>
                <a:prstClr val="black"/>
              </a:solidFill>
            </a:endParaRPr>
          </a:p>
          <a:p>
            <a:pPr algn="ctr">
              <a:defRPr/>
            </a:pPr>
            <a:r>
              <a:rPr lang="ja-JP" altLang="en-US" sz="4000" b="1" dirty="0">
                <a:solidFill>
                  <a:prstClr val="black"/>
                </a:solidFill>
              </a:rPr>
              <a:t>投稿数は上位にランクイン</a:t>
            </a:r>
            <a:endParaRPr lang="en-US" altLang="ja-JP" sz="4000" b="1" dirty="0">
              <a:solidFill>
                <a:prstClr val="black"/>
              </a:solidFill>
            </a:endParaRPr>
          </a:p>
        </p:txBody>
      </p:sp>
      <p:sp>
        <p:nvSpPr>
          <p:cNvPr id="8" name="下矢印 1"/>
          <p:cNvSpPr>
            <a:spLocks noChangeArrowheads="1"/>
          </p:cNvSpPr>
          <p:nvPr/>
        </p:nvSpPr>
        <p:spPr bwMode="auto">
          <a:xfrm>
            <a:off x="3238500" y="4010025"/>
            <a:ext cx="2590800" cy="381000"/>
          </a:xfrm>
          <a:prstGeom prst="downArrow">
            <a:avLst>
              <a:gd name="adj1" fmla="val 50000"/>
              <a:gd name="adj2" fmla="val 50000"/>
            </a:avLst>
          </a:prstGeom>
          <a:solidFill>
            <a:srgbClr val="FF0000"/>
          </a:solidFill>
          <a:ln>
            <a:noFill/>
          </a:ln>
          <a:extLst>
            <a:ext uri="{91240B29-F687-4F45-9708-019B960494DF}">
              <a14:hiddenLine xmlns:a14="http://schemas.microsoft.com/office/drawing/2010/main" w="6350" algn="ctr">
                <a:solidFill>
                  <a:srgbClr val="000000"/>
                </a:solidFill>
                <a:round/>
                <a:headEnd/>
                <a:tailEnd/>
              </a14:hiddenLine>
            </a:ext>
          </a:extLst>
        </p:spPr>
        <p:txBody>
          <a:bodyPr/>
          <a:lstStyle/>
          <a:p>
            <a:pPr algn="ctr">
              <a:buFont typeface="Wingdings" pitchFamily="2" charset="2"/>
              <a:buNone/>
            </a:pPr>
            <a:endParaRPr lang="ja-JP" altLang="en-US" u="sng">
              <a:solidFill>
                <a:srgbClr val="000000"/>
              </a:solidFill>
              <a:ea typeface="ＭＳ ゴシック" pitchFamily="49" charset="-128"/>
            </a:endParaRPr>
          </a:p>
        </p:txBody>
      </p:sp>
    </p:spTree>
    <p:extLst>
      <p:ext uri="{BB962C8B-B14F-4D97-AF65-F5344CB8AC3E}">
        <p14:creationId xmlns:p14="http://schemas.microsoft.com/office/powerpoint/2010/main" val="2947571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datasection\Desktop\img04b83c55zikbz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74613"/>
            <a:ext cx="75438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542925" y="74613"/>
            <a:ext cx="8350250" cy="66675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 name="角丸四角形吹き出し 4"/>
          <p:cNvSpPr/>
          <p:nvPr/>
        </p:nvSpPr>
        <p:spPr bwMode="auto">
          <a:xfrm>
            <a:off x="107950" y="846138"/>
            <a:ext cx="3240088" cy="1216025"/>
          </a:xfrm>
          <a:prstGeom prst="wedgeRoundRectCallout">
            <a:avLst>
              <a:gd name="adj1" fmla="val 6008"/>
              <a:gd name="adj2" fmla="val 114342"/>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前に新大久保で出会ったおばさまが今日ファン ミ 行くようで。うらやましい</a:t>
            </a:r>
            <a:r>
              <a:rPr lang="en-US" altLang="ja-JP" b="1" dirty="0">
                <a:solidFill>
                  <a:prstClr val="black"/>
                </a:solidFill>
              </a:rPr>
              <a:t>‥</a:t>
            </a:r>
          </a:p>
        </p:txBody>
      </p:sp>
      <p:sp>
        <p:nvSpPr>
          <p:cNvPr id="7" name="角丸四角形吹き出し 6"/>
          <p:cNvSpPr/>
          <p:nvPr/>
        </p:nvSpPr>
        <p:spPr bwMode="auto">
          <a:xfrm>
            <a:off x="2916238" y="4843463"/>
            <a:ext cx="3095625" cy="1143000"/>
          </a:xfrm>
          <a:prstGeom prst="wedgeRoundRectCallout">
            <a:avLst>
              <a:gd name="adj1" fmla="val -70421"/>
              <a:gd name="adj2" fmla="val -68148"/>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dirty="0">
                <a:solidFill>
                  <a:prstClr val="black"/>
                </a:solidFill>
              </a:rPr>
              <a:t>白黒の市松模様のタイツってどこに売ってるかな？</a:t>
            </a:r>
            <a:r>
              <a:rPr lang="ja-JP" altLang="en-US" b="1" u="sng" dirty="0">
                <a:solidFill>
                  <a:prstClr val="black"/>
                </a:solidFill>
              </a:rPr>
              <a:t>原宿以外で。</a:t>
            </a:r>
            <a:endParaRPr lang="en-US" altLang="ja-JP" b="1" u="sng" dirty="0">
              <a:solidFill>
                <a:prstClr val="black"/>
              </a:solidFill>
            </a:endParaRPr>
          </a:p>
        </p:txBody>
      </p:sp>
      <p:sp>
        <p:nvSpPr>
          <p:cNvPr id="8" name="角丸四角形吹き出し 7"/>
          <p:cNvSpPr/>
          <p:nvPr/>
        </p:nvSpPr>
        <p:spPr bwMode="auto">
          <a:xfrm>
            <a:off x="3533775" y="423863"/>
            <a:ext cx="3819525" cy="1600200"/>
          </a:xfrm>
          <a:prstGeom prst="wedgeRoundRectCallout">
            <a:avLst>
              <a:gd name="adj1" fmla="val -82512"/>
              <a:gd name="adj2" fmla="val 107055"/>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クォン・サンウしか好きにならない </a:t>
            </a:r>
            <a:r>
              <a:rPr lang="en-US" altLang="ja-JP" b="1" dirty="0">
                <a:solidFill>
                  <a:prstClr val="black"/>
                </a:solidFill>
              </a:rPr>
              <a:t>( ●•́ ਊ •̀●)♥</a:t>
            </a:r>
            <a:r>
              <a:rPr lang="ja-JP" altLang="en-US" b="1" dirty="0">
                <a:solidFill>
                  <a:prstClr val="black"/>
                </a:solidFill>
              </a:rPr>
              <a:t>さやっ、新大久保ガチで行きたい ！ ！</a:t>
            </a:r>
            <a:r>
              <a:rPr lang="en-US" altLang="ja-JP" b="1" dirty="0">
                <a:solidFill>
                  <a:prstClr val="black"/>
                </a:solidFill>
              </a:rPr>
              <a:t>w </a:t>
            </a:r>
            <a:r>
              <a:rPr lang="ja-JP" altLang="en-US" b="1" dirty="0">
                <a:solidFill>
                  <a:prstClr val="black"/>
                </a:solidFill>
              </a:rPr>
              <a:t>なんなら韓国～♥奥さん</a:t>
            </a:r>
            <a:r>
              <a:rPr lang="ja-JP" altLang="en-US" b="1" dirty="0" err="1">
                <a:solidFill>
                  <a:prstClr val="black"/>
                </a:solidFill>
              </a:rPr>
              <a:t>い</a:t>
            </a:r>
            <a:r>
              <a:rPr lang="ja-JP" altLang="en-US" b="1" dirty="0">
                <a:solidFill>
                  <a:prstClr val="black"/>
                </a:solidFill>
              </a:rPr>
              <a:t> る けどクォン・サンウと結婚したー</a:t>
            </a:r>
            <a:r>
              <a:rPr lang="ja-JP" altLang="en-US" b="1" dirty="0" err="1">
                <a:solidFill>
                  <a:prstClr val="black"/>
                </a:solidFill>
              </a:rPr>
              <a:t>い</a:t>
            </a:r>
            <a:r>
              <a:rPr lang="ja-JP" altLang="en-US" b="1" dirty="0">
                <a:solidFill>
                  <a:prstClr val="black"/>
                </a:solidFill>
              </a:rPr>
              <a:t> ！ </a:t>
            </a:r>
            <a:r>
              <a:rPr lang="en-US" altLang="ja-JP" b="1" dirty="0">
                <a:solidFill>
                  <a:prstClr val="black"/>
                </a:solidFill>
              </a:rPr>
              <a:t>w</a:t>
            </a:r>
          </a:p>
        </p:txBody>
      </p:sp>
      <p:sp>
        <p:nvSpPr>
          <p:cNvPr id="63495" name="テキスト ボックス 11"/>
          <p:cNvSpPr txBox="1">
            <a:spLocks noChangeArrowheads="1"/>
          </p:cNvSpPr>
          <p:nvPr/>
        </p:nvSpPr>
        <p:spPr bwMode="auto">
          <a:xfrm>
            <a:off x="1622425" y="2738438"/>
            <a:ext cx="573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3200">
                <a:solidFill>
                  <a:srgbClr val="FF0000"/>
                </a:solidFill>
                <a:latin typeface="Calibri" pitchFamily="34" charset="0"/>
              </a:rPr>
              <a:t>●</a:t>
            </a:r>
          </a:p>
        </p:txBody>
      </p:sp>
      <p:sp>
        <p:nvSpPr>
          <p:cNvPr id="63496" name="テキスト ボックス 12"/>
          <p:cNvSpPr txBox="1">
            <a:spLocks noChangeArrowheads="1"/>
          </p:cNvSpPr>
          <p:nvPr/>
        </p:nvSpPr>
        <p:spPr bwMode="auto">
          <a:xfrm>
            <a:off x="1803400" y="4257675"/>
            <a:ext cx="5730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3200">
                <a:solidFill>
                  <a:srgbClr val="FF0000"/>
                </a:solidFill>
                <a:latin typeface="Calibri" pitchFamily="34" charset="0"/>
              </a:rPr>
              <a:t>●</a:t>
            </a:r>
          </a:p>
        </p:txBody>
      </p:sp>
      <p:sp>
        <p:nvSpPr>
          <p:cNvPr id="16" name="角丸四角形吹き出し 15"/>
          <p:cNvSpPr/>
          <p:nvPr/>
        </p:nvSpPr>
        <p:spPr bwMode="auto">
          <a:xfrm>
            <a:off x="3375025" y="3408363"/>
            <a:ext cx="3095625" cy="1143000"/>
          </a:xfrm>
          <a:prstGeom prst="wedgeRoundRectCallout">
            <a:avLst>
              <a:gd name="adj1" fmla="val -85806"/>
              <a:gd name="adj2" fmla="val 35185"/>
              <a:gd name="adj3" fmla="val 16667"/>
            </a:avLst>
          </a:prstGeom>
          <a:solidFill>
            <a:schemeClr val="bg1"/>
          </a:solidFill>
          <a:ln w="28575" cap="flat" cmpd="sng" algn="ctr">
            <a:solidFill>
              <a:schemeClr val="bg1">
                <a:lumMod val="65000"/>
              </a:schemeClr>
            </a:solidFill>
            <a:prstDash val="solid"/>
            <a:round/>
            <a:headEnd type="none" w="med" len="med"/>
            <a:tailEnd type="none" w="med" len="med"/>
          </a:ln>
          <a:effectLst/>
        </p:spPr>
        <p:txBody>
          <a:bodyPr anchor="ctr"/>
          <a:lstStyle/>
          <a:p>
            <a:pPr>
              <a:defRPr/>
            </a:pPr>
            <a:r>
              <a:rPr lang="ja-JP" altLang="en-US" b="1" dirty="0">
                <a:solidFill>
                  <a:prstClr val="black"/>
                </a:solidFill>
              </a:rPr>
              <a:t>今回はお嬢様のコーディネートをしに</a:t>
            </a:r>
            <a:r>
              <a:rPr lang="en-US" altLang="ja-JP" b="1" dirty="0">
                <a:solidFill>
                  <a:prstClr val="black"/>
                </a:solidFill>
              </a:rPr>
              <a:t>. </a:t>
            </a:r>
            <a:r>
              <a:rPr lang="ja-JP" altLang="en-US" b="1" dirty="0">
                <a:solidFill>
                  <a:prstClr val="black"/>
                </a:solidFill>
              </a:rPr>
              <a:t>原宿お買いものツアーをしました</a:t>
            </a:r>
            <a:r>
              <a:rPr lang="en-US" altLang="ja-JP" b="1" dirty="0">
                <a:solidFill>
                  <a:prstClr val="black"/>
                </a:solidFill>
              </a:rPr>
              <a:t>. </a:t>
            </a:r>
            <a:endParaRPr lang="en-US" altLang="ja-JP" b="1" u="sng" dirty="0">
              <a:solidFill>
                <a:prstClr val="black"/>
              </a:solidFill>
            </a:endParaRPr>
          </a:p>
        </p:txBody>
      </p:sp>
    </p:spTree>
    <p:extLst>
      <p:ext uri="{BB962C8B-B14F-4D97-AF65-F5344CB8AC3E}">
        <p14:creationId xmlns:p14="http://schemas.microsoft.com/office/powerpoint/2010/main" val="8946631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00113" y="1306513"/>
            <a:ext cx="3497262" cy="50022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defRPr/>
            </a:pPr>
            <a:r>
              <a:rPr lang="ja-JP" altLang="en-US" sz="3200" b="1" dirty="0">
                <a:solidFill>
                  <a:prstClr val="black"/>
                </a:solidFill>
              </a:rPr>
              <a:t>渋谷</a:t>
            </a:r>
            <a:endParaRPr lang="en-US" altLang="ja-JP" sz="3200" b="1" dirty="0">
              <a:solidFill>
                <a:prstClr val="black"/>
              </a:solidFill>
            </a:endParaRPr>
          </a:p>
          <a:p>
            <a:pPr algn="ctr" fontAlgn="ctr">
              <a:defRPr/>
            </a:pPr>
            <a:r>
              <a:rPr lang="ja-JP" altLang="en-US" sz="3200" b="1" dirty="0">
                <a:solidFill>
                  <a:srgbClr val="FF0000"/>
                </a:solidFill>
              </a:rPr>
              <a:t>買い物</a:t>
            </a:r>
            <a:endParaRPr lang="en-US" altLang="ja-JP" sz="3200" b="1" dirty="0">
              <a:solidFill>
                <a:srgbClr val="FF0000"/>
              </a:solidFill>
            </a:endParaRPr>
          </a:p>
          <a:p>
            <a:pPr algn="ctr" fontAlgn="ctr">
              <a:defRPr/>
            </a:pPr>
            <a:r>
              <a:rPr lang="ja-JP" altLang="en-US" sz="3200" b="1" dirty="0">
                <a:solidFill>
                  <a:prstClr val="black"/>
                </a:solidFill>
              </a:rPr>
              <a:t>友達</a:t>
            </a:r>
            <a:endParaRPr lang="en-US" altLang="ja-JP" sz="3200" b="1" dirty="0">
              <a:solidFill>
                <a:prstClr val="black"/>
              </a:solidFill>
            </a:endParaRPr>
          </a:p>
          <a:p>
            <a:pPr algn="ctr" fontAlgn="ctr">
              <a:defRPr/>
            </a:pPr>
            <a:r>
              <a:rPr lang="ja-JP" altLang="en-US" sz="3200" b="1" dirty="0">
                <a:solidFill>
                  <a:srgbClr val="FF0000"/>
                </a:solidFill>
              </a:rPr>
              <a:t>服</a:t>
            </a:r>
            <a:endParaRPr lang="en-US" altLang="ja-JP" sz="3200" b="1" dirty="0">
              <a:solidFill>
                <a:srgbClr val="FF0000"/>
              </a:solidFill>
            </a:endParaRPr>
          </a:p>
          <a:p>
            <a:pPr algn="ctr" fontAlgn="ctr">
              <a:defRPr/>
            </a:pPr>
            <a:r>
              <a:rPr lang="ja-JP" altLang="en-US" sz="3200" b="1" dirty="0">
                <a:solidFill>
                  <a:srgbClr val="FF0000"/>
                </a:solidFill>
              </a:rPr>
              <a:t>竹下通り</a:t>
            </a:r>
            <a:endParaRPr lang="en-US" altLang="ja-JP" sz="3200" b="1" dirty="0">
              <a:solidFill>
                <a:srgbClr val="FF0000"/>
              </a:solidFill>
            </a:endParaRPr>
          </a:p>
          <a:p>
            <a:pPr algn="ctr" fontAlgn="ctr">
              <a:defRPr/>
            </a:pPr>
            <a:r>
              <a:rPr lang="ja-JP" altLang="en-US" sz="3200" b="1" dirty="0">
                <a:solidFill>
                  <a:srgbClr val="FF0000"/>
                </a:solidFill>
              </a:rPr>
              <a:t>洋服</a:t>
            </a:r>
            <a:endParaRPr lang="en-US" altLang="ja-JP" sz="3200" b="1" dirty="0">
              <a:solidFill>
                <a:srgbClr val="FF0000"/>
              </a:solidFill>
            </a:endParaRPr>
          </a:p>
          <a:p>
            <a:pPr algn="ctr" fontAlgn="ctr">
              <a:defRPr/>
            </a:pPr>
            <a:r>
              <a:rPr lang="ja-JP" altLang="en-US" sz="3200" b="1" dirty="0">
                <a:solidFill>
                  <a:prstClr val="black"/>
                </a:solidFill>
              </a:rPr>
              <a:t>カフェ</a:t>
            </a:r>
            <a:endParaRPr lang="en-US" altLang="ja-JP" sz="3200" b="1" dirty="0">
              <a:solidFill>
                <a:prstClr val="black"/>
              </a:solidFill>
            </a:endParaRPr>
          </a:p>
          <a:p>
            <a:pPr algn="ctr" fontAlgn="ctr">
              <a:defRPr/>
            </a:pPr>
            <a:r>
              <a:rPr lang="ja-JP" altLang="en-US" sz="3200" b="1" dirty="0">
                <a:solidFill>
                  <a:prstClr val="black"/>
                </a:solidFill>
              </a:rPr>
              <a:t>バイト</a:t>
            </a:r>
            <a:endParaRPr lang="en-US" altLang="ja-JP" sz="3200" b="1" dirty="0">
              <a:solidFill>
                <a:prstClr val="black"/>
              </a:solidFill>
            </a:endParaRPr>
          </a:p>
          <a:p>
            <a:pPr algn="ctr" fontAlgn="ctr">
              <a:defRPr/>
            </a:pPr>
            <a:r>
              <a:rPr lang="ja-JP" altLang="en-US" sz="3200" b="1" dirty="0">
                <a:solidFill>
                  <a:prstClr val="black"/>
                </a:solidFill>
              </a:rPr>
              <a:t>ライブ</a:t>
            </a:r>
            <a:endParaRPr lang="en-US" altLang="ja-JP" sz="3200" b="1" dirty="0">
              <a:solidFill>
                <a:prstClr val="black"/>
              </a:solidFill>
            </a:endParaRPr>
          </a:p>
          <a:p>
            <a:pPr algn="ctr" fontAlgn="ctr">
              <a:defRPr/>
            </a:pPr>
            <a:r>
              <a:rPr lang="ja-JP" altLang="en-US" sz="3200" b="1" dirty="0">
                <a:solidFill>
                  <a:srgbClr val="FF0000"/>
                </a:solidFill>
              </a:rPr>
              <a:t>ラフォーレ</a:t>
            </a:r>
            <a:endParaRPr lang="en-US" altLang="ja-JP" sz="3200" b="1" dirty="0">
              <a:solidFill>
                <a:srgbClr val="FF0000"/>
              </a:solidFill>
            </a:endParaRPr>
          </a:p>
        </p:txBody>
      </p:sp>
      <p:sp>
        <p:nvSpPr>
          <p:cNvPr id="6" name="正方形/長方形 5"/>
          <p:cNvSpPr/>
          <p:nvPr/>
        </p:nvSpPr>
        <p:spPr>
          <a:xfrm>
            <a:off x="4746625" y="1306513"/>
            <a:ext cx="3497263" cy="50022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defRPr/>
            </a:pPr>
            <a:r>
              <a:rPr lang="ja-JP" altLang="en-US" sz="3200" b="1" dirty="0">
                <a:solidFill>
                  <a:srgbClr val="FF0000"/>
                </a:solidFill>
              </a:rPr>
              <a:t>韓国</a:t>
            </a:r>
            <a:endParaRPr lang="en-US" altLang="ja-JP" sz="3200" b="1" dirty="0">
              <a:solidFill>
                <a:srgbClr val="FF0000"/>
              </a:solidFill>
            </a:endParaRPr>
          </a:p>
          <a:p>
            <a:pPr algn="ctr" fontAlgn="ctr">
              <a:defRPr/>
            </a:pPr>
            <a:r>
              <a:rPr lang="ja-JP" altLang="en-US" sz="3200" b="1" dirty="0">
                <a:solidFill>
                  <a:srgbClr val="FF0000"/>
                </a:solidFill>
              </a:rPr>
              <a:t>韓国料理</a:t>
            </a:r>
            <a:endParaRPr lang="en-US" altLang="ja-JP" sz="3200" b="1" dirty="0">
              <a:solidFill>
                <a:srgbClr val="FF0000"/>
              </a:solidFill>
            </a:endParaRPr>
          </a:p>
          <a:p>
            <a:pPr algn="ctr" fontAlgn="ctr">
              <a:defRPr/>
            </a:pPr>
            <a:r>
              <a:rPr lang="ja-JP" altLang="en-US" sz="3200" b="1" dirty="0">
                <a:solidFill>
                  <a:srgbClr val="FF0000"/>
                </a:solidFill>
              </a:rPr>
              <a:t>サムギョプサル</a:t>
            </a:r>
            <a:endParaRPr lang="en-US" altLang="ja-JP" sz="3200" b="1" dirty="0">
              <a:solidFill>
                <a:srgbClr val="FF0000"/>
              </a:solidFill>
            </a:endParaRPr>
          </a:p>
          <a:p>
            <a:pPr algn="ctr" fontAlgn="ctr">
              <a:defRPr/>
            </a:pPr>
            <a:r>
              <a:rPr lang="ja-JP" altLang="en-US" sz="3200" b="1" dirty="0">
                <a:solidFill>
                  <a:srgbClr val="FF0000"/>
                </a:solidFill>
              </a:rPr>
              <a:t>グッズ</a:t>
            </a:r>
            <a:endParaRPr lang="en-US" altLang="ja-JP" sz="3200" b="1" dirty="0">
              <a:solidFill>
                <a:srgbClr val="FF0000"/>
              </a:solidFill>
            </a:endParaRPr>
          </a:p>
          <a:p>
            <a:pPr algn="ctr" fontAlgn="ctr">
              <a:defRPr/>
            </a:pPr>
            <a:r>
              <a:rPr lang="ja-JP" altLang="en-US" sz="3200" b="1" dirty="0">
                <a:solidFill>
                  <a:prstClr val="black"/>
                </a:solidFill>
              </a:rPr>
              <a:t>土産</a:t>
            </a:r>
            <a:endParaRPr lang="en-US" altLang="ja-JP" sz="3200" b="1" dirty="0">
              <a:solidFill>
                <a:prstClr val="black"/>
              </a:solidFill>
            </a:endParaRPr>
          </a:p>
          <a:p>
            <a:pPr algn="ctr" fontAlgn="ctr">
              <a:defRPr/>
            </a:pPr>
            <a:r>
              <a:rPr lang="ja-JP" altLang="en-US" sz="3200" b="1" dirty="0">
                <a:solidFill>
                  <a:srgbClr val="FF0000"/>
                </a:solidFill>
              </a:rPr>
              <a:t>韓流</a:t>
            </a:r>
            <a:endParaRPr lang="en-US" altLang="ja-JP" sz="3200" b="1" dirty="0">
              <a:solidFill>
                <a:srgbClr val="FF0000"/>
              </a:solidFill>
            </a:endParaRPr>
          </a:p>
          <a:p>
            <a:pPr algn="ctr" fontAlgn="ctr">
              <a:defRPr/>
            </a:pPr>
            <a:r>
              <a:rPr lang="ja-JP" altLang="en-US" sz="3200" b="1" dirty="0">
                <a:solidFill>
                  <a:srgbClr val="FF0000"/>
                </a:solidFill>
              </a:rPr>
              <a:t>店員さん</a:t>
            </a:r>
            <a:endParaRPr lang="en-US" altLang="ja-JP" sz="3200" b="1" dirty="0">
              <a:solidFill>
                <a:srgbClr val="FF0000"/>
              </a:solidFill>
            </a:endParaRPr>
          </a:p>
          <a:p>
            <a:pPr algn="ctr" fontAlgn="ctr">
              <a:defRPr/>
            </a:pPr>
            <a:r>
              <a:rPr lang="ja-JP" altLang="en-US" sz="3200" b="1" dirty="0">
                <a:solidFill>
                  <a:prstClr val="black"/>
                </a:solidFill>
              </a:rPr>
              <a:t>肉</a:t>
            </a:r>
            <a:endParaRPr lang="en-US" altLang="ja-JP" sz="3200" b="1" dirty="0">
              <a:solidFill>
                <a:prstClr val="black"/>
              </a:solidFill>
            </a:endParaRPr>
          </a:p>
          <a:p>
            <a:pPr algn="ctr" fontAlgn="ctr">
              <a:defRPr/>
            </a:pPr>
            <a:r>
              <a:rPr lang="ja-JP" altLang="en-US" sz="3200" b="1" dirty="0">
                <a:solidFill>
                  <a:srgbClr val="FF0000"/>
                </a:solidFill>
              </a:rPr>
              <a:t>キムチ</a:t>
            </a:r>
            <a:endParaRPr lang="en-US" altLang="ja-JP" sz="3200" b="1" dirty="0">
              <a:solidFill>
                <a:srgbClr val="FF0000"/>
              </a:solidFill>
            </a:endParaRPr>
          </a:p>
          <a:p>
            <a:pPr algn="ctr" fontAlgn="ctr">
              <a:defRPr/>
            </a:pPr>
            <a:r>
              <a:rPr lang="ja-JP" altLang="en-US" sz="3200" b="1" dirty="0">
                <a:solidFill>
                  <a:srgbClr val="FF0000"/>
                </a:solidFill>
              </a:rPr>
              <a:t>イケメン</a:t>
            </a:r>
            <a:endParaRPr lang="ja-JP" altLang="ja-JP" sz="3200" b="1" dirty="0">
              <a:solidFill>
                <a:srgbClr val="FF0000"/>
              </a:solidFill>
            </a:endParaRPr>
          </a:p>
        </p:txBody>
      </p:sp>
      <p:sp>
        <p:nvSpPr>
          <p:cNvPr id="64516" name="テキスト ボックス 6"/>
          <p:cNvSpPr txBox="1">
            <a:spLocks noChangeArrowheads="1"/>
          </p:cNvSpPr>
          <p:nvPr/>
        </p:nvSpPr>
        <p:spPr bwMode="auto">
          <a:xfrm>
            <a:off x="1644650" y="555625"/>
            <a:ext cx="2063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algn="ctr" eaLnBrk="1" hangingPunct="1"/>
            <a:r>
              <a:rPr lang="ja-JP" altLang="en-US" sz="4000">
                <a:solidFill>
                  <a:srgbClr val="000000"/>
                </a:solidFill>
                <a:latin typeface="Calibri" pitchFamily="34" charset="0"/>
              </a:rPr>
              <a:t>原宿</a:t>
            </a:r>
          </a:p>
        </p:txBody>
      </p:sp>
      <p:sp>
        <p:nvSpPr>
          <p:cNvPr id="64517" name="テキスト ボックス 7"/>
          <p:cNvSpPr txBox="1">
            <a:spLocks noChangeArrowheads="1"/>
          </p:cNvSpPr>
          <p:nvPr/>
        </p:nvSpPr>
        <p:spPr bwMode="auto">
          <a:xfrm>
            <a:off x="5364163" y="600075"/>
            <a:ext cx="2736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pitchFamily="50" charset="-128"/>
              </a:defRPr>
            </a:lvl1pPr>
            <a:lvl2pPr marL="742950" indent="-285750" eaLnBrk="0" hangingPunct="0">
              <a:defRPr kumimoji="1" sz="1400">
                <a:solidFill>
                  <a:schemeClr val="tx1"/>
                </a:solidFill>
                <a:latin typeface="Arial" charset="0"/>
                <a:ea typeface="ＭＳ Ｐゴシック" pitchFamily="50" charset="-128"/>
              </a:defRPr>
            </a:lvl2pPr>
            <a:lvl3pPr marL="1143000" indent="-228600" eaLnBrk="0" hangingPunct="0">
              <a:defRPr kumimoji="1" sz="1400">
                <a:solidFill>
                  <a:schemeClr val="tx1"/>
                </a:solidFill>
                <a:latin typeface="Arial" charset="0"/>
                <a:ea typeface="ＭＳ Ｐゴシック" pitchFamily="50" charset="-128"/>
              </a:defRPr>
            </a:lvl3pPr>
            <a:lvl4pPr marL="1600200" indent="-228600" eaLnBrk="0" hangingPunct="0">
              <a:defRPr kumimoji="1" sz="1400">
                <a:solidFill>
                  <a:schemeClr val="tx1"/>
                </a:solidFill>
                <a:latin typeface="Arial" charset="0"/>
                <a:ea typeface="ＭＳ Ｐゴシック" pitchFamily="50" charset="-128"/>
              </a:defRPr>
            </a:lvl4pPr>
            <a:lvl5pPr marL="2057400" indent="-228600"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r>
              <a:rPr lang="ja-JP" altLang="en-US" sz="4000">
                <a:solidFill>
                  <a:srgbClr val="000000"/>
                </a:solidFill>
                <a:latin typeface="Calibri" pitchFamily="34" charset="0"/>
              </a:rPr>
              <a:t>新大久保</a:t>
            </a:r>
          </a:p>
        </p:txBody>
      </p:sp>
    </p:spTree>
    <p:extLst>
      <p:ext uri="{BB962C8B-B14F-4D97-AF65-F5344CB8AC3E}">
        <p14:creationId xmlns:p14="http://schemas.microsoft.com/office/powerpoint/2010/main" val="20109270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リコメンデーション</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111254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31800"/>
            <a:ext cx="8647112" cy="404813"/>
          </a:xfrm>
        </p:spPr>
        <p:txBody>
          <a:bodyPr>
            <a:normAutofit fontScale="90000"/>
          </a:bodyPr>
          <a:lstStyle/>
          <a:p>
            <a:pPr>
              <a:defRPr/>
            </a:pPr>
            <a:r>
              <a:rPr lang="ja-JP" altLang="en-US" dirty="0" smtClean="0"/>
              <a:t>ソーシャルメディアアカウントと企業アカウントの紐付け</a:t>
            </a:r>
            <a:endParaRPr lang="ja-JP" altLang="en-US" dirty="0"/>
          </a:p>
        </p:txBody>
      </p:sp>
      <p:grpSp>
        <p:nvGrpSpPr>
          <p:cNvPr id="15" name="グループ化 12"/>
          <p:cNvGrpSpPr>
            <a:grpSpLocks/>
          </p:cNvGrpSpPr>
          <p:nvPr/>
        </p:nvGrpSpPr>
        <p:grpSpPr bwMode="auto">
          <a:xfrm>
            <a:off x="896938" y="1928813"/>
            <a:ext cx="1546225" cy="1490662"/>
            <a:chOff x="755650" y="1335088"/>
            <a:chExt cx="1546225" cy="1490662"/>
          </a:xfrm>
        </p:grpSpPr>
        <p:sp>
          <p:nvSpPr>
            <p:cNvPr id="16" name="角丸四角形 15"/>
            <p:cNvSpPr/>
            <p:nvPr/>
          </p:nvSpPr>
          <p:spPr bwMode="auto">
            <a:xfrm>
              <a:off x="755650" y="1335088"/>
              <a:ext cx="1546225" cy="1490662"/>
            </a:xfrm>
            <a:prstGeom prst="roundRect">
              <a:avLst>
                <a:gd name="adj" fmla="val 9502"/>
              </a:avLst>
            </a:prstGeom>
            <a:solidFill>
              <a:sysClr val="window" lastClr="FFFFFF"/>
            </a:solidFill>
            <a:ln w="25400" cap="flat" cmpd="sng" algn="ctr">
              <a:solidFill>
                <a:srgbClr val="FF3399"/>
              </a:solidFill>
              <a:prstDash val="solid"/>
            </a:ln>
            <a:effectLst/>
          </p:spPr>
          <p:txBody>
            <a:bodyPr/>
            <a:lstStyle/>
            <a:p>
              <a:pPr algn="ctr">
                <a:defRPr/>
              </a:pPr>
              <a:r>
                <a:rPr lang="en-US" altLang="ja-JP" kern="0" dirty="0">
                  <a:solidFill>
                    <a:sysClr val="windowText" lastClr="000000"/>
                  </a:solidFill>
                  <a:ea typeface="Meiryo UI"/>
                  <a:cs typeface="ＭＳ Ｐゴシック" charset="0"/>
                </a:rPr>
                <a:t>WEB</a:t>
              </a:r>
              <a:r>
                <a:rPr lang="ja-JP" altLang="en-US" kern="0" dirty="0">
                  <a:solidFill>
                    <a:sysClr val="windowText" lastClr="000000"/>
                  </a:solidFill>
                  <a:ea typeface="Meiryo UI"/>
                  <a:cs typeface="ＭＳ Ｐゴシック" charset="0"/>
                </a:rPr>
                <a:t>会員</a:t>
              </a:r>
              <a:endParaRPr lang="en-US" altLang="ja-JP" kern="0" dirty="0">
                <a:solidFill>
                  <a:sysClr val="windowText" lastClr="000000"/>
                </a:solidFill>
                <a:ea typeface="Meiryo UI"/>
                <a:cs typeface="ＭＳ Ｐゴシック" charset="0"/>
              </a:endParaRPr>
            </a:p>
          </p:txBody>
        </p:sp>
        <p:grpSp>
          <p:nvGrpSpPr>
            <p:cNvPr id="107589" name="グループ化 93"/>
            <p:cNvGrpSpPr>
              <a:grpSpLocks/>
            </p:cNvGrpSpPr>
            <p:nvPr/>
          </p:nvGrpSpPr>
          <p:grpSpPr bwMode="auto">
            <a:xfrm>
              <a:off x="943577" y="1747482"/>
              <a:ext cx="1175806" cy="982016"/>
              <a:chOff x="509972" y="2830147"/>
              <a:chExt cx="1313849" cy="1109242"/>
            </a:xfrm>
          </p:grpSpPr>
          <p:pic>
            <p:nvPicPr>
              <p:cNvPr id="107590" name="Picture 5"/>
              <p:cNvPicPr>
                <a:picLocks noChangeAspect="1" noChangeArrowheads="1"/>
              </p:cNvPicPr>
              <p:nvPr/>
            </p:nvPicPr>
            <p:blipFill>
              <a:blip r:embed="rId2">
                <a:extLst>
                  <a:ext uri="{28A0092B-C50C-407E-A947-70E740481C1C}">
                    <a14:useLocalDpi xmlns:a14="http://schemas.microsoft.com/office/drawing/2010/main" val="0"/>
                  </a:ext>
                </a:extLst>
              </a:blip>
              <a:srcRect l="11925" r="80193" b="18336"/>
              <a:stretch>
                <a:fillRect/>
              </a:stretch>
            </p:blipFill>
            <p:spPr bwMode="auto">
              <a:xfrm>
                <a:off x="1321841" y="2919941"/>
                <a:ext cx="501980" cy="10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フローチャート: 処理 18"/>
              <p:cNvSpPr/>
              <p:nvPr/>
            </p:nvSpPr>
            <p:spPr>
              <a:xfrm>
                <a:off x="605089" y="3196356"/>
                <a:ext cx="734385" cy="181110"/>
              </a:xfrm>
              <a:prstGeom prst="flowChartProcess">
                <a:avLst/>
              </a:prstGeom>
              <a:solidFill>
                <a:srgbClr val="C0504D"/>
              </a:solidFill>
              <a:ln w="25400" cap="flat" cmpd="sng" algn="ctr">
                <a:solidFill>
                  <a:srgbClr val="C0504D"/>
                </a:solidFill>
                <a:prstDash val="solid"/>
              </a:ln>
              <a:effectLst/>
            </p:spPr>
            <p:txBody>
              <a:bodyPr anchor="ctr"/>
              <a:lstStyle/>
              <a:p>
                <a:pPr algn="ctr">
                  <a:defRPr/>
                </a:pPr>
                <a:r>
                  <a:rPr lang="ja-JP" altLang="en-US" sz="900" kern="0" dirty="0">
                    <a:solidFill>
                      <a:sysClr val="window" lastClr="FFFFFF"/>
                    </a:solidFill>
                    <a:ea typeface="Meiryo UI"/>
                    <a:cs typeface="ＭＳ Ｐゴシック" charset="0"/>
                  </a:rPr>
                  <a:t>ﾒｰﾙｱﾄﾞﾚｽ</a:t>
                </a:r>
              </a:p>
            </p:txBody>
          </p:sp>
          <p:sp>
            <p:nvSpPr>
              <p:cNvPr id="20" name="フローチャート: 処理 19"/>
              <p:cNvSpPr/>
              <p:nvPr/>
            </p:nvSpPr>
            <p:spPr>
              <a:xfrm>
                <a:off x="608636" y="2979382"/>
                <a:ext cx="734385" cy="182903"/>
              </a:xfrm>
              <a:prstGeom prst="flowChartProcess">
                <a:avLst/>
              </a:prstGeom>
              <a:solidFill>
                <a:srgbClr val="C0504D"/>
              </a:solidFill>
              <a:ln w="25400" cap="flat" cmpd="sng" algn="ctr">
                <a:solidFill>
                  <a:srgbClr val="C0504D"/>
                </a:solidFill>
                <a:prstDash val="solid"/>
              </a:ln>
              <a:effectLst/>
            </p:spPr>
            <p:txBody>
              <a:bodyPr anchor="ctr"/>
              <a:lstStyle/>
              <a:p>
                <a:pPr algn="ctr">
                  <a:defRPr/>
                </a:pPr>
                <a:r>
                  <a:rPr lang="ja-JP" altLang="en-US" sz="900" kern="0" dirty="0">
                    <a:solidFill>
                      <a:sysClr val="window" lastClr="FFFFFF"/>
                    </a:solidFill>
                    <a:ea typeface="Meiryo UI"/>
                    <a:cs typeface="ＭＳ Ｐゴシック" charset="0"/>
                  </a:rPr>
                  <a:t>氏名</a:t>
                </a:r>
              </a:p>
            </p:txBody>
          </p:sp>
          <p:sp>
            <p:nvSpPr>
              <p:cNvPr id="21" name="フローチャート: 処理 20"/>
              <p:cNvSpPr/>
              <p:nvPr/>
            </p:nvSpPr>
            <p:spPr>
              <a:xfrm>
                <a:off x="608636" y="3407950"/>
                <a:ext cx="734385" cy="191869"/>
              </a:xfrm>
              <a:prstGeom prst="flowChartProcess">
                <a:avLst/>
              </a:prstGeom>
              <a:solidFill>
                <a:srgbClr val="C0504D"/>
              </a:solidFill>
              <a:ln w="25400" cap="flat" cmpd="sng" algn="ctr">
                <a:solidFill>
                  <a:srgbClr val="C0504D"/>
                </a:solidFill>
                <a:prstDash val="solid"/>
              </a:ln>
              <a:effectLst/>
            </p:spPr>
            <p:txBody>
              <a:bodyPr anchor="ctr"/>
              <a:lstStyle/>
              <a:p>
                <a:pPr algn="ctr">
                  <a:defRPr/>
                </a:pPr>
                <a:r>
                  <a:rPr lang="ja-JP" altLang="en-US" sz="900" kern="0" dirty="0">
                    <a:solidFill>
                      <a:sysClr val="window" lastClr="FFFFFF"/>
                    </a:solidFill>
                    <a:ea typeface="Meiryo UI"/>
                    <a:cs typeface="ＭＳ Ｐゴシック" charset="0"/>
                  </a:rPr>
                  <a:t>職業</a:t>
                </a:r>
              </a:p>
            </p:txBody>
          </p:sp>
          <p:sp>
            <p:nvSpPr>
              <p:cNvPr id="22" name="正方形/長方形 21"/>
              <p:cNvSpPr/>
              <p:nvPr/>
            </p:nvSpPr>
            <p:spPr>
              <a:xfrm>
                <a:off x="519943" y="2830549"/>
                <a:ext cx="1257678" cy="1118938"/>
              </a:xfrm>
              <a:prstGeom prst="rect">
                <a:avLst/>
              </a:prstGeom>
              <a:noFill/>
              <a:ln w="25400" cap="flat" cmpd="sng" algn="ctr">
                <a:solidFill>
                  <a:sysClr val="window" lastClr="FFFFFF">
                    <a:lumMod val="85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23" name="角丸四角形 22"/>
              <p:cNvSpPr/>
              <p:nvPr/>
            </p:nvSpPr>
            <p:spPr>
              <a:xfrm>
                <a:off x="519943" y="3158699"/>
                <a:ext cx="918868" cy="260010"/>
              </a:xfrm>
              <a:prstGeom prst="roundRect">
                <a:avLst/>
              </a:prstGeom>
              <a:noFill/>
              <a:ln w="19050" cap="flat" cmpd="sng" algn="ctr">
                <a:solidFill>
                  <a:srgbClr val="FF3399"/>
                </a:solidFill>
                <a:prstDash val="dash"/>
              </a:ln>
              <a:effectLst/>
            </p:spPr>
            <p:txBody>
              <a:bodyPr anchor="ctr"/>
              <a:lstStyle/>
              <a:p>
                <a:pPr algn="ctr">
                  <a:defRPr/>
                </a:pPr>
                <a:endParaRPr lang="ja-JP" altLang="en-US" kern="0">
                  <a:solidFill>
                    <a:prstClr val="white"/>
                  </a:solidFill>
                  <a:ea typeface="Meiryo UI"/>
                  <a:cs typeface="ＭＳ Ｐゴシック" charset="0"/>
                </a:endParaRPr>
              </a:p>
            </p:txBody>
          </p:sp>
        </p:grpSp>
      </p:grpSp>
      <p:grpSp>
        <p:nvGrpSpPr>
          <p:cNvPr id="24" name="グループ化 9"/>
          <p:cNvGrpSpPr>
            <a:grpSpLocks/>
          </p:cNvGrpSpPr>
          <p:nvPr/>
        </p:nvGrpSpPr>
        <p:grpSpPr bwMode="auto">
          <a:xfrm>
            <a:off x="2265363" y="4679950"/>
            <a:ext cx="4106862" cy="981075"/>
            <a:chOff x="2338388" y="4086225"/>
            <a:chExt cx="3751262" cy="981075"/>
          </a:xfrm>
        </p:grpSpPr>
        <p:sp>
          <p:nvSpPr>
            <p:cNvPr id="25" name="角丸四角形 24"/>
            <p:cNvSpPr/>
            <p:nvPr/>
          </p:nvSpPr>
          <p:spPr bwMode="auto">
            <a:xfrm>
              <a:off x="2338388" y="4086225"/>
              <a:ext cx="2230167" cy="981075"/>
            </a:xfrm>
            <a:prstGeom prst="roundRect">
              <a:avLst/>
            </a:prstGeom>
            <a:noFill/>
            <a:ln w="25400" cap="flat" cmpd="sng" algn="ctr">
              <a:solidFill>
                <a:srgbClr val="FF3399"/>
              </a:solidFill>
              <a:prstDash val="sysDash"/>
            </a:ln>
            <a:effectLst/>
          </p:spPr>
          <p:txBody>
            <a:bodyPr anchor="ctr"/>
            <a:lstStyle/>
            <a:p>
              <a:pPr algn="ctr">
                <a:defRPr/>
              </a:pPr>
              <a:endParaRPr lang="ja-JP" altLang="en-US" kern="0">
                <a:solidFill>
                  <a:sysClr val="window" lastClr="FFFFFF"/>
                </a:solidFill>
                <a:ea typeface="Meiryo UI"/>
                <a:cs typeface="ＭＳ Ｐゴシック" charset="0"/>
              </a:endParaRPr>
            </a:p>
          </p:txBody>
        </p:sp>
        <p:grpSp>
          <p:nvGrpSpPr>
            <p:cNvPr id="107578" name="グループ化 8"/>
            <p:cNvGrpSpPr>
              <a:grpSpLocks/>
            </p:cNvGrpSpPr>
            <p:nvPr/>
          </p:nvGrpSpPr>
          <p:grpSpPr bwMode="auto">
            <a:xfrm>
              <a:off x="2516510" y="4129088"/>
              <a:ext cx="3573140" cy="820737"/>
              <a:chOff x="2516510" y="4129088"/>
              <a:chExt cx="3573140" cy="820737"/>
            </a:xfrm>
          </p:grpSpPr>
          <p:grpSp>
            <p:nvGrpSpPr>
              <p:cNvPr id="107579" name="グループ化 92"/>
              <p:cNvGrpSpPr>
                <a:grpSpLocks/>
              </p:cNvGrpSpPr>
              <p:nvPr/>
            </p:nvGrpSpPr>
            <p:grpSpPr bwMode="auto">
              <a:xfrm>
                <a:off x="2516510" y="4171538"/>
                <a:ext cx="1987239" cy="754591"/>
                <a:chOff x="2142778" y="4592872"/>
                <a:chExt cx="2220546" cy="852352"/>
              </a:xfrm>
            </p:grpSpPr>
            <p:grpSp>
              <p:nvGrpSpPr>
                <p:cNvPr id="107581" name="グループ化 116"/>
                <p:cNvGrpSpPr>
                  <a:grpSpLocks/>
                </p:cNvGrpSpPr>
                <p:nvPr/>
              </p:nvGrpSpPr>
              <p:grpSpPr bwMode="auto">
                <a:xfrm>
                  <a:off x="2160619" y="4592872"/>
                  <a:ext cx="2060469" cy="852352"/>
                  <a:chOff x="2411759" y="4725013"/>
                  <a:chExt cx="2060469" cy="852352"/>
                </a:xfrm>
              </p:grpSpPr>
              <p:sp>
                <p:nvSpPr>
                  <p:cNvPr id="32" name="正方形/長方形 31"/>
                  <p:cNvSpPr/>
                  <p:nvPr/>
                </p:nvSpPr>
                <p:spPr>
                  <a:xfrm>
                    <a:off x="2412002" y="4725478"/>
                    <a:ext cx="2046416" cy="851756"/>
                  </a:xfrm>
                  <a:prstGeom prst="rect">
                    <a:avLst/>
                  </a:prstGeom>
                  <a:solidFill>
                    <a:sysClr val="window" lastClr="FFFFFF"/>
                  </a:solidFill>
                  <a:ln w="25400" cap="flat" cmpd="sng" algn="ctr">
                    <a:solidFill>
                      <a:sysClr val="window" lastClr="FFFFFF">
                        <a:lumMod val="75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grpSp>
                <p:nvGrpSpPr>
                  <p:cNvPr id="107585" name="グループ化 120"/>
                  <p:cNvGrpSpPr>
                    <a:grpSpLocks/>
                  </p:cNvGrpSpPr>
                  <p:nvPr/>
                </p:nvGrpSpPr>
                <p:grpSpPr bwMode="auto">
                  <a:xfrm>
                    <a:off x="2469585" y="4786781"/>
                    <a:ext cx="387660" cy="239028"/>
                    <a:chOff x="683568" y="4990540"/>
                    <a:chExt cx="914400" cy="612649"/>
                  </a:xfrm>
                </p:grpSpPr>
                <p:sp>
                  <p:nvSpPr>
                    <p:cNvPr id="34" name="フローチャート: 処理 33"/>
                    <p:cNvSpPr/>
                    <p:nvPr/>
                  </p:nvSpPr>
                  <p:spPr>
                    <a:xfrm>
                      <a:off x="685330" y="4989683"/>
                      <a:ext cx="913425" cy="684810"/>
                    </a:xfrm>
                    <a:prstGeom prst="flowChartProcess">
                      <a:avLst/>
                    </a:prstGeom>
                    <a:solidFill>
                      <a:sysClr val="window" lastClr="FFFFFF"/>
                    </a:solidFill>
                    <a:ln w="25400" cap="flat" cmpd="sng" algn="ctr">
                      <a:solidFill>
                        <a:sysClr val="window" lastClr="FFFFFF">
                          <a:lumMod val="50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35" name="二等辺三角形 34"/>
                    <p:cNvSpPr/>
                    <p:nvPr/>
                  </p:nvSpPr>
                  <p:spPr>
                    <a:xfrm rot="10800000">
                      <a:off x="685330" y="4989683"/>
                      <a:ext cx="913425" cy="386067"/>
                    </a:xfrm>
                    <a:prstGeom prst="triangle">
                      <a:avLst/>
                    </a:prstGeom>
                    <a:solidFill>
                      <a:sysClr val="window" lastClr="FFFFFF"/>
                    </a:solidFill>
                    <a:ln w="25400" cap="flat" cmpd="sng" algn="ctr">
                      <a:solidFill>
                        <a:sysClr val="window" lastClr="FFFFFF">
                          <a:lumMod val="50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grpSp>
            </p:grpSp>
            <p:sp>
              <p:nvSpPr>
                <p:cNvPr id="30" name="テキスト ボックス 29"/>
                <p:cNvSpPr txBox="1"/>
                <p:nvPr/>
              </p:nvSpPr>
              <p:spPr>
                <a:xfrm>
                  <a:off x="2609680" y="4654305"/>
                  <a:ext cx="1450153" cy="276148"/>
                </a:xfrm>
                <a:prstGeom prst="rect">
                  <a:avLst/>
                </a:prstGeom>
                <a:noFill/>
              </p:spPr>
              <p:txBody>
                <a:bodyPr wrap="none">
                  <a:spAutoFit/>
                </a:bodyPr>
                <a:lstStyle/>
                <a:p>
                  <a:pPr>
                    <a:defRPr/>
                  </a:pPr>
                  <a:r>
                    <a:rPr lang="ja-JP" altLang="en-US" sz="1200" u="sng" kern="0" dirty="0">
                      <a:solidFill>
                        <a:sysClr val="windowText" lastClr="000000"/>
                      </a:solidFill>
                      <a:latin typeface="Arial" charset="0"/>
                      <a:cs typeface="ＭＳ Ｐゴシック" charset="0"/>
                    </a:rPr>
                    <a:t>そろそろ納会ですね。</a:t>
                  </a:r>
                </a:p>
              </p:txBody>
            </p:sp>
            <p:sp>
              <p:nvSpPr>
                <p:cNvPr id="107583" name="テキスト ボックス 30"/>
                <p:cNvSpPr txBox="1">
                  <a:spLocks noChangeArrowheads="1"/>
                </p:cNvSpPr>
                <p:nvPr/>
              </p:nvSpPr>
              <p:spPr bwMode="auto">
                <a:xfrm>
                  <a:off x="2143038" y="4971696"/>
                  <a:ext cx="2219787" cy="4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kumimoji="0" lang="ja-JP" altLang="en-US" sz="1000">
                      <a:solidFill>
                        <a:srgbClr val="000000"/>
                      </a:solidFill>
                      <a:latin typeface="Arial" pitchFamily="34" charset="0"/>
                      <a:ea typeface="ＭＳ Ｐゴシック" pitchFamily="50" charset="-128"/>
                    </a:rPr>
                    <a:t>皆でワイワイ食べられるピザはどうですか？今ならクーポンが</a:t>
                  </a:r>
                  <a:r>
                    <a:rPr kumimoji="0" lang="en-US" altLang="ja-JP" sz="1000">
                      <a:solidFill>
                        <a:srgbClr val="000000"/>
                      </a:solidFill>
                      <a:latin typeface="Arial" pitchFamily="34" charset="0"/>
                      <a:ea typeface="ＭＳ Ｐゴシック" pitchFamily="50" charset="-128"/>
                    </a:rPr>
                    <a:t>…</a:t>
                  </a:r>
                  <a:endParaRPr lang="ja-JP" altLang="en-US" sz="1000">
                    <a:solidFill>
                      <a:srgbClr val="000000"/>
                    </a:solidFill>
                    <a:latin typeface="Arial" pitchFamily="34" charset="0"/>
                    <a:ea typeface="ＭＳ Ｐゴシック" pitchFamily="50" charset="-128"/>
                  </a:endParaRPr>
                </a:p>
              </p:txBody>
            </p:sp>
          </p:grpSp>
          <p:sp>
            <p:nvSpPr>
              <p:cNvPr id="28" name="四角形吹き出し 27"/>
              <p:cNvSpPr/>
              <p:nvPr/>
            </p:nvSpPr>
            <p:spPr bwMode="auto">
              <a:xfrm>
                <a:off x="4728060" y="4129088"/>
                <a:ext cx="1361590" cy="820737"/>
              </a:xfrm>
              <a:prstGeom prst="wedgeRectCallout">
                <a:avLst>
                  <a:gd name="adj1" fmla="val -74512"/>
                  <a:gd name="adj2" fmla="val -17747"/>
                </a:avLst>
              </a:prstGeom>
              <a:solidFill>
                <a:sysClr val="window" lastClr="FFFFFF"/>
              </a:solidFill>
              <a:ln w="25400" cap="flat" cmpd="sng" algn="ctr">
                <a:solidFill>
                  <a:srgbClr val="FF3399"/>
                </a:solidFill>
                <a:prstDash val="solid"/>
              </a:ln>
              <a:effectLst/>
            </p:spPr>
            <p:txBody>
              <a:bodyPr anchor="ctr"/>
              <a:lstStyle/>
              <a:p>
                <a:pPr algn="ctr">
                  <a:defRPr/>
                </a:pPr>
                <a:r>
                  <a:rPr lang="ja-JP" altLang="en-US" sz="1100" kern="0" dirty="0">
                    <a:solidFill>
                      <a:sysClr val="windowText" lastClr="000000"/>
                    </a:solidFill>
                    <a:ea typeface="Meiryo UI"/>
                    <a:cs typeface="ＭＳ Ｐゴシック" charset="0"/>
                  </a:rPr>
                  <a:t>ライフスタイルに合ったタイミング、内容でメール配信における</a:t>
                </a:r>
                <a:r>
                  <a:rPr lang="en-US" altLang="ja-JP" sz="1100" kern="0" dirty="0">
                    <a:solidFill>
                      <a:sysClr val="windowText" lastClr="000000"/>
                    </a:solidFill>
                    <a:ea typeface="Meiryo UI"/>
                    <a:cs typeface="ＭＳ Ｐゴシック" charset="0"/>
                  </a:rPr>
                  <a:t>ROI</a:t>
                </a:r>
                <a:r>
                  <a:rPr lang="ja-JP" altLang="en-US" sz="1100" kern="0" dirty="0">
                    <a:solidFill>
                      <a:sysClr val="windowText" lastClr="000000"/>
                    </a:solidFill>
                    <a:ea typeface="Meiryo UI"/>
                    <a:cs typeface="ＭＳ Ｐゴシック" charset="0"/>
                  </a:rPr>
                  <a:t>の向上を目指す</a:t>
                </a:r>
              </a:p>
            </p:txBody>
          </p:sp>
        </p:grpSp>
      </p:grpSp>
      <p:sp>
        <p:nvSpPr>
          <p:cNvPr id="36" name="正方形/長方形 35"/>
          <p:cNvSpPr/>
          <p:nvPr/>
        </p:nvSpPr>
        <p:spPr bwMode="auto">
          <a:xfrm>
            <a:off x="446088" y="1443038"/>
            <a:ext cx="1500187" cy="358775"/>
          </a:xfrm>
          <a:prstGeom prst="rect">
            <a:avLst/>
          </a:prstGeom>
          <a:solidFill>
            <a:sysClr val="windowText" lastClr="000000">
              <a:lumMod val="50000"/>
              <a:lumOff val="50000"/>
            </a:sysClr>
          </a:solidFill>
          <a:ln w="25400" cap="flat" cmpd="sng" algn="ctr">
            <a:solidFill>
              <a:sysClr val="windowText" lastClr="000000">
                <a:lumMod val="50000"/>
                <a:lumOff val="50000"/>
              </a:sysClr>
            </a:solidFill>
            <a:prstDash val="solid"/>
          </a:ln>
          <a:effectLst/>
        </p:spPr>
        <p:txBody>
          <a:bodyPr anchor="ctr"/>
          <a:lstStyle/>
          <a:p>
            <a:pPr algn="ctr">
              <a:defRPr/>
            </a:pPr>
            <a:r>
              <a:rPr lang="ja-JP" altLang="en-US" kern="0" dirty="0">
                <a:solidFill>
                  <a:sysClr val="window" lastClr="FFFFFF"/>
                </a:solidFill>
                <a:ea typeface="Meiryo UI"/>
                <a:cs typeface="ＭＳ Ｐゴシック" charset="0"/>
              </a:rPr>
              <a:t>全体の流れ</a:t>
            </a:r>
          </a:p>
        </p:txBody>
      </p:sp>
      <p:grpSp>
        <p:nvGrpSpPr>
          <p:cNvPr id="37" name="グループ化 7"/>
          <p:cNvGrpSpPr>
            <a:grpSpLocks/>
          </p:cNvGrpSpPr>
          <p:nvPr/>
        </p:nvGrpSpPr>
        <p:grpSpPr bwMode="auto">
          <a:xfrm>
            <a:off x="827088" y="3409950"/>
            <a:ext cx="2925762" cy="1403350"/>
            <a:chOff x="685753" y="2815432"/>
            <a:chExt cx="2925810" cy="1404520"/>
          </a:xfrm>
        </p:grpSpPr>
        <p:cxnSp>
          <p:nvCxnSpPr>
            <p:cNvPr id="107574" name="直線矢印コネクタ 101"/>
            <p:cNvCxnSpPr>
              <a:cxnSpLocks noChangeShapeType="1"/>
            </p:cNvCxnSpPr>
            <p:nvPr/>
          </p:nvCxnSpPr>
          <p:spPr bwMode="auto">
            <a:xfrm flipV="1">
              <a:off x="3454468" y="2815432"/>
              <a:ext cx="10370" cy="1404520"/>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sp>
          <p:nvSpPr>
            <p:cNvPr id="50" name="角丸四角形吹き出し 49"/>
            <p:cNvSpPr/>
            <p:nvPr/>
          </p:nvSpPr>
          <p:spPr bwMode="auto">
            <a:xfrm>
              <a:off x="685753" y="3195161"/>
              <a:ext cx="2268574" cy="749925"/>
            </a:xfrm>
            <a:prstGeom prst="wedgeRoundRectCallout">
              <a:avLst>
                <a:gd name="adj1" fmla="val 74007"/>
                <a:gd name="adj2" fmla="val 23895"/>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ja-JP" altLang="en-US" sz="1400" kern="0" dirty="0">
                  <a:solidFill>
                    <a:sysClr val="windowText" lastClr="000000"/>
                  </a:solidFill>
                  <a:ea typeface="Meiryo UI"/>
                  <a:cs typeface="ＭＳ Ｐゴシック" charset="0"/>
                </a:rPr>
                <a:t>タグ情報に基づき個別に内容を変えたダイレクトメールを送信</a:t>
              </a:r>
              <a:endParaRPr lang="en-US" altLang="ja-JP" sz="1400" kern="0" dirty="0">
                <a:solidFill>
                  <a:sysClr val="windowText" lastClr="000000"/>
                </a:solidFill>
                <a:ea typeface="Meiryo UI"/>
                <a:cs typeface="ＭＳ Ｐゴシック" charset="0"/>
              </a:endParaRPr>
            </a:p>
          </p:txBody>
        </p:sp>
        <p:sp>
          <p:nvSpPr>
            <p:cNvPr id="107576" name="円/楕円 50"/>
            <p:cNvSpPr>
              <a:spLocks noChangeArrowheads="1"/>
            </p:cNvSpPr>
            <p:nvPr/>
          </p:nvSpPr>
          <p:spPr bwMode="auto">
            <a:xfrm>
              <a:off x="3279771" y="3103010"/>
              <a:ext cx="331792" cy="312998"/>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en-US" altLang="ja-JP" sz="2400">
                  <a:solidFill>
                    <a:srgbClr val="FFFFFF"/>
                  </a:solidFill>
                  <a:latin typeface="Calibri" pitchFamily="34" charset="0"/>
                  <a:ea typeface="Meiryo UI" pitchFamily="50" charset="-128"/>
                  <a:cs typeface="Meiryo UI" pitchFamily="50" charset="-128"/>
                </a:rPr>
                <a:t>5</a:t>
              </a:r>
              <a:endParaRPr lang="ja-JP" altLang="en-US" sz="2400">
                <a:solidFill>
                  <a:srgbClr val="FFFFFF"/>
                </a:solidFill>
                <a:latin typeface="Calibri" pitchFamily="34" charset="0"/>
                <a:ea typeface="Meiryo UI" pitchFamily="50" charset="-128"/>
                <a:cs typeface="Meiryo UI" pitchFamily="50" charset="-128"/>
              </a:endParaRPr>
            </a:p>
          </p:txBody>
        </p:sp>
      </p:grpSp>
      <p:grpSp>
        <p:nvGrpSpPr>
          <p:cNvPr id="52" name="グループ化 19"/>
          <p:cNvGrpSpPr>
            <a:grpSpLocks/>
          </p:cNvGrpSpPr>
          <p:nvPr/>
        </p:nvGrpSpPr>
        <p:grpSpPr bwMode="auto">
          <a:xfrm>
            <a:off x="4684713" y="1857375"/>
            <a:ext cx="4135437" cy="1624013"/>
            <a:chOff x="4543425" y="1263650"/>
            <a:chExt cx="4135438" cy="1624013"/>
          </a:xfrm>
        </p:grpSpPr>
        <p:sp>
          <p:nvSpPr>
            <p:cNvPr id="107551" name="テキスト ボックス 52"/>
            <p:cNvSpPr txBox="1">
              <a:spLocks noChangeArrowheads="1"/>
            </p:cNvSpPr>
            <p:nvPr/>
          </p:nvSpPr>
          <p:spPr bwMode="auto">
            <a:xfrm>
              <a:off x="7169151" y="1292225"/>
              <a:ext cx="10334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en-US" altLang="ja-JP" sz="1800">
                  <a:solidFill>
                    <a:srgbClr val="000000"/>
                  </a:solidFill>
                  <a:latin typeface="Arial" pitchFamily="34" charset="0"/>
                  <a:ea typeface="ＭＳ Ｐゴシック" pitchFamily="50" charset="-128"/>
                </a:rPr>
                <a:t>Twitter</a:t>
              </a:r>
              <a:r>
                <a:rPr lang="ja-JP" altLang="en-US" sz="1800">
                  <a:solidFill>
                    <a:srgbClr val="000000"/>
                  </a:solidFill>
                  <a:latin typeface="Arial" pitchFamily="34" charset="0"/>
                  <a:ea typeface="ＭＳ Ｐゴシック" pitchFamily="50" charset="-128"/>
                </a:rPr>
                <a:t>　</a:t>
              </a:r>
              <a:r>
                <a:rPr lang="en-US" altLang="ja-JP" sz="1800">
                  <a:solidFill>
                    <a:srgbClr val="000000"/>
                  </a:solidFill>
                  <a:latin typeface="Arial" pitchFamily="34" charset="0"/>
                  <a:ea typeface="ＭＳ Ｐゴシック" pitchFamily="50" charset="-128"/>
                </a:rPr>
                <a:t>DB</a:t>
              </a:r>
              <a:endParaRPr lang="ja-JP" altLang="en-US" sz="1800">
                <a:solidFill>
                  <a:srgbClr val="000000"/>
                </a:solidFill>
                <a:latin typeface="Arial" pitchFamily="34" charset="0"/>
                <a:ea typeface="ＭＳ Ｐゴシック" pitchFamily="50" charset="-128"/>
              </a:endParaRPr>
            </a:p>
          </p:txBody>
        </p:sp>
        <p:pic>
          <p:nvPicPr>
            <p:cNvPr id="107552" name="Picture 5"/>
            <p:cNvPicPr>
              <a:picLocks noChangeAspect="1" noChangeArrowheads="1"/>
            </p:cNvPicPr>
            <p:nvPr/>
          </p:nvPicPr>
          <p:blipFill>
            <a:blip r:embed="rId3">
              <a:extLst>
                <a:ext uri="{28A0092B-C50C-407E-A947-70E740481C1C}">
                  <a14:useLocalDpi xmlns:a14="http://schemas.microsoft.com/office/drawing/2010/main" val="0"/>
                </a:ext>
              </a:extLst>
            </a:blip>
            <a:srcRect l="11925" r="80193" b="18336"/>
            <a:stretch>
              <a:fillRect/>
            </a:stretch>
          </p:blipFill>
          <p:spPr bwMode="auto">
            <a:xfrm>
              <a:off x="6864802" y="1893988"/>
              <a:ext cx="385439" cy="7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53" name="グループ化 13"/>
            <p:cNvGrpSpPr>
              <a:grpSpLocks/>
            </p:cNvGrpSpPr>
            <p:nvPr/>
          </p:nvGrpSpPr>
          <p:grpSpPr bwMode="auto">
            <a:xfrm>
              <a:off x="4543425" y="1263650"/>
              <a:ext cx="4135438" cy="1624013"/>
              <a:chOff x="4543425" y="1263650"/>
              <a:chExt cx="4135438" cy="1624013"/>
            </a:xfrm>
          </p:grpSpPr>
          <p:sp>
            <p:nvSpPr>
              <p:cNvPr id="62" name="円柱 61"/>
              <p:cNvSpPr/>
              <p:nvPr/>
            </p:nvSpPr>
            <p:spPr bwMode="auto">
              <a:xfrm>
                <a:off x="6745288" y="1263650"/>
                <a:ext cx="1933575" cy="1624013"/>
              </a:xfrm>
              <a:prstGeom prst="can">
                <a:avLst/>
              </a:prstGeom>
              <a:solidFill>
                <a:srgbClr val="9999FF"/>
              </a:solidFill>
              <a:ln w="25400" cap="flat" cmpd="sng" algn="ctr">
                <a:solidFill>
                  <a:srgbClr val="3333CC"/>
                </a:solidFill>
                <a:prstDash val="solid"/>
              </a:ln>
              <a:effectLst/>
            </p:spPr>
            <p:txBody>
              <a:bodyPr anchor="ctr"/>
              <a:lstStyle/>
              <a:p>
                <a:pPr algn="ctr">
                  <a:defRPr/>
                </a:pPr>
                <a:endParaRPr lang="ja-JP" altLang="en-US" kern="0" dirty="0">
                  <a:solidFill>
                    <a:sysClr val="window" lastClr="FFFFFF"/>
                  </a:solidFill>
                  <a:ea typeface="Meiryo UI"/>
                  <a:cs typeface="ＭＳ Ｐゴシック" charset="0"/>
                </a:endParaRPr>
              </a:p>
            </p:txBody>
          </p:sp>
          <p:grpSp>
            <p:nvGrpSpPr>
              <p:cNvPr id="107561" name="グループ化 83"/>
              <p:cNvGrpSpPr>
                <a:grpSpLocks/>
              </p:cNvGrpSpPr>
              <p:nvPr/>
            </p:nvGrpSpPr>
            <p:grpSpPr bwMode="auto">
              <a:xfrm>
                <a:off x="6837363" y="1827214"/>
                <a:ext cx="1779587" cy="895351"/>
                <a:chOff x="5204030" y="4911763"/>
                <a:chExt cx="1988515" cy="343361"/>
              </a:xfrm>
            </p:grpSpPr>
            <p:sp>
              <p:nvSpPr>
                <p:cNvPr id="73" name="正方形/長方形 72"/>
                <p:cNvSpPr/>
                <p:nvPr/>
              </p:nvSpPr>
              <p:spPr>
                <a:xfrm>
                  <a:off x="5204030" y="4911763"/>
                  <a:ext cx="1988516" cy="343361"/>
                </a:xfrm>
                <a:prstGeom prst="rect">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74" name="メモ 73"/>
                <p:cNvSpPr/>
                <p:nvPr/>
              </p:nvSpPr>
              <p:spPr>
                <a:xfrm>
                  <a:off x="5677656" y="4944638"/>
                  <a:ext cx="411539" cy="287960"/>
                </a:xfrm>
                <a:prstGeom prst="foldedCorner">
                  <a:avLst/>
                </a:prstGeom>
                <a:solidFill>
                  <a:sysClr val="window" lastClr="FFFFFF"/>
                </a:solidFill>
                <a:ln w="12700" cap="flat" cmpd="sng" algn="ctr">
                  <a:solidFill>
                    <a:sysClr val="windowText" lastClr="000000">
                      <a:lumMod val="50000"/>
                      <a:lumOff val="50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75" name="メモ 74"/>
                <p:cNvSpPr/>
                <p:nvPr/>
              </p:nvSpPr>
              <p:spPr>
                <a:xfrm>
                  <a:off x="6154828" y="4943420"/>
                  <a:ext cx="411539" cy="287960"/>
                </a:xfrm>
                <a:prstGeom prst="foldedCorner">
                  <a:avLst/>
                </a:prstGeom>
                <a:solidFill>
                  <a:sysClr val="window" lastClr="FFFFFF"/>
                </a:solidFill>
                <a:ln w="12700" cap="flat" cmpd="sng" algn="ctr">
                  <a:solidFill>
                    <a:sysClr val="windowText" lastClr="000000">
                      <a:lumMod val="50000"/>
                      <a:lumOff val="50000"/>
                    </a:sysClr>
                  </a:solidFill>
                  <a:prstDash val="solid"/>
                </a:ln>
                <a:effectLst/>
              </p:spPr>
              <p:txBody>
                <a:bodyPr anchor="ctr"/>
                <a:lstStyle/>
                <a:p>
                  <a:pPr algn="ctr">
                    <a:defRPr/>
                  </a:pPr>
                  <a:endParaRPr lang="ja-JP" altLang="en-US" sz="800" kern="0" dirty="0">
                    <a:solidFill>
                      <a:sysClr val="windowText" lastClr="000000"/>
                    </a:solidFill>
                    <a:ea typeface="Meiryo UI"/>
                    <a:cs typeface="ＭＳ Ｐゴシック" charset="0"/>
                  </a:endParaRPr>
                </a:p>
              </p:txBody>
            </p:sp>
          </p:grpSp>
          <p:grpSp>
            <p:nvGrpSpPr>
              <p:cNvPr id="107562" name="グループ化 10"/>
              <p:cNvGrpSpPr>
                <a:grpSpLocks/>
              </p:cNvGrpSpPr>
              <p:nvPr/>
            </p:nvGrpSpPr>
            <p:grpSpPr bwMode="auto">
              <a:xfrm>
                <a:off x="4543425" y="1341438"/>
                <a:ext cx="1546225" cy="1492250"/>
                <a:chOff x="4543425" y="1341438"/>
                <a:chExt cx="1546225" cy="1492250"/>
              </a:xfrm>
            </p:grpSpPr>
            <p:sp>
              <p:nvSpPr>
                <p:cNvPr id="65" name="角丸四角形 64"/>
                <p:cNvSpPr/>
                <p:nvPr/>
              </p:nvSpPr>
              <p:spPr bwMode="auto">
                <a:xfrm>
                  <a:off x="4543425" y="1341438"/>
                  <a:ext cx="1546225" cy="1492250"/>
                </a:xfrm>
                <a:prstGeom prst="roundRect">
                  <a:avLst>
                    <a:gd name="adj" fmla="val 9502"/>
                  </a:avLst>
                </a:prstGeom>
                <a:solidFill>
                  <a:sysClr val="window" lastClr="FFFFFF"/>
                </a:solidFill>
                <a:ln w="25400" cap="flat" cmpd="sng" algn="ctr">
                  <a:solidFill>
                    <a:srgbClr val="3333CC"/>
                  </a:solidFill>
                  <a:prstDash val="solid"/>
                </a:ln>
                <a:effectLst/>
              </p:spPr>
              <p:txBody>
                <a:bodyPr/>
                <a:lstStyle/>
                <a:p>
                  <a:pPr algn="ctr">
                    <a:defRPr/>
                  </a:pPr>
                  <a:r>
                    <a:rPr lang="en-US" altLang="ja-JP" kern="0" dirty="0">
                      <a:solidFill>
                        <a:sysClr val="windowText" lastClr="000000"/>
                      </a:solidFill>
                      <a:ea typeface="Meiryo UI"/>
                      <a:cs typeface="ＭＳ Ｐゴシック" charset="0"/>
                    </a:rPr>
                    <a:t>Twitter</a:t>
                  </a:r>
                  <a:r>
                    <a:rPr lang="ja-JP" altLang="en-US" kern="0" dirty="0">
                      <a:solidFill>
                        <a:sysClr val="windowText" lastClr="000000"/>
                      </a:solidFill>
                      <a:ea typeface="Meiryo UI"/>
                      <a:cs typeface="ＭＳ Ｐゴシック" charset="0"/>
                    </a:rPr>
                    <a:t>　</a:t>
                  </a:r>
                  <a:r>
                    <a:rPr lang="en-US" altLang="ja-JP" kern="0" dirty="0">
                      <a:solidFill>
                        <a:sysClr val="windowText" lastClr="000000"/>
                      </a:solidFill>
                      <a:ea typeface="Meiryo UI"/>
                      <a:cs typeface="ＭＳ Ｐゴシック" charset="0"/>
                    </a:rPr>
                    <a:t>ID</a:t>
                  </a:r>
                </a:p>
              </p:txBody>
            </p:sp>
            <p:grpSp>
              <p:nvGrpSpPr>
                <p:cNvPr id="107564" name="グループ化 89"/>
                <p:cNvGrpSpPr>
                  <a:grpSpLocks/>
                </p:cNvGrpSpPr>
                <p:nvPr/>
              </p:nvGrpSpPr>
              <p:grpSpPr bwMode="auto">
                <a:xfrm>
                  <a:off x="4760841" y="1747482"/>
                  <a:ext cx="1176938" cy="982016"/>
                  <a:chOff x="4715259" y="2830147"/>
                  <a:chExt cx="1315113" cy="1109242"/>
                </a:xfrm>
              </p:grpSpPr>
              <p:pic>
                <p:nvPicPr>
                  <p:cNvPr id="107566" name="Picture 5"/>
                  <p:cNvPicPr>
                    <a:picLocks noChangeAspect="1" noChangeArrowheads="1"/>
                  </p:cNvPicPr>
                  <p:nvPr/>
                </p:nvPicPr>
                <p:blipFill>
                  <a:blip r:embed="rId2">
                    <a:extLst>
                      <a:ext uri="{28A0092B-C50C-407E-A947-70E740481C1C}">
                        <a14:useLocalDpi xmlns:a14="http://schemas.microsoft.com/office/drawing/2010/main" val="0"/>
                      </a:ext>
                    </a:extLst>
                  </a:blip>
                  <a:srcRect l="11925" r="80193" b="18336"/>
                  <a:stretch>
                    <a:fillRect/>
                  </a:stretch>
                </p:blipFill>
                <p:spPr bwMode="auto">
                  <a:xfrm>
                    <a:off x="5528392" y="2912385"/>
                    <a:ext cx="501980" cy="10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フローチャート: 処理 68"/>
                  <p:cNvSpPr/>
                  <p:nvPr/>
                </p:nvSpPr>
                <p:spPr>
                  <a:xfrm>
                    <a:off x="4800484" y="3196356"/>
                    <a:ext cx="745028" cy="181110"/>
                  </a:xfrm>
                  <a:prstGeom prst="flowChartProcess">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a:defRPr/>
                    </a:pPr>
                    <a:r>
                      <a:rPr lang="en-US" altLang="ja-JP" sz="800" kern="0" dirty="0">
                        <a:solidFill>
                          <a:sysClr val="window" lastClr="FFFFFF"/>
                        </a:solidFill>
                        <a:ea typeface="Meiryo UI"/>
                        <a:cs typeface="ＭＳ Ｐゴシック" charset="0"/>
                      </a:rPr>
                      <a:t>OL</a:t>
                    </a:r>
                    <a:r>
                      <a:rPr lang="ja-JP" altLang="en-US" sz="800" kern="0" dirty="0">
                        <a:solidFill>
                          <a:sysClr val="window" lastClr="FFFFFF"/>
                        </a:solidFill>
                        <a:ea typeface="Meiryo UI"/>
                        <a:cs typeface="ＭＳ Ｐゴシック" charset="0"/>
                      </a:rPr>
                      <a:t>タグ</a:t>
                    </a:r>
                  </a:p>
                </p:txBody>
              </p:sp>
              <p:sp>
                <p:nvSpPr>
                  <p:cNvPr id="70" name="フローチャート: 処理 69"/>
                  <p:cNvSpPr/>
                  <p:nvPr/>
                </p:nvSpPr>
                <p:spPr>
                  <a:xfrm>
                    <a:off x="4804032" y="2979382"/>
                    <a:ext cx="745028" cy="182903"/>
                  </a:xfrm>
                  <a:prstGeom prst="flowChartProcess">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a:defRPr/>
                    </a:pPr>
                    <a:r>
                      <a:rPr lang="ja-JP" altLang="en-US" sz="800" kern="0" dirty="0">
                        <a:solidFill>
                          <a:sysClr val="window" lastClr="FFFFFF"/>
                        </a:solidFill>
                        <a:ea typeface="Meiryo UI"/>
                        <a:cs typeface="ＭＳ Ｐゴシック" charset="0"/>
                      </a:rPr>
                      <a:t>女子会タグ</a:t>
                    </a:r>
                  </a:p>
                </p:txBody>
              </p:sp>
              <p:sp>
                <p:nvSpPr>
                  <p:cNvPr id="71" name="フローチャート: 処理 70"/>
                  <p:cNvSpPr/>
                  <p:nvPr/>
                </p:nvSpPr>
                <p:spPr>
                  <a:xfrm>
                    <a:off x="4804032" y="3407950"/>
                    <a:ext cx="745028" cy="191869"/>
                  </a:xfrm>
                  <a:prstGeom prst="flowChartProcess">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a:defRPr/>
                    </a:pPr>
                    <a:r>
                      <a:rPr lang="ja-JP" altLang="en-US" sz="800" kern="0" dirty="0">
                        <a:solidFill>
                          <a:sysClr val="window" lastClr="FFFFFF"/>
                        </a:solidFill>
                        <a:ea typeface="Meiryo UI"/>
                        <a:cs typeface="ＭＳ Ｐゴシック" charset="0"/>
                      </a:rPr>
                      <a:t>納会タグ</a:t>
                    </a:r>
                  </a:p>
                </p:txBody>
              </p:sp>
              <p:sp>
                <p:nvSpPr>
                  <p:cNvPr id="72" name="正方形/長方形 71"/>
                  <p:cNvSpPr/>
                  <p:nvPr/>
                </p:nvSpPr>
                <p:spPr>
                  <a:xfrm>
                    <a:off x="4715338" y="2830549"/>
                    <a:ext cx="1278965" cy="1118938"/>
                  </a:xfrm>
                  <a:prstGeom prst="rect">
                    <a:avLst/>
                  </a:prstGeom>
                  <a:noFill/>
                  <a:ln w="25400" cap="flat" cmpd="sng" algn="ctr">
                    <a:solidFill>
                      <a:sysClr val="window" lastClr="FFFFFF">
                        <a:lumMod val="85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grpSp>
            <p:sp>
              <p:nvSpPr>
                <p:cNvPr id="67" name="角丸四角形 66"/>
                <p:cNvSpPr/>
                <p:nvPr/>
              </p:nvSpPr>
              <p:spPr bwMode="auto">
                <a:xfrm>
                  <a:off x="4746625" y="2222500"/>
                  <a:ext cx="831850" cy="228600"/>
                </a:xfrm>
                <a:prstGeom prst="roundRect">
                  <a:avLst/>
                </a:prstGeom>
                <a:noFill/>
                <a:ln w="19050" cap="flat" cmpd="sng" algn="ctr">
                  <a:solidFill>
                    <a:srgbClr val="FF3399"/>
                  </a:solidFill>
                  <a:prstDash val="dash"/>
                </a:ln>
                <a:effectLst/>
              </p:spPr>
              <p:txBody>
                <a:bodyPr anchor="ctr"/>
                <a:lstStyle/>
                <a:p>
                  <a:pPr algn="ctr">
                    <a:defRPr/>
                  </a:pPr>
                  <a:endParaRPr lang="ja-JP" altLang="en-US" kern="0">
                    <a:solidFill>
                      <a:prstClr val="white"/>
                    </a:solidFill>
                    <a:ea typeface="Meiryo UI"/>
                    <a:cs typeface="ＭＳ Ｐゴシック" charset="0"/>
                  </a:endParaRPr>
                </a:p>
              </p:txBody>
            </p:sp>
          </p:grpSp>
        </p:grpSp>
        <p:sp>
          <p:nvSpPr>
            <p:cNvPr id="56" name="テキスト ボックス 55"/>
            <p:cNvSpPr txBox="1"/>
            <p:nvPr/>
          </p:nvSpPr>
          <p:spPr bwMode="auto">
            <a:xfrm rot="5400000">
              <a:off x="7102475" y="2155826"/>
              <a:ext cx="669925" cy="260350"/>
            </a:xfrm>
            <a:prstGeom prst="rect">
              <a:avLst/>
            </a:prstGeom>
            <a:noFill/>
          </p:spPr>
          <p:txBody>
            <a:bodyPr>
              <a:spAutoFit/>
            </a:bodyPr>
            <a:lstStyle/>
            <a:p>
              <a:pPr>
                <a:defRPr/>
              </a:pPr>
              <a:r>
                <a:rPr lang="ja-JP" altLang="en-US" sz="1100" kern="0" dirty="0">
                  <a:solidFill>
                    <a:srgbClr val="FF0000"/>
                  </a:solidFill>
                  <a:latin typeface="Arial" charset="0"/>
                  <a:cs typeface="ＭＳ Ｐゴシック" charset="0"/>
                </a:rPr>
                <a:t>給料日</a:t>
              </a:r>
              <a:endParaRPr lang="ja-JP" altLang="en-US" sz="600" kern="0" dirty="0">
                <a:solidFill>
                  <a:sysClr val="windowText" lastClr="000000"/>
                </a:solidFill>
                <a:latin typeface="Arial" charset="0"/>
                <a:cs typeface="ＭＳ Ｐゴシック" charset="0"/>
              </a:endParaRPr>
            </a:p>
          </p:txBody>
        </p:sp>
        <p:sp>
          <p:nvSpPr>
            <p:cNvPr id="107555" name="テキスト ボックス 56"/>
            <p:cNvSpPr txBox="1">
              <a:spLocks noChangeArrowheads="1"/>
            </p:cNvSpPr>
            <p:nvPr/>
          </p:nvSpPr>
          <p:spPr bwMode="auto">
            <a:xfrm>
              <a:off x="7970838" y="2038350"/>
              <a:ext cx="3079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en-US" altLang="ja-JP" sz="1800">
                  <a:solidFill>
                    <a:srgbClr val="000000"/>
                  </a:solidFill>
                  <a:latin typeface="Arial" pitchFamily="34" charset="0"/>
                  <a:ea typeface="ＭＳ Ｐゴシック" pitchFamily="50" charset="-128"/>
                </a:rPr>
                <a:t>…</a:t>
              </a:r>
              <a:endParaRPr lang="ja-JP" altLang="en-US" sz="1800">
                <a:solidFill>
                  <a:srgbClr val="000000"/>
                </a:solidFill>
                <a:latin typeface="Arial" pitchFamily="34" charset="0"/>
                <a:ea typeface="ＭＳ Ｐゴシック" pitchFamily="50" charset="-128"/>
              </a:endParaRPr>
            </a:p>
          </p:txBody>
        </p:sp>
        <p:sp>
          <p:nvSpPr>
            <p:cNvPr id="58" name="メモ 57"/>
            <p:cNvSpPr/>
            <p:nvPr/>
          </p:nvSpPr>
          <p:spPr bwMode="auto">
            <a:xfrm>
              <a:off x="8194676" y="1903413"/>
              <a:ext cx="368300" cy="750887"/>
            </a:xfrm>
            <a:prstGeom prst="foldedCorner">
              <a:avLst/>
            </a:prstGeom>
            <a:solidFill>
              <a:sysClr val="window" lastClr="FFFFFF"/>
            </a:solidFill>
            <a:ln w="12700" cap="flat" cmpd="sng" algn="ctr">
              <a:solidFill>
                <a:sysClr val="windowText" lastClr="000000">
                  <a:lumMod val="50000"/>
                  <a:lumOff val="50000"/>
                </a:sysClr>
              </a:solidFill>
              <a:prstDash val="solid"/>
            </a:ln>
            <a:effectLst/>
          </p:spPr>
          <p:txBody>
            <a:bodyPr anchor="ctr"/>
            <a:lstStyle/>
            <a:p>
              <a:pPr algn="ctr">
                <a:defRPr/>
              </a:pPr>
              <a:endParaRPr lang="ja-JP" altLang="en-US" sz="800" kern="0" dirty="0">
                <a:solidFill>
                  <a:sysClr val="windowText" lastClr="000000"/>
                </a:solidFill>
                <a:ea typeface="Meiryo UI"/>
                <a:cs typeface="ＭＳ Ｐゴシック" charset="0"/>
              </a:endParaRPr>
            </a:p>
          </p:txBody>
        </p:sp>
        <p:sp>
          <p:nvSpPr>
            <p:cNvPr id="59" name="テキスト ボックス 58"/>
            <p:cNvSpPr txBox="1"/>
            <p:nvPr/>
          </p:nvSpPr>
          <p:spPr>
            <a:xfrm rot="5400000">
              <a:off x="7539832" y="2243932"/>
              <a:ext cx="668337" cy="254000"/>
            </a:xfrm>
            <a:prstGeom prst="rect">
              <a:avLst/>
            </a:prstGeom>
            <a:noFill/>
          </p:spPr>
          <p:txBody>
            <a:bodyPr>
              <a:spAutoFit/>
            </a:bodyPr>
            <a:lstStyle/>
            <a:p>
              <a:pPr>
                <a:defRPr/>
              </a:pPr>
              <a:r>
                <a:rPr lang="ja-JP" altLang="en-US" sz="1050" kern="0" dirty="0">
                  <a:solidFill>
                    <a:srgbClr val="FF0000"/>
                  </a:solidFill>
                  <a:latin typeface="Arial" charset="0"/>
                  <a:cs typeface="ＭＳ Ｐゴシック" charset="0"/>
                </a:rPr>
                <a:t>仕事</a:t>
              </a:r>
            </a:p>
          </p:txBody>
        </p:sp>
        <p:sp>
          <p:nvSpPr>
            <p:cNvPr id="60" name="テキスト ボックス 59"/>
            <p:cNvSpPr txBox="1"/>
            <p:nvPr/>
          </p:nvSpPr>
          <p:spPr>
            <a:xfrm rot="5400000">
              <a:off x="8043863" y="2232025"/>
              <a:ext cx="668338" cy="261938"/>
            </a:xfrm>
            <a:prstGeom prst="rect">
              <a:avLst/>
            </a:prstGeom>
            <a:noFill/>
          </p:spPr>
          <p:txBody>
            <a:bodyPr>
              <a:spAutoFit/>
            </a:bodyPr>
            <a:lstStyle/>
            <a:p>
              <a:pPr>
                <a:defRPr/>
              </a:pPr>
              <a:r>
                <a:rPr lang="ja-JP" altLang="en-US" sz="1100" kern="0" dirty="0">
                  <a:solidFill>
                    <a:srgbClr val="FF0000"/>
                  </a:solidFill>
                  <a:latin typeface="Arial" charset="0"/>
                  <a:cs typeface="ＭＳ Ｐゴシック" charset="0"/>
                </a:rPr>
                <a:t>有給</a:t>
              </a:r>
              <a:endParaRPr lang="ja-JP" altLang="en-US" sz="600" kern="0" dirty="0">
                <a:solidFill>
                  <a:sysClr val="windowText" lastClr="000000"/>
                </a:solidFill>
                <a:latin typeface="Arial" charset="0"/>
                <a:cs typeface="ＭＳ Ｐゴシック" charset="0"/>
              </a:endParaRPr>
            </a:p>
          </p:txBody>
        </p:sp>
        <p:sp>
          <p:nvSpPr>
            <p:cNvPr id="61" name="正方形/長方形 60"/>
            <p:cNvSpPr/>
            <p:nvPr/>
          </p:nvSpPr>
          <p:spPr>
            <a:xfrm>
              <a:off x="7069138" y="1331913"/>
              <a:ext cx="1285875" cy="368300"/>
            </a:xfrm>
            <a:prstGeom prst="rect">
              <a:avLst/>
            </a:prstGeom>
          </p:spPr>
          <p:txBody>
            <a:bodyPr wrap="none">
              <a:spAutoFit/>
            </a:bodyPr>
            <a:lstStyle/>
            <a:p>
              <a:pPr algn="ctr">
                <a:defRPr/>
              </a:pPr>
              <a:r>
                <a:rPr lang="en-US" altLang="ja-JP" kern="0" dirty="0">
                  <a:solidFill>
                    <a:sysClr val="windowText" lastClr="000000"/>
                  </a:solidFill>
                  <a:latin typeface="Arial" charset="0"/>
                  <a:ea typeface="Meiryo UI"/>
                  <a:cs typeface="ＭＳ Ｐゴシック" charset="0"/>
                </a:rPr>
                <a:t>Twitter</a:t>
              </a:r>
              <a:r>
                <a:rPr lang="ja-JP" altLang="en-US" kern="0" dirty="0">
                  <a:solidFill>
                    <a:sysClr val="windowText" lastClr="000000"/>
                  </a:solidFill>
                  <a:latin typeface="Arial" charset="0"/>
                  <a:ea typeface="Meiryo UI"/>
                  <a:cs typeface="ＭＳ Ｐゴシック" charset="0"/>
                </a:rPr>
                <a:t>　</a:t>
              </a:r>
              <a:r>
                <a:rPr lang="en-US" altLang="ja-JP" kern="0" dirty="0">
                  <a:solidFill>
                    <a:sysClr val="windowText" lastClr="000000"/>
                  </a:solidFill>
                  <a:latin typeface="Arial" charset="0"/>
                  <a:ea typeface="Meiryo UI"/>
                  <a:cs typeface="ＭＳ Ｐゴシック" charset="0"/>
                </a:rPr>
                <a:t>DB</a:t>
              </a:r>
            </a:p>
          </p:txBody>
        </p:sp>
      </p:grpSp>
      <p:grpSp>
        <p:nvGrpSpPr>
          <p:cNvPr id="76" name="グループ化 4"/>
          <p:cNvGrpSpPr>
            <a:grpSpLocks/>
          </p:cNvGrpSpPr>
          <p:nvPr/>
        </p:nvGrpSpPr>
        <p:grpSpPr bwMode="auto">
          <a:xfrm>
            <a:off x="5934075" y="3040063"/>
            <a:ext cx="2525713" cy="1203325"/>
            <a:chOff x="5792596" y="2446338"/>
            <a:chExt cx="2526217" cy="1203325"/>
          </a:xfrm>
        </p:grpSpPr>
        <p:cxnSp>
          <p:nvCxnSpPr>
            <p:cNvPr id="107548" name="直線矢印コネクタ 98"/>
            <p:cNvCxnSpPr>
              <a:cxnSpLocks noChangeShapeType="1"/>
            </p:cNvCxnSpPr>
            <p:nvPr/>
          </p:nvCxnSpPr>
          <p:spPr bwMode="auto">
            <a:xfrm flipV="1">
              <a:off x="5792596" y="2588634"/>
              <a:ext cx="1128100" cy="9506"/>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sp>
          <p:nvSpPr>
            <p:cNvPr id="107549" name="円/楕円 77"/>
            <p:cNvSpPr>
              <a:spLocks noChangeArrowheads="1"/>
            </p:cNvSpPr>
            <p:nvPr/>
          </p:nvSpPr>
          <p:spPr bwMode="auto">
            <a:xfrm>
              <a:off x="6257827" y="2446338"/>
              <a:ext cx="330266" cy="312737"/>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en-US" altLang="ja-JP" sz="2400">
                  <a:solidFill>
                    <a:srgbClr val="FFFFFF"/>
                  </a:solidFill>
                  <a:latin typeface="Calibri" pitchFamily="34" charset="0"/>
                  <a:ea typeface="Meiryo UI" pitchFamily="50" charset="-128"/>
                  <a:cs typeface="Meiryo UI" pitchFamily="50" charset="-128"/>
                </a:rPr>
                <a:t>3</a:t>
              </a:r>
              <a:endParaRPr lang="ja-JP" altLang="en-US" sz="2400">
                <a:solidFill>
                  <a:srgbClr val="FFFFFF"/>
                </a:solidFill>
                <a:latin typeface="Calibri" pitchFamily="34" charset="0"/>
                <a:ea typeface="Meiryo UI" pitchFamily="50" charset="-128"/>
                <a:cs typeface="Meiryo UI" pitchFamily="50" charset="-128"/>
              </a:endParaRPr>
            </a:p>
          </p:txBody>
        </p:sp>
        <p:sp>
          <p:nvSpPr>
            <p:cNvPr id="79" name="角丸四角形吹き出し 78"/>
            <p:cNvSpPr/>
            <p:nvPr/>
          </p:nvSpPr>
          <p:spPr>
            <a:xfrm>
              <a:off x="5795772" y="3060700"/>
              <a:ext cx="2523041" cy="588963"/>
            </a:xfrm>
            <a:prstGeom prst="wedgeRoundRectCallout">
              <a:avLst>
                <a:gd name="adj1" fmla="val -21661"/>
                <a:gd name="adj2" fmla="val -103405"/>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ja-JP" altLang="en-US" sz="1400" kern="0" dirty="0">
                  <a:solidFill>
                    <a:sysClr val="windowText" lastClr="000000"/>
                  </a:solidFill>
                  <a:ea typeface="Meiryo UI"/>
                  <a:cs typeface="ＭＳ Ｐゴシック" charset="0"/>
                </a:rPr>
                <a:t>サラリーマンカテゴリに分類し、納会タグを付与</a:t>
              </a:r>
              <a:endParaRPr lang="en-US" altLang="ja-JP" sz="1400" kern="0" dirty="0">
                <a:solidFill>
                  <a:sysClr val="windowText" lastClr="000000"/>
                </a:solidFill>
                <a:ea typeface="Meiryo UI"/>
                <a:cs typeface="ＭＳ Ｐゴシック" charset="0"/>
              </a:endParaRPr>
            </a:p>
          </p:txBody>
        </p:sp>
      </p:grpSp>
      <p:grpSp>
        <p:nvGrpSpPr>
          <p:cNvPr id="80" name="グループ化 3"/>
          <p:cNvGrpSpPr>
            <a:grpSpLocks/>
          </p:cNvGrpSpPr>
          <p:nvPr/>
        </p:nvGrpSpPr>
        <p:grpSpPr bwMode="auto">
          <a:xfrm>
            <a:off x="5921375" y="1341438"/>
            <a:ext cx="2668588" cy="830262"/>
            <a:chOff x="5792788" y="1008063"/>
            <a:chExt cx="2668587" cy="677862"/>
          </a:xfrm>
        </p:grpSpPr>
        <p:sp>
          <p:nvSpPr>
            <p:cNvPr id="81" name="角丸四角形吹き出し 80"/>
            <p:cNvSpPr/>
            <p:nvPr/>
          </p:nvSpPr>
          <p:spPr bwMode="auto">
            <a:xfrm>
              <a:off x="5792788" y="1008063"/>
              <a:ext cx="2668587" cy="295512"/>
            </a:xfrm>
            <a:prstGeom prst="wedgeRoundRectCallout">
              <a:avLst>
                <a:gd name="adj1" fmla="val -22292"/>
                <a:gd name="adj2" fmla="val 91940"/>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ja-JP" altLang="en-US" sz="1400" kern="0" dirty="0">
                  <a:solidFill>
                    <a:sysClr val="windowText" lastClr="000000"/>
                  </a:solidFill>
                  <a:ea typeface="Meiryo UI"/>
                  <a:cs typeface="ＭＳ Ｐゴシック" charset="0"/>
                </a:rPr>
                <a:t>過去ログからライフスタイルを分析</a:t>
              </a:r>
              <a:endParaRPr lang="en-US" altLang="ja-JP" sz="1400" kern="0" dirty="0">
                <a:solidFill>
                  <a:sysClr val="windowText" lastClr="000000"/>
                </a:solidFill>
                <a:ea typeface="Meiryo UI"/>
                <a:cs typeface="ＭＳ Ｐゴシック" charset="0"/>
              </a:endParaRPr>
            </a:p>
          </p:txBody>
        </p:sp>
        <p:cxnSp>
          <p:nvCxnSpPr>
            <p:cNvPr id="107546" name="直線矢印コネクタ 135"/>
            <p:cNvCxnSpPr>
              <a:cxnSpLocks noChangeShapeType="1"/>
            </p:cNvCxnSpPr>
            <p:nvPr/>
          </p:nvCxnSpPr>
          <p:spPr bwMode="auto">
            <a:xfrm flipH="1" flipV="1">
              <a:off x="5961063" y="1535113"/>
              <a:ext cx="958850" cy="4762"/>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sp>
          <p:nvSpPr>
            <p:cNvPr id="107547" name="円/楕円 82"/>
            <p:cNvSpPr>
              <a:spLocks noChangeArrowheads="1"/>
            </p:cNvSpPr>
            <p:nvPr/>
          </p:nvSpPr>
          <p:spPr bwMode="auto">
            <a:xfrm>
              <a:off x="6243638" y="1373564"/>
              <a:ext cx="331788" cy="312361"/>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en-US" altLang="ja-JP" sz="2400">
                  <a:solidFill>
                    <a:srgbClr val="FFFFFF"/>
                  </a:solidFill>
                  <a:latin typeface="Calibri" pitchFamily="34" charset="0"/>
                  <a:ea typeface="Meiryo UI" pitchFamily="50" charset="-128"/>
                  <a:cs typeface="Meiryo UI" pitchFamily="50" charset="-128"/>
                </a:rPr>
                <a:t>2</a:t>
              </a:r>
              <a:endParaRPr lang="ja-JP" altLang="en-US" sz="2400">
                <a:solidFill>
                  <a:srgbClr val="FFFFFF"/>
                </a:solidFill>
                <a:latin typeface="Calibri" pitchFamily="34" charset="0"/>
                <a:ea typeface="Meiryo UI" pitchFamily="50" charset="-128"/>
                <a:cs typeface="Meiryo UI" pitchFamily="50" charset="-128"/>
              </a:endParaRPr>
            </a:p>
          </p:txBody>
        </p:sp>
      </p:grpSp>
      <p:grpSp>
        <p:nvGrpSpPr>
          <p:cNvPr id="84" name="グループ化 2"/>
          <p:cNvGrpSpPr>
            <a:grpSpLocks/>
          </p:cNvGrpSpPr>
          <p:nvPr/>
        </p:nvGrpSpPr>
        <p:grpSpPr bwMode="auto">
          <a:xfrm>
            <a:off x="2286000" y="1657350"/>
            <a:ext cx="2517775" cy="592138"/>
            <a:chOff x="2144957" y="1063625"/>
            <a:chExt cx="2516561" cy="592138"/>
          </a:xfrm>
        </p:grpSpPr>
        <p:grpSp>
          <p:nvGrpSpPr>
            <p:cNvPr id="107541" name="グループ化 1"/>
            <p:cNvGrpSpPr>
              <a:grpSpLocks/>
            </p:cNvGrpSpPr>
            <p:nvPr/>
          </p:nvGrpSpPr>
          <p:grpSpPr bwMode="auto">
            <a:xfrm>
              <a:off x="2144957" y="1063625"/>
              <a:ext cx="2516561" cy="465901"/>
              <a:chOff x="2144957" y="1063625"/>
              <a:chExt cx="2516561" cy="465901"/>
            </a:xfrm>
          </p:grpSpPr>
          <p:sp>
            <p:nvSpPr>
              <p:cNvPr id="87" name="角丸四角形吹き出し 86"/>
              <p:cNvSpPr/>
              <p:nvPr/>
            </p:nvSpPr>
            <p:spPr bwMode="auto">
              <a:xfrm>
                <a:off x="2430569" y="1063625"/>
                <a:ext cx="1418541" cy="271463"/>
              </a:xfrm>
              <a:prstGeom prst="wedgeRoundRectCallout">
                <a:avLst>
                  <a:gd name="adj1" fmla="val -20833"/>
                  <a:gd name="adj2" fmla="val 114084"/>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en-US" altLang="ja-JP" sz="1400" kern="0" dirty="0">
                    <a:solidFill>
                      <a:sysClr val="windowText" lastClr="000000"/>
                    </a:solidFill>
                    <a:ea typeface="Meiryo UI"/>
                    <a:cs typeface="ＭＳ Ｐゴシック" charset="0"/>
                  </a:rPr>
                  <a:t>ID</a:t>
                </a:r>
                <a:r>
                  <a:rPr lang="ja-JP" altLang="en-US" sz="1400" kern="0" dirty="0">
                    <a:solidFill>
                      <a:sysClr val="windowText" lastClr="000000"/>
                    </a:solidFill>
                    <a:ea typeface="Meiryo UI"/>
                    <a:cs typeface="ＭＳ Ｐゴシック" charset="0"/>
                  </a:rPr>
                  <a:t>の紐付</a:t>
                </a:r>
              </a:p>
            </p:txBody>
          </p:sp>
          <p:cxnSp>
            <p:nvCxnSpPr>
              <p:cNvPr id="107544" name="直線矢印コネクタ 97"/>
              <p:cNvCxnSpPr>
                <a:cxnSpLocks noChangeShapeType="1"/>
              </p:cNvCxnSpPr>
              <p:nvPr/>
            </p:nvCxnSpPr>
            <p:spPr bwMode="auto">
              <a:xfrm>
                <a:off x="2144957" y="1529526"/>
                <a:ext cx="2516561" cy="0"/>
              </a:xfrm>
              <a:prstGeom prst="straightConnector1">
                <a:avLst/>
              </a:prstGeom>
              <a:noFill/>
              <a:ln w="38100">
                <a:solidFill>
                  <a:srgbClr val="7F7F7F"/>
                </a:solidFill>
                <a:round/>
                <a:headEnd type="arrow" w="med" len="med"/>
                <a:tailEnd type="arrow" w="med" len="med"/>
              </a:ln>
              <a:extLst>
                <a:ext uri="{909E8E84-426E-40DD-AFC4-6F175D3DCCD1}">
                  <a14:hiddenFill xmlns:a14="http://schemas.microsoft.com/office/drawing/2010/main">
                    <a:noFill/>
                  </a14:hiddenFill>
                </a:ext>
              </a:extLst>
            </p:spPr>
          </p:cxnSp>
        </p:grpSp>
        <p:sp>
          <p:nvSpPr>
            <p:cNvPr id="107542" name="円/楕円 85"/>
            <p:cNvSpPr>
              <a:spLocks noChangeArrowheads="1"/>
            </p:cNvSpPr>
            <p:nvPr/>
          </p:nvSpPr>
          <p:spPr bwMode="auto">
            <a:xfrm>
              <a:off x="3208069" y="1341438"/>
              <a:ext cx="331628" cy="314325"/>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en-US" altLang="ja-JP" sz="2400">
                  <a:solidFill>
                    <a:srgbClr val="FFFFFF"/>
                  </a:solidFill>
                  <a:latin typeface="Calibri" pitchFamily="34" charset="0"/>
                  <a:ea typeface="Meiryo UI" pitchFamily="50" charset="-128"/>
                  <a:cs typeface="Meiryo UI" pitchFamily="50" charset="-128"/>
                </a:rPr>
                <a:t>1</a:t>
              </a:r>
              <a:endParaRPr lang="ja-JP" altLang="en-US" sz="2400">
                <a:solidFill>
                  <a:srgbClr val="FFFFFF"/>
                </a:solidFill>
                <a:latin typeface="Calibri" pitchFamily="34" charset="0"/>
                <a:ea typeface="Meiryo UI" pitchFamily="50" charset="-128"/>
                <a:cs typeface="Meiryo UI" pitchFamily="50" charset="-128"/>
              </a:endParaRPr>
            </a:p>
          </p:txBody>
        </p:sp>
      </p:grpSp>
      <p:grpSp>
        <p:nvGrpSpPr>
          <p:cNvPr id="89" name="グループ化 11"/>
          <p:cNvGrpSpPr>
            <a:grpSpLocks/>
          </p:cNvGrpSpPr>
          <p:nvPr/>
        </p:nvGrpSpPr>
        <p:grpSpPr bwMode="auto">
          <a:xfrm>
            <a:off x="1995488" y="2438400"/>
            <a:ext cx="3587750" cy="1947863"/>
            <a:chOff x="1930918" y="1731963"/>
            <a:chExt cx="3588236" cy="1947862"/>
          </a:xfrm>
        </p:grpSpPr>
        <p:sp>
          <p:nvSpPr>
            <p:cNvPr id="90" name="フローチャート : 磁気ディスク 86"/>
            <p:cNvSpPr/>
            <p:nvPr/>
          </p:nvSpPr>
          <p:spPr bwMode="auto">
            <a:xfrm>
              <a:off x="2650152" y="1731963"/>
              <a:ext cx="1592479" cy="1119187"/>
            </a:xfrm>
            <a:prstGeom prst="flowChartMagneticDisk">
              <a:avLst/>
            </a:prstGeom>
            <a:solidFill>
              <a:sysClr val="window" lastClr="FFFFFF">
                <a:lumMod val="95000"/>
              </a:sysClr>
            </a:solidFill>
            <a:ln w="25400" cap="flat" cmpd="sng" algn="ctr">
              <a:solidFill>
                <a:sysClr val="window" lastClr="FFFFFF">
                  <a:lumMod val="50000"/>
                </a:sysClr>
              </a:solidFill>
              <a:prstDash val="solid"/>
            </a:ln>
            <a:effectLst/>
          </p:spPr>
          <p:txBody>
            <a:bodyPr anchor="ctr"/>
            <a:lstStyle/>
            <a:p>
              <a:pPr algn="ctr">
                <a:defRPr/>
              </a:pPr>
              <a:endParaRPr lang="ja-JP" altLang="en-US" kern="0">
                <a:solidFill>
                  <a:sysClr val="window" lastClr="FFFFFF"/>
                </a:solidFill>
                <a:ea typeface="Meiryo UI"/>
                <a:cs typeface="ＭＳ Ｐゴシック" charset="0"/>
              </a:endParaRPr>
            </a:p>
          </p:txBody>
        </p:sp>
        <p:sp>
          <p:nvSpPr>
            <p:cNvPr id="107533" name="テキスト ボックス 90"/>
            <p:cNvSpPr txBox="1">
              <a:spLocks noChangeArrowheads="1"/>
            </p:cNvSpPr>
            <p:nvPr/>
          </p:nvSpPr>
          <p:spPr bwMode="auto">
            <a:xfrm>
              <a:off x="2707310" y="1747838"/>
              <a:ext cx="144164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ja-JP" altLang="en-US" sz="1100">
                  <a:solidFill>
                    <a:srgbClr val="000000"/>
                  </a:solidFill>
                  <a:latin typeface="Arial" pitchFamily="34" charset="0"/>
                  <a:ea typeface="ＭＳ Ｐゴシック" pitchFamily="50" charset="-128"/>
                </a:rPr>
                <a:t>会員情報</a:t>
              </a:r>
              <a:r>
                <a:rPr kumimoji="0" lang="ja-JP" altLang="en-US" sz="1100">
                  <a:solidFill>
                    <a:srgbClr val="000000"/>
                  </a:solidFill>
                  <a:latin typeface="Arial" pitchFamily="34" charset="0"/>
                  <a:ea typeface="ＭＳ Ｐゴシック" pitchFamily="50" charset="-128"/>
                </a:rPr>
                <a:t>・</a:t>
              </a:r>
              <a:r>
                <a:rPr kumimoji="0" lang="en-US" altLang="ja-JP" sz="1100">
                  <a:solidFill>
                    <a:srgbClr val="000000"/>
                  </a:solidFill>
                  <a:latin typeface="Arial" pitchFamily="34" charset="0"/>
                  <a:ea typeface="ＭＳ Ｐゴシック" pitchFamily="50" charset="-128"/>
                </a:rPr>
                <a:t>Twitter</a:t>
              </a:r>
              <a:r>
                <a:rPr kumimoji="0" lang="ja-JP" altLang="en-US" sz="1100">
                  <a:solidFill>
                    <a:srgbClr val="000000"/>
                  </a:solidFill>
                  <a:latin typeface="Arial" pitchFamily="34" charset="0"/>
                  <a:ea typeface="ＭＳ Ｐゴシック" pitchFamily="50" charset="-128"/>
                </a:rPr>
                <a:t>情報</a:t>
              </a:r>
              <a:endParaRPr kumimoji="0" lang="en-US" altLang="ja-JP" sz="1100">
                <a:solidFill>
                  <a:srgbClr val="000000"/>
                </a:solidFill>
                <a:latin typeface="Arial" pitchFamily="34" charset="0"/>
                <a:ea typeface="ＭＳ Ｐゴシック" pitchFamily="50" charset="-128"/>
              </a:endParaRPr>
            </a:p>
            <a:p>
              <a:pPr algn="ctr" eaLnBrk="1" hangingPunct="1">
                <a:spcBef>
                  <a:spcPct val="0"/>
                </a:spcBef>
                <a:buFontTx/>
                <a:buNone/>
              </a:pPr>
              <a:r>
                <a:rPr kumimoji="0" lang="ja-JP" altLang="en-US" sz="1100">
                  <a:solidFill>
                    <a:srgbClr val="000000"/>
                  </a:solidFill>
                  <a:latin typeface="Arial" pitchFamily="34" charset="0"/>
                  <a:ea typeface="ＭＳ Ｐゴシック" pitchFamily="50" charset="-128"/>
                </a:rPr>
                <a:t>統合</a:t>
              </a:r>
              <a:r>
                <a:rPr lang="ja-JP" altLang="en-US" sz="1100">
                  <a:solidFill>
                    <a:srgbClr val="000000"/>
                  </a:solidFill>
                  <a:latin typeface="Arial" pitchFamily="34" charset="0"/>
                  <a:ea typeface="ＭＳ Ｐゴシック" pitchFamily="50" charset="-128"/>
                </a:rPr>
                <a:t>　</a:t>
              </a:r>
              <a:r>
                <a:rPr lang="en-US" altLang="ja-JP" sz="1100">
                  <a:solidFill>
                    <a:srgbClr val="000000"/>
                  </a:solidFill>
                  <a:latin typeface="Arial" pitchFamily="34" charset="0"/>
                  <a:ea typeface="ＭＳ Ｐゴシック" pitchFamily="50" charset="-128"/>
                </a:rPr>
                <a:t>DB</a:t>
              </a:r>
              <a:endParaRPr lang="ja-JP" altLang="en-US" sz="1100">
                <a:solidFill>
                  <a:srgbClr val="000000"/>
                </a:solidFill>
                <a:latin typeface="Arial" pitchFamily="34" charset="0"/>
                <a:ea typeface="ＭＳ Ｐゴシック" pitchFamily="50" charset="-128"/>
              </a:endParaRPr>
            </a:p>
          </p:txBody>
        </p:sp>
        <p:pic>
          <p:nvPicPr>
            <p:cNvPr id="107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619" y="2141969"/>
              <a:ext cx="1196439" cy="6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35" name="グループ化 6"/>
            <p:cNvGrpSpPr>
              <a:grpSpLocks/>
            </p:cNvGrpSpPr>
            <p:nvPr/>
          </p:nvGrpSpPr>
          <p:grpSpPr bwMode="auto">
            <a:xfrm>
              <a:off x="1930918" y="2486547"/>
              <a:ext cx="3588236" cy="1193278"/>
              <a:chOff x="1930918" y="2486547"/>
              <a:chExt cx="3588236" cy="1193278"/>
            </a:xfrm>
          </p:grpSpPr>
          <p:cxnSp>
            <p:nvCxnSpPr>
              <p:cNvPr id="107536" name="直線矢印コネクタ 100"/>
              <p:cNvCxnSpPr>
                <a:cxnSpLocks noChangeShapeType="1"/>
              </p:cNvCxnSpPr>
              <p:nvPr/>
            </p:nvCxnSpPr>
            <p:spPr bwMode="auto">
              <a:xfrm flipH="1" flipV="1">
                <a:off x="1930918" y="2486547"/>
                <a:ext cx="958860" cy="4752"/>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grpSp>
            <p:nvGrpSpPr>
              <p:cNvPr id="107537" name="グループ化 5"/>
              <p:cNvGrpSpPr>
                <a:grpSpLocks/>
              </p:cNvGrpSpPr>
              <p:nvPr/>
            </p:nvGrpSpPr>
            <p:grpSpPr bwMode="auto">
              <a:xfrm>
                <a:off x="3683000" y="2486547"/>
                <a:ext cx="1836154" cy="1193278"/>
                <a:chOff x="3683000" y="2486547"/>
                <a:chExt cx="1836154" cy="1193278"/>
              </a:xfrm>
            </p:grpSpPr>
            <p:cxnSp>
              <p:nvCxnSpPr>
                <p:cNvPr id="107538" name="直線矢印コネクタ 99"/>
                <p:cNvCxnSpPr>
                  <a:cxnSpLocks noChangeShapeType="1"/>
                </p:cNvCxnSpPr>
                <p:nvPr/>
              </p:nvCxnSpPr>
              <p:spPr bwMode="auto">
                <a:xfrm>
                  <a:off x="4061811" y="2486547"/>
                  <a:ext cx="1457343" cy="0"/>
                </a:xfrm>
                <a:prstGeom prst="straightConnector1">
                  <a:avLst/>
                </a:prstGeom>
                <a:noFill/>
                <a:ln w="38100">
                  <a:solidFill>
                    <a:srgbClr val="7F7F7F"/>
                  </a:solidFill>
                  <a:round/>
                  <a:headEnd type="arrow" w="med" len="med"/>
                  <a:tailEnd/>
                </a:ln>
                <a:extLst>
                  <a:ext uri="{909E8E84-426E-40DD-AFC4-6F175D3DCCD1}">
                    <a14:hiddenFill xmlns:a14="http://schemas.microsoft.com/office/drawing/2010/main">
                      <a:noFill/>
                    </a14:hiddenFill>
                  </a:ext>
                </a:extLst>
              </p:spPr>
            </p:cxnSp>
            <p:sp>
              <p:nvSpPr>
                <p:cNvPr id="97" name="角丸四角形吹き出し 96"/>
                <p:cNvSpPr/>
                <p:nvPr/>
              </p:nvSpPr>
              <p:spPr bwMode="auto">
                <a:xfrm>
                  <a:off x="3772667" y="3090862"/>
                  <a:ext cx="1543259" cy="588963"/>
                </a:xfrm>
                <a:prstGeom prst="wedgeRoundRectCallout">
                  <a:avLst>
                    <a:gd name="adj1" fmla="val -47325"/>
                    <a:gd name="adj2" fmla="val -97834"/>
                    <a:gd name="adj3" fmla="val 16667"/>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a:defRPr/>
                  </a:pPr>
                  <a:r>
                    <a:rPr lang="ja-JP" altLang="en-US" sz="1400" kern="0" dirty="0">
                      <a:solidFill>
                        <a:sysClr val="windowText" lastClr="000000"/>
                      </a:solidFill>
                      <a:ea typeface="Meiryo UI"/>
                      <a:cs typeface="ＭＳ Ｐゴシック" charset="0"/>
                    </a:rPr>
                    <a:t>タグ情報と会員情報を統合</a:t>
                  </a:r>
                  <a:endParaRPr lang="en-US" altLang="ja-JP" sz="1400" kern="0" dirty="0">
                    <a:solidFill>
                      <a:sysClr val="windowText" lastClr="000000"/>
                    </a:solidFill>
                    <a:ea typeface="Meiryo UI"/>
                    <a:cs typeface="ＭＳ Ｐゴシック" charset="0"/>
                  </a:endParaRPr>
                </a:p>
              </p:txBody>
            </p:sp>
            <p:sp>
              <p:nvSpPr>
                <p:cNvPr id="107540" name="円/楕円 97"/>
                <p:cNvSpPr>
                  <a:spLocks noChangeArrowheads="1"/>
                </p:cNvSpPr>
                <p:nvPr/>
              </p:nvSpPr>
              <p:spPr bwMode="auto">
                <a:xfrm>
                  <a:off x="3683755" y="2668588"/>
                  <a:ext cx="331832" cy="314325"/>
                </a:xfrm>
                <a:prstGeom prst="ellipse">
                  <a:avLst/>
                </a:prstGeom>
                <a:solidFill>
                  <a:srgbClr val="3333CC"/>
                </a:solidFill>
                <a:ln w="25400" algn="ctr">
                  <a:solidFill>
                    <a:srgbClr val="3333CC"/>
                  </a:solidFill>
                  <a:round/>
                  <a:headEnd/>
                  <a:tailEnd/>
                </a:ln>
              </p:spPr>
              <p:txBody>
                <a:bodyPr anchor="ct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en-US" altLang="ja-JP" sz="2400">
                      <a:solidFill>
                        <a:srgbClr val="FFFFFF"/>
                      </a:solidFill>
                      <a:latin typeface="Calibri" pitchFamily="34" charset="0"/>
                      <a:ea typeface="Meiryo UI" pitchFamily="50" charset="-128"/>
                      <a:cs typeface="Meiryo UI" pitchFamily="50" charset="-128"/>
                    </a:rPr>
                    <a:t>4</a:t>
                  </a:r>
                  <a:endParaRPr lang="ja-JP" altLang="en-US" sz="2400">
                    <a:solidFill>
                      <a:srgbClr val="FFFFFF"/>
                    </a:solidFill>
                    <a:latin typeface="Calibri" pitchFamily="34" charset="0"/>
                    <a:ea typeface="Meiryo UI" pitchFamily="50" charset="-128"/>
                    <a:cs typeface="Meiryo UI" pitchFamily="50" charset="-128"/>
                  </a:endParaRPr>
                </a:p>
              </p:txBody>
            </p:sp>
          </p:grpSp>
        </p:grpSp>
      </p:grpSp>
    </p:spTree>
    <p:extLst>
      <p:ext uri="{BB962C8B-B14F-4D97-AF65-F5344CB8AC3E}">
        <p14:creationId xmlns:p14="http://schemas.microsoft.com/office/powerpoint/2010/main" val="4060940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down)">
                                      <p:cBhvr>
                                        <p:cTn id="26" dur="500"/>
                                        <p:tgtEl>
                                          <p:spTgt spid="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down)">
                                      <p:cBhvr>
                                        <p:cTn id="31" dur="500"/>
                                        <p:tgtEl>
                                          <p:spTgt spid="7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1000"/>
                                        <p:tgtEl>
                                          <p:spTgt spid="89"/>
                                        </p:tgtEl>
                                      </p:cBhvr>
                                    </p:animEffect>
                                    <p:anim calcmode="lin" valueType="num">
                                      <p:cBhvr>
                                        <p:cTn id="37" dur="1000" fill="hold"/>
                                        <p:tgtEl>
                                          <p:spTgt spid="89"/>
                                        </p:tgtEl>
                                        <p:attrNameLst>
                                          <p:attrName>ppt_x</p:attrName>
                                        </p:attrNameLst>
                                      </p:cBhvr>
                                      <p:tavLst>
                                        <p:tav tm="0">
                                          <p:val>
                                            <p:strVal val="#ppt_x"/>
                                          </p:val>
                                        </p:tav>
                                        <p:tav tm="100000">
                                          <p:val>
                                            <p:strVal val="#ppt_x"/>
                                          </p:val>
                                        </p:tav>
                                      </p:tavLst>
                                    </p:anim>
                                    <p:anim calcmode="lin" valueType="num">
                                      <p:cBhvr>
                                        <p:cTn id="38"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北斗晶さん</a:t>
            </a:r>
            <a:r>
              <a:rPr lang="en-US" altLang="ja-JP" smtClean="0">
                <a:solidFill>
                  <a:srgbClr val="595959"/>
                </a:solidFill>
                <a:latin typeface="メイリオ" pitchFamily="50" charset="-128"/>
                <a:ea typeface="メイリオ" pitchFamily="50" charset="-128"/>
                <a:cs typeface="メイリオ" pitchFamily="50" charset="-128"/>
              </a:rPr>
              <a:t>Blog</a:t>
            </a:r>
            <a:endParaRPr lang="ja-JP" altLang="en-US" smtClean="0">
              <a:solidFill>
                <a:srgbClr val="595959"/>
              </a:solidFill>
              <a:latin typeface="メイリオ" pitchFamily="50" charset="-128"/>
              <a:ea typeface="メイリオ" pitchFamily="50" charset="-128"/>
              <a:cs typeface="メイリオ" pitchFamily="50" charset="-128"/>
            </a:endParaRPr>
          </a:p>
        </p:txBody>
      </p:sp>
      <p:graphicFrame>
        <p:nvGraphicFramePr>
          <p:cNvPr id="4" name="コンテンツ プレースホルダー 3"/>
          <p:cNvGraphicFramePr>
            <a:graphicFrameLocks noGrp="1"/>
          </p:cNvGraphicFramePr>
          <p:nvPr>
            <p:ph sz="quarter" idx="4294967295"/>
          </p:nvPr>
        </p:nvGraphicFramePr>
        <p:xfrm>
          <a:off x="250825" y="908050"/>
          <a:ext cx="4310063" cy="5545122"/>
        </p:xfrm>
        <a:graphic>
          <a:graphicData uri="http://schemas.openxmlformats.org/drawingml/2006/table">
            <a:tbl>
              <a:tblPr>
                <a:tableStyleId>{5C22544A-7EE6-4342-B048-85BDC9FD1C3A}</a:tableStyleId>
              </a:tblPr>
              <a:tblGrid>
                <a:gridCol w="922428"/>
                <a:gridCol w="2404138"/>
                <a:gridCol w="983497"/>
              </a:tblGrid>
              <a:tr h="168034">
                <a:tc gridSpan="2">
                  <a:txBody>
                    <a:bodyPr/>
                    <a:lstStyle/>
                    <a:p>
                      <a:pPr algn="l" fontAlgn="ctr"/>
                      <a:r>
                        <a:rPr lang="ja-JP" altLang="en-US" sz="1100" u="none" strike="noStrike" dirty="0">
                          <a:solidFill>
                            <a:schemeClr val="bg1"/>
                          </a:solidFill>
                          <a:effectLst/>
                          <a:latin typeface="メイリオ"/>
                          <a:ea typeface="メイリオ"/>
                          <a:cs typeface="メイリオ"/>
                        </a:rPr>
                        <a:t>子供</a:t>
                      </a:r>
                      <a:endParaRPr lang="ja-JP" altLang="en-US" sz="1100" b="0" i="0" u="none" strike="noStrike" dirty="0">
                        <a:solidFill>
                          <a:schemeClr val="bg1"/>
                        </a:solidFill>
                        <a:effectLst/>
                        <a:latin typeface="メイリオ"/>
                        <a:ea typeface="メイリオ"/>
                        <a:cs typeface="メイリオ"/>
                      </a:endParaRPr>
                    </a:p>
                  </a:txBody>
                  <a:tcPr marL="388" marR="388" marT="388" marB="0" anchor="ctr">
                    <a:solidFill>
                      <a:schemeClr val="tx1"/>
                    </a:solidFill>
                  </a:tcPr>
                </a:tc>
                <a:tc hMerge="1">
                  <a:txBody>
                    <a:bodyPr/>
                    <a:lstStyle/>
                    <a:p>
                      <a:endParaRPr kumimoji="1" lang="ja-JP" altLang="en-US"/>
                    </a:p>
                  </a:txBody>
                  <a:tcPr/>
                </a:tc>
                <a:tc>
                  <a:txBody>
                    <a:bodyPr/>
                    <a:lstStyle/>
                    <a:p>
                      <a:pPr algn="r" fontAlgn="ctr"/>
                      <a:r>
                        <a:rPr lang="en-US" altLang="ja-JP" sz="1100" u="none" strike="noStrike" dirty="0">
                          <a:solidFill>
                            <a:schemeClr val="bg1"/>
                          </a:solidFill>
                          <a:effectLst/>
                          <a:latin typeface="メイリオ"/>
                          <a:ea typeface="メイリオ"/>
                          <a:cs typeface="メイリオ"/>
                        </a:rPr>
                        <a:t>5.831396</a:t>
                      </a:r>
                      <a:endParaRPr lang="en-US" altLang="ja-JP" sz="1100" b="0" i="0" u="none" strike="noStrike" dirty="0">
                        <a:solidFill>
                          <a:schemeClr val="bg1"/>
                        </a:solidFill>
                        <a:effectLst/>
                        <a:latin typeface="メイリオ"/>
                        <a:ea typeface="メイリオ"/>
                        <a:cs typeface="メイリオ"/>
                      </a:endParaRPr>
                    </a:p>
                  </a:txBody>
                  <a:tcPr marL="388" marR="388" marT="388" marB="0" anchor="ctr">
                    <a:solidFill>
                      <a:schemeClr val="tx1"/>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赤ちゃん</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0.1151</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a:effectLst/>
                          <a:latin typeface="メイリオ"/>
                          <a:ea typeface="メイリオ"/>
                          <a:cs typeface="メイリオ"/>
                        </a:rPr>
                        <a:t>キッズコーナー</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0.0047</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r>
                        <a:rPr lang="ja-JP" altLang="en-US" sz="1100" u="none" strike="noStrike" dirty="0">
                          <a:solidFill>
                            <a:srgbClr val="FFFFFF"/>
                          </a:solidFill>
                          <a:effectLst/>
                          <a:latin typeface="メイリオ"/>
                          <a:ea typeface="メイリオ"/>
                          <a:cs typeface="メイリオ"/>
                        </a:rPr>
                        <a:t>育児</a:t>
                      </a: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5.093997</a:t>
                      </a:r>
                      <a:endParaRPr lang="en-US" altLang="ja-JP"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子供</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4.194698</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家族</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0.4735</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幼稚園</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0.1419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赤ちゃん</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0.1233</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子守歌</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0.1008</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子育て</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0.0306</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親バカ</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0.0292</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r>
                        <a:rPr lang="ja-JP" altLang="en-US" sz="1100" u="none" strike="noStrike" dirty="0">
                          <a:solidFill>
                            <a:srgbClr val="FFFFFF"/>
                          </a:solidFill>
                          <a:effectLst/>
                          <a:latin typeface="メイリオ"/>
                          <a:ea typeface="メイリオ"/>
                          <a:cs typeface="メイリオ"/>
                        </a:rPr>
                        <a:t>産育</a:t>
                      </a: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c>
                  <a:txBody>
                    <a:bodyPr/>
                    <a:lstStyle/>
                    <a:p>
                      <a:pPr algn="r" fontAlgn="ctr"/>
                      <a:r>
                        <a:rPr lang="en-US" altLang="ja-JP" sz="1100" u="none" strike="noStrike" dirty="0">
                          <a:solidFill>
                            <a:srgbClr val="FFFFFF"/>
                          </a:solidFill>
                          <a:effectLst/>
                          <a:latin typeface="メイリオ"/>
                          <a:ea typeface="メイリオ"/>
                          <a:cs typeface="メイリオ"/>
                        </a:rPr>
                        <a:t>3.914348</a:t>
                      </a:r>
                      <a:endParaRPr lang="en-US" altLang="ja-JP"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子供</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3.877391</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義母</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0.02</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姑</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0.005217</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舅</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0.004783</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双子</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0.004348</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a:effectLst/>
                          <a:latin typeface="メイリオ"/>
                          <a:ea typeface="メイリオ"/>
                          <a:cs typeface="メイリオ"/>
                        </a:rPr>
                        <a:t>出産</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0.002609</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gridSpan="2">
                  <a:txBody>
                    <a:bodyPr/>
                    <a:lstStyle/>
                    <a:p>
                      <a:pPr algn="l" fontAlgn="ctr"/>
                      <a:r>
                        <a:rPr lang="ja-JP" altLang="en-US" sz="1100" u="none" strike="noStrike" dirty="0">
                          <a:solidFill>
                            <a:srgbClr val="FFFFFF"/>
                          </a:solidFill>
                          <a:effectLst/>
                          <a:latin typeface="メイリオ"/>
                          <a:ea typeface="メイリオ"/>
                          <a:cs typeface="メイリオ"/>
                        </a:rPr>
                        <a:t>健介</a:t>
                      </a:r>
                      <a:r>
                        <a:rPr lang="en-US" sz="1100" u="none" strike="noStrike" dirty="0">
                          <a:solidFill>
                            <a:srgbClr val="FFFFFF"/>
                          </a:solidFill>
                          <a:effectLst/>
                          <a:latin typeface="メイリオ"/>
                          <a:ea typeface="メイリオ"/>
                          <a:cs typeface="メイリオ"/>
                        </a:rPr>
                        <a:t>office</a:t>
                      </a:r>
                      <a:endParaRPr lang="en-US"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c hMerge="1">
                  <a:txBody>
                    <a:bodyPr/>
                    <a:lstStyle/>
                    <a:p>
                      <a:endParaRPr kumimoji="1" lang="ja-JP" altLang="en-US"/>
                    </a:p>
                  </a:txBody>
                  <a:tcPr/>
                </a:tc>
                <a:tc>
                  <a:txBody>
                    <a:bodyPr/>
                    <a:lstStyle/>
                    <a:p>
                      <a:pPr algn="r" fontAlgn="ctr"/>
                      <a:r>
                        <a:rPr lang="en-US" altLang="ja-JP" sz="1100" u="none" strike="noStrike" dirty="0">
                          <a:solidFill>
                            <a:srgbClr val="FFFFFF"/>
                          </a:solidFill>
                          <a:effectLst/>
                          <a:latin typeface="メイリオ"/>
                          <a:ea typeface="メイリオ"/>
                          <a:cs typeface="メイリオ"/>
                        </a:rPr>
                        <a:t>3.186</a:t>
                      </a:r>
                      <a:endParaRPr lang="en-US" altLang="ja-JP" sz="1100" b="0" i="0" u="none" strike="noStrike" dirty="0">
                        <a:solidFill>
                          <a:srgbClr val="FFFFFF"/>
                        </a:solidFill>
                        <a:effectLst/>
                        <a:latin typeface="メイリオ"/>
                        <a:ea typeface="メイリオ"/>
                        <a:cs typeface="メイリオ"/>
                      </a:endParaRPr>
                    </a:p>
                  </a:txBody>
                  <a:tcPr marL="388" marR="388" marT="388" marB="0" anchor="ctr">
                    <a:solidFill>
                      <a:schemeClr val="tx1"/>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健介オフィス</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2.376</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中嶋勝彦</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0.36</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北斗晶</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0.301</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宮原健斗</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0.075</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健介ファミリー</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a:effectLst/>
                          <a:latin typeface="メイリオ"/>
                          <a:ea typeface="メイリオ"/>
                          <a:cs typeface="メイリオ"/>
                        </a:rPr>
                        <a:t>0.039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dirty="0">
                          <a:effectLst/>
                          <a:latin typeface="メイリオ"/>
                          <a:ea typeface="メイリオ"/>
                          <a:cs typeface="メイリオ"/>
                        </a:rPr>
                        <a:t>起田高志</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0.021</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l" fontAlgn="ctr"/>
                      <a:r>
                        <a:rPr lang="ja-JP" altLang="en-US" sz="1100" u="none" strike="noStrike">
                          <a:effectLst/>
                          <a:latin typeface="メイリオ"/>
                          <a:ea typeface="メイリオ"/>
                          <a:cs typeface="メイリオ"/>
                        </a:rPr>
                        <a:t>パワーウォリアー</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chemeClr val="bg1"/>
                    </a:solidFill>
                  </a:tcPr>
                </a:tc>
                <a:tc>
                  <a:txBody>
                    <a:bodyPr/>
                    <a:lstStyle/>
                    <a:p>
                      <a:pPr algn="r" fontAlgn="ctr"/>
                      <a:r>
                        <a:rPr lang="en-US" altLang="ja-JP" sz="1100" u="none" strike="noStrike" dirty="0">
                          <a:effectLst/>
                          <a:latin typeface="メイリオ"/>
                          <a:ea typeface="メイリオ"/>
                          <a:cs typeface="メイリオ"/>
                        </a:rPr>
                        <a:t>0.014</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chemeClr val="bg1"/>
                    </a:solidFill>
                  </a:tcPr>
                </a:tc>
              </a:tr>
              <a:tr h="168034">
                <a:tc>
                  <a:txBody>
                    <a:bodyPr/>
                    <a:lstStyle/>
                    <a:p>
                      <a:pPr algn="l" fontAlgn="ctr"/>
                      <a:r>
                        <a:rPr lang="ja-JP" altLang="en-US" sz="1100" u="none" strike="noStrike" dirty="0">
                          <a:solidFill>
                            <a:srgbClr val="FFFFFF"/>
                          </a:solidFill>
                          <a:effectLst/>
                          <a:latin typeface="メイリオ"/>
                          <a:ea typeface="メイリオ"/>
                          <a:cs typeface="メイリオ"/>
                        </a:rPr>
                        <a:t>学校</a:t>
                      </a: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2.705665</a:t>
                      </a:r>
                      <a:endParaRPr lang="en-US" altLang="ja-JP" sz="1100" b="0" i="0" u="none" strike="noStrike" dirty="0">
                        <a:solidFill>
                          <a:srgbClr val="FFFFFF"/>
                        </a:solidFill>
                        <a:effectLst/>
                        <a:latin typeface="メイリオ"/>
                        <a:ea typeface="メイリオ"/>
                        <a:cs typeface="メイリオ"/>
                      </a:endParaRPr>
                    </a:p>
                  </a:txBody>
                  <a:tcPr marL="388" marR="388" marT="388" marB="0" anchor="ctr">
                    <a:solidFill>
                      <a:srgbClr val="000000"/>
                    </a:solidFill>
                  </a:tcPr>
                </a:tc>
              </a:tr>
              <a:tr h="168034">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a:effectLst/>
                          <a:latin typeface="メイリオ"/>
                          <a:ea typeface="メイリオ"/>
                          <a:cs typeface="メイリオ"/>
                        </a:rPr>
                        <a:t>小学校</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0.288111</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幼稚園</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0.149778</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中学校</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0.058889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通学班</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0.038889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a:effectLst/>
                          <a:latin typeface="メイリオ"/>
                          <a:ea typeface="メイリオ"/>
                          <a:cs typeface="メイリオ"/>
                        </a:rPr>
                        <a:t>小中学生</a:t>
                      </a: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0.008889</a:t>
                      </a:r>
                      <a:endParaRPr lang="en-US" altLang="ja-JP"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r>
              <a:tr h="168034">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中学</a:t>
                      </a:r>
                      <a:endParaRPr lang="ja-JP" altLang="en-US"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0.004556</a:t>
                      </a:r>
                      <a:endParaRPr lang="en-US" altLang="ja-JP" sz="1100" b="0" i="0" u="none" strike="noStrike" dirty="0">
                        <a:solidFill>
                          <a:srgbClr val="000000"/>
                        </a:solidFill>
                        <a:effectLst/>
                        <a:latin typeface="メイリオ"/>
                        <a:ea typeface="メイリオ"/>
                        <a:cs typeface="メイリオ"/>
                      </a:endParaRPr>
                    </a:p>
                  </a:txBody>
                  <a:tcPr marL="388" marR="388" marT="388" marB="0" anchor="ctr">
                    <a:solidFill>
                      <a:srgbClr val="FFFFFF"/>
                    </a:solidFill>
                  </a:tcPr>
                </a:tc>
              </a:tr>
            </a:tbl>
          </a:graphicData>
        </a:graphic>
      </p:graphicFrame>
      <p:graphicFrame>
        <p:nvGraphicFramePr>
          <p:cNvPr id="5" name="表 4"/>
          <p:cNvGraphicFramePr>
            <a:graphicFrameLocks noGrp="1"/>
          </p:cNvGraphicFramePr>
          <p:nvPr/>
        </p:nvGraphicFramePr>
        <p:xfrm>
          <a:off x="4787900" y="896938"/>
          <a:ext cx="4032250" cy="5586784"/>
        </p:xfrm>
        <a:graphic>
          <a:graphicData uri="http://schemas.openxmlformats.org/drawingml/2006/table">
            <a:tbl>
              <a:tblPr>
                <a:tableStyleId>{5C22544A-7EE6-4342-B048-85BDC9FD1C3A}</a:tableStyleId>
              </a:tblPr>
              <a:tblGrid>
                <a:gridCol w="827129"/>
                <a:gridCol w="2274602"/>
                <a:gridCol w="930519"/>
              </a:tblGrid>
              <a:tr h="174575">
                <a:tc>
                  <a:txBody>
                    <a:bodyPr/>
                    <a:lstStyle/>
                    <a:p>
                      <a:pPr algn="l" fontAlgn="ctr"/>
                      <a:r>
                        <a:rPr lang="ja-JP" altLang="en-US" sz="1100" u="none" strike="noStrike" dirty="0">
                          <a:solidFill>
                            <a:srgbClr val="FFFFFF"/>
                          </a:solidFill>
                          <a:effectLst/>
                          <a:latin typeface="メイリオ"/>
                          <a:ea typeface="メイリオ"/>
                          <a:cs typeface="メイリオ"/>
                        </a:rPr>
                        <a:t>朝</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chemeClr val="tx1"/>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chemeClr val="tx1"/>
                    </a:solidFill>
                  </a:tcPr>
                </a:tc>
                <a:tc>
                  <a:txBody>
                    <a:bodyPr/>
                    <a:lstStyle/>
                    <a:p>
                      <a:pPr algn="r" fontAlgn="ctr"/>
                      <a:r>
                        <a:rPr lang="en-US" altLang="ja-JP" sz="1100" u="none" strike="noStrike" dirty="0">
                          <a:solidFill>
                            <a:srgbClr val="FFFFFF"/>
                          </a:solidFill>
                          <a:effectLst/>
                          <a:latin typeface="メイリオ"/>
                          <a:ea typeface="メイリオ"/>
                          <a:cs typeface="メイリオ"/>
                        </a:rPr>
                        <a:t>2.51</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chemeClr val="tx1"/>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朝方</a:t>
                      </a: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0.066</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朝食</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0.057</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早朝</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0.039</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朝ごはん</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朝礼</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0.008</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gridSpan="2">
                  <a:txBody>
                    <a:bodyPr/>
                    <a:lstStyle/>
                    <a:p>
                      <a:pPr algn="l" fontAlgn="ctr"/>
                      <a:r>
                        <a:rPr lang="ja-JP" altLang="en-US" sz="1100" u="none" strike="noStrike" dirty="0">
                          <a:solidFill>
                            <a:srgbClr val="FFFFFF"/>
                          </a:solidFill>
                          <a:effectLst/>
                          <a:latin typeface="メイリオ"/>
                          <a:ea typeface="メイリオ"/>
                          <a:cs typeface="メイリオ"/>
                        </a:rPr>
                        <a:t>全日本プロレス</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hMerge="1">
                  <a:txBody>
                    <a:bodyPr/>
                    <a:lstStyle/>
                    <a:p>
                      <a:endParaRPr kumimoji="1" lang="ja-JP" altLang="en-US"/>
                    </a:p>
                  </a:txBody>
                  <a:tcPr/>
                </a:tc>
                <a:tc>
                  <a:txBody>
                    <a:bodyPr/>
                    <a:lstStyle/>
                    <a:p>
                      <a:pPr algn="r" fontAlgn="ctr"/>
                      <a:r>
                        <a:rPr lang="en-US" altLang="ja-JP" sz="1100" u="none" strike="noStrike" dirty="0">
                          <a:solidFill>
                            <a:srgbClr val="FFFFFF"/>
                          </a:solidFill>
                          <a:effectLst/>
                          <a:latin typeface="メイリオ"/>
                          <a:ea typeface="メイリオ"/>
                          <a:cs typeface="メイリオ"/>
                        </a:rPr>
                        <a:t>1.525781</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健介オフィス</a:t>
                      </a: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1.264687</a:t>
                      </a:r>
                      <a:endParaRPr lang="en-US" altLang="ja-JP"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中嶋勝彦</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0.167031</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北斗晶</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0.068594</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健介ファミリー</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0.015469</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パワーウォリアー</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r>
                        <a:rPr lang="ja-JP" altLang="en-US" sz="1100" u="none" strike="noStrike" dirty="0">
                          <a:solidFill>
                            <a:srgbClr val="FFFFFF"/>
                          </a:solidFill>
                          <a:effectLst/>
                          <a:latin typeface="メイリオ"/>
                          <a:ea typeface="メイリオ"/>
                          <a:cs typeface="メイリオ"/>
                        </a:rPr>
                        <a:t>テレビ</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1.478499</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生放送</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0.4544</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収録</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0.4436</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録画</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0.0033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en-US" sz="1100" u="none" strike="noStrike">
                          <a:effectLst/>
                          <a:latin typeface="メイリオ"/>
                          <a:ea typeface="メイリオ"/>
                          <a:cs typeface="メイリオ"/>
                        </a:rPr>
                        <a:t>TV</a:t>
                      </a:r>
                      <a:endParaRPr 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0.0032</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お蔵入り</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0.0011</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gridSpan="2">
                  <a:txBody>
                    <a:bodyPr/>
                    <a:lstStyle/>
                    <a:p>
                      <a:pPr algn="l" fontAlgn="ctr"/>
                      <a:r>
                        <a:rPr lang="ja-JP" altLang="en-US" sz="1100" u="none" strike="noStrike" dirty="0">
                          <a:solidFill>
                            <a:srgbClr val="FFFFFF"/>
                          </a:solidFill>
                          <a:effectLst/>
                          <a:latin typeface="メイリオ"/>
                          <a:ea typeface="メイリオ"/>
                          <a:cs typeface="メイリオ"/>
                        </a:rPr>
                        <a:t>日本のプロレス団体</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hMerge="1">
                  <a:txBody>
                    <a:bodyPr/>
                    <a:lstStyle/>
                    <a:p>
                      <a:endParaRPr kumimoji="1" lang="ja-JP" altLang="en-US"/>
                    </a:p>
                  </a:txBody>
                  <a:tcPr/>
                </a:tc>
                <a:tc>
                  <a:txBody>
                    <a:bodyPr/>
                    <a:lstStyle/>
                    <a:p>
                      <a:pPr algn="r" fontAlgn="ctr"/>
                      <a:r>
                        <a:rPr lang="en-US" altLang="ja-JP" sz="1100" u="none" strike="noStrike" dirty="0">
                          <a:solidFill>
                            <a:srgbClr val="FFFFFF"/>
                          </a:solidFill>
                          <a:effectLst/>
                          <a:latin typeface="メイリオ"/>
                          <a:ea typeface="メイリオ"/>
                          <a:cs typeface="メイリオ"/>
                        </a:rPr>
                        <a:t>1.448</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健介オフィス</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1.371091</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プロレスリング</a:t>
                      </a:r>
                      <a:r>
                        <a:rPr lang="en-US" altLang="ja-JP" sz="1100" u="none" strike="noStrike">
                          <a:effectLst/>
                          <a:latin typeface="メイリオ"/>
                          <a:ea typeface="メイリオ"/>
                          <a:cs typeface="メイリオ"/>
                        </a:rPr>
                        <a:t>NOAH</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0.057273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健介ファミリー</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0.017636</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みちのくプロレス</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0.002</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r>
                        <a:rPr lang="ja-JP" altLang="en-US" sz="1100" u="none" strike="noStrike" dirty="0">
                          <a:solidFill>
                            <a:srgbClr val="FFFFFF"/>
                          </a:solidFill>
                          <a:effectLst/>
                          <a:latin typeface="メイリオ"/>
                          <a:ea typeface="メイリオ"/>
                          <a:cs typeface="メイリオ"/>
                        </a:rPr>
                        <a:t>雨</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1.424722</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大雨</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0.043889</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小雨</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0.010833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雷雨</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0.004722</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豪雨</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0.003889</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gridSpan="2">
                  <a:txBody>
                    <a:bodyPr/>
                    <a:lstStyle/>
                    <a:p>
                      <a:pPr algn="l" fontAlgn="ctr"/>
                      <a:r>
                        <a:rPr lang="ja-JP" altLang="en-US" sz="1100" u="none" strike="noStrike" dirty="0">
                          <a:solidFill>
                            <a:srgbClr val="FFFFFF"/>
                          </a:solidFill>
                          <a:effectLst/>
                          <a:latin typeface="メイリオ"/>
                          <a:ea typeface="メイリオ"/>
                          <a:cs typeface="メイリオ"/>
                        </a:rPr>
                        <a:t>スポーツ用語</a:t>
                      </a:r>
                      <a:endParaRPr lang="ja-JP" altLang="en-US"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c hMerge="1">
                  <a:txBody>
                    <a:bodyPr/>
                    <a:lstStyle/>
                    <a:p>
                      <a:endParaRPr kumimoji="1" lang="ja-JP" altLang="en-US"/>
                    </a:p>
                  </a:txBody>
                  <a:tcPr/>
                </a:tc>
                <a:tc>
                  <a:txBody>
                    <a:bodyPr/>
                    <a:lstStyle/>
                    <a:p>
                      <a:pPr algn="r" fontAlgn="ctr"/>
                      <a:r>
                        <a:rPr lang="en-US" altLang="ja-JP" sz="1100" u="none" strike="noStrike" dirty="0">
                          <a:solidFill>
                            <a:srgbClr val="FFFFFF"/>
                          </a:solidFill>
                          <a:effectLst/>
                          <a:latin typeface="メイリオ"/>
                          <a:ea typeface="メイリオ"/>
                          <a:cs typeface="メイリオ"/>
                        </a:rPr>
                        <a:t>1.4154</a:t>
                      </a:r>
                      <a:endParaRPr lang="en-US" altLang="ja-JP" sz="1100" b="0" i="0" u="none" strike="noStrike" dirty="0">
                        <a:solidFill>
                          <a:srgbClr val="FFFFFF"/>
                        </a:solidFill>
                        <a:effectLst/>
                        <a:latin typeface="メイリオ"/>
                        <a:ea typeface="メイリオ"/>
                        <a:cs typeface="メイリオ"/>
                      </a:endParaRPr>
                    </a:p>
                  </a:txBody>
                  <a:tcPr marL="6952" marR="6952" marT="6947" marB="0" anchor="ctr">
                    <a:solidFill>
                      <a:srgbClr val="000000"/>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試合</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0.7097</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ホームタウン</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a:effectLst/>
                          <a:latin typeface="メイリオ"/>
                          <a:ea typeface="メイリオ"/>
                          <a:cs typeface="メイリオ"/>
                        </a:rPr>
                        <a:t>0.5013</a:t>
                      </a:r>
                      <a:endParaRPr lang="en-US" altLang="ja-JP"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r>
              <a:tr h="174575">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l" fontAlgn="ctr"/>
                      <a:r>
                        <a:rPr lang="ja-JP" altLang="en-US" sz="1100" u="none" strike="noStrike">
                          <a:effectLst/>
                          <a:latin typeface="メイリオ"/>
                          <a:ea typeface="メイリオ"/>
                          <a:cs typeface="メイリオ"/>
                        </a:rPr>
                        <a:t>引退</a:t>
                      </a:r>
                      <a:endParaRPr lang="ja-JP" altLang="en-US" sz="1100" b="0" i="0" u="none" strike="noStrike">
                        <a:solidFill>
                          <a:srgbClr val="000000"/>
                        </a:solidFill>
                        <a:effectLst/>
                        <a:latin typeface="メイリオ"/>
                        <a:ea typeface="メイリオ"/>
                        <a:cs typeface="メイリオ"/>
                      </a:endParaRPr>
                    </a:p>
                  </a:txBody>
                  <a:tcPr marL="6952" marR="6952" marT="6947"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0.1544</a:t>
                      </a:r>
                      <a:endParaRPr lang="en-US" altLang="ja-JP" sz="1100" b="0" i="0" u="none" strike="noStrike" dirty="0">
                        <a:solidFill>
                          <a:srgbClr val="000000"/>
                        </a:solidFill>
                        <a:effectLst/>
                        <a:latin typeface="メイリオ"/>
                        <a:ea typeface="メイリオ"/>
                        <a:cs typeface="メイリオ"/>
                      </a:endParaRPr>
                    </a:p>
                  </a:txBody>
                  <a:tcPr marL="6952" marR="6952" marT="6947" marB="0" anchor="ctr">
                    <a:solidFill>
                      <a:srgbClr val="FFFFFF"/>
                    </a:solidFill>
                  </a:tcPr>
                </a:tc>
              </a:tr>
            </a:tbl>
          </a:graphicData>
        </a:graphic>
      </p:graphicFrame>
    </p:spTree>
    <p:extLst>
      <p:ext uri="{BB962C8B-B14F-4D97-AF65-F5344CB8AC3E}">
        <p14:creationId xmlns:p14="http://schemas.microsoft.com/office/powerpoint/2010/main" val="909970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57" y="1376772"/>
            <a:ext cx="829532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6561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勝間和代さん</a:t>
            </a:r>
            <a:r>
              <a:rPr lang="en-US" altLang="ja-JP" smtClean="0">
                <a:solidFill>
                  <a:srgbClr val="595959"/>
                </a:solidFill>
                <a:latin typeface="メイリオ" pitchFamily="50" charset="-128"/>
                <a:ea typeface="メイリオ" pitchFamily="50" charset="-128"/>
                <a:cs typeface="メイリオ" pitchFamily="50" charset="-128"/>
              </a:rPr>
              <a:t>Twitter</a:t>
            </a:r>
            <a:endParaRPr lang="ja-JP" altLang="en-US" smtClean="0">
              <a:solidFill>
                <a:srgbClr val="595959"/>
              </a:solidFill>
              <a:latin typeface="メイリオ" pitchFamily="50" charset="-128"/>
              <a:ea typeface="メイリオ" pitchFamily="50" charset="-128"/>
              <a:cs typeface="メイリオ" pitchFamily="50" charset="-128"/>
            </a:endParaRPr>
          </a:p>
        </p:txBody>
      </p:sp>
      <p:graphicFrame>
        <p:nvGraphicFramePr>
          <p:cNvPr id="6" name="表 5"/>
          <p:cNvGraphicFramePr>
            <a:graphicFrameLocks noGrp="1"/>
          </p:cNvGraphicFramePr>
          <p:nvPr/>
        </p:nvGraphicFramePr>
        <p:xfrm>
          <a:off x="323850" y="981075"/>
          <a:ext cx="3960812" cy="5175264"/>
        </p:xfrm>
        <a:graphic>
          <a:graphicData uri="http://schemas.openxmlformats.org/drawingml/2006/table">
            <a:tbl>
              <a:tblPr>
                <a:tableStyleId>{5C22544A-7EE6-4342-B048-85BDC9FD1C3A}</a:tableStyleId>
              </a:tblPr>
              <a:tblGrid>
                <a:gridCol w="917956"/>
                <a:gridCol w="1444932"/>
                <a:gridCol w="1597924"/>
              </a:tblGrid>
              <a:tr h="166944">
                <a:tc>
                  <a:txBody>
                    <a:bodyPr/>
                    <a:lstStyle/>
                    <a:p>
                      <a:pPr algn="l" fontAlgn="ctr"/>
                      <a:r>
                        <a:rPr lang="ja-JP" altLang="en-US" sz="1000" u="none" strike="noStrike" dirty="0">
                          <a:solidFill>
                            <a:srgbClr val="FFFFFF"/>
                          </a:solidFill>
                          <a:effectLst/>
                          <a:latin typeface="メイリオ"/>
                          <a:ea typeface="メイリオ"/>
                          <a:cs typeface="メイリオ"/>
                        </a:rPr>
                        <a:t>自転車</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chemeClr val="tx1"/>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chemeClr val="tx1"/>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0.130298493</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chemeClr val="tx1"/>
                    </a:solidFill>
                  </a:tcPr>
                </a:tc>
              </a:tr>
              <a:tr h="166944">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自転車</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0.11044775</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駐輪場</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0.019850743</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心</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0.115799968</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努力</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0.02369999</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忍耐</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0.018999994</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認知</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0.015399996</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脳</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0.004600001</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意識</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0.0036</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欲求</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0.0026</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期待</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0.0018</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友人</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0.0017</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涙</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0.0011</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愛用</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0.0011</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好き</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a:effectLst/>
                          <a:latin typeface="メイリオ"/>
                          <a:ea typeface="メイリオ"/>
                          <a:cs typeface="メイリオ"/>
                        </a:rPr>
                        <a:t>1.00E-03</a:t>
                      </a:r>
                      <a:endParaRPr 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偏見</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a:effectLst/>
                          <a:latin typeface="メイリオ"/>
                          <a:ea typeface="メイリオ"/>
                          <a:cs typeface="メイリオ"/>
                        </a:rPr>
                        <a:t>1.00E-03</a:t>
                      </a:r>
                      <a:endParaRPr 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心配</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a:effectLst/>
                          <a:latin typeface="メイリオ"/>
                          <a:ea typeface="メイリオ"/>
                          <a:cs typeface="メイリオ"/>
                        </a:rPr>
                        <a:t>2.00E-04</a:t>
                      </a:r>
                      <a:endParaRPr 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免許</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0.094705883</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免許</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0.094705883</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書物</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0.091860458</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本</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0.075813947</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書籍</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0.016046511</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女性</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0.083050832</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女性</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0.081864391</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母</a:t>
                      </a:r>
                      <a:endParaRPr lang="ja-JP" alt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dirty="0">
                          <a:effectLst/>
                          <a:latin typeface="メイリオ"/>
                          <a:ea typeface="メイリオ"/>
                          <a:cs typeface="メイリオ"/>
                        </a:rPr>
                        <a:t>8.47E-04</a:t>
                      </a:r>
                      <a:endParaRPr lang="en-US"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女子</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sz="1000" u="none" strike="noStrike">
                          <a:effectLst/>
                          <a:latin typeface="メイリオ"/>
                          <a:ea typeface="メイリオ"/>
                          <a:cs typeface="メイリオ"/>
                        </a:rPr>
                        <a:t>3.39E-04</a:t>
                      </a:r>
                      <a:endParaRPr 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r>
                        <a:rPr lang="ja-JP" altLang="en-US" sz="1000" u="none" strike="noStrike" dirty="0">
                          <a:solidFill>
                            <a:srgbClr val="FFFFFF"/>
                          </a:solidFill>
                          <a:effectLst/>
                          <a:latin typeface="メイリオ"/>
                          <a:ea typeface="メイリオ"/>
                          <a:cs typeface="メイリオ"/>
                        </a:rPr>
                        <a:t>道路交通</a:t>
                      </a: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0.073499987</a:t>
                      </a:r>
                      <a:endParaRPr lang="en-US" altLang="ja-JP" sz="1000" b="0" i="0" u="none" strike="noStrike" dirty="0">
                        <a:solidFill>
                          <a:srgbClr val="FFFFFF"/>
                        </a:solidFill>
                        <a:effectLst/>
                        <a:latin typeface="メイリオ"/>
                        <a:ea typeface="メイリオ"/>
                        <a:cs typeface="メイリオ"/>
                      </a:endParaRPr>
                    </a:p>
                  </a:txBody>
                  <a:tcPr marL="6953" marR="6953" marT="6951" marB="0" anchor="ctr">
                    <a:solidFill>
                      <a:srgbClr val="000000"/>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自転車</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0.038099995</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駐車</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0.012799999</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車道</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a:effectLst/>
                          <a:latin typeface="メイリオ"/>
                          <a:ea typeface="メイリオ"/>
                          <a:cs typeface="メイリオ"/>
                        </a:rPr>
                        <a:t>0.012599998</a:t>
                      </a:r>
                      <a:endParaRPr lang="en-US" altLang="ja-JP"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r>
              <a:tr h="166944">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l" fontAlgn="ctr"/>
                      <a:r>
                        <a:rPr lang="ja-JP" altLang="en-US" sz="1000" u="none" strike="noStrike">
                          <a:effectLst/>
                          <a:latin typeface="メイリオ"/>
                          <a:ea typeface="メイリオ"/>
                          <a:cs typeface="メイリオ"/>
                        </a:rPr>
                        <a:t>自動車</a:t>
                      </a:r>
                      <a:endParaRPr lang="ja-JP" altLang="en-US" sz="1000" b="0" i="0" u="none" strike="noStrike">
                        <a:solidFill>
                          <a:srgbClr val="000000"/>
                        </a:solidFill>
                        <a:effectLst/>
                        <a:latin typeface="メイリオ"/>
                        <a:ea typeface="メイリオ"/>
                        <a:cs typeface="メイリオ"/>
                      </a:endParaRPr>
                    </a:p>
                  </a:txBody>
                  <a:tcPr marL="6953" marR="6953" marT="6951"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0.009999994</a:t>
                      </a:r>
                      <a:endParaRPr lang="en-US" altLang="ja-JP" sz="1000" b="0" i="0" u="none" strike="noStrike" dirty="0">
                        <a:solidFill>
                          <a:srgbClr val="000000"/>
                        </a:solidFill>
                        <a:effectLst/>
                        <a:latin typeface="メイリオ"/>
                        <a:ea typeface="メイリオ"/>
                        <a:cs typeface="メイリオ"/>
                      </a:endParaRPr>
                    </a:p>
                  </a:txBody>
                  <a:tcPr marL="6953" marR="6953" marT="6951" marB="0" anchor="ctr">
                    <a:solidFill>
                      <a:schemeClr val="bg1"/>
                    </a:solidFill>
                  </a:tcPr>
                </a:tc>
              </a:tr>
            </a:tbl>
          </a:graphicData>
        </a:graphic>
      </p:graphicFrame>
      <p:graphicFrame>
        <p:nvGraphicFramePr>
          <p:cNvPr id="7" name="表 6"/>
          <p:cNvGraphicFramePr>
            <a:graphicFrameLocks noGrp="1"/>
          </p:cNvGraphicFramePr>
          <p:nvPr/>
        </p:nvGraphicFramePr>
        <p:xfrm>
          <a:off x="4500563" y="998538"/>
          <a:ext cx="4319587" cy="5383212"/>
        </p:xfrm>
        <a:graphic>
          <a:graphicData uri="http://schemas.openxmlformats.org/drawingml/2006/table">
            <a:tbl>
              <a:tblPr>
                <a:tableStyleId>{5C22544A-7EE6-4342-B048-85BDC9FD1C3A}</a:tableStyleId>
              </a:tblPr>
              <a:tblGrid>
                <a:gridCol w="1001106"/>
                <a:gridCol w="1575815"/>
                <a:gridCol w="1742666"/>
              </a:tblGrid>
              <a:tr h="173652">
                <a:tc>
                  <a:txBody>
                    <a:bodyPr/>
                    <a:lstStyle/>
                    <a:p>
                      <a:pPr algn="l" fontAlgn="ctr"/>
                      <a:r>
                        <a:rPr lang="ja-JP" altLang="en-US" sz="1000" u="none" strike="noStrike" dirty="0">
                          <a:solidFill>
                            <a:srgbClr val="FFFFFF"/>
                          </a:solidFill>
                          <a:effectLst/>
                          <a:latin typeface="メイリオ"/>
                          <a:ea typeface="メイリオ"/>
                          <a:cs typeface="メイリオ"/>
                        </a:rPr>
                        <a:t>テレビ</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0.067399964</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生放送</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0.033999979</a:t>
                      </a:r>
                      <a:endParaRPr lang="en-US" altLang="ja-JP"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収録</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0.0053</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心理学</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0.064999994</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認知</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0.012299997</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自己</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0.0084</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勉強</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0.0084</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共感</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0.007099999</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心</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0.0068</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注意</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0.005499999</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意識</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0.0041</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練習</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0.0036</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心理</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0.0032</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早起き</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0.0024</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笑</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0.0022</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笑い</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sz="1000" u="none" strike="noStrike">
                          <a:effectLst/>
                          <a:latin typeface="メイリオ"/>
                          <a:ea typeface="メイリオ"/>
                          <a:cs typeface="メイリオ"/>
                        </a:rPr>
                        <a:t>5.00E-04</a:t>
                      </a:r>
                      <a:endParaRPr 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幸せ</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sz="1000" u="none" strike="noStrike">
                          <a:effectLst/>
                          <a:latin typeface="メイリオ"/>
                          <a:ea typeface="メイリオ"/>
                          <a:cs typeface="メイリオ"/>
                        </a:rPr>
                        <a:t>3.00E-04</a:t>
                      </a:r>
                      <a:endParaRPr 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心配</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sz="1000" u="none" strike="noStrike">
                          <a:effectLst/>
                          <a:latin typeface="メイリオ"/>
                          <a:ea typeface="メイリオ"/>
                          <a:cs typeface="メイリオ"/>
                        </a:rPr>
                        <a:t>2.00E-04</a:t>
                      </a:r>
                      <a:endParaRPr 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動作</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0.064374997</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行動</a:t>
                      </a: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0.038749998</a:t>
                      </a:r>
                      <a:endParaRPr lang="en-US" altLang="ja-JP"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移動</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0.014374999</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実行</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0.01125</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雑誌</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0.06333334</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雑誌</a:t>
                      </a: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0.06333334</a:t>
                      </a:r>
                      <a:endParaRPr lang="en-US" altLang="ja-JP"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ブログ</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0.063207544</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ブログ</a:t>
                      </a:r>
                      <a:endParaRPr lang="ja-JP" alt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0.063207544</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r>
                        <a:rPr lang="ja-JP" altLang="en-US" sz="1000" u="none" strike="noStrike" dirty="0">
                          <a:solidFill>
                            <a:srgbClr val="FFFFFF"/>
                          </a:solidFill>
                          <a:effectLst/>
                          <a:latin typeface="メイリオ"/>
                          <a:ea typeface="メイリオ"/>
                          <a:cs typeface="メイリオ"/>
                        </a:rPr>
                        <a:t>性別</a:t>
                      </a: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0.058571426</a:t>
                      </a:r>
                      <a:endParaRPr lang="en-US" altLang="ja-JP" sz="1000" b="0" i="0" u="none" strike="noStrike" dirty="0">
                        <a:solidFill>
                          <a:srgbClr val="FFFFFF"/>
                        </a:solidFill>
                        <a:effectLst/>
                        <a:latin typeface="メイリオ"/>
                        <a:ea typeface="メイリオ"/>
                        <a:cs typeface="メイリオ"/>
                      </a:endParaRPr>
                    </a:p>
                  </a:txBody>
                  <a:tcPr marL="7156" marR="7156" marT="7156" marB="0" anchor="ctr">
                    <a:solidFill>
                      <a:srgbClr val="000000"/>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男性</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0.048571426</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女性</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0.008095237</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女</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0.001428571</a:t>
                      </a:r>
                      <a:endParaRPr lang="en-US" altLang="ja-JP"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r>
              <a:tr h="173652">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l" fontAlgn="ctr"/>
                      <a:r>
                        <a:rPr lang="ja-JP" altLang="en-US" sz="1000" u="none" strike="noStrike">
                          <a:effectLst/>
                          <a:latin typeface="メイリオ"/>
                          <a:ea typeface="メイリオ"/>
                          <a:cs typeface="メイリオ"/>
                        </a:rPr>
                        <a:t>女子</a:t>
                      </a:r>
                      <a:endParaRPr lang="ja-JP" altLang="en-US" sz="1000" b="0" i="0" u="none" strike="noStrike">
                        <a:solidFill>
                          <a:srgbClr val="000000"/>
                        </a:solidFill>
                        <a:effectLst/>
                        <a:latin typeface="メイリオ"/>
                        <a:ea typeface="メイリオ"/>
                        <a:cs typeface="メイリオ"/>
                      </a:endParaRPr>
                    </a:p>
                  </a:txBody>
                  <a:tcPr marL="7156" marR="7156" marT="7156" marB="0" anchor="ctr">
                    <a:solidFill>
                      <a:srgbClr val="FFFFFF"/>
                    </a:solidFill>
                  </a:tcPr>
                </a:tc>
                <a:tc>
                  <a:txBody>
                    <a:bodyPr/>
                    <a:lstStyle/>
                    <a:p>
                      <a:pPr algn="r" fontAlgn="ctr"/>
                      <a:r>
                        <a:rPr lang="en-US" sz="1000" u="none" strike="noStrike" dirty="0">
                          <a:effectLst/>
                          <a:latin typeface="メイリオ"/>
                          <a:ea typeface="メイリオ"/>
                          <a:cs typeface="メイリオ"/>
                        </a:rPr>
                        <a:t>4.76E-04</a:t>
                      </a:r>
                      <a:endParaRPr lang="en-US" sz="1000" b="0" i="0" u="none" strike="noStrike" dirty="0">
                        <a:solidFill>
                          <a:srgbClr val="000000"/>
                        </a:solidFill>
                        <a:effectLst/>
                        <a:latin typeface="メイリオ"/>
                        <a:ea typeface="メイリオ"/>
                        <a:cs typeface="メイリオ"/>
                      </a:endParaRPr>
                    </a:p>
                  </a:txBody>
                  <a:tcPr marL="7156" marR="7156" marT="7156" marB="0" anchor="ctr">
                    <a:solidFill>
                      <a:srgbClr val="FFFFFF"/>
                    </a:solidFill>
                  </a:tcPr>
                </a:tc>
              </a:tr>
            </a:tbl>
          </a:graphicData>
        </a:graphic>
      </p:graphicFrame>
    </p:spTree>
    <p:extLst>
      <p:ext uri="{BB962C8B-B14F-4D97-AF65-F5344CB8AC3E}">
        <p14:creationId xmlns:p14="http://schemas.microsoft.com/office/powerpoint/2010/main" val="37096596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孫正義さん</a:t>
            </a:r>
            <a:r>
              <a:rPr lang="en-US" altLang="ja-JP" smtClean="0">
                <a:solidFill>
                  <a:srgbClr val="595959"/>
                </a:solidFill>
                <a:latin typeface="メイリオ" pitchFamily="50" charset="-128"/>
                <a:ea typeface="メイリオ" pitchFamily="50" charset="-128"/>
                <a:cs typeface="メイリオ" pitchFamily="50" charset="-128"/>
              </a:rPr>
              <a:t>Twitter</a:t>
            </a:r>
            <a:endParaRPr lang="ja-JP" altLang="en-US" smtClean="0">
              <a:solidFill>
                <a:srgbClr val="595959"/>
              </a:solidFill>
              <a:latin typeface="メイリオ" pitchFamily="50" charset="-128"/>
              <a:ea typeface="メイリオ" pitchFamily="50" charset="-128"/>
              <a:cs typeface="メイリオ" pitchFamily="50" charset="-128"/>
            </a:endParaRPr>
          </a:p>
        </p:txBody>
      </p:sp>
      <p:graphicFrame>
        <p:nvGraphicFramePr>
          <p:cNvPr id="5" name="表 4"/>
          <p:cNvGraphicFramePr>
            <a:graphicFrameLocks noGrp="1"/>
          </p:cNvGraphicFramePr>
          <p:nvPr/>
        </p:nvGraphicFramePr>
        <p:xfrm>
          <a:off x="395288" y="955675"/>
          <a:ext cx="3889374" cy="5497503"/>
        </p:xfrm>
        <a:graphic>
          <a:graphicData uri="http://schemas.openxmlformats.org/drawingml/2006/table">
            <a:tbl>
              <a:tblPr>
                <a:tableStyleId>{5C22544A-7EE6-4342-B048-85BDC9FD1C3A}</a:tableStyleId>
              </a:tblPr>
              <a:tblGrid>
                <a:gridCol w="1266804"/>
                <a:gridCol w="1099557"/>
                <a:gridCol w="1523013"/>
              </a:tblGrid>
              <a:tr h="166591">
                <a:tc>
                  <a:txBody>
                    <a:bodyPr/>
                    <a:lstStyle/>
                    <a:p>
                      <a:pPr algn="l" fontAlgn="ctr"/>
                      <a:r>
                        <a:rPr lang="ja-JP" altLang="en-US" sz="1000" u="none" strike="noStrike" dirty="0">
                          <a:solidFill>
                            <a:srgbClr val="FFFFFF"/>
                          </a:solidFill>
                          <a:effectLst/>
                          <a:latin typeface="メイリオ"/>
                          <a:ea typeface="メイリオ"/>
                          <a:cs typeface="メイリオ"/>
                        </a:rPr>
                        <a:t>エネルギー</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chemeClr val="tx1"/>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chemeClr val="tx1"/>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0.156315753</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chemeClr val="tx1"/>
                    </a:solidFill>
                  </a:tcPr>
                </a:tc>
              </a:tr>
              <a:tr h="166591">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燃料</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0.033421043</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原子力</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0.023157889</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原発</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0.016710527</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光</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0.002105263</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企業</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0.152299915</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会社</a:t>
                      </a: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0.097999944</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企業</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0.049399972</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経営</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0.004899999</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報酬</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0.151666667</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報酬</a:t>
                      </a: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0.151666667</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農地</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0.147037043</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耕作放棄地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0.104814821</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農地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0.028148148</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耕地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0.00962963</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0.004444445</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財団</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0.113333344</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財団</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0.113333344</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土地</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0.098631529</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耕地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0.029052615</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農地</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0.008210526</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献金</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0.097999993</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献金</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0.069999993</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寄付</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0.024</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義援金</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0.004</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子供</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0.089399948</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孤児</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0.042599972</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子供</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0.039599976</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児童</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0.0072</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r>
                        <a:rPr lang="ja-JP" altLang="en-US" sz="1000" u="none" strike="noStrike" dirty="0">
                          <a:solidFill>
                            <a:srgbClr val="FFFFFF"/>
                          </a:solidFill>
                          <a:effectLst/>
                          <a:latin typeface="メイリオ"/>
                          <a:ea typeface="メイリオ"/>
                          <a:cs typeface="メイリオ"/>
                        </a:rPr>
                        <a:t>経済</a:t>
                      </a: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0.086099969</a:t>
                      </a:r>
                      <a:endParaRPr lang="en-US" altLang="ja-JP" sz="1000" b="0" i="0" u="none" strike="noStrike" dirty="0">
                        <a:solidFill>
                          <a:srgbClr val="FFFFFF"/>
                        </a:solidFill>
                        <a:effectLst/>
                        <a:latin typeface="メイリオ"/>
                        <a:ea typeface="メイリオ"/>
                        <a:cs typeface="メイリオ"/>
                      </a:endParaRPr>
                    </a:p>
                  </a:txBody>
                  <a:tcPr marL="6578" marR="6578" marT="6577" marB="0" anchor="ctr">
                    <a:solidFill>
                      <a:srgbClr val="000000"/>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dirty="0">
                          <a:effectLst/>
                          <a:latin typeface="メイリオ"/>
                          <a:ea typeface="メイリオ"/>
                          <a:cs typeface="メイリオ"/>
                        </a:rPr>
                        <a:t>企業</a:t>
                      </a:r>
                      <a:endParaRPr lang="ja-JP" altLang="en-US"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0.030799983</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資源</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a:effectLst/>
                          <a:latin typeface="メイリオ"/>
                          <a:ea typeface="メイリオ"/>
                          <a:cs typeface="メイリオ"/>
                        </a:rPr>
                        <a:t>0.022799989</a:t>
                      </a:r>
                      <a:endParaRPr lang="en-US" altLang="ja-JP"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r>
              <a:tr h="166591">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l" fontAlgn="ctr"/>
                      <a:r>
                        <a:rPr lang="ja-JP" altLang="en-US" sz="1000" u="none" strike="noStrike">
                          <a:effectLst/>
                          <a:latin typeface="メイリオ"/>
                          <a:ea typeface="メイリオ"/>
                          <a:cs typeface="メイリオ"/>
                        </a:rPr>
                        <a:t>寄付</a:t>
                      </a:r>
                      <a:endParaRPr lang="ja-JP" altLang="en-US" sz="1000" b="0" i="0" u="none" strike="noStrike">
                        <a:solidFill>
                          <a:srgbClr val="000000"/>
                        </a:solidFill>
                        <a:effectLst/>
                        <a:latin typeface="メイリオ"/>
                        <a:ea typeface="メイリオ"/>
                        <a:cs typeface="メイリオ"/>
                      </a:endParaRPr>
                    </a:p>
                  </a:txBody>
                  <a:tcPr marL="6578" marR="6578" marT="6577" marB="0" anchor="ctr">
                    <a:solidFill>
                      <a:srgbClr val="FFFFFF"/>
                    </a:solidFill>
                  </a:tcPr>
                </a:tc>
                <a:tc>
                  <a:txBody>
                    <a:bodyPr/>
                    <a:lstStyle/>
                    <a:p>
                      <a:pPr algn="r" fontAlgn="ctr"/>
                      <a:r>
                        <a:rPr lang="en-US" altLang="ja-JP" sz="1000" u="none" strike="noStrike" dirty="0">
                          <a:effectLst/>
                          <a:latin typeface="メイリオ"/>
                          <a:ea typeface="メイリオ"/>
                          <a:cs typeface="メイリオ"/>
                        </a:rPr>
                        <a:t>0.016899999</a:t>
                      </a:r>
                      <a:endParaRPr lang="en-US" altLang="ja-JP" sz="1000" b="0" i="0" u="none" strike="noStrike" dirty="0">
                        <a:solidFill>
                          <a:srgbClr val="000000"/>
                        </a:solidFill>
                        <a:effectLst/>
                        <a:latin typeface="メイリオ"/>
                        <a:ea typeface="メイリオ"/>
                        <a:cs typeface="メイリオ"/>
                      </a:endParaRPr>
                    </a:p>
                  </a:txBody>
                  <a:tcPr marL="6578" marR="6578" marT="6577" marB="0" anchor="ctr">
                    <a:solidFill>
                      <a:srgbClr val="FFFFFF"/>
                    </a:solidFill>
                  </a:tcPr>
                </a:tc>
              </a:tr>
            </a:tbl>
          </a:graphicData>
        </a:graphic>
      </p:graphicFrame>
      <p:graphicFrame>
        <p:nvGraphicFramePr>
          <p:cNvPr id="8" name="表 7"/>
          <p:cNvGraphicFramePr>
            <a:graphicFrameLocks noGrp="1"/>
          </p:cNvGraphicFramePr>
          <p:nvPr/>
        </p:nvGraphicFramePr>
        <p:xfrm>
          <a:off x="4500563" y="981075"/>
          <a:ext cx="4248150" cy="5334016"/>
        </p:xfrm>
        <a:graphic>
          <a:graphicData uri="http://schemas.openxmlformats.org/drawingml/2006/table">
            <a:tbl>
              <a:tblPr/>
              <a:tblGrid>
                <a:gridCol w="1384300"/>
                <a:gridCol w="1200150"/>
                <a:gridCol w="1663700"/>
              </a:tblGrid>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言葉の文化</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0.083255807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格言</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0.048837207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言葉</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0.0344186</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社会貢献</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0.080609734</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寄付</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0.04890242</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義援金</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0.019999998</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基金</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0.011707317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産業</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0.075454529</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電力</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0.069999984</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農業</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0.005454545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会社法</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0.074699965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会社</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0.05049997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株主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0.024199995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発電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0.070465118</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発電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0.023720929</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自家発電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0.022790698</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原発</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0.01906977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火力発電</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0.004883721</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法人法</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0.070285711</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財団</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0.053142855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組合</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0.017142856</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農業</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0.068399975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農地</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0.028799992</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農家</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0.028399985</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耕地</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0.011199998</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報道</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0.068369537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記事</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0.004782609</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被害</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0.001086956</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組織</a:t>
                      </a: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a:t>
                      </a:r>
                      <a:r>
                        <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団体</a:t>
                      </a: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0.066249977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会社</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0.03312499</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団体</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0.020416657</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組合</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defRPr kumimoji="1" sz="10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defRPr kumimoji="1" sz="1000">
                          <a:solidFill>
                            <a:srgbClr val="595959"/>
                          </a:solidFill>
                          <a:latin typeface="メイリオ" pitchFamily="50" charset="-128"/>
                          <a:ea typeface="メイリオ" pitchFamily="50" charset="-128"/>
                          <a:cs typeface="メイリオ"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0.011458331</a:t>
                      </a:r>
                    </a:p>
                  </a:txBody>
                  <a:tcPr marL="7373" marR="7373" marT="73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7270442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益若つばささん</a:t>
            </a:r>
            <a:r>
              <a:rPr lang="en-US" altLang="ja-JP" smtClean="0">
                <a:solidFill>
                  <a:srgbClr val="595959"/>
                </a:solidFill>
                <a:latin typeface="メイリオ" pitchFamily="50" charset="-128"/>
                <a:ea typeface="メイリオ" pitchFamily="50" charset="-128"/>
                <a:cs typeface="メイリオ" pitchFamily="50" charset="-128"/>
              </a:rPr>
              <a:t>Blog</a:t>
            </a:r>
            <a:endParaRPr lang="ja-JP" altLang="en-US" smtClean="0">
              <a:solidFill>
                <a:srgbClr val="595959"/>
              </a:solidFill>
              <a:latin typeface="メイリオ" pitchFamily="50" charset="-128"/>
              <a:ea typeface="メイリオ" pitchFamily="50" charset="-128"/>
              <a:cs typeface="メイリオ" pitchFamily="50" charset="-128"/>
            </a:endParaRPr>
          </a:p>
        </p:txBody>
      </p:sp>
      <p:graphicFrame>
        <p:nvGraphicFramePr>
          <p:cNvPr id="6" name="表 5"/>
          <p:cNvGraphicFramePr>
            <a:graphicFrameLocks noGrp="1"/>
          </p:cNvGraphicFramePr>
          <p:nvPr/>
        </p:nvGraphicFramePr>
        <p:xfrm>
          <a:off x="323850" y="908050"/>
          <a:ext cx="4103688" cy="5203815"/>
        </p:xfrm>
        <a:graphic>
          <a:graphicData uri="http://schemas.openxmlformats.org/drawingml/2006/table">
            <a:tbl>
              <a:tblPr>
                <a:tableStyleId>{5C22544A-7EE6-4342-B048-85BDC9FD1C3A}</a:tableStyleId>
              </a:tblPr>
              <a:tblGrid>
                <a:gridCol w="1394814"/>
                <a:gridCol w="1134203"/>
                <a:gridCol w="1574671"/>
              </a:tblGrid>
              <a:tr h="167865">
                <a:tc>
                  <a:txBody>
                    <a:bodyPr/>
                    <a:lstStyle/>
                    <a:p>
                      <a:pPr algn="l" fontAlgn="ctr"/>
                      <a:r>
                        <a:rPr lang="ja-JP" altLang="en-US" sz="1000" u="none" strike="noStrike" dirty="0">
                          <a:solidFill>
                            <a:srgbClr val="FFFFFF"/>
                          </a:solidFill>
                          <a:effectLst/>
                          <a:latin typeface="メイリオ"/>
                          <a:ea typeface="メイリオ"/>
                          <a:cs typeface="メイリオ"/>
                        </a:rPr>
                        <a:t>画像処理</a:t>
                      </a: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chemeClr val="tx1"/>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chemeClr val="tx1"/>
                    </a:solidFill>
                  </a:tcPr>
                </a:tc>
                <a:tc>
                  <a:txBody>
                    <a:bodyPr/>
                    <a:lstStyle/>
                    <a:p>
                      <a:pPr algn="r" fontAlgn="ctr"/>
                      <a:r>
                        <a:rPr lang="en-US" altLang="ja-JP" sz="1000" u="none" strike="noStrike" dirty="0">
                          <a:solidFill>
                            <a:srgbClr val="FFFFFF"/>
                          </a:solidFill>
                          <a:effectLst/>
                          <a:latin typeface="メイリオ"/>
                          <a:ea typeface="メイリオ"/>
                          <a:cs typeface="メイリオ"/>
                        </a:rPr>
                        <a:t>1.005699662</a:t>
                      </a:r>
                      <a:endParaRPr lang="en-US" altLang="ja-JP" sz="1000" b="0" i="0" u="none" strike="noStrike" dirty="0">
                        <a:solidFill>
                          <a:srgbClr val="FFFFFF"/>
                        </a:solidFill>
                        <a:effectLst/>
                        <a:latin typeface="メイリオ"/>
                        <a:ea typeface="メイリオ"/>
                        <a:cs typeface="メイリオ"/>
                      </a:endParaRPr>
                    </a:p>
                  </a:txBody>
                  <a:tcPr marL="7848" marR="7848" marT="7849" marB="0" anchor="ctr">
                    <a:solidFill>
                      <a:schemeClr val="tx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色</a:t>
                      </a: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0.486699835</a:t>
                      </a:r>
                      <a:endParaRPr lang="en-US" altLang="ja-JP"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撮影</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0.484899839</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色合い</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0.034099988</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r>
                        <a:rPr lang="ja-JP" altLang="en-US" sz="1000" u="none" strike="noStrike" dirty="0">
                          <a:solidFill>
                            <a:srgbClr val="FFFFFF"/>
                          </a:solidFill>
                          <a:effectLst/>
                          <a:latin typeface="メイリオ"/>
                          <a:ea typeface="メイリオ"/>
                          <a:cs typeface="メイリオ"/>
                        </a:rPr>
                        <a:t>顔</a:t>
                      </a: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0.953636348</a:t>
                      </a:r>
                      <a:endParaRPr lang="en-US" altLang="ja-JP"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笑</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0.798409075</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dirty="0">
                          <a:effectLst/>
                          <a:latin typeface="メイリオ"/>
                          <a:ea typeface="メイリオ"/>
                          <a:cs typeface="メイリオ"/>
                        </a:rPr>
                        <a:t>顔</a:t>
                      </a: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0.136136366</a:t>
                      </a:r>
                      <a:endParaRPr lang="en-US" altLang="ja-JP"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額</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0.009090908</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感情</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0.005909091</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ほうれい線</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0.004090909</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r>
                        <a:rPr lang="ja-JP" altLang="en-US" sz="1000" u="none" strike="noStrike" dirty="0">
                          <a:solidFill>
                            <a:srgbClr val="FFFFFF"/>
                          </a:solidFill>
                          <a:effectLst/>
                          <a:latin typeface="メイリオ"/>
                          <a:ea typeface="メイリオ"/>
                          <a:cs typeface="メイリオ"/>
                        </a:rPr>
                        <a:t>履物</a:t>
                      </a: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0.929999882</a:t>
                      </a:r>
                      <a:endParaRPr lang="en-US" altLang="ja-JP"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ブーツ</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0.396603726</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スニーカー</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0.160377326</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パンプス</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0.159245273</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靴</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0.105283003</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レザー</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0.062075466</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ローファー</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0.020943392</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シューズ</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0.016037734</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ブーティー</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0.009433961</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r>
                        <a:rPr lang="ja-JP" altLang="en-US" sz="1000" u="none" strike="noStrike" dirty="0">
                          <a:solidFill>
                            <a:srgbClr val="FFFFFF"/>
                          </a:solidFill>
                          <a:effectLst/>
                          <a:latin typeface="メイリオ"/>
                          <a:ea typeface="メイリオ"/>
                          <a:cs typeface="メイリオ"/>
                        </a:rPr>
                        <a:t>服飾</a:t>
                      </a: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l" fontAlgn="ctr"/>
                      <a:endParaRPr lang="ja-JP" altLang="en-US"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c>
                  <a:txBody>
                    <a:bodyPr/>
                    <a:lstStyle/>
                    <a:p>
                      <a:pPr algn="r" fontAlgn="ctr"/>
                      <a:r>
                        <a:rPr lang="en-US" altLang="ja-JP" sz="1000" u="none" strike="noStrike" dirty="0">
                          <a:solidFill>
                            <a:srgbClr val="FFFFFF"/>
                          </a:solidFill>
                          <a:effectLst/>
                          <a:latin typeface="メイリオ"/>
                          <a:ea typeface="メイリオ"/>
                          <a:cs typeface="メイリオ"/>
                        </a:rPr>
                        <a:t>0.92399994</a:t>
                      </a:r>
                      <a:endParaRPr lang="en-US" altLang="ja-JP" sz="1000" b="0" i="0" u="none" strike="noStrike" dirty="0">
                        <a:solidFill>
                          <a:srgbClr val="FFFFFF"/>
                        </a:solidFill>
                        <a:effectLst/>
                        <a:latin typeface="メイリオ"/>
                        <a:ea typeface="メイリオ"/>
                        <a:cs typeface="メイリオ"/>
                      </a:endParaRPr>
                    </a:p>
                  </a:txBody>
                  <a:tcPr marL="7848" marR="7848" marT="7849" marB="0" anchor="ctr">
                    <a:solidFill>
                      <a:srgbClr val="000000"/>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私服</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0.334666658</a:t>
                      </a:r>
                      <a:endParaRPr lang="en-US" altLang="ja-JP"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衣装</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0.27039998</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洋服</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0.146266661</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ニーハイ</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0.042933325</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制服</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0.038399994</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服装</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0.024133329</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古着</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0.023466665</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カジュアル</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0.021466662</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幅</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0.0088</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スリット</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a:effectLst/>
                          <a:latin typeface="メイリオ"/>
                          <a:ea typeface="メイリオ"/>
                          <a:cs typeface="メイリオ"/>
                        </a:rPr>
                        <a:t>0.008533332</a:t>
                      </a:r>
                      <a:endParaRPr lang="en-US" altLang="ja-JP"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r>
              <a:tr h="167865">
                <a:tc>
                  <a:txBody>
                    <a:bodyPr/>
                    <a:lstStyle/>
                    <a:p>
                      <a:pPr algn="l" fontAlgn="ctr"/>
                      <a:endParaRPr lang="ja-JP" altLang="en-US"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l" fontAlgn="ctr"/>
                      <a:r>
                        <a:rPr lang="ja-JP" altLang="en-US" sz="1000" u="none" strike="noStrike">
                          <a:effectLst/>
                          <a:latin typeface="メイリオ"/>
                          <a:ea typeface="メイリオ"/>
                          <a:cs typeface="メイリオ"/>
                        </a:rPr>
                        <a:t>蝶ネクタイ</a:t>
                      </a:r>
                      <a:endParaRPr lang="ja-JP" altLang="en-US" sz="1000" b="0" i="0" u="none" strike="noStrike">
                        <a:solidFill>
                          <a:srgbClr val="000000"/>
                        </a:solidFill>
                        <a:effectLst/>
                        <a:latin typeface="メイリオ"/>
                        <a:ea typeface="メイリオ"/>
                        <a:cs typeface="メイリオ"/>
                      </a:endParaRPr>
                    </a:p>
                  </a:txBody>
                  <a:tcPr marL="7848" marR="7848" marT="7849" marB="0" anchor="ctr">
                    <a:solidFill>
                      <a:schemeClr val="bg1"/>
                    </a:solidFill>
                  </a:tcPr>
                </a:tc>
                <a:tc>
                  <a:txBody>
                    <a:bodyPr/>
                    <a:lstStyle/>
                    <a:p>
                      <a:pPr algn="r" fontAlgn="ctr"/>
                      <a:r>
                        <a:rPr lang="en-US" altLang="ja-JP" sz="1000" u="none" strike="noStrike" dirty="0">
                          <a:effectLst/>
                          <a:latin typeface="メイリオ"/>
                          <a:ea typeface="メイリオ"/>
                          <a:cs typeface="メイリオ"/>
                        </a:rPr>
                        <a:t>0.004933333</a:t>
                      </a:r>
                      <a:endParaRPr lang="en-US" altLang="ja-JP" sz="1000" b="0" i="0" u="none" strike="noStrike" dirty="0">
                        <a:solidFill>
                          <a:srgbClr val="000000"/>
                        </a:solidFill>
                        <a:effectLst/>
                        <a:latin typeface="メイリオ"/>
                        <a:ea typeface="メイリオ"/>
                        <a:cs typeface="メイリオ"/>
                      </a:endParaRPr>
                    </a:p>
                  </a:txBody>
                  <a:tcPr marL="7848" marR="7848" marT="7849" marB="0" anchor="ctr">
                    <a:solidFill>
                      <a:schemeClr val="bg1"/>
                    </a:solidFill>
                  </a:tcPr>
                </a:tc>
              </a:tr>
            </a:tbl>
          </a:graphicData>
        </a:graphic>
      </p:graphicFrame>
      <p:graphicFrame>
        <p:nvGraphicFramePr>
          <p:cNvPr id="7" name="表 6"/>
          <p:cNvGraphicFramePr>
            <a:graphicFrameLocks noGrp="1"/>
          </p:cNvGraphicFramePr>
          <p:nvPr/>
        </p:nvGraphicFramePr>
        <p:xfrm>
          <a:off x="4643438" y="908050"/>
          <a:ext cx="4249737" cy="5376857"/>
        </p:xfrm>
        <a:graphic>
          <a:graphicData uri="http://schemas.openxmlformats.org/drawingml/2006/table">
            <a:tbl>
              <a:tblPr>
                <a:tableStyleId>{5C22544A-7EE6-4342-B048-85BDC9FD1C3A}</a:tableStyleId>
              </a:tblPr>
              <a:tblGrid>
                <a:gridCol w="1444454"/>
                <a:gridCol w="1174570"/>
                <a:gridCol w="1630713"/>
              </a:tblGrid>
              <a:tr h="173447">
                <a:tc>
                  <a:txBody>
                    <a:bodyPr/>
                    <a:lstStyle/>
                    <a:p>
                      <a:pPr algn="l" fontAlgn="ctr"/>
                      <a:r>
                        <a:rPr lang="ja-JP" altLang="en-US" sz="1100" u="none" strike="noStrike" dirty="0">
                          <a:solidFill>
                            <a:srgbClr val="FFFFFF"/>
                          </a:solidFill>
                          <a:effectLst/>
                          <a:latin typeface="メイリオ"/>
                          <a:ea typeface="メイリオ"/>
                          <a:cs typeface="メイリオ"/>
                        </a:rPr>
                        <a:t>アウターウェア</a:t>
                      </a: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0.866162588</a:t>
                      </a:r>
                      <a:endParaRPr lang="en-US" altLang="ja-JP"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洋服</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0.328372018</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ワンピース</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0.162790655</a:t>
                      </a:r>
                      <a:endParaRPr lang="en-US" altLang="ja-JP"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シャツ</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0.112092986</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タイツ</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0.08360464</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ベスト</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0.044767429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カーディガン</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0.02627906</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ドレス</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0.022674412</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アウター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0.013953486</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レッグウォーマー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0.007790696</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スカジャン</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0.001976744</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r>
                        <a:rPr lang="ja-JP" altLang="en-US" sz="1100" u="none" strike="noStrike" dirty="0">
                          <a:solidFill>
                            <a:srgbClr val="FFFFFF"/>
                          </a:solidFill>
                          <a:effectLst/>
                          <a:latin typeface="メイリオ"/>
                          <a:ea typeface="メイリオ"/>
                          <a:cs typeface="メイリオ"/>
                        </a:rPr>
                        <a:t>色</a:t>
                      </a: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0.864799561</a:t>
                      </a:r>
                      <a:endParaRPr lang="en-US" altLang="ja-JP"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dirty="0">
                          <a:effectLst/>
                          <a:latin typeface="メイリオ"/>
                          <a:ea typeface="メイリオ"/>
                          <a:cs typeface="メイリオ"/>
                        </a:rPr>
                        <a:t>モノトーン</a:t>
                      </a: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0.073899978</a:t>
                      </a:r>
                      <a:endParaRPr lang="en-US" altLang="ja-JP"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色合い</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0.045299978</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配色</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0.027899992</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髪色</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0.006099999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r>
                        <a:rPr lang="ja-JP" altLang="en-US" sz="1100" u="none" strike="noStrike" dirty="0">
                          <a:solidFill>
                            <a:srgbClr val="FFFFFF"/>
                          </a:solidFill>
                          <a:effectLst/>
                          <a:latin typeface="メイリオ"/>
                          <a:ea typeface="メイリオ"/>
                          <a:cs typeface="メイリオ"/>
                        </a:rPr>
                        <a:t>靴下</a:t>
                      </a: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0.861499985</a:t>
                      </a:r>
                      <a:endParaRPr lang="en-US" altLang="ja-JP"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r>
              <a:tr h="173447">
                <a:tc>
                  <a:txBody>
                    <a:bodyPr/>
                    <a:lstStyle/>
                    <a:p>
                      <a:pPr algn="l" fontAlgn="ctr"/>
                      <a:endParaRPr lang="ja-JP" altLang="en-US"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タイツ</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0.131499999</a:t>
                      </a:r>
                      <a:endParaRPr lang="en-US" altLang="ja-JP"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ガーター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0.030999999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ストッキング</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0.030499998</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レッグウォーマー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0.023</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ハイソックス</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0.0175</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r>
                        <a:rPr lang="ja-JP" altLang="en-US" sz="1100" u="none" strike="noStrike" dirty="0">
                          <a:solidFill>
                            <a:srgbClr val="FFFFFF"/>
                          </a:solidFill>
                          <a:effectLst/>
                          <a:latin typeface="メイリオ"/>
                          <a:ea typeface="メイリオ"/>
                          <a:cs typeface="メイリオ"/>
                        </a:rPr>
                        <a:t>色名</a:t>
                      </a: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l" fontAlgn="ctr"/>
                      <a:endParaRPr lang="ja-JP" altLang="en-US"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c>
                  <a:txBody>
                    <a:bodyPr/>
                    <a:lstStyle/>
                    <a:p>
                      <a:pPr algn="r" fontAlgn="ctr"/>
                      <a:r>
                        <a:rPr lang="en-US" altLang="ja-JP" sz="1100" u="none" strike="noStrike" dirty="0">
                          <a:solidFill>
                            <a:srgbClr val="FFFFFF"/>
                          </a:solidFill>
                          <a:effectLst/>
                          <a:latin typeface="メイリオ"/>
                          <a:ea typeface="メイリオ"/>
                          <a:cs typeface="メイリオ"/>
                        </a:rPr>
                        <a:t>0.819199686</a:t>
                      </a:r>
                      <a:endParaRPr lang="en-US" altLang="ja-JP" sz="1100" b="0" i="0" u="none" strike="noStrike" dirty="0">
                        <a:solidFill>
                          <a:srgbClr val="FFFFFF"/>
                        </a:solidFill>
                        <a:effectLst/>
                        <a:latin typeface="メイリオ"/>
                        <a:ea typeface="メイリオ"/>
                        <a:cs typeface="メイリオ"/>
                      </a:endParaRPr>
                    </a:p>
                  </a:txBody>
                  <a:tcPr marL="5796" marR="5796" marT="5794" marB="0" anchor="ctr">
                    <a:solidFill>
                      <a:srgbClr val="000000"/>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ピンク</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0.29939989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赤</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0.242999908</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水色</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0.076999955</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白</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0.070799979</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イエロー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0.040799982</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ネイビー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0.027799984</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黒</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a:effectLst/>
                          <a:latin typeface="メイリオ"/>
                          <a:ea typeface="メイリオ"/>
                          <a:cs typeface="メイリオ"/>
                        </a:rPr>
                        <a:t>0.026999991</a:t>
                      </a:r>
                      <a:endParaRPr lang="en-US" altLang="ja-JP"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r>
              <a:tr h="173447">
                <a:tc>
                  <a:txBody>
                    <a:bodyPr/>
                    <a:lstStyle/>
                    <a:p>
                      <a:pPr algn="l" fontAlgn="ct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l" fontAlgn="ctr"/>
                      <a:r>
                        <a:rPr lang="ja-JP" altLang="en-US" sz="1100" u="none" strike="noStrike">
                          <a:effectLst/>
                          <a:latin typeface="メイリオ"/>
                          <a:ea typeface="メイリオ"/>
                          <a:cs typeface="メイリオ"/>
                        </a:rPr>
                        <a:t>グレー</a:t>
                      </a:r>
                      <a:endParaRPr lang="ja-JP" altLang="en-US" sz="1100" b="0" i="0" u="none" strike="noStrike">
                        <a:solidFill>
                          <a:srgbClr val="000000"/>
                        </a:solidFill>
                        <a:effectLst/>
                        <a:latin typeface="メイリオ"/>
                        <a:ea typeface="メイリオ"/>
                        <a:cs typeface="メイリオ"/>
                      </a:endParaRPr>
                    </a:p>
                  </a:txBody>
                  <a:tcPr marL="5796" marR="5796" marT="5794" marB="0" anchor="ctr">
                    <a:solidFill>
                      <a:srgbClr val="FFFFFF"/>
                    </a:solidFill>
                  </a:tcPr>
                </a:tc>
                <a:tc>
                  <a:txBody>
                    <a:bodyPr/>
                    <a:lstStyle/>
                    <a:p>
                      <a:pPr algn="r" fontAlgn="ctr"/>
                      <a:r>
                        <a:rPr lang="en-US" altLang="ja-JP" sz="1100" u="none" strike="noStrike" dirty="0">
                          <a:effectLst/>
                          <a:latin typeface="メイリオ"/>
                          <a:ea typeface="メイリオ"/>
                          <a:cs typeface="メイリオ"/>
                        </a:rPr>
                        <a:t>0.014399998</a:t>
                      </a:r>
                      <a:endParaRPr lang="en-US" altLang="ja-JP" sz="1100" b="0" i="0" u="none" strike="noStrike" dirty="0">
                        <a:solidFill>
                          <a:srgbClr val="000000"/>
                        </a:solidFill>
                        <a:effectLst/>
                        <a:latin typeface="メイリオ"/>
                        <a:ea typeface="メイリオ"/>
                        <a:cs typeface="メイリオ"/>
                      </a:endParaRPr>
                    </a:p>
                  </a:txBody>
                  <a:tcPr marL="5796" marR="5796" marT="5794" marB="0" anchor="ctr">
                    <a:solidFill>
                      <a:srgbClr val="FFFFFF"/>
                    </a:solidFill>
                  </a:tcPr>
                </a:tc>
              </a:tr>
            </a:tbl>
          </a:graphicData>
        </a:graphic>
      </p:graphicFrame>
    </p:spTree>
    <p:extLst>
      <p:ext uri="{BB962C8B-B14F-4D97-AF65-F5344CB8AC3E}">
        <p14:creationId xmlns:p14="http://schemas.microsoft.com/office/powerpoint/2010/main" val="10652448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1" y="548680"/>
            <a:ext cx="903985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738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新商品開発</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417572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31800"/>
            <a:ext cx="8647112" cy="404813"/>
          </a:xfrm>
        </p:spPr>
        <p:txBody>
          <a:bodyPr/>
          <a:lstStyle/>
          <a:p>
            <a:pPr>
              <a:defRPr/>
            </a:pPr>
            <a:r>
              <a:rPr lang="ja-JP" altLang="en-US" dirty="0"/>
              <a:t>良品計画様、「ソーシャルメディア</a:t>
            </a:r>
            <a:r>
              <a:rPr lang="ja-JP" altLang="en-US" dirty="0" smtClean="0"/>
              <a:t>から</a:t>
            </a:r>
            <a:r>
              <a:rPr lang="ja-JP" altLang="en-US" dirty="0" smtClean="0">
                <a:solidFill>
                  <a:srgbClr val="FF0000"/>
                </a:solidFill>
              </a:rPr>
              <a:t>消費者のニーズを調査</a:t>
            </a:r>
            <a:r>
              <a:rPr lang="ja-JP" altLang="en-US" dirty="0" smtClean="0"/>
              <a:t>！</a:t>
            </a:r>
            <a:r>
              <a:rPr lang="ja-JP" altLang="en-US" dirty="0"/>
              <a:t>」</a:t>
            </a:r>
            <a:br>
              <a:rPr lang="ja-JP" altLang="en-US" dirty="0"/>
            </a:br>
            <a:r>
              <a:rPr lang="en-US" altLang="ja-JP" dirty="0"/>
              <a:t>MUJI HOME MADE</a:t>
            </a:r>
            <a:r>
              <a:rPr lang="ja-JP" altLang="en-US" dirty="0"/>
              <a:t>でお菓子の家の街を作る。</a:t>
            </a:r>
          </a:p>
        </p:txBody>
      </p:sp>
      <p:pic>
        <p:nvPicPr>
          <p:cNvPr id="66563" name="Picture 2" descr="http://image.space.rakuten.co.jp/lg01/40/0000903440/85/imgcdf3e75azik1zj.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38" y="1255713"/>
            <a:ext cx="5154612"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a:spLocks noChangeArrowheads="1"/>
          </p:cNvSpPr>
          <p:nvPr/>
        </p:nvSpPr>
        <p:spPr bwMode="auto">
          <a:xfrm>
            <a:off x="387350" y="1557338"/>
            <a:ext cx="5192713" cy="706437"/>
          </a:xfrm>
          <a:prstGeom prst="rect">
            <a:avLst/>
          </a:prstGeom>
          <a:solidFill>
            <a:srgbClr val="0D0D0D">
              <a:alpha val="70195"/>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ja-JP"/>
            </a:defPPr>
            <a:lvl1pPr algn="ctr">
              <a:buFont typeface="Wingdings" charset="0"/>
              <a:buNone/>
              <a:defRPr sz="3200">
                <a:solidFill>
                  <a:srgbClr val="FFFFFF"/>
                </a:solidFill>
                <a:latin typeface="HGP創英角ｺﾞｼｯｸUB" pitchFamily="50" charset="-128"/>
                <a:ea typeface="HGP創英角ｺﾞｼｯｸUB" pitchFamily="50" charset="-128"/>
                <a:cs typeface="Meiryo UI" pitchFamily="50" charset="-128"/>
              </a:defRPr>
            </a:lvl1pPr>
          </a:lstStyle>
          <a:p>
            <a:pPr fontAlgn="base">
              <a:spcBef>
                <a:spcPct val="0"/>
              </a:spcBef>
              <a:spcAft>
                <a:spcPct val="0"/>
              </a:spcAft>
              <a:defRPr/>
            </a:pPr>
            <a:r>
              <a:rPr kumimoji="0" lang="ja-JP" altLang="en-US" b="1" dirty="0">
                <a:latin typeface="メイリオ"/>
                <a:ea typeface="メイリオ"/>
                <a:cs typeface="メイリオ"/>
              </a:rPr>
              <a:t>毎年クリスマスの季節商品</a:t>
            </a:r>
          </a:p>
        </p:txBody>
      </p:sp>
      <p:sp>
        <p:nvSpPr>
          <p:cNvPr id="14" name="テキスト ボックス 13"/>
          <p:cNvSpPr txBox="1">
            <a:spLocks noChangeArrowheads="1"/>
          </p:cNvSpPr>
          <p:nvPr/>
        </p:nvSpPr>
        <p:spPr bwMode="auto">
          <a:xfrm>
            <a:off x="5068888" y="2847975"/>
            <a:ext cx="3517900" cy="941388"/>
          </a:xfrm>
          <a:prstGeom prst="rect">
            <a:avLst/>
          </a:prstGeom>
          <a:solidFill>
            <a:srgbClr val="0D0D0D">
              <a:alpha val="70195"/>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ja-JP"/>
            </a:defPPr>
            <a:lvl1pPr algn="ctr">
              <a:buFont typeface="Wingdings" charset="0"/>
              <a:buNone/>
              <a:defRPr sz="3200">
                <a:solidFill>
                  <a:srgbClr val="FFFFFF"/>
                </a:solidFill>
                <a:latin typeface="HGP創英角ｺﾞｼｯｸUB" pitchFamily="50" charset="-128"/>
                <a:ea typeface="HGP創英角ｺﾞｼｯｸUB" pitchFamily="50" charset="-128"/>
                <a:cs typeface="Meiryo UI" pitchFamily="50" charset="-128"/>
              </a:defRPr>
            </a:lvl1pPr>
          </a:lstStyle>
          <a:p>
            <a:pPr fontAlgn="base">
              <a:spcBef>
                <a:spcPct val="0"/>
              </a:spcBef>
              <a:spcAft>
                <a:spcPct val="0"/>
              </a:spcAft>
              <a:defRPr/>
            </a:pPr>
            <a:r>
              <a:rPr kumimoji="0" lang="ja-JP" altLang="en-US" sz="4400" b="1" dirty="0">
                <a:latin typeface="メイリオ"/>
                <a:ea typeface="メイリオ"/>
                <a:cs typeface="メイリオ"/>
              </a:rPr>
              <a:t>お菓子の家</a:t>
            </a:r>
          </a:p>
        </p:txBody>
      </p:sp>
      <p:sp>
        <p:nvSpPr>
          <p:cNvPr id="15" name="テキスト ボックス 14"/>
          <p:cNvSpPr txBox="1">
            <a:spLocks noChangeArrowheads="1"/>
          </p:cNvSpPr>
          <p:nvPr/>
        </p:nvSpPr>
        <p:spPr bwMode="auto">
          <a:xfrm>
            <a:off x="1116013" y="4552950"/>
            <a:ext cx="7159625" cy="1036638"/>
          </a:xfrm>
          <a:prstGeom prst="rect">
            <a:avLst/>
          </a:prstGeom>
          <a:solidFill>
            <a:srgbClr val="0D0D0D">
              <a:alpha val="70195"/>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ja-JP"/>
            </a:defPPr>
            <a:lvl1pPr algn="ctr">
              <a:buFont typeface="Wingdings" charset="0"/>
              <a:buNone/>
              <a:defRPr sz="3200">
                <a:solidFill>
                  <a:srgbClr val="FFFFFF"/>
                </a:solidFill>
                <a:latin typeface="HGP創英角ｺﾞｼｯｸUB" pitchFamily="50" charset="-128"/>
                <a:ea typeface="HGP創英角ｺﾞｼｯｸUB" pitchFamily="50" charset="-128"/>
                <a:cs typeface="Meiryo UI" pitchFamily="50" charset="-128"/>
              </a:defRPr>
            </a:lvl1pPr>
          </a:lstStyle>
          <a:p>
            <a:pPr fontAlgn="base">
              <a:spcBef>
                <a:spcPct val="0"/>
              </a:spcBef>
              <a:spcAft>
                <a:spcPct val="0"/>
              </a:spcAft>
              <a:defRPr/>
            </a:pPr>
            <a:r>
              <a:rPr kumimoji="0" lang="ja-JP" altLang="en-US" sz="4400" b="1" dirty="0">
                <a:latin typeface="メイリオ"/>
                <a:ea typeface="メイリオ"/>
                <a:cs typeface="メイリオ"/>
              </a:rPr>
              <a:t>ただし、売れ行きは・・・</a:t>
            </a:r>
          </a:p>
        </p:txBody>
      </p:sp>
    </p:spTree>
    <p:extLst>
      <p:ext uri="{BB962C8B-B14F-4D97-AF65-F5344CB8AC3E}">
        <p14:creationId xmlns:p14="http://schemas.microsoft.com/office/powerpoint/2010/main" val="3441630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31800"/>
            <a:ext cx="8647112" cy="404813"/>
          </a:xfrm>
        </p:spPr>
        <p:txBody>
          <a:bodyPr/>
          <a:lstStyle/>
          <a:p>
            <a:pPr>
              <a:defRPr/>
            </a:pPr>
            <a:r>
              <a:rPr lang="ja-JP" altLang="en-US" dirty="0"/>
              <a:t>良品計画様、「ソーシャルメディアから</a:t>
            </a:r>
            <a:r>
              <a:rPr lang="ja-JP" altLang="en-US" dirty="0">
                <a:solidFill>
                  <a:srgbClr val="FF0000"/>
                </a:solidFill>
              </a:rPr>
              <a:t>新プロモーション企画のアイデアを発掘</a:t>
            </a:r>
            <a:r>
              <a:rPr lang="ja-JP" altLang="en-US" dirty="0"/>
              <a:t>！</a:t>
            </a:r>
            <a:r>
              <a:rPr lang="ja-JP" altLang="en-US" dirty="0" smtClean="0"/>
              <a:t>」　</a:t>
            </a:r>
            <a:r>
              <a:rPr lang="en-US" altLang="ja-JP" dirty="0" smtClean="0"/>
              <a:t>MUJI </a:t>
            </a:r>
            <a:r>
              <a:rPr lang="en-US" altLang="ja-JP" dirty="0"/>
              <a:t>HOME MADE</a:t>
            </a:r>
            <a:r>
              <a:rPr lang="ja-JP" altLang="en-US" dirty="0"/>
              <a:t>でお菓子の家の街を作る。</a:t>
            </a:r>
          </a:p>
        </p:txBody>
      </p:sp>
      <p:grpSp>
        <p:nvGrpSpPr>
          <p:cNvPr id="67587" name="図形グループ 12"/>
          <p:cNvGrpSpPr>
            <a:grpSpLocks/>
          </p:cNvGrpSpPr>
          <p:nvPr/>
        </p:nvGrpSpPr>
        <p:grpSpPr bwMode="auto">
          <a:xfrm>
            <a:off x="2339975" y="2133600"/>
            <a:ext cx="4464050" cy="2735263"/>
            <a:chOff x="2123660" y="1988800"/>
            <a:chExt cx="4464620" cy="2736380"/>
          </a:xfrm>
        </p:grpSpPr>
        <p:sp>
          <p:nvSpPr>
            <p:cNvPr id="11" name="正方形/長方形 10"/>
            <p:cNvSpPr/>
            <p:nvPr/>
          </p:nvSpPr>
          <p:spPr bwMode="auto">
            <a:xfrm>
              <a:off x="2123660" y="1988800"/>
              <a:ext cx="4464620" cy="2736380"/>
            </a:xfrm>
            <a:prstGeom prst="rect">
              <a:avLst/>
            </a:prstGeom>
            <a:solidFill>
              <a:srgbClr val="FFFFFF"/>
            </a:solidFill>
            <a:ln w="6350" cap="flat" cmpd="sng" algn="ctr">
              <a:solidFill>
                <a:srgbClr val="FFFFFF"/>
              </a:solidFill>
              <a:prstDash val="solid"/>
              <a:round/>
              <a:headEnd type="none" w="med" len="med"/>
              <a:tailEnd type="none" w="med" len="med"/>
            </a:ln>
            <a:effectLst/>
          </p:spPr>
          <p:txBody>
            <a:bodyPr anchor="ctr"/>
            <a:lstStyle/>
            <a:p>
              <a:pPr algn="ctr" fontAlgn="base">
                <a:spcBef>
                  <a:spcPct val="0"/>
                </a:spcBef>
                <a:spcAft>
                  <a:spcPct val="0"/>
                </a:spcAft>
                <a:buFont typeface="Wingdings" pitchFamily="2" charset="2"/>
                <a:buNone/>
                <a:defRPr/>
              </a:pPr>
              <a:endParaRPr kumimoji="0" lang="ja-JP" altLang="en-US" sz="1600" dirty="0">
                <a:solidFill>
                  <a:srgbClr val="000000">
                    <a:lumMod val="65000"/>
                    <a:lumOff val="35000"/>
                  </a:srgbClr>
                </a:solidFill>
                <a:latin typeface="メイリオ"/>
                <a:ea typeface="メイリオ"/>
                <a:cs typeface="メイリオ"/>
              </a:endParaRPr>
            </a:p>
          </p:txBody>
        </p:sp>
        <p:pic>
          <p:nvPicPr>
            <p:cNvPr id="67595" name="Picture 2" descr="http://image.space.rakuten.co.jp/lg01/40/0000903440/85/imgcdf3e75azik1zj.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690" y="2623903"/>
              <a:ext cx="1813795" cy="18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図 16" descr="twitt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007" y="2924930"/>
              <a:ext cx="1080243" cy="108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2436438" y="2060267"/>
              <a:ext cx="1621044" cy="584439"/>
            </a:xfrm>
            <a:prstGeom prst="rect">
              <a:avLst/>
            </a:prstGeom>
            <a:noFill/>
          </p:spPr>
          <p:txBody>
            <a:bodyPr wrap="none">
              <a:spAutoFit/>
            </a:bodyPr>
            <a:lstStyle/>
            <a:p>
              <a:pPr algn="ctr" fontAlgn="base">
                <a:spcBef>
                  <a:spcPct val="0"/>
                </a:spcBef>
                <a:spcAft>
                  <a:spcPct val="0"/>
                </a:spcAft>
                <a:defRPr/>
              </a:pPr>
              <a:r>
                <a:rPr lang="ja-JP" altLang="en-US" sz="1600" dirty="0">
                  <a:solidFill>
                    <a:srgbClr val="000000">
                      <a:lumMod val="65000"/>
                      <a:lumOff val="35000"/>
                    </a:srgbClr>
                  </a:solidFill>
                  <a:latin typeface="メイリオ"/>
                  <a:ea typeface="メイリオ"/>
                  <a:cs typeface="メイリオ"/>
                </a:rPr>
                <a:t>ヘクセンハウス</a:t>
              </a:r>
              <a:endParaRPr lang="en-US" altLang="ja-JP" sz="1600" dirty="0">
                <a:solidFill>
                  <a:srgbClr val="000000">
                    <a:lumMod val="65000"/>
                    <a:lumOff val="35000"/>
                  </a:srgbClr>
                </a:solidFill>
                <a:latin typeface="メイリオ"/>
                <a:ea typeface="メイリオ"/>
                <a:cs typeface="メイリオ"/>
              </a:endParaRPr>
            </a:p>
            <a:p>
              <a:pPr algn="ctr" fontAlgn="base">
                <a:spcBef>
                  <a:spcPct val="0"/>
                </a:spcBef>
                <a:spcAft>
                  <a:spcPct val="0"/>
                </a:spcAft>
                <a:defRPr/>
              </a:pPr>
              <a:r>
                <a:rPr lang="ja-JP" altLang="en-US" sz="1600" dirty="0">
                  <a:solidFill>
                    <a:srgbClr val="000000">
                      <a:lumMod val="65000"/>
                      <a:lumOff val="35000"/>
                    </a:srgbClr>
                  </a:solidFill>
                  <a:latin typeface="メイリオ"/>
                  <a:ea typeface="メイリオ"/>
                  <a:cs typeface="メイリオ"/>
                </a:rPr>
                <a:t>（お菓子の家）</a:t>
              </a:r>
              <a:endParaRPr lang="en-US" altLang="ja-JP" sz="1600" dirty="0">
                <a:solidFill>
                  <a:srgbClr val="000000">
                    <a:lumMod val="65000"/>
                    <a:lumOff val="35000"/>
                  </a:srgbClr>
                </a:solidFill>
                <a:latin typeface="メイリオ"/>
                <a:ea typeface="メイリオ"/>
                <a:cs typeface="メイリオ"/>
              </a:endParaRPr>
            </a:p>
          </p:txBody>
        </p:sp>
        <p:sp>
          <p:nvSpPr>
            <p:cNvPr id="19" name="右矢印 18"/>
            <p:cNvSpPr/>
            <p:nvPr/>
          </p:nvSpPr>
          <p:spPr bwMode="auto">
            <a:xfrm>
              <a:off x="4284524" y="3213263"/>
              <a:ext cx="719229" cy="576497"/>
            </a:xfrm>
            <a:prstGeom prst="rightArrow">
              <a:avLst/>
            </a:prstGeom>
            <a:solidFill>
              <a:schemeClr val="bg1">
                <a:lumMod val="50000"/>
              </a:schemeClr>
            </a:solidFill>
            <a:ln w="6350" cap="flat" cmpd="sng" algn="ctr">
              <a:noFill/>
              <a:prstDash val="solid"/>
              <a:round/>
              <a:headEnd type="none" w="med" len="med"/>
              <a:tailEnd type="none" w="med" len="med"/>
            </a:ln>
            <a:effectLst/>
          </p:spPr>
          <p:txBody>
            <a:bodyPr anchor="ctr"/>
            <a:lstStyle/>
            <a:p>
              <a:pPr algn="ctr" fontAlgn="base">
                <a:spcBef>
                  <a:spcPct val="0"/>
                </a:spcBef>
                <a:spcAft>
                  <a:spcPct val="0"/>
                </a:spcAft>
                <a:buFont typeface="Wingdings" pitchFamily="2" charset="2"/>
                <a:buNone/>
                <a:defRPr/>
              </a:pPr>
              <a:endParaRPr kumimoji="0" lang="ja-JP" altLang="en-US" sz="1600" dirty="0">
                <a:solidFill>
                  <a:srgbClr val="000000">
                    <a:lumMod val="65000"/>
                    <a:lumOff val="35000"/>
                  </a:srgbClr>
                </a:solidFill>
                <a:latin typeface="メイリオ"/>
                <a:ea typeface="メイリオ"/>
                <a:cs typeface="メイリオ"/>
              </a:endParaRPr>
            </a:p>
          </p:txBody>
        </p:sp>
      </p:grpSp>
      <p:pic>
        <p:nvPicPr>
          <p:cNvPr id="8"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725" y="1052513"/>
            <a:ext cx="511968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3068638"/>
            <a:ext cx="5073650"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円形吹き出し 19"/>
          <p:cNvSpPr/>
          <p:nvPr/>
        </p:nvSpPr>
        <p:spPr bwMode="auto">
          <a:xfrm>
            <a:off x="971550" y="1123950"/>
            <a:ext cx="2808288" cy="1512888"/>
          </a:xfrm>
          <a:prstGeom prst="wedgeEllipseCallout">
            <a:avLst>
              <a:gd name="adj1" fmla="val 39292"/>
              <a:gd name="adj2" fmla="val 63423"/>
            </a:avLst>
          </a:prstGeom>
          <a:solidFill>
            <a:srgbClr val="FFFFFF"/>
          </a:solidFill>
          <a:ln w="6350" cap="flat" cmpd="sng" algn="ctr">
            <a:solidFill>
              <a:schemeClr val="tx1">
                <a:lumMod val="65000"/>
                <a:lumOff val="35000"/>
              </a:schemeClr>
            </a:solidFill>
            <a:prstDash val="solid"/>
            <a:round/>
            <a:headEnd type="none" w="med" len="med"/>
            <a:tailEnd type="none" w="med" len="med"/>
          </a:ln>
          <a:effectLst/>
        </p:spPr>
        <p:txBody>
          <a:bodyPr anchor="ctr"/>
          <a:lstStyle/>
          <a:p>
            <a:pPr algn="ctr" fontAlgn="base">
              <a:spcBef>
                <a:spcPct val="0"/>
              </a:spcBef>
              <a:spcAft>
                <a:spcPct val="0"/>
              </a:spcAft>
              <a:buFont typeface="Wingdings" pitchFamily="2" charset="2"/>
              <a:buNone/>
              <a:defRPr/>
            </a:pPr>
            <a:r>
              <a:rPr kumimoji="0" lang="ja-JP" altLang="en-US" sz="2000" dirty="0">
                <a:solidFill>
                  <a:srgbClr val="000000">
                    <a:lumMod val="65000"/>
                    <a:lumOff val="35000"/>
                  </a:srgbClr>
                </a:solidFill>
                <a:latin typeface="メイリオ"/>
                <a:ea typeface="メイリオ"/>
                <a:cs typeface="メイリオ"/>
              </a:rPr>
              <a:t>子供にねだられて買った。</a:t>
            </a:r>
          </a:p>
        </p:txBody>
      </p:sp>
      <p:sp>
        <p:nvSpPr>
          <p:cNvPr id="24" name="円形吹き出し 23"/>
          <p:cNvSpPr/>
          <p:nvPr/>
        </p:nvSpPr>
        <p:spPr bwMode="auto">
          <a:xfrm>
            <a:off x="5435600" y="1557338"/>
            <a:ext cx="2808288" cy="1511300"/>
          </a:xfrm>
          <a:prstGeom prst="wedgeEllipseCallout">
            <a:avLst/>
          </a:prstGeom>
          <a:solidFill>
            <a:srgbClr val="FFFFFF"/>
          </a:solidFill>
          <a:ln w="6350" cap="flat" cmpd="sng" algn="ctr">
            <a:solidFill>
              <a:schemeClr val="tx1">
                <a:lumMod val="65000"/>
                <a:lumOff val="35000"/>
              </a:schemeClr>
            </a:solidFill>
            <a:prstDash val="solid"/>
            <a:round/>
            <a:headEnd type="none" w="med" len="med"/>
            <a:tailEnd type="none" w="med" len="med"/>
          </a:ln>
          <a:effectLst/>
        </p:spPr>
        <p:txBody>
          <a:bodyPr anchor="ctr"/>
          <a:lstStyle/>
          <a:p>
            <a:pPr algn="ctr" fontAlgn="base">
              <a:spcBef>
                <a:spcPct val="0"/>
              </a:spcBef>
              <a:spcAft>
                <a:spcPct val="0"/>
              </a:spcAft>
              <a:buFont typeface="Wingdings" pitchFamily="2" charset="2"/>
              <a:buNone/>
              <a:defRPr/>
            </a:pPr>
            <a:r>
              <a:rPr kumimoji="0" lang="ja-JP" altLang="en-US" sz="2000" dirty="0">
                <a:solidFill>
                  <a:srgbClr val="000000">
                    <a:lumMod val="65000"/>
                    <a:lumOff val="35000"/>
                  </a:srgbClr>
                </a:solidFill>
                <a:latin typeface="メイリオ"/>
                <a:ea typeface="メイリオ"/>
                <a:cs typeface="メイリオ"/>
              </a:rPr>
              <a:t>子供の頃に</a:t>
            </a:r>
            <a:endParaRPr kumimoji="0" lang="en-US" altLang="ja-JP" sz="2000" dirty="0">
              <a:solidFill>
                <a:srgbClr val="000000">
                  <a:lumMod val="65000"/>
                  <a:lumOff val="35000"/>
                </a:srgbClr>
              </a:solidFill>
              <a:latin typeface="メイリオ"/>
              <a:ea typeface="メイリオ"/>
              <a:cs typeface="メイリオ"/>
            </a:endParaRPr>
          </a:p>
          <a:p>
            <a:pPr algn="ctr" fontAlgn="base">
              <a:spcBef>
                <a:spcPct val="0"/>
              </a:spcBef>
              <a:spcAft>
                <a:spcPct val="0"/>
              </a:spcAft>
              <a:buFont typeface="Wingdings" pitchFamily="2" charset="2"/>
              <a:buNone/>
              <a:defRPr/>
            </a:pPr>
            <a:r>
              <a:rPr kumimoji="0" lang="ja-JP" altLang="en-US" sz="2000" dirty="0">
                <a:solidFill>
                  <a:srgbClr val="000000">
                    <a:lumMod val="65000"/>
                    <a:lumOff val="35000"/>
                  </a:srgbClr>
                </a:solidFill>
                <a:latin typeface="メイリオ"/>
                <a:ea typeface="メイリオ"/>
                <a:cs typeface="メイリオ"/>
              </a:rPr>
              <a:t>読んだ童話を</a:t>
            </a:r>
            <a:endParaRPr kumimoji="0" lang="en-US" altLang="ja-JP" sz="2000" dirty="0">
              <a:solidFill>
                <a:srgbClr val="000000">
                  <a:lumMod val="65000"/>
                  <a:lumOff val="35000"/>
                </a:srgbClr>
              </a:solidFill>
              <a:latin typeface="メイリオ"/>
              <a:ea typeface="メイリオ"/>
              <a:cs typeface="メイリオ"/>
            </a:endParaRPr>
          </a:p>
          <a:p>
            <a:pPr algn="ctr" fontAlgn="base">
              <a:spcBef>
                <a:spcPct val="0"/>
              </a:spcBef>
              <a:spcAft>
                <a:spcPct val="0"/>
              </a:spcAft>
              <a:buFont typeface="Wingdings" pitchFamily="2" charset="2"/>
              <a:buNone/>
              <a:defRPr/>
            </a:pPr>
            <a:r>
              <a:rPr kumimoji="0" lang="ja-JP" altLang="en-US" sz="2000" dirty="0">
                <a:solidFill>
                  <a:srgbClr val="000000">
                    <a:lumMod val="65000"/>
                    <a:lumOff val="35000"/>
                  </a:srgbClr>
                </a:solidFill>
                <a:latin typeface="メイリオ"/>
                <a:ea typeface="メイリオ"/>
                <a:cs typeface="メイリオ"/>
              </a:rPr>
              <a:t>思い出す。</a:t>
            </a:r>
          </a:p>
        </p:txBody>
      </p:sp>
      <p:sp>
        <p:nvSpPr>
          <p:cNvPr id="14" name="角丸四角形 13"/>
          <p:cNvSpPr>
            <a:spLocks noChangeArrowheads="1"/>
          </p:cNvSpPr>
          <p:nvPr/>
        </p:nvSpPr>
        <p:spPr bwMode="auto">
          <a:xfrm>
            <a:off x="1619250" y="2420938"/>
            <a:ext cx="6337300" cy="865187"/>
          </a:xfrm>
          <a:prstGeom prst="roundRect">
            <a:avLst>
              <a:gd name="adj" fmla="val 16667"/>
            </a:avLst>
          </a:prstGeom>
          <a:solidFill>
            <a:srgbClr val="0D0D0D">
              <a:alpha val="70195"/>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Wingdings" charset="0"/>
              <a:buNone/>
              <a:defRPr/>
            </a:pPr>
            <a:r>
              <a:rPr kumimoji="0" lang="ja-JP" altLang="en-US" sz="3200" b="1" dirty="0">
                <a:solidFill>
                  <a:srgbClr val="FFFFFF"/>
                </a:solidFill>
                <a:latin typeface="メイリオ"/>
                <a:ea typeface="メイリオ"/>
                <a:cs typeface="メイリオ"/>
              </a:rPr>
              <a:t>「手作りの楽しさ」</a:t>
            </a:r>
          </a:p>
        </p:txBody>
      </p:sp>
      <p:sp>
        <p:nvSpPr>
          <p:cNvPr id="15" name="角丸四角形 14"/>
          <p:cNvSpPr>
            <a:spLocks noChangeArrowheads="1"/>
          </p:cNvSpPr>
          <p:nvPr/>
        </p:nvSpPr>
        <p:spPr bwMode="auto">
          <a:xfrm>
            <a:off x="1619250" y="4292600"/>
            <a:ext cx="6337300" cy="865188"/>
          </a:xfrm>
          <a:prstGeom prst="roundRect">
            <a:avLst>
              <a:gd name="adj" fmla="val 16667"/>
            </a:avLst>
          </a:prstGeom>
          <a:solidFill>
            <a:srgbClr val="0D0D0D">
              <a:alpha val="70195"/>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Wingdings" charset="0"/>
              <a:buNone/>
              <a:defRPr/>
            </a:pPr>
            <a:r>
              <a:rPr kumimoji="0" lang="ja-JP" altLang="en-US" sz="3200" b="1" dirty="0">
                <a:solidFill>
                  <a:srgbClr val="FFFFFF"/>
                </a:solidFill>
                <a:latin typeface="メイリオ"/>
                <a:ea typeface="メイリオ"/>
                <a:cs typeface="メイリオ"/>
              </a:rPr>
              <a:t>「童話の世界観」</a:t>
            </a:r>
          </a:p>
        </p:txBody>
      </p:sp>
    </p:spTree>
    <p:extLst>
      <p:ext uri="{BB962C8B-B14F-4D97-AF65-F5344CB8AC3E}">
        <p14:creationId xmlns:p14="http://schemas.microsoft.com/office/powerpoint/2010/main" val="2036360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outVertical)">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14"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descr="_63C0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487488"/>
            <a:ext cx="75565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1824038" y="908050"/>
            <a:ext cx="5570537" cy="523875"/>
          </a:xfrm>
          <a:prstGeom prst="rect">
            <a:avLst/>
          </a:prstGeom>
          <a:noFill/>
        </p:spPr>
        <p:txBody>
          <a:bodyPr wrap="none">
            <a:spAutoFit/>
          </a:bodyPr>
          <a:lstStyle/>
          <a:p>
            <a:pPr algn="ctr" fontAlgn="base">
              <a:spcBef>
                <a:spcPct val="0"/>
              </a:spcBef>
              <a:spcAft>
                <a:spcPct val="0"/>
              </a:spcAft>
              <a:defRPr/>
            </a:pPr>
            <a:r>
              <a:rPr lang="ja-JP" altLang="en-US" sz="2800" dirty="0">
                <a:solidFill>
                  <a:srgbClr val="000000">
                    <a:lumMod val="65000"/>
                    <a:lumOff val="35000"/>
                  </a:srgbClr>
                </a:solidFill>
                <a:latin typeface="メイリオ"/>
                <a:ea typeface="メイリオ"/>
                <a:cs typeface="メイリオ"/>
              </a:rPr>
              <a:t>有楽町に</a:t>
            </a:r>
            <a:r>
              <a:rPr lang="en-US" altLang="ja-JP" sz="2800" dirty="0">
                <a:solidFill>
                  <a:srgbClr val="000000">
                    <a:lumMod val="65000"/>
                    <a:lumOff val="35000"/>
                  </a:srgbClr>
                </a:solidFill>
                <a:latin typeface="メイリオ"/>
                <a:ea typeface="メイリオ"/>
                <a:cs typeface="メイリオ"/>
              </a:rPr>
              <a:t>『</a:t>
            </a:r>
            <a:r>
              <a:rPr lang="ja-JP" altLang="en-US" sz="2800" dirty="0">
                <a:solidFill>
                  <a:srgbClr val="000000">
                    <a:lumMod val="65000"/>
                    <a:lumOff val="35000"/>
                  </a:srgbClr>
                </a:solidFill>
                <a:latin typeface="メイリオ"/>
                <a:ea typeface="メイリオ"/>
                <a:cs typeface="メイリオ"/>
              </a:rPr>
              <a:t>お菓子の街</a:t>
            </a:r>
            <a:r>
              <a:rPr lang="en-US" altLang="ja-JP" sz="2800" dirty="0">
                <a:solidFill>
                  <a:srgbClr val="000000">
                    <a:lumMod val="65000"/>
                    <a:lumOff val="35000"/>
                  </a:srgbClr>
                </a:solidFill>
                <a:latin typeface="メイリオ"/>
                <a:ea typeface="メイリオ"/>
                <a:cs typeface="メイリオ"/>
              </a:rPr>
              <a:t>』</a:t>
            </a:r>
            <a:r>
              <a:rPr lang="ja-JP" altLang="en-US" sz="2800" dirty="0">
                <a:solidFill>
                  <a:srgbClr val="000000">
                    <a:lumMod val="65000"/>
                    <a:lumOff val="35000"/>
                  </a:srgbClr>
                </a:solidFill>
                <a:latin typeface="メイリオ"/>
                <a:ea typeface="メイリオ"/>
                <a:cs typeface="メイリオ"/>
              </a:rPr>
              <a:t>現る！！</a:t>
            </a:r>
            <a:endParaRPr lang="en-US" altLang="ja-JP" sz="2800" dirty="0">
              <a:solidFill>
                <a:srgbClr val="000000">
                  <a:lumMod val="65000"/>
                  <a:lumOff val="35000"/>
                </a:srgbClr>
              </a:solidFill>
              <a:latin typeface="メイリオ"/>
              <a:ea typeface="メイリオ"/>
              <a:cs typeface="メイリオ"/>
            </a:endParaRPr>
          </a:p>
        </p:txBody>
      </p:sp>
      <p:pic>
        <p:nvPicPr>
          <p:cNvPr id="5" name="図 4" descr="_63C004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908050"/>
            <a:ext cx="4691063"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00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8375" y="1220788"/>
            <a:ext cx="68707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100" y="2924175"/>
            <a:ext cx="6367463"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2357438"/>
            <a:ext cx="5910262"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p:cNvSpPr>
            <a:spLocks noChangeArrowheads="1"/>
          </p:cNvSpPr>
          <p:nvPr/>
        </p:nvSpPr>
        <p:spPr bwMode="auto">
          <a:xfrm>
            <a:off x="1619250" y="1700213"/>
            <a:ext cx="6337300" cy="865187"/>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buFont typeface="Wingdings" charset="0"/>
              <a:buNone/>
              <a:defRPr/>
            </a:pPr>
            <a:r>
              <a:rPr kumimoji="0" lang="ja-JP" altLang="en-US" sz="3200" b="1" dirty="0">
                <a:solidFill>
                  <a:srgbClr val="FFFFFF"/>
                </a:solidFill>
                <a:latin typeface="メイリオ"/>
                <a:ea typeface="メイリオ"/>
                <a:cs typeface="メイリオ"/>
              </a:rPr>
              <a:t>来場者数</a:t>
            </a:r>
            <a:r>
              <a:rPr kumimoji="0" lang="en-US" altLang="ja-JP" sz="3200" b="1" dirty="0">
                <a:solidFill>
                  <a:srgbClr val="FFFFFF"/>
                </a:solidFill>
                <a:latin typeface="メイリオ"/>
                <a:ea typeface="メイリオ"/>
                <a:cs typeface="メイリオ"/>
              </a:rPr>
              <a:t>15</a:t>
            </a:r>
            <a:r>
              <a:rPr kumimoji="0" lang="ja-JP" altLang="en-US" sz="3200" b="1" dirty="0">
                <a:solidFill>
                  <a:srgbClr val="FFFFFF"/>
                </a:solidFill>
                <a:latin typeface="メイリオ"/>
                <a:ea typeface="メイリオ"/>
                <a:cs typeface="メイリオ"/>
              </a:rPr>
              <a:t>万人</a:t>
            </a:r>
          </a:p>
        </p:txBody>
      </p:sp>
      <p:sp>
        <p:nvSpPr>
          <p:cNvPr id="13" name="角丸四角形 12"/>
          <p:cNvSpPr>
            <a:spLocks noChangeArrowheads="1"/>
          </p:cNvSpPr>
          <p:nvPr/>
        </p:nvSpPr>
        <p:spPr bwMode="auto">
          <a:xfrm>
            <a:off x="1619250" y="3140075"/>
            <a:ext cx="6337300" cy="865188"/>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buFont typeface="Wingdings" charset="0"/>
              <a:buNone/>
              <a:defRPr/>
            </a:pPr>
            <a:r>
              <a:rPr kumimoji="0" lang="ja-JP" altLang="en-US" sz="3200" b="1" dirty="0">
                <a:solidFill>
                  <a:srgbClr val="FFFFFF"/>
                </a:solidFill>
                <a:latin typeface="メイリオ"/>
                <a:ea typeface="メイリオ"/>
                <a:cs typeface="メイリオ"/>
              </a:rPr>
              <a:t>有楽町店売上：昨対比</a:t>
            </a:r>
            <a:r>
              <a:rPr kumimoji="0" lang="en-US" altLang="ja-JP" sz="3200" b="1" dirty="0">
                <a:solidFill>
                  <a:srgbClr val="FFFFFF"/>
                </a:solidFill>
                <a:latin typeface="メイリオ"/>
                <a:ea typeface="メイリオ"/>
                <a:cs typeface="メイリオ"/>
              </a:rPr>
              <a:t>328%</a:t>
            </a:r>
            <a:r>
              <a:rPr kumimoji="0" lang="ja-JP" altLang="en-US" sz="3200" b="1" dirty="0">
                <a:solidFill>
                  <a:srgbClr val="FFFFFF"/>
                </a:solidFill>
                <a:latin typeface="メイリオ"/>
                <a:ea typeface="メイリオ"/>
                <a:cs typeface="メイリオ"/>
              </a:rPr>
              <a:t>増</a:t>
            </a:r>
          </a:p>
        </p:txBody>
      </p:sp>
      <p:sp>
        <p:nvSpPr>
          <p:cNvPr id="14" name="角丸四角形 13"/>
          <p:cNvSpPr>
            <a:spLocks noChangeArrowheads="1"/>
          </p:cNvSpPr>
          <p:nvPr/>
        </p:nvSpPr>
        <p:spPr bwMode="auto">
          <a:xfrm>
            <a:off x="1619250" y="4724400"/>
            <a:ext cx="6337300" cy="865188"/>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buFont typeface="Wingdings" charset="0"/>
              <a:buNone/>
              <a:defRPr/>
            </a:pPr>
            <a:r>
              <a:rPr kumimoji="0" lang="ja-JP" altLang="en-US" sz="3200" b="1" dirty="0">
                <a:solidFill>
                  <a:srgbClr val="FFFFFF"/>
                </a:solidFill>
                <a:latin typeface="メイリオ"/>
                <a:ea typeface="メイリオ"/>
                <a:cs typeface="メイリオ"/>
              </a:rPr>
              <a:t>販売全店売上：昨対比</a:t>
            </a:r>
            <a:r>
              <a:rPr kumimoji="0" lang="en-US" altLang="ja-JP" sz="3200" b="1" dirty="0">
                <a:solidFill>
                  <a:srgbClr val="FFFFFF"/>
                </a:solidFill>
                <a:latin typeface="メイリオ"/>
                <a:ea typeface="メイリオ"/>
                <a:cs typeface="メイリオ"/>
              </a:rPr>
              <a:t>120%</a:t>
            </a:r>
            <a:r>
              <a:rPr kumimoji="0" lang="ja-JP" altLang="en-US" sz="3200" b="1" dirty="0">
                <a:solidFill>
                  <a:srgbClr val="FFFFFF"/>
                </a:solidFill>
                <a:latin typeface="メイリオ"/>
                <a:ea typeface="メイリオ"/>
                <a:cs typeface="メイリオ"/>
              </a:rPr>
              <a:t>増</a:t>
            </a:r>
          </a:p>
        </p:txBody>
      </p:sp>
      <p:sp>
        <p:nvSpPr>
          <p:cNvPr id="15" name="タイトル 1"/>
          <p:cNvSpPr>
            <a:spLocks noGrp="1"/>
          </p:cNvSpPr>
          <p:nvPr>
            <p:ph type="title"/>
          </p:nvPr>
        </p:nvSpPr>
        <p:spPr>
          <a:xfrm>
            <a:off x="344488" y="431800"/>
            <a:ext cx="8647112" cy="404813"/>
          </a:xfrm>
        </p:spPr>
        <p:txBody>
          <a:bodyPr/>
          <a:lstStyle/>
          <a:p>
            <a:pPr>
              <a:defRPr/>
            </a:pPr>
            <a:r>
              <a:rPr lang="ja-JP" altLang="en-US" dirty="0"/>
              <a:t>良品計画様、「ソーシャルメディア</a:t>
            </a:r>
            <a:r>
              <a:rPr lang="ja-JP" altLang="en-US" dirty="0" smtClean="0"/>
              <a:t>から</a:t>
            </a:r>
            <a:r>
              <a:rPr lang="ja-JP" altLang="en-US" dirty="0" smtClean="0">
                <a:solidFill>
                  <a:srgbClr val="FF0000"/>
                </a:solidFill>
              </a:rPr>
              <a:t>消費者のニーズを調査</a:t>
            </a:r>
            <a:r>
              <a:rPr lang="ja-JP" altLang="en-US" dirty="0" smtClean="0"/>
              <a:t>！</a:t>
            </a:r>
            <a:r>
              <a:rPr lang="ja-JP" altLang="en-US" dirty="0"/>
              <a:t>」</a:t>
            </a:r>
            <a:br>
              <a:rPr lang="ja-JP" altLang="en-US" dirty="0"/>
            </a:br>
            <a:r>
              <a:rPr lang="en-US" altLang="ja-JP" dirty="0"/>
              <a:t>MUJI HOME MADE</a:t>
            </a:r>
            <a:r>
              <a:rPr lang="ja-JP" altLang="en-US" dirty="0"/>
              <a:t>でお菓子の家の街を作る。</a:t>
            </a:r>
          </a:p>
        </p:txBody>
      </p:sp>
    </p:spTree>
    <p:extLst>
      <p:ext uri="{BB962C8B-B14F-4D97-AF65-F5344CB8AC3E}">
        <p14:creationId xmlns:p14="http://schemas.microsoft.com/office/powerpoint/2010/main" val="3745541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outVertic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out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out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正方形/長方形 1"/>
          <p:cNvSpPr>
            <a:spLocks noChangeArrowheads="1"/>
          </p:cNvSpPr>
          <p:nvPr/>
        </p:nvSpPr>
        <p:spPr bwMode="auto">
          <a:xfrm>
            <a:off x="1979613" y="1916113"/>
            <a:ext cx="5616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fontAlgn="base" hangingPunct="1">
              <a:spcBef>
                <a:spcPct val="0"/>
              </a:spcBef>
              <a:spcAft>
                <a:spcPct val="0"/>
              </a:spcAft>
              <a:buFontTx/>
              <a:buNone/>
            </a:pPr>
            <a:r>
              <a:rPr kumimoji="0" lang="ja-JP" altLang="en-US" sz="3200" b="1" smtClean="0">
                <a:solidFill>
                  <a:srgbClr val="000000"/>
                </a:solidFill>
                <a:latin typeface="Arial" pitchFamily="34" charset="0"/>
                <a:ea typeface="ＭＳ Ｐゴシック" pitchFamily="50" charset="-128"/>
              </a:rPr>
              <a:t>テキストマイニングによる発見</a:t>
            </a:r>
            <a:endParaRPr kumimoji="0" lang="en-US" altLang="ja-JP" sz="3200" b="1" smtClean="0">
              <a:solidFill>
                <a:srgbClr val="000000"/>
              </a:solidFill>
              <a:latin typeface="Arial" pitchFamily="34" charset="0"/>
              <a:ea typeface="ＭＳ Ｐゴシック" pitchFamily="50" charset="-128"/>
            </a:endParaRPr>
          </a:p>
          <a:p>
            <a:pPr eaLnBrk="1" fontAlgn="base" hangingPunct="1">
              <a:spcBef>
                <a:spcPct val="0"/>
              </a:spcBef>
              <a:spcAft>
                <a:spcPct val="0"/>
              </a:spcAft>
              <a:buFontTx/>
              <a:buNone/>
            </a:pPr>
            <a:endParaRPr kumimoji="0" lang="en-US" altLang="ja-JP" sz="3200" b="1" smtClean="0">
              <a:solidFill>
                <a:srgbClr val="000000"/>
              </a:solidFill>
              <a:latin typeface="Arial" pitchFamily="34" charset="0"/>
              <a:ea typeface="ＭＳ Ｐゴシック" pitchFamily="50" charset="-128"/>
            </a:endParaRPr>
          </a:p>
          <a:p>
            <a:pPr eaLnBrk="1" fontAlgn="base" hangingPunct="1">
              <a:spcBef>
                <a:spcPct val="0"/>
              </a:spcBef>
              <a:spcAft>
                <a:spcPct val="0"/>
              </a:spcAft>
              <a:buFontTx/>
              <a:buNone/>
            </a:pPr>
            <a:r>
              <a:rPr kumimoji="0" lang="ja-JP" altLang="en-US" sz="3200" b="1" smtClean="0">
                <a:solidFill>
                  <a:srgbClr val="000000"/>
                </a:solidFill>
                <a:latin typeface="Arial" pitchFamily="34" charset="0"/>
                <a:ea typeface="ＭＳ Ｐゴシック" pitchFamily="50" charset="-128"/>
              </a:rPr>
              <a:t>栄養ドリンク剤の市場で</a:t>
            </a:r>
            <a:endParaRPr kumimoji="0" lang="en-US" altLang="ja-JP" sz="3200" b="1" smtClean="0">
              <a:solidFill>
                <a:srgbClr val="000000"/>
              </a:solidFill>
              <a:latin typeface="Arial" pitchFamily="34" charset="0"/>
              <a:ea typeface="ＭＳ Ｐゴシック" pitchFamily="50" charset="-128"/>
            </a:endParaRPr>
          </a:p>
          <a:p>
            <a:pPr eaLnBrk="1" fontAlgn="base" hangingPunct="1">
              <a:spcBef>
                <a:spcPct val="0"/>
              </a:spcBef>
              <a:spcAft>
                <a:spcPct val="0"/>
              </a:spcAft>
              <a:buFontTx/>
              <a:buNone/>
            </a:pPr>
            <a:r>
              <a:rPr kumimoji="0" lang="ja-JP" altLang="en-US" sz="3200" b="1" smtClean="0">
                <a:solidFill>
                  <a:srgbClr val="000000"/>
                </a:solidFill>
                <a:latin typeface="Arial" pitchFamily="34" charset="0"/>
                <a:ea typeface="ＭＳ Ｐゴシック" pitchFamily="50" charset="-128"/>
              </a:rPr>
              <a:t>新製品のニーズを探す</a:t>
            </a:r>
            <a:endParaRPr kumimoji="0" lang="en-US" altLang="ja-JP" sz="3200" b="1" smtClean="0">
              <a:solidFill>
                <a:srgbClr val="000000"/>
              </a:solidFill>
              <a:latin typeface="Arial" pitchFamily="34" charset="0"/>
              <a:ea typeface="ＭＳ Ｐゴシック" pitchFamily="50" charset="-128"/>
            </a:endParaRPr>
          </a:p>
          <a:p>
            <a:pPr eaLnBrk="1" fontAlgn="base" hangingPunct="1">
              <a:spcBef>
                <a:spcPct val="0"/>
              </a:spcBef>
              <a:spcAft>
                <a:spcPct val="0"/>
              </a:spcAft>
              <a:buFontTx/>
              <a:buNone/>
            </a:pPr>
            <a:endParaRPr kumimoji="0" lang="ja-JP" altLang="en-US" sz="3200" b="1" smtClean="0">
              <a:solidFill>
                <a:srgbClr val="000000"/>
              </a:solidFill>
              <a:latin typeface="Arial" pitchFamily="34" charset="0"/>
              <a:ea typeface="ＭＳ Ｐゴシック" pitchFamily="50" charset="-128"/>
            </a:endParaRPr>
          </a:p>
          <a:p>
            <a:pPr eaLnBrk="1" fontAlgn="base" hangingPunct="1">
              <a:spcBef>
                <a:spcPct val="0"/>
              </a:spcBef>
              <a:spcAft>
                <a:spcPct val="0"/>
              </a:spcAft>
              <a:buFontTx/>
              <a:buNone/>
            </a:pPr>
            <a:r>
              <a:rPr kumimoji="0" lang="ja-JP" altLang="en-US" sz="3200" b="1" smtClean="0">
                <a:solidFill>
                  <a:srgbClr val="000000"/>
                </a:solidFill>
                <a:latin typeface="Arial" pitchFamily="34" charset="0"/>
                <a:ea typeface="ＭＳ Ｐゴシック" pitchFamily="50" charset="-128"/>
              </a:rPr>
              <a:t>リポビタン</a:t>
            </a:r>
            <a:r>
              <a:rPr kumimoji="0" lang="en-US" altLang="ja-JP" sz="3200" b="1" smtClean="0">
                <a:solidFill>
                  <a:srgbClr val="000000"/>
                </a:solidFill>
                <a:latin typeface="Arial" pitchFamily="34" charset="0"/>
                <a:ea typeface="ＭＳ Ｐゴシック" pitchFamily="50" charset="-128"/>
              </a:rPr>
              <a:t>D</a:t>
            </a:r>
            <a:r>
              <a:rPr kumimoji="0" lang="ja-JP" altLang="en-US" sz="3200" b="1" smtClean="0">
                <a:solidFill>
                  <a:srgbClr val="000000"/>
                </a:solidFill>
                <a:latin typeface="Arial" pitchFamily="34" charset="0"/>
                <a:ea typeface="ＭＳ Ｐゴシック" pitchFamily="50" charset="-128"/>
              </a:rPr>
              <a:t>とオロナミン</a:t>
            </a:r>
            <a:r>
              <a:rPr kumimoji="0" lang="en-US" altLang="ja-JP" sz="3200" b="1" smtClean="0">
                <a:solidFill>
                  <a:srgbClr val="000000"/>
                </a:solidFill>
                <a:latin typeface="Arial" pitchFamily="34" charset="0"/>
                <a:ea typeface="ＭＳ Ｐゴシック" pitchFamily="50" charset="-128"/>
              </a:rPr>
              <a:t>C</a:t>
            </a:r>
          </a:p>
          <a:p>
            <a:pPr eaLnBrk="1" fontAlgn="base" hangingPunct="1">
              <a:spcBef>
                <a:spcPct val="0"/>
              </a:spcBef>
              <a:spcAft>
                <a:spcPct val="0"/>
              </a:spcAft>
              <a:buFontTx/>
              <a:buNone/>
            </a:pPr>
            <a:r>
              <a:rPr kumimoji="0" lang="ja-JP" altLang="en-US" sz="3200" b="1" smtClean="0">
                <a:solidFill>
                  <a:srgbClr val="000000"/>
                </a:solidFill>
                <a:latin typeface="Arial" pitchFamily="34" charset="0"/>
                <a:ea typeface="ＭＳ Ｐゴシック" pitchFamily="50" charset="-128"/>
              </a:rPr>
              <a:t>の口コミをデータ分析</a:t>
            </a:r>
          </a:p>
        </p:txBody>
      </p:sp>
    </p:spTree>
    <p:extLst>
      <p:ext uri="{BB962C8B-B14F-4D97-AF65-F5344CB8AC3E}">
        <p14:creationId xmlns:p14="http://schemas.microsoft.com/office/powerpoint/2010/main" val="35809915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33375"/>
            <a:ext cx="8985250" cy="567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79388" y="3933825"/>
            <a:ext cx="3671887" cy="2862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r>
              <a:rPr kumimoji="0" lang="ja-JP" altLang="en-US" sz="1600" b="1" dirty="0">
                <a:solidFill>
                  <a:prstClr val="black"/>
                </a:solidFill>
              </a:rPr>
              <a:t>「リポビタン</a:t>
            </a:r>
            <a:r>
              <a:rPr kumimoji="0" lang="en-US" altLang="ja-JP" sz="1600" b="1" dirty="0">
                <a:solidFill>
                  <a:prstClr val="black"/>
                </a:solidFill>
              </a:rPr>
              <a:t>D</a:t>
            </a:r>
            <a:r>
              <a:rPr kumimoji="0" lang="ja-JP" altLang="en-US" sz="1600" b="1" dirty="0">
                <a:solidFill>
                  <a:prstClr val="black"/>
                </a:solidFill>
              </a:rPr>
              <a:t>」の書き込み量が最も多かったのは２０１３年９月１３日。</a:t>
            </a:r>
          </a:p>
          <a:p>
            <a:pPr fontAlgn="base">
              <a:spcBef>
                <a:spcPct val="0"/>
              </a:spcBef>
              <a:spcAft>
                <a:spcPct val="0"/>
              </a:spcAft>
              <a:defRPr/>
            </a:pPr>
            <a:endParaRPr kumimoji="0" lang="ja-JP" altLang="en-US" sz="1600" b="1" dirty="0">
              <a:solidFill>
                <a:prstClr val="black"/>
              </a:solidFill>
            </a:endParaRPr>
          </a:p>
          <a:p>
            <a:pPr fontAlgn="base">
              <a:spcBef>
                <a:spcPct val="0"/>
              </a:spcBef>
              <a:spcAft>
                <a:spcPct val="0"/>
              </a:spcAft>
              <a:defRPr/>
            </a:pPr>
            <a:r>
              <a:rPr kumimoji="0" lang="ja-JP" altLang="en-US" sz="1600" b="1" dirty="0">
                <a:solidFill>
                  <a:prstClr val="black"/>
                </a:solidFill>
              </a:rPr>
              <a:t>”</a:t>
            </a:r>
            <a:r>
              <a:rPr kumimoji="0" lang="en-US" altLang="ja-JP" sz="1600" b="1" dirty="0">
                <a:solidFill>
                  <a:prstClr val="black"/>
                </a:solidFill>
              </a:rPr>
              <a:t>【</a:t>
            </a:r>
            <a:r>
              <a:rPr kumimoji="0" lang="ja-JP" altLang="en-US" sz="1600" b="1" dirty="0" err="1">
                <a:solidFill>
                  <a:prstClr val="black"/>
                </a:solidFill>
              </a:rPr>
              <a:t>えくそ</a:t>
            </a:r>
            <a:r>
              <a:rPr kumimoji="0" lang="ja-JP" altLang="en-US" sz="1600" b="1" dirty="0">
                <a:solidFill>
                  <a:prstClr val="black"/>
                </a:solidFill>
              </a:rPr>
              <a:t>で</a:t>
            </a:r>
            <a:r>
              <a:rPr kumimoji="0" lang="en-US" altLang="ja-JP" sz="1600" b="1" dirty="0">
                <a:solidFill>
                  <a:prstClr val="black"/>
                </a:solidFill>
              </a:rPr>
              <a:t>CM】 </a:t>
            </a:r>
            <a:r>
              <a:rPr kumimoji="0" lang="ja-JP" altLang="en-US" sz="1600" b="1" dirty="0">
                <a:solidFill>
                  <a:prstClr val="black"/>
                </a:solidFill>
              </a:rPr>
              <a:t>桃の天然水→れい サラサーティ→すほ お仏壇の長谷川→ちぇん 星の王子様カレー→るぅ クリアクリーン→にょる ガーナ母の日</a:t>
            </a:r>
            <a:r>
              <a:rPr kumimoji="0" lang="en-US" altLang="ja-JP" sz="1600" b="1" dirty="0" err="1">
                <a:solidFill>
                  <a:prstClr val="black"/>
                </a:solidFill>
              </a:rPr>
              <a:t>ver</a:t>
            </a:r>
            <a:r>
              <a:rPr kumimoji="0" lang="en-US" altLang="ja-JP" sz="1600" b="1" dirty="0">
                <a:solidFill>
                  <a:prstClr val="black"/>
                </a:solidFill>
              </a:rPr>
              <a:t>→</a:t>
            </a:r>
            <a:r>
              <a:rPr kumimoji="0" lang="ja-JP" altLang="en-US" sz="1600" b="1" dirty="0">
                <a:solidFill>
                  <a:prstClr val="black"/>
                </a:solidFill>
              </a:rPr>
              <a:t>かい ベンザブロック→クリス カロリミット→しう リポビタン</a:t>
            </a:r>
            <a:r>
              <a:rPr kumimoji="0" lang="en-US" altLang="ja-JP" sz="1600" b="1" dirty="0">
                <a:solidFill>
                  <a:prstClr val="black"/>
                </a:solidFill>
              </a:rPr>
              <a:t>D→</a:t>
            </a:r>
            <a:r>
              <a:rPr kumimoji="0" lang="ja-JP" altLang="en-US" sz="1600" b="1" dirty="0">
                <a:solidFill>
                  <a:prstClr val="black"/>
                </a:solidFill>
              </a:rPr>
              <a:t>たお 進研ゼミ→ど </a:t>
            </a:r>
            <a:r>
              <a:rPr kumimoji="0" lang="en-US" altLang="ja-JP" sz="1600" b="1" dirty="0">
                <a:solidFill>
                  <a:prstClr val="black"/>
                </a:solidFill>
              </a:rPr>
              <a:t>KATE→</a:t>
            </a:r>
            <a:r>
              <a:rPr kumimoji="0" lang="ja-JP" altLang="en-US" sz="1600" b="1" dirty="0">
                <a:solidFill>
                  <a:prstClr val="black"/>
                </a:solidFill>
              </a:rPr>
              <a:t>ベク”</a:t>
            </a:r>
          </a:p>
        </p:txBody>
      </p:sp>
    </p:spTree>
    <p:extLst>
      <p:ext uri="{BB962C8B-B14F-4D97-AF65-F5344CB8AC3E}">
        <p14:creationId xmlns:p14="http://schemas.microsoft.com/office/powerpoint/2010/main" val="3631822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21" y="44624"/>
            <a:ext cx="7200800" cy="752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923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8985250" cy="567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389438" y="4437063"/>
            <a:ext cx="4572000" cy="2308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r>
              <a:rPr kumimoji="0" lang="ja-JP" altLang="en-US" sz="1600" b="1" dirty="0">
                <a:solidFill>
                  <a:prstClr val="black"/>
                </a:solidFill>
              </a:rPr>
              <a:t>２０１３年の４月１３日で、</a:t>
            </a:r>
          </a:p>
          <a:p>
            <a:pPr fontAlgn="base">
              <a:spcBef>
                <a:spcPct val="0"/>
              </a:spcBef>
              <a:spcAft>
                <a:spcPct val="0"/>
              </a:spcAft>
              <a:defRPr/>
            </a:pPr>
            <a:r>
              <a:rPr kumimoji="0" lang="ja-JP" altLang="en-US" sz="1600" b="1" dirty="0">
                <a:solidFill>
                  <a:prstClr val="black"/>
                </a:solidFill>
              </a:rPr>
              <a:t>”櫻井翔くんのオロナミン</a:t>
            </a:r>
            <a:r>
              <a:rPr kumimoji="0" lang="en-US" altLang="ja-JP" sz="1600" b="1" dirty="0">
                <a:solidFill>
                  <a:prstClr val="black"/>
                </a:solidFill>
              </a:rPr>
              <a:t>C </a:t>
            </a:r>
            <a:r>
              <a:rPr kumimoji="0" lang="ja-JP" altLang="en-US" sz="1600" b="1" dirty="0">
                <a:solidFill>
                  <a:prstClr val="black"/>
                </a:solidFill>
              </a:rPr>
              <a:t>新</a:t>
            </a:r>
            <a:r>
              <a:rPr kumimoji="0" lang="en-US" altLang="ja-JP" sz="1600" b="1" dirty="0">
                <a:solidFill>
                  <a:prstClr val="black"/>
                </a:solidFill>
              </a:rPr>
              <a:t>CM</a:t>
            </a:r>
            <a:r>
              <a:rPr kumimoji="0" lang="ja-JP" altLang="en-US" sz="1600" b="1" dirty="0">
                <a:solidFill>
                  <a:prstClr val="black"/>
                </a:solidFill>
              </a:rPr>
              <a:t>席譲りトレーニング篇があまりにもカッコよすぎて</a:t>
            </a:r>
            <a:r>
              <a:rPr kumimoji="0" lang="en-US" altLang="ja-JP" sz="1600" b="1" dirty="0">
                <a:solidFill>
                  <a:prstClr val="black"/>
                </a:solidFill>
              </a:rPr>
              <a:t>(((o(*</a:t>
            </a:r>
            <a:r>
              <a:rPr kumimoji="0" lang="ja-JP" altLang="en-US" sz="1600" b="1" dirty="0">
                <a:solidFill>
                  <a:prstClr val="black"/>
                </a:solidFill>
              </a:rPr>
              <a:t>ﾟ▽ﾟ*</a:t>
            </a:r>
            <a:r>
              <a:rPr kumimoji="0" lang="en-US" altLang="ja-JP" sz="1600" b="1" dirty="0">
                <a:solidFill>
                  <a:prstClr val="black"/>
                </a:solidFill>
              </a:rPr>
              <a:t>)o)))?”</a:t>
            </a:r>
          </a:p>
          <a:p>
            <a:pPr fontAlgn="base">
              <a:spcBef>
                <a:spcPct val="0"/>
              </a:spcBef>
              <a:spcAft>
                <a:spcPct val="0"/>
              </a:spcAft>
              <a:defRPr/>
            </a:pPr>
            <a:r>
              <a:rPr kumimoji="0" lang="ja-JP" altLang="en-US" sz="1600" b="1" dirty="0">
                <a:solidFill>
                  <a:prstClr val="black"/>
                </a:solidFill>
              </a:rPr>
              <a:t>というような新</a:t>
            </a:r>
            <a:r>
              <a:rPr kumimoji="0" lang="en-US" altLang="ja-JP" sz="1600" b="1" dirty="0">
                <a:solidFill>
                  <a:prstClr val="black"/>
                </a:solidFill>
              </a:rPr>
              <a:t>CM</a:t>
            </a:r>
            <a:r>
              <a:rPr kumimoji="0" lang="ja-JP" altLang="en-US" sz="1600" b="1" dirty="0">
                <a:solidFill>
                  <a:prstClr val="black"/>
                </a:solidFill>
              </a:rPr>
              <a:t>の放映開始だったようだ。映像内で男性タレントの席を譲る行為に対する感想の書き込みが多か</a:t>
            </a:r>
            <a:r>
              <a:rPr kumimoji="0" lang="ja-JP" altLang="en-US" sz="1600" b="1" dirty="0" err="1">
                <a:solidFill>
                  <a:prstClr val="black"/>
                </a:solidFill>
              </a:rPr>
              <a:t>て</a:t>
            </a:r>
            <a:r>
              <a:rPr kumimoji="0" lang="ja-JP" altLang="en-US" sz="1600" b="1" dirty="0">
                <a:solidFill>
                  <a:prstClr val="black"/>
                </a:solidFill>
              </a:rPr>
              <a:t>年間で書き込み数が最多となった。</a:t>
            </a:r>
          </a:p>
        </p:txBody>
      </p:sp>
    </p:spTree>
    <p:extLst>
      <p:ext uri="{BB962C8B-B14F-4D97-AF65-F5344CB8AC3E}">
        <p14:creationId xmlns:p14="http://schemas.microsoft.com/office/powerpoint/2010/main" val="1283583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423400" cy="595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4638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36563"/>
            <a:ext cx="9682163" cy="611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494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6350"/>
            <a:ext cx="10906125"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4631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79388" y="188913"/>
          <a:ext cx="4464051" cy="6583428"/>
        </p:xfrm>
        <a:graphic>
          <a:graphicData uri="http://schemas.openxmlformats.org/drawingml/2006/table">
            <a:tbl>
              <a:tblPr firstRow="1" bandRow="1">
                <a:tableStyleId>{5C22544A-7EE6-4342-B048-85BDC9FD1C3A}</a:tableStyleId>
              </a:tblPr>
              <a:tblGrid>
                <a:gridCol w="1488017"/>
                <a:gridCol w="1488017"/>
                <a:gridCol w="1488017"/>
              </a:tblGrid>
              <a:tr h="365742">
                <a:tc>
                  <a:txBody>
                    <a:bodyPr/>
                    <a:lstStyle/>
                    <a:p>
                      <a:r>
                        <a:rPr kumimoji="1" lang="ja-JP" altLang="en-US" sz="1800" dirty="0" smtClean="0"/>
                        <a:t>名詞</a:t>
                      </a:r>
                      <a:endParaRPr kumimoji="1" lang="ja-JP" altLang="en-US" sz="1800" dirty="0"/>
                    </a:p>
                  </a:txBody>
                  <a:tcPr marL="91431" marR="91431" marT="45713" marB="45713"/>
                </a:tc>
                <a:tc>
                  <a:txBody>
                    <a:bodyPr/>
                    <a:lstStyle/>
                    <a:p>
                      <a:r>
                        <a:rPr kumimoji="1" lang="ja-JP" altLang="en-US" sz="1800" dirty="0" smtClean="0"/>
                        <a:t>形容詞</a:t>
                      </a:r>
                      <a:endParaRPr kumimoji="1" lang="ja-JP" altLang="en-US" sz="1800" dirty="0"/>
                    </a:p>
                  </a:txBody>
                  <a:tcPr marL="91431" marR="91431" marT="45713" marB="45713"/>
                </a:tc>
                <a:tc>
                  <a:txBody>
                    <a:bodyPr/>
                    <a:lstStyle/>
                    <a:p>
                      <a:r>
                        <a:rPr kumimoji="1" lang="ja-JP" altLang="en-US" sz="1800" dirty="0" smtClean="0"/>
                        <a:t>動詞</a:t>
                      </a:r>
                      <a:endParaRPr kumimoji="1" lang="ja-JP" altLang="en-US" sz="1800" dirty="0"/>
                    </a:p>
                  </a:txBody>
                  <a:tcPr marL="91431" marR="91431" marT="45713" marB="45713"/>
                </a:tc>
              </a:tr>
              <a:tr h="365742">
                <a:tc>
                  <a:txBody>
                    <a:bodyPr/>
                    <a:lstStyle/>
                    <a:p>
                      <a:r>
                        <a:rPr kumimoji="1" lang="ja-JP" altLang="en-US" sz="1800" dirty="0" smtClean="0"/>
                        <a:t>元気</a:t>
                      </a:r>
                      <a:endParaRPr kumimoji="1" lang="ja-JP" altLang="en-US" sz="1800" dirty="0"/>
                    </a:p>
                  </a:txBody>
                  <a:tcPr marL="91431" marR="91431" marT="45713" marB="45713"/>
                </a:tc>
                <a:tc>
                  <a:txBody>
                    <a:bodyPr/>
                    <a:lstStyle/>
                    <a:p>
                      <a:r>
                        <a:rPr kumimoji="1" lang="ja-JP" altLang="en-US" sz="1800" dirty="0" smtClean="0"/>
                        <a:t>良い</a:t>
                      </a:r>
                      <a:endParaRPr kumimoji="1" lang="ja-JP" altLang="en-US" sz="1800" dirty="0"/>
                    </a:p>
                  </a:txBody>
                  <a:tcPr marL="91431" marR="91431" marT="45713" marB="45713"/>
                </a:tc>
                <a:tc>
                  <a:txBody>
                    <a:bodyPr/>
                    <a:lstStyle/>
                    <a:p>
                      <a:r>
                        <a:rPr kumimoji="1" lang="ja-JP" altLang="en-US" sz="1800" dirty="0" smtClean="0"/>
                        <a:t>飲む</a:t>
                      </a:r>
                      <a:endParaRPr kumimoji="1" lang="ja-JP" altLang="en-US" sz="1800" dirty="0"/>
                    </a:p>
                  </a:txBody>
                  <a:tcPr marL="91431" marR="91431" marT="45713" marB="45713"/>
                </a:tc>
              </a:tr>
              <a:tr h="365742">
                <a:tc>
                  <a:txBody>
                    <a:bodyPr/>
                    <a:lstStyle/>
                    <a:p>
                      <a:r>
                        <a:rPr kumimoji="1" lang="ja-JP" altLang="en-US" sz="1800" dirty="0" smtClean="0"/>
                        <a:t>陣痛</a:t>
                      </a:r>
                      <a:endParaRPr kumimoji="1" lang="ja-JP" altLang="en-US" sz="1800" dirty="0"/>
                    </a:p>
                  </a:txBody>
                  <a:tcPr marL="91431" marR="91431" marT="45713" marB="45713"/>
                </a:tc>
                <a:tc>
                  <a:txBody>
                    <a:bodyPr/>
                    <a:lstStyle/>
                    <a:p>
                      <a:r>
                        <a:rPr kumimoji="1" lang="ja-JP" altLang="en-US" sz="1800" dirty="0" smtClean="0"/>
                        <a:t>美味しい</a:t>
                      </a:r>
                      <a:endParaRPr kumimoji="1" lang="ja-JP" altLang="en-US" sz="1800" dirty="0"/>
                    </a:p>
                  </a:txBody>
                  <a:tcPr marL="91431" marR="91431" marT="45713" marB="45713"/>
                </a:tc>
                <a:tc>
                  <a:txBody>
                    <a:bodyPr/>
                    <a:lstStyle/>
                    <a:p>
                      <a:r>
                        <a:rPr kumimoji="1" lang="ja-JP" altLang="en-US" sz="1800" dirty="0" smtClean="0"/>
                        <a:t>買う</a:t>
                      </a:r>
                      <a:endParaRPr kumimoji="1" lang="ja-JP" altLang="en-US" sz="1800" dirty="0"/>
                    </a:p>
                  </a:txBody>
                  <a:tcPr marL="91431" marR="91431" marT="45713" marB="45713"/>
                </a:tc>
              </a:tr>
              <a:tr h="365742">
                <a:tc>
                  <a:txBody>
                    <a:bodyPr/>
                    <a:lstStyle/>
                    <a:p>
                      <a:r>
                        <a:rPr kumimoji="1" lang="ja-JP" altLang="en-US" sz="1800" dirty="0" smtClean="0"/>
                        <a:t>味</a:t>
                      </a:r>
                      <a:endParaRPr kumimoji="1" lang="ja-JP" altLang="en-US" sz="1800" dirty="0"/>
                    </a:p>
                  </a:txBody>
                  <a:tcPr marL="91431" marR="91431" marT="45713" marB="45713"/>
                </a:tc>
                <a:tc>
                  <a:txBody>
                    <a:bodyPr/>
                    <a:lstStyle/>
                    <a:p>
                      <a:r>
                        <a:rPr kumimoji="1" lang="ja-JP" altLang="en-US" sz="1800" dirty="0" smtClean="0"/>
                        <a:t>嬉しい</a:t>
                      </a:r>
                      <a:endParaRPr kumimoji="1" lang="ja-JP" altLang="en-US" sz="1800" dirty="0"/>
                    </a:p>
                  </a:txBody>
                  <a:tcPr marL="91431" marR="91431" marT="45713" marB="45713"/>
                </a:tc>
                <a:tc>
                  <a:txBody>
                    <a:bodyPr/>
                    <a:lstStyle/>
                    <a:p>
                      <a:r>
                        <a:rPr kumimoji="1" lang="ja-JP" altLang="en-US" sz="1800" dirty="0" smtClean="0"/>
                        <a:t>行く</a:t>
                      </a:r>
                      <a:endParaRPr kumimoji="1" lang="ja-JP" altLang="en-US" sz="1800" dirty="0"/>
                    </a:p>
                  </a:txBody>
                  <a:tcPr marL="91431" marR="91431" marT="45713" marB="45713"/>
                </a:tc>
              </a:tr>
              <a:tr h="365742">
                <a:tc>
                  <a:txBody>
                    <a:bodyPr/>
                    <a:lstStyle/>
                    <a:p>
                      <a:r>
                        <a:rPr kumimoji="1" lang="ja-JP" altLang="en-US" sz="1800" dirty="0" smtClean="0"/>
                        <a:t>ジンクス</a:t>
                      </a:r>
                      <a:endParaRPr kumimoji="1" lang="ja-JP" altLang="en-US" sz="1800" dirty="0"/>
                    </a:p>
                  </a:txBody>
                  <a:tcPr marL="91431" marR="91431" marT="45713" marB="45713"/>
                </a:tc>
                <a:tc>
                  <a:txBody>
                    <a:bodyPr/>
                    <a:lstStyle/>
                    <a:p>
                      <a:r>
                        <a:rPr kumimoji="1" lang="ja-JP" altLang="en-US" sz="1800" dirty="0" smtClean="0"/>
                        <a:t>多い</a:t>
                      </a:r>
                      <a:endParaRPr kumimoji="1" lang="ja-JP" altLang="en-US" sz="1800" dirty="0"/>
                    </a:p>
                  </a:txBody>
                  <a:tcPr marL="91431" marR="91431" marT="45713" marB="45713"/>
                </a:tc>
                <a:tc>
                  <a:txBody>
                    <a:bodyPr/>
                    <a:lstStyle/>
                    <a:p>
                      <a:r>
                        <a:rPr kumimoji="1" lang="ja-JP" altLang="en-US" sz="1800" dirty="0" smtClean="0"/>
                        <a:t>食べる</a:t>
                      </a:r>
                      <a:endParaRPr kumimoji="1" lang="ja-JP" altLang="en-US" sz="1800" dirty="0"/>
                    </a:p>
                  </a:txBody>
                  <a:tcPr marL="91431" marR="91431" marT="45713" marB="45713"/>
                </a:tc>
              </a:tr>
              <a:tr h="365742">
                <a:tc>
                  <a:txBody>
                    <a:bodyPr/>
                    <a:lstStyle/>
                    <a:p>
                      <a:r>
                        <a:rPr kumimoji="1" lang="ja-JP" altLang="en-US" sz="1800" dirty="0" smtClean="0"/>
                        <a:t>焼肉</a:t>
                      </a:r>
                      <a:endParaRPr kumimoji="1" lang="ja-JP" altLang="en-US" sz="1800" dirty="0"/>
                    </a:p>
                  </a:txBody>
                  <a:tcPr marL="91431" marR="91431" marT="45713" marB="45713"/>
                </a:tc>
                <a:tc>
                  <a:txBody>
                    <a:bodyPr/>
                    <a:lstStyle/>
                    <a:p>
                      <a:r>
                        <a:rPr kumimoji="1" lang="ja-JP" altLang="en-US" sz="1800" dirty="0" smtClean="0"/>
                        <a:t>楽しい</a:t>
                      </a:r>
                      <a:endParaRPr kumimoji="1" lang="ja-JP" altLang="en-US" sz="1800" dirty="0"/>
                    </a:p>
                  </a:txBody>
                  <a:tcPr marL="91431" marR="91431" marT="45713" marB="45713"/>
                </a:tc>
                <a:tc>
                  <a:txBody>
                    <a:bodyPr/>
                    <a:lstStyle/>
                    <a:p>
                      <a:r>
                        <a:rPr kumimoji="1" lang="ja-JP" altLang="en-US" sz="1800" dirty="0" smtClean="0"/>
                        <a:t>見る</a:t>
                      </a:r>
                      <a:endParaRPr kumimoji="1" lang="ja-JP" altLang="en-US" sz="1800" dirty="0"/>
                    </a:p>
                  </a:txBody>
                  <a:tcPr marL="91431" marR="91431" marT="45713" marB="45713"/>
                </a:tc>
              </a:tr>
              <a:tr h="365742">
                <a:tc>
                  <a:txBody>
                    <a:bodyPr/>
                    <a:lstStyle/>
                    <a:p>
                      <a:r>
                        <a:rPr kumimoji="1" lang="ja-JP" altLang="en-US" sz="1800" dirty="0" smtClean="0"/>
                        <a:t>好き</a:t>
                      </a:r>
                      <a:endParaRPr kumimoji="1" lang="ja-JP" altLang="en-US" sz="1800" dirty="0"/>
                    </a:p>
                  </a:txBody>
                  <a:tcPr marL="91431" marR="91431" marT="45713" marB="45713"/>
                </a:tc>
                <a:tc>
                  <a:txBody>
                    <a:bodyPr/>
                    <a:lstStyle/>
                    <a:p>
                      <a:r>
                        <a:rPr kumimoji="1" lang="ja-JP" altLang="en-US" sz="1800" dirty="0" smtClean="0"/>
                        <a:t>可愛い</a:t>
                      </a:r>
                      <a:endParaRPr kumimoji="1" lang="ja-JP" altLang="en-US" sz="1800" dirty="0"/>
                    </a:p>
                  </a:txBody>
                  <a:tcPr marL="91431" marR="91431" marT="45713" marB="45713"/>
                </a:tc>
                <a:tc>
                  <a:txBody>
                    <a:bodyPr/>
                    <a:lstStyle/>
                    <a:p>
                      <a:r>
                        <a:rPr kumimoji="1" lang="ja-JP" altLang="en-US" sz="1800" dirty="0" smtClean="0"/>
                        <a:t>言う</a:t>
                      </a:r>
                      <a:endParaRPr kumimoji="1" lang="ja-JP" altLang="en-US" sz="1800" dirty="0"/>
                    </a:p>
                  </a:txBody>
                  <a:tcPr marL="91431" marR="91431" marT="45713" marB="45713"/>
                </a:tc>
              </a:tr>
              <a:tr h="365742">
                <a:tc>
                  <a:txBody>
                    <a:bodyPr/>
                    <a:lstStyle/>
                    <a:p>
                      <a:r>
                        <a:rPr kumimoji="1" lang="ja-JP" altLang="en-US" sz="1800" dirty="0" smtClean="0"/>
                        <a:t>元気ハツラツ</a:t>
                      </a:r>
                      <a:endParaRPr kumimoji="1" lang="ja-JP" altLang="en-US" sz="1800" dirty="0"/>
                    </a:p>
                  </a:txBody>
                  <a:tcPr marL="91431" marR="91431" marT="45713" marB="45713"/>
                </a:tc>
                <a:tc>
                  <a:txBody>
                    <a:bodyPr/>
                    <a:lstStyle/>
                    <a:p>
                      <a:r>
                        <a:rPr kumimoji="1" lang="ja-JP" altLang="en-US" sz="1800" dirty="0" smtClean="0"/>
                        <a:t>痛い</a:t>
                      </a:r>
                      <a:endParaRPr kumimoji="1" lang="ja-JP" altLang="en-US" sz="1800" dirty="0"/>
                    </a:p>
                  </a:txBody>
                  <a:tcPr marL="91431" marR="91431" marT="45713" marB="45713"/>
                </a:tc>
                <a:tc>
                  <a:txBody>
                    <a:bodyPr/>
                    <a:lstStyle/>
                    <a:p>
                      <a:r>
                        <a:rPr kumimoji="1" lang="ja-JP" altLang="en-US" sz="1800" dirty="0" smtClean="0"/>
                        <a:t>出る</a:t>
                      </a:r>
                      <a:endParaRPr kumimoji="1" lang="ja-JP" altLang="en-US" sz="1800" dirty="0"/>
                    </a:p>
                  </a:txBody>
                  <a:tcPr marL="91431" marR="91431" marT="45713" marB="45713"/>
                </a:tc>
              </a:tr>
              <a:tr h="365742">
                <a:tc>
                  <a:txBody>
                    <a:bodyPr/>
                    <a:lstStyle/>
                    <a:p>
                      <a:r>
                        <a:rPr kumimoji="1" lang="ja-JP" altLang="en-US" sz="1800" dirty="0" smtClean="0"/>
                        <a:t>お腹</a:t>
                      </a:r>
                      <a:endParaRPr kumimoji="1" lang="ja-JP" altLang="en-US" sz="1800" dirty="0"/>
                    </a:p>
                  </a:txBody>
                  <a:tcPr marL="91431" marR="91431" marT="45713" marB="45713"/>
                </a:tc>
                <a:tc>
                  <a:txBody>
                    <a:bodyPr/>
                    <a:lstStyle/>
                    <a:p>
                      <a:r>
                        <a:rPr kumimoji="1" lang="ja-JP" altLang="en-US" sz="1800" dirty="0" smtClean="0"/>
                        <a:t>おいしい</a:t>
                      </a:r>
                      <a:endParaRPr kumimoji="1" lang="ja-JP" altLang="en-US" sz="1800" dirty="0"/>
                    </a:p>
                  </a:txBody>
                  <a:tcPr marL="91431" marR="91431" marT="45713" marB="45713"/>
                </a:tc>
                <a:tc>
                  <a:txBody>
                    <a:bodyPr/>
                    <a:lstStyle/>
                    <a:p>
                      <a:r>
                        <a:rPr kumimoji="1" lang="ja-JP" altLang="en-US" sz="1800" dirty="0" smtClean="0"/>
                        <a:t>ある</a:t>
                      </a:r>
                      <a:endParaRPr kumimoji="1" lang="ja-JP" altLang="en-US" sz="1800" dirty="0"/>
                    </a:p>
                  </a:txBody>
                  <a:tcPr marL="91431" marR="91431" marT="45713" marB="45713"/>
                </a:tc>
              </a:tr>
              <a:tr h="365742">
                <a:tc>
                  <a:txBody>
                    <a:bodyPr/>
                    <a:lstStyle/>
                    <a:p>
                      <a:r>
                        <a:rPr kumimoji="1" lang="ja-JP" altLang="en-US" sz="1800" dirty="0" smtClean="0"/>
                        <a:t>家</a:t>
                      </a:r>
                      <a:endParaRPr kumimoji="1" lang="ja-JP" altLang="en-US" sz="1800" dirty="0"/>
                    </a:p>
                  </a:txBody>
                  <a:tcPr marL="91431" marR="91431" marT="45713" marB="45713"/>
                </a:tc>
                <a:tc>
                  <a:txBody>
                    <a:bodyPr/>
                    <a:lstStyle/>
                    <a:p>
                      <a:r>
                        <a:rPr kumimoji="1" lang="ja-JP" altLang="en-US" sz="1800" dirty="0" smtClean="0"/>
                        <a:t>高い</a:t>
                      </a:r>
                      <a:endParaRPr kumimoji="1" lang="ja-JP" altLang="en-US" sz="1800" dirty="0"/>
                    </a:p>
                  </a:txBody>
                  <a:tcPr marL="91431" marR="91431" marT="45713" marB="45713"/>
                </a:tc>
                <a:tc>
                  <a:txBody>
                    <a:bodyPr/>
                    <a:lstStyle/>
                    <a:p>
                      <a:r>
                        <a:rPr kumimoji="1" lang="ja-JP" altLang="en-US" sz="1800" dirty="0" smtClean="0"/>
                        <a:t>入る</a:t>
                      </a:r>
                      <a:endParaRPr kumimoji="1" lang="ja-JP" altLang="en-US" sz="1800" dirty="0"/>
                    </a:p>
                  </a:txBody>
                  <a:tcPr marL="91431" marR="91431" marT="45713" marB="45713"/>
                </a:tc>
              </a:tr>
              <a:tr h="365742">
                <a:tc>
                  <a:txBody>
                    <a:bodyPr/>
                    <a:lstStyle/>
                    <a:p>
                      <a:r>
                        <a:rPr kumimoji="1" lang="en-US" altLang="ja-JP" sz="1800" dirty="0" smtClean="0"/>
                        <a:t>CM</a:t>
                      </a:r>
                      <a:endParaRPr kumimoji="1" lang="ja-JP" altLang="en-US" sz="1800" dirty="0"/>
                    </a:p>
                  </a:txBody>
                  <a:tcPr marL="91431" marR="91431" marT="45713" marB="45713"/>
                </a:tc>
                <a:tc>
                  <a:txBody>
                    <a:bodyPr/>
                    <a:lstStyle/>
                    <a:p>
                      <a:r>
                        <a:rPr kumimoji="1" lang="ja-JP" altLang="en-US" sz="1800" dirty="0" smtClean="0"/>
                        <a:t>すごい</a:t>
                      </a:r>
                      <a:endParaRPr kumimoji="1" lang="ja-JP" altLang="en-US" sz="1800" dirty="0"/>
                    </a:p>
                  </a:txBody>
                  <a:tcPr marL="91431" marR="91431" marT="45713" marB="45713"/>
                </a:tc>
                <a:tc>
                  <a:txBody>
                    <a:bodyPr/>
                    <a:lstStyle/>
                    <a:p>
                      <a:r>
                        <a:rPr kumimoji="1" lang="ja-JP" altLang="en-US" sz="1800" dirty="0" smtClean="0"/>
                        <a:t>来る</a:t>
                      </a:r>
                      <a:endParaRPr kumimoji="1" lang="ja-JP" altLang="en-US" sz="1800" dirty="0"/>
                    </a:p>
                  </a:txBody>
                  <a:tcPr marL="91431" marR="91431" marT="45713" marB="45713"/>
                </a:tc>
              </a:tr>
              <a:tr h="365742">
                <a:tc>
                  <a:txBody>
                    <a:bodyPr/>
                    <a:lstStyle/>
                    <a:p>
                      <a:r>
                        <a:rPr kumimoji="1" lang="ja-JP" altLang="en-US" sz="1800" dirty="0" smtClean="0"/>
                        <a:t>大好き</a:t>
                      </a:r>
                      <a:endParaRPr kumimoji="1" lang="ja-JP" altLang="en-US" sz="1800" dirty="0"/>
                    </a:p>
                  </a:txBody>
                  <a:tcPr marL="91431" marR="91431" marT="45713" marB="45713"/>
                </a:tc>
                <a:tc>
                  <a:txBody>
                    <a:bodyPr/>
                    <a:lstStyle/>
                    <a:p>
                      <a:r>
                        <a:rPr kumimoji="1" lang="ja-JP" altLang="en-US" sz="1800" dirty="0" smtClean="0"/>
                        <a:t>うまい</a:t>
                      </a:r>
                      <a:endParaRPr kumimoji="1" lang="ja-JP" altLang="en-US" sz="1800" dirty="0"/>
                    </a:p>
                  </a:txBody>
                  <a:tcPr marL="91431" marR="91431" marT="45713" marB="45713"/>
                </a:tc>
                <a:tc>
                  <a:txBody>
                    <a:bodyPr/>
                    <a:lstStyle/>
                    <a:p>
                      <a:r>
                        <a:rPr kumimoji="1" lang="ja-JP" altLang="en-US" sz="1800" dirty="0" smtClean="0"/>
                        <a:t>頑張る</a:t>
                      </a:r>
                      <a:endParaRPr kumimoji="1" lang="ja-JP" altLang="en-US" sz="1800" dirty="0"/>
                    </a:p>
                  </a:txBody>
                  <a:tcPr marL="91431" marR="91431" marT="45713" marB="45713"/>
                </a:tc>
              </a:tr>
              <a:tr h="365742">
                <a:tc>
                  <a:txBody>
                    <a:bodyPr/>
                    <a:lstStyle/>
                    <a:p>
                      <a:r>
                        <a:rPr kumimoji="1" lang="ja-JP" altLang="en-US" sz="1800" dirty="0" smtClean="0"/>
                        <a:t>仕事</a:t>
                      </a:r>
                      <a:endParaRPr kumimoji="1" lang="ja-JP" altLang="en-US" sz="1800" dirty="0"/>
                    </a:p>
                  </a:txBody>
                  <a:tcPr marL="91431" marR="91431" marT="45713" marB="45713"/>
                </a:tc>
                <a:tc>
                  <a:txBody>
                    <a:bodyPr/>
                    <a:lstStyle/>
                    <a:p>
                      <a:r>
                        <a:rPr kumimoji="1" lang="ja-JP" altLang="en-US" sz="1800" dirty="0" smtClean="0"/>
                        <a:t>悪い</a:t>
                      </a:r>
                      <a:endParaRPr kumimoji="1" lang="ja-JP" altLang="en-US" sz="1800" dirty="0"/>
                    </a:p>
                  </a:txBody>
                  <a:tcPr marL="91431" marR="91431" marT="45713" marB="45713"/>
                </a:tc>
                <a:tc>
                  <a:txBody>
                    <a:bodyPr/>
                    <a:lstStyle/>
                    <a:p>
                      <a:r>
                        <a:rPr kumimoji="1" lang="ja-JP" altLang="en-US" sz="1800" dirty="0" smtClean="0"/>
                        <a:t>出来る</a:t>
                      </a:r>
                      <a:endParaRPr kumimoji="1" lang="ja-JP" altLang="en-US" sz="1800" dirty="0"/>
                    </a:p>
                  </a:txBody>
                  <a:tcPr marL="91431" marR="91431" marT="45713" marB="45713"/>
                </a:tc>
              </a:tr>
              <a:tr h="365742">
                <a:tc>
                  <a:txBody>
                    <a:bodyPr/>
                    <a:lstStyle/>
                    <a:p>
                      <a:r>
                        <a:rPr kumimoji="1" lang="ja-JP" altLang="en-US" sz="1800" dirty="0" smtClean="0"/>
                        <a:t>一緒</a:t>
                      </a:r>
                      <a:endParaRPr kumimoji="1" lang="ja-JP" altLang="en-US" sz="1800" dirty="0"/>
                    </a:p>
                  </a:txBody>
                  <a:tcPr marL="91431" marR="91431" marT="45713" marB="45713"/>
                </a:tc>
                <a:tc>
                  <a:txBody>
                    <a:bodyPr/>
                    <a:lstStyle/>
                    <a:p>
                      <a:r>
                        <a:rPr kumimoji="1" lang="ja-JP" altLang="en-US" sz="1800" dirty="0" smtClean="0"/>
                        <a:t>暑い</a:t>
                      </a:r>
                      <a:endParaRPr kumimoji="1" lang="ja-JP" altLang="en-US" sz="1800" dirty="0"/>
                    </a:p>
                  </a:txBody>
                  <a:tcPr marL="91431" marR="91431" marT="45713" marB="45713"/>
                </a:tc>
                <a:tc>
                  <a:txBody>
                    <a:bodyPr/>
                    <a:lstStyle/>
                    <a:p>
                      <a:r>
                        <a:rPr kumimoji="1" lang="ja-JP" altLang="en-US" sz="1800" dirty="0" smtClean="0"/>
                        <a:t>帰る</a:t>
                      </a:r>
                      <a:endParaRPr kumimoji="1" lang="ja-JP" altLang="en-US" sz="1800" dirty="0"/>
                    </a:p>
                  </a:txBody>
                  <a:tcPr marL="91431" marR="91431" marT="45713" marB="45713"/>
                </a:tc>
              </a:tr>
              <a:tr h="365742">
                <a:tc>
                  <a:txBody>
                    <a:bodyPr/>
                    <a:lstStyle/>
                    <a:p>
                      <a:r>
                        <a:rPr kumimoji="1" lang="ja-JP" altLang="en-US" sz="1800" dirty="0" smtClean="0"/>
                        <a:t>最後</a:t>
                      </a:r>
                      <a:endParaRPr kumimoji="1" lang="ja-JP" altLang="en-US" sz="1800" dirty="0"/>
                    </a:p>
                  </a:txBody>
                  <a:tcPr marL="91431" marR="91431" marT="45713" marB="45713"/>
                </a:tc>
                <a:tc>
                  <a:txBody>
                    <a:bodyPr/>
                    <a:lstStyle/>
                    <a:p>
                      <a:r>
                        <a:rPr kumimoji="1" lang="ja-JP" altLang="en-US" sz="1800" dirty="0" smtClean="0"/>
                        <a:t>面白い</a:t>
                      </a:r>
                      <a:endParaRPr kumimoji="1" lang="ja-JP" altLang="en-US" sz="1800" dirty="0"/>
                    </a:p>
                  </a:txBody>
                  <a:tcPr marL="91431" marR="91431" marT="45713" marB="45713"/>
                </a:tc>
                <a:tc>
                  <a:txBody>
                    <a:bodyPr/>
                    <a:lstStyle/>
                    <a:p>
                      <a:r>
                        <a:rPr kumimoji="1" lang="ja-JP" altLang="en-US" sz="1800" dirty="0" smtClean="0"/>
                        <a:t>寝る</a:t>
                      </a:r>
                      <a:endParaRPr kumimoji="1" lang="ja-JP" altLang="en-US" sz="1800" dirty="0"/>
                    </a:p>
                  </a:txBody>
                  <a:tcPr marL="91431" marR="91431" marT="45713" marB="45713"/>
                </a:tc>
              </a:tr>
              <a:tr h="365742">
                <a:tc>
                  <a:txBody>
                    <a:bodyPr/>
                    <a:lstStyle/>
                    <a:p>
                      <a:r>
                        <a:rPr kumimoji="1" lang="ja-JP" altLang="en-US" sz="1800" dirty="0" smtClean="0"/>
                        <a:t>車</a:t>
                      </a:r>
                      <a:endParaRPr kumimoji="1" lang="ja-JP" altLang="en-US" sz="1800" dirty="0"/>
                    </a:p>
                  </a:txBody>
                  <a:tcPr marL="91431" marR="91431" marT="45713" marB="45713"/>
                </a:tc>
                <a:tc>
                  <a:txBody>
                    <a:bodyPr/>
                    <a:lstStyle/>
                    <a:p>
                      <a:r>
                        <a:rPr kumimoji="1" lang="ja-JP" altLang="en-US" sz="1800" dirty="0" smtClean="0"/>
                        <a:t>甘い</a:t>
                      </a:r>
                      <a:endParaRPr kumimoji="1" lang="ja-JP" altLang="en-US" sz="1800" dirty="0"/>
                    </a:p>
                  </a:txBody>
                  <a:tcPr marL="91431" marR="91431" marT="45713" marB="45713"/>
                </a:tc>
                <a:tc>
                  <a:txBody>
                    <a:bodyPr/>
                    <a:lstStyle/>
                    <a:p>
                      <a:r>
                        <a:rPr kumimoji="1" lang="ja-JP" altLang="en-US" sz="1800" dirty="0" smtClean="0"/>
                        <a:t>言われる</a:t>
                      </a:r>
                      <a:endParaRPr kumimoji="1" lang="ja-JP" altLang="en-US" sz="1800" dirty="0"/>
                    </a:p>
                  </a:txBody>
                  <a:tcPr marL="91431" marR="91431" marT="45713" marB="45713"/>
                </a:tc>
              </a:tr>
              <a:tr h="365742">
                <a:tc>
                  <a:txBody>
                    <a:bodyPr/>
                    <a:lstStyle/>
                    <a:p>
                      <a:r>
                        <a:rPr kumimoji="1" lang="ja-JP" altLang="en-US" sz="1800" dirty="0" smtClean="0"/>
                        <a:t>レッドブル</a:t>
                      </a:r>
                      <a:endParaRPr kumimoji="1" lang="ja-JP" altLang="en-US" sz="1800" dirty="0"/>
                    </a:p>
                  </a:txBody>
                  <a:tcPr marL="91431" marR="91431" marT="45713" marB="45713"/>
                </a:tc>
                <a:tc>
                  <a:txBody>
                    <a:bodyPr/>
                    <a:lstStyle/>
                    <a:p>
                      <a:r>
                        <a:rPr kumimoji="1" lang="ja-JP" altLang="en-US" sz="1800" dirty="0" smtClean="0"/>
                        <a:t>早い</a:t>
                      </a:r>
                      <a:endParaRPr kumimoji="1" lang="ja-JP" altLang="en-US" sz="1800" dirty="0"/>
                    </a:p>
                  </a:txBody>
                  <a:tcPr marL="91431" marR="91431" marT="45713" marB="45713"/>
                </a:tc>
                <a:tc>
                  <a:txBody>
                    <a:bodyPr/>
                    <a:lstStyle/>
                    <a:p>
                      <a:r>
                        <a:rPr kumimoji="1" lang="ja-JP" altLang="en-US" sz="1800" dirty="0" smtClean="0"/>
                        <a:t>聞く</a:t>
                      </a:r>
                      <a:endParaRPr kumimoji="1" lang="ja-JP" altLang="en-US" sz="1800" dirty="0"/>
                    </a:p>
                  </a:txBody>
                  <a:tcPr marL="91431" marR="91431" marT="45713" marB="45713"/>
                </a:tc>
              </a:tr>
              <a:tr h="365742">
                <a:tc>
                  <a:txBody>
                    <a:bodyPr/>
                    <a:lstStyle/>
                    <a:p>
                      <a:r>
                        <a:rPr kumimoji="1" lang="ja-JP" altLang="en-US" sz="1800" dirty="0" smtClean="0"/>
                        <a:t>炭酸</a:t>
                      </a:r>
                      <a:endParaRPr kumimoji="1" lang="ja-JP" altLang="en-US" sz="1800" dirty="0"/>
                    </a:p>
                  </a:txBody>
                  <a:tcPr marL="91431" marR="91431" marT="45713" marB="45713"/>
                </a:tc>
                <a:tc>
                  <a:txBody>
                    <a:bodyPr/>
                    <a:lstStyle/>
                    <a:p>
                      <a:r>
                        <a:rPr kumimoji="1" lang="ja-JP" altLang="en-US" sz="1800" dirty="0" smtClean="0"/>
                        <a:t>近い</a:t>
                      </a:r>
                      <a:endParaRPr kumimoji="1" lang="ja-JP" altLang="en-US" sz="1800" dirty="0"/>
                    </a:p>
                  </a:txBody>
                  <a:tcPr marL="91431" marR="91431" marT="45713" marB="45713"/>
                </a:tc>
                <a:tc>
                  <a:txBody>
                    <a:bodyPr/>
                    <a:lstStyle/>
                    <a:p>
                      <a:r>
                        <a:rPr kumimoji="1" lang="ja-JP" altLang="en-US" sz="1800" dirty="0" smtClean="0"/>
                        <a:t>疲れる</a:t>
                      </a:r>
                      <a:endParaRPr kumimoji="1" lang="ja-JP" altLang="en-US" sz="1800" dirty="0"/>
                    </a:p>
                  </a:txBody>
                  <a:tcPr marL="91431" marR="91431" marT="45713" marB="45713"/>
                </a:tc>
              </a:tr>
            </a:tbl>
          </a:graphicData>
        </a:graphic>
      </p:graphicFrame>
      <p:pic>
        <p:nvPicPr>
          <p:cNvPr id="1045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325" y="908050"/>
            <a:ext cx="21907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a:spLocks noChangeArrowheads="1"/>
          </p:cNvSpPr>
          <p:nvPr/>
        </p:nvSpPr>
        <p:spPr bwMode="auto">
          <a:xfrm>
            <a:off x="4584700" y="486886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fontAlgn="base" hangingPunct="1">
              <a:spcBef>
                <a:spcPct val="0"/>
              </a:spcBef>
              <a:spcAft>
                <a:spcPct val="0"/>
              </a:spcAft>
              <a:buFontTx/>
              <a:buNone/>
            </a:pPr>
            <a:r>
              <a:rPr kumimoji="0" lang="ja-JP" altLang="en-US" sz="1600" b="1" smtClean="0">
                <a:solidFill>
                  <a:srgbClr val="000000"/>
                </a:solidFill>
                <a:latin typeface="Arial" pitchFamily="34" charset="0"/>
                <a:ea typeface="ＭＳ Ｐゴシック" pitchFamily="50" charset="-128"/>
              </a:rPr>
              <a:t>陣痛と言う言葉が使われている投稿を読んでいくと「焼き肉と一緒にオロナミン</a:t>
            </a:r>
            <a:r>
              <a:rPr kumimoji="0" lang="en-US" altLang="ja-JP" sz="1600" b="1" smtClean="0">
                <a:solidFill>
                  <a:srgbClr val="000000"/>
                </a:solidFill>
                <a:latin typeface="Arial" pitchFamily="34" charset="0"/>
                <a:ea typeface="ＭＳ Ｐゴシック" pitchFamily="50" charset="-128"/>
              </a:rPr>
              <a:t>C</a:t>
            </a:r>
            <a:r>
              <a:rPr kumimoji="0" lang="ja-JP" altLang="en-US" sz="1600" b="1" smtClean="0">
                <a:solidFill>
                  <a:srgbClr val="000000"/>
                </a:solidFill>
                <a:latin typeface="Arial" pitchFamily="34" charset="0"/>
                <a:ea typeface="ＭＳ Ｐゴシック" pitchFamily="50" charset="-128"/>
              </a:rPr>
              <a:t>を飲むと、味に刺激されて陣痛が始まって元気な子が生まれる」という、思いもよらないジンクス、都市伝説的な書き込みが、妊婦を中心とした女性の間に広まっていることがわかった。</a:t>
            </a:r>
          </a:p>
        </p:txBody>
      </p:sp>
    </p:spTree>
    <p:extLst>
      <p:ext uri="{BB962C8B-B14F-4D97-AF65-F5344CB8AC3E}">
        <p14:creationId xmlns:p14="http://schemas.microsoft.com/office/powerpoint/2010/main" val="3752546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79388" y="188913"/>
          <a:ext cx="4464051" cy="6583428"/>
        </p:xfrm>
        <a:graphic>
          <a:graphicData uri="http://schemas.openxmlformats.org/drawingml/2006/table">
            <a:tbl>
              <a:tblPr firstRow="1" bandRow="1">
                <a:tableStyleId>{5C22544A-7EE6-4342-B048-85BDC9FD1C3A}</a:tableStyleId>
              </a:tblPr>
              <a:tblGrid>
                <a:gridCol w="1488017"/>
                <a:gridCol w="1488017"/>
                <a:gridCol w="1488017"/>
              </a:tblGrid>
              <a:tr h="365742">
                <a:tc>
                  <a:txBody>
                    <a:bodyPr/>
                    <a:lstStyle/>
                    <a:p>
                      <a:r>
                        <a:rPr kumimoji="1" lang="ja-JP" altLang="en-US" sz="1800" dirty="0" smtClean="0"/>
                        <a:t>名詞</a:t>
                      </a:r>
                      <a:endParaRPr kumimoji="1" lang="ja-JP" altLang="en-US" sz="1800" dirty="0"/>
                    </a:p>
                  </a:txBody>
                  <a:tcPr marL="91431" marR="91431" marT="45713" marB="45713"/>
                </a:tc>
                <a:tc>
                  <a:txBody>
                    <a:bodyPr/>
                    <a:lstStyle/>
                    <a:p>
                      <a:r>
                        <a:rPr kumimoji="1" lang="ja-JP" altLang="en-US" sz="1800" dirty="0" smtClean="0"/>
                        <a:t>形容詞</a:t>
                      </a:r>
                      <a:endParaRPr kumimoji="1" lang="ja-JP" altLang="en-US" sz="1800" dirty="0"/>
                    </a:p>
                  </a:txBody>
                  <a:tcPr marL="91431" marR="91431" marT="45713" marB="45713"/>
                </a:tc>
                <a:tc>
                  <a:txBody>
                    <a:bodyPr/>
                    <a:lstStyle/>
                    <a:p>
                      <a:r>
                        <a:rPr kumimoji="1" lang="ja-JP" altLang="en-US" sz="1800" dirty="0" smtClean="0"/>
                        <a:t>動詞</a:t>
                      </a:r>
                      <a:endParaRPr kumimoji="1" lang="ja-JP" altLang="en-US" sz="1800" dirty="0"/>
                    </a:p>
                  </a:txBody>
                  <a:tcPr marL="91431" marR="91431" marT="45713" marB="45713"/>
                </a:tc>
              </a:tr>
              <a:tr h="365742">
                <a:tc>
                  <a:txBody>
                    <a:bodyPr/>
                    <a:lstStyle/>
                    <a:p>
                      <a:r>
                        <a:rPr kumimoji="1" lang="en-US" altLang="ja-JP" sz="1800" dirty="0" smtClean="0"/>
                        <a:t>CM</a:t>
                      </a:r>
                      <a:endParaRPr kumimoji="1" lang="ja-JP" altLang="en-US" sz="1800" dirty="0"/>
                    </a:p>
                  </a:txBody>
                  <a:tcPr marL="91431" marR="91431" marT="45713" marB="45713"/>
                </a:tc>
                <a:tc>
                  <a:txBody>
                    <a:bodyPr/>
                    <a:lstStyle/>
                    <a:p>
                      <a:r>
                        <a:rPr kumimoji="1" lang="ja-JP" altLang="en-US" sz="1800" dirty="0" smtClean="0"/>
                        <a:t>良い</a:t>
                      </a:r>
                      <a:endParaRPr kumimoji="1" lang="ja-JP" altLang="en-US" sz="1800" dirty="0"/>
                    </a:p>
                  </a:txBody>
                  <a:tcPr marL="91431" marR="91431" marT="45713" marB="45713"/>
                </a:tc>
                <a:tc>
                  <a:txBody>
                    <a:bodyPr/>
                    <a:lstStyle/>
                    <a:p>
                      <a:r>
                        <a:rPr kumimoji="1" lang="ja-JP" altLang="en-US" sz="1800" dirty="0" smtClean="0"/>
                        <a:t>飲む</a:t>
                      </a:r>
                      <a:endParaRPr kumimoji="1" lang="ja-JP" altLang="en-US" sz="1800" dirty="0"/>
                    </a:p>
                  </a:txBody>
                  <a:tcPr marL="91431" marR="91431" marT="45713" marB="45713"/>
                </a:tc>
              </a:tr>
              <a:tr h="365742">
                <a:tc>
                  <a:txBody>
                    <a:bodyPr/>
                    <a:lstStyle/>
                    <a:p>
                      <a:r>
                        <a:rPr kumimoji="1" lang="ja-JP" altLang="en-US" sz="1800" dirty="0" smtClean="0"/>
                        <a:t>ファイト一発</a:t>
                      </a:r>
                      <a:endParaRPr kumimoji="1" lang="ja-JP" altLang="en-US" sz="1800" dirty="0"/>
                    </a:p>
                  </a:txBody>
                  <a:tcPr marL="91431" marR="91431" marT="45713" marB="45713"/>
                </a:tc>
                <a:tc>
                  <a:txBody>
                    <a:bodyPr/>
                    <a:lstStyle/>
                    <a:p>
                      <a:r>
                        <a:rPr kumimoji="1" lang="ja-JP" altLang="en-US" sz="1800" dirty="0" smtClean="0"/>
                        <a:t>多い</a:t>
                      </a:r>
                      <a:endParaRPr kumimoji="1" lang="ja-JP" altLang="en-US" sz="1800" dirty="0"/>
                    </a:p>
                  </a:txBody>
                  <a:tcPr marL="91431" marR="91431" marT="45713" marB="45713"/>
                </a:tc>
                <a:tc>
                  <a:txBody>
                    <a:bodyPr/>
                    <a:lstStyle/>
                    <a:p>
                      <a:r>
                        <a:rPr kumimoji="1" lang="ja-JP" altLang="en-US" sz="1800" dirty="0" smtClean="0"/>
                        <a:t>思う</a:t>
                      </a:r>
                      <a:endParaRPr kumimoji="1" lang="ja-JP" altLang="en-US" sz="1800" dirty="0"/>
                    </a:p>
                  </a:txBody>
                  <a:tcPr marL="91431" marR="91431" marT="45713" marB="45713"/>
                </a:tc>
              </a:tr>
              <a:tr h="365742">
                <a:tc>
                  <a:txBody>
                    <a:bodyPr/>
                    <a:lstStyle/>
                    <a:p>
                      <a:r>
                        <a:rPr kumimoji="1" lang="ja-JP" altLang="en-US" sz="1800" dirty="0" smtClean="0"/>
                        <a:t>元気</a:t>
                      </a:r>
                      <a:endParaRPr kumimoji="1" lang="ja-JP" altLang="en-US" sz="1800" dirty="0"/>
                    </a:p>
                  </a:txBody>
                  <a:tcPr marL="91431" marR="91431" marT="45713" marB="45713"/>
                </a:tc>
                <a:tc>
                  <a:txBody>
                    <a:bodyPr/>
                    <a:lstStyle/>
                    <a:p>
                      <a:r>
                        <a:rPr kumimoji="1" lang="ja-JP" altLang="en-US" sz="1800" dirty="0" smtClean="0"/>
                        <a:t>可愛い</a:t>
                      </a:r>
                      <a:endParaRPr kumimoji="1" lang="ja-JP" altLang="en-US" sz="1800" dirty="0"/>
                    </a:p>
                  </a:txBody>
                  <a:tcPr marL="91431" marR="91431" marT="45713" marB="45713"/>
                </a:tc>
                <a:tc>
                  <a:txBody>
                    <a:bodyPr/>
                    <a:lstStyle/>
                    <a:p>
                      <a:r>
                        <a:rPr kumimoji="1" lang="ja-JP" altLang="en-US" sz="1800" dirty="0" smtClean="0"/>
                        <a:t>買う</a:t>
                      </a:r>
                      <a:endParaRPr kumimoji="1" lang="ja-JP" altLang="en-US" sz="1800" dirty="0"/>
                    </a:p>
                  </a:txBody>
                  <a:tcPr marL="91431" marR="91431" marT="45713" marB="45713"/>
                </a:tc>
              </a:tr>
              <a:tr h="365742">
                <a:tc>
                  <a:txBody>
                    <a:bodyPr/>
                    <a:lstStyle/>
                    <a:p>
                      <a:r>
                        <a:rPr kumimoji="1" lang="ja-JP" altLang="en-US" sz="1800" dirty="0" smtClean="0"/>
                        <a:t>栄養ドリンク</a:t>
                      </a:r>
                      <a:endParaRPr kumimoji="1" lang="ja-JP" altLang="en-US" sz="1800" dirty="0"/>
                    </a:p>
                  </a:txBody>
                  <a:tcPr marL="91431" marR="91431" marT="45713" marB="45713"/>
                </a:tc>
                <a:tc>
                  <a:txBody>
                    <a:bodyPr/>
                    <a:lstStyle/>
                    <a:p>
                      <a:r>
                        <a:rPr kumimoji="1" lang="ja-JP" altLang="en-US" sz="1800" dirty="0" smtClean="0"/>
                        <a:t>悪い</a:t>
                      </a:r>
                      <a:endParaRPr kumimoji="1" lang="ja-JP" altLang="en-US" sz="1800" dirty="0"/>
                    </a:p>
                  </a:txBody>
                  <a:tcPr marL="91431" marR="91431" marT="45713" marB="45713"/>
                </a:tc>
                <a:tc>
                  <a:txBody>
                    <a:bodyPr/>
                    <a:lstStyle/>
                    <a:p>
                      <a:r>
                        <a:rPr kumimoji="1" lang="ja-JP" altLang="en-US" sz="1800" dirty="0" smtClean="0"/>
                        <a:t>行く</a:t>
                      </a:r>
                      <a:endParaRPr kumimoji="1" lang="ja-JP" altLang="en-US" sz="1800" dirty="0"/>
                    </a:p>
                  </a:txBody>
                  <a:tcPr marL="91431" marR="91431" marT="45713" marB="45713"/>
                </a:tc>
              </a:tr>
              <a:tr h="365742">
                <a:tc>
                  <a:txBody>
                    <a:bodyPr/>
                    <a:lstStyle/>
                    <a:p>
                      <a:r>
                        <a:rPr kumimoji="1" lang="ja-JP" altLang="en-US" sz="1800" dirty="0" smtClean="0"/>
                        <a:t>大正製薬</a:t>
                      </a:r>
                      <a:endParaRPr kumimoji="1" lang="ja-JP" altLang="en-US" sz="1800" dirty="0"/>
                    </a:p>
                  </a:txBody>
                  <a:tcPr marL="91431" marR="91431" marT="45713" marB="45713"/>
                </a:tc>
                <a:tc>
                  <a:txBody>
                    <a:bodyPr/>
                    <a:lstStyle/>
                    <a:p>
                      <a:r>
                        <a:rPr kumimoji="1" lang="ja-JP" altLang="en-US" sz="1800" dirty="0" smtClean="0"/>
                        <a:t>嬉しい</a:t>
                      </a:r>
                      <a:endParaRPr kumimoji="1" lang="ja-JP" altLang="en-US" sz="1800" dirty="0"/>
                    </a:p>
                  </a:txBody>
                  <a:tcPr marL="91431" marR="91431" marT="45713" marB="45713"/>
                </a:tc>
                <a:tc>
                  <a:txBody>
                    <a:bodyPr/>
                    <a:lstStyle/>
                    <a:p>
                      <a:r>
                        <a:rPr kumimoji="1" lang="ja-JP" altLang="en-US" sz="1800" dirty="0" smtClean="0"/>
                        <a:t>言う</a:t>
                      </a:r>
                      <a:endParaRPr kumimoji="1" lang="ja-JP" altLang="en-US" sz="1800" dirty="0"/>
                    </a:p>
                  </a:txBody>
                  <a:tcPr marL="91431" marR="91431" marT="45713" marB="45713"/>
                </a:tc>
              </a:tr>
              <a:tr h="365742">
                <a:tc>
                  <a:txBody>
                    <a:bodyPr/>
                    <a:lstStyle/>
                    <a:p>
                      <a:r>
                        <a:rPr kumimoji="1" lang="ja-JP" altLang="en-US" sz="1800" dirty="0" smtClean="0"/>
                        <a:t>仕事</a:t>
                      </a:r>
                      <a:endParaRPr kumimoji="1" lang="ja-JP" altLang="en-US" sz="1800" dirty="0"/>
                    </a:p>
                  </a:txBody>
                  <a:tcPr marL="91431" marR="91431" marT="45713" marB="45713"/>
                </a:tc>
                <a:tc>
                  <a:txBody>
                    <a:bodyPr/>
                    <a:lstStyle/>
                    <a:p>
                      <a:r>
                        <a:rPr kumimoji="1" lang="ja-JP" altLang="en-US" sz="1800" dirty="0" smtClean="0"/>
                        <a:t>高い</a:t>
                      </a:r>
                      <a:endParaRPr kumimoji="1" lang="ja-JP" altLang="en-US" sz="1800" dirty="0"/>
                    </a:p>
                  </a:txBody>
                  <a:tcPr marL="91431" marR="91431" marT="45713" marB="45713"/>
                </a:tc>
                <a:tc>
                  <a:txBody>
                    <a:bodyPr/>
                    <a:lstStyle/>
                    <a:p>
                      <a:r>
                        <a:rPr kumimoji="1" lang="ja-JP" altLang="en-US" sz="1800" dirty="0" smtClean="0"/>
                        <a:t>頑張る</a:t>
                      </a:r>
                      <a:endParaRPr kumimoji="1" lang="ja-JP" altLang="en-US" sz="1800" dirty="0"/>
                    </a:p>
                  </a:txBody>
                  <a:tcPr marL="91431" marR="91431" marT="45713" marB="45713"/>
                </a:tc>
              </a:tr>
              <a:tr h="365742">
                <a:tc>
                  <a:txBody>
                    <a:bodyPr/>
                    <a:lstStyle/>
                    <a:p>
                      <a:r>
                        <a:rPr kumimoji="1" lang="ja-JP" altLang="en-US" sz="1800" dirty="0" smtClean="0"/>
                        <a:t>味</a:t>
                      </a:r>
                      <a:endParaRPr kumimoji="1" lang="ja-JP" altLang="en-US" sz="1800" dirty="0"/>
                    </a:p>
                  </a:txBody>
                  <a:tcPr marL="91431" marR="91431" marT="45713" marB="45713"/>
                </a:tc>
                <a:tc>
                  <a:txBody>
                    <a:bodyPr/>
                    <a:lstStyle/>
                    <a:p>
                      <a:r>
                        <a:rPr kumimoji="1" lang="ja-JP" altLang="en-US" sz="1800" dirty="0" smtClean="0"/>
                        <a:t>無い</a:t>
                      </a:r>
                      <a:endParaRPr kumimoji="1" lang="ja-JP" altLang="en-US" sz="1800" dirty="0"/>
                    </a:p>
                  </a:txBody>
                  <a:tcPr marL="91431" marR="91431" marT="45713" marB="45713"/>
                </a:tc>
                <a:tc>
                  <a:txBody>
                    <a:bodyPr/>
                    <a:lstStyle/>
                    <a:p>
                      <a:r>
                        <a:rPr kumimoji="1" lang="ja-JP" altLang="en-US" sz="1800" dirty="0" smtClean="0"/>
                        <a:t>見る</a:t>
                      </a:r>
                      <a:endParaRPr kumimoji="1" lang="ja-JP" altLang="en-US" sz="1800" dirty="0"/>
                    </a:p>
                  </a:txBody>
                  <a:tcPr marL="91431" marR="91431" marT="45713" marB="45713"/>
                </a:tc>
              </a:tr>
              <a:tr h="365742">
                <a:tc>
                  <a:txBody>
                    <a:bodyPr/>
                    <a:lstStyle/>
                    <a:p>
                      <a:r>
                        <a:rPr kumimoji="1" lang="ja-JP" altLang="en-US" sz="1800" dirty="0" smtClean="0"/>
                        <a:t>体</a:t>
                      </a:r>
                      <a:endParaRPr kumimoji="1" lang="ja-JP" altLang="en-US" sz="1800" dirty="0"/>
                    </a:p>
                  </a:txBody>
                  <a:tcPr marL="91431" marR="91431" marT="45713" marB="45713"/>
                </a:tc>
                <a:tc>
                  <a:txBody>
                    <a:bodyPr/>
                    <a:lstStyle/>
                    <a:p>
                      <a:r>
                        <a:rPr kumimoji="1" lang="ja-JP" altLang="en-US" sz="1800" dirty="0" smtClean="0"/>
                        <a:t>楽しい</a:t>
                      </a:r>
                      <a:endParaRPr kumimoji="1" lang="ja-JP" altLang="en-US" sz="1800" dirty="0"/>
                    </a:p>
                  </a:txBody>
                  <a:tcPr marL="91431" marR="91431" marT="45713" marB="45713"/>
                </a:tc>
                <a:tc>
                  <a:txBody>
                    <a:bodyPr/>
                    <a:lstStyle/>
                    <a:p>
                      <a:r>
                        <a:rPr kumimoji="1" lang="ja-JP" altLang="en-US" sz="1800" dirty="0" smtClean="0"/>
                        <a:t>出る</a:t>
                      </a:r>
                      <a:endParaRPr kumimoji="1" lang="ja-JP" altLang="en-US" sz="1800" dirty="0"/>
                    </a:p>
                  </a:txBody>
                  <a:tcPr marL="91431" marR="91431" marT="45713" marB="45713"/>
                </a:tc>
              </a:tr>
              <a:tr h="365742">
                <a:tc>
                  <a:txBody>
                    <a:bodyPr/>
                    <a:lstStyle/>
                    <a:p>
                      <a:r>
                        <a:rPr kumimoji="1" lang="ja-JP" altLang="en-US" sz="1800" dirty="0" smtClean="0"/>
                        <a:t>レッドブル</a:t>
                      </a:r>
                      <a:endParaRPr kumimoji="1" lang="ja-JP" altLang="en-US" sz="1800" dirty="0"/>
                    </a:p>
                  </a:txBody>
                  <a:tcPr marL="91431" marR="91431" marT="45713" marB="45713"/>
                </a:tc>
                <a:tc>
                  <a:txBody>
                    <a:bodyPr/>
                    <a:lstStyle/>
                    <a:p>
                      <a:r>
                        <a:rPr kumimoji="1" lang="ja-JP" altLang="en-US" sz="1800" dirty="0" smtClean="0"/>
                        <a:t>美味しい</a:t>
                      </a:r>
                      <a:endParaRPr kumimoji="1" lang="ja-JP" altLang="en-US" sz="1800" dirty="0"/>
                    </a:p>
                  </a:txBody>
                  <a:tcPr marL="91431" marR="91431" marT="45713" marB="45713"/>
                </a:tc>
                <a:tc>
                  <a:txBody>
                    <a:bodyPr/>
                    <a:lstStyle/>
                    <a:p>
                      <a:r>
                        <a:rPr kumimoji="1" lang="ja-JP" altLang="en-US" sz="1800" dirty="0" smtClean="0"/>
                        <a:t>入る</a:t>
                      </a:r>
                      <a:endParaRPr kumimoji="1" lang="ja-JP" altLang="en-US" sz="1800" dirty="0"/>
                    </a:p>
                  </a:txBody>
                  <a:tcPr marL="91431" marR="91431" marT="45713" marB="45713"/>
                </a:tc>
              </a:tr>
              <a:tr h="365742">
                <a:tc>
                  <a:txBody>
                    <a:bodyPr/>
                    <a:lstStyle/>
                    <a:p>
                      <a:r>
                        <a:rPr kumimoji="1" lang="ja-JP" altLang="en-US" sz="1800" dirty="0" smtClean="0"/>
                        <a:t>日本</a:t>
                      </a:r>
                      <a:endParaRPr kumimoji="1" lang="ja-JP" altLang="en-US" sz="1800" dirty="0"/>
                    </a:p>
                  </a:txBody>
                  <a:tcPr marL="91431" marR="91431" marT="45713" marB="45713"/>
                </a:tc>
                <a:tc>
                  <a:txBody>
                    <a:bodyPr/>
                    <a:lstStyle/>
                    <a:p>
                      <a:r>
                        <a:rPr kumimoji="1" lang="ja-JP" altLang="en-US" sz="1800" dirty="0" smtClean="0"/>
                        <a:t>痛い</a:t>
                      </a:r>
                      <a:endParaRPr kumimoji="1" lang="ja-JP" altLang="en-US" sz="1800" dirty="0"/>
                    </a:p>
                  </a:txBody>
                  <a:tcPr marL="91431" marR="91431" marT="45713" marB="45713"/>
                </a:tc>
                <a:tc>
                  <a:txBody>
                    <a:bodyPr/>
                    <a:lstStyle/>
                    <a:p>
                      <a:r>
                        <a:rPr kumimoji="1" lang="ja-JP" altLang="en-US" sz="1800" dirty="0" smtClean="0"/>
                        <a:t>ある</a:t>
                      </a:r>
                      <a:endParaRPr kumimoji="1" lang="ja-JP" altLang="en-US" sz="1800" dirty="0"/>
                    </a:p>
                  </a:txBody>
                  <a:tcPr marL="91431" marR="91431" marT="45713" marB="45713"/>
                </a:tc>
              </a:tr>
              <a:tr h="365742">
                <a:tc>
                  <a:txBody>
                    <a:bodyPr/>
                    <a:lstStyle/>
                    <a:p>
                      <a:r>
                        <a:rPr kumimoji="1" lang="ja-JP" altLang="en-US" sz="1800" dirty="0" smtClean="0"/>
                        <a:t>価格</a:t>
                      </a:r>
                      <a:endParaRPr kumimoji="1" lang="ja-JP" altLang="en-US" sz="1800" dirty="0"/>
                    </a:p>
                  </a:txBody>
                  <a:tcPr marL="91431" marR="91431" marT="45713" marB="45713"/>
                </a:tc>
                <a:tc>
                  <a:txBody>
                    <a:bodyPr/>
                    <a:lstStyle/>
                    <a:p>
                      <a:r>
                        <a:rPr kumimoji="1" lang="ja-JP" altLang="en-US" sz="1800" dirty="0" smtClean="0"/>
                        <a:t>すごい</a:t>
                      </a:r>
                      <a:endParaRPr kumimoji="1" lang="ja-JP" altLang="en-US" sz="1800" dirty="0"/>
                    </a:p>
                  </a:txBody>
                  <a:tcPr marL="91431" marR="91431" marT="45713" marB="45713"/>
                </a:tc>
                <a:tc>
                  <a:txBody>
                    <a:bodyPr/>
                    <a:lstStyle/>
                    <a:p>
                      <a:r>
                        <a:rPr kumimoji="1" lang="ja-JP" altLang="en-US" sz="1800" dirty="0" smtClean="0"/>
                        <a:t>出来る</a:t>
                      </a:r>
                      <a:endParaRPr kumimoji="1" lang="ja-JP" altLang="en-US" sz="1800" dirty="0"/>
                    </a:p>
                  </a:txBody>
                  <a:tcPr marL="91431" marR="91431" marT="45713" marB="45713"/>
                </a:tc>
              </a:tr>
              <a:tr h="365742">
                <a:tc>
                  <a:txBody>
                    <a:bodyPr/>
                    <a:lstStyle/>
                    <a:p>
                      <a:r>
                        <a:rPr kumimoji="1" lang="ja-JP" altLang="en-US" sz="1800" dirty="0" smtClean="0"/>
                        <a:t>効果</a:t>
                      </a:r>
                      <a:endParaRPr kumimoji="1" lang="ja-JP" altLang="en-US" sz="1800" dirty="0"/>
                    </a:p>
                  </a:txBody>
                  <a:tcPr marL="91431" marR="91431" marT="45713" marB="45713"/>
                </a:tc>
                <a:tc>
                  <a:txBody>
                    <a:bodyPr/>
                    <a:lstStyle/>
                    <a:p>
                      <a:r>
                        <a:rPr kumimoji="1" lang="ja-JP" altLang="en-US" sz="1800" dirty="0" smtClean="0"/>
                        <a:t>眠い</a:t>
                      </a:r>
                      <a:endParaRPr kumimoji="1" lang="ja-JP" altLang="en-US" sz="1800" dirty="0"/>
                    </a:p>
                  </a:txBody>
                  <a:tcPr marL="91431" marR="91431" marT="45713" marB="45713"/>
                </a:tc>
                <a:tc>
                  <a:txBody>
                    <a:bodyPr/>
                    <a:lstStyle/>
                    <a:p>
                      <a:r>
                        <a:rPr kumimoji="1" lang="ja-JP" altLang="en-US" sz="1800" dirty="0" smtClean="0"/>
                        <a:t>食べる</a:t>
                      </a:r>
                      <a:endParaRPr kumimoji="1" lang="ja-JP" altLang="en-US" sz="1800" dirty="0"/>
                    </a:p>
                  </a:txBody>
                  <a:tcPr marL="91431" marR="91431" marT="45713" marB="45713"/>
                </a:tc>
              </a:tr>
              <a:tr h="365742">
                <a:tc>
                  <a:txBody>
                    <a:bodyPr/>
                    <a:lstStyle/>
                    <a:p>
                      <a:r>
                        <a:rPr kumimoji="1" lang="ja-JP" altLang="en-US" sz="1800" dirty="0" smtClean="0"/>
                        <a:t>タウリン</a:t>
                      </a:r>
                      <a:endParaRPr kumimoji="1" lang="ja-JP" altLang="en-US" sz="1800" dirty="0"/>
                    </a:p>
                  </a:txBody>
                  <a:tcPr marL="91431" marR="91431" marT="45713" marB="45713"/>
                </a:tc>
                <a:tc>
                  <a:txBody>
                    <a:bodyPr/>
                    <a:lstStyle/>
                    <a:p>
                      <a:r>
                        <a:rPr kumimoji="1" lang="ja-JP" altLang="en-US" sz="1800" dirty="0" smtClean="0"/>
                        <a:t>欲しい</a:t>
                      </a:r>
                      <a:endParaRPr kumimoji="1" lang="ja-JP" altLang="en-US" sz="1800" dirty="0"/>
                    </a:p>
                  </a:txBody>
                  <a:tcPr marL="91431" marR="91431" marT="45713" marB="45713"/>
                </a:tc>
                <a:tc>
                  <a:txBody>
                    <a:bodyPr/>
                    <a:lstStyle/>
                    <a:p>
                      <a:r>
                        <a:rPr kumimoji="1" lang="ja-JP" altLang="en-US" sz="1800" dirty="0" smtClean="0"/>
                        <a:t>寝る</a:t>
                      </a:r>
                      <a:endParaRPr kumimoji="1" lang="ja-JP" altLang="en-US" sz="1800" dirty="0"/>
                    </a:p>
                  </a:txBody>
                  <a:tcPr marL="91431" marR="91431" marT="45713" marB="45713"/>
                </a:tc>
              </a:tr>
              <a:tr h="365742">
                <a:tc>
                  <a:txBody>
                    <a:bodyPr/>
                    <a:lstStyle/>
                    <a:p>
                      <a:r>
                        <a:rPr kumimoji="1" lang="ja-JP" altLang="en-US" sz="1800" dirty="0" smtClean="0"/>
                        <a:t>風邪</a:t>
                      </a:r>
                      <a:endParaRPr kumimoji="1" lang="ja-JP" altLang="en-US" sz="1800" dirty="0"/>
                    </a:p>
                  </a:txBody>
                  <a:tcPr marL="91431" marR="91431" marT="45713" marB="45713"/>
                </a:tc>
                <a:tc>
                  <a:txBody>
                    <a:bodyPr/>
                    <a:lstStyle/>
                    <a:p>
                      <a:r>
                        <a:rPr kumimoji="1" lang="ja-JP" altLang="en-US" sz="1800" dirty="0" smtClean="0"/>
                        <a:t>暑い</a:t>
                      </a:r>
                      <a:endParaRPr kumimoji="1" lang="ja-JP" altLang="en-US" sz="1800" dirty="0"/>
                    </a:p>
                  </a:txBody>
                  <a:tcPr marL="91431" marR="91431" marT="45713" marB="45713"/>
                </a:tc>
                <a:tc>
                  <a:txBody>
                    <a:bodyPr/>
                    <a:lstStyle/>
                    <a:p>
                      <a:r>
                        <a:rPr kumimoji="1" lang="ja-JP" altLang="en-US" sz="1800" dirty="0" smtClean="0"/>
                        <a:t>疲れる</a:t>
                      </a:r>
                      <a:endParaRPr kumimoji="1" lang="ja-JP" altLang="en-US" sz="1800" dirty="0"/>
                    </a:p>
                  </a:txBody>
                  <a:tcPr marL="91431" marR="91431" marT="45713" marB="45713"/>
                </a:tc>
              </a:tr>
              <a:tr h="365742">
                <a:tc>
                  <a:txBody>
                    <a:bodyPr/>
                    <a:lstStyle/>
                    <a:p>
                      <a:r>
                        <a:rPr kumimoji="1" lang="ja-JP" altLang="en-US" sz="1800" dirty="0" smtClean="0"/>
                        <a:t>疲れ</a:t>
                      </a:r>
                      <a:endParaRPr kumimoji="1" lang="ja-JP" altLang="en-US" sz="1800" dirty="0"/>
                    </a:p>
                  </a:txBody>
                  <a:tcPr marL="91431" marR="91431" marT="45713" marB="45713"/>
                </a:tc>
                <a:tc>
                  <a:txBody>
                    <a:bodyPr/>
                    <a:lstStyle/>
                    <a:p>
                      <a:r>
                        <a:rPr kumimoji="1" lang="ja-JP" altLang="en-US" sz="1800" dirty="0" smtClean="0"/>
                        <a:t>早い</a:t>
                      </a:r>
                      <a:endParaRPr kumimoji="1" lang="ja-JP" altLang="en-US" sz="1800" dirty="0"/>
                    </a:p>
                  </a:txBody>
                  <a:tcPr marL="91431" marR="91431" marT="45713" marB="45713"/>
                </a:tc>
                <a:tc>
                  <a:txBody>
                    <a:bodyPr/>
                    <a:lstStyle/>
                    <a:p>
                      <a:r>
                        <a:rPr kumimoji="1" lang="ja-JP" altLang="en-US" sz="1800" dirty="0" smtClean="0"/>
                        <a:t>効く</a:t>
                      </a:r>
                      <a:endParaRPr kumimoji="1" lang="ja-JP" altLang="en-US" sz="1800" dirty="0"/>
                    </a:p>
                  </a:txBody>
                  <a:tcPr marL="91431" marR="91431" marT="45713" marB="45713"/>
                </a:tc>
              </a:tr>
              <a:tr h="365742">
                <a:tc>
                  <a:txBody>
                    <a:bodyPr/>
                    <a:lstStyle/>
                    <a:p>
                      <a:r>
                        <a:rPr kumimoji="1" lang="ja-JP" altLang="en-US" sz="1800" dirty="0" smtClean="0"/>
                        <a:t>会社</a:t>
                      </a:r>
                      <a:endParaRPr kumimoji="1" lang="ja-JP" altLang="en-US" sz="1800" dirty="0"/>
                    </a:p>
                  </a:txBody>
                  <a:tcPr marL="91431" marR="91431" marT="45713" marB="45713"/>
                </a:tc>
                <a:tc>
                  <a:txBody>
                    <a:bodyPr/>
                    <a:lstStyle/>
                    <a:p>
                      <a:r>
                        <a:rPr kumimoji="1" lang="ja-JP" altLang="en-US" sz="1800" dirty="0" smtClean="0"/>
                        <a:t>強い</a:t>
                      </a:r>
                      <a:endParaRPr kumimoji="1" lang="ja-JP" altLang="en-US" sz="1800" dirty="0"/>
                    </a:p>
                  </a:txBody>
                  <a:tcPr marL="91431" marR="91431" marT="45713" marB="45713"/>
                </a:tc>
                <a:tc>
                  <a:txBody>
                    <a:bodyPr/>
                    <a:lstStyle/>
                    <a:p>
                      <a:r>
                        <a:rPr kumimoji="1" lang="ja-JP" altLang="en-US" sz="1800" dirty="0" smtClean="0"/>
                        <a:t>来る</a:t>
                      </a:r>
                      <a:endParaRPr kumimoji="1" lang="ja-JP" altLang="en-US" sz="1800" dirty="0"/>
                    </a:p>
                  </a:txBody>
                  <a:tcPr marL="91431" marR="91431" marT="45713" marB="45713"/>
                </a:tc>
              </a:tr>
              <a:tr h="365742">
                <a:tc>
                  <a:txBody>
                    <a:bodyPr/>
                    <a:lstStyle/>
                    <a:p>
                      <a:r>
                        <a:rPr kumimoji="1" lang="ja-JP" altLang="en-US" sz="1800" dirty="0" smtClean="0"/>
                        <a:t>コンビニ</a:t>
                      </a:r>
                      <a:endParaRPr kumimoji="1" lang="ja-JP" altLang="en-US" sz="1800" dirty="0"/>
                    </a:p>
                  </a:txBody>
                  <a:tcPr marL="91431" marR="91431" marT="45713" marB="45713"/>
                </a:tc>
                <a:tc>
                  <a:txBody>
                    <a:bodyPr/>
                    <a:lstStyle/>
                    <a:p>
                      <a:r>
                        <a:rPr kumimoji="1" lang="ja-JP" altLang="en-US" sz="1800" dirty="0" smtClean="0"/>
                        <a:t>安い</a:t>
                      </a:r>
                      <a:endParaRPr kumimoji="1" lang="ja-JP" altLang="en-US" sz="1800" dirty="0"/>
                    </a:p>
                  </a:txBody>
                  <a:tcPr marL="91431" marR="91431" marT="45713" marB="45713"/>
                </a:tc>
                <a:tc>
                  <a:txBody>
                    <a:bodyPr/>
                    <a:lstStyle/>
                    <a:p>
                      <a:r>
                        <a:rPr kumimoji="1" lang="ja-JP" altLang="en-US" sz="1800" dirty="0" smtClean="0"/>
                        <a:t>帰る</a:t>
                      </a:r>
                      <a:endParaRPr kumimoji="1" lang="ja-JP" altLang="en-US" sz="1800" dirty="0"/>
                    </a:p>
                  </a:txBody>
                  <a:tcPr marL="91431" marR="91431" marT="45713" marB="45713"/>
                </a:tc>
              </a:tr>
            </a:tbl>
          </a:graphicData>
        </a:graphic>
      </p:graphicFrame>
      <p:pic>
        <p:nvPicPr>
          <p:cNvPr id="1055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70485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a:spLocks noChangeArrowheads="1"/>
          </p:cNvSpPr>
          <p:nvPr/>
        </p:nvSpPr>
        <p:spPr bwMode="auto">
          <a:xfrm>
            <a:off x="4572000" y="465296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eaLnBrk="1" fontAlgn="base" hangingPunct="1">
              <a:spcBef>
                <a:spcPct val="0"/>
              </a:spcBef>
              <a:spcAft>
                <a:spcPct val="0"/>
              </a:spcAft>
              <a:buFontTx/>
              <a:buNone/>
            </a:pPr>
            <a:r>
              <a:rPr kumimoji="0" lang="ja-JP" altLang="en-US" sz="1600" b="1" smtClean="0">
                <a:solidFill>
                  <a:srgbClr val="000000"/>
                </a:solidFill>
                <a:latin typeface="Arial" pitchFamily="34" charset="0"/>
                <a:ea typeface="ＭＳ Ｐゴシック" pitchFamily="50" charset="-128"/>
              </a:rPr>
              <a:t>まずリポビタン</a:t>
            </a:r>
            <a:r>
              <a:rPr kumimoji="0" lang="en-US" altLang="ja-JP" sz="1600" b="1" smtClean="0">
                <a:solidFill>
                  <a:srgbClr val="000000"/>
                </a:solidFill>
                <a:latin typeface="Arial" pitchFamily="34" charset="0"/>
                <a:ea typeface="ＭＳ Ｐゴシック" pitchFamily="50" charset="-128"/>
              </a:rPr>
              <a:t>D</a:t>
            </a:r>
            <a:r>
              <a:rPr kumimoji="0" lang="ja-JP" altLang="en-US" sz="1600" b="1" smtClean="0">
                <a:solidFill>
                  <a:srgbClr val="000000"/>
                </a:solidFill>
                <a:latin typeface="Arial" pitchFamily="34" charset="0"/>
                <a:ea typeface="ＭＳ Ｐゴシック" pitchFamily="50" charset="-128"/>
              </a:rPr>
              <a:t>は「</a:t>
            </a:r>
            <a:r>
              <a:rPr kumimoji="0" lang="en-US" altLang="ja-JP" sz="1600" b="1" smtClean="0">
                <a:solidFill>
                  <a:srgbClr val="000000"/>
                </a:solidFill>
                <a:latin typeface="Arial" pitchFamily="34" charset="0"/>
                <a:ea typeface="ＭＳ Ｐゴシック" pitchFamily="50" charset="-128"/>
              </a:rPr>
              <a:t>CM</a:t>
            </a:r>
            <a:r>
              <a:rPr kumimoji="0" lang="ja-JP" altLang="en-US" sz="1600" b="1" smtClean="0">
                <a:solidFill>
                  <a:srgbClr val="000000"/>
                </a:solidFill>
                <a:latin typeface="Arial" pitchFamily="34" charset="0"/>
                <a:ea typeface="ＭＳ Ｐゴシック" pitchFamily="50" charset="-128"/>
              </a:rPr>
              <a:t>」「ファイト一発」「元気」であり、圧倒的に</a:t>
            </a:r>
            <a:r>
              <a:rPr kumimoji="0" lang="en-US" altLang="ja-JP" sz="1600" b="1" smtClean="0">
                <a:solidFill>
                  <a:srgbClr val="000000"/>
                </a:solidFill>
                <a:latin typeface="Arial" pitchFamily="34" charset="0"/>
                <a:ea typeface="ＭＳ Ｐゴシック" pitchFamily="50" charset="-128"/>
              </a:rPr>
              <a:t>CM</a:t>
            </a:r>
            <a:r>
              <a:rPr kumimoji="0" lang="ja-JP" altLang="en-US" sz="1600" b="1" smtClean="0">
                <a:solidFill>
                  <a:srgbClr val="000000"/>
                </a:solidFill>
                <a:latin typeface="Arial" pitchFamily="34" charset="0"/>
                <a:ea typeface="ＭＳ Ｐゴシック" pitchFamily="50" charset="-128"/>
              </a:rPr>
              <a:t>のイメージで語られていることがわかる。他のキーワードからは仕事場で飲む、レッドブルと比べられる、タウリンという成分が認知されている、風邪のときに飲む人もいるということが推測できる。</a:t>
            </a:r>
          </a:p>
        </p:txBody>
      </p:sp>
    </p:spTree>
    <p:extLst>
      <p:ext uri="{BB962C8B-B14F-4D97-AF65-F5344CB8AC3E}">
        <p14:creationId xmlns:p14="http://schemas.microsoft.com/office/powerpoint/2010/main" val="66973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0" lang="ja-JP" altLang="en-US" b="0" dirty="0" smtClean="0">
                <a:solidFill>
                  <a:schemeClr val="tx1"/>
                </a:solidFill>
                <a:latin typeface="Meiryo UI" pitchFamily="50" charset="-128"/>
                <a:ea typeface="Meiryo UI" pitchFamily="50" charset="-128"/>
                <a:cs typeface="Meiryo UI" pitchFamily="50" charset="-128"/>
              </a:rPr>
              <a:t>移動と位置情報のビジネス活用</a:t>
            </a:r>
            <a:endParaRPr kumimoji="1" lang="ja-JP" altLang="en-US" dirty="0"/>
          </a:p>
        </p:txBody>
      </p:sp>
      <p:sp>
        <p:nvSpPr>
          <p:cNvPr id="6" name="コンテンツ プレースホルダー 5"/>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467569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344488" y="431800"/>
            <a:ext cx="8647112" cy="404813"/>
          </a:xfrm>
          <a:ln w="9525"/>
        </p:spPr>
        <p:txBody>
          <a:bodyPr>
            <a:normAutofit fontScale="90000"/>
          </a:bodyPr>
          <a:lstStyle/>
          <a:p>
            <a:r>
              <a:rPr lang="ja-JP" altLang="en-US" smtClean="0">
                <a:solidFill>
                  <a:srgbClr val="595959"/>
                </a:solidFill>
                <a:latin typeface="メイリオ" pitchFamily="50" charset="-128"/>
                <a:ea typeface="メイリオ" pitchFamily="50" charset="-128"/>
                <a:cs typeface="メイリオ" pitchFamily="50" charset="-128"/>
              </a:rPr>
              <a:t>ソーシャルメディア</a:t>
            </a:r>
            <a:r>
              <a:rPr lang="en-US" altLang="ja-JP" smtClean="0">
                <a:solidFill>
                  <a:srgbClr val="595959"/>
                </a:solidFill>
                <a:latin typeface="メイリオ" pitchFamily="50" charset="-128"/>
                <a:ea typeface="メイリオ" pitchFamily="50" charset="-128"/>
                <a:cs typeface="メイリオ" pitchFamily="50" charset="-128"/>
              </a:rPr>
              <a:t>『</a:t>
            </a:r>
            <a:r>
              <a:rPr lang="ja-JP" altLang="en-US" smtClean="0">
                <a:solidFill>
                  <a:srgbClr val="595959"/>
                </a:solidFill>
                <a:latin typeface="メイリオ" pitchFamily="50" charset="-128"/>
                <a:ea typeface="メイリオ" pitchFamily="50" charset="-128"/>
                <a:cs typeface="メイリオ" pitchFamily="50" charset="-128"/>
              </a:rPr>
              <a:t>人群探知機</a:t>
            </a:r>
            <a:r>
              <a:rPr lang="en-US" altLang="ja-JP" smtClean="0">
                <a:solidFill>
                  <a:srgbClr val="595959"/>
                </a:solidFill>
                <a:latin typeface="メイリオ" pitchFamily="50" charset="-128"/>
                <a:ea typeface="メイリオ" pitchFamily="50" charset="-128"/>
                <a:cs typeface="メイリオ" pitchFamily="50" charset="-128"/>
              </a:rPr>
              <a:t>』</a:t>
            </a:r>
            <a:r>
              <a:rPr lang="ja-JP" altLang="en-US" smtClean="0">
                <a:solidFill>
                  <a:srgbClr val="595959"/>
                </a:solidFill>
                <a:latin typeface="メイリオ" pitchFamily="50" charset="-128"/>
                <a:ea typeface="メイリオ" pitchFamily="50" charset="-128"/>
                <a:cs typeface="メイリオ" pitchFamily="50" charset="-128"/>
              </a:rPr>
              <a:t>によって</a:t>
            </a:r>
            <a:r>
              <a:rPr lang="ja-JP" altLang="en-US" b="1" smtClean="0">
                <a:solidFill>
                  <a:srgbClr val="C00000"/>
                </a:solidFill>
                <a:latin typeface="メイリオ" pitchFamily="50" charset="-128"/>
                <a:ea typeface="メイリオ" pitchFamily="50" charset="-128"/>
                <a:cs typeface="メイリオ" pitchFamily="50" charset="-128"/>
              </a:rPr>
              <a:t>混雑ヒートマップ</a:t>
            </a:r>
            <a:r>
              <a:rPr lang="ja-JP" altLang="en-US" smtClean="0">
                <a:solidFill>
                  <a:srgbClr val="595959"/>
                </a:solidFill>
                <a:latin typeface="メイリオ" pitchFamily="50" charset="-128"/>
                <a:ea typeface="メイリオ" pitchFamily="50" charset="-128"/>
                <a:cs typeface="メイリオ" pitchFamily="50" charset="-128"/>
              </a:rPr>
              <a:t>を作成。</a:t>
            </a:r>
            <a:br>
              <a:rPr lang="ja-JP" altLang="en-US" smtClean="0">
                <a:solidFill>
                  <a:srgbClr val="595959"/>
                </a:solidFill>
                <a:latin typeface="メイリオ" pitchFamily="50" charset="-128"/>
                <a:ea typeface="メイリオ" pitchFamily="50" charset="-128"/>
                <a:cs typeface="メイリオ" pitchFamily="50" charset="-128"/>
              </a:rPr>
            </a:br>
            <a:r>
              <a:rPr lang="ja-JP" altLang="en-US" smtClean="0">
                <a:solidFill>
                  <a:srgbClr val="595959"/>
                </a:solidFill>
                <a:latin typeface="メイリオ" pitchFamily="50" charset="-128"/>
                <a:ea typeface="メイリオ" pitchFamily="50" charset="-128"/>
                <a:cs typeface="メイリオ" pitchFamily="50" charset="-128"/>
              </a:rPr>
              <a:t>「人身事故」「車輌故障」等のキーワードを収集し、タクシー会社へ提供！</a:t>
            </a:r>
          </a:p>
        </p:txBody>
      </p:sp>
      <p:pic>
        <p:nvPicPr>
          <p:cNvPr id="69635" name="Picture 2" descr="C:\Users\YUSASA~1\AppData\Local\Temp\enhtmlclip\ScreenClip(299).png"/>
          <p:cNvPicPr>
            <a:picLocks noChangeAspect="1" noChangeArrowheads="1"/>
          </p:cNvPicPr>
          <p:nvPr/>
        </p:nvPicPr>
        <p:blipFill>
          <a:blip r:embed="rId2">
            <a:extLst>
              <a:ext uri="{28A0092B-C50C-407E-A947-70E740481C1C}">
                <a14:useLocalDpi xmlns:a14="http://schemas.microsoft.com/office/drawing/2010/main" val="0"/>
              </a:ext>
            </a:extLst>
          </a:blip>
          <a:srcRect t="4436"/>
          <a:stretch>
            <a:fillRect/>
          </a:stretch>
        </p:blipFill>
        <p:spPr bwMode="auto">
          <a:xfrm>
            <a:off x="849313" y="1546225"/>
            <a:ext cx="7610475"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四角形吹き出し 5"/>
          <p:cNvSpPr/>
          <p:nvPr/>
        </p:nvSpPr>
        <p:spPr>
          <a:xfrm>
            <a:off x="755650" y="2276475"/>
            <a:ext cx="3414713" cy="1219200"/>
          </a:xfrm>
          <a:prstGeom prst="wedgeRectCallout">
            <a:avLst>
              <a:gd name="adj1" fmla="val 48927"/>
              <a:gd name="adj2" fmla="val 87132"/>
            </a:avLst>
          </a:prstGeom>
          <a:solidFill>
            <a:schemeClr val="bg1"/>
          </a:solidFill>
          <a:ln w="12700" cap="flat" cmpd="sng" algn="ctr">
            <a:solidFill>
              <a:schemeClr val="tx1">
                <a:lumMod val="65000"/>
                <a:lumOff val="35000"/>
              </a:schemeClr>
            </a:solidFill>
            <a:prstDash val="solid"/>
          </a:ln>
          <a:effectLst/>
        </p:spPr>
        <p:txBody>
          <a:bodyPr anchor="ctr"/>
          <a:lstStyle>
            <a:lvl1pPr>
              <a:defRPr sz="1600" b="1">
                <a:solidFill>
                  <a:schemeClr val="bg1"/>
                </a:solidFill>
                <a:latin typeface="Arial" pitchFamily="34" charset="0"/>
                <a:ea typeface="ＭＳ Ｐゴシック" pitchFamily="50" charset="-128"/>
              </a:defRPr>
            </a:lvl1pPr>
            <a:lvl2pPr marL="742950" indent="-285750">
              <a:defRPr sz="1600" b="1">
                <a:solidFill>
                  <a:schemeClr val="bg1"/>
                </a:solidFill>
                <a:latin typeface="Arial" pitchFamily="34" charset="0"/>
                <a:ea typeface="ＭＳ Ｐゴシック" pitchFamily="50" charset="-128"/>
              </a:defRPr>
            </a:lvl2pPr>
            <a:lvl3pPr marL="1143000" indent="-228600">
              <a:defRPr sz="1600" b="1">
                <a:solidFill>
                  <a:schemeClr val="bg1"/>
                </a:solidFill>
                <a:latin typeface="Arial" pitchFamily="34" charset="0"/>
                <a:ea typeface="ＭＳ Ｐゴシック" pitchFamily="50" charset="-128"/>
              </a:defRPr>
            </a:lvl3pPr>
            <a:lvl4pPr marL="1600200" indent="-228600">
              <a:defRPr sz="1600" b="1">
                <a:solidFill>
                  <a:schemeClr val="bg1"/>
                </a:solidFill>
                <a:latin typeface="Arial" pitchFamily="34" charset="0"/>
                <a:ea typeface="ＭＳ Ｐゴシック" pitchFamily="50" charset="-128"/>
              </a:defRPr>
            </a:lvl4pPr>
            <a:lvl5pPr marL="2057400" indent="-228600">
              <a:defRPr sz="1600" b="1">
                <a:solidFill>
                  <a:schemeClr val="bg1"/>
                </a:solidFill>
                <a:latin typeface="Arial" pitchFamily="34" charset="0"/>
                <a:ea typeface="ＭＳ Ｐゴシック" pitchFamily="50" charset="-128"/>
              </a:defRPr>
            </a:lvl5pPr>
            <a:lvl6pPr marL="2514600" indent="-228600" fontAlgn="base">
              <a:spcBef>
                <a:spcPct val="0"/>
              </a:spcBef>
              <a:spcAft>
                <a:spcPct val="0"/>
              </a:spcAft>
              <a:defRPr sz="1600" b="1">
                <a:solidFill>
                  <a:schemeClr val="bg1"/>
                </a:solidFill>
                <a:latin typeface="Arial" pitchFamily="34" charset="0"/>
                <a:ea typeface="ＭＳ Ｐゴシック" pitchFamily="50" charset="-128"/>
              </a:defRPr>
            </a:lvl6pPr>
            <a:lvl7pPr marL="2971800" indent="-228600" fontAlgn="base">
              <a:spcBef>
                <a:spcPct val="0"/>
              </a:spcBef>
              <a:spcAft>
                <a:spcPct val="0"/>
              </a:spcAft>
              <a:defRPr sz="1600" b="1">
                <a:solidFill>
                  <a:schemeClr val="bg1"/>
                </a:solidFill>
                <a:latin typeface="Arial" pitchFamily="34" charset="0"/>
                <a:ea typeface="ＭＳ Ｐゴシック" pitchFamily="50" charset="-128"/>
              </a:defRPr>
            </a:lvl7pPr>
            <a:lvl8pPr marL="3429000" indent="-228600" fontAlgn="base">
              <a:spcBef>
                <a:spcPct val="0"/>
              </a:spcBef>
              <a:spcAft>
                <a:spcPct val="0"/>
              </a:spcAft>
              <a:defRPr sz="1600" b="1">
                <a:solidFill>
                  <a:schemeClr val="bg1"/>
                </a:solidFill>
                <a:latin typeface="Arial" pitchFamily="34" charset="0"/>
                <a:ea typeface="ＭＳ Ｐゴシック" pitchFamily="50" charset="-128"/>
              </a:defRPr>
            </a:lvl8pPr>
            <a:lvl9pPr marL="3886200" indent="-228600" fontAlgn="base">
              <a:spcBef>
                <a:spcPct val="0"/>
              </a:spcBef>
              <a:spcAft>
                <a:spcPct val="0"/>
              </a:spcAft>
              <a:defRPr sz="1600" b="1">
                <a:solidFill>
                  <a:schemeClr val="bg1"/>
                </a:solidFill>
                <a:latin typeface="Arial" pitchFamily="34" charset="0"/>
                <a:ea typeface="ＭＳ Ｐゴシック" pitchFamily="50" charset="-128"/>
              </a:defRPr>
            </a:lvl9pPr>
          </a:lstStyle>
          <a:p>
            <a:pPr>
              <a:defRPr/>
            </a:pPr>
            <a:r>
              <a:rPr lang="ja-JP" altLang="en-US" smtClean="0">
                <a:solidFill>
                  <a:srgbClr val="404040"/>
                </a:solidFill>
                <a:latin typeface="メイリオ" pitchFamily="50" charset="-128"/>
                <a:ea typeface="メイリオ" pitchFamily="50" charset="-128"/>
                <a:cs typeface="メイリオ" pitchFamily="50" charset="-128"/>
              </a:rPr>
              <a:t>先ほど</a:t>
            </a:r>
            <a:r>
              <a:rPr lang="ja-JP" altLang="en-US" smtClean="0">
                <a:solidFill>
                  <a:srgbClr val="FF0000"/>
                </a:solidFill>
                <a:latin typeface="メイリオ" pitchFamily="50" charset="-128"/>
                <a:ea typeface="メイリオ" pitchFamily="50" charset="-128"/>
                <a:cs typeface="メイリオ" pitchFamily="50" charset="-128"/>
              </a:rPr>
              <a:t>渋谷駅</a:t>
            </a:r>
            <a:r>
              <a:rPr lang="ja-JP" altLang="en-US" smtClean="0">
                <a:solidFill>
                  <a:srgbClr val="404040"/>
                </a:solidFill>
                <a:latin typeface="メイリオ" pitchFamily="50" charset="-128"/>
                <a:ea typeface="メイリオ" pitchFamily="50" charset="-128"/>
                <a:cs typeface="メイリオ" pitchFamily="50" charset="-128"/>
              </a:rPr>
              <a:t>で人身</a:t>
            </a:r>
            <a:r>
              <a:rPr lang="ja-JP" altLang="en-US" smtClean="0">
                <a:solidFill>
                  <a:srgbClr val="FF0000"/>
                </a:solidFill>
                <a:latin typeface="メイリオ" pitchFamily="50" charset="-128"/>
                <a:ea typeface="メイリオ" pitchFamily="50" charset="-128"/>
                <a:cs typeface="メイリオ" pitchFamily="50" charset="-128"/>
              </a:rPr>
              <a:t>事故</a:t>
            </a:r>
            <a:r>
              <a:rPr lang="ja-JP" altLang="en-US" smtClean="0">
                <a:solidFill>
                  <a:srgbClr val="404040"/>
                </a:solidFill>
                <a:latin typeface="メイリオ" pitchFamily="50" charset="-128"/>
                <a:ea typeface="メイリオ" pitchFamily="50" charset="-128"/>
                <a:cs typeface="メイリオ" pitchFamily="50" charset="-128"/>
              </a:rPr>
              <a:t>。車内のモニターには、</a:t>
            </a:r>
            <a:r>
              <a:rPr lang="en-US" altLang="ja-JP" smtClean="0">
                <a:solidFill>
                  <a:srgbClr val="404040"/>
                </a:solidFill>
                <a:latin typeface="メイリオ" pitchFamily="50" charset="-128"/>
                <a:ea typeface="メイリオ" pitchFamily="50" charset="-128"/>
                <a:cs typeface="メイリオ" pitchFamily="50" charset="-128"/>
              </a:rPr>
              <a:t>1</a:t>
            </a:r>
            <a:r>
              <a:rPr lang="ja-JP" altLang="en-US" smtClean="0">
                <a:solidFill>
                  <a:srgbClr val="404040"/>
                </a:solidFill>
                <a:latin typeface="メイリオ" pitchFamily="50" charset="-128"/>
                <a:ea typeface="メイリオ" pitchFamily="50" charset="-128"/>
                <a:cs typeface="メイリオ" pitchFamily="50" charset="-128"/>
              </a:rPr>
              <a:t>時間後の再開予定と表示され、多くの人は振り替え乗車するため、最寄りの駅まで歩いていった。</a:t>
            </a:r>
          </a:p>
        </p:txBody>
      </p:sp>
      <p:sp>
        <p:nvSpPr>
          <p:cNvPr id="7" name="四角形吹き出し 6"/>
          <p:cNvSpPr/>
          <p:nvPr/>
        </p:nvSpPr>
        <p:spPr>
          <a:xfrm>
            <a:off x="4965700" y="4365625"/>
            <a:ext cx="3414713" cy="1219200"/>
          </a:xfrm>
          <a:prstGeom prst="wedgeRectCallout">
            <a:avLst>
              <a:gd name="adj1" fmla="val -53476"/>
              <a:gd name="adj2" fmla="val -78322"/>
            </a:avLst>
          </a:prstGeom>
          <a:solidFill>
            <a:schemeClr val="bg1"/>
          </a:solidFill>
          <a:ln w="12700" cap="flat" cmpd="sng" algn="ctr">
            <a:solidFill>
              <a:schemeClr val="tx1">
                <a:lumMod val="65000"/>
                <a:lumOff val="35000"/>
              </a:schemeClr>
            </a:solidFill>
            <a:prstDash val="solid"/>
          </a:ln>
          <a:effectLst/>
        </p:spPr>
        <p:txBody>
          <a:bodyPr anchor="ctr"/>
          <a:lstStyle>
            <a:lvl1pPr>
              <a:defRPr sz="1600" b="1">
                <a:solidFill>
                  <a:schemeClr val="bg1"/>
                </a:solidFill>
                <a:latin typeface="Arial" pitchFamily="34" charset="0"/>
                <a:ea typeface="ＭＳ Ｐゴシック" pitchFamily="50" charset="-128"/>
              </a:defRPr>
            </a:lvl1pPr>
            <a:lvl2pPr marL="742950" indent="-285750">
              <a:defRPr sz="1600" b="1">
                <a:solidFill>
                  <a:schemeClr val="bg1"/>
                </a:solidFill>
                <a:latin typeface="Arial" pitchFamily="34" charset="0"/>
                <a:ea typeface="ＭＳ Ｐゴシック" pitchFamily="50" charset="-128"/>
              </a:defRPr>
            </a:lvl2pPr>
            <a:lvl3pPr marL="1143000" indent="-228600">
              <a:defRPr sz="1600" b="1">
                <a:solidFill>
                  <a:schemeClr val="bg1"/>
                </a:solidFill>
                <a:latin typeface="Arial" pitchFamily="34" charset="0"/>
                <a:ea typeface="ＭＳ Ｐゴシック" pitchFamily="50" charset="-128"/>
              </a:defRPr>
            </a:lvl3pPr>
            <a:lvl4pPr marL="1600200" indent="-228600">
              <a:defRPr sz="1600" b="1">
                <a:solidFill>
                  <a:schemeClr val="bg1"/>
                </a:solidFill>
                <a:latin typeface="Arial" pitchFamily="34" charset="0"/>
                <a:ea typeface="ＭＳ Ｐゴシック" pitchFamily="50" charset="-128"/>
              </a:defRPr>
            </a:lvl4pPr>
            <a:lvl5pPr marL="2057400" indent="-228600">
              <a:defRPr sz="1600" b="1">
                <a:solidFill>
                  <a:schemeClr val="bg1"/>
                </a:solidFill>
                <a:latin typeface="Arial" pitchFamily="34" charset="0"/>
                <a:ea typeface="ＭＳ Ｐゴシック" pitchFamily="50" charset="-128"/>
              </a:defRPr>
            </a:lvl5pPr>
            <a:lvl6pPr marL="2514600" indent="-228600" fontAlgn="base">
              <a:spcBef>
                <a:spcPct val="0"/>
              </a:spcBef>
              <a:spcAft>
                <a:spcPct val="0"/>
              </a:spcAft>
              <a:defRPr sz="1600" b="1">
                <a:solidFill>
                  <a:schemeClr val="bg1"/>
                </a:solidFill>
                <a:latin typeface="Arial" pitchFamily="34" charset="0"/>
                <a:ea typeface="ＭＳ Ｐゴシック" pitchFamily="50" charset="-128"/>
              </a:defRPr>
            </a:lvl6pPr>
            <a:lvl7pPr marL="2971800" indent="-228600" fontAlgn="base">
              <a:spcBef>
                <a:spcPct val="0"/>
              </a:spcBef>
              <a:spcAft>
                <a:spcPct val="0"/>
              </a:spcAft>
              <a:defRPr sz="1600" b="1">
                <a:solidFill>
                  <a:schemeClr val="bg1"/>
                </a:solidFill>
                <a:latin typeface="Arial" pitchFamily="34" charset="0"/>
                <a:ea typeface="ＭＳ Ｐゴシック" pitchFamily="50" charset="-128"/>
              </a:defRPr>
            </a:lvl7pPr>
            <a:lvl8pPr marL="3429000" indent="-228600" fontAlgn="base">
              <a:spcBef>
                <a:spcPct val="0"/>
              </a:spcBef>
              <a:spcAft>
                <a:spcPct val="0"/>
              </a:spcAft>
              <a:defRPr sz="1600" b="1">
                <a:solidFill>
                  <a:schemeClr val="bg1"/>
                </a:solidFill>
                <a:latin typeface="Arial" pitchFamily="34" charset="0"/>
                <a:ea typeface="ＭＳ Ｐゴシック" pitchFamily="50" charset="-128"/>
              </a:defRPr>
            </a:lvl8pPr>
            <a:lvl9pPr marL="3886200" indent="-228600" fontAlgn="base">
              <a:spcBef>
                <a:spcPct val="0"/>
              </a:spcBef>
              <a:spcAft>
                <a:spcPct val="0"/>
              </a:spcAft>
              <a:defRPr sz="1600" b="1">
                <a:solidFill>
                  <a:schemeClr val="bg1"/>
                </a:solidFill>
                <a:latin typeface="Arial" pitchFamily="34" charset="0"/>
                <a:ea typeface="ＭＳ Ｐゴシック" pitchFamily="50" charset="-128"/>
              </a:defRPr>
            </a:lvl9pPr>
          </a:lstStyle>
          <a:p>
            <a:pPr>
              <a:defRPr/>
            </a:pPr>
            <a:r>
              <a:rPr lang="ja-JP" altLang="en-US" smtClean="0">
                <a:solidFill>
                  <a:srgbClr val="404040"/>
                </a:solidFill>
                <a:latin typeface="メイリオ" pitchFamily="50" charset="-128"/>
                <a:ea typeface="メイリオ" pitchFamily="50" charset="-128"/>
                <a:cs typeface="メイリオ" pitchFamily="50" charset="-128"/>
              </a:rPr>
              <a:t>東横線で、</a:t>
            </a:r>
            <a:r>
              <a:rPr lang="ja-JP" altLang="en-US" smtClean="0">
                <a:solidFill>
                  <a:srgbClr val="FF0000"/>
                </a:solidFill>
                <a:latin typeface="メイリオ" pitchFamily="50" charset="-128"/>
                <a:ea typeface="メイリオ" pitchFamily="50" charset="-128"/>
                <a:cs typeface="メイリオ" pitchFamily="50" charset="-128"/>
              </a:rPr>
              <a:t>渋谷駅</a:t>
            </a:r>
            <a:r>
              <a:rPr lang="ja-JP" altLang="en-US" smtClean="0">
                <a:solidFill>
                  <a:srgbClr val="404040"/>
                </a:solidFill>
                <a:latin typeface="メイリオ" pitchFamily="50" charset="-128"/>
                <a:ea typeface="メイリオ" pitchFamily="50" charset="-128"/>
                <a:cs typeface="メイリオ" pitchFamily="50" charset="-128"/>
              </a:rPr>
              <a:t>で人身</a:t>
            </a:r>
            <a:r>
              <a:rPr lang="ja-JP" altLang="en-US" smtClean="0">
                <a:solidFill>
                  <a:srgbClr val="FF0000"/>
                </a:solidFill>
                <a:latin typeface="メイリオ" pitchFamily="50" charset="-128"/>
                <a:ea typeface="メイリオ" pitchFamily="50" charset="-128"/>
                <a:cs typeface="メイリオ" pitchFamily="50" charset="-128"/>
              </a:rPr>
              <a:t>事故</a:t>
            </a:r>
            <a:r>
              <a:rPr lang="ja-JP" altLang="en-US" smtClean="0">
                <a:solidFill>
                  <a:srgbClr val="404040"/>
                </a:solidFill>
                <a:latin typeface="メイリオ" pitchFamily="50" charset="-128"/>
                <a:ea typeface="メイリオ" pitchFamily="50" charset="-128"/>
                <a:cs typeface="メイリオ" pitchFamily="50" charset="-128"/>
              </a:rPr>
              <a:t>との事。 移動中、困った</a:t>
            </a:r>
            <a:r>
              <a:rPr lang="en-US" altLang="ja-JP" smtClean="0">
                <a:solidFill>
                  <a:srgbClr val="404040"/>
                </a:solidFill>
                <a:latin typeface="メイリオ" pitchFamily="50" charset="-128"/>
                <a:ea typeface="メイリオ" pitchFamily="50" charset="-128"/>
                <a:cs typeface="メイリオ" pitchFamily="50" charset="-128"/>
              </a:rPr>
              <a:t>(&gt;_&lt;)</a:t>
            </a:r>
            <a:endParaRPr lang="ja-JP" altLang="en-US" smtClean="0">
              <a:solidFill>
                <a:srgbClr val="404040"/>
              </a:solidFill>
              <a:latin typeface="メイリオ" pitchFamily="50" charset="-128"/>
              <a:ea typeface="メイリオ" pitchFamily="50" charset="-128"/>
              <a:cs typeface="メイリオ" pitchFamily="50" charset="-128"/>
            </a:endParaRPr>
          </a:p>
        </p:txBody>
      </p:sp>
      <p:sp>
        <p:nvSpPr>
          <p:cNvPr id="8" name="四角形吹き出し 7"/>
          <p:cNvSpPr/>
          <p:nvPr/>
        </p:nvSpPr>
        <p:spPr>
          <a:xfrm>
            <a:off x="723900" y="4724400"/>
            <a:ext cx="3413125" cy="1219200"/>
          </a:xfrm>
          <a:prstGeom prst="wedgeRectCallout">
            <a:avLst>
              <a:gd name="adj1" fmla="val 46564"/>
              <a:gd name="adj2" fmla="val -91558"/>
            </a:avLst>
          </a:prstGeom>
          <a:solidFill>
            <a:schemeClr val="bg1"/>
          </a:solidFill>
          <a:ln w="12700" cap="flat" cmpd="sng" algn="ctr">
            <a:solidFill>
              <a:schemeClr val="tx1">
                <a:lumMod val="65000"/>
                <a:lumOff val="35000"/>
              </a:schemeClr>
            </a:solidFill>
            <a:prstDash val="solid"/>
          </a:ln>
          <a:effectLst/>
        </p:spPr>
        <p:txBody>
          <a:bodyPr anchor="ctr"/>
          <a:lstStyle/>
          <a:p>
            <a:pPr>
              <a:defRPr/>
            </a:pPr>
            <a:r>
              <a:rPr lang="ja-JP" altLang="en-US" dirty="0">
                <a:solidFill>
                  <a:prstClr val="black">
                    <a:lumMod val="75000"/>
                    <a:lumOff val="25000"/>
                  </a:prstClr>
                </a:solidFill>
                <a:latin typeface="メイリオ"/>
                <a:ea typeface="メイリオ"/>
                <a:cs typeface="メイリオ"/>
              </a:rPr>
              <a:t>なんか</a:t>
            </a:r>
            <a:r>
              <a:rPr lang="ja-JP" altLang="en-US" dirty="0">
                <a:solidFill>
                  <a:srgbClr val="FF0000"/>
                </a:solidFill>
                <a:latin typeface="メイリオ"/>
                <a:ea typeface="メイリオ"/>
                <a:cs typeface="メイリオ"/>
              </a:rPr>
              <a:t>渋谷</a:t>
            </a:r>
            <a:r>
              <a:rPr lang="ja-JP" altLang="en-US" dirty="0">
                <a:solidFill>
                  <a:prstClr val="black">
                    <a:lumMod val="75000"/>
                    <a:lumOff val="25000"/>
                  </a:prstClr>
                </a:solidFill>
                <a:latin typeface="メイリオ"/>
                <a:ea typeface="メイリオ"/>
                <a:cs typeface="メイリオ"/>
              </a:rPr>
              <a:t>の街が大変なことになってる</a:t>
            </a:r>
            <a:r>
              <a:rPr lang="ja-JP" altLang="en-US" dirty="0" err="1">
                <a:solidFill>
                  <a:prstClr val="black">
                    <a:lumMod val="75000"/>
                    <a:lumOff val="25000"/>
                  </a:prstClr>
                </a:solidFill>
                <a:latin typeface="メイリオ"/>
                <a:ea typeface="メイリオ"/>
                <a:cs typeface="メイリオ"/>
              </a:rPr>
              <a:t>。。。</a:t>
            </a:r>
            <a:r>
              <a:rPr lang="ja-JP" altLang="en-US" dirty="0">
                <a:solidFill>
                  <a:prstClr val="black">
                    <a:lumMod val="75000"/>
                    <a:lumOff val="25000"/>
                  </a:prstClr>
                </a:solidFill>
                <a:latin typeface="メイリオ"/>
                <a:ea typeface="メイリオ"/>
                <a:cs typeface="メイリオ"/>
              </a:rPr>
              <a:t>タクシーやバス待ちの行列！駅員さんに聞いたら東横線で人身</a:t>
            </a:r>
            <a:r>
              <a:rPr lang="ja-JP" altLang="en-US" dirty="0">
                <a:solidFill>
                  <a:srgbClr val="FF0000"/>
                </a:solidFill>
                <a:latin typeface="メイリオ"/>
                <a:ea typeface="メイリオ"/>
                <a:cs typeface="メイリオ"/>
              </a:rPr>
              <a:t>事故</a:t>
            </a:r>
            <a:r>
              <a:rPr lang="ja-JP" altLang="en-US" dirty="0">
                <a:solidFill>
                  <a:prstClr val="black">
                    <a:lumMod val="75000"/>
                    <a:lumOff val="25000"/>
                  </a:prstClr>
                </a:solidFill>
                <a:latin typeface="メイリオ"/>
                <a:ea typeface="メイリオ"/>
                <a:cs typeface="メイリオ"/>
              </a:rPr>
              <a:t>。ご利用される方はご注意ください！</a:t>
            </a:r>
          </a:p>
        </p:txBody>
      </p:sp>
      <p:sp>
        <p:nvSpPr>
          <p:cNvPr id="9" name="四角形吹き出し 8"/>
          <p:cNvSpPr/>
          <p:nvPr/>
        </p:nvSpPr>
        <p:spPr>
          <a:xfrm>
            <a:off x="4959350" y="1844675"/>
            <a:ext cx="3414713" cy="1219200"/>
          </a:xfrm>
          <a:prstGeom prst="wedgeRectCallout">
            <a:avLst>
              <a:gd name="adj1" fmla="val -53082"/>
              <a:gd name="adj2" fmla="val 101471"/>
            </a:avLst>
          </a:prstGeom>
          <a:solidFill>
            <a:schemeClr val="bg1"/>
          </a:solidFill>
          <a:ln w="12700" cap="flat" cmpd="sng" algn="ctr">
            <a:solidFill>
              <a:schemeClr val="tx1">
                <a:lumMod val="65000"/>
                <a:lumOff val="35000"/>
              </a:schemeClr>
            </a:solidFill>
            <a:prstDash val="solid"/>
          </a:ln>
          <a:effectLst/>
        </p:spPr>
        <p:txBody>
          <a:bodyPr anchor="ctr"/>
          <a:lstStyle>
            <a:lvl1pPr>
              <a:defRPr sz="1600" b="1">
                <a:solidFill>
                  <a:schemeClr val="bg1"/>
                </a:solidFill>
                <a:latin typeface="Arial" pitchFamily="34" charset="0"/>
                <a:ea typeface="ＭＳ Ｐゴシック" pitchFamily="50" charset="-128"/>
              </a:defRPr>
            </a:lvl1pPr>
            <a:lvl2pPr marL="742950" indent="-285750">
              <a:defRPr sz="1600" b="1">
                <a:solidFill>
                  <a:schemeClr val="bg1"/>
                </a:solidFill>
                <a:latin typeface="Arial" pitchFamily="34" charset="0"/>
                <a:ea typeface="ＭＳ Ｐゴシック" pitchFamily="50" charset="-128"/>
              </a:defRPr>
            </a:lvl2pPr>
            <a:lvl3pPr marL="1143000" indent="-228600">
              <a:defRPr sz="1600" b="1">
                <a:solidFill>
                  <a:schemeClr val="bg1"/>
                </a:solidFill>
                <a:latin typeface="Arial" pitchFamily="34" charset="0"/>
                <a:ea typeface="ＭＳ Ｐゴシック" pitchFamily="50" charset="-128"/>
              </a:defRPr>
            </a:lvl3pPr>
            <a:lvl4pPr marL="1600200" indent="-228600">
              <a:defRPr sz="1600" b="1">
                <a:solidFill>
                  <a:schemeClr val="bg1"/>
                </a:solidFill>
                <a:latin typeface="Arial" pitchFamily="34" charset="0"/>
                <a:ea typeface="ＭＳ Ｐゴシック" pitchFamily="50" charset="-128"/>
              </a:defRPr>
            </a:lvl4pPr>
            <a:lvl5pPr marL="2057400" indent="-228600">
              <a:defRPr sz="1600" b="1">
                <a:solidFill>
                  <a:schemeClr val="bg1"/>
                </a:solidFill>
                <a:latin typeface="Arial" pitchFamily="34" charset="0"/>
                <a:ea typeface="ＭＳ Ｐゴシック" pitchFamily="50" charset="-128"/>
              </a:defRPr>
            </a:lvl5pPr>
            <a:lvl6pPr marL="2514600" indent="-228600" fontAlgn="base">
              <a:spcBef>
                <a:spcPct val="0"/>
              </a:spcBef>
              <a:spcAft>
                <a:spcPct val="0"/>
              </a:spcAft>
              <a:defRPr sz="1600" b="1">
                <a:solidFill>
                  <a:schemeClr val="bg1"/>
                </a:solidFill>
                <a:latin typeface="Arial" pitchFamily="34" charset="0"/>
                <a:ea typeface="ＭＳ Ｐゴシック" pitchFamily="50" charset="-128"/>
              </a:defRPr>
            </a:lvl6pPr>
            <a:lvl7pPr marL="2971800" indent="-228600" fontAlgn="base">
              <a:spcBef>
                <a:spcPct val="0"/>
              </a:spcBef>
              <a:spcAft>
                <a:spcPct val="0"/>
              </a:spcAft>
              <a:defRPr sz="1600" b="1">
                <a:solidFill>
                  <a:schemeClr val="bg1"/>
                </a:solidFill>
                <a:latin typeface="Arial" pitchFamily="34" charset="0"/>
                <a:ea typeface="ＭＳ Ｐゴシック" pitchFamily="50" charset="-128"/>
              </a:defRPr>
            </a:lvl7pPr>
            <a:lvl8pPr marL="3429000" indent="-228600" fontAlgn="base">
              <a:spcBef>
                <a:spcPct val="0"/>
              </a:spcBef>
              <a:spcAft>
                <a:spcPct val="0"/>
              </a:spcAft>
              <a:defRPr sz="1600" b="1">
                <a:solidFill>
                  <a:schemeClr val="bg1"/>
                </a:solidFill>
                <a:latin typeface="Arial" pitchFamily="34" charset="0"/>
                <a:ea typeface="ＭＳ Ｐゴシック" pitchFamily="50" charset="-128"/>
              </a:defRPr>
            </a:lvl8pPr>
            <a:lvl9pPr marL="3886200" indent="-228600" fontAlgn="base">
              <a:spcBef>
                <a:spcPct val="0"/>
              </a:spcBef>
              <a:spcAft>
                <a:spcPct val="0"/>
              </a:spcAft>
              <a:defRPr sz="1600" b="1">
                <a:solidFill>
                  <a:schemeClr val="bg1"/>
                </a:solidFill>
                <a:latin typeface="Arial" pitchFamily="34" charset="0"/>
                <a:ea typeface="ＭＳ Ｐゴシック" pitchFamily="50" charset="-128"/>
              </a:defRPr>
            </a:lvl9pPr>
          </a:lstStyle>
          <a:p>
            <a:pPr>
              <a:defRPr/>
            </a:pPr>
            <a:r>
              <a:rPr lang="ja-JP" altLang="en-US" smtClean="0">
                <a:solidFill>
                  <a:srgbClr val="FF0000"/>
                </a:solidFill>
                <a:latin typeface="メイリオ" pitchFamily="50" charset="-128"/>
                <a:ea typeface="メイリオ" pitchFamily="50" charset="-128"/>
                <a:cs typeface="メイリオ" pitchFamily="50" charset="-128"/>
              </a:rPr>
              <a:t>渋谷</a:t>
            </a:r>
            <a:r>
              <a:rPr lang="ja-JP" altLang="en-US" smtClean="0">
                <a:solidFill>
                  <a:srgbClr val="404040"/>
                </a:solidFill>
                <a:latin typeface="メイリオ" pitchFamily="50" charset="-128"/>
                <a:ea typeface="メイリオ" pitchFamily="50" charset="-128"/>
                <a:cs typeface="メイリオ" pitchFamily="50" charset="-128"/>
              </a:rPr>
              <a:t>。東横線で人身</a:t>
            </a:r>
            <a:r>
              <a:rPr lang="ja-JP" altLang="en-US" smtClean="0">
                <a:solidFill>
                  <a:srgbClr val="FF0000"/>
                </a:solidFill>
                <a:latin typeface="メイリオ" pitchFamily="50" charset="-128"/>
                <a:ea typeface="メイリオ" pitchFamily="50" charset="-128"/>
                <a:cs typeface="メイリオ" pitchFamily="50" charset="-128"/>
              </a:rPr>
              <a:t>事故</a:t>
            </a:r>
            <a:r>
              <a:rPr lang="ja-JP" altLang="en-US" smtClean="0">
                <a:solidFill>
                  <a:srgbClr val="404040"/>
                </a:solidFill>
                <a:latin typeface="メイリオ" pitchFamily="50" charset="-128"/>
                <a:ea typeface="メイリオ" pitchFamily="50" charset="-128"/>
                <a:cs typeface="メイリオ" pitchFamily="50" charset="-128"/>
              </a:rPr>
              <a:t>のため人が溢れ返り振替輸送で電車バスタクシーみーんなアウトなう。</a:t>
            </a:r>
          </a:p>
        </p:txBody>
      </p:sp>
      <p:grpSp>
        <p:nvGrpSpPr>
          <p:cNvPr id="10" name="グループ化 1023"/>
          <p:cNvGrpSpPr>
            <a:grpSpLocks/>
          </p:cNvGrpSpPr>
          <p:nvPr/>
        </p:nvGrpSpPr>
        <p:grpSpPr bwMode="auto">
          <a:xfrm>
            <a:off x="3402013" y="3184525"/>
            <a:ext cx="2339975" cy="1519238"/>
            <a:chOff x="3402272" y="3184852"/>
            <a:chExt cx="2338606" cy="1518880"/>
          </a:xfrm>
        </p:grpSpPr>
        <p:grpSp>
          <p:nvGrpSpPr>
            <p:cNvPr id="11" name="Group 37"/>
            <p:cNvGrpSpPr>
              <a:grpSpLocks/>
            </p:cNvGrpSpPr>
            <p:nvPr/>
          </p:nvGrpSpPr>
          <p:grpSpPr bwMode="auto">
            <a:xfrm>
              <a:off x="3417980" y="3184852"/>
              <a:ext cx="1537381" cy="914692"/>
              <a:chOff x="-812" y="2413"/>
              <a:chExt cx="812" cy="538"/>
            </a:xfrm>
            <a:solidFill>
              <a:schemeClr val="bg1">
                <a:lumMod val="75000"/>
              </a:schemeClr>
            </a:solidFill>
          </p:grpSpPr>
          <p:grpSp>
            <p:nvGrpSpPr>
              <p:cNvPr id="196" name="Group 38"/>
              <p:cNvGrpSpPr>
                <a:grpSpLocks/>
              </p:cNvGrpSpPr>
              <p:nvPr/>
            </p:nvGrpSpPr>
            <p:grpSpPr bwMode="auto">
              <a:xfrm>
                <a:off x="-531" y="2439"/>
                <a:ext cx="111" cy="465"/>
                <a:chOff x="3072" y="2251"/>
                <a:chExt cx="100" cy="453"/>
              </a:xfrm>
              <a:grpFill/>
            </p:grpSpPr>
            <p:grpSp>
              <p:nvGrpSpPr>
                <p:cNvPr id="364" name="Group 39"/>
                <p:cNvGrpSpPr>
                  <a:grpSpLocks/>
                </p:cNvGrpSpPr>
                <p:nvPr/>
              </p:nvGrpSpPr>
              <p:grpSpPr bwMode="auto">
                <a:xfrm>
                  <a:off x="3096" y="2251"/>
                  <a:ext cx="54" cy="73"/>
                  <a:chOff x="3096" y="2251"/>
                  <a:chExt cx="54" cy="73"/>
                </a:xfrm>
                <a:grpFill/>
              </p:grpSpPr>
              <p:sp>
                <p:nvSpPr>
                  <p:cNvPr id="373" name="Freeform 40"/>
                  <p:cNvSpPr>
                    <a:spLocks/>
                  </p:cNvSpPr>
                  <p:nvPr/>
                </p:nvSpPr>
                <p:spPr bwMode="auto">
                  <a:xfrm>
                    <a:off x="3102" y="2254"/>
                    <a:ext cx="43" cy="70"/>
                  </a:xfrm>
                  <a:custGeom>
                    <a:avLst/>
                    <a:gdLst>
                      <a:gd name="T0" fmla="*/ 39 w 168"/>
                      <a:gd name="T1" fmla="*/ 259 h 278"/>
                      <a:gd name="T2" fmla="*/ 39 w 168"/>
                      <a:gd name="T3" fmla="*/ 217 h 278"/>
                      <a:gd name="T4" fmla="*/ 27 w 168"/>
                      <a:gd name="T5" fmla="*/ 195 h 278"/>
                      <a:gd name="T6" fmla="*/ 20 w 168"/>
                      <a:gd name="T7" fmla="*/ 176 h 278"/>
                      <a:gd name="T8" fmla="*/ 9 w 168"/>
                      <a:gd name="T9" fmla="*/ 154 h 278"/>
                      <a:gd name="T10" fmla="*/ 4 w 168"/>
                      <a:gd name="T11" fmla="*/ 136 h 278"/>
                      <a:gd name="T12" fmla="*/ 1 w 168"/>
                      <a:gd name="T13" fmla="*/ 121 h 278"/>
                      <a:gd name="T14" fmla="*/ 0 w 168"/>
                      <a:gd name="T15" fmla="*/ 84 h 278"/>
                      <a:gd name="T16" fmla="*/ 4 w 168"/>
                      <a:gd name="T17" fmla="*/ 59 h 278"/>
                      <a:gd name="T18" fmla="*/ 14 w 168"/>
                      <a:gd name="T19" fmla="*/ 37 h 278"/>
                      <a:gd name="T20" fmla="*/ 26 w 168"/>
                      <a:gd name="T21" fmla="*/ 21 h 278"/>
                      <a:gd name="T22" fmla="*/ 35 w 168"/>
                      <a:gd name="T23" fmla="*/ 13 h 278"/>
                      <a:gd name="T24" fmla="*/ 52 w 168"/>
                      <a:gd name="T25" fmla="*/ 4 h 278"/>
                      <a:gd name="T26" fmla="*/ 77 w 168"/>
                      <a:gd name="T27" fmla="*/ 0 h 278"/>
                      <a:gd name="T28" fmla="*/ 104 w 168"/>
                      <a:gd name="T29" fmla="*/ 1 h 278"/>
                      <a:gd name="T30" fmla="*/ 124 w 168"/>
                      <a:gd name="T31" fmla="*/ 7 h 278"/>
                      <a:gd name="T32" fmla="*/ 146 w 168"/>
                      <a:gd name="T33" fmla="*/ 22 h 278"/>
                      <a:gd name="T34" fmla="*/ 156 w 168"/>
                      <a:gd name="T35" fmla="*/ 37 h 278"/>
                      <a:gd name="T36" fmla="*/ 164 w 168"/>
                      <a:gd name="T37" fmla="*/ 50 h 278"/>
                      <a:gd name="T38" fmla="*/ 168 w 168"/>
                      <a:gd name="T39" fmla="*/ 68 h 278"/>
                      <a:gd name="T40" fmla="*/ 167 w 168"/>
                      <a:gd name="T41" fmla="*/ 101 h 278"/>
                      <a:gd name="T42" fmla="*/ 160 w 168"/>
                      <a:gd name="T43" fmla="*/ 132 h 278"/>
                      <a:gd name="T44" fmla="*/ 149 w 168"/>
                      <a:gd name="T45" fmla="*/ 161 h 278"/>
                      <a:gd name="T46" fmla="*/ 139 w 168"/>
                      <a:gd name="T47" fmla="*/ 180 h 278"/>
                      <a:gd name="T48" fmla="*/ 131 w 168"/>
                      <a:gd name="T49" fmla="*/ 197 h 278"/>
                      <a:gd name="T50" fmla="*/ 121 w 168"/>
                      <a:gd name="T51" fmla="*/ 217 h 278"/>
                      <a:gd name="T52" fmla="*/ 118 w 168"/>
                      <a:gd name="T53" fmla="*/ 249 h 278"/>
                      <a:gd name="T54" fmla="*/ 117 w 168"/>
                      <a:gd name="T55" fmla="*/ 266 h 278"/>
                      <a:gd name="T56" fmla="*/ 101 w 168"/>
                      <a:gd name="T57" fmla="*/ 275 h 278"/>
                      <a:gd name="T58" fmla="*/ 83 w 168"/>
                      <a:gd name="T59" fmla="*/ 278 h 278"/>
                      <a:gd name="T60" fmla="*/ 60 w 168"/>
                      <a:gd name="T61" fmla="*/ 275 h 278"/>
                      <a:gd name="T62" fmla="*/ 47 w 168"/>
                      <a:gd name="T63" fmla="*/ 268 h 278"/>
                      <a:gd name="T64" fmla="*/ 39 w 168"/>
                      <a:gd name="T65"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278">
                        <a:moveTo>
                          <a:pt x="39" y="259"/>
                        </a:moveTo>
                        <a:lnTo>
                          <a:pt x="39" y="217"/>
                        </a:lnTo>
                        <a:lnTo>
                          <a:pt x="27" y="195"/>
                        </a:lnTo>
                        <a:lnTo>
                          <a:pt x="20" y="176"/>
                        </a:lnTo>
                        <a:lnTo>
                          <a:pt x="9" y="154"/>
                        </a:lnTo>
                        <a:lnTo>
                          <a:pt x="4" y="136"/>
                        </a:lnTo>
                        <a:lnTo>
                          <a:pt x="1" y="121"/>
                        </a:lnTo>
                        <a:lnTo>
                          <a:pt x="0" y="84"/>
                        </a:lnTo>
                        <a:lnTo>
                          <a:pt x="4" y="59"/>
                        </a:lnTo>
                        <a:lnTo>
                          <a:pt x="14" y="37"/>
                        </a:lnTo>
                        <a:lnTo>
                          <a:pt x="26" y="21"/>
                        </a:lnTo>
                        <a:lnTo>
                          <a:pt x="35" y="13"/>
                        </a:lnTo>
                        <a:lnTo>
                          <a:pt x="52" y="4"/>
                        </a:lnTo>
                        <a:lnTo>
                          <a:pt x="77" y="0"/>
                        </a:lnTo>
                        <a:lnTo>
                          <a:pt x="104" y="1"/>
                        </a:lnTo>
                        <a:lnTo>
                          <a:pt x="124" y="7"/>
                        </a:lnTo>
                        <a:lnTo>
                          <a:pt x="146" y="22"/>
                        </a:lnTo>
                        <a:lnTo>
                          <a:pt x="156" y="37"/>
                        </a:lnTo>
                        <a:lnTo>
                          <a:pt x="164" y="50"/>
                        </a:lnTo>
                        <a:lnTo>
                          <a:pt x="168" y="68"/>
                        </a:lnTo>
                        <a:lnTo>
                          <a:pt x="167" y="101"/>
                        </a:lnTo>
                        <a:lnTo>
                          <a:pt x="160" y="132"/>
                        </a:lnTo>
                        <a:lnTo>
                          <a:pt x="149" y="161"/>
                        </a:lnTo>
                        <a:lnTo>
                          <a:pt x="139" y="180"/>
                        </a:lnTo>
                        <a:lnTo>
                          <a:pt x="131" y="197"/>
                        </a:lnTo>
                        <a:lnTo>
                          <a:pt x="121" y="217"/>
                        </a:lnTo>
                        <a:lnTo>
                          <a:pt x="118" y="249"/>
                        </a:lnTo>
                        <a:lnTo>
                          <a:pt x="117" y="266"/>
                        </a:lnTo>
                        <a:lnTo>
                          <a:pt x="101" y="275"/>
                        </a:lnTo>
                        <a:lnTo>
                          <a:pt x="83" y="278"/>
                        </a:lnTo>
                        <a:lnTo>
                          <a:pt x="60" y="275"/>
                        </a:lnTo>
                        <a:lnTo>
                          <a:pt x="47" y="268"/>
                        </a:lnTo>
                        <a:lnTo>
                          <a:pt x="39" y="259"/>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74" name="Freeform 41"/>
                  <p:cNvSpPr>
                    <a:spLocks/>
                  </p:cNvSpPr>
                  <p:nvPr/>
                </p:nvSpPr>
                <p:spPr bwMode="auto">
                  <a:xfrm>
                    <a:off x="3096" y="2251"/>
                    <a:ext cx="54" cy="47"/>
                  </a:xfrm>
                  <a:custGeom>
                    <a:avLst/>
                    <a:gdLst>
                      <a:gd name="T0" fmla="*/ 16 w 219"/>
                      <a:gd name="T1" fmla="*/ 163 h 189"/>
                      <a:gd name="T2" fmla="*/ 3 w 219"/>
                      <a:gd name="T3" fmla="*/ 145 h 189"/>
                      <a:gd name="T4" fmla="*/ 0 w 219"/>
                      <a:gd name="T5" fmla="*/ 124 h 189"/>
                      <a:gd name="T6" fmla="*/ 1 w 219"/>
                      <a:gd name="T7" fmla="*/ 97 h 189"/>
                      <a:gd name="T8" fmla="*/ 1 w 219"/>
                      <a:gd name="T9" fmla="*/ 78 h 189"/>
                      <a:gd name="T10" fmla="*/ 12 w 219"/>
                      <a:gd name="T11" fmla="*/ 54 h 189"/>
                      <a:gd name="T12" fmla="*/ 24 w 219"/>
                      <a:gd name="T13" fmla="*/ 38 h 189"/>
                      <a:gd name="T14" fmla="*/ 37 w 219"/>
                      <a:gd name="T15" fmla="*/ 24 h 189"/>
                      <a:gd name="T16" fmla="*/ 58 w 219"/>
                      <a:gd name="T17" fmla="*/ 8 h 189"/>
                      <a:gd name="T18" fmla="*/ 74 w 219"/>
                      <a:gd name="T19" fmla="*/ 3 h 189"/>
                      <a:gd name="T20" fmla="*/ 108 w 219"/>
                      <a:gd name="T21" fmla="*/ 0 h 189"/>
                      <a:gd name="T22" fmla="*/ 137 w 219"/>
                      <a:gd name="T23" fmla="*/ 1 h 189"/>
                      <a:gd name="T24" fmla="*/ 158 w 219"/>
                      <a:gd name="T25" fmla="*/ 8 h 189"/>
                      <a:gd name="T26" fmla="*/ 175 w 219"/>
                      <a:gd name="T27" fmla="*/ 14 h 189"/>
                      <a:gd name="T28" fmla="*/ 191 w 219"/>
                      <a:gd name="T29" fmla="*/ 31 h 189"/>
                      <a:gd name="T30" fmla="*/ 203 w 219"/>
                      <a:gd name="T31" fmla="*/ 47 h 189"/>
                      <a:gd name="T32" fmla="*/ 213 w 219"/>
                      <a:gd name="T33" fmla="*/ 63 h 189"/>
                      <a:gd name="T34" fmla="*/ 219 w 219"/>
                      <a:gd name="T35" fmla="*/ 81 h 189"/>
                      <a:gd name="T36" fmla="*/ 219 w 219"/>
                      <a:gd name="T37" fmla="*/ 116 h 189"/>
                      <a:gd name="T38" fmla="*/ 219 w 219"/>
                      <a:gd name="T39" fmla="*/ 139 h 189"/>
                      <a:gd name="T40" fmla="*/ 211 w 219"/>
                      <a:gd name="T41" fmla="*/ 150 h 189"/>
                      <a:gd name="T42" fmla="*/ 199 w 219"/>
                      <a:gd name="T43" fmla="*/ 166 h 189"/>
                      <a:gd name="T44" fmla="*/ 191 w 219"/>
                      <a:gd name="T45" fmla="*/ 177 h 189"/>
                      <a:gd name="T46" fmla="*/ 170 w 219"/>
                      <a:gd name="T47" fmla="*/ 184 h 189"/>
                      <a:gd name="T48" fmla="*/ 150 w 219"/>
                      <a:gd name="T49" fmla="*/ 189 h 189"/>
                      <a:gd name="T50" fmla="*/ 166 w 219"/>
                      <a:gd name="T51" fmla="*/ 166 h 189"/>
                      <a:gd name="T52" fmla="*/ 182 w 219"/>
                      <a:gd name="T53" fmla="*/ 125 h 189"/>
                      <a:gd name="T54" fmla="*/ 183 w 219"/>
                      <a:gd name="T55" fmla="*/ 109 h 189"/>
                      <a:gd name="T56" fmla="*/ 182 w 219"/>
                      <a:gd name="T57" fmla="*/ 96 h 189"/>
                      <a:gd name="T58" fmla="*/ 175 w 219"/>
                      <a:gd name="T59" fmla="*/ 78 h 189"/>
                      <a:gd name="T60" fmla="*/ 141 w 219"/>
                      <a:gd name="T61" fmla="*/ 88 h 189"/>
                      <a:gd name="T62" fmla="*/ 100 w 219"/>
                      <a:gd name="T63" fmla="*/ 88 h 189"/>
                      <a:gd name="T64" fmla="*/ 71 w 219"/>
                      <a:gd name="T65" fmla="*/ 85 h 189"/>
                      <a:gd name="T66" fmla="*/ 49 w 219"/>
                      <a:gd name="T67" fmla="*/ 80 h 189"/>
                      <a:gd name="T68" fmla="*/ 41 w 219"/>
                      <a:gd name="T69" fmla="*/ 89 h 189"/>
                      <a:gd name="T70" fmla="*/ 36 w 219"/>
                      <a:gd name="T71" fmla="*/ 109 h 189"/>
                      <a:gd name="T72" fmla="*/ 36 w 219"/>
                      <a:gd name="T73" fmla="*/ 127 h 189"/>
                      <a:gd name="T74" fmla="*/ 51 w 219"/>
                      <a:gd name="T75" fmla="*/ 167 h 189"/>
                      <a:gd name="T76" fmla="*/ 61 w 219"/>
                      <a:gd name="T77" fmla="*/ 189 h 189"/>
                      <a:gd name="T78" fmla="*/ 36 w 219"/>
                      <a:gd name="T79" fmla="*/ 176 h 189"/>
                      <a:gd name="T80" fmla="*/ 16 w 219"/>
                      <a:gd name="T81" fmla="*/ 16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 h="189">
                        <a:moveTo>
                          <a:pt x="16" y="163"/>
                        </a:moveTo>
                        <a:lnTo>
                          <a:pt x="3" y="145"/>
                        </a:lnTo>
                        <a:lnTo>
                          <a:pt x="0" y="124"/>
                        </a:lnTo>
                        <a:lnTo>
                          <a:pt x="1" y="97"/>
                        </a:lnTo>
                        <a:lnTo>
                          <a:pt x="1" y="78"/>
                        </a:lnTo>
                        <a:lnTo>
                          <a:pt x="12" y="54"/>
                        </a:lnTo>
                        <a:lnTo>
                          <a:pt x="24" y="38"/>
                        </a:lnTo>
                        <a:lnTo>
                          <a:pt x="37" y="24"/>
                        </a:lnTo>
                        <a:lnTo>
                          <a:pt x="58" y="8"/>
                        </a:lnTo>
                        <a:lnTo>
                          <a:pt x="74" y="3"/>
                        </a:lnTo>
                        <a:lnTo>
                          <a:pt x="108" y="0"/>
                        </a:lnTo>
                        <a:lnTo>
                          <a:pt x="137" y="1"/>
                        </a:lnTo>
                        <a:lnTo>
                          <a:pt x="158" y="8"/>
                        </a:lnTo>
                        <a:lnTo>
                          <a:pt x="175" y="14"/>
                        </a:lnTo>
                        <a:lnTo>
                          <a:pt x="191" y="31"/>
                        </a:lnTo>
                        <a:lnTo>
                          <a:pt x="203" y="47"/>
                        </a:lnTo>
                        <a:lnTo>
                          <a:pt x="213" y="63"/>
                        </a:lnTo>
                        <a:lnTo>
                          <a:pt x="219" y="81"/>
                        </a:lnTo>
                        <a:lnTo>
                          <a:pt x="219" y="116"/>
                        </a:lnTo>
                        <a:lnTo>
                          <a:pt x="219" y="139"/>
                        </a:lnTo>
                        <a:lnTo>
                          <a:pt x="211" y="150"/>
                        </a:lnTo>
                        <a:lnTo>
                          <a:pt x="199" y="166"/>
                        </a:lnTo>
                        <a:lnTo>
                          <a:pt x="191" y="177"/>
                        </a:lnTo>
                        <a:lnTo>
                          <a:pt x="170" y="184"/>
                        </a:lnTo>
                        <a:lnTo>
                          <a:pt x="150" y="189"/>
                        </a:lnTo>
                        <a:lnTo>
                          <a:pt x="166" y="166"/>
                        </a:lnTo>
                        <a:lnTo>
                          <a:pt x="182" y="125"/>
                        </a:lnTo>
                        <a:lnTo>
                          <a:pt x="183" y="109"/>
                        </a:lnTo>
                        <a:lnTo>
                          <a:pt x="182" y="96"/>
                        </a:lnTo>
                        <a:lnTo>
                          <a:pt x="175" y="78"/>
                        </a:lnTo>
                        <a:lnTo>
                          <a:pt x="141" y="88"/>
                        </a:lnTo>
                        <a:lnTo>
                          <a:pt x="100" y="88"/>
                        </a:lnTo>
                        <a:lnTo>
                          <a:pt x="71" y="85"/>
                        </a:lnTo>
                        <a:lnTo>
                          <a:pt x="49" y="80"/>
                        </a:lnTo>
                        <a:lnTo>
                          <a:pt x="41" y="89"/>
                        </a:lnTo>
                        <a:lnTo>
                          <a:pt x="36" y="109"/>
                        </a:lnTo>
                        <a:lnTo>
                          <a:pt x="36" y="127"/>
                        </a:lnTo>
                        <a:lnTo>
                          <a:pt x="51" y="167"/>
                        </a:lnTo>
                        <a:lnTo>
                          <a:pt x="61" y="189"/>
                        </a:lnTo>
                        <a:lnTo>
                          <a:pt x="36" y="176"/>
                        </a:lnTo>
                        <a:lnTo>
                          <a:pt x="16" y="16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375" name="Group 42"/>
                  <p:cNvGrpSpPr>
                    <a:grpSpLocks/>
                  </p:cNvGrpSpPr>
                  <p:nvPr/>
                </p:nvGrpSpPr>
                <p:grpSpPr bwMode="auto">
                  <a:xfrm>
                    <a:off x="3101" y="2287"/>
                    <a:ext cx="44" cy="7"/>
                    <a:chOff x="3101" y="2287"/>
                    <a:chExt cx="44" cy="7"/>
                  </a:xfrm>
                  <a:grpFill/>
                </p:grpSpPr>
                <p:sp>
                  <p:nvSpPr>
                    <p:cNvPr id="376" name="Oval 43"/>
                    <p:cNvSpPr>
                      <a:spLocks noChangeArrowheads="1"/>
                    </p:cNvSpPr>
                    <p:nvPr/>
                  </p:nvSpPr>
                  <p:spPr bwMode="auto">
                    <a:xfrm>
                      <a:off x="3101" y="2287"/>
                      <a:ext cx="6" cy="6"/>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77" name="Oval 44"/>
                    <p:cNvSpPr>
                      <a:spLocks noChangeArrowheads="1"/>
                    </p:cNvSpPr>
                    <p:nvPr/>
                  </p:nvSpPr>
                  <p:spPr bwMode="auto">
                    <a:xfrm>
                      <a:off x="3139" y="2288"/>
                      <a:ext cx="6" cy="6"/>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sp>
              <p:nvSpPr>
                <p:cNvPr id="365" name="Freeform 45"/>
                <p:cNvSpPr>
                  <a:spLocks/>
                </p:cNvSpPr>
                <p:nvPr/>
              </p:nvSpPr>
              <p:spPr bwMode="auto">
                <a:xfrm>
                  <a:off x="3093" y="2557"/>
                  <a:ext cx="52" cy="133"/>
                </a:xfrm>
                <a:custGeom>
                  <a:avLst/>
                  <a:gdLst>
                    <a:gd name="T0" fmla="*/ 47 w 209"/>
                    <a:gd name="T1" fmla="*/ 0 h 533"/>
                    <a:gd name="T2" fmla="*/ 42 w 209"/>
                    <a:gd name="T3" fmla="*/ 64 h 533"/>
                    <a:gd name="T4" fmla="*/ 38 w 209"/>
                    <a:gd name="T5" fmla="*/ 135 h 533"/>
                    <a:gd name="T6" fmla="*/ 38 w 209"/>
                    <a:gd name="T7" fmla="*/ 206 h 533"/>
                    <a:gd name="T8" fmla="*/ 42 w 209"/>
                    <a:gd name="T9" fmla="*/ 271 h 533"/>
                    <a:gd name="T10" fmla="*/ 43 w 209"/>
                    <a:gd name="T11" fmla="*/ 324 h 533"/>
                    <a:gd name="T12" fmla="*/ 43 w 209"/>
                    <a:gd name="T13" fmla="*/ 391 h 533"/>
                    <a:gd name="T14" fmla="*/ 39 w 209"/>
                    <a:gd name="T15" fmla="*/ 419 h 533"/>
                    <a:gd name="T16" fmla="*/ 10 w 209"/>
                    <a:gd name="T17" fmla="*/ 501 h 533"/>
                    <a:gd name="T18" fmla="*/ 0 w 209"/>
                    <a:gd name="T19" fmla="*/ 532 h 533"/>
                    <a:gd name="T20" fmla="*/ 46 w 209"/>
                    <a:gd name="T21" fmla="*/ 533 h 533"/>
                    <a:gd name="T22" fmla="*/ 65 w 209"/>
                    <a:gd name="T23" fmla="*/ 496 h 533"/>
                    <a:gd name="T24" fmla="*/ 79 w 209"/>
                    <a:gd name="T25" fmla="*/ 454 h 533"/>
                    <a:gd name="T26" fmla="*/ 87 w 209"/>
                    <a:gd name="T27" fmla="*/ 387 h 533"/>
                    <a:gd name="T28" fmla="*/ 113 w 209"/>
                    <a:gd name="T29" fmla="*/ 206 h 533"/>
                    <a:gd name="T30" fmla="*/ 122 w 209"/>
                    <a:gd name="T31" fmla="*/ 154 h 533"/>
                    <a:gd name="T32" fmla="*/ 115 w 209"/>
                    <a:gd name="T33" fmla="*/ 253 h 533"/>
                    <a:gd name="T34" fmla="*/ 123 w 209"/>
                    <a:gd name="T35" fmla="*/ 313 h 533"/>
                    <a:gd name="T36" fmla="*/ 126 w 209"/>
                    <a:gd name="T37" fmla="*/ 370 h 533"/>
                    <a:gd name="T38" fmla="*/ 121 w 209"/>
                    <a:gd name="T39" fmla="*/ 421 h 533"/>
                    <a:gd name="T40" fmla="*/ 125 w 209"/>
                    <a:gd name="T41" fmla="*/ 446 h 533"/>
                    <a:gd name="T42" fmla="*/ 154 w 209"/>
                    <a:gd name="T43" fmla="*/ 524 h 533"/>
                    <a:gd name="T44" fmla="*/ 180 w 209"/>
                    <a:gd name="T45" fmla="*/ 525 h 533"/>
                    <a:gd name="T46" fmla="*/ 193 w 209"/>
                    <a:gd name="T47" fmla="*/ 525 h 533"/>
                    <a:gd name="T48" fmla="*/ 209 w 209"/>
                    <a:gd name="T49" fmla="*/ 509 h 533"/>
                    <a:gd name="T50" fmla="*/ 169 w 209"/>
                    <a:gd name="T51" fmla="*/ 421 h 533"/>
                    <a:gd name="T52" fmla="*/ 189 w 209"/>
                    <a:gd name="T53" fmla="*/ 237 h 533"/>
                    <a:gd name="T54" fmla="*/ 197 w 209"/>
                    <a:gd name="T55" fmla="*/ 150 h 533"/>
                    <a:gd name="T56" fmla="*/ 197 w 209"/>
                    <a:gd name="T57" fmla="*/ 3 h 533"/>
                    <a:gd name="T58" fmla="*/ 47 w 209"/>
                    <a:gd name="T59"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533">
                      <a:moveTo>
                        <a:pt x="47" y="0"/>
                      </a:moveTo>
                      <a:lnTo>
                        <a:pt x="42" y="64"/>
                      </a:lnTo>
                      <a:lnTo>
                        <a:pt x="38" y="135"/>
                      </a:lnTo>
                      <a:lnTo>
                        <a:pt x="38" y="206"/>
                      </a:lnTo>
                      <a:lnTo>
                        <a:pt x="42" y="271"/>
                      </a:lnTo>
                      <a:lnTo>
                        <a:pt x="43" y="324"/>
                      </a:lnTo>
                      <a:lnTo>
                        <a:pt x="43" y="391"/>
                      </a:lnTo>
                      <a:lnTo>
                        <a:pt x="39" y="419"/>
                      </a:lnTo>
                      <a:lnTo>
                        <a:pt x="10" y="501"/>
                      </a:lnTo>
                      <a:lnTo>
                        <a:pt x="0" y="532"/>
                      </a:lnTo>
                      <a:lnTo>
                        <a:pt x="46" y="533"/>
                      </a:lnTo>
                      <a:lnTo>
                        <a:pt x="65" y="496"/>
                      </a:lnTo>
                      <a:lnTo>
                        <a:pt x="79" y="454"/>
                      </a:lnTo>
                      <a:lnTo>
                        <a:pt x="87" y="387"/>
                      </a:lnTo>
                      <a:lnTo>
                        <a:pt x="113" y="206"/>
                      </a:lnTo>
                      <a:lnTo>
                        <a:pt x="122" y="154"/>
                      </a:lnTo>
                      <a:lnTo>
                        <a:pt x="115" y="253"/>
                      </a:lnTo>
                      <a:lnTo>
                        <a:pt x="123" y="313"/>
                      </a:lnTo>
                      <a:lnTo>
                        <a:pt x="126" y="370"/>
                      </a:lnTo>
                      <a:lnTo>
                        <a:pt x="121" y="421"/>
                      </a:lnTo>
                      <a:lnTo>
                        <a:pt x="125" y="446"/>
                      </a:lnTo>
                      <a:lnTo>
                        <a:pt x="154" y="524"/>
                      </a:lnTo>
                      <a:lnTo>
                        <a:pt x="180" y="525"/>
                      </a:lnTo>
                      <a:lnTo>
                        <a:pt x="193" y="525"/>
                      </a:lnTo>
                      <a:lnTo>
                        <a:pt x="209" y="509"/>
                      </a:lnTo>
                      <a:lnTo>
                        <a:pt x="169" y="421"/>
                      </a:lnTo>
                      <a:lnTo>
                        <a:pt x="189" y="237"/>
                      </a:lnTo>
                      <a:lnTo>
                        <a:pt x="197" y="150"/>
                      </a:lnTo>
                      <a:lnTo>
                        <a:pt x="197" y="3"/>
                      </a:lnTo>
                      <a:lnTo>
                        <a:pt x="47"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366" name="Group 46"/>
                <p:cNvGrpSpPr>
                  <a:grpSpLocks/>
                </p:cNvGrpSpPr>
                <p:nvPr/>
              </p:nvGrpSpPr>
              <p:grpSpPr bwMode="auto">
                <a:xfrm>
                  <a:off x="3074" y="2392"/>
                  <a:ext cx="96" cy="133"/>
                  <a:chOff x="3074" y="2392"/>
                  <a:chExt cx="96" cy="133"/>
                </a:xfrm>
                <a:grpFill/>
              </p:grpSpPr>
              <p:sp>
                <p:nvSpPr>
                  <p:cNvPr id="371" name="Freeform 47"/>
                  <p:cNvSpPr>
                    <a:spLocks/>
                  </p:cNvSpPr>
                  <p:nvPr/>
                </p:nvSpPr>
                <p:spPr bwMode="auto">
                  <a:xfrm>
                    <a:off x="3074" y="2396"/>
                    <a:ext cx="26" cy="129"/>
                  </a:xfrm>
                  <a:custGeom>
                    <a:avLst/>
                    <a:gdLst>
                      <a:gd name="T0" fmla="*/ 6 w 106"/>
                      <a:gd name="T1" fmla="*/ 0 h 515"/>
                      <a:gd name="T2" fmla="*/ 0 w 106"/>
                      <a:gd name="T3" fmla="*/ 117 h 515"/>
                      <a:gd name="T4" fmla="*/ 17 w 106"/>
                      <a:gd name="T5" fmla="*/ 276 h 515"/>
                      <a:gd name="T6" fmla="*/ 32 w 106"/>
                      <a:gd name="T7" fmla="*/ 415 h 515"/>
                      <a:gd name="T8" fmla="*/ 58 w 106"/>
                      <a:gd name="T9" fmla="*/ 499 h 515"/>
                      <a:gd name="T10" fmla="*/ 70 w 106"/>
                      <a:gd name="T11" fmla="*/ 515 h 515"/>
                      <a:gd name="T12" fmla="*/ 78 w 106"/>
                      <a:gd name="T13" fmla="*/ 492 h 515"/>
                      <a:gd name="T14" fmla="*/ 82 w 106"/>
                      <a:gd name="T15" fmla="*/ 432 h 515"/>
                      <a:gd name="T16" fmla="*/ 106 w 106"/>
                      <a:gd name="T17" fmla="*/ 417 h 515"/>
                      <a:gd name="T18" fmla="*/ 74 w 106"/>
                      <a:gd name="T19" fmla="*/ 369 h 515"/>
                      <a:gd name="T20" fmla="*/ 53 w 106"/>
                      <a:gd name="T21" fmla="*/ 342 h 515"/>
                      <a:gd name="T22" fmla="*/ 56 w 106"/>
                      <a:gd name="T23" fmla="*/ 105 h 515"/>
                      <a:gd name="T24" fmla="*/ 66 w 106"/>
                      <a:gd name="T25" fmla="*/ 9 h 515"/>
                      <a:gd name="T26" fmla="*/ 6 w 106"/>
                      <a:gd name="T27"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515">
                        <a:moveTo>
                          <a:pt x="6" y="0"/>
                        </a:moveTo>
                        <a:lnTo>
                          <a:pt x="0" y="117"/>
                        </a:lnTo>
                        <a:lnTo>
                          <a:pt x="17" y="276"/>
                        </a:lnTo>
                        <a:lnTo>
                          <a:pt x="32" y="415"/>
                        </a:lnTo>
                        <a:lnTo>
                          <a:pt x="58" y="499"/>
                        </a:lnTo>
                        <a:lnTo>
                          <a:pt x="70" y="515"/>
                        </a:lnTo>
                        <a:lnTo>
                          <a:pt x="78" y="492"/>
                        </a:lnTo>
                        <a:lnTo>
                          <a:pt x="82" y="432"/>
                        </a:lnTo>
                        <a:lnTo>
                          <a:pt x="106" y="417"/>
                        </a:lnTo>
                        <a:lnTo>
                          <a:pt x="74" y="369"/>
                        </a:lnTo>
                        <a:lnTo>
                          <a:pt x="53" y="342"/>
                        </a:lnTo>
                        <a:lnTo>
                          <a:pt x="56" y="105"/>
                        </a:lnTo>
                        <a:lnTo>
                          <a:pt x="66" y="9"/>
                        </a:lnTo>
                        <a:lnTo>
                          <a:pt x="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72" name="Freeform 48"/>
                  <p:cNvSpPr>
                    <a:spLocks/>
                  </p:cNvSpPr>
                  <p:nvPr/>
                </p:nvSpPr>
                <p:spPr bwMode="auto">
                  <a:xfrm>
                    <a:off x="3148" y="2392"/>
                    <a:ext cx="22" cy="121"/>
                  </a:xfrm>
                  <a:custGeom>
                    <a:avLst/>
                    <a:gdLst>
                      <a:gd name="T0" fmla="*/ 26 w 91"/>
                      <a:gd name="T1" fmla="*/ 14 h 482"/>
                      <a:gd name="T2" fmla="*/ 40 w 91"/>
                      <a:gd name="T3" fmla="*/ 100 h 482"/>
                      <a:gd name="T4" fmla="*/ 38 w 91"/>
                      <a:gd name="T5" fmla="*/ 305 h 482"/>
                      <a:gd name="T6" fmla="*/ 0 w 91"/>
                      <a:gd name="T7" fmla="*/ 392 h 482"/>
                      <a:gd name="T8" fmla="*/ 9 w 91"/>
                      <a:gd name="T9" fmla="*/ 400 h 482"/>
                      <a:gd name="T10" fmla="*/ 0 w 91"/>
                      <a:gd name="T11" fmla="*/ 445 h 482"/>
                      <a:gd name="T12" fmla="*/ 8 w 91"/>
                      <a:gd name="T13" fmla="*/ 482 h 482"/>
                      <a:gd name="T14" fmla="*/ 38 w 91"/>
                      <a:gd name="T15" fmla="*/ 422 h 482"/>
                      <a:gd name="T16" fmla="*/ 66 w 91"/>
                      <a:gd name="T17" fmla="*/ 316 h 482"/>
                      <a:gd name="T18" fmla="*/ 91 w 91"/>
                      <a:gd name="T19" fmla="*/ 81 h 482"/>
                      <a:gd name="T20" fmla="*/ 80 w 91"/>
                      <a:gd name="T21" fmla="*/ 0 h 482"/>
                      <a:gd name="T22" fmla="*/ 26 w 91"/>
                      <a:gd name="T23" fmla="*/ 1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482">
                        <a:moveTo>
                          <a:pt x="26" y="14"/>
                        </a:moveTo>
                        <a:lnTo>
                          <a:pt x="40" y="100"/>
                        </a:lnTo>
                        <a:lnTo>
                          <a:pt x="38" y="305"/>
                        </a:lnTo>
                        <a:lnTo>
                          <a:pt x="0" y="392"/>
                        </a:lnTo>
                        <a:lnTo>
                          <a:pt x="9" y="400"/>
                        </a:lnTo>
                        <a:lnTo>
                          <a:pt x="0" y="445"/>
                        </a:lnTo>
                        <a:lnTo>
                          <a:pt x="8" y="482"/>
                        </a:lnTo>
                        <a:lnTo>
                          <a:pt x="38" y="422"/>
                        </a:lnTo>
                        <a:lnTo>
                          <a:pt x="66" y="316"/>
                        </a:lnTo>
                        <a:lnTo>
                          <a:pt x="91" y="81"/>
                        </a:lnTo>
                        <a:lnTo>
                          <a:pt x="80" y="0"/>
                        </a:lnTo>
                        <a:lnTo>
                          <a:pt x="26" y="1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367" name="Group 49"/>
                <p:cNvGrpSpPr>
                  <a:grpSpLocks/>
                </p:cNvGrpSpPr>
                <p:nvPr/>
              </p:nvGrpSpPr>
              <p:grpSpPr bwMode="auto">
                <a:xfrm>
                  <a:off x="3090" y="2664"/>
                  <a:ext cx="59" cy="40"/>
                  <a:chOff x="3090" y="2664"/>
                  <a:chExt cx="59" cy="40"/>
                </a:xfrm>
                <a:grpFill/>
              </p:grpSpPr>
              <p:sp>
                <p:nvSpPr>
                  <p:cNvPr id="369" name="Freeform 50"/>
                  <p:cNvSpPr>
                    <a:spLocks/>
                  </p:cNvSpPr>
                  <p:nvPr/>
                </p:nvSpPr>
                <p:spPr bwMode="auto">
                  <a:xfrm>
                    <a:off x="3090" y="2667"/>
                    <a:ext cx="23" cy="37"/>
                  </a:xfrm>
                  <a:custGeom>
                    <a:avLst/>
                    <a:gdLst>
                      <a:gd name="T0" fmla="*/ 17 w 92"/>
                      <a:gd name="T1" fmla="*/ 72 h 146"/>
                      <a:gd name="T2" fmla="*/ 4 w 92"/>
                      <a:gd name="T3" fmla="*/ 95 h 146"/>
                      <a:gd name="T4" fmla="*/ 0 w 92"/>
                      <a:gd name="T5" fmla="*/ 112 h 146"/>
                      <a:gd name="T6" fmla="*/ 0 w 92"/>
                      <a:gd name="T7" fmla="*/ 125 h 146"/>
                      <a:gd name="T8" fmla="*/ 3 w 92"/>
                      <a:gd name="T9" fmla="*/ 134 h 146"/>
                      <a:gd name="T10" fmla="*/ 9 w 92"/>
                      <a:gd name="T11" fmla="*/ 142 h 146"/>
                      <a:gd name="T12" fmla="*/ 21 w 92"/>
                      <a:gd name="T13" fmla="*/ 146 h 146"/>
                      <a:gd name="T14" fmla="*/ 37 w 92"/>
                      <a:gd name="T15" fmla="*/ 145 h 146"/>
                      <a:gd name="T16" fmla="*/ 53 w 92"/>
                      <a:gd name="T17" fmla="*/ 138 h 146"/>
                      <a:gd name="T18" fmla="*/ 65 w 92"/>
                      <a:gd name="T19" fmla="*/ 124 h 146"/>
                      <a:gd name="T20" fmla="*/ 75 w 92"/>
                      <a:gd name="T21" fmla="*/ 104 h 146"/>
                      <a:gd name="T22" fmla="*/ 82 w 92"/>
                      <a:gd name="T23" fmla="*/ 64 h 146"/>
                      <a:gd name="T24" fmla="*/ 92 w 92"/>
                      <a:gd name="T25" fmla="*/ 25 h 146"/>
                      <a:gd name="T26" fmla="*/ 91 w 92"/>
                      <a:gd name="T27" fmla="*/ 0 h 146"/>
                      <a:gd name="T28" fmla="*/ 72 w 92"/>
                      <a:gd name="T29" fmla="*/ 56 h 146"/>
                      <a:gd name="T30" fmla="*/ 57 w 92"/>
                      <a:gd name="T31" fmla="*/ 92 h 146"/>
                      <a:gd name="T32" fmla="*/ 33 w 92"/>
                      <a:gd name="T33" fmla="*/ 92 h 146"/>
                      <a:gd name="T34" fmla="*/ 13 w 92"/>
                      <a:gd name="T35" fmla="*/ 89 h 146"/>
                      <a:gd name="T36" fmla="*/ 17 w 92"/>
                      <a:gd name="T37" fmla="*/ 7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46">
                        <a:moveTo>
                          <a:pt x="17" y="72"/>
                        </a:moveTo>
                        <a:lnTo>
                          <a:pt x="4" y="95"/>
                        </a:lnTo>
                        <a:lnTo>
                          <a:pt x="0" y="112"/>
                        </a:lnTo>
                        <a:lnTo>
                          <a:pt x="0" y="125"/>
                        </a:lnTo>
                        <a:lnTo>
                          <a:pt x="3" y="134"/>
                        </a:lnTo>
                        <a:lnTo>
                          <a:pt x="9" y="142"/>
                        </a:lnTo>
                        <a:lnTo>
                          <a:pt x="21" y="146"/>
                        </a:lnTo>
                        <a:lnTo>
                          <a:pt x="37" y="145"/>
                        </a:lnTo>
                        <a:lnTo>
                          <a:pt x="53" y="138"/>
                        </a:lnTo>
                        <a:lnTo>
                          <a:pt x="65" y="124"/>
                        </a:lnTo>
                        <a:lnTo>
                          <a:pt x="75" y="104"/>
                        </a:lnTo>
                        <a:lnTo>
                          <a:pt x="82" y="64"/>
                        </a:lnTo>
                        <a:lnTo>
                          <a:pt x="92" y="25"/>
                        </a:lnTo>
                        <a:lnTo>
                          <a:pt x="91" y="0"/>
                        </a:lnTo>
                        <a:lnTo>
                          <a:pt x="72" y="56"/>
                        </a:lnTo>
                        <a:lnTo>
                          <a:pt x="57" y="92"/>
                        </a:lnTo>
                        <a:lnTo>
                          <a:pt x="33" y="92"/>
                        </a:lnTo>
                        <a:lnTo>
                          <a:pt x="13" y="89"/>
                        </a:lnTo>
                        <a:lnTo>
                          <a:pt x="17" y="7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70" name="Freeform 51"/>
                  <p:cNvSpPr>
                    <a:spLocks/>
                  </p:cNvSpPr>
                  <p:nvPr/>
                </p:nvSpPr>
                <p:spPr bwMode="auto">
                  <a:xfrm>
                    <a:off x="3123" y="2664"/>
                    <a:ext cx="26" cy="40"/>
                  </a:xfrm>
                  <a:custGeom>
                    <a:avLst/>
                    <a:gdLst>
                      <a:gd name="T0" fmla="*/ 2 w 104"/>
                      <a:gd name="T1" fmla="*/ 0 h 160"/>
                      <a:gd name="T2" fmla="*/ 0 w 104"/>
                      <a:gd name="T3" fmla="*/ 16 h 160"/>
                      <a:gd name="T4" fmla="*/ 14 w 104"/>
                      <a:gd name="T5" fmla="*/ 57 h 160"/>
                      <a:gd name="T6" fmla="*/ 23 w 104"/>
                      <a:gd name="T7" fmla="*/ 90 h 160"/>
                      <a:gd name="T8" fmla="*/ 33 w 104"/>
                      <a:gd name="T9" fmla="*/ 121 h 160"/>
                      <a:gd name="T10" fmla="*/ 44 w 104"/>
                      <a:gd name="T11" fmla="*/ 139 h 160"/>
                      <a:gd name="T12" fmla="*/ 54 w 104"/>
                      <a:gd name="T13" fmla="*/ 152 h 160"/>
                      <a:gd name="T14" fmla="*/ 69 w 104"/>
                      <a:gd name="T15" fmla="*/ 157 h 160"/>
                      <a:gd name="T16" fmla="*/ 85 w 104"/>
                      <a:gd name="T17" fmla="*/ 160 h 160"/>
                      <a:gd name="T18" fmla="*/ 93 w 104"/>
                      <a:gd name="T19" fmla="*/ 154 h 160"/>
                      <a:gd name="T20" fmla="*/ 100 w 104"/>
                      <a:gd name="T21" fmla="*/ 150 h 160"/>
                      <a:gd name="T22" fmla="*/ 104 w 104"/>
                      <a:gd name="T23" fmla="*/ 135 h 160"/>
                      <a:gd name="T24" fmla="*/ 102 w 104"/>
                      <a:gd name="T25" fmla="*/ 114 h 160"/>
                      <a:gd name="T26" fmla="*/ 93 w 104"/>
                      <a:gd name="T27" fmla="*/ 89 h 160"/>
                      <a:gd name="T28" fmla="*/ 86 w 104"/>
                      <a:gd name="T29" fmla="*/ 75 h 160"/>
                      <a:gd name="T30" fmla="*/ 83 w 104"/>
                      <a:gd name="T31" fmla="*/ 87 h 160"/>
                      <a:gd name="T32" fmla="*/ 79 w 104"/>
                      <a:gd name="T33" fmla="*/ 93 h 160"/>
                      <a:gd name="T34" fmla="*/ 66 w 104"/>
                      <a:gd name="T35" fmla="*/ 96 h 160"/>
                      <a:gd name="T36" fmla="*/ 56 w 104"/>
                      <a:gd name="T37" fmla="*/ 98 h 160"/>
                      <a:gd name="T38" fmla="*/ 35 w 104"/>
                      <a:gd name="T39" fmla="*/ 94 h 160"/>
                      <a:gd name="T40" fmla="*/ 14 w 104"/>
                      <a:gd name="T41" fmla="*/ 32 h 160"/>
                      <a:gd name="T42" fmla="*/ 2 w 104"/>
                      <a:gd name="T4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60">
                        <a:moveTo>
                          <a:pt x="2" y="0"/>
                        </a:moveTo>
                        <a:lnTo>
                          <a:pt x="0" y="16"/>
                        </a:lnTo>
                        <a:lnTo>
                          <a:pt x="14" y="57"/>
                        </a:lnTo>
                        <a:lnTo>
                          <a:pt x="23" y="90"/>
                        </a:lnTo>
                        <a:lnTo>
                          <a:pt x="33" y="121"/>
                        </a:lnTo>
                        <a:lnTo>
                          <a:pt x="44" y="139"/>
                        </a:lnTo>
                        <a:lnTo>
                          <a:pt x="54" y="152"/>
                        </a:lnTo>
                        <a:lnTo>
                          <a:pt x="69" y="157"/>
                        </a:lnTo>
                        <a:lnTo>
                          <a:pt x="85" y="160"/>
                        </a:lnTo>
                        <a:lnTo>
                          <a:pt x="93" y="154"/>
                        </a:lnTo>
                        <a:lnTo>
                          <a:pt x="100" y="150"/>
                        </a:lnTo>
                        <a:lnTo>
                          <a:pt x="104" y="135"/>
                        </a:lnTo>
                        <a:lnTo>
                          <a:pt x="102" y="114"/>
                        </a:lnTo>
                        <a:lnTo>
                          <a:pt x="93" y="89"/>
                        </a:lnTo>
                        <a:lnTo>
                          <a:pt x="86" y="75"/>
                        </a:lnTo>
                        <a:lnTo>
                          <a:pt x="83" y="87"/>
                        </a:lnTo>
                        <a:lnTo>
                          <a:pt x="79" y="93"/>
                        </a:lnTo>
                        <a:lnTo>
                          <a:pt x="66" y="96"/>
                        </a:lnTo>
                        <a:lnTo>
                          <a:pt x="56" y="98"/>
                        </a:lnTo>
                        <a:lnTo>
                          <a:pt x="35" y="94"/>
                        </a:lnTo>
                        <a:lnTo>
                          <a:pt x="14" y="32"/>
                        </a:lnTo>
                        <a:lnTo>
                          <a:pt x="2"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368" name="Freeform 52"/>
                <p:cNvSpPr>
                  <a:spLocks/>
                </p:cNvSpPr>
                <p:nvPr/>
              </p:nvSpPr>
              <p:spPr bwMode="auto">
                <a:xfrm>
                  <a:off x="3072" y="2317"/>
                  <a:ext cx="100" cy="253"/>
                </a:xfrm>
                <a:custGeom>
                  <a:avLst/>
                  <a:gdLst>
                    <a:gd name="T0" fmla="*/ 158 w 399"/>
                    <a:gd name="T1" fmla="*/ 0 h 1014"/>
                    <a:gd name="T2" fmla="*/ 63 w 399"/>
                    <a:gd name="T3" fmla="*/ 53 h 1014"/>
                    <a:gd name="T4" fmla="*/ 51 w 399"/>
                    <a:gd name="T5" fmla="*/ 70 h 1014"/>
                    <a:gd name="T6" fmla="*/ 0 w 399"/>
                    <a:gd name="T7" fmla="*/ 319 h 1014"/>
                    <a:gd name="T8" fmla="*/ 76 w 399"/>
                    <a:gd name="T9" fmla="*/ 330 h 1014"/>
                    <a:gd name="T10" fmla="*/ 87 w 399"/>
                    <a:gd name="T11" fmla="*/ 267 h 1014"/>
                    <a:gd name="T12" fmla="*/ 116 w 399"/>
                    <a:gd name="T13" fmla="*/ 400 h 1014"/>
                    <a:gd name="T14" fmla="*/ 67 w 399"/>
                    <a:gd name="T15" fmla="*/ 569 h 1014"/>
                    <a:gd name="T16" fmla="*/ 67 w 399"/>
                    <a:gd name="T17" fmla="*/ 693 h 1014"/>
                    <a:gd name="T18" fmla="*/ 76 w 399"/>
                    <a:gd name="T19" fmla="*/ 780 h 1014"/>
                    <a:gd name="T20" fmla="*/ 101 w 399"/>
                    <a:gd name="T21" fmla="*/ 905 h 1014"/>
                    <a:gd name="T22" fmla="*/ 124 w 399"/>
                    <a:gd name="T23" fmla="*/ 999 h 1014"/>
                    <a:gd name="T24" fmla="*/ 197 w 399"/>
                    <a:gd name="T25" fmla="*/ 1014 h 1014"/>
                    <a:gd name="T26" fmla="*/ 205 w 399"/>
                    <a:gd name="T27" fmla="*/ 998 h 1014"/>
                    <a:gd name="T28" fmla="*/ 275 w 399"/>
                    <a:gd name="T29" fmla="*/ 995 h 1014"/>
                    <a:gd name="T30" fmla="*/ 299 w 399"/>
                    <a:gd name="T31" fmla="*/ 877 h 1014"/>
                    <a:gd name="T32" fmla="*/ 321 w 399"/>
                    <a:gd name="T33" fmla="*/ 722 h 1014"/>
                    <a:gd name="T34" fmla="*/ 338 w 399"/>
                    <a:gd name="T35" fmla="*/ 564 h 1014"/>
                    <a:gd name="T36" fmla="*/ 294 w 399"/>
                    <a:gd name="T37" fmla="*/ 385 h 1014"/>
                    <a:gd name="T38" fmla="*/ 311 w 399"/>
                    <a:gd name="T39" fmla="*/ 285 h 1014"/>
                    <a:gd name="T40" fmla="*/ 321 w 399"/>
                    <a:gd name="T41" fmla="*/ 322 h 1014"/>
                    <a:gd name="T42" fmla="*/ 399 w 399"/>
                    <a:gd name="T43" fmla="*/ 301 h 1014"/>
                    <a:gd name="T44" fmla="*/ 340 w 399"/>
                    <a:gd name="T45" fmla="*/ 67 h 1014"/>
                    <a:gd name="T46" fmla="*/ 238 w 399"/>
                    <a:gd name="T47" fmla="*/ 0 h 1014"/>
                    <a:gd name="T48" fmla="*/ 236 w 399"/>
                    <a:gd name="T49" fmla="*/ 8 h 1014"/>
                    <a:gd name="T50" fmla="*/ 222 w 399"/>
                    <a:gd name="T51" fmla="*/ 17 h 1014"/>
                    <a:gd name="T52" fmla="*/ 212 w 399"/>
                    <a:gd name="T53" fmla="*/ 20 h 1014"/>
                    <a:gd name="T54" fmla="*/ 201 w 399"/>
                    <a:gd name="T55" fmla="*/ 20 h 1014"/>
                    <a:gd name="T56" fmla="*/ 188 w 399"/>
                    <a:gd name="T57" fmla="*/ 18 h 1014"/>
                    <a:gd name="T58" fmla="*/ 176 w 399"/>
                    <a:gd name="T59" fmla="*/ 16 h 1014"/>
                    <a:gd name="T60" fmla="*/ 163 w 399"/>
                    <a:gd name="T61" fmla="*/ 8 h 1014"/>
                    <a:gd name="T62" fmla="*/ 158 w 399"/>
                    <a:gd name="T6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 h="1014">
                      <a:moveTo>
                        <a:pt x="158" y="0"/>
                      </a:moveTo>
                      <a:lnTo>
                        <a:pt x="63" y="53"/>
                      </a:lnTo>
                      <a:lnTo>
                        <a:pt x="51" y="70"/>
                      </a:lnTo>
                      <a:lnTo>
                        <a:pt x="0" y="319"/>
                      </a:lnTo>
                      <a:lnTo>
                        <a:pt x="76" y="330"/>
                      </a:lnTo>
                      <a:lnTo>
                        <a:pt x="87" y="267"/>
                      </a:lnTo>
                      <a:lnTo>
                        <a:pt x="116" y="400"/>
                      </a:lnTo>
                      <a:lnTo>
                        <a:pt x="67" y="569"/>
                      </a:lnTo>
                      <a:lnTo>
                        <a:pt x="67" y="693"/>
                      </a:lnTo>
                      <a:lnTo>
                        <a:pt x="76" y="780"/>
                      </a:lnTo>
                      <a:lnTo>
                        <a:pt x="101" y="905"/>
                      </a:lnTo>
                      <a:lnTo>
                        <a:pt x="124" y="999"/>
                      </a:lnTo>
                      <a:lnTo>
                        <a:pt x="197" y="1014"/>
                      </a:lnTo>
                      <a:lnTo>
                        <a:pt x="205" y="998"/>
                      </a:lnTo>
                      <a:lnTo>
                        <a:pt x="275" y="995"/>
                      </a:lnTo>
                      <a:lnTo>
                        <a:pt x="299" y="877"/>
                      </a:lnTo>
                      <a:lnTo>
                        <a:pt x="321" y="722"/>
                      </a:lnTo>
                      <a:lnTo>
                        <a:pt x="338" y="564"/>
                      </a:lnTo>
                      <a:lnTo>
                        <a:pt x="294" y="385"/>
                      </a:lnTo>
                      <a:lnTo>
                        <a:pt x="311" y="285"/>
                      </a:lnTo>
                      <a:lnTo>
                        <a:pt x="321" y="322"/>
                      </a:lnTo>
                      <a:lnTo>
                        <a:pt x="399" y="301"/>
                      </a:lnTo>
                      <a:lnTo>
                        <a:pt x="340" y="67"/>
                      </a:lnTo>
                      <a:lnTo>
                        <a:pt x="238" y="0"/>
                      </a:lnTo>
                      <a:lnTo>
                        <a:pt x="236" y="8"/>
                      </a:lnTo>
                      <a:lnTo>
                        <a:pt x="222" y="17"/>
                      </a:lnTo>
                      <a:lnTo>
                        <a:pt x="212" y="20"/>
                      </a:lnTo>
                      <a:lnTo>
                        <a:pt x="201" y="20"/>
                      </a:lnTo>
                      <a:lnTo>
                        <a:pt x="188" y="18"/>
                      </a:lnTo>
                      <a:lnTo>
                        <a:pt x="176" y="16"/>
                      </a:lnTo>
                      <a:lnTo>
                        <a:pt x="163" y="8"/>
                      </a:lnTo>
                      <a:lnTo>
                        <a:pt x="158"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97" name="Group 53"/>
              <p:cNvGrpSpPr>
                <a:grpSpLocks/>
              </p:cNvGrpSpPr>
              <p:nvPr/>
            </p:nvGrpSpPr>
            <p:grpSpPr bwMode="auto">
              <a:xfrm>
                <a:off x="-457" y="2427"/>
                <a:ext cx="116" cy="499"/>
                <a:chOff x="3139" y="2240"/>
                <a:chExt cx="104" cy="486"/>
              </a:xfrm>
              <a:grpFill/>
            </p:grpSpPr>
            <p:grpSp>
              <p:nvGrpSpPr>
                <p:cNvPr id="342" name="Group 54"/>
                <p:cNvGrpSpPr>
                  <a:grpSpLocks/>
                </p:cNvGrpSpPr>
                <p:nvPr/>
              </p:nvGrpSpPr>
              <p:grpSpPr bwMode="auto">
                <a:xfrm>
                  <a:off x="3161" y="2240"/>
                  <a:ext cx="55" cy="117"/>
                  <a:chOff x="3161" y="2240"/>
                  <a:chExt cx="55" cy="117"/>
                </a:xfrm>
                <a:grpFill/>
              </p:grpSpPr>
              <p:sp>
                <p:nvSpPr>
                  <p:cNvPr id="362" name="Freeform 55"/>
                  <p:cNvSpPr>
                    <a:spLocks/>
                  </p:cNvSpPr>
                  <p:nvPr/>
                </p:nvSpPr>
                <p:spPr bwMode="auto">
                  <a:xfrm>
                    <a:off x="3161" y="2240"/>
                    <a:ext cx="55" cy="91"/>
                  </a:xfrm>
                  <a:custGeom>
                    <a:avLst/>
                    <a:gdLst>
                      <a:gd name="T0" fmla="*/ 83 w 220"/>
                      <a:gd name="T1" fmla="*/ 5 h 360"/>
                      <a:gd name="T2" fmla="*/ 61 w 220"/>
                      <a:gd name="T3" fmla="*/ 17 h 360"/>
                      <a:gd name="T4" fmla="*/ 44 w 220"/>
                      <a:gd name="T5" fmla="*/ 33 h 360"/>
                      <a:gd name="T6" fmla="*/ 33 w 220"/>
                      <a:gd name="T7" fmla="*/ 51 h 360"/>
                      <a:gd name="T8" fmla="*/ 22 w 220"/>
                      <a:gd name="T9" fmla="*/ 88 h 360"/>
                      <a:gd name="T10" fmla="*/ 8 w 220"/>
                      <a:gd name="T11" fmla="*/ 141 h 360"/>
                      <a:gd name="T12" fmla="*/ 0 w 220"/>
                      <a:gd name="T13" fmla="*/ 188 h 360"/>
                      <a:gd name="T14" fmla="*/ 2 w 220"/>
                      <a:gd name="T15" fmla="*/ 209 h 360"/>
                      <a:gd name="T16" fmla="*/ 6 w 220"/>
                      <a:gd name="T17" fmla="*/ 229 h 360"/>
                      <a:gd name="T18" fmla="*/ 8 w 220"/>
                      <a:gd name="T19" fmla="*/ 258 h 360"/>
                      <a:gd name="T20" fmla="*/ 25 w 220"/>
                      <a:gd name="T21" fmla="*/ 360 h 360"/>
                      <a:gd name="T22" fmla="*/ 36 w 220"/>
                      <a:gd name="T23" fmla="*/ 339 h 360"/>
                      <a:gd name="T24" fmla="*/ 53 w 220"/>
                      <a:gd name="T25" fmla="*/ 336 h 360"/>
                      <a:gd name="T26" fmla="*/ 65 w 220"/>
                      <a:gd name="T27" fmla="*/ 331 h 360"/>
                      <a:gd name="T28" fmla="*/ 81 w 220"/>
                      <a:gd name="T29" fmla="*/ 318 h 360"/>
                      <a:gd name="T30" fmla="*/ 75 w 220"/>
                      <a:gd name="T31" fmla="*/ 264 h 360"/>
                      <a:gd name="T32" fmla="*/ 75 w 220"/>
                      <a:gd name="T33" fmla="*/ 247 h 360"/>
                      <a:gd name="T34" fmla="*/ 60 w 220"/>
                      <a:gd name="T35" fmla="*/ 210 h 360"/>
                      <a:gd name="T36" fmla="*/ 56 w 220"/>
                      <a:gd name="T37" fmla="*/ 152 h 360"/>
                      <a:gd name="T38" fmla="*/ 60 w 220"/>
                      <a:gd name="T39" fmla="*/ 101 h 360"/>
                      <a:gd name="T40" fmla="*/ 90 w 220"/>
                      <a:gd name="T41" fmla="*/ 68 h 360"/>
                      <a:gd name="T42" fmla="*/ 143 w 220"/>
                      <a:gd name="T43" fmla="*/ 63 h 360"/>
                      <a:gd name="T44" fmla="*/ 168 w 220"/>
                      <a:gd name="T45" fmla="*/ 96 h 360"/>
                      <a:gd name="T46" fmla="*/ 165 w 220"/>
                      <a:gd name="T47" fmla="*/ 205 h 360"/>
                      <a:gd name="T48" fmla="*/ 143 w 220"/>
                      <a:gd name="T49" fmla="*/ 248 h 360"/>
                      <a:gd name="T50" fmla="*/ 139 w 220"/>
                      <a:gd name="T51" fmla="*/ 318 h 360"/>
                      <a:gd name="T52" fmla="*/ 151 w 220"/>
                      <a:gd name="T53" fmla="*/ 308 h 360"/>
                      <a:gd name="T54" fmla="*/ 161 w 220"/>
                      <a:gd name="T55" fmla="*/ 319 h 360"/>
                      <a:gd name="T56" fmla="*/ 174 w 220"/>
                      <a:gd name="T57" fmla="*/ 327 h 360"/>
                      <a:gd name="T58" fmla="*/ 183 w 220"/>
                      <a:gd name="T59" fmla="*/ 334 h 360"/>
                      <a:gd name="T60" fmla="*/ 198 w 220"/>
                      <a:gd name="T61" fmla="*/ 343 h 360"/>
                      <a:gd name="T62" fmla="*/ 210 w 220"/>
                      <a:gd name="T63" fmla="*/ 269 h 360"/>
                      <a:gd name="T64" fmla="*/ 215 w 220"/>
                      <a:gd name="T65" fmla="*/ 225 h 360"/>
                      <a:gd name="T66" fmla="*/ 219 w 220"/>
                      <a:gd name="T67" fmla="*/ 196 h 360"/>
                      <a:gd name="T68" fmla="*/ 220 w 220"/>
                      <a:gd name="T69" fmla="*/ 176 h 360"/>
                      <a:gd name="T70" fmla="*/ 219 w 220"/>
                      <a:gd name="T71" fmla="*/ 152 h 360"/>
                      <a:gd name="T72" fmla="*/ 215 w 220"/>
                      <a:gd name="T73" fmla="*/ 135 h 360"/>
                      <a:gd name="T74" fmla="*/ 210 w 220"/>
                      <a:gd name="T75" fmla="*/ 117 h 360"/>
                      <a:gd name="T76" fmla="*/ 206 w 220"/>
                      <a:gd name="T77" fmla="*/ 100 h 360"/>
                      <a:gd name="T78" fmla="*/ 206 w 220"/>
                      <a:gd name="T79" fmla="*/ 87 h 360"/>
                      <a:gd name="T80" fmla="*/ 202 w 220"/>
                      <a:gd name="T81" fmla="*/ 67 h 360"/>
                      <a:gd name="T82" fmla="*/ 194 w 220"/>
                      <a:gd name="T83" fmla="*/ 45 h 360"/>
                      <a:gd name="T84" fmla="*/ 179 w 220"/>
                      <a:gd name="T85" fmla="*/ 22 h 360"/>
                      <a:gd name="T86" fmla="*/ 158 w 220"/>
                      <a:gd name="T87" fmla="*/ 8 h 360"/>
                      <a:gd name="T88" fmla="*/ 136 w 220"/>
                      <a:gd name="T89" fmla="*/ 1 h 360"/>
                      <a:gd name="T90" fmla="*/ 114 w 220"/>
                      <a:gd name="T91" fmla="*/ 0 h 360"/>
                      <a:gd name="T92" fmla="*/ 83 w 220"/>
                      <a:gd name="T93" fmla="*/ 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360">
                        <a:moveTo>
                          <a:pt x="83" y="5"/>
                        </a:moveTo>
                        <a:lnTo>
                          <a:pt x="61" y="17"/>
                        </a:lnTo>
                        <a:lnTo>
                          <a:pt x="44" y="33"/>
                        </a:lnTo>
                        <a:lnTo>
                          <a:pt x="33" y="51"/>
                        </a:lnTo>
                        <a:lnTo>
                          <a:pt x="22" y="88"/>
                        </a:lnTo>
                        <a:lnTo>
                          <a:pt x="8" y="141"/>
                        </a:lnTo>
                        <a:lnTo>
                          <a:pt x="0" y="188"/>
                        </a:lnTo>
                        <a:lnTo>
                          <a:pt x="2" y="209"/>
                        </a:lnTo>
                        <a:lnTo>
                          <a:pt x="6" y="229"/>
                        </a:lnTo>
                        <a:lnTo>
                          <a:pt x="8" y="258"/>
                        </a:lnTo>
                        <a:lnTo>
                          <a:pt x="25" y="360"/>
                        </a:lnTo>
                        <a:lnTo>
                          <a:pt x="36" y="339"/>
                        </a:lnTo>
                        <a:lnTo>
                          <a:pt x="53" y="336"/>
                        </a:lnTo>
                        <a:lnTo>
                          <a:pt x="65" y="331"/>
                        </a:lnTo>
                        <a:lnTo>
                          <a:pt x="81" y="318"/>
                        </a:lnTo>
                        <a:lnTo>
                          <a:pt x="75" y="264"/>
                        </a:lnTo>
                        <a:lnTo>
                          <a:pt x="75" y="247"/>
                        </a:lnTo>
                        <a:lnTo>
                          <a:pt x="60" y="210"/>
                        </a:lnTo>
                        <a:lnTo>
                          <a:pt x="56" y="152"/>
                        </a:lnTo>
                        <a:lnTo>
                          <a:pt x="60" y="101"/>
                        </a:lnTo>
                        <a:lnTo>
                          <a:pt x="90" y="68"/>
                        </a:lnTo>
                        <a:lnTo>
                          <a:pt x="143" y="63"/>
                        </a:lnTo>
                        <a:lnTo>
                          <a:pt x="168" y="96"/>
                        </a:lnTo>
                        <a:lnTo>
                          <a:pt x="165" y="205"/>
                        </a:lnTo>
                        <a:lnTo>
                          <a:pt x="143" y="248"/>
                        </a:lnTo>
                        <a:lnTo>
                          <a:pt x="139" y="318"/>
                        </a:lnTo>
                        <a:lnTo>
                          <a:pt x="151" y="308"/>
                        </a:lnTo>
                        <a:lnTo>
                          <a:pt x="161" y="319"/>
                        </a:lnTo>
                        <a:lnTo>
                          <a:pt x="174" y="327"/>
                        </a:lnTo>
                        <a:lnTo>
                          <a:pt x="183" y="334"/>
                        </a:lnTo>
                        <a:lnTo>
                          <a:pt x="198" y="343"/>
                        </a:lnTo>
                        <a:lnTo>
                          <a:pt x="210" y="269"/>
                        </a:lnTo>
                        <a:lnTo>
                          <a:pt x="215" y="225"/>
                        </a:lnTo>
                        <a:lnTo>
                          <a:pt x="219" y="196"/>
                        </a:lnTo>
                        <a:lnTo>
                          <a:pt x="220" y="176"/>
                        </a:lnTo>
                        <a:lnTo>
                          <a:pt x="219" y="152"/>
                        </a:lnTo>
                        <a:lnTo>
                          <a:pt x="215" y="135"/>
                        </a:lnTo>
                        <a:lnTo>
                          <a:pt x="210" y="117"/>
                        </a:lnTo>
                        <a:lnTo>
                          <a:pt x="206" y="100"/>
                        </a:lnTo>
                        <a:lnTo>
                          <a:pt x="206" y="87"/>
                        </a:lnTo>
                        <a:lnTo>
                          <a:pt x="202" y="67"/>
                        </a:lnTo>
                        <a:lnTo>
                          <a:pt x="194" y="45"/>
                        </a:lnTo>
                        <a:lnTo>
                          <a:pt x="179" y="22"/>
                        </a:lnTo>
                        <a:lnTo>
                          <a:pt x="158" y="8"/>
                        </a:lnTo>
                        <a:lnTo>
                          <a:pt x="136" y="1"/>
                        </a:lnTo>
                        <a:lnTo>
                          <a:pt x="114" y="0"/>
                        </a:lnTo>
                        <a:lnTo>
                          <a:pt x="83" y="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63" name="Freeform 56"/>
                  <p:cNvSpPr>
                    <a:spLocks/>
                  </p:cNvSpPr>
                  <p:nvPr/>
                </p:nvSpPr>
                <p:spPr bwMode="auto">
                  <a:xfrm>
                    <a:off x="3167" y="2255"/>
                    <a:ext cx="45" cy="102"/>
                  </a:xfrm>
                  <a:custGeom>
                    <a:avLst/>
                    <a:gdLst>
                      <a:gd name="T0" fmla="*/ 66 w 181"/>
                      <a:gd name="T1" fmla="*/ 6 h 412"/>
                      <a:gd name="T2" fmla="*/ 51 w 181"/>
                      <a:gd name="T3" fmla="*/ 14 h 412"/>
                      <a:gd name="T4" fmla="*/ 40 w 181"/>
                      <a:gd name="T5" fmla="*/ 28 h 412"/>
                      <a:gd name="T6" fmla="*/ 33 w 181"/>
                      <a:gd name="T7" fmla="*/ 45 h 412"/>
                      <a:gd name="T8" fmla="*/ 30 w 181"/>
                      <a:gd name="T9" fmla="*/ 65 h 412"/>
                      <a:gd name="T10" fmla="*/ 28 w 181"/>
                      <a:gd name="T11" fmla="*/ 95 h 412"/>
                      <a:gd name="T12" fmla="*/ 33 w 181"/>
                      <a:gd name="T13" fmla="*/ 148 h 412"/>
                      <a:gd name="T14" fmla="*/ 38 w 181"/>
                      <a:gd name="T15" fmla="*/ 166 h 412"/>
                      <a:gd name="T16" fmla="*/ 51 w 181"/>
                      <a:gd name="T17" fmla="*/ 192 h 412"/>
                      <a:gd name="T18" fmla="*/ 51 w 181"/>
                      <a:gd name="T19" fmla="*/ 255 h 412"/>
                      <a:gd name="T20" fmla="*/ 0 w 181"/>
                      <a:gd name="T21" fmla="*/ 290 h 412"/>
                      <a:gd name="T22" fmla="*/ 94 w 181"/>
                      <a:gd name="T23" fmla="*/ 412 h 412"/>
                      <a:gd name="T24" fmla="*/ 181 w 181"/>
                      <a:gd name="T25" fmla="*/ 282 h 412"/>
                      <a:gd name="T26" fmla="*/ 119 w 181"/>
                      <a:gd name="T27" fmla="*/ 242 h 412"/>
                      <a:gd name="T28" fmla="*/ 119 w 181"/>
                      <a:gd name="T29" fmla="*/ 194 h 412"/>
                      <a:gd name="T30" fmla="*/ 137 w 181"/>
                      <a:gd name="T31" fmla="*/ 165 h 412"/>
                      <a:gd name="T32" fmla="*/ 142 w 181"/>
                      <a:gd name="T33" fmla="*/ 149 h 412"/>
                      <a:gd name="T34" fmla="*/ 146 w 181"/>
                      <a:gd name="T35" fmla="*/ 99 h 412"/>
                      <a:gd name="T36" fmla="*/ 148 w 181"/>
                      <a:gd name="T37" fmla="*/ 70 h 412"/>
                      <a:gd name="T38" fmla="*/ 148 w 181"/>
                      <a:gd name="T39" fmla="*/ 50 h 412"/>
                      <a:gd name="T40" fmla="*/ 141 w 181"/>
                      <a:gd name="T41" fmla="*/ 32 h 412"/>
                      <a:gd name="T42" fmla="*/ 132 w 181"/>
                      <a:gd name="T43" fmla="*/ 16 h 412"/>
                      <a:gd name="T44" fmla="*/ 119 w 181"/>
                      <a:gd name="T45" fmla="*/ 7 h 412"/>
                      <a:gd name="T46" fmla="*/ 102 w 181"/>
                      <a:gd name="T47" fmla="*/ 0 h 412"/>
                      <a:gd name="T48" fmla="*/ 83 w 181"/>
                      <a:gd name="T49" fmla="*/ 0 h 412"/>
                      <a:gd name="T50" fmla="*/ 66 w 181"/>
                      <a:gd name="T51" fmla="*/ 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412">
                        <a:moveTo>
                          <a:pt x="66" y="6"/>
                        </a:moveTo>
                        <a:lnTo>
                          <a:pt x="51" y="14"/>
                        </a:lnTo>
                        <a:lnTo>
                          <a:pt x="40" y="28"/>
                        </a:lnTo>
                        <a:lnTo>
                          <a:pt x="33" y="45"/>
                        </a:lnTo>
                        <a:lnTo>
                          <a:pt x="30" y="65"/>
                        </a:lnTo>
                        <a:lnTo>
                          <a:pt x="28" y="95"/>
                        </a:lnTo>
                        <a:lnTo>
                          <a:pt x="33" y="148"/>
                        </a:lnTo>
                        <a:lnTo>
                          <a:pt x="38" y="166"/>
                        </a:lnTo>
                        <a:lnTo>
                          <a:pt x="51" y="192"/>
                        </a:lnTo>
                        <a:lnTo>
                          <a:pt x="51" y="255"/>
                        </a:lnTo>
                        <a:lnTo>
                          <a:pt x="0" y="290"/>
                        </a:lnTo>
                        <a:lnTo>
                          <a:pt x="94" y="412"/>
                        </a:lnTo>
                        <a:lnTo>
                          <a:pt x="181" y="282"/>
                        </a:lnTo>
                        <a:lnTo>
                          <a:pt x="119" y="242"/>
                        </a:lnTo>
                        <a:lnTo>
                          <a:pt x="119" y="194"/>
                        </a:lnTo>
                        <a:lnTo>
                          <a:pt x="137" y="165"/>
                        </a:lnTo>
                        <a:lnTo>
                          <a:pt x="142" y="149"/>
                        </a:lnTo>
                        <a:lnTo>
                          <a:pt x="146" y="99"/>
                        </a:lnTo>
                        <a:lnTo>
                          <a:pt x="148" y="70"/>
                        </a:lnTo>
                        <a:lnTo>
                          <a:pt x="148" y="50"/>
                        </a:lnTo>
                        <a:lnTo>
                          <a:pt x="141" y="32"/>
                        </a:lnTo>
                        <a:lnTo>
                          <a:pt x="132" y="16"/>
                        </a:lnTo>
                        <a:lnTo>
                          <a:pt x="119" y="7"/>
                        </a:lnTo>
                        <a:lnTo>
                          <a:pt x="102" y="0"/>
                        </a:lnTo>
                        <a:lnTo>
                          <a:pt x="83" y="0"/>
                        </a:lnTo>
                        <a:lnTo>
                          <a:pt x="66" y="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343" name="Group 57"/>
                <p:cNvGrpSpPr>
                  <a:grpSpLocks/>
                </p:cNvGrpSpPr>
                <p:nvPr/>
              </p:nvGrpSpPr>
              <p:grpSpPr bwMode="auto">
                <a:xfrm>
                  <a:off x="3156" y="2475"/>
                  <a:ext cx="85" cy="230"/>
                  <a:chOff x="3156" y="2475"/>
                  <a:chExt cx="85" cy="230"/>
                </a:xfrm>
                <a:grpFill/>
              </p:grpSpPr>
              <p:grpSp>
                <p:nvGrpSpPr>
                  <p:cNvPr id="358" name="Group 58"/>
                  <p:cNvGrpSpPr>
                    <a:grpSpLocks/>
                  </p:cNvGrpSpPr>
                  <p:nvPr/>
                </p:nvGrpSpPr>
                <p:grpSpPr bwMode="auto">
                  <a:xfrm>
                    <a:off x="3156" y="2475"/>
                    <a:ext cx="85" cy="230"/>
                    <a:chOff x="3156" y="2475"/>
                    <a:chExt cx="85" cy="230"/>
                  </a:xfrm>
                  <a:grpFill/>
                </p:grpSpPr>
                <p:sp>
                  <p:nvSpPr>
                    <p:cNvPr id="360" name="Freeform 59"/>
                    <p:cNvSpPr>
                      <a:spLocks/>
                    </p:cNvSpPr>
                    <p:nvPr/>
                  </p:nvSpPr>
                  <p:spPr bwMode="auto">
                    <a:xfrm>
                      <a:off x="3156" y="2525"/>
                      <a:ext cx="61" cy="180"/>
                    </a:xfrm>
                    <a:custGeom>
                      <a:avLst/>
                      <a:gdLst>
                        <a:gd name="T0" fmla="*/ 45 w 245"/>
                        <a:gd name="T1" fmla="*/ 16 h 721"/>
                        <a:gd name="T2" fmla="*/ 47 w 245"/>
                        <a:gd name="T3" fmla="*/ 222 h 721"/>
                        <a:gd name="T4" fmla="*/ 46 w 245"/>
                        <a:gd name="T5" fmla="*/ 397 h 721"/>
                        <a:gd name="T6" fmla="*/ 57 w 245"/>
                        <a:gd name="T7" fmla="*/ 567 h 721"/>
                        <a:gd name="T8" fmla="*/ 29 w 245"/>
                        <a:gd name="T9" fmla="*/ 641 h 721"/>
                        <a:gd name="T10" fmla="*/ 7 w 245"/>
                        <a:gd name="T11" fmla="*/ 689 h 721"/>
                        <a:gd name="T12" fmla="*/ 0 w 245"/>
                        <a:gd name="T13" fmla="*/ 704 h 721"/>
                        <a:gd name="T14" fmla="*/ 11 w 245"/>
                        <a:gd name="T15" fmla="*/ 721 h 721"/>
                        <a:gd name="T16" fmla="*/ 54 w 245"/>
                        <a:gd name="T17" fmla="*/ 718 h 721"/>
                        <a:gd name="T18" fmla="*/ 92 w 245"/>
                        <a:gd name="T19" fmla="*/ 622 h 721"/>
                        <a:gd name="T20" fmla="*/ 95 w 245"/>
                        <a:gd name="T21" fmla="*/ 562 h 721"/>
                        <a:gd name="T22" fmla="*/ 124 w 245"/>
                        <a:gd name="T23" fmla="*/ 362 h 721"/>
                        <a:gd name="T24" fmla="*/ 128 w 245"/>
                        <a:gd name="T25" fmla="*/ 316 h 721"/>
                        <a:gd name="T26" fmla="*/ 126 w 245"/>
                        <a:gd name="T27" fmla="*/ 409 h 721"/>
                        <a:gd name="T28" fmla="*/ 140 w 245"/>
                        <a:gd name="T29" fmla="*/ 542 h 721"/>
                        <a:gd name="T30" fmla="*/ 136 w 245"/>
                        <a:gd name="T31" fmla="*/ 604 h 721"/>
                        <a:gd name="T32" fmla="*/ 155 w 245"/>
                        <a:gd name="T33" fmla="*/ 666 h 721"/>
                        <a:gd name="T34" fmla="*/ 182 w 245"/>
                        <a:gd name="T35" fmla="*/ 710 h 721"/>
                        <a:gd name="T36" fmla="*/ 221 w 245"/>
                        <a:gd name="T37" fmla="*/ 713 h 721"/>
                        <a:gd name="T38" fmla="*/ 233 w 245"/>
                        <a:gd name="T39" fmla="*/ 697 h 721"/>
                        <a:gd name="T40" fmla="*/ 191 w 245"/>
                        <a:gd name="T41" fmla="*/ 601 h 721"/>
                        <a:gd name="T42" fmla="*/ 187 w 245"/>
                        <a:gd name="T43" fmla="*/ 556 h 721"/>
                        <a:gd name="T44" fmla="*/ 195 w 245"/>
                        <a:gd name="T45" fmla="*/ 460 h 721"/>
                        <a:gd name="T46" fmla="*/ 211 w 245"/>
                        <a:gd name="T47" fmla="*/ 303 h 721"/>
                        <a:gd name="T48" fmla="*/ 245 w 245"/>
                        <a:gd name="T49" fmla="*/ 0 h 721"/>
                        <a:gd name="T50" fmla="*/ 45 w 245"/>
                        <a:gd name="T51" fmla="*/ 1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721">
                          <a:moveTo>
                            <a:pt x="45" y="16"/>
                          </a:moveTo>
                          <a:lnTo>
                            <a:pt x="47" y="222"/>
                          </a:lnTo>
                          <a:lnTo>
                            <a:pt x="46" y="397"/>
                          </a:lnTo>
                          <a:lnTo>
                            <a:pt x="57" y="567"/>
                          </a:lnTo>
                          <a:lnTo>
                            <a:pt x="29" y="641"/>
                          </a:lnTo>
                          <a:lnTo>
                            <a:pt x="7" y="689"/>
                          </a:lnTo>
                          <a:lnTo>
                            <a:pt x="0" y="704"/>
                          </a:lnTo>
                          <a:lnTo>
                            <a:pt x="11" y="721"/>
                          </a:lnTo>
                          <a:lnTo>
                            <a:pt x="54" y="718"/>
                          </a:lnTo>
                          <a:lnTo>
                            <a:pt x="92" y="622"/>
                          </a:lnTo>
                          <a:lnTo>
                            <a:pt x="95" y="562"/>
                          </a:lnTo>
                          <a:lnTo>
                            <a:pt x="124" y="362"/>
                          </a:lnTo>
                          <a:lnTo>
                            <a:pt x="128" y="316"/>
                          </a:lnTo>
                          <a:lnTo>
                            <a:pt x="126" y="409"/>
                          </a:lnTo>
                          <a:lnTo>
                            <a:pt x="140" y="542"/>
                          </a:lnTo>
                          <a:lnTo>
                            <a:pt x="136" y="604"/>
                          </a:lnTo>
                          <a:lnTo>
                            <a:pt x="155" y="666"/>
                          </a:lnTo>
                          <a:lnTo>
                            <a:pt x="182" y="710"/>
                          </a:lnTo>
                          <a:lnTo>
                            <a:pt x="221" y="713"/>
                          </a:lnTo>
                          <a:lnTo>
                            <a:pt x="233" y="697"/>
                          </a:lnTo>
                          <a:lnTo>
                            <a:pt x="191" y="601"/>
                          </a:lnTo>
                          <a:lnTo>
                            <a:pt x="187" y="556"/>
                          </a:lnTo>
                          <a:lnTo>
                            <a:pt x="195" y="460"/>
                          </a:lnTo>
                          <a:lnTo>
                            <a:pt x="211" y="303"/>
                          </a:lnTo>
                          <a:lnTo>
                            <a:pt x="245" y="0"/>
                          </a:lnTo>
                          <a:lnTo>
                            <a:pt x="45" y="1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61" name="Freeform 60"/>
                    <p:cNvSpPr>
                      <a:spLocks/>
                    </p:cNvSpPr>
                    <p:nvPr/>
                  </p:nvSpPr>
                  <p:spPr bwMode="auto">
                    <a:xfrm>
                      <a:off x="3227" y="2475"/>
                      <a:ext cx="14" cy="23"/>
                    </a:xfrm>
                    <a:custGeom>
                      <a:avLst/>
                      <a:gdLst>
                        <a:gd name="T0" fmla="*/ 58 w 58"/>
                        <a:gd name="T1" fmla="*/ 0 h 91"/>
                        <a:gd name="T2" fmla="*/ 58 w 58"/>
                        <a:gd name="T3" fmla="*/ 48 h 91"/>
                        <a:gd name="T4" fmla="*/ 0 w 58"/>
                        <a:gd name="T5" fmla="*/ 91 h 91"/>
                        <a:gd name="T6" fmla="*/ 27 w 58"/>
                        <a:gd name="T7" fmla="*/ 7 h 91"/>
                        <a:gd name="T8" fmla="*/ 58 w 58"/>
                        <a:gd name="T9" fmla="*/ 0 h 91"/>
                      </a:gdLst>
                      <a:ahLst/>
                      <a:cxnLst>
                        <a:cxn ang="0">
                          <a:pos x="T0" y="T1"/>
                        </a:cxn>
                        <a:cxn ang="0">
                          <a:pos x="T2" y="T3"/>
                        </a:cxn>
                        <a:cxn ang="0">
                          <a:pos x="T4" y="T5"/>
                        </a:cxn>
                        <a:cxn ang="0">
                          <a:pos x="T6" y="T7"/>
                        </a:cxn>
                        <a:cxn ang="0">
                          <a:pos x="T8" y="T9"/>
                        </a:cxn>
                      </a:cxnLst>
                      <a:rect l="0" t="0" r="r" b="b"/>
                      <a:pathLst>
                        <a:path w="58" h="91">
                          <a:moveTo>
                            <a:pt x="58" y="0"/>
                          </a:moveTo>
                          <a:lnTo>
                            <a:pt x="58" y="48"/>
                          </a:lnTo>
                          <a:lnTo>
                            <a:pt x="0" y="91"/>
                          </a:lnTo>
                          <a:lnTo>
                            <a:pt x="27" y="7"/>
                          </a:lnTo>
                          <a:lnTo>
                            <a:pt x="5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359" name="Freeform 61"/>
                  <p:cNvSpPr>
                    <a:spLocks/>
                  </p:cNvSpPr>
                  <p:nvPr/>
                </p:nvSpPr>
                <p:spPr bwMode="auto">
                  <a:xfrm>
                    <a:off x="3187" y="2526"/>
                    <a:ext cx="6" cy="80"/>
                  </a:xfrm>
                  <a:custGeom>
                    <a:avLst/>
                    <a:gdLst>
                      <a:gd name="T0" fmla="*/ 22 w 22"/>
                      <a:gd name="T1" fmla="*/ 0 h 318"/>
                      <a:gd name="T2" fmla="*/ 22 w 22"/>
                      <a:gd name="T3" fmla="*/ 105 h 318"/>
                      <a:gd name="T4" fmla="*/ 18 w 22"/>
                      <a:gd name="T5" fmla="*/ 168 h 318"/>
                      <a:gd name="T6" fmla="*/ 12 w 22"/>
                      <a:gd name="T7" fmla="*/ 237 h 318"/>
                      <a:gd name="T8" fmla="*/ 0 w 22"/>
                      <a:gd name="T9" fmla="*/ 302 h 318"/>
                      <a:gd name="T10" fmla="*/ 3 w 22"/>
                      <a:gd name="T11" fmla="*/ 318 h 318"/>
                      <a:gd name="T12" fmla="*/ 22 w 22"/>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22" h="318">
                        <a:moveTo>
                          <a:pt x="22" y="0"/>
                        </a:moveTo>
                        <a:lnTo>
                          <a:pt x="22" y="105"/>
                        </a:lnTo>
                        <a:lnTo>
                          <a:pt x="18" y="168"/>
                        </a:lnTo>
                        <a:lnTo>
                          <a:pt x="12" y="237"/>
                        </a:lnTo>
                        <a:lnTo>
                          <a:pt x="0" y="302"/>
                        </a:lnTo>
                        <a:lnTo>
                          <a:pt x="3" y="318"/>
                        </a:lnTo>
                        <a:lnTo>
                          <a:pt x="22"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344" name="Group 62"/>
                <p:cNvGrpSpPr>
                  <a:grpSpLocks/>
                </p:cNvGrpSpPr>
                <p:nvPr/>
              </p:nvGrpSpPr>
              <p:grpSpPr bwMode="auto">
                <a:xfrm>
                  <a:off x="3152" y="2675"/>
                  <a:ext cx="66" cy="51"/>
                  <a:chOff x="3152" y="2675"/>
                  <a:chExt cx="66" cy="51"/>
                </a:xfrm>
                <a:grpFill/>
              </p:grpSpPr>
              <p:sp>
                <p:nvSpPr>
                  <p:cNvPr id="356" name="Freeform 63"/>
                  <p:cNvSpPr>
                    <a:spLocks/>
                  </p:cNvSpPr>
                  <p:nvPr/>
                </p:nvSpPr>
                <p:spPr bwMode="auto">
                  <a:xfrm>
                    <a:off x="3188" y="2675"/>
                    <a:ext cx="30" cy="48"/>
                  </a:xfrm>
                  <a:custGeom>
                    <a:avLst/>
                    <a:gdLst>
                      <a:gd name="T0" fmla="*/ 8 w 119"/>
                      <a:gd name="T1" fmla="*/ 0 h 190"/>
                      <a:gd name="T2" fmla="*/ 0 w 119"/>
                      <a:gd name="T3" fmla="*/ 28 h 190"/>
                      <a:gd name="T4" fmla="*/ 0 w 119"/>
                      <a:gd name="T5" fmla="*/ 85 h 190"/>
                      <a:gd name="T6" fmla="*/ 12 w 119"/>
                      <a:gd name="T7" fmla="*/ 64 h 190"/>
                      <a:gd name="T8" fmla="*/ 25 w 119"/>
                      <a:gd name="T9" fmla="*/ 92 h 190"/>
                      <a:gd name="T10" fmla="*/ 29 w 119"/>
                      <a:gd name="T11" fmla="*/ 130 h 190"/>
                      <a:gd name="T12" fmla="*/ 47 w 119"/>
                      <a:gd name="T13" fmla="*/ 165 h 190"/>
                      <a:gd name="T14" fmla="*/ 76 w 119"/>
                      <a:gd name="T15" fmla="*/ 185 h 190"/>
                      <a:gd name="T16" fmla="*/ 99 w 119"/>
                      <a:gd name="T17" fmla="*/ 190 h 190"/>
                      <a:gd name="T18" fmla="*/ 119 w 119"/>
                      <a:gd name="T19" fmla="*/ 186 h 190"/>
                      <a:gd name="T20" fmla="*/ 119 w 119"/>
                      <a:gd name="T21" fmla="*/ 148 h 190"/>
                      <a:gd name="T22" fmla="*/ 103 w 119"/>
                      <a:gd name="T23" fmla="*/ 93 h 190"/>
                      <a:gd name="T24" fmla="*/ 94 w 119"/>
                      <a:gd name="T25" fmla="*/ 107 h 190"/>
                      <a:gd name="T26" fmla="*/ 76 w 119"/>
                      <a:gd name="T27" fmla="*/ 107 h 190"/>
                      <a:gd name="T28" fmla="*/ 53 w 119"/>
                      <a:gd name="T29" fmla="*/ 105 h 190"/>
                      <a:gd name="T30" fmla="*/ 37 w 119"/>
                      <a:gd name="T31" fmla="*/ 80 h 190"/>
                      <a:gd name="T32" fmla="*/ 22 w 119"/>
                      <a:gd name="T33" fmla="*/ 49 h 190"/>
                      <a:gd name="T34" fmla="*/ 8 w 119"/>
                      <a:gd name="T3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90">
                        <a:moveTo>
                          <a:pt x="8" y="0"/>
                        </a:moveTo>
                        <a:lnTo>
                          <a:pt x="0" y="28"/>
                        </a:lnTo>
                        <a:lnTo>
                          <a:pt x="0" y="85"/>
                        </a:lnTo>
                        <a:lnTo>
                          <a:pt x="12" y="64"/>
                        </a:lnTo>
                        <a:lnTo>
                          <a:pt x="25" y="92"/>
                        </a:lnTo>
                        <a:lnTo>
                          <a:pt x="29" y="130"/>
                        </a:lnTo>
                        <a:lnTo>
                          <a:pt x="47" y="165"/>
                        </a:lnTo>
                        <a:lnTo>
                          <a:pt x="76" y="185"/>
                        </a:lnTo>
                        <a:lnTo>
                          <a:pt x="99" y="190"/>
                        </a:lnTo>
                        <a:lnTo>
                          <a:pt x="119" y="186"/>
                        </a:lnTo>
                        <a:lnTo>
                          <a:pt x="119" y="148"/>
                        </a:lnTo>
                        <a:lnTo>
                          <a:pt x="103" y="93"/>
                        </a:lnTo>
                        <a:lnTo>
                          <a:pt x="94" y="107"/>
                        </a:lnTo>
                        <a:lnTo>
                          <a:pt x="76" y="107"/>
                        </a:lnTo>
                        <a:lnTo>
                          <a:pt x="53" y="105"/>
                        </a:lnTo>
                        <a:lnTo>
                          <a:pt x="37" y="80"/>
                        </a:lnTo>
                        <a:lnTo>
                          <a:pt x="22" y="49"/>
                        </a:lnTo>
                        <a:lnTo>
                          <a:pt x="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57" name="Freeform 64"/>
                  <p:cNvSpPr>
                    <a:spLocks/>
                  </p:cNvSpPr>
                  <p:nvPr/>
                </p:nvSpPr>
                <p:spPr bwMode="auto">
                  <a:xfrm>
                    <a:off x="3152" y="2676"/>
                    <a:ext cx="27" cy="50"/>
                  </a:xfrm>
                  <a:custGeom>
                    <a:avLst/>
                    <a:gdLst>
                      <a:gd name="T0" fmla="*/ 107 w 108"/>
                      <a:gd name="T1" fmla="*/ 0 h 198"/>
                      <a:gd name="T2" fmla="*/ 108 w 108"/>
                      <a:gd name="T3" fmla="*/ 79 h 198"/>
                      <a:gd name="T4" fmla="*/ 101 w 108"/>
                      <a:gd name="T5" fmla="*/ 60 h 198"/>
                      <a:gd name="T6" fmla="*/ 92 w 108"/>
                      <a:gd name="T7" fmla="*/ 85 h 198"/>
                      <a:gd name="T8" fmla="*/ 84 w 108"/>
                      <a:gd name="T9" fmla="*/ 121 h 198"/>
                      <a:gd name="T10" fmla="*/ 75 w 108"/>
                      <a:gd name="T11" fmla="*/ 153 h 198"/>
                      <a:gd name="T12" fmla="*/ 54 w 108"/>
                      <a:gd name="T13" fmla="*/ 178 h 198"/>
                      <a:gd name="T14" fmla="*/ 34 w 108"/>
                      <a:gd name="T15" fmla="*/ 192 h 198"/>
                      <a:gd name="T16" fmla="*/ 14 w 108"/>
                      <a:gd name="T17" fmla="*/ 198 h 198"/>
                      <a:gd name="T18" fmla="*/ 8 w 108"/>
                      <a:gd name="T19" fmla="*/ 188 h 198"/>
                      <a:gd name="T20" fmla="*/ 1 w 108"/>
                      <a:gd name="T21" fmla="*/ 170 h 198"/>
                      <a:gd name="T22" fmla="*/ 0 w 108"/>
                      <a:gd name="T23" fmla="*/ 150 h 198"/>
                      <a:gd name="T24" fmla="*/ 3 w 108"/>
                      <a:gd name="T25" fmla="*/ 131 h 198"/>
                      <a:gd name="T26" fmla="*/ 12 w 108"/>
                      <a:gd name="T27" fmla="*/ 98 h 198"/>
                      <a:gd name="T28" fmla="*/ 28 w 108"/>
                      <a:gd name="T29" fmla="*/ 110 h 198"/>
                      <a:gd name="T30" fmla="*/ 51 w 108"/>
                      <a:gd name="T31" fmla="*/ 110 h 198"/>
                      <a:gd name="T32" fmla="*/ 67 w 108"/>
                      <a:gd name="T33" fmla="*/ 108 h 198"/>
                      <a:gd name="T34" fmla="*/ 95 w 108"/>
                      <a:gd name="T35" fmla="*/ 41 h 198"/>
                      <a:gd name="T36" fmla="*/ 107 w 108"/>
                      <a:gd name="T3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98">
                        <a:moveTo>
                          <a:pt x="107" y="0"/>
                        </a:moveTo>
                        <a:lnTo>
                          <a:pt x="108" y="79"/>
                        </a:lnTo>
                        <a:lnTo>
                          <a:pt x="101" y="60"/>
                        </a:lnTo>
                        <a:lnTo>
                          <a:pt x="92" y="85"/>
                        </a:lnTo>
                        <a:lnTo>
                          <a:pt x="84" y="121"/>
                        </a:lnTo>
                        <a:lnTo>
                          <a:pt x="75" y="153"/>
                        </a:lnTo>
                        <a:lnTo>
                          <a:pt x="54" y="178"/>
                        </a:lnTo>
                        <a:lnTo>
                          <a:pt x="34" y="192"/>
                        </a:lnTo>
                        <a:lnTo>
                          <a:pt x="14" y="198"/>
                        </a:lnTo>
                        <a:lnTo>
                          <a:pt x="8" y="188"/>
                        </a:lnTo>
                        <a:lnTo>
                          <a:pt x="1" y="170"/>
                        </a:lnTo>
                        <a:lnTo>
                          <a:pt x="0" y="150"/>
                        </a:lnTo>
                        <a:lnTo>
                          <a:pt x="3" y="131"/>
                        </a:lnTo>
                        <a:lnTo>
                          <a:pt x="12" y="98"/>
                        </a:lnTo>
                        <a:lnTo>
                          <a:pt x="28" y="110"/>
                        </a:lnTo>
                        <a:lnTo>
                          <a:pt x="51" y="110"/>
                        </a:lnTo>
                        <a:lnTo>
                          <a:pt x="67" y="108"/>
                        </a:lnTo>
                        <a:lnTo>
                          <a:pt x="95" y="41"/>
                        </a:lnTo>
                        <a:lnTo>
                          <a:pt x="107"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345" name="Group 65"/>
                <p:cNvGrpSpPr>
                  <a:grpSpLocks/>
                </p:cNvGrpSpPr>
                <p:nvPr/>
              </p:nvGrpSpPr>
              <p:grpSpPr bwMode="auto">
                <a:xfrm>
                  <a:off x="3139" y="2321"/>
                  <a:ext cx="104" cy="352"/>
                  <a:chOff x="3139" y="2321"/>
                  <a:chExt cx="104" cy="352"/>
                </a:xfrm>
                <a:grpFill/>
              </p:grpSpPr>
              <p:grpSp>
                <p:nvGrpSpPr>
                  <p:cNvPr id="347" name="Group 66"/>
                  <p:cNvGrpSpPr>
                    <a:grpSpLocks/>
                  </p:cNvGrpSpPr>
                  <p:nvPr/>
                </p:nvGrpSpPr>
                <p:grpSpPr bwMode="auto">
                  <a:xfrm>
                    <a:off x="3139" y="2321"/>
                    <a:ext cx="104" cy="352"/>
                    <a:chOff x="3139" y="2321"/>
                    <a:chExt cx="104" cy="352"/>
                  </a:xfrm>
                  <a:grpFill/>
                </p:grpSpPr>
                <p:sp>
                  <p:nvSpPr>
                    <p:cNvPr id="352" name="Freeform 67"/>
                    <p:cNvSpPr>
                      <a:spLocks/>
                    </p:cNvSpPr>
                    <p:nvPr/>
                  </p:nvSpPr>
                  <p:spPr bwMode="auto">
                    <a:xfrm>
                      <a:off x="3139" y="2321"/>
                      <a:ext cx="104" cy="352"/>
                    </a:xfrm>
                    <a:custGeom>
                      <a:avLst/>
                      <a:gdLst>
                        <a:gd name="T0" fmla="*/ 118 w 417"/>
                        <a:gd name="T1" fmla="*/ 15 h 1409"/>
                        <a:gd name="T2" fmla="*/ 37 w 417"/>
                        <a:gd name="T3" fmla="*/ 61 h 1409"/>
                        <a:gd name="T4" fmla="*/ 16 w 417"/>
                        <a:gd name="T5" fmla="*/ 99 h 1409"/>
                        <a:gd name="T6" fmla="*/ 0 w 417"/>
                        <a:gd name="T7" fmla="*/ 424 h 1409"/>
                        <a:gd name="T8" fmla="*/ 7 w 417"/>
                        <a:gd name="T9" fmla="*/ 500 h 1409"/>
                        <a:gd name="T10" fmla="*/ 57 w 417"/>
                        <a:gd name="T11" fmla="*/ 493 h 1409"/>
                        <a:gd name="T12" fmla="*/ 54 w 417"/>
                        <a:gd name="T13" fmla="*/ 685 h 1409"/>
                        <a:gd name="T14" fmla="*/ 78 w 417"/>
                        <a:gd name="T15" fmla="*/ 685 h 1409"/>
                        <a:gd name="T16" fmla="*/ 107 w 417"/>
                        <a:gd name="T17" fmla="*/ 1084 h 1409"/>
                        <a:gd name="T18" fmla="*/ 109 w 417"/>
                        <a:gd name="T19" fmla="*/ 1294 h 1409"/>
                        <a:gd name="T20" fmla="*/ 113 w 417"/>
                        <a:gd name="T21" fmla="*/ 1390 h 1409"/>
                        <a:gd name="T22" fmla="*/ 133 w 417"/>
                        <a:gd name="T23" fmla="*/ 1409 h 1409"/>
                        <a:gd name="T24" fmla="*/ 168 w 417"/>
                        <a:gd name="T25" fmla="*/ 1393 h 1409"/>
                        <a:gd name="T26" fmla="*/ 188 w 417"/>
                        <a:gd name="T27" fmla="*/ 1230 h 1409"/>
                        <a:gd name="T28" fmla="*/ 203 w 417"/>
                        <a:gd name="T29" fmla="*/ 1399 h 1409"/>
                        <a:gd name="T30" fmla="*/ 233 w 417"/>
                        <a:gd name="T31" fmla="*/ 1407 h 1409"/>
                        <a:gd name="T32" fmla="*/ 261 w 417"/>
                        <a:gd name="T33" fmla="*/ 1395 h 1409"/>
                        <a:gd name="T34" fmla="*/ 291 w 417"/>
                        <a:gd name="T35" fmla="*/ 1075 h 1409"/>
                        <a:gd name="T36" fmla="*/ 328 w 417"/>
                        <a:gd name="T37" fmla="*/ 841 h 1409"/>
                        <a:gd name="T38" fmla="*/ 384 w 417"/>
                        <a:gd name="T39" fmla="*/ 624 h 1409"/>
                        <a:gd name="T40" fmla="*/ 417 w 417"/>
                        <a:gd name="T41" fmla="*/ 620 h 1409"/>
                        <a:gd name="T42" fmla="*/ 387 w 417"/>
                        <a:gd name="T43" fmla="*/ 320 h 1409"/>
                        <a:gd name="T44" fmla="*/ 386 w 417"/>
                        <a:gd name="T45" fmla="*/ 84 h 1409"/>
                        <a:gd name="T46" fmla="*/ 367 w 417"/>
                        <a:gd name="T47" fmla="*/ 58 h 1409"/>
                        <a:gd name="T48" fmla="*/ 280 w 417"/>
                        <a:gd name="T49" fmla="*/ 0 h 1409"/>
                        <a:gd name="T50" fmla="*/ 207 w 417"/>
                        <a:gd name="T51" fmla="*/ 127 h 1409"/>
                        <a:gd name="T52" fmla="*/ 118 w 417"/>
                        <a:gd name="T53" fmla="*/ 15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7" h="1409">
                          <a:moveTo>
                            <a:pt x="118" y="15"/>
                          </a:moveTo>
                          <a:lnTo>
                            <a:pt x="37" y="61"/>
                          </a:lnTo>
                          <a:lnTo>
                            <a:pt x="16" y="99"/>
                          </a:lnTo>
                          <a:lnTo>
                            <a:pt x="0" y="424"/>
                          </a:lnTo>
                          <a:lnTo>
                            <a:pt x="7" y="500"/>
                          </a:lnTo>
                          <a:lnTo>
                            <a:pt x="57" y="493"/>
                          </a:lnTo>
                          <a:lnTo>
                            <a:pt x="54" y="685"/>
                          </a:lnTo>
                          <a:lnTo>
                            <a:pt x="78" y="685"/>
                          </a:lnTo>
                          <a:lnTo>
                            <a:pt x="107" y="1084"/>
                          </a:lnTo>
                          <a:lnTo>
                            <a:pt x="109" y="1294"/>
                          </a:lnTo>
                          <a:lnTo>
                            <a:pt x="113" y="1390"/>
                          </a:lnTo>
                          <a:lnTo>
                            <a:pt x="133" y="1409"/>
                          </a:lnTo>
                          <a:lnTo>
                            <a:pt x="168" y="1393"/>
                          </a:lnTo>
                          <a:lnTo>
                            <a:pt x="188" y="1230"/>
                          </a:lnTo>
                          <a:lnTo>
                            <a:pt x="203" y="1399"/>
                          </a:lnTo>
                          <a:lnTo>
                            <a:pt x="233" y="1407"/>
                          </a:lnTo>
                          <a:lnTo>
                            <a:pt x="261" y="1395"/>
                          </a:lnTo>
                          <a:lnTo>
                            <a:pt x="291" y="1075"/>
                          </a:lnTo>
                          <a:lnTo>
                            <a:pt x="328" y="841"/>
                          </a:lnTo>
                          <a:lnTo>
                            <a:pt x="384" y="624"/>
                          </a:lnTo>
                          <a:lnTo>
                            <a:pt x="417" y="620"/>
                          </a:lnTo>
                          <a:lnTo>
                            <a:pt x="387" y="320"/>
                          </a:lnTo>
                          <a:lnTo>
                            <a:pt x="386" y="84"/>
                          </a:lnTo>
                          <a:lnTo>
                            <a:pt x="367" y="58"/>
                          </a:lnTo>
                          <a:lnTo>
                            <a:pt x="280" y="0"/>
                          </a:lnTo>
                          <a:lnTo>
                            <a:pt x="207" y="127"/>
                          </a:lnTo>
                          <a:lnTo>
                            <a:pt x="118" y="1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353" name="Group 68"/>
                    <p:cNvGrpSpPr>
                      <a:grpSpLocks/>
                    </p:cNvGrpSpPr>
                    <p:nvPr/>
                  </p:nvGrpSpPr>
                  <p:grpSpPr bwMode="auto">
                    <a:xfrm>
                      <a:off x="3155" y="2419"/>
                      <a:ext cx="45" cy="74"/>
                      <a:chOff x="3155" y="2419"/>
                      <a:chExt cx="45" cy="74"/>
                    </a:xfrm>
                    <a:grpFill/>
                  </p:grpSpPr>
                  <p:sp>
                    <p:nvSpPr>
                      <p:cNvPr id="354" name="Freeform 69"/>
                      <p:cNvSpPr>
                        <a:spLocks/>
                      </p:cNvSpPr>
                      <p:nvPr/>
                    </p:nvSpPr>
                    <p:spPr bwMode="auto">
                      <a:xfrm>
                        <a:off x="3161" y="2419"/>
                        <a:ext cx="39" cy="74"/>
                      </a:xfrm>
                      <a:custGeom>
                        <a:avLst/>
                        <a:gdLst>
                          <a:gd name="T0" fmla="*/ 0 w 158"/>
                          <a:gd name="T1" fmla="*/ 295 h 295"/>
                          <a:gd name="T2" fmla="*/ 154 w 158"/>
                          <a:gd name="T3" fmla="*/ 280 h 295"/>
                          <a:gd name="T4" fmla="*/ 158 w 158"/>
                          <a:gd name="T5" fmla="*/ 0 h 295"/>
                        </a:gdLst>
                        <a:ahLst/>
                        <a:cxnLst>
                          <a:cxn ang="0">
                            <a:pos x="T0" y="T1"/>
                          </a:cxn>
                          <a:cxn ang="0">
                            <a:pos x="T2" y="T3"/>
                          </a:cxn>
                          <a:cxn ang="0">
                            <a:pos x="T4" y="T5"/>
                          </a:cxn>
                        </a:cxnLst>
                        <a:rect l="0" t="0" r="r" b="b"/>
                        <a:pathLst>
                          <a:path w="158" h="295">
                            <a:moveTo>
                              <a:pt x="0" y="295"/>
                            </a:moveTo>
                            <a:lnTo>
                              <a:pt x="154" y="280"/>
                            </a:lnTo>
                            <a:lnTo>
                              <a:pt x="158"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55" name="Freeform 70"/>
                      <p:cNvSpPr>
                        <a:spLocks/>
                      </p:cNvSpPr>
                      <p:nvPr/>
                    </p:nvSpPr>
                    <p:spPr bwMode="auto">
                      <a:xfrm>
                        <a:off x="3155" y="2428"/>
                        <a:ext cx="44" cy="18"/>
                      </a:xfrm>
                      <a:custGeom>
                        <a:avLst/>
                        <a:gdLst>
                          <a:gd name="T0" fmla="*/ 0 w 178"/>
                          <a:gd name="T1" fmla="*/ 74 h 74"/>
                          <a:gd name="T2" fmla="*/ 62 w 178"/>
                          <a:gd name="T3" fmla="*/ 54 h 74"/>
                          <a:gd name="T4" fmla="*/ 178 w 178"/>
                          <a:gd name="T5" fmla="*/ 0 h 74"/>
                        </a:gdLst>
                        <a:ahLst/>
                        <a:cxnLst>
                          <a:cxn ang="0">
                            <a:pos x="T0" y="T1"/>
                          </a:cxn>
                          <a:cxn ang="0">
                            <a:pos x="T2" y="T3"/>
                          </a:cxn>
                          <a:cxn ang="0">
                            <a:pos x="T4" y="T5"/>
                          </a:cxn>
                        </a:cxnLst>
                        <a:rect l="0" t="0" r="r" b="b"/>
                        <a:pathLst>
                          <a:path w="178" h="74">
                            <a:moveTo>
                              <a:pt x="0" y="74"/>
                            </a:moveTo>
                            <a:lnTo>
                              <a:pt x="62" y="54"/>
                            </a:lnTo>
                            <a:lnTo>
                              <a:pt x="178"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348" name="Group 71"/>
                  <p:cNvGrpSpPr>
                    <a:grpSpLocks/>
                  </p:cNvGrpSpPr>
                  <p:nvPr/>
                </p:nvGrpSpPr>
                <p:grpSpPr bwMode="auto">
                  <a:xfrm>
                    <a:off x="3153" y="2358"/>
                    <a:ext cx="64" cy="87"/>
                    <a:chOff x="3153" y="2358"/>
                    <a:chExt cx="64" cy="87"/>
                  </a:xfrm>
                  <a:grpFill/>
                </p:grpSpPr>
                <p:sp>
                  <p:nvSpPr>
                    <p:cNvPr id="349" name="Freeform 72"/>
                    <p:cNvSpPr>
                      <a:spLocks/>
                    </p:cNvSpPr>
                    <p:nvPr/>
                  </p:nvSpPr>
                  <p:spPr bwMode="auto">
                    <a:xfrm>
                      <a:off x="3158" y="2358"/>
                      <a:ext cx="55" cy="66"/>
                    </a:xfrm>
                    <a:custGeom>
                      <a:avLst/>
                      <a:gdLst>
                        <a:gd name="T0" fmla="*/ 0 w 220"/>
                        <a:gd name="T1" fmla="*/ 94 h 265"/>
                        <a:gd name="T2" fmla="*/ 141 w 220"/>
                        <a:gd name="T3" fmla="*/ 0 h 265"/>
                        <a:gd name="T4" fmla="*/ 220 w 220"/>
                        <a:gd name="T5" fmla="*/ 178 h 265"/>
                        <a:gd name="T6" fmla="*/ 78 w 220"/>
                        <a:gd name="T7" fmla="*/ 265 h 265"/>
                        <a:gd name="T8" fmla="*/ 0 w 220"/>
                        <a:gd name="T9" fmla="*/ 94 h 265"/>
                      </a:gdLst>
                      <a:ahLst/>
                      <a:cxnLst>
                        <a:cxn ang="0">
                          <a:pos x="T0" y="T1"/>
                        </a:cxn>
                        <a:cxn ang="0">
                          <a:pos x="T2" y="T3"/>
                        </a:cxn>
                        <a:cxn ang="0">
                          <a:pos x="T4" y="T5"/>
                        </a:cxn>
                        <a:cxn ang="0">
                          <a:pos x="T6" y="T7"/>
                        </a:cxn>
                        <a:cxn ang="0">
                          <a:pos x="T8" y="T9"/>
                        </a:cxn>
                      </a:cxnLst>
                      <a:rect l="0" t="0" r="r" b="b"/>
                      <a:pathLst>
                        <a:path w="220" h="265">
                          <a:moveTo>
                            <a:pt x="0" y="94"/>
                          </a:moveTo>
                          <a:lnTo>
                            <a:pt x="141" y="0"/>
                          </a:lnTo>
                          <a:lnTo>
                            <a:pt x="220" y="178"/>
                          </a:lnTo>
                          <a:lnTo>
                            <a:pt x="78" y="265"/>
                          </a:lnTo>
                          <a:lnTo>
                            <a:pt x="0" y="9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50" name="Freeform 73"/>
                    <p:cNvSpPr>
                      <a:spLocks/>
                    </p:cNvSpPr>
                    <p:nvPr/>
                  </p:nvSpPr>
                  <p:spPr bwMode="auto">
                    <a:xfrm>
                      <a:off x="3193" y="2385"/>
                      <a:ext cx="24" cy="36"/>
                    </a:xfrm>
                    <a:custGeom>
                      <a:avLst/>
                      <a:gdLst>
                        <a:gd name="T0" fmla="*/ 0 w 96"/>
                        <a:gd name="T1" fmla="*/ 87 h 142"/>
                        <a:gd name="T2" fmla="*/ 24 w 96"/>
                        <a:gd name="T3" fmla="*/ 65 h 142"/>
                        <a:gd name="T4" fmla="*/ 37 w 96"/>
                        <a:gd name="T5" fmla="*/ 23 h 142"/>
                        <a:gd name="T6" fmla="*/ 55 w 96"/>
                        <a:gd name="T7" fmla="*/ 10 h 142"/>
                        <a:gd name="T8" fmla="*/ 64 w 96"/>
                        <a:gd name="T9" fmla="*/ 0 h 142"/>
                        <a:gd name="T10" fmla="*/ 71 w 96"/>
                        <a:gd name="T11" fmla="*/ 4 h 142"/>
                        <a:gd name="T12" fmla="*/ 72 w 96"/>
                        <a:gd name="T13" fmla="*/ 14 h 142"/>
                        <a:gd name="T14" fmla="*/ 91 w 96"/>
                        <a:gd name="T15" fmla="*/ 34 h 142"/>
                        <a:gd name="T16" fmla="*/ 96 w 96"/>
                        <a:gd name="T17" fmla="*/ 69 h 142"/>
                        <a:gd name="T18" fmla="*/ 91 w 96"/>
                        <a:gd name="T19" fmla="*/ 94 h 142"/>
                        <a:gd name="T20" fmla="*/ 63 w 96"/>
                        <a:gd name="T21" fmla="*/ 122 h 142"/>
                        <a:gd name="T22" fmla="*/ 9 w 96"/>
                        <a:gd name="T23" fmla="*/ 142 h 142"/>
                        <a:gd name="T24" fmla="*/ 0 w 96"/>
                        <a:gd name="T25" fmla="*/ 8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42">
                          <a:moveTo>
                            <a:pt x="0" y="87"/>
                          </a:moveTo>
                          <a:lnTo>
                            <a:pt x="24" y="65"/>
                          </a:lnTo>
                          <a:lnTo>
                            <a:pt x="37" y="23"/>
                          </a:lnTo>
                          <a:lnTo>
                            <a:pt x="55" y="10"/>
                          </a:lnTo>
                          <a:lnTo>
                            <a:pt x="64" y="0"/>
                          </a:lnTo>
                          <a:lnTo>
                            <a:pt x="71" y="4"/>
                          </a:lnTo>
                          <a:lnTo>
                            <a:pt x="72" y="14"/>
                          </a:lnTo>
                          <a:lnTo>
                            <a:pt x="91" y="34"/>
                          </a:lnTo>
                          <a:lnTo>
                            <a:pt x="96" y="69"/>
                          </a:lnTo>
                          <a:lnTo>
                            <a:pt x="91" y="94"/>
                          </a:lnTo>
                          <a:lnTo>
                            <a:pt x="63" y="122"/>
                          </a:lnTo>
                          <a:lnTo>
                            <a:pt x="9" y="142"/>
                          </a:lnTo>
                          <a:lnTo>
                            <a:pt x="0" y="8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51" name="Freeform 74"/>
                    <p:cNvSpPr>
                      <a:spLocks/>
                    </p:cNvSpPr>
                    <p:nvPr/>
                  </p:nvSpPr>
                  <p:spPr bwMode="auto">
                    <a:xfrm>
                      <a:off x="3153" y="2406"/>
                      <a:ext cx="44" cy="39"/>
                    </a:xfrm>
                    <a:custGeom>
                      <a:avLst/>
                      <a:gdLst>
                        <a:gd name="T0" fmla="*/ 0 w 178"/>
                        <a:gd name="T1" fmla="*/ 157 h 157"/>
                        <a:gd name="T2" fmla="*/ 71 w 178"/>
                        <a:gd name="T3" fmla="*/ 130 h 157"/>
                        <a:gd name="T4" fmla="*/ 127 w 178"/>
                        <a:gd name="T5" fmla="*/ 99 h 157"/>
                        <a:gd name="T6" fmla="*/ 178 w 178"/>
                        <a:gd name="T7" fmla="*/ 69 h 157"/>
                        <a:gd name="T8" fmla="*/ 158 w 178"/>
                        <a:gd name="T9" fmla="*/ 0 h 157"/>
                        <a:gd name="T10" fmla="*/ 65 w 178"/>
                        <a:gd name="T11" fmla="*/ 44 h 157"/>
                        <a:gd name="T12" fmla="*/ 8 w 178"/>
                        <a:gd name="T13" fmla="*/ 65 h 157"/>
                        <a:gd name="T14" fmla="*/ 5 w 178"/>
                        <a:gd name="T15" fmla="*/ 53 h 157"/>
                        <a:gd name="T16" fmla="*/ 0 w 178"/>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57">
                          <a:moveTo>
                            <a:pt x="0" y="157"/>
                          </a:moveTo>
                          <a:lnTo>
                            <a:pt x="71" y="130"/>
                          </a:lnTo>
                          <a:lnTo>
                            <a:pt x="127" y="99"/>
                          </a:lnTo>
                          <a:lnTo>
                            <a:pt x="178" y="69"/>
                          </a:lnTo>
                          <a:lnTo>
                            <a:pt x="158" y="0"/>
                          </a:lnTo>
                          <a:lnTo>
                            <a:pt x="65" y="44"/>
                          </a:lnTo>
                          <a:lnTo>
                            <a:pt x="8" y="65"/>
                          </a:lnTo>
                          <a:lnTo>
                            <a:pt x="5" y="53"/>
                          </a:lnTo>
                          <a:lnTo>
                            <a:pt x="0" y="15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sp>
              <p:nvSpPr>
                <p:cNvPr id="346" name="Freeform 75"/>
                <p:cNvSpPr>
                  <a:spLocks/>
                </p:cNvSpPr>
                <p:nvPr/>
              </p:nvSpPr>
              <p:spPr bwMode="auto">
                <a:xfrm>
                  <a:off x="3186" y="2503"/>
                  <a:ext cx="6" cy="128"/>
                </a:xfrm>
                <a:custGeom>
                  <a:avLst/>
                  <a:gdLst>
                    <a:gd name="T0" fmla="*/ 23 w 23"/>
                    <a:gd name="T1" fmla="*/ 0 h 511"/>
                    <a:gd name="T2" fmla="*/ 15 w 23"/>
                    <a:gd name="T3" fmla="*/ 275 h 511"/>
                    <a:gd name="T4" fmla="*/ 0 w 23"/>
                    <a:gd name="T5" fmla="*/ 511 h 511"/>
                  </a:gdLst>
                  <a:ahLst/>
                  <a:cxnLst>
                    <a:cxn ang="0">
                      <a:pos x="T0" y="T1"/>
                    </a:cxn>
                    <a:cxn ang="0">
                      <a:pos x="T2" y="T3"/>
                    </a:cxn>
                    <a:cxn ang="0">
                      <a:pos x="T4" y="T5"/>
                    </a:cxn>
                  </a:cxnLst>
                  <a:rect l="0" t="0" r="r" b="b"/>
                  <a:pathLst>
                    <a:path w="23" h="511">
                      <a:moveTo>
                        <a:pt x="23" y="0"/>
                      </a:moveTo>
                      <a:lnTo>
                        <a:pt x="15" y="275"/>
                      </a:lnTo>
                      <a:lnTo>
                        <a:pt x="0" y="511"/>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98" name="Group 76"/>
              <p:cNvGrpSpPr>
                <a:grpSpLocks/>
              </p:cNvGrpSpPr>
              <p:nvPr/>
            </p:nvGrpSpPr>
            <p:grpSpPr bwMode="auto">
              <a:xfrm>
                <a:off x="-386" y="2413"/>
                <a:ext cx="162" cy="475"/>
                <a:chOff x="3313" y="2226"/>
                <a:chExt cx="146" cy="463"/>
              </a:xfrm>
              <a:grpFill/>
            </p:grpSpPr>
            <p:grpSp>
              <p:nvGrpSpPr>
                <p:cNvPr id="327" name="Group 77"/>
                <p:cNvGrpSpPr>
                  <a:grpSpLocks/>
                </p:cNvGrpSpPr>
                <p:nvPr/>
              </p:nvGrpSpPr>
              <p:grpSpPr bwMode="auto">
                <a:xfrm>
                  <a:off x="3313" y="2293"/>
                  <a:ext cx="146" cy="131"/>
                  <a:chOff x="3313" y="2293"/>
                  <a:chExt cx="146" cy="131"/>
                </a:xfrm>
                <a:grpFill/>
              </p:grpSpPr>
              <p:sp>
                <p:nvSpPr>
                  <p:cNvPr id="335" name="Freeform 78"/>
                  <p:cNvSpPr>
                    <a:spLocks/>
                  </p:cNvSpPr>
                  <p:nvPr/>
                </p:nvSpPr>
                <p:spPr bwMode="auto">
                  <a:xfrm>
                    <a:off x="3313" y="2293"/>
                    <a:ext cx="146" cy="131"/>
                  </a:xfrm>
                  <a:custGeom>
                    <a:avLst/>
                    <a:gdLst>
                      <a:gd name="T0" fmla="*/ 222 w 585"/>
                      <a:gd name="T1" fmla="*/ 0 h 522"/>
                      <a:gd name="T2" fmla="*/ 152 w 585"/>
                      <a:gd name="T3" fmla="*/ 43 h 522"/>
                      <a:gd name="T4" fmla="*/ 81 w 585"/>
                      <a:gd name="T5" fmla="*/ 78 h 522"/>
                      <a:gd name="T6" fmla="*/ 37 w 585"/>
                      <a:gd name="T7" fmla="*/ 228 h 522"/>
                      <a:gd name="T8" fmla="*/ 2 w 585"/>
                      <a:gd name="T9" fmla="*/ 343 h 522"/>
                      <a:gd name="T10" fmla="*/ 0 w 585"/>
                      <a:gd name="T11" fmla="*/ 366 h 522"/>
                      <a:gd name="T12" fmla="*/ 32 w 585"/>
                      <a:gd name="T13" fmla="*/ 423 h 522"/>
                      <a:gd name="T14" fmla="*/ 53 w 585"/>
                      <a:gd name="T15" fmla="*/ 443 h 522"/>
                      <a:gd name="T16" fmla="*/ 71 w 585"/>
                      <a:gd name="T17" fmla="*/ 447 h 522"/>
                      <a:gd name="T18" fmla="*/ 73 w 585"/>
                      <a:gd name="T19" fmla="*/ 462 h 522"/>
                      <a:gd name="T20" fmla="*/ 107 w 585"/>
                      <a:gd name="T21" fmla="*/ 439 h 522"/>
                      <a:gd name="T22" fmla="*/ 111 w 585"/>
                      <a:gd name="T23" fmla="*/ 501 h 522"/>
                      <a:gd name="T24" fmla="*/ 131 w 585"/>
                      <a:gd name="T25" fmla="*/ 522 h 522"/>
                      <a:gd name="T26" fmla="*/ 472 w 585"/>
                      <a:gd name="T27" fmla="*/ 522 h 522"/>
                      <a:gd name="T28" fmla="*/ 502 w 585"/>
                      <a:gd name="T29" fmla="*/ 493 h 522"/>
                      <a:gd name="T30" fmla="*/ 495 w 585"/>
                      <a:gd name="T31" fmla="*/ 439 h 522"/>
                      <a:gd name="T32" fmla="*/ 534 w 585"/>
                      <a:gd name="T33" fmla="*/ 473 h 522"/>
                      <a:gd name="T34" fmla="*/ 585 w 585"/>
                      <a:gd name="T35" fmla="*/ 374 h 522"/>
                      <a:gd name="T36" fmla="*/ 480 w 585"/>
                      <a:gd name="T37" fmla="*/ 68 h 522"/>
                      <a:gd name="T38" fmla="*/ 368 w 585"/>
                      <a:gd name="T39" fmla="*/ 28 h 522"/>
                      <a:gd name="T40" fmla="*/ 333 w 585"/>
                      <a:gd name="T41" fmla="*/ 9 h 522"/>
                      <a:gd name="T42" fmla="*/ 281 w 585"/>
                      <a:gd name="T43" fmla="*/ 59 h 522"/>
                      <a:gd name="T44" fmla="*/ 222 w 585"/>
                      <a:gd name="T4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5" h="522">
                        <a:moveTo>
                          <a:pt x="222" y="0"/>
                        </a:moveTo>
                        <a:lnTo>
                          <a:pt x="152" y="43"/>
                        </a:lnTo>
                        <a:lnTo>
                          <a:pt x="81" y="78"/>
                        </a:lnTo>
                        <a:lnTo>
                          <a:pt x="37" y="228"/>
                        </a:lnTo>
                        <a:lnTo>
                          <a:pt x="2" y="343"/>
                        </a:lnTo>
                        <a:lnTo>
                          <a:pt x="0" y="366"/>
                        </a:lnTo>
                        <a:lnTo>
                          <a:pt x="32" y="423"/>
                        </a:lnTo>
                        <a:lnTo>
                          <a:pt x="53" y="443"/>
                        </a:lnTo>
                        <a:lnTo>
                          <a:pt x="71" y="447"/>
                        </a:lnTo>
                        <a:lnTo>
                          <a:pt x="73" y="462"/>
                        </a:lnTo>
                        <a:lnTo>
                          <a:pt x="107" y="439"/>
                        </a:lnTo>
                        <a:lnTo>
                          <a:pt x="111" y="501"/>
                        </a:lnTo>
                        <a:lnTo>
                          <a:pt x="131" y="522"/>
                        </a:lnTo>
                        <a:lnTo>
                          <a:pt x="472" y="522"/>
                        </a:lnTo>
                        <a:lnTo>
                          <a:pt x="502" y="493"/>
                        </a:lnTo>
                        <a:lnTo>
                          <a:pt x="495" y="439"/>
                        </a:lnTo>
                        <a:lnTo>
                          <a:pt x="534" y="473"/>
                        </a:lnTo>
                        <a:lnTo>
                          <a:pt x="585" y="374"/>
                        </a:lnTo>
                        <a:lnTo>
                          <a:pt x="480" y="68"/>
                        </a:lnTo>
                        <a:lnTo>
                          <a:pt x="368" y="28"/>
                        </a:lnTo>
                        <a:lnTo>
                          <a:pt x="333" y="9"/>
                        </a:lnTo>
                        <a:lnTo>
                          <a:pt x="281" y="59"/>
                        </a:lnTo>
                        <a:lnTo>
                          <a:pt x="222"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336" name="Group 79"/>
                  <p:cNvGrpSpPr>
                    <a:grpSpLocks/>
                  </p:cNvGrpSpPr>
                  <p:nvPr/>
                </p:nvGrpSpPr>
                <p:grpSpPr bwMode="auto">
                  <a:xfrm>
                    <a:off x="3342" y="2307"/>
                    <a:ext cx="101" cy="117"/>
                    <a:chOff x="3342" y="2307"/>
                    <a:chExt cx="101" cy="117"/>
                  </a:xfrm>
                  <a:grpFill/>
                </p:grpSpPr>
                <p:sp>
                  <p:nvSpPr>
                    <p:cNvPr id="337" name="Freeform 80"/>
                    <p:cNvSpPr>
                      <a:spLocks/>
                    </p:cNvSpPr>
                    <p:nvPr/>
                  </p:nvSpPr>
                  <p:spPr bwMode="auto">
                    <a:xfrm>
                      <a:off x="3374" y="2307"/>
                      <a:ext cx="21" cy="117"/>
                    </a:xfrm>
                    <a:custGeom>
                      <a:avLst/>
                      <a:gdLst>
                        <a:gd name="T0" fmla="*/ 23 w 85"/>
                        <a:gd name="T1" fmla="*/ 0 h 467"/>
                        <a:gd name="T2" fmla="*/ 8 w 85"/>
                        <a:gd name="T3" fmla="*/ 32 h 467"/>
                        <a:gd name="T4" fmla="*/ 23 w 85"/>
                        <a:gd name="T5" fmla="*/ 48 h 467"/>
                        <a:gd name="T6" fmla="*/ 0 w 85"/>
                        <a:gd name="T7" fmla="*/ 374 h 467"/>
                        <a:gd name="T8" fmla="*/ 2 w 85"/>
                        <a:gd name="T9" fmla="*/ 432 h 467"/>
                        <a:gd name="T10" fmla="*/ 46 w 85"/>
                        <a:gd name="T11" fmla="*/ 467 h 467"/>
                        <a:gd name="T12" fmla="*/ 85 w 85"/>
                        <a:gd name="T13" fmla="*/ 428 h 467"/>
                        <a:gd name="T14" fmla="*/ 85 w 85"/>
                        <a:gd name="T15" fmla="*/ 361 h 467"/>
                        <a:gd name="T16" fmla="*/ 50 w 85"/>
                        <a:gd name="T17" fmla="*/ 50 h 467"/>
                        <a:gd name="T18" fmla="*/ 65 w 85"/>
                        <a:gd name="T19" fmla="*/ 32 h 467"/>
                        <a:gd name="T20" fmla="*/ 51 w 85"/>
                        <a:gd name="T21" fmla="*/ 2 h 467"/>
                        <a:gd name="T22" fmla="*/ 38 w 85"/>
                        <a:gd name="T23" fmla="*/ 12 h 467"/>
                        <a:gd name="T24" fmla="*/ 23 w 85"/>
                        <a:gd name="T2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467">
                          <a:moveTo>
                            <a:pt x="23" y="0"/>
                          </a:moveTo>
                          <a:lnTo>
                            <a:pt x="8" y="32"/>
                          </a:lnTo>
                          <a:lnTo>
                            <a:pt x="23" y="48"/>
                          </a:lnTo>
                          <a:lnTo>
                            <a:pt x="0" y="374"/>
                          </a:lnTo>
                          <a:lnTo>
                            <a:pt x="2" y="432"/>
                          </a:lnTo>
                          <a:lnTo>
                            <a:pt x="46" y="467"/>
                          </a:lnTo>
                          <a:lnTo>
                            <a:pt x="85" y="428"/>
                          </a:lnTo>
                          <a:lnTo>
                            <a:pt x="85" y="361"/>
                          </a:lnTo>
                          <a:lnTo>
                            <a:pt x="50" y="50"/>
                          </a:lnTo>
                          <a:lnTo>
                            <a:pt x="65" y="32"/>
                          </a:lnTo>
                          <a:lnTo>
                            <a:pt x="51" y="2"/>
                          </a:lnTo>
                          <a:lnTo>
                            <a:pt x="38" y="12"/>
                          </a:lnTo>
                          <a:lnTo>
                            <a:pt x="23"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338" name="Group 81"/>
                    <p:cNvGrpSpPr>
                      <a:grpSpLocks/>
                    </p:cNvGrpSpPr>
                    <p:nvPr/>
                  </p:nvGrpSpPr>
                  <p:grpSpPr bwMode="auto">
                    <a:xfrm>
                      <a:off x="3342" y="2357"/>
                      <a:ext cx="101" cy="39"/>
                      <a:chOff x="3342" y="2357"/>
                      <a:chExt cx="101" cy="39"/>
                    </a:xfrm>
                    <a:grpFill/>
                  </p:grpSpPr>
                  <p:sp>
                    <p:nvSpPr>
                      <p:cNvPr id="339" name="Freeform 82"/>
                      <p:cNvSpPr>
                        <a:spLocks/>
                      </p:cNvSpPr>
                      <p:nvPr/>
                    </p:nvSpPr>
                    <p:spPr bwMode="auto">
                      <a:xfrm>
                        <a:off x="3363" y="2365"/>
                        <a:ext cx="80" cy="25"/>
                      </a:xfrm>
                      <a:custGeom>
                        <a:avLst/>
                        <a:gdLst>
                          <a:gd name="T0" fmla="*/ 27 w 317"/>
                          <a:gd name="T1" fmla="*/ 63 h 101"/>
                          <a:gd name="T2" fmla="*/ 242 w 317"/>
                          <a:gd name="T3" fmla="*/ 0 h 101"/>
                          <a:gd name="T4" fmla="*/ 317 w 317"/>
                          <a:gd name="T5" fmla="*/ 8 h 101"/>
                          <a:gd name="T6" fmla="*/ 52 w 317"/>
                          <a:gd name="T7" fmla="*/ 101 h 101"/>
                          <a:gd name="T8" fmla="*/ 0 w 317"/>
                          <a:gd name="T9" fmla="*/ 74 h 101"/>
                          <a:gd name="T10" fmla="*/ 27 w 317"/>
                          <a:gd name="T11" fmla="*/ 63 h 101"/>
                        </a:gdLst>
                        <a:ahLst/>
                        <a:cxnLst>
                          <a:cxn ang="0">
                            <a:pos x="T0" y="T1"/>
                          </a:cxn>
                          <a:cxn ang="0">
                            <a:pos x="T2" y="T3"/>
                          </a:cxn>
                          <a:cxn ang="0">
                            <a:pos x="T4" y="T5"/>
                          </a:cxn>
                          <a:cxn ang="0">
                            <a:pos x="T6" y="T7"/>
                          </a:cxn>
                          <a:cxn ang="0">
                            <a:pos x="T8" y="T9"/>
                          </a:cxn>
                          <a:cxn ang="0">
                            <a:pos x="T10" y="T11"/>
                          </a:cxn>
                        </a:cxnLst>
                        <a:rect l="0" t="0" r="r" b="b"/>
                        <a:pathLst>
                          <a:path w="317" h="101">
                            <a:moveTo>
                              <a:pt x="27" y="63"/>
                            </a:moveTo>
                            <a:lnTo>
                              <a:pt x="242" y="0"/>
                            </a:lnTo>
                            <a:lnTo>
                              <a:pt x="317" y="8"/>
                            </a:lnTo>
                            <a:lnTo>
                              <a:pt x="52" y="101"/>
                            </a:lnTo>
                            <a:lnTo>
                              <a:pt x="0" y="74"/>
                            </a:lnTo>
                            <a:lnTo>
                              <a:pt x="27" y="6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40" name="Freeform 83"/>
                      <p:cNvSpPr>
                        <a:spLocks/>
                      </p:cNvSpPr>
                      <p:nvPr/>
                    </p:nvSpPr>
                    <p:spPr bwMode="auto">
                      <a:xfrm>
                        <a:off x="3399" y="2366"/>
                        <a:ext cx="44" cy="29"/>
                      </a:xfrm>
                      <a:custGeom>
                        <a:avLst/>
                        <a:gdLst>
                          <a:gd name="T0" fmla="*/ 92 w 178"/>
                          <a:gd name="T1" fmla="*/ 0 h 117"/>
                          <a:gd name="T2" fmla="*/ 21 w 178"/>
                          <a:gd name="T3" fmla="*/ 18 h 117"/>
                          <a:gd name="T4" fmla="*/ 17 w 178"/>
                          <a:gd name="T5" fmla="*/ 42 h 117"/>
                          <a:gd name="T6" fmla="*/ 0 w 178"/>
                          <a:gd name="T7" fmla="*/ 62 h 117"/>
                          <a:gd name="T8" fmla="*/ 29 w 178"/>
                          <a:gd name="T9" fmla="*/ 93 h 117"/>
                          <a:gd name="T10" fmla="*/ 68 w 178"/>
                          <a:gd name="T11" fmla="*/ 113 h 117"/>
                          <a:gd name="T12" fmla="*/ 126 w 178"/>
                          <a:gd name="T13" fmla="*/ 117 h 117"/>
                          <a:gd name="T14" fmla="*/ 178 w 178"/>
                          <a:gd name="T15" fmla="*/ 66 h 117"/>
                          <a:gd name="T16" fmla="*/ 171 w 178"/>
                          <a:gd name="T17" fmla="*/ 4 h 117"/>
                          <a:gd name="T18" fmla="*/ 126 w 178"/>
                          <a:gd name="T19" fmla="*/ 34 h 117"/>
                          <a:gd name="T20" fmla="*/ 92 w 178"/>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17">
                            <a:moveTo>
                              <a:pt x="92" y="0"/>
                            </a:moveTo>
                            <a:lnTo>
                              <a:pt x="21" y="18"/>
                            </a:lnTo>
                            <a:lnTo>
                              <a:pt x="17" y="42"/>
                            </a:lnTo>
                            <a:lnTo>
                              <a:pt x="0" y="62"/>
                            </a:lnTo>
                            <a:lnTo>
                              <a:pt x="29" y="93"/>
                            </a:lnTo>
                            <a:lnTo>
                              <a:pt x="68" y="113"/>
                            </a:lnTo>
                            <a:lnTo>
                              <a:pt x="126" y="117"/>
                            </a:lnTo>
                            <a:lnTo>
                              <a:pt x="178" y="66"/>
                            </a:lnTo>
                            <a:lnTo>
                              <a:pt x="171" y="4"/>
                            </a:lnTo>
                            <a:lnTo>
                              <a:pt x="126" y="34"/>
                            </a:lnTo>
                            <a:lnTo>
                              <a:pt x="92"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41" name="Freeform 84"/>
                      <p:cNvSpPr>
                        <a:spLocks/>
                      </p:cNvSpPr>
                      <p:nvPr/>
                    </p:nvSpPr>
                    <p:spPr bwMode="auto">
                      <a:xfrm>
                        <a:off x="3342" y="2357"/>
                        <a:ext cx="36" cy="39"/>
                      </a:xfrm>
                      <a:custGeom>
                        <a:avLst/>
                        <a:gdLst>
                          <a:gd name="T0" fmla="*/ 0 w 143"/>
                          <a:gd name="T1" fmla="*/ 99 h 159"/>
                          <a:gd name="T2" fmla="*/ 17 w 143"/>
                          <a:gd name="T3" fmla="*/ 71 h 159"/>
                          <a:gd name="T4" fmla="*/ 32 w 143"/>
                          <a:gd name="T5" fmla="*/ 41 h 159"/>
                          <a:gd name="T6" fmla="*/ 39 w 143"/>
                          <a:gd name="T7" fmla="*/ 12 h 159"/>
                          <a:gd name="T8" fmla="*/ 83 w 143"/>
                          <a:gd name="T9" fmla="*/ 0 h 159"/>
                          <a:gd name="T10" fmla="*/ 116 w 143"/>
                          <a:gd name="T11" fmla="*/ 0 h 159"/>
                          <a:gd name="T12" fmla="*/ 143 w 143"/>
                          <a:gd name="T13" fmla="*/ 80 h 159"/>
                          <a:gd name="T14" fmla="*/ 134 w 143"/>
                          <a:gd name="T15" fmla="*/ 99 h 159"/>
                          <a:gd name="T16" fmla="*/ 116 w 143"/>
                          <a:gd name="T17" fmla="*/ 118 h 159"/>
                          <a:gd name="T18" fmla="*/ 87 w 143"/>
                          <a:gd name="T19" fmla="*/ 128 h 159"/>
                          <a:gd name="T20" fmla="*/ 64 w 143"/>
                          <a:gd name="T21" fmla="*/ 130 h 159"/>
                          <a:gd name="T22" fmla="*/ 55 w 143"/>
                          <a:gd name="T23" fmla="*/ 135 h 159"/>
                          <a:gd name="T24" fmla="*/ 41 w 143"/>
                          <a:gd name="T25" fmla="*/ 151 h 159"/>
                          <a:gd name="T26" fmla="*/ 17 w 143"/>
                          <a:gd name="T27" fmla="*/ 159 h 159"/>
                          <a:gd name="T28" fmla="*/ 5 w 143"/>
                          <a:gd name="T29" fmla="*/ 159 h 159"/>
                          <a:gd name="T30" fmla="*/ 0 w 143"/>
                          <a:gd name="T31" fmla="*/ 9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59">
                            <a:moveTo>
                              <a:pt x="0" y="99"/>
                            </a:moveTo>
                            <a:lnTo>
                              <a:pt x="17" y="71"/>
                            </a:lnTo>
                            <a:lnTo>
                              <a:pt x="32" y="41"/>
                            </a:lnTo>
                            <a:lnTo>
                              <a:pt x="39" y="12"/>
                            </a:lnTo>
                            <a:lnTo>
                              <a:pt x="83" y="0"/>
                            </a:lnTo>
                            <a:lnTo>
                              <a:pt x="116" y="0"/>
                            </a:lnTo>
                            <a:lnTo>
                              <a:pt x="143" y="80"/>
                            </a:lnTo>
                            <a:lnTo>
                              <a:pt x="134" y="99"/>
                            </a:lnTo>
                            <a:lnTo>
                              <a:pt x="116" y="118"/>
                            </a:lnTo>
                            <a:lnTo>
                              <a:pt x="87" y="128"/>
                            </a:lnTo>
                            <a:lnTo>
                              <a:pt x="64" y="130"/>
                            </a:lnTo>
                            <a:lnTo>
                              <a:pt x="55" y="135"/>
                            </a:lnTo>
                            <a:lnTo>
                              <a:pt x="41" y="151"/>
                            </a:lnTo>
                            <a:lnTo>
                              <a:pt x="17" y="159"/>
                            </a:lnTo>
                            <a:lnTo>
                              <a:pt x="5" y="159"/>
                            </a:lnTo>
                            <a:lnTo>
                              <a:pt x="0" y="99"/>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nvGrpSpPr>
                <p:cNvPr id="328" name="Group 85"/>
                <p:cNvGrpSpPr>
                  <a:grpSpLocks/>
                </p:cNvGrpSpPr>
                <p:nvPr/>
              </p:nvGrpSpPr>
              <p:grpSpPr bwMode="auto">
                <a:xfrm>
                  <a:off x="3359" y="2226"/>
                  <a:ext cx="50" cy="84"/>
                  <a:chOff x="3359" y="2226"/>
                  <a:chExt cx="50" cy="84"/>
                </a:xfrm>
                <a:grpFill/>
              </p:grpSpPr>
              <p:sp>
                <p:nvSpPr>
                  <p:cNvPr id="333" name="Freeform 86"/>
                  <p:cNvSpPr>
                    <a:spLocks/>
                  </p:cNvSpPr>
                  <p:nvPr/>
                </p:nvSpPr>
                <p:spPr bwMode="auto">
                  <a:xfrm>
                    <a:off x="3360" y="2231"/>
                    <a:ext cx="47" cy="79"/>
                  </a:xfrm>
                  <a:custGeom>
                    <a:avLst/>
                    <a:gdLst>
                      <a:gd name="T0" fmla="*/ 0 w 187"/>
                      <a:gd name="T1" fmla="*/ 136 h 317"/>
                      <a:gd name="T2" fmla="*/ 8 w 187"/>
                      <a:gd name="T3" fmla="*/ 162 h 317"/>
                      <a:gd name="T4" fmla="*/ 15 w 187"/>
                      <a:gd name="T5" fmla="*/ 178 h 317"/>
                      <a:gd name="T6" fmla="*/ 21 w 187"/>
                      <a:gd name="T7" fmla="*/ 191 h 317"/>
                      <a:gd name="T8" fmla="*/ 32 w 187"/>
                      <a:gd name="T9" fmla="*/ 190 h 317"/>
                      <a:gd name="T10" fmla="*/ 35 w 187"/>
                      <a:gd name="T11" fmla="*/ 190 h 317"/>
                      <a:gd name="T12" fmla="*/ 35 w 187"/>
                      <a:gd name="T13" fmla="*/ 253 h 317"/>
                      <a:gd name="T14" fmla="*/ 94 w 187"/>
                      <a:gd name="T15" fmla="*/ 317 h 317"/>
                      <a:gd name="T16" fmla="*/ 146 w 187"/>
                      <a:gd name="T17" fmla="*/ 269 h 317"/>
                      <a:gd name="T18" fmla="*/ 149 w 187"/>
                      <a:gd name="T19" fmla="*/ 253 h 317"/>
                      <a:gd name="T20" fmla="*/ 156 w 187"/>
                      <a:gd name="T21" fmla="*/ 240 h 317"/>
                      <a:gd name="T22" fmla="*/ 164 w 187"/>
                      <a:gd name="T23" fmla="*/ 227 h 317"/>
                      <a:gd name="T24" fmla="*/ 170 w 187"/>
                      <a:gd name="T25" fmla="*/ 200 h 317"/>
                      <a:gd name="T26" fmla="*/ 182 w 187"/>
                      <a:gd name="T27" fmla="*/ 173 h 317"/>
                      <a:gd name="T28" fmla="*/ 185 w 187"/>
                      <a:gd name="T29" fmla="*/ 149 h 317"/>
                      <a:gd name="T30" fmla="*/ 186 w 187"/>
                      <a:gd name="T31" fmla="*/ 95 h 317"/>
                      <a:gd name="T32" fmla="*/ 187 w 187"/>
                      <a:gd name="T33" fmla="*/ 73 h 317"/>
                      <a:gd name="T34" fmla="*/ 183 w 187"/>
                      <a:gd name="T35" fmla="*/ 49 h 317"/>
                      <a:gd name="T36" fmla="*/ 171 w 187"/>
                      <a:gd name="T37" fmla="*/ 29 h 317"/>
                      <a:gd name="T38" fmla="*/ 150 w 187"/>
                      <a:gd name="T39" fmla="*/ 12 h 317"/>
                      <a:gd name="T40" fmla="*/ 127 w 187"/>
                      <a:gd name="T41" fmla="*/ 4 h 317"/>
                      <a:gd name="T42" fmla="*/ 100 w 187"/>
                      <a:gd name="T43" fmla="*/ 0 h 317"/>
                      <a:gd name="T44" fmla="*/ 74 w 187"/>
                      <a:gd name="T45" fmla="*/ 3 h 317"/>
                      <a:gd name="T46" fmla="*/ 54 w 187"/>
                      <a:gd name="T47" fmla="*/ 11 h 317"/>
                      <a:gd name="T48" fmla="*/ 36 w 187"/>
                      <a:gd name="T49" fmla="*/ 24 h 317"/>
                      <a:gd name="T50" fmla="*/ 23 w 187"/>
                      <a:gd name="T51" fmla="*/ 39 h 317"/>
                      <a:gd name="T52" fmla="*/ 15 w 187"/>
                      <a:gd name="T53" fmla="*/ 53 h 317"/>
                      <a:gd name="T54" fmla="*/ 7 w 187"/>
                      <a:gd name="T55" fmla="*/ 71 h 317"/>
                      <a:gd name="T56" fmla="*/ 4 w 187"/>
                      <a:gd name="T57" fmla="*/ 89 h 317"/>
                      <a:gd name="T58" fmla="*/ 3 w 187"/>
                      <a:gd name="T59" fmla="*/ 111 h 317"/>
                      <a:gd name="T60" fmla="*/ 6 w 187"/>
                      <a:gd name="T61" fmla="*/ 127 h 317"/>
                      <a:gd name="T62" fmla="*/ 0 w 187"/>
                      <a:gd name="T63" fmla="*/ 1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317">
                        <a:moveTo>
                          <a:pt x="0" y="136"/>
                        </a:moveTo>
                        <a:lnTo>
                          <a:pt x="8" y="162"/>
                        </a:lnTo>
                        <a:lnTo>
                          <a:pt x="15" y="178"/>
                        </a:lnTo>
                        <a:lnTo>
                          <a:pt x="21" y="191"/>
                        </a:lnTo>
                        <a:lnTo>
                          <a:pt x="32" y="190"/>
                        </a:lnTo>
                        <a:lnTo>
                          <a:pt x="35" y="190"/>
                        </a:lnTo>
                        <a:lnTo>
                          <a:pt x="35" y="253"/>
                        </a:lnTo>
                        <a:lnTo>
                          <a:pt x="94" y="317"/>
                        </a:lnTo>
                        <a:lnTo>
                          <a:pt x="146" y="269"/>
                        </a:lnTo>
                        <a:lnTo>
                          <a:pt x="149" y="253"/>
                        </a:lnTo>
                        <a:lnTo>
                          <a:pt x="156" y="240"/>
                        </a:lnTo>
                        <a:lnTo>
                          <a:pt x="164" y="227"/>
                        </a:lnTo>
                        <a:lnTo>
                          <a:pt x="170" y="200"/>
                        </a:lnTo>
                        <a:lnTo>
                          <a:pt x="182" y="173"/>
                        </a:lnTo>
                        <a:lnTo>
                          <a:pt x="185" y="149"/>
                        </a:lnTo>
                        <a:lnTo>
                          <a:pt x="186" y="95"/>
                        </a:lnTo>
                        <a:lnTo>
                          <a:pt x="187" y="73"/>
                        </a:lnTo>
                        <a:lnTo>
                          <a:pt x="183" y="49"/>
                        </a:lnTo>
                        <a:lnTo>
                          <a:pt x="171" y="29"/>
                        </a:lnTo>
                        <a:lnTo>
                          <a:pt x="150" y="12"/>
                        </a:lnTo>
                        <a:lnTo>
                          <a:pt x="127" y="4"/>
                        </a:lnTo>
                        <a:lnTo>
                          <a:pt x="100" y="0"/>
                        </a:lnTo>
                        <a:lnTo>
                          <a:pt x="74" y="3"/>
                        </a:lnTo>
                        <a:lnTo>
                          <a:pt x="54" y="11"/>
                        </a:lnTo>
                        <a:lnTo>
                          <a:pt x="36" y="24"/>
                        </a:lnTo>
                        <a:lnTo>
                          <a:pt x="23" y="39"/>
                        </a:lnTo>
                        <a:lnTo>
                          <a:pt x="15" y="53"/>
                        </a:lnTo>
                        <a:lnTo>
                          <a:pt x="7" y="71"/>
                        </a:lnTo>
                        <a:lnTo>
                          <a:pt x="4" y="89"/>
                        </a:lnTo>
                        <a:lnTo>
                          <a:pt x="3" y="111"/>
                        </a:lnTo>
                        <a:lnTo>
                          <a:pt x="6" y="127"/>
                        </a:lnTo>
                        <a:lnTo>
                          <a:pt x="0" y="13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34" name="Freeform 87"/>
                  <p:cNvSpPr>
                    <a:spLocks/>
                  </p:cNvSpPr>
                  <p:nvPr/>
                </p:nvSpPr>
                <p:spPr bwMode="auto">
                  <a:xfrm>
                    <a:off x="3359" y="2226"/>
                    <a:ext cx="50" cy="43"/>
                  </a:xfrm>
                  <a:custGeom>
                    <a:avLst/>
                    <a:gdLst>
                      <a:gd name="T0" fmla="*/ 2 w 202"/>
                      <a:gd name="T1" fmla="*/ 142 h 172"/>
                      <a:gd name="T2" fmla="*/ 0 w 202"/>
                      <a:gd name="T3" fmla="*/ 120 h 172"/>
                      <a:gd name="T4" fmla="*/ 4 w 202"/>
                      <a:gd name="T5" fmla="*/ 91 h 172"/>
                      <a:gd name="T6" fmla="*/ 8 w 202"/>
                      <a:gd name="T7" fmla="*/ 66 h 172"/>
                      <a:gd name="T8" fmla="*/ 16 w 202"/>
                      <a:gd name="T9" fmla="*/ 47 h 172"/>
                      <a:gd name="T10" fmla="*/ 27 w 202"/>
                      <a:gd name="T11" fmla="*/ 30 h 172"/>
                      <a:gd name="T12" fmla="*/ 44 w 202"/>
                      <a:gd name="T13" fmla="*/ 24 h 172"/>
                      <a:gd name="T14" fmla="*/ 53 w 202"/>
                      <a:gd name="T15" fmla="*/ 16 h 172"/>
                      <a:gd name="T16" fmla="*/ 71 w 202"/>
                      <a:gd name="T17" fmla="*/ 8 h 172"/>
                      <a:gd name="T18" fmla="*/ 91 w 202"/>
                      <a:gd name="T19" fmla="*/ 0 h 172"/>
                      <a:gd name="T20" fmla="*/ 114 w 202"/>
                      <a:gd name="T21" fmla="*/ 0 h 172"/>
                      <a:gd name="T22" fmla="*/ 137 w 202"/>
                      <a:gd name="T23" fmla="*/ 4 h 172"/>
                      <a:gd name="T24" fmla="*/ 152 w 202"/>
                      <a:gd name="T25" fmla="*/ 12 h 172"/>
                      <a:gd name="T26" fmla="*/ 164 w 202"/>
                      <a:gd name="T27" fmla="*/ 21 h 172"/>
                      <a:gd name="T28" fmla="*/ 182 w 202"/>
                      <a:gd name="T29" fmla="*/ 36 h 172"/>
                      <a:gd name="T30" fmla="*/ 194 w 202"/>
                      <a:gd name="T31" fmla="*/ 49 h 172"/>
                      <a:gd name="T32" fmla="*/ 202 w 202"/>
                      <a:gd name="T33" fmla="*/ 55 h 172"/>
                      <a:gd name="T34" fmla="*/ 194 w 202"/>
                      <a:gd name="T35" fmla="*/ 57 h 172"/>
                      <a:gd name="T36" fmla="*/ 193 w 202"/>
                      <a:gd name="T37" fmla="*/ 62 h 172"/>
                      <a:gd name="T38" fmla="*/ 193 w 202"/>
                      <a:gd name="T39" fmla="*/ 71 h 172"/>
                      <a:gd name="T40" fmla="*/ 191 w 202"/>
                      <a:gd name="T41" fmla="*/ 84 h 172"/>
                      <a:gd name="T42" fmla="*/ 197 w 202"/>
                      <a:gd name="T43" fmla="*/ 103 h 172"/>
                      <a:gd name="T44" fmla="*/ 198 w 202"/>
                      <a:gd name="T45" fmla="*/ 124 h 172"/>
                      <a:gd name="T46" fmla="*/ 187 w 202"/>
                      <a:gd name="T47" fmla="*/ 147 h 172"/>
                      <a:gd name="T48" fmla="*/ 189 w 202"/>
                      <a:gd name="T49" fmla="*/ 114 h 172"/>
                      <a:gd name="T50" fmla="*/ 187 w 202"/>
                      <a:gd name="T51" fmla="*/ 92 h 172"/>
                      <a:gd name="T52" fmla="*/ 182 w 202"/>
                      <a:gd name="T53" fmla="*/ 82 h 172"/>
                      <a:gd name="T54" fmla="*/ 174 w 202"/>
                      <a:gd name="T55" fmla="*/ 76 h 172"/>
                      <a:gd name="T56" fmla="*/ 170 w 202"/>
                      <a:gd name="T57" fmla="*/ 70 h 172"/>
                      <a:gd name="T58" fmla="*/ 164 w 202"/>
                      <a:gd name="T59" fmla="*/ 71 h 172"/>
                      <a:gd name="T60" fmla="*/ 150 w 202"/>
                      <a:gd name="T61" fmla="*/ 76 h 172"/>
                      <a:gd name="T62" fmla="*/ 137 w 202"/>
                      <a:gd name="T63" fmla="*/ 76 h 172"/>
                      <a:gd name="T64" fmla="*/ 121 w 202"/>
                      <a:gd name="T65" fmla="*/ 76 h 172"/>
                      <a:gd name="T66" fmla="*/ 108 w 202"/>
                      <a:gd name="T67" fmla="*/ 75 h 172"/>
                      <a:gd name="T68" fmla="*/ 99 w 202"/>
                      <a:gd name="T69" fmla="*/ 75 h 172"/>
                      <a:gd name="T70" fmla="*/ 107 w 202"/>
                      <a:gd name="T71" fmla="*/ 79 h 172"/>
                      <a:gd name="T72" fmla="*/ 115 w 202"/>
                      <a:gd name="T73" fmla="*/ 82 h 172"/>
                      <a:gd name="T74" fmla="*/ 106 w 202"/>
                      <a:gd name="T75" fmla="*/ 83 h 172"/>
                      <a:gd name="T76" fmla="*/ 91 w 202"/>
                      <a:gd name="T77" fmla="*/ 82 h 172"/>
                      <a:gd name="T78" fmla="*/ 77 w 202"/>
                      <a:gd name="T79" fmla="*/ 80 h 172"/>
                      <a:gd name="T80" fmla="*/ 61 w 202"/>
                      <a:gd name="T81" fmla="*/ 79 h 172"/>
                      <a:gd name="T82" fmla="*/ 52 w 202"/>
                      <a:gd name="T83" fmla="*/ 79 h 172"/>
                      <a:gd name="T84" fmla="*/ 45 w 202"/>
                      <a:gd name="T85" fmla="*/ 79 h 172"/>
                      <a:gd name="T86" fmla="*/ 48 w 202"/>
                      <a:gd name="T87" fmla="*/ 82 h 172"/>
                      <a:gd name="T88" fmla="*/ 52 w 202"/>
                      <a:gd name="T89" fmla="*/ 88 h 172"/>
                      <a:gd name="T90" fmla="*/ 52 w 202"/>
                      <a:gd name="T91" fmla="*/ 99 h 172"/>
                      <a:gd name="T92" fmla="*/ 49 w 202"/>
                      <a:gd name="T93" fmla="*/ 109 h 172"/>
                      <a:gd name="T94" fmla="*/ 41 w 202"/>
                      <a:gd name="T95" fmla="*/ 121 h 172"/>
                      <a:gd name="T96" fmla="*/ 37 w 202"/>
                      <a:gd name="T97" fmla="*/ 134 h 172"/>
                      <a:gd name="T98" fmla="*/ 36 w 202"/>
                      <a:gd name="T99" fmla="*/ 149 h 172"/>
                      <a:gd name="T100" fmla="*/ 37 w 202"/>
                      <a:gd name="T101" fmla="*/ 166 h 172"/>
                      <a:gd name="T102" fmla="*/ 39 w 202"/>
                      <a:gd name="T103" fmla="*/ 172 h 172"/>
                      <a:gd name="T104" fmla="*/ 28 w 202"/>
                      <a:gd name="T105" fmla="*/ 160 h 172"/>
                      <a:gd name="T106" fmla="*/ 14 w 202"/>
                      <a:gd name="T107" fmla="*/ 147 h 172"/>
                      <a:gd name="T108" fmla="*/ 8 w 202"/>
                      <a:gd name="T109" fmla="*/ 149 h 172"/>
                      <a:gd name="T110" fmla="*/ 6 w 202"/>
                      <a:gd name="T111" fmla="*/ 159 h 172"/>
                      <a:gd name="T112" fmla="*/ 2 w 202"/>
                      <a:gd name="T113"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72">
                        <a:moveTo>
                          <a:pt x="2" y="142"/>
                        </a:moveTo>
                        <a:lnTo>
                          <a:pt x="0" y="120"/>
                        </a:lnTo>
                        <a:lnTo>
                          <a:pt x="4" y="91"/>
                        </a:lnTo>
                        <a:lnTo>
                          <a:pt x="8" y="66"/>
                        </a:lnTo>
                        <a:lnTo>
                          <a:pt x="16" y="47"/>
                        </a:lnTo>
                        <a:lnTo>
                          <a:pt x="27" y="30"/>
                        </a:lnTo>
                        <a:lnTo>
                          <a:pt x="44" y="24"/>
                        </a:lnTo>
                        <a:lnTo>
                          <a:pt x="53" y="16"/>
                        </a:lnTo>
                        <a:lnTo>
                          <a:pt x="71" y="8"/>
                        </a:lnTo>
                        <a:lnTo>
                          <a:pt x="91" y="0"/>
                        </a:lnTo>
                        <a:lnTo>
                          <a:pt x="114" y="0"/>
                        </a:lnTo>
                        <a:lnTo>
                          <a:pt x="137" y="4"/>
                        </a:lnTo>
                        <a:lnTo>
                          <a:pt x="152" y="12"/>
                        </a:lnTo>
                        <a:lnTo>
                          <a:pt x="164" y="21"/>
                        </a:lnTo>
                        <a:lnTo>
                          <a:pt x="182" y="36"/>
                        </a:lnTo>
                        <a:lnTo>
                          <a:pt x="194" y="49"/>
                        </a:lnTo>
                        <a:lnTo>
                          <a:pt x="202" y="55"/>
                        </a:lnTo>
                        <a:lnTo>
                          <a:pt x="194" y="57"/>
                        </a:lnTo>
                        <a:lnTo>
                          <a:pt x="193" y="62"/>
                        </a:lnTo>
                        <a:lnTo>
                          <a:pt x="193" y="71"/>
                        </a:lnTo>
                        <a:lnTo>
                          <a:pt x="191" y="84"/>
                        </a:lnTo>
                        <a:lnTo>
                          <a:pt x="197" y="103"/>
                        </a:lnTo>
                        <a:lnTo>
                          <a:pt x="198" y="124"/>
                        </a:lnTo>
                        <a:lnTo>
                          <a:pt x="187" y="147"/>
                        </a:lnTo>
                        <a:lnTo>
                          <a:pt x="189" y="114"/>
                        </a:lnTo>
                        <a:lnTo>
                          <a:pt x="187" y="92"/>
                        </a:lnTo>
                        <a:lnTo>
                          <a:pt x="182" y="82"/>
                        </a:lnTo>
                        <a:lnTo>
                          <a:pt x="174" y="76"/>
                        </a:lnTo>
                        <a:lnTo>
                          <a:pt x="170" y="70"/>
                        </a:lnTo>
                        <a:lnTo>
                          <a:pt x="164" y="71"/>
                        </a:lnTo>
                        <a:lnTo>
                          <a:pt x="150" y="76"/>
                        </a:lnTo>
                        <a:lnTo>
                          <a:pt x="137" y="76"/>
                        </a:lnTo>
                        <a:lnTo>
                          <a:pt x="121" y="76"/>
                        </a:lnTo>
                        <a:lnTo>
                          <a:pt x="108" y="75"/>
                        </a:lnTo>
                        <a:lnTo>
                          <a:pt x="99" y="75"/>
                        </a:lnTo>
                        <a:lnTo>
                          <a:pt x="107" y="79"/>
                        </a:lnTo>
                        <a:lnTo>
                          <a:pt x="115" y="82"/>
                        </a:lnTo>
                        <a:lnTo>
                          <a:pt x="106" y="83"/>
                        </a:lnTo>
                        <a:lnTo>
                          <a:pt x="91" y="82"/>
                        </a:lnTo>
                        <a:lnTo>
                          <a:pt x="77" y="80"/>
                        </a:lnTo>
                        <a:lnTo>
                          <a:pt x="61" y="79"/>
                        </a:lnTo>
                        <a:lnTo>
                          <a:pt x="52" y="79"/>
                        </a:lnTo>
                        <a:lnTo>
                          <a:pt x="45" y="79"/>
                        </a:lnTo>
                        <a:lnTo>
                          <a:pt x="48" y="82"/>
                        </a:lnTo>
                        <a:lnTo>
                          <a:pt x="52" y="88"/>
                        </a:lnTo>
                        <a:lnTo>
                          <a:pt x="52" y="99"/>
                        </a:lnTo>
                        <a:lnTo>
                          <a:pt x="49" y="109"/>
                        </a:lnTo>
                        <a:lnTo>
                          <a:pt x="41" y="121"/>
                        </a:lnTo>
                        <a:lnTo>
                          <a:pt x="37" y="134"/>
                        </a:lnTo>
                        <a:lnTo>
                          <a:pt x="36" y="149"/>
                        </a:lnTo>
                        <a:lnTo>
                          <a:pt x="37" y="166"/>
                        </a:lnTo>
                        <a:lnTo>
                          <a:pt x="39" y="172"/>
                        </a:lnTo>
                        <a:lnTo>
                          <a:pt x="28" y="160"/>
                        </a:lnTo>
                        <a:lnTo>
                          <a:pt x="14" y="147"/>
                        </a:lnTo>
                        <a:lnTo>
                          <a:pt x="8" y="149"/>
                        </a:lnTo>
                        <a:lnTo>
                          <a:pt x="6" y="159"/>
                        </a:lnTo>
                        <a:lnTo>
                          <a:pt x="2" y="14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329" name="Group 88"/>
                <p:cNvGrpSpPr>
                  <a:grpSpLocks/>
                </p:cNvGrpSpPr>
                <p:nvPr/>
              </p:nvGrpSpPr>
              <p:grpSpPr bwMode="auto">
                <a:xfrm>
                  <a:off x="3316" y="2654"/>
                  <a:ext cx="138" cy="35"/>
                  <a:chOff x="3316" y="2654"/>
                  <a:chExt cx="138" cy="35"/>
                </a:xfrm>
                <a:grpFill/>
              </p:grpSpPr>
              <p:sp>
                <p:nvSpPr>
                  <p:cNvPr id="331" name="Freeform 89"/>
                  <p:cNvSpPr>
                    <a:spLocks/>
                  </p:cNvSpPr>
                  <p:nvPr/>
                </p:nvSpPr>
                <p:spPr bwMode="auto">
                  <a:xfrm>
                    <a:off x="3316" y="2654"/>
                    <a:ext cx="61" cy="35"/>
                  </a:xfrm>
                  <a:custGeom>
                    <a:avLst/>
                    <a:gdLst>
                      <a:gd name="T0" fmla="*/ 114 w 240"/>
                      <a:gd name="T1" fmla="*/ 20 h 141"/>
                      <a:gd name="T2" fmla="*/ 85 w 240"/>
                      <a:gd name="T3" fmla="*/ 42 h 141"/>
                      <a:gd name="T4" fmla="*/ 47 w 240"/>
                      <a:gd name="T5" fmla="*/ 70 h 141"/>
                      <a:gd name="T6" fmla="*/ 19 w 240"/>
                      <a:gd name="T7" fmla="*/ 86 h 141"/>
                      <a:gd name="T8" fmla="*/ 2 w 240"/>
                      <a:gd name="T9" fmla="*/ 97 h 141"/>
                      <a:gd name="T10" fmla="*/ 0 w 240"/>
                      <a:gd name="T11" fmla="*/ 122 h 141"/>
                      <a:gd name="T12" fmla="*/ 15 w 240"/>
                      <a:gd name="T13" fmla="*/ 133 h 141"/>
                      <a:gd name="T14" fmla="*/ 50 w 240"/>
                      <a:gd name="T15" fmla="*/ 138 h 141"/>
                      <a:gd name="T16" fmla="*/ 82 w 240"/>
                      <a:gd name="T17" fmla="*/ 141 h 141"/>
                      <a:gd name="T18" fmla="*/ 114 w 240"/>
                      <a:gd name="T19" fmla="*/ 138 h 141"/>
                      <a:gd name="T20" fmla="*/ 136 w 240"/>
                      <a:gd name="T21" fmla="*/ 122 h 141"/>
                      <a:gd name="T22" fmla="*/ 176 w 240"/>
                      <a:gd name="T23" fmla="*/ 105 h 141"/>
                      <a:gd name="T24" fmla="*/ 237 w 240"/>
                      <a:gd name="T25" fmla="*/ 89 h 141"/>
                      <a:gd name="T26" fmla="*/ 240 w 240"/>
                      <a:gd name="T27" fmla="*/ 36 h 141"/>
                      <a:gd name="T28" fmla="*/ 233 w 240"/>
                      <a:gd name="T29" fmla="*/ 0 h 141"/>
                      <a:gd name="T30" fmla="*/ 114 w 240"/>
                      <a:gd name="T31" fmla="*/ 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41">
                        <a:moveTo>
                          <a:pt x="114" y="20"/>
                        </a:moveTo>
                        <a:lnTo>
                          <a:pt x="85" y="42"/>
                        </a:lnTo>
                        <a:lnTo>
                          <a:pt x="47" y="70"/>
                        </a:lnTo>
                        <a:lnTo>
                          <a:pt x="19" y="86"/>
                        </a:lnTo>
                        <a:lnTo>
                          <a:pt x="2" y="97"/>
                        </a:lnTo>
                        <a:lnTo>
                          <a:pt x="0" y="122"/>
                        </a:lnTo>
                        <a:lnTo>
                          <a:pt x="15" y="133"/>
                        </a:lnTo>
                        <a:lnTo>
                          <a:pt x="50" y="138"/>
                        </a:lnTo>
                        <a:lnTo>
                          <a:pt x="82" y="141"/>
                        </a:lnTo>
                        <a:lnTo>
                          <a:pt x="114" y="138"/>
                        </a:lnTo>
                        <a:lnTo>
                          <a:pt x="136" y="122"/>
                        </a:lnTo>
                        <a:lnTo>
                          <a:pt x="176" y="105"/>
                        </a:lnTo>
                        <a:lnTo>
                          <a:pt x="237" y="89"/>
                        </a:lnTo>
                        <a:lnTo>
                          <a:pt x="240" y="36"/>
                        </a:lnTo>
                        <a:lnTo>
                          <a:pt x="233" y="0"/>
                        </a:lnTo>
                        <a:lnTo>
                          <a:pt x="114" y="2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32" name="Freeform 90"/>
                  <p:cNvSpPr>
                    <a:spLocks/>
                  </p:cNvSpPr>
                  <p:nvPr/>
                </p:nvSpPr>
                <p:spPr bwMode="auto">
                  <a:xfrm>
                    <a:off x="3391" y="2657"/>
                    <a:ext cx="63" cy="30"/>
                  </a:xfrm>
                  <a:custGeom>
                    <a:avLst/>
                    <a:gdLst>
                      <a:gd name="T0" fmla="*/ 6 w 251"/>
                      <a:gd name="T1" fmla="*/ 1 h 119"/>
                      <a:gd name="T2" fmla="*/ 0 w 251"/>
                      <a:gd name="T3" fmla="*/ 47 h 119"/>
                      <a:gd name="T4" fmla="*/ 6 w 251"/>
                      <a:gd name="T5" fmla="*/ 82 h 119"/>
                      <a:gd name="T6" fmla="*/ 64 w 251"/>
                      <a:gd name="T7" fmla="*/ 96 h 119"/>
                      <a:gd name="T8" fmla="*/ 93 w 251"/>
                      <a:gd name="T9" fmla="*/ 96 h 119"/>
                      <a:gd name="T10" fmla="*/ 135 w 251"/>
                      <a:gd name="T11" fmla="*/ 107 h 119"/>
                      <a:gd name="T12" fmla="*/ 183 w 251"/>
                      <a:gd name="T13" fmla="*/ 115 h 119"/>
                      <a:gd name="T14" fmla="*/ 249 w 251"/>
                      <a:gd name="T15" fmla="*/ 119 h 119"/>
                      <a:gd name="T16" fmla="*/ 251 w 251"/>
                      <a:gd name="T17" fmla="*/ 102 h 119"/>
                      <a:gd name="T18" fmla="*/ 251 w 251"/>
                      <a:gd name="T19" fmla="*/ 84 h 119"/>
                      <a:gd name="T20" fmla="*/ 199 w 251"/>
                      <a:gd name="T21" fmla="*/ 56 h 119"/>
                      <a:gd name="T22" fmla="*/ 143 w 251"/>
                      <a:gd name="T23" fmla="*/ 25 h 119"/>
                      <a:gd name="T24" fmla="*/ 108 w 251"/>
                      <a:gd name="T25" fmla="*/ 0 h 119"/>
                      <a:gd name="T26" fmla="*/ 6 w 251"/>
                      <a:gd name="T27"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19">
                        <a:moveTo>
                          <a:pt x="6" y="1"/>
                        </a:moveTo>
                        <a:lnTo>
                          <a:pt x="0" y="47"/>
                        </a:lnTo>
                        <a:lnTo>
                          <a:pt x="6" y="82"/>
                        </a:lnTo>
                        <a:lnTo>
                          <a:pt x="64" y="96"/>
                        </a:lnTo>
                        <a:lnTo>
                          <a:pt x="93" y="96"/>
                        </a:lnTo>
                        <a:lnTo>
                          <a:pt x="135" y="107"/>
                        </a:lnTo>
                        <a:lnTo>
                          <a:pt x="183" y="115"/>
                        </a:lnTo>
                        <a:lnTo>
                          <a:pt x="249" y="119"/>
                        </a:lnTo>
                        <a:lnTo>
                          <a:pt x="251" y="102"/>
                        </a:lnTo>
                        <a:lnTo>
                          <a:pt x="251" y="84"/>
                        </a:lnTo>
                        <a:lnTo>
                          <a:pt x="199" y="56"/>
                        </a:lnTo>
                        <a:lnTo>
                          <a:pt x="143" y="25"/>
                        </a:lnTo>
                        <a:lnTo>
                          <a:pt x="108" y="0"/>
                        </a:lnTo>
                        <a:lnTo>
                          <a:pt x="6" y="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330" name="Freeform 91"/>
                <p:cNvSpPr>
                  <a:spLocks/>
                </p:cNvSpPr>
                <p:nvPr/>
              </p:nvSpPr>
              <p:spPr bwMode="auto">
                <a:xfrm>
                  <a:off x="3340" y="2423"/>
                  <a:ext cx="94" cy="244"/>
                </a:xfrm>
                <a:custGeom>
                  <a:avLst/>
                  <a:gdLst>
                    <a:gd name="T0" fmla="*/ 11 w 375"/>
                    <a:gd name="T1" fmla="*/ 0 h 976"/>
                    <a:gd name="T2" fmla="*/ 0 w 375"/>
                    <a:gd name="T3" fmla="*/ 86 h 976"/>
                    <a:gd name="T4" fmla="*/ 0 w 375"/>
                    <a:gd name="T5" fmla="*/ 220 h 976"/>
                    <a:gd name="T6" fmla="*/ 0 w 375"/>
                    <a:gd name="T7" fmla="*/ 378 h 976"/>
                    <a:gd name="T8" fmla="*/ 11 w 375"/>
                    <a:gd name="T9" fmla="*/ 471 h 976"/>
                    <a:gd name="T10" fmla="*/ 11 w 375"/>
                    <a:gd name="T11" fmla="*/ 511 h 976"/>
                    <a:gd name="T12" fmla="*/ 4 w 375"/>
                    <a:gd name="T13" fmla="*/ 660 h 976"/>
                    <a:gd name="T14" fmla="*/ 8 w 375"/>
                    <a:gd name="T15" fmla="*/ 767 h 976"/>
                    <a:gd name="T16" fmla="*/ 15 w 375"/>
                    <a:gd name="T17" fmla="*/ 913 h 976"/>
                    <a:gd name="T18" fmla="*/ 15 w 375"/>
                    <a:gd name="T19" fmla="*/ 952 h 976"/>
                    <a:gd name="T20" fmla="*/ 39 w 375"/>
                    <a:gd name="T21" fmla="*/ 972 h 976"/>
                    <a:gd name="T22" fmla="*/ 134 w 375"/>
                    <a:gd name="T23" fmla="*/ 948 h 976"/>
                    <a:gd name="T24" fmla="*/ 162 w 375"/>
                    <a:gd name="T25" fmla="*/ 637 h 976"/>
                    <a:gd name="T26" fmla="*/ 169 w 375"/>
                    <a:gd name="T27" fmla="*/ 440 h 976"/>
                    <a:gd name="T28" fmla="*/ 181 w 375"/>
                    <a:gd name="T29" fmla="*/ 267 h 976"/>
                    <a:gd name="T30" fmla="*/ 193 w 375"/>
                    <a:gd name="T31" fmla="*/ 542 h 976"/>
                    <a:gd name="T32" fmla="*/ 205 w 375"/>
                    <a:gd name="T33" fmla="*/ 944 h 976"/>
                    <a:gd name="T34" fmla="*/ 300 w 375"/>
                    <a:gd name="T35" fmla="*/ 976 h 976"/>
                    <a:gd name="T36" fmla="*/ 320 w 375"/>
                    <a:gd name="T37" fmla="*/ 952 h 976"/>
                    <a:gd name="T38" fmla="*/ 343 w 375"/>
                    <a:gd name="T39" fmla="*/ 597 h 976"/>
                    <a:gd name="T40" fmla="*/ 347 w 375"/>
                    <a:gd name="T41" fmla="*/ 425 h 976"/>
                    <a:gd name="T42" fmla="*/ 375 w 375"/>
                    <a:gd name="T43" fmla="*/ 48 h 976"/>
                    <a:gd name="T44" fmla="*/ 367 w 375"/>
                    <a:gd name="T45" fmla="*/ 4 h 976"/>
                    <a:gd name="T46" fmla="*/ 11 w 375"/>
                    <a:gd name="T4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5" h="976">
                      <a:moveTo>
                        <a:pt x="11" y="0"/>
                      </a:moveTo>
                      <a:lnTo>
                        <a:pt x="0" y="86"/>
                      </a:lnTo>
                      <a:lnTo>
                        <a:pt x="0" y="220"/>
                      </a:lnTo>
                      <a:lnTo>
                        <a:pt x="0" y="378"/>
                      </a:lnTo>
                      <a:lnTo>
                        <a:pt x="11" y="471"/>
                      </a:lnTo>
                      <a:lnTo>
                        <a:pt x="11" y="511"/>
                      </a:lnTo>
                      <a:lnTo>
                        <a:pt x="4" y="660"/>
                      </a:lnTo>
                      <a:lnTo>
                        <a:pt x="8" y="767"/>
                      </a:lnTo>
                      <a:lnTo>
                        <a:pt x="15" y="913"/>
                      </a:lnTo>
                      <a:lnTo>
                        <a:pt x="15" y="952"/>
                      </a:lnTo>
                      <a:lnTo>
                        <a:pt x="39" y="972"/>
                      </a:lnTo>
                      <a:lnTo>
                        <a:pt x="134" y="948"/>
                      </a:lnTo>
                      <a:lnTo>
                        <a:pt x="162" y="637"/>
                      </a:lnTo>
                      <a:lnTo>
                        <a:pt x="169" y="440"/>
                      </a:lnTo>
                      <a:lnTo>
                        <a:pt x="181" y="267"/>
                      </a:lnTo>
                      <a:lnTo>
                        <a:pt x="193" y="542"/>
                      </a:lnTo>
                      <a:lnTo>
                        <a:pt x="205" y="944"/>
                      </a:lnTo>
                      <a:lnTo>
                        <a:pt x="300" y="976"/>
                      </a:lnTo>
                      <a:lnTo>
                        <a:pt x="320" y="952"/>
                      </a:lnTo>
                      <a:lnTo>
                        <a:pt x="343" y="597"/>
                      </a:lnTo>
                      <a:lnTo>
                        <a:pt x="347" y="425"/>
                      </a:lnTo>
                      <a:lnTo>
                        <a:pt x="375" y="48"/>
                      </a:lnTo>
                      <a:lnTo>
                        <a:pt x="367" y="4"/>
                      </a:lnTo>
                      <a:lnTo>
                        <a:pt x="1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99" name="Group 92"/>
              <p:cNvGrpSpPr>
                <a:grpSpLocks/>
              </p:cNvGrpSpPr>
              <p:nvPr/>
            </p:nvGrpSpPr>
            <p:grpSpPr bwMode="auto">
              <a:xfrm>
                <a:off x="-111" y="2472"/>
                <a:ext cx="111" cy="468"/>
                <a:chOff x="3560" y="2283"/>
                <a:chExt cx="100" cy="456"/>
              </a:xfrm>
              <a:grpFill/>
            </p:grpSpPr>
            <p:sp>
              <p:nvSpPr>
                <p:cNvPr id="313" name="Freeform 93"/>
                <p:cNvSpPr>
                  <a:spLocks/>
                </p:cNvSpPr>
                <p:nvPr/>
              </p:nvSpPr>
              <p:spPr bwMode="auto">
                <a:xfrm>
                  <a:off x="3580" y="2593"/>
                  <a:ext cx="53" cy="133"/>
                </a:xfrm>
                <a:custGeom>
                  <a:avLst/>
                  <a:gdLst>
                    <a:gd name="T0" fmla="*/ 46 w 212"/>
                    <a:gd name="T1" fmla="*/ 0 h 532"/>
                    <a:gd name="T2" fmla="*/ 41 w 212"/>
                    <a:gd name="T3" fmla="*/ 64 h 532"/>
                    <a:gd name="T4" fmla="*/ 38 w 212"/>
                    <a:gd name="T5" fmla="*/ 135 h 532"/>
                    <a:gd name="T6" fmla="*/ 38 w 212"/>
                    <a:gd name="T7" fmla="*/ 206 h 532"/>
                    <a:gd name="T8" fmla="*/ 41 w 212"/>
                    <a:gd name="T9" fmla="*/ 271 h 532"/>
                    <a:gd name="T10" fmla="*/ 42 w 212"/>
                    <a:gd name="T11" fmla="*/ 324 h 532"/>
                    <a:gd name="T12" fmla="*/ 42 w 212"/>
                    <a:gd name="T13" fmla="*/ 391 h 532"/>
                    <a:gd name="T14" fmla="*/ 38 w 212"/>
                    <a:gd name="T15" fmla="*/ 419 h 532"/>
                    <a:gd name="T16" fmla="*/ 11 w 212"/>
                    <a:gd name="T17" fmla="*/ 500 h 532"/>
                    <a:gd name="T18" fmla="*/ 0 w 212"/>
                    <a:gd name="T19" fmla="*/ 530 h 532"/>
                    <a:gd name="T20" fmla="*/ 45 w 212"/>
                    <a:gd name="T21" fmla="*/ 532 h 532"/>
                    <a:gd name="T22" fmla="*/ 65 w 212"/>
                    <a:gd name="T23" fmla="*/ 495 h 532"/>
                    <a:gd name="T24" fmla="*/ 78 w 212"/>
                    <a:gd name="T25" fmla="*/ 453 h 532"/>
                    <a:gd name="T26" fmla="*/ 86 w 212"/>
                    <a:gd name="T27" fmla="*/ 387 h 532"/>
                    <a:gd name="T28" fmla="*/ 112 w 212"/>
                    <a:gd name="T29" fmla="*/ 206 h 532"/>
                    <a:gd name="T30" fmla="*/ 121 w 212"/>
                    <a:gd name="T31" fmla="*/ 154 h 532"/>
                    <a:gd name="T32" fmla="*/ 115 w 212"/>
                    <a:gd name="T33" fmla="*/ 253 h 532"/>
                    <a:gd name="T34" fmla="*/ 123 w 212"/>
                    <a:gd name="T35" fmla="*/ 313 h 532"/>
                    <a:gd name="T36" fmla="*/ 125 w 212"/>
                    <a:gd name="T37" fmla="*/ 370 h 532"/>
                    <a:gd name="T38" fmla="*/ 120 w 212"/>
                    <a:gd name="T39" fmla="*/ 421 h 532"/>
                    <a:gd name="T40" fmla="*/ 124 w 212"/>
                    <a:gd name="T41" fmla="*/ 446 h 532"/>
                    <a:gd name="T42" fmla="*/ 153 w 212"/>
                    <a:gd name="T43" fmla="*/ 522 h 532"/>
                    <a:gd name="T44" fmla="*/ 179 w 212"/>
                    <a:gd name="T45" fmla="*/ 524 h 532"/>
                    <a:gd name="T46" fmla="*/ 192 w 212"/>
                    <a:gd name="T47" fmla="*/ 524 h 532"/>
                    <a:gd name="T48" fmla="*/ 208 w 212"/>
                    <a:gd name="T49" fmla="*/ 508 h 532"/>
                    <a:gd name="T50" fmla="*/ 169 w 212"/>
                    <a:gd name="T51" fmla="*/ 421 h 532"/>
                    <a:gd name="T52" fmla="*/ 188 w 212"/>
                    <a:gd name="T53" fmla="*/ 237 h 532"/>
                    <a:gd name="T54" fmla="*/ 196 w 212"/>
                    <a:gd name="T55" fmla="*/ 150 h 532"/>
                    <a:gd name="T56" fmla="*/ 212 w 212"/>
                    <a:gd name="T57" fmla="*/ 4 h 532"/>
                    <a:gd name="T58" fmla="*/ 46 w 212"/>
                    <a:gd name="T5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532">
                      <a:moveTo>
                        <a:pt x="46" y="0"/>
                      </a:moveTo>
                      <a:lnTo>
                        <a:pt x="41" y="64"/>
                      </a:lnTo>
                      <a:lnTo>
                        <a:pt x="38" y="135"/>
                      </a:lnTo>
                      <a:lnTo>
                        <a:pt x="38" y="206"/>
                      </a:lnTo>
                      <a:lnTo>
                        <a:pt x="41" y="271"/>
                      </a:lnTo>
                      <a:lnTo>
                        <a:pt x="42" y="324"/>
                      </a:lnTo>
                      <a:lnTo>
                        <a:pt x="42" y="391"/>
                      </a:lnTo>
                      <a:lnTo>
                        <a:pt x="38" y="419"/>
                      </a:lnTo>
                      <a:lnTo>
                        <a:pt x="11" y="500"/>
                      </a:lnTo>
                      <a:lnTo>
                        <a:pt x="0" y="530"/>
                      </a:lnTo>
                      <a:lnTo>
                        <a:pt x="45" y="532"/>
                      </a:lnTo>
                      <a:lnTo>
                        <a:pt x="65" y="495"/>
                      </a:lnTo>
                      <a:lnTo>
                        <a:pt x="78" y="453"/>
                      </a:lnTo>
                      <a:lnTo>
                        <a:pt x="86" y="387"/>
                      </a:lnTo>
                      <a:lnTo>
                        <a:pt x="112" y="206"/>
                      </a:lnTo>
                      <a:lnTo>
                        <a:pt x="121" y="154"/>
                      </a:lnTo>
                      <a:lnTo>
                        <a:pt x="115" y="253"/>
                      </a:lnTo>
                      <a:lnTo>
                        <a:pt x="123" y="313"/>
                      </a:lnTo>
                      <a:lnTo>
                        <a:pt x="125" y="370"/>
                      </a:lnTo>
                      <a:lnTo>
                        <a:pt x="120" y="421"/>
                      </a:lnTo>
                      <a:lnTo>
                        <a:pt x="124" y="446"/>
                      </a:lnTo>
                      <a:lnTo>
                        <a:pt x="153" y="522"/>
                      </a:lnTo>
                      <a:lnTo>
                        <a:pt x="179" y="524"/>
                      </a:lnTo>
                      <a:lnTo>
                        <a:pt x="192" y="524"/>
                      </a:lnTo>
                      <a:lnTo>
                        <a:pt x="208" y="508"/>
                      </a:lnTo>
                      <a:lnTo>
                        <a:pt x="169" y="421"/>
                      </a:lnTo>
                      <a:lnTo>
                        <a:pt x="188" y="237"/>
                      </a:lnTo>
                      <a:lnTo>
                        <a:pt x="196" y="150"/>
                      </a:lnTo>
                      <a:lnTo>
                        <a:pt x="212" y="4"/>
                      </a:lnTo>
                      <a:lnTo>
                        <a:pt x="4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314" name="Group 94"/>
                <p:cNvGrpSpPr>
                  <a:grpSpLocks/>
                </p:cNvGrpSpPr>
                <p:nvPr/>
              </p:nvGrpSpPr>
              <p:grpSpPr bwMode="auto">
                <a:xfrm>
                  <a:off x="3561" y="2428"/>
                  <a:ext cx="96" cy="132"/>
                  <a:chOff x="3561" y="2428"/>
                  <a:chExt cx="96" cy="132"/>
                </a:xfrm>
                <a:grpFill/>
              </p:grpSpPr>
              <p:sp>
                <p:nvSpPr>
                  <p:cNvPr id="325" name="Freeform 95"/>
                  <p:cNvSpPr>
                    <a:spLocks/>
                  </p:cNvSpPr>
                  <p:nvPr/>
                </p:nvSpPr>
                <p:spPr bwMode="auto">
                  <a:xfrm>
                    <a:off x="3561" y="2431"/>
                    <a:ext cx="26" cy="129"/>
                  </a:xfrm>
                  <a:custGeom>
                    <a:avLst/>
                    <a:gdLst>
                      <a:gd name="T0" fmla="*/ 5 w 105"/>
                      <a:gd name="T1" fmla="*/ 0 h 514"/>
                      <a:gd name="T2" fmla="*/ 0 w 105"/>
                      <a:gd name="T3" fmla="*/ 116 h 514"/>
                      <a:gd name="T4" fmla="*/ 17 w 105"/>
                      <a:gd name="T5" fmla="*/ 276 h 514"/>
                      <a:gd name="T6" fmla="*/ 31 w 105"/>
                      <a:gd name="T7" fmla="*/ 414 h 514"/>
                      <a:gd name="T8" fmla="*/ 58 w 105"/>
                      <a:gd name="T9" fmla="*/ 498 h 514"/>
                      <a:gd name="T10" fmla="*/ 69 w 105"/>
                      <a:gd name="T11" fmla="*/ 514 h 514"/>
                      <a:gd name="T12" fmla="*/ 77 w 105"/>
                      <a:gd name="T13" fmla="*/ 490 h 514"/>
                      <a:gd name="T14" fmla="*/ 81 w 105"/>
                      <a:gd name="T15" fmla="*/ 431 h 514"/>
                      <a:gd name="T16" fmla="*/ 105 w 105"/>
                      <a:gd name="T17" fmla="*/ 415 h 514"/>
                      <a:gd name="T18" fmla="*/ 73 w 105"/>
                      <a:gd name="T19" fmla="*/ 369 h 514"/>
                      <a:gd name="T20" fmla="*/ 52 w 105"/>
                      <a:gd name="T21" fmla="*/ 342 h 514"/>
                      <a:gd name="T22" fmla="*/ 55 w 105"/>
                      <a:gd name="T23" fmla="*/ 104 h 514"/>
                      <a:gd name="T24" fmla="*/ 66 w 105"/>
                      <a:gd name="T25" fmla="*/ 9 h 514"/>
                      <a:gd name="T26" fmla="*/ 5 w 105"/>
                      <a:gd name="T2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514">
                        <a:moveTo>
                          <a:pt x="5" y="0"/>
                        </a:moveTo>
                        <a:lnTo>
                          <a:pt x="0" y="116"/>
                        </a:lnTo>
                        <a:lnTo>
                          <a:pt x="17" y="276"/>
                        </a:lnTo>
                        <a:lnTo>
                          <a:pt x="31" y="414"/>
                        </a:lnTo>
                        <a:lnTo>
                          <a:pt x="58" y="498"/>
                        </a:lnTo>
                        <a:lnTo>
                          <a:pt x="69" y="514"/>
                        </a:lnTo>
                        <a:lnTo>
                          <a:pt x="77" y="490"/>
                        </a:lnTo>
                        <a:lnTo>
                          <a:pt x="81" y="431"/>
                        </a:lnTo>
                        <a:lnTo>
                          <a:pt x="105" y="415"/>
                        </a:lnTo>
                        <a:lnTo>
                          <a:pt x="73" y="369"/>
                        </a:lnTo>
                        <a:lnTo>
                          <a:pt x="52" y="342"/>
                        </a:lnTo>
                        <a:lnTo>
                          <a:pt x="55" y="104"/>
                        </a:lnTo>
                        <a:lnTo>
                          <a:pt x="66" y="9"/>
                        </a:lnTo>
                        <a:lnTo>
                          <a:pt x="5"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26" name="Freeform 96"/>
                  <p:cNvSpPr>
                    <a:spLocks/>
                  </p:cNvSpPr>
                  <p:nvPr/>
                </p:nvSpPr>
                <p:spPr bwMode="auto">
                  <a:xfrm>
                    <a:off x="3634" y="2428"/>
                    <a:ext cx="23" cy="120"/>
                  </a:xfrm>
                  <a:custGeom>
                    <a:avLst/>
                    <a:gdLst>
                      <a:gd name="T0" fmla="*/ 27 w 92"/>
                      <a:gd name="T1" fmla="*/ 14 h 480"/>
                      <a:gd name="T2" fmla="*/ 40 w 92"/>
                      <a:gd name="T3" fmla="*/ 99 h 480"/>
                      <a:gd name="T4" fmla="*/ 38 w 92"/>
                      <a:gd name="T5" fmla="*/ 305 h 480"/>
                      <a:gd name="T6" fmla="*/ 0 w 92"/>
                      <a:gd name="T7" fmla="*/ 392 h 480"/>
                      <a:gd name="T8" fmla="*/ 10 w 92"/>
                      <a:gd name="T9" fmla="*/ 400 h 480"/>
                      <a:gd name="T10" fmla="*/ 0 w 92"/>
                      <a:gd name="T11" fmla="*/ 443 h 480"/>
                      <a:gd name="T12" fmla="*/ 8 w 92"/>
                      <a:gd name="T13" fmla="*/ 480 h 480"/>
                      <a:gd name="T14" fmla="*/ 38 w 92"/>
                      <a:gd name="T15" fmla="*/ 421 h 480"/>
                      <a:gd name="T16" fmla="*/ 66 w 92"/>
                      <a:gd name="T17" fmla="*/ 316 h 480"/>
                      <a:gd name="T18" fmla="*/ 92 w 92"/>
                      <a:gd name="T19" fmla="*/ 79 h 480"/>
                      <a:gd name="T20" fmla="*/ 81 w 92"/>
                      <a:gd name="T21" fmla="*/ 0 h 480"/>
                      <a:gd name="T22" fmla="*/ 27 w 92"/>
                      <a:gd name="T23" fmla="*/ 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480">
                        <a:moveTo>
                          <a:pt x="27" y="14"/>
                        </a:moveTo>
                        <a:lnTo>
                          <a:pt x="40" y="99"/>
                        </a:lnTo>
                        <a:lnTo>
                          <a:pt x="38" y="305"/>
                        </a:lnTo>
                        <a:lnTo>
                          <a:pt x="0" y="392"/>
                        </a:lnTo>
                        <a:lnTo>
                          <a:pt x="10" y="400"/>
                        </a:lnTo>
                        <a:lnTo>
                          <a:pt x="0" y="443"/>
                        </a:lnTo>
                        <a:lnTo>
                          <a:pt x="8" y="480"/>
                        </a:lnTo>
                        <a:lnTo>
                          <a:pt x="38" y="421"/>
                        </a:lnTo>
                        <a:lnTo>
                          <a:pt x="66" y="316"/>
                        </a:lnTo>
                        <a:lnTo>
                          <a:pt x="92" y="79"/>
                        </a:lnTo>
                        <a:lnTo>
                          <a:pt x="81" y="0"/>
                        </a:lnTo>
                        <a:lnTo>
                          <a:pt x="27" y="1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315" name="Freeform 97"/>
                <p:cNvSpPr>
                  <a:spLocks/>
                </p:cNvSpPr>
                <p:nvPr/>
              </p:nvSpPr>
              <p:spPr bwMode="auto">
                <a:xfrm>
                  <a:off x="3596" y="2292"/>
                  <a:ext cx="33" cy="61"/>
                </a:xfrm>
                <a:custGeom>
                  <a:avLst/>
                  <a:gdLst>
                    <a:gd name="T0" fmla="*/ 20 w 133"/>
                    <a:gd name="T1" fmla="*/ 243 h 243"/>
                    <a:gd name="T2" fmla="*/ 20 w 133"/>
                    <a:gd name="T3" fmla="*/ 206 h 243"/>
                    <a:gd name="T4" fmla="*/ 4 w 133"/>
                    <a:gd name="T5" fmla="*/ 163 h 243"/>
                    <a:gd name="T6" fmla="*/ 0 w 133"/>
                    <a:gd name="T7" fmla="*/ 134 h 243"/>
                    <a:gd name="T8" fmla="*/ 0 w 133"/>
                    <a:gd name="T9" fmla="*/ 113 h 243"/>
                    <a:gd name="T10" fmla="*/ 0 w 133"/>
                    <a:gd name="T11" fmla="*/ 82 h 243"/>
                    <a:gd name="T12" fmla="*/ 4 w 133"/>
                    <a:gd name="T13" fmla="*/ 55 h 243"/>
                    <a:gd name="T14" fmla="*/ 11 w 133"/>
                    <a:gd name="T15" fmla="*/ 38 h 243"/>
                    <a:gd name="T16" fmla="*/ 20 w 133"/>
                    <a:gd name="T17" fmla="*/ 22 h 243"/>
                    <a:gd name="T18" fmla="*/ 32 w 133"/>
                    <a:gd name="T19" fmla="*/ 11 h 243"/>
                    <a:gd name="T20" fmla="*/ 50 w 133"/>
                    <a:gd name="T21" fmla="*/ 1 h 243"/>
                    <a:gd name="T22" fmla="*/ 71 w 133"/>
                    <a:gd name="T23" fmla="*/ 0 h 243"/>
                    <a:gd name="T24" fmla="*/ 90 w 133"/>
                    <a:gd name="T25" fmla="*/ 3 h 243"/>
                    <a:gd name="T26" fmla="*/ 106 w 133"/>
                    <a:gd name="T27" fmla="*/ 9 h 243"/>
                    <a:gd name="T28" fmla="*/ 117 w 133"/>
                    <a:gd name="T29" fmla="*/ 22 h 243"/>
                    <a:gd name="T30" fmla="*/ 127 w 133"/>
                    <a:gd name="T31" fmla="*/ 38 h 243"/>
                    <a:gd name="T32" fmla="*/ 133 w 133"/>
                    <a:gd name="T33" fmla="*/ 57 h 243"/>
                    <a:gd name="T34" fmla="*/ 132 w 133"/>
                    <a:gd name="T35" fmla="*/ 99 h 243"/>
                    <a:gd name="T36" fmla="*/ 127 w 133"/>
                    <a:gd name="T37" fmla="*/ 131 h 243"/>
                    <a:gd name="T38" fmla="*/ 121 w 133"/>
                    <a:gd name="T39" fmla="*/ 168 h 243"/>
                    <a:gd name="T40" fmla="*/ 111 w 133"/>
                    <a:gd name="T41" fmla="*/ 187 h 243"/>
                    <a:gd name="T42" fmla="*/ 102 w 133"/>
                    <a:gd name="T43" fmla="*/ 202 h 243"/>
                    <a:gd name="T44" fmla="*/ 96 w 133"/>
                    <a:gd name="T45" fmla="*/ 213 h 243"/>
                    <a:gd name="T46" fmla="*/ 91 w 133"/>
                    <a:gd name="T47" fmla="*/ 243 h 243"/>
                    <a:gd name="T48" fmla="*/ 20 w 133"/>
                    <a:gd name="T4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243">
                      <a:moveTo>
                        <a:pt x="20" y="243"/>
                      </a:moveTo>
                      <a:lnTo>
                        <a:pt x="20" y="206"/>
                      </a:lnTo>
                      <a:lnTo>
                        <a:pt x="4" y="163"/>
                      </a:lnTo>
                      <a:lnTo>
                        <a:pt x="0" y="134"/>
                      </a:lnTo>
                      <a:lnTo>
                        <a:pt x="0" y="113"/>
                      </a:lnTo>
                      <a:lnTo>
                        <a:pt x="0" y="82"/>
                      </a:lnTo>
                      <a:lnTo>
                        <a:pt x="4" y="55"/>
                      </a:lnTo>
                      <a:lnTo>
                        <a:pt x="11" y="38"/>
                      </a:lnTo>
                      <a:lnTo>
                        <a:pt x="20" y="22"/>
                      </a:lnTo>
                      <a:lnTo>
                        <a:pt x="32" y="11"/>
                      </a:lnTo>
                      <a:lnTo>
                        <a:pt x="50" y="1"/>
                      </a:lnTo>
                      <a:lnTo>
                        <a:pt x="71" y="0"/>
                      </a:lnTo>
                      <a:lnTo>
                        <a:pt x="90" y="3"/>
                      </a:lnTo>
                      <a:lnTo>
                        <a:pt x="106" y="9"/>
                      </a:lnTo>
                      <a:lnTo>
                        <a:pt x="117" y="22"/>
                      </a:lnTo>
                      <a:lnTo>
                        <a:pt x="127" y="38"/>
                      </a:lnTo>
                      <a:lnTo>
                        <a:pt x="133" y="57"/>
                      </a:lnTo>
                      <a:lnTo>
                        <a:pt x="132" y="99"/>
                      </a:lnTo>
                      <a:lnTo>
                        <a:pt x="127" y="131"/>
                      </a:lnTo>
                      <a:lnTo>
                        <a:pt x="121" y="168"/>
                      </a:lnTo>
                      <a:lnTo>
                        <a:pt x="111" y="187"/>
                      </a:lnTo>
                      <a:lnTo>
                        <a:pt x="102" y="202"/>
                      </a:lnTo>
                      <a:lnTo>
                        <a:pt x="96" y="213"/>
                      </a:lnTo>
                      <a:lnTo>
                        <a:pt x="91" y="243"/>
                      </a:lnTo>
                      <a:lnTo>
                        <a:pt x="20" y="24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16" name="Freeform 98"/>
                <p:cNvSpPr>
                  <a:spLocks/>
                </p:cNvSpPr>
                <p:nvPr/>
              </p:nvSpPr>
              <p:spPr bwMode="auto">
                <a:xfrm>
                  <a:off x="3582" y="2283"/>
                  <a:ext cx="60" cy="50"/>
                </a:xfrm>
                <a:custGeom>
                  <a:avLst/>
                  <a:gdLst>
                    <a:gd name="T0" fmla="*/ 25 w 242"/>
                    <a:gd name="T1" fmla="*/ 197 h 201"/>
                    <a:gd name="T2" fmla="*/ 14 w 242"/>
                    <a:gd name="T3" fmla="*/ 201 h 201"/>
                    <a:gd name="T4" fmla="*/ 0 w 242"/>
                    <a:gd name="T5" fmla="*/ 194 h 201"/>
                    <a:gd name="T6" fmla="*/ 6 w 242"/>
                    <a:gd name="T7" fmla="*/ 162 h 201"/>
                    <a:gd name="T8" fmla="*/ 14 w 242"/>
                    <a:gd name="T9" fmla="*/ 122 h 201"/>
                    <a:gd name="T10" fmla="*/ 30 w 242"/>
                    <a:gd name="T11" fmla="*/ 77 h 201"/>
                    <a:gd name="T12" fmla="*/ 38 w 242"/>
                    <a:gd name="T13" fmla="*/ 52 h 201"/>
                    <a:gd name="T14" fmla="*/ 47 w 242"/>
                    <a:gd name="T15" fmla="*/ 31 h 201"/>
                    <a:gd name="T16" fmla="*/ 68 w 242"/>
                    <a:gd name="T17" fmla="*/ 12 h 201"/>
                    <a:gd name="T18" fmla="*/ 106 w 242"/>
                    <a:gd name="T19" fmla="*/ 4 h 201"/>
                    <a:gd name="T20" fmla="*/ 138 w 242"/>
                    <a:gd name="T21" fmla="*/ 0 h 201"/>
                    <a:gd name="T22" fmla="*/ 185 w 242"/>
                    <a:gd name="T23" fmla="*/ 20 h 201"/>
                    <a:gd name="T24" fmla="*/ 204 w 242"/>
                    <a:gd name="T25" fmla="*/ 42 h 201"/>
                    <a:gd name="T26" fmla="*/ 220 w 242"/>
                    <a:gd name="T27" fmla="*/ 83 h 201"/>
                    <a:gd name="T28" fmla="*/ 235 w 242"/>
                    <a:gd name="T29" fmla="*/ 130 h 201"/>
                    <a:gd name="T30" fmla="*/ 242 w 242"/>
                    <a:gd name="T31" fmla="*/ 171 h 201"/>
                    <a:gd name="T32" fmla="*/ 239 w 242"/>
                    <a:gd name="T33" fmla="*/ 188 h 201"/>
                    <a:gd name="T34" fmla="*/ 217 w 242"/>
                    <a:gd name="T35" fmla="*/ 190 h 201"/>
                    <a:gd name="T36" fmla="*/ 200 w 242"/>
                    <a:gd name="T37" fmla="*/ 194 h 201"/>
                    <a:gd name="T38" fmla="*/ 176 w 242"/>
                    <a:gd name="T39" fmla="*/ 198 h 201"/>
                    <a:gd name="T40" fmla="*/ 183 w 242"/>
                    <a:gd name="T41" fmla="*/ 158 h 201"/>
                    <a:gd name="T42" fmla="*/ 183 w 242"/>
                    <a:gd name="T43" fmla="*/ 134 h 201"/>
                    <a:gd name="T44" fmla="*/ 181 w 242"/>
                    <a:gd name="T45" fmla="*/ 113 h 201"/>
                    <a:gd name="T46" fmla="*/ 183 w 242"/>
                    <a:gd name="T47" fmla="*/ 84 h 201"/>
                    <a:gd name="T48" fmla="*/ 155 w 242"/>
                    <a:gd name="T49" fmla="*/ 72 h 201"/>
                    <a:gd name="T50" fmla="*/ 147 w 242"/>
                    <a:gd name="T51" fmla="*/ 47 h 201"/>
                    <a:gd name="T52" fmla="*/ 123 w 242"/>
                    <a:gd name="T53" fmla="*/ 64 h 201"/>
                    <a:gd name="T54" fmla="*/ 91 w 242"/>
                    <a:gd name="T55" fmla="*/ 96 h 201"/>
                    <a:gd name="T56" fmla="*/ 104 w 242"/>
                    <a:gd name="T57" fmla="*/ 80 h 201"/>
                    <a:gd name="T58" fmla="*/ 76 w 242"/>
                    <a:gd name="T59" fmla="*/ 104 h 201"/>
                    <a:gd name="T60" fmla="*/ 76 w 242"/>
                    <a:gd name="T61" fmla="*/ 142 h 201"/>
                    <a:gd name="T62" fmla="*/ 83 w 242"/>
                    <a:gd name="T63" fmla="*/ 160 h 201"/>
                    <a:gd name="T64" fmla="*/ 91 w 242"/>
                    <a:gd name="T65" fmla="*/ 176 h 201"/>
                    <a:gd name="T66" fmla="*/ 97 w 242"/>
                    <a:gd name="T67" fmla="*/ 200 h 201"/>
                    <a:gd name="T68" fmla="*/ 68 w 242"/>
                    <a:gd name="T69" fmla="*/ 200 h 201"/>
                    <a:gd name="T70" fmla="*/ 81 w 242"/>
                    <a:gd name="T71" fmla="*/ 200 h 201"/>
                    <a:gd name="T72" fmla="*/ 40 w 242"/>
                    <a:gd name="T73" fmla="*/ 194 h 201"/>
                    <a:gd name="T74" fmla="*/ 38 w 242"/>
                    <a:gd name="T75" fmla="*/ 194 h 201"/>
                    <a:gd name="T76" fmla="*/ 25 w 242"/>
                    <a:gd name="T7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2" h="201">
                      <a:moveTo>
                        <a:pt x="25" y="197"/>
                      </a:moveTo>
                      <a:lnTo>
                        <a:pt x="14" y="201"/>
                      </a:lnTo>
                      <a:lnTo>
                        <a:pt x="0" y="194"/>
                      </a:lnTo>
                      <a:lnTo>
                        <a:pt x="6" y="162"/>
                      </a:lnTo>
                      <a:lnTo>
                        <a:pt x="14" y="122"/>
                      </a:lnTo>
                      <a:lnTo>
                        <a:pt x="30" y="77"/>
                      </a:lnTo>
                      <a:lnTo>
                        <a:pt x="38" y="52"/>
                      </a:lnTo>
                      <a:lnTo>
                        <a:pt x="47" y="31"/>
                      </a:lnTo>
                      <a:lnTo>
                        <a:pt x="68" y="12"/>
                      </a:lnTo>
                      <a:lnTo>
                        <a:pt x="106" y="4"/>
                      </a:lnTo>
                      <a:lnTo>
                        <a:pt x="138" y="0"/>
                      </a:lnTo>
                      <a:lnTo>
                        <a:pt x="185" y="20"/>
                      </a:lnTo>
                      <a:lnTo>
                        <a:pt x="204" y="42"/>
                      </a:lnTo>
                      <a:lnTo>
                        <a:pt x="220" y="83"/>
                      </a:lnTo>
                      <a:lnTo>
                        <a:pt x="235" y="130"/>
                      </a:lnTo>
                      <a:lnTo>
                        <a:pt x="242" y="171"/>
                      </a:lnTo>
                      <a:lnTo>
                        <a:pt x="239" y="188"/>
                      </a:lnTo>
                      <a:lnTo>
                        <a:pt x="217" y="190"/>
                      </a:lnTo>
                      <a:lnTo>
                        <a:pt x="200" y="194"/>
                      </a:lnTo>
                      <a:lnTo>
                        <a:pt x="176" y="198"/>
                      </a:lnTo>
                      <a:lnTo>
                        <a:pt x="183" y="158"/>
                      </a:lnTo>
                      <a:lnTo>
                        <a:pt x="183" y="134"/>
                      </a:lnTo>
                      <a:lnTo>
                        <a:pt x="181" y="113"/>
                      </a:lnTo>
                      <a:lnTo>
                        <a:pt x="183" y="84"/>
                      </a:lnTo>
                      <a:lnTo>
                        <a:pt x="155" y="72"/>
                      </a:lnTo>
                      <a:lnTo>
                        <a:pt x="147" y="47"/>
                      </a:lnTo>
                      <a:lnTo>
                        <a:pt x="123" y="64"/>
                      </a:lnTo>
                      <a:lnTo>
                        <a:pt x="91" y="96"/>
                      </a:lnTo>
                      <a:lnTo>
                        <a:pt x="104" y="80"/>
                      </a:lnTo>
                      <a:lnTo>
                        <a:pt x="76" y="104"/>
                      </a:lnTo>
                      <a:lnTo>
                        <a:pt x="76" y="142"/>
                      </a:lnTo>
                      <a:lnTo>
                        <a:pt x="83" y="160"/>
                      </a:lnTo>
                      <a:lnTo>
                        <a:pt x="91" y="176"/>
                      </a:lnTo>
                      <a:lnTo>
                        <a:pt x="97" y="200"/>
                      </a:lnTo>
                      <a:lnTo>
                        <a:pt x="68" y="200"/>
                      </a:lnTo>
                      <a:lnTo>
                        <a:pt x="81" y="200"/>
                      </a:lnTo>
                      <a:lnTo>
                        <a:pt x="40" y="194"/>
                      </a:lnTo>
                      <a:lnTo>
                        <a:pt x="38" y="194"/>
                      </a:lnTo>
                      <a:lnTo>
                        <a:pt x="25" y="19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17" name="Freeform 99"/>
                <p:cNvSpPr>
                  <a:spLocks/>
                </p:cNvSpPr>
                <p:nvPr/>
              </p:nvSpPr>
              <p:spPr bwMode="auto">
                <a:xfrm>
                  <a:off x="3560" y="2352"/>
                  <a:ext cx="100" cy="245"/>
                </a:xfrm>
                <a:custGeom>
                  <a:avLst/>
                  <a:gdLst>
                    <a:gd name="T0" fmla="*/ 161 w 401"/>
                    <a:gd name="T1" fmla="*/ 0 h 980"/>
                    <a:gd name="T2" fmla="*/ 64 w 401"/>
                    <a:gd name="T3" fmla="*/ 53 h 980"/>
                    <a:gd name="T4" fmla="*/ 52 w 401"/>
                    <a:gd name="T5" fmla="*/ 70 h 980"/>
                    <a:gd name="T6" fmla="*/ 0 w 401"/>
                    <a:gd name="T7" fmla="*/ 319 h 980"/>
                    <a:gd name="T8" fmla="*/ 77 w 401"/>
                    <a:gd name="T9" fmla="*/ 330 h 980"/>
                    <a:gd name="T10" fmla="*/ 87 w 401"/>
                    <a:gd name="T11" fmla="*/ 267 h 980"/>
                    <a:gd name="T12" fmla="*/ 116 w 401"/>
                    <a:gd name="T13" fmla="*/ 398 h 980"/>
                    <a:gd name="T14" fmla="*/ 68 w 401"/>
                    <a:gd name="T15" fmla="*/ 693 h 980"/>
                    <a:gd name="T16" fmla="*/ 93 w 401"/>
                    <a:gd name="T17" fmla="*/ 977 h 980"/>
                    <a:gd name="T18" fmla="*/ 120 w 401"/>
                    <a:gd name="T19" fmla="*/ 980 h 980"/>
                    <a:gd name="T20" fmla="*/ 162 w 401"/>
                    <a:gd name="T21" fmla="*/ 976 h 980"/>
                    <a:gd name="T22" fmla="*/ 223 w 401"/>
                    <a:gd name="T23" fmla="*/ 972 h 980"/>
                    <a:gd name="T24" fmla="*/ 276 w 401"/>
                    <a:gd name="T25" fmla="*/ 972 h 980"/>
                    <a:gd name="T26" fmla="*/ 320 w 401"/>
                    <a:gd name="T27" fmla="*/ 973 h 980"/>
                    <a:gd name="T28" fmla="*/ 337 w 401"/>
                    <a:gd name="T29" fmla="*/ 564 h 980"/>
                    <a:gd name="T30" fmla="*/ 293 w 401"/>
                    <a:gd name="T31" fmla="*/ 384 h 980"/>
                    <a:gd name="T32" fmla="*/ 310 w 401"/>
                    <a:gd name="T33" fmla="*/ 285 h 980"/>
                    <a:gd name="T34" fmla="*/ 320 w 401"/>
                    <a:gd name="T35" fmla="*/ 322 h 980"/>
                    <a:gd name="T36" fmla="*/ 401 w 401"/>
                    <a:gd name="T37" fmla="*/ 301 h 980"/>
                    <a:gd name="T38" fmla="*/ 339 w 401"/>
                    <a:gd name="T39" fmla="*/ 67 h 980"/>
                    <a:gd name="T40" fmla="*/ 237 w 401"/>
                    <a:gd name="T41" fmla="*/ 0 h 980"/>
                    <a:gd name="T42" fmla="*/ 161 w 401"/>
                    <a:gd name="T43"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1" h="980">
                      <a:moveTo>
                        <a:pt x="161" y="0"/>
                      </a:moveTo>
                      <a:lnTo>
                        <a:pt x="64" y="53"/>
                      </a:lnTo>
                      <a:lnTo>
                        <a:pt x="52" y="70"/>
                      </a:lnTo>
                      <a:lnTo>
                        <a:pt x="0" y="319"/>
                      </a:lnTo>
                      <a:lnTo>
                        <a:pt x="77" y="330"/>
                      </a:lnTo>
                      <a:lnTo>
                        <a:pt x="87" y="267"/>
                      </a:lnTo>
                      <a:lnTo>
                        <a:pt x="116" y="398"/>
                      </a:lnTo>
                      <a:lnTo>
                        <a:pt x="68" y="693"/>
                      </a:lnTo>
                      <a:lnTo>
                        <a:pt x="93" y="977"/>
                      </a:lnTo>
                      <a:lnTo>
                        <a:pt x="120" y="980"/>
                      </a:lnTo>
                      <a:lnTo>
                        <a:pt x="162" y="976"/>
                      </a:lnTo>
                      <a:lnTo>
                        <a:pt x="223" y="972"/>
                      </a:lnTo>
                      <a:lnTo>
                        <a:pt x="276" y="972"/>
                      </a:lnTo>
                      <a:lnTo>
                        <a:pt x="320" y="973"/>
                      </a:lnTo>
                      <a:lnTo>
                        <a:pt x="337" y="564"/>
                      </a:lnTo>
                      <a:lnTo>
                        <a:pt x="293" y="384"/>
                      </a:lnTo>
                      <a:lnTo>
                        <a:pt x="310" y="285"/>
                      </a:lnTo>
                      <a:lnTo>
                        <a:pt x="320" y="322"/>
                      </a:lnTo>
                      <a:lnTo>
                        <a:pt x="401" y="301"/>
                      </a:lnTo>
                      <a:lnTo>
                        <a:pt x="339" y="67"/>
                      </a:lnTo>
                      <a:lnTo>
                        <a:pt x="237" y="0"/>
                      </a:lnTo>
                      <a:lnTo>
                        <a:pt x="16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318" name="Group 100"/>
                <p:cNvGrpSpPr>
                  <a:grpSpLocks/>
                </p:cNvGrpSpPr>
                <p:nvPr/>
              </p:nvGrpSpPr>
              <p:grpSpPr bwMode="auto">
                <a:xfrm>
                  <a:off x="3589" y="2353"/>
                  <a:ext cx="43" cy="103"/>
                  <a:chOff x="3589" y="2353"/>
                  <a:chExt cx="43" cy="103"/>
                </a:xfrm>
                <a:grpFill/>
              </p:grpSpPr>
              <p:sp>
                <p:nvSpPr>
                  <p:cNvPr id="322" name="Freeform 101"/>
                  <p:cNvSpPr>
                    <a:spLocks/>
                  </p:cNvSpPr>
                  <p:nvPr/>
                </p:nvSpPr>
                <p:spPr bwMode="auto">
                  <a:xfrm>
                    <a:off x="3598" y="2353"/>
                    <a:ext cx="23" cy="11"/>
                  </a:xfrm>
                  <a:custGeom>
                    <a:avLst/>
                    <a:gdLst>
                      <a:gd name="T0" fmla="*/ 0 w 89"/>
                      <a:gd name="T1" fmla="*/ 4 h 46"/>
                      <a:gd name="T2" fmla="*/ 20 w 89"/>
                      <a:gd name="T3" fmla="*/ 46 h 46"/>
                      <a:gd name="T4" fmla="*/ 46 w 89"/>
                      <a:gd name="T5" fmla="*/ 0 h 46"/>
                      <a:gd name="T6" fmla="*/ 72 w 89"/>
                      <a:gd name="T7" fmla="*/ 46 h 46"/>
                      <a:gd name="T8" fmla="*/ 89 w 89"/>
                      <a:gd name="T9" fmla="*/ 5 h 46"/>
                      <a:gd name="T10" fmla="*/ 0 w 89"/>
                      <a:gd name="T11" fmla="*/ 4 h 46"/>
                    </a:gdLst>
                    <a:ahLst/>
                    <a:cxnLst>
                      <a:cxn ang="0">
                        <a:pos x="T0" y="T1"/>
                      </a:cxn>
                      <a:cxn ang="0">
                        <a:pos x="T2" y="T3"/>
                      </a:cxn>
                      <a:cxn ang="0">
                        <a:pos x="T4" y="T5"/>
                      </a:cxn>
                      <a:cxn ang="0">
                        <a:pos x="T6" y="T7"/>
                      </a:cxn>
                      <a:cxn ang="0">
                        <a:pos x="T8" y="T9"/>
                      </a:cxn>
                      <a:cxn ang="0">
                        <a:pos x="T10" y="T11"/>
                      </a:cxn>
                    </a:cxnLst>
                    <a:rect l="0" t="0" r="r" b="b"/>
                    <a:pathLst>
                      <a:path w="89" h="46">
                        <a:moveTo>
                          <a:pt x="0" y="4"/>
                        </a:moveTo>
                        <a:lnTo>
                          <a:pt x="20" y="46"/>
                        </a:lnTo>
                        <a:lnTo>
                          <a:pt x="46" y="0"/>
                        </a:lnTo>
                        <a:lnTo>
                          <a:pt x="72" y="46"/>
                        </a:lnTo>
                        <a:lnTo>
                          <a:pt x="89" y="5"/>
                        </a:lnTo>
                        <a:lnTo>
                          <a:pt x="0" y="4"/>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23" name="Freeform 102"/>
                  <p:cNvSpPr>
                    <a:spLocks/>
                  </p:cNvSpPr>
                  <p:nvPr/>
                </p:nvSpPr>
                <p:spPr bwMode="auto">
                  <a:xfrm>
                    <a:off x="3611" y="2356"/>
                    <a:ext cx="5" cy="95"/>
                  </a:xfrm>
                  <a:custGeom>
                    <a:avLst/>
                    <a:gdLst>
                      <a:gd name="T0" fmla="*/ 0 w 21"/>
                      <a:gd name="T1" fmla="*/ 0 h 381"/>
                      <a:gd name="T2" fmla="*/ 21 w 21"/>
                      <a:gd name="T3" fmla="*/ 158 h 381"/>
                      <a:gd name="T4" fmla="*/ 21 w 21"/>
                      <a:gd name="T5" fmla="*/ 381 h 381"/>
                      <a:gd name="T6" fmla="*/ 0 w 21"/>
                      <a:gd name="T7" fmla="*/ 0 h 381"/>
                    </a:gdLst>
                    <a:ahLst/>
                    <a:cxnLst>
                      <a:cxn ang="0">
                        <a:pos x="T0" y="T1"/>
                      </a:cxn>
                      <a:cxn ang="0">
                        <a:pos x="T2" y="T3"/>
                      </a:cxn>
                      <a:cxn ang="0">
                        <a:pos x="T4" y="T5"/>
                      </a:cxn>
                      <a:cxn ang="0">
                        <a:pos x="T6" y="T7"/>
                      </a:cxn>
                    </a:cxnLst>
                    <a:rect l="0" t="0" r="r" b="b"/>
                    <a:pathLst>
                      <a:path w="21" h="381">
                        <a:moveTo>
                          <a:pt x="0" y="0"/>
                        </a:moveTo>
                        <a:lnTo>
                          <a:pt x="21" y="158"/>
                        </a:lnTo>
                        <a:lnTo>
                          <a:pt x="21" y="381"/>
                        </a:lnTo>
                        <a:lnTo>
                          <a:pt x="0"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24" name="Freeform 103"/>
                  <p:cNvSpPr>
                    <a:spLocks/>
                  </p:cNvSpPr>
                  <p:nvPr/>
                </p:nvSpPr>
                <p:spPr bwMode="auto">
                  <a:xfrm>
                    <a:off x="3589" y="2451"/>
                    <a:ext cx="43" cy="5"/>
                  </a:xfrm>
                  <a:custGeom>
                    <a:avLst/>
                    <a:gdLst>
                      <a:gd name="T0" fmla="*/ 0 w 172"/>
                      <a:gd name="T1" fmla="*/ 21 h 21"/>
                      <a:gd name="T2" fmla="*/ 93 w 172"/>
                      <a:gd name="T3" fmla="*/ 0 h 21"/>
                      <a:gd name="T4" fmla="*/ 172 w 172"/>
                      <a:gd name="T5" fmla="*/ 8 h 21"/>
                      <a:gd name="T6" fmla="*/ 0 w 172"/>
                      <a:gd name="T7" fmla="*/ 21 h 21"/>
                    </a:gdLst>
                    <a:ahLst/>
                    <a:cxnLst>
                      <a:cxn ang="0">
                        <a:pos x="T0" y="T1"/>
                      </a:cxn>
                      <a:cxn ang="0">
                        <a:pos x="T2" y="T3"/>
                      </a:cxn>
                      <a:cxn ang="0">
                        <a:pos x="T4" y="T5"/>
                      </a:cxn>
                      <a:cxn ang="0">
                        <a:pos x="T6" y="T7"/>
                      </a:cxn>
                    </a:cxnLst>
                    <a:rect l="0" t="0" r="r" b="b"/>
                    <a:pathLst>
                      <a:path w="172" h="21">
                        <a:moveTo>
                          <a:pt x="0" y="21"/>
                        </a:moveTo>
                        <a:lnTo>
                          <a:pt x="93" y="0"/>
                        </a:lnTo>
                        <a:lnTo>
                          <a:pt x="172" y="8"/>
                        </a:lnTo>
                        <a:lnTo>
                          <a:pt x="0" y="21"/>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319" name="Group 104"/>
                <p:cNvGrpSpPr>
                  <a:grpSpLocks/>
                </p:cNvGrpSpPr>
                <p:nvPr/>
              </p:nvGrpSpPr>
              <p:grpSpPr bwMode="auto">
                <a:xfrm>
                  <a:off x="3577" y="2699"/>
                  <a:ext cx="59" cy="40"/>
                  <a:chOff x="3577" y="2699"/>
                  <a:chExt cx="59" cy="40"/>
                </a:xfrm>
                <a:grpFill/>
              </p:grpSpPr>
              <p:sp>
                <p:nvSpPr>
                  <p:cNvPr id="320" name="Freeform 105"/>
                  <p:cNvSpPr>
                    <a:spLocks/>
                  </p:cNvSpPr>
                  <p:nvPr/>
                </p:nvSpPr>
                <p:spPr bwMode="auto">
                  <a:xfrm>
                    <a:off x="3577" y="2703"/>
                    <a:ext cx="23" cy="36"/>
                  </a:xfrm>
                  <a:custGeom>
                    <a:avLst/>
                    <a:gdLst>
                      <a:gd name="T0" fmla="*/ 17 w 90"/>
                      <a:gd name="T1" fmla="*/ 71 h 145"/>
                      <a:gd name="T2" fmla="*/ 3 w 90"/>
                      <a:gd name="T3" fmla="*/ 93 h 145"/>
                      <a:gd name="T4" fmla="*/ 0 w 90"/>
                      <a:gd name="T5" fmla="*/ 110 h 145"/>
                      <a:gd name="T6" fmla="*/ 0 w 90"/>
                      <a:gd name="T7" fmla="*/ 124 h 145"/>
                      <a:gd name="T8" fmla="*/ 2 w 90"/>
                      <a:gd name="T9" fmla="*/ 133 h 145"/>
                      <a:gd name="T10" fmla="*/ 9 w 90"/>
                      <a:gd name="T11" fmla="*/ 141 h 145"/>
                      <a:gd name="T12" fmla="*/ 21 w 90"/>
                      <a:gd name="T13" fmla="*/ 145 h 145"/>
                      <a:gd name="T14" fmla="*/ 36 w 90"/>
                      <a:gd name="T15" fmla="*/ 143 h 145"/>
                      <a:gd name="T16" fmla="*/ 51 w 90"/>
                      <a:gd name="T17" fmla="*/ 137 h 145"/>
                      <a:gd name="T18" fmla="*/ 63 w 90"/>
                      <a:gd name="T19" fmla="*/ 122 h 145"/>
                      <a:gd name="T20" fmla="*/ 73 w 90"/>
                      <a:gd name="T21" fmla="*/ 103 h 145"/>
                      <a:gd name="T22" fmla="*/ 80 w 90"/>
                      <a:gd name="T23" fmla="*/ 63 h 145"/>
                      <a:gd name="T24" fmla="*/ 90 w 90"/>
                      <a:gd name="T25" fmla="*/ 24 h 145"/>
                      <a:gd name="T26" fmla="*/ 89 w 90"/>
                      <a:gd name="T27" fmla="*/ 0 h 145"/>
                      <a:gd name="T28" fmla="*/ 71 w 90"/>
                      <a:gd name="T29" fmla="*/ 55 h 145"/>
                      <a:gd name="T30" fmla="*/ 55 w 90"/>
                      <a:gd name="T31" fmla="*/ 91 h 145"/>
                      <a:gd name="T32" fmla="*/ 32 w 90"/>
                      <a:gd name="T33" fmla="*/ 91 h 145"/>
                      <a:gd name="T34" fmla="*/ 13 w 90"/>
                      <a:gd name="T35" fmla="*/ 88 h 145"/>
                      <a:gd name="T36" fmla="*/ 17 w 90"/>
                      <a:gd name="T37" fmla="*/ 7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45">
                        <a:moveTo>
                          <a:pt x="17" y="71"/>
                        </a:moveTo>
                        <a:lnTo>
                          <a:pt x="3" y="93"/>
                        </a:lnTo>
                        <a:lnTo>
                          <a:pt x="0" y="110"/>
                        </a:lnTo>
                        <a:lnTo>
                          <a:pt x="0" y="124"/>
                        </a:lnTo>
                        <a:lnTo>
                          <a:pt x="2" y="133"/>
                        </a:lnTo>
                        <a:lnTo>
                          <a:pt x="9" y="141"/>
                        </a:lnTo>
                        <a:lnTo>
                          <a:pt x="21" y="145"/>
                        </a:lnTo>
                        <a:lnTo>
                          <a:pt x="36" y="143"/>
                        </a:lnTo>
                        <a:lnTo>
                          <a:pt x="51" y="137"/>
                        </a:lnTo>
                        <a:lnTo>
                          <a:pt x="63" y="122"/>
                        </a:lnTo>
                        <a:lnTo>
                          <a:pt x="73" y="103"/>
                        </a:lnTo>
                        <a:lnTo>
                          <a:pt x="80" y="63"/>
                        </a:lnTo>
                        <a:lnTo>
                          <a:pt x="90" y="24"/>
                        </a:lnTo>
                        <a:lnTo>
                          <a:pt x="89" y="0"/>
                        </a:lnTo>
                        <a:lnTo>
                          <a:pt x="71" y="55"/>
                        </a:lnTo>
                        <a:lnTo>
                          <a:pt x="55" y="91"/>
                        </a:lnTo>
                        <a:lnTo>
                          <a:pt x="32" y="91"/>
                        </a:lnTo>
                        <a:lnTo>
                          <a:pt x="13" y="88"/>
                        </a:lnTo>
                        <a:lnTo>
                          <a:pt x="17" y="7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21" name="Freeform 106"/>
                  <p:cNvSpPr>
                    <a:spLocks/>
                  </p:cNvSpPr>
                  <p:nvPr/>
                </p:nvSpPr>
                <p:spPr bwMode="auto">
                  <a:xfrm>
                    <a:off x="3610" y="2699"/>
                    <a:ext cx="26" cy="40"/>
                  </a:xfrm>
                  <a:custGeom>
                    <a:avLst/>
                    <a:gdLst>
                      <a:gd name="T0" fmla="*/ 1 w 104"/>
                      <a:gd name="T1" fmla="*/ 0 h 157"/>
                      <a:gd name="T2" fmla="*/ 0 w 104"/>
                      <a:gd name="T3" fmla="*/ 15 h 157"/>
                      <a:gd name="T4" fmla="*/ 13 w 104"/>
                      <a:gd name="T5" fmla="*/ 55 h 157"/>
                      <a:gd name="T6" fmla="*/ 22 w 104"/>
                      <a:gd name="T7" fmla="*/ 88 h 157"/>
                      <a:gd name="T8" fmla="*/ 32 w 104"/>
                      <a:gd name="T9" fmla="*/ 119 h 157"/>
                      <a:gd name="T10" fmla="*/ 43 w 104"/>
                      <a:gd name="T11" fmla="*/ 136 h 157"/>
                      <a:gd name="T12" fmla="*/ 54 w 104"/>
                      <a:gd name="T13" fmla="*/ 149 h 157"/>
                      <a:gd name="T14" fmla="*/ 68 w 104"/>
                      <a:gd name="T15" fmla="*/ 155 h 157"/>
                      <a:gd name="T16" fmla="*/ 84 w 104"/>
                      <a:gd name="T17" fmla="*/ 157 h 157"/>
                      <a:gd name="T18" fmla="*/ 92 w 104"/>
                      <a:gd name="T19" fmla="*/ 152 h 157"/>
                      <a:gd name="T20" fmla="*/ 100 w 104"/>
                      <a:gd name="T21" fmla="*/ 148 h 157"/>
                      <a:gd name="T22" fmla="*/ 104 w 104"/>
                      <a:gd name="T23" fmla="*/ 132 h 157"/>
                      <a:gd name="T24" fmla="*/ 101 w 104"/>
                      <a:gd name="T25" fmla="*/ 111 h 157"/>
                      <a:gd name="T26" fmla="*/ 92 w 104"/>
                      <a:gd name="T27" fmla="*/ 86 h 157"/>
                      <a:gd name="T28" fmla="*/ 85 w 104"/>
                      <a:gd name="T29" fmla="*/ 73 h 157"/>
                      <a:gd name="T30" fmla="*/ 83 w 104"/>
                      <a:gd name="T31" fmla="*/ 85 h 157"/>
                      <a:gd name="T32" fmla="*/ 79 w 104"/>
                      <a:gd name="T33" fmla="*/ 90 h 157"/>
                      <a:gd name="T34" fmla="*/ 65 w 104"/>
                      <a:gd name="T35" fmla="*/ 94 h 157"/>
                      <a:gd name="T36" fmla="*/ 55 w 104"/>
                      <a:gd name="T37" fmla="*/ 95 h 157"/>
                      <a:gd name="T38" fmla="*/ 34 w 104"/>
                      <a:gd name="T39" fmla="*/ 92 h 157"/>
                      <a:gd name="T40" fmla="*/ 13 w 104"/>
                      <a:gd name="T41" fmla="*/ 30 h 157"/>
                      <a:gd name="T42" fmla="*/ 1 w 104"/>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57">
                        <a:moveTo>
                          <a:pt x="1" y="0"/>
                        </a:moveTo>
                        <a:lnTo>
                          <a:pt x="0" y="15"/>
                        </a:lnTo>
                        <a:lnTo>
                          <a:pt x="13" y="55"/>
                        </a:lnTo>
                        <a:lnTo>
                          <a:pt x="22" y="88"/>
                        </a:lnTo>
                        <a:lnTo>
                          <a:pt x="32" y="119"/>
                        </a:lnTo>
                        <a:lnTo>
                          <a:pt x="43" y="136"/>
                        </a:lnTo>
                        <a:lnTo>
                          <a:pt x="54" y="149"/>
                        </a:lnTo>
                        <a:lnTo>
                          <a:pt x="68" y="155"/>
                        </a:lnTo>
                        <a:lnTo>
                          <a:pt x="84" y="157"/>
                        </a:lnTo>
                        <a:lnTo>
                          <a:pt x="92" y="152"/>
                        </a:lnTo>
                        <a:lnTo>
                          <a:pt x="100" y="148"/>
                        </a:lnTo>
                        <a:lnTo>
                          <a:pt x="104" y="132"/>
                        </a:lnTo>
                        <a:lnTo>
                          <a:pt x="101" y="111"/>
                        </a:lnTo>
                        <a:lnTo>
                          <a:pt x="92" y="86"/>
                        </a:lnTo>
                        <a:lnTo>
                          <a:pt x="85" y="73"/>
                        </a:lnTo>
                        <a:lnTo>
                          <a:pt x="83" y="85"/>
                        </a:lnTo>
                        <a:lnTo>
                          <a:pt x="79" y="90"/>
                        </a:lnTo>
                        <a:lnTo>
                          <a:pt x="65" y="94"/>
                        </a:lnTo>
                        <a:lnTo>
                          <a:pt x="55" y="95"/>
                        </a:lnTo>
                        <a:lnTo>
                          <a:pt x="34" y="92"/>
                        </a:lnTo>
                        <a:lnTo>
                          <a:pt x="13" y="30"/>
                        </a:lnTo>
                        <a:lnTo>
                          <a:pt x="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200" name="Group 107"/>
              <p:cNvGrpSpPr>
                <a:grpSpLocks/>
              </p:cNvGrpSpPr>
              <p:nvPr/>
            </p:nvGrpSpPr>
            <p:grpSpPr bwMode="auto">
              <a:xfrm>
                <a:off x="-812" y="2461"/>
                <a:ext cx="113" cy="464"/>
                <a:chOff x="2825" y="2273"/>
                <a:chExt cx="102" cy="452"/>
              </a:xfrm>
              <a:grpFill/>
            </p:grpSpPr>
            <p:grpSp>
              <p:nvGrpSpPr>
                <p:cNvPr id="294" name="Group 108"/>
                <p:cNvGrpSpPr>
                  <a:grpSpLocks/>
                </p:cNvGrpSpPr>
                <p:nvPr/>
              </p:nvGrpSpPr>
              <p:grpSpPr bwMode="auto">
                <a:xfrm>
                  <a:off x="2825" y="2414"/>
                  <a:ext cx="97" cy="132"/>
                  <a:chOff x="2825" y="2414"/>
                  <a:chExt cx="97" cy="132"/>
                </a:xfrm>
                <a:grpFill/>
              </p:grpSpPr>
              <p:sp>
                <p:nvSpPr>
                  <p:cNvPr id="311" name="Freeform 109"/>
                  <p:cNvSpPr>
                    <a:spLocks/>
                  </p:cNvSpPr>
                  <p:nvPr/>
                </p:nvSpPr>
                <p:spPr bwMode="auto">
                  <a:xfrm>
                    <a:off x="2825" y="2418"/>
                    <a:ext cx="27" cy="128"/>
                  </a:xfrm>
                  <a:custGeom>
                    <a:avLst/>
                    <a:gdLst>
                      <a:gd name="T0" fmla="*/ 6 w 106"/>
                      <a:gd name="T1" fmla="*/ 0 h 514"/>
                      <a:gd name="T2" fmla="*/ 0 w 106"/>
                      <a:gd name="T3" fmla="*/ 115 h 514"/>
                      <a:gd name="T4" fmla="*/ 17 w 106"/>
                      <a:gd name="T5" fmla="*/ 276 h 514"/>
                      <a:gd name="T6" fmla="*/ 32 w 106"/>
                      <a:gd name="T7" fmla="*/ 415 h 514"/>
                      <a:gd name="T8" fmla="*/ 58 w 106"/>
                      <a:gd name="T9" fmla="*/ 498 h 514"/>
                      <a:gd name="T10" fmla="*/ 70 w 106"/>
                      <a:gd name="T11" fmla="*/ 514 h 514"/>
                      <a:gd name="T12" fmla="*/ 78 w 106"/>
                      <a:gd name="T13" fmla="*/ 490 h 514"/>
                      <a:gd name="T14" fmla="*/ 82 w 106"/>
                      <a:gd name="T15" fmla="*/ 432 h 514"/>
                      <a:gd name="T16" fmla="*/ 106 w 106"/>
                      <a:gd name="T17" fmla="*/ 416 h 514"/>
                      <a:gd name="T18" fmla="*/ 74 w 106"/>
                      <a:gd name="T19" fmla="*/ 369 h 514"/>
                      <a:gd name="T20" fmla="*/ 53 w 106"/>
                      <a:gd name="T21" fmla="*/ 341 h 514"/>
                      <a:gd name="T22" fmla="*/ 56 w 106"/>
                      <a:gd name="T23" fmla="*/ 103 h 514"/>
                      <a:gd name="T24" fmla="*/ 66 w 106"/>
                      <a:gd name="T25" fmla="*/ 9 h 514"/>
                      <a:gd name="T26" fmla="*/ 6 w 106"/>
                      <a:gd name="T2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514">
                        <a:moveTo>
                          <a:pt x="6" y="0"/>
                        </a:moveTo>
                        <a:lnTo>
                          <a:pt x="0" y="115"/>
                        </a:lnTo>
                        <a:lnTo>
                          <a:pt x="17" y="276"/>
                        </a:lnTo>
                        <a:lnTo>
                          <a:pt x="32" y="415"/>
                        </a:lnTo>
                        <a:lnTo>
                          <a:pt x="58" y="498"/>
                        </a:lnTo>
                        <a:lnTo>
                          <a:pt x="70" y="514"/>
                        </a:lnTo>
                        <a:lnTo>
                          <a:pt x="78" y="490"/>
                        </a:lnTo>
                        <a:lnTo>
                          <a:pt x="82" y="432"/>
                        </a:lnTo>
                        <a:lnTo>
                          <a:pt x="106" y="416"/>
                        </a:lnTo>
                        <a:lnTo>
                          <a:pt x="74" y="369"/>
                        </a:lnTo>
                        <a:lnTo>
                          <a:pt x="53" y="341"/>
                        </a:lnTo>
                        <a:lnTo>
                          <a:pt x="56" y="103"/>
                        </a:lnTo>
                        <a:lnTo>
                          <a:pt x="66" y="9"/>
                        </a:lnTo>
                        <a:lnTo>
                          <a:pt x="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12" name="Freeform 110"/>
                  <p:cNvSpPr>
                    <a:spLocks/>
                  </p:cNvSpPr>
                  <p:nvPr/>
                </p:nvSpPr>
                <p:spPr bwMode="auto">
                  <a:xfrm>
                    <a:off x="2899" y="2414"/>
                    <a:ext cx="23" cy="120"/>
                  </a:xfrm>
                  <a:custGeom>
                    <a:avLst/>
                    <a:gdLst>
                      <a:gd name="T0" fmla="*/ 26 w 92"/>
                      <a:gd name="T1" fmla="*/ 13 h 480"/>
                      <a:gd name="T2" fmla="*/ 39 w 92"/>
                      <a:gd name="T3" fmla="*/ 100 h 480"/>
                      <a:gd name="T4" fmla="*/ 38 w 92"/>
                      <a:gd name="T5" fmla="*/ 305 h 480"/>
                      <a:gd name="T6" fmla="*/ 0 w 92"/>
                      <a:gd name="T7" fmla="*/ 392 h 480"/>
                      <a:gd name="T8" fmla="*/ 9 w 92"/>
                      <a:gd name="T9" fmla="*/ 400 h 480"/>
                      <a:gd name="T10" fmla="*/ 0 w 92"/>
                      <a:gd name="T11" fmla="*/ 445 h 480"/>
                      <a:gd name="T12" fmla="*/ 8 w 92"/>
                      <a:gd name="T13" fmla="*/ 480 h 480"/>
                      <a:gd name="T14" fmla="*/ 38 w 92"/>
                      <a:gd name="T15" fmla="*/ 422 h 480"/>
                      <a:gd name="T16" fmla="*/ 66 w 92"/>
                      <a:gd name="T17" fmla="*/ 316 h 480"/>
                      <a:gd name="T18" fmla="*/ 92 w 92"/>
                      <a:gd name="T19" fmla="*/ 80 h 480"/>
                      <a:gd name="T20" fmla="*/ 80 w 92"/>
                      <a:gd name="T21" fmla="*/ 0 h 480"/>
                      <a:gd name="T22" fmla="*/ 26 w 92"/>
                      <a:gd name="T23" fmla="*/ 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480">
                        <a:moveTo>
                          <a:pt x="26" y="13"/>
                        </a:moveTo>
                        <a:lnTo>
                          <a:pt x="39" y="100"/>
                        </a:lnTo>
                        <a:lnTo>
                          <a:pt x="38" y="305"/>
                        </a:lnTo>
                        <a:lnTo>
                          <a:pt x="0" y="392"/>
                        </a:lnTo>
                        <a:lnTo>
                          <a:pt x="9" y="400"/>
                        </a:lnTo>
                        <a:lnTo>
                          <a:pt x="0" y="445"/>
                        </a:lnTo>
                        <a:lnTo>
                          <a:pt x="8" y="480"/>
                        </a:lnTo>
                        <a:lnTo>
                          <a:pt x="38" y="422"/>
                        </a:lnTo>
                        <a:lnTo>
                          <a:pt x="66" y="316"/>
                        </a:lnTo>
                        <a:lnTo>
                          <a:pt x="92" y="80"/>
                        </a:lnTo>
                        <a:lnTo>
                          <a:pt x="80" y="0"/>
                        </a:lnTo>
                        <a:lnTo>
                          <a:pt x="26" y="1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95" name="Freeform 111"/>
                <p:cNvSpPr>
                  <a:spLocks/>
                </p:cNvSpPr>
                <p:nvPr/>
              </p:nvSpPr>
              <p:spPr bwMode="auto">
                <a:xfrm>
                  <a:off x="2827" y="2338"/>
                  <a:ext cx="100" cy="195"/>
                </a:xfrm>
                <a:custGeom>
                  <a:avLst/>
                  <a:gdLst>
                    <a:gd name="T0" fmla="*/ 162 w 399"/>
                    <a:gd name="T1" fmla="*/ 0 h 778"/>
                    <a:gd name="T2" fmla="*/ 63 w 399"/>
                    <a:gd name="T3" fmla="*/ 52 h 778"/>
                    <a:gd name="T4" fmla="*/ 51 w 399"/>
                    <a:gd name="T5" fmla="*/ 71 h 778"/>
                    <a:gd name="T6" fmla="*/ 0 w 399"/>
                    <a:gd name="T7" fmla="*/ 319 h 778"/>
                    <a:gd name="T8" fmla="*/ 8 w 399"/>
                    <a:gd name="T9" fmla="*/ 584 h 778"/>
                    <a:gd name="T10" fmla="*/ 71 w 399"/>
                    <a:gd name="T11" fmla="*/ 564 h 778"/>
                    <a:gd name="T12" fmla="*/ 76 w 399"/>
                    <a:gd name="T13" fmla="*/ 330 h 778"/>
                    <a:gd name="T14" fmla="*/ 87 w 399"/>
                    <a:gd name="T15" fmla="*/ 267 h 778"/>
                    <a:gd name="T16" fmla="*/ 88 w 399"/>
                    <a:gd name="T17" fmla="*/ 403 h 778"/>
                    <a:gd name="T18" fmla="*/ 71 w 399"/>
                    <a:gd name="T19" fmla="*/ 641 h 778"/>
                    <a:gd name="T20" fmla="*/ 100 w 399"/>
                    <a:gd name="T21" fmla="*/ 643 h 778"/>
                    <a:gd name="T22" fmla="*/ 97 w 399"/>
                    <a:gd name="T23" fmla="*/ 724 h 778"/>
                    <a:gd name="T24" fmla="*/ 100 w 399"/>
                    <a:gd name="T25" fmla="*/ 770 h 778"/>
                    <a:gd name="T26" fmla="*/ 204 w 399"/>
                    <a:gd name="T27" fmla="*/ 778 h 778"/>
                    <a:gd name="T28" fmla="*/ 287 w 399"/>
                    <a:gd name="T29" fmla="*/ 760 h 778"/>
                    <a:gd name="T30" fmla="*/ 336 w 399"/>
                    <a:gd name="T31" fmla="*/ 757 h 778"/>
                    <a:gd name="T32" fmla="*/ 330 w 399"/>
                    <a:gd name="T33" fmla="*/ 627 h 778"/>
                    <a:gd name="T34" fmla="*/ 337 w 399"/>
                    <a:gd name="T35" fmla="*/ 564 h 778"/>
                    <a:gd name="T36" fmla="*/ 312 w 399"/>
                    <a:gd name="T37" fmla="*/ 381 h 778"/>
                    <a:gd name="T38" fmla="*/ 309 w 399"/>
                    <a:gd name="T39" fmla="*/ 285 h 778"/>
                    <a:gd name="T40" fmla="*/ 320 w 399"/>
                    <a:gd name="T41" fmla="*/ 322 h 778"/>
                    <a:gd name="T42" fmla="*/ 330 w 399"/>
                    <a:gd name="T43" fmla="*/ 532 h 778"/>
                    <a:gd name="T44" fmla="*/ 382 w 399"/>
                    <a:gd name="T45" fmla="*/ 544 h 778"/>
                    <a:gd name="T46" fmla="*/ 399 w 399"/>
                    <a:gd name="T47" fmla="*/ 301 h 778"/>
                    <a:gd name="T48" fmla="*/ 338 w 399"/>
                    <a:gd name="T49" fmla="*/ 67 h 778"/>
                    <a:gd name="T50" fmla="*/ 238 w 399"/>
                    <a:gd name="T51" fmla="*/ 0 h 778"/>
                    <a:gd name="T52" fmla="*/ 162 w 399"/>
                    <a:gd name="T5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9" h="778">
                      <a:moveTo>
                        <a:pt x="162" y="0"/>
                      </a:moveTo>
                      <a:lnTo>
                        <a:pt x="63" y="52"/>
                      </a:lnTo>
                      <a:lnTo>
                        <a:pt x="51" y="71"/>
                      </a:lnTo>
                      <a:lnTo>
                        <a:pt x="0" y="319"/>
                      </a:lnTo>
                      <a:lnTo>
                        <a:pt x="8" y="584"/>
                      </a:lnTo>
                      <a:lnTo>
                        <a:pt x="71" y="564"/>
                      </a:lnTo>
                      <a:lnTo>
                        <a:pt x="76" y="330"/>
                      </a:lnTo>
                      <a:lnTo>
                        <a:pt x="87" y="267"/>
                      </a:lnTo>
                      <a:lnTo>
                        <a:pt x="88" y="403"/>
                      </a:lnTo>
                      <a:lnTo>
                        <a:pt x="71" y="641"/>
                      </a:lnTo>
                      <a:lnTo>
                        <a:pt x="100" y="643"/>
                      </a:lnTo>
                      <a:lnTo>
                        <a:pt x="97" y="724"/>
                      </a:lnTo>
                      <a:lnTo>
                        <a:pt x="100" y="770"/>
                      </a:lnTo>
                      <a:lnTo>
                        <a:pt x="204" y="778"/>
                      </a:lnTo>
                      <a:lnTo>
                        <a:pt x="287" y="760"/>
                      </a:lnTo>
                      <a:lnTo>
                        <a:pt x="336" y="757"/>
                      </a:lnTo>
                      <a:lnTo>
                        <a:pt x="330" y="627"/>
                      </a:lnTo>
                      <a:lnTo>
                        <a:pt x="337" y="564"/>
                      </a:lnTo>
                      <a:lnTo>
                        <a:pt x="312" y="381"/>
                      </a:lnTo>
                      <a:lnTo>
                        <a:pt x="309" y="285"/>
                      </a:lnTo>
                      <a:lnTo>
                        <a:pt x="320" y="322"/>
                      </a:lnTo>
                      <a:lnTo>
                        <a:pt x="330" y="532"/>
                      </a:lnTo>
                      <a:lnTo>
                        <a:pt x="382" y="544"/>
                      </a:lnTo>
                      <a:lnTo>
                        <a:pt x="399" y="301"/>
                      </a:lnTo>
                      <a:lnTo>
                        <a:pt x="338" y="67"/>
                      </a:lnTo>
                      <a:lnTo>
                        <a:pt x="238" y="0"/>
                      </a:lnTo>
                      <a:lnTo>
                        <a:pt x="162"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96" name="Group 112"/>
                <p:cNvGrpSpPr>
                  <a:grpSpLocks/>
                </p:cNvGrpSpPr>
                <p:nvPr/>
              </p:nvGrpSpPr>
              <p:grpSpPr bwMode="auto">
                <a:xfrm>
                  <a:off x="2842" y="2273"/>
                  <a:ext cx="61" cy="452"/>
                  <a:chOff x="2842" y="2273"/>
                  <a:chExt cx="61" cy="452"/>
                </a:xfrm>
                <a:grpFill/>
              </p:grpSpPr>
              <p:sp>
                <p:nvSpPr>
                  <p:cNvPr id="297" name="Freeform 113"/>
                  <p:cNvSpPr>
                    <a:spLocks/>
                  </p:cNvSpPr>
                  <p:nvPr/>
                </p:nvSpPr>
                <p:spPr bwMode="auto">
                  <a:xfrm>
                    <a:off x="2844" y="2527"/>
                    <a:ext cx="58" cy="185"/>
                  </a:xfrm>
                  <a:custGeom>
                    <a:avLst/>
                    <a:gdLst>
                      <a:gd name="T0" fmla="*/ 31 w 231"/>
                      <a:gd name="T1" fmla="*/ 12 h 739"/>
                      <a:gd name="T2" fmla="*/ 42 w 231"/>
                      <a:gd name="T3" fmla="*/ 271 h 739"/>
                      <a:gd name="T4" fmla="*/ 38 w 231"/>
                      <a:gd name="T5" fmla="*/ 342 h 739"/>
                      <a:gd name="T6" fmla="*/ 38 w 231"/>
                      <a:gd name="T7" fmla="*/ 413 h 739"/>
                      <a:gd name="T8" fmla="*/ 42 w 231"/>
                      <a:gd name="T9" fmla="*/ 479 h 739"/>
                      <a:gd name="T10" fmla="*/ 43 w 231"/>
                      <a:gd name="T11" fmla="*/ 532 h 739"/>
                      <a:gd name="T12" fmla="*/ 43 w 231"/>
                      <a:gd name="T13" fmla="*/ 599 h 739"/>
                      <a:gd name="T14" fmla="*/ 39 w 231"/>
                      <a:gd name="T15" fmla="*/ 626 h 739"/>
                      <a:gd name="T16" fmla="*/ 10 w 231"/>
                      <a:gd name="T17" fmla="*/ 709 h 739"/>
                      <a:gd name="T18" fmla="*/ 0 w 231"/>
                      <a:gd name="T19" fmla="*/ 738 h 739"/>
                      <a:gd name="T20" fmla="*/ 46 w 231"/>
                      <a:gd name="T21" fmla="*/ 739 h 739"/>
                      <a:gd name="T22" fmla="*/ 65 w 231"/>
                      <a:gd name="T23" fmla="*/ 704 h 739"/>
                      <a:gd name="T24" fmla="*/ 79 w 231"/>
                      <a:gd name="T25" fmla="*/ 662 h 739"/>
                      <a:gd name="T26" fmla="*/ 87 w 231"/>
                      <a:gd name="T27" fmla="*/ 595 h 739"/>
                      <a:gd name="T28" fmla="*/ 113 w 231"/>
                      <a:gd name="T29" fmla="*/ 413 h 739"/>
                      <a:gd name="T30" fmla="*/ 122 w 231"/>
                      <a:gd name="T31" fmla="*/ 363 h 739"/>
                      <a:gd name="T32" fmla="*/ 115 w 231"/>
                      <a:gd name="T33" fmla="*/ 461 h 739"/>
                      <a:gd name="T34" fmla="*/ 123 w 231"/>
                      <a:gd name="T35" fmla="*/ 521 h 739"/>
                      <a:gd name="T36" fmla="*/ 126 w 231"/>
                      <a:gd name="T37" fmla="*/ 578 h 739"/>
                      <a:gd name="T38" fmla="*/ 121 w 231"/>
                      <a:gd name="T39" fmla="*/ 629 h 739"/>
                      <a:gd name="T40" fmla="*/ 125 w 231"/>
                      <a:gd name="T41" fmla="*/ 654 h 739"/>
                      <a:gd name="T42" fmla="*/ 154 w 231"/>
                      <a:gd name="T43" fmla="*/ 730 h 739"/>
                      <a:gd name="T44" fmla="*/ 180 w 231"/>
                      <a:gd name="T45" fmla="*/ 732 h 739"/>
                      <a:gd name="T46" fmla="*/ 192 w 231"/>
                      <a:gd name="T47" fmla="*/ 732 h 739"/>
                      <a:gd name="T48" fmla="*/ 208 w 231"/>
                      <a:gd name="T49" fmla="*/ 716 h 739"/>
                      <a:gd name="T50" fmla="*/ 169 w 231"/>
                      <a:gd name="T51" fmla="*/ 629 h 739"/>
                      <a:gd name="T52" fmla="*/ 188 w 231"/>
                      <a:gd name="T53" fmla="*/ 445 h 739"/>
                      <a:gd name="T54" fmla="*/ 196 w 231"/>
                      <a:gd name="T55" fmla="*/ 358 h 739"/>
                      <a:gd name="T56" fmla="*/ 231 w 231"/>
                      <a:gd name="T57" fmla="*/ 0 h 739"/>
                      <a:gd name="T58" fmla="*/ 31 w 231"/>
                      <a:gd name="T59" fmla="*/ 1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 h="739">
                        <a:moveTo>
                          <a:pt x="31" y="12"/>
                        </a:moveTo>
                        <a:lnTo>
                          <a:pt x="42" y="271"/>
                        </a:lnTo>
                        <a:lnTo>
                          <a:pt x="38" y="342"/>
                        </a:lnTo>
                        <a:lnTo>
                          <a:pt x="38" y="413"/>
                        </a:lnTo>
                        <a:lnTo>
                          <a:pt x="42" y="479"/>
                        </a:lnTo>
                        <a:lnTo>
                          <a:pt x="43" y="532"/>
                        </a:lnTo>
                        <a:lnTo>
                          <a:pt x="43" y="599"/>
                        </a:lnTo>
                        <a:lnTo>
                          <a:pt x="39" y="626"/>
                        </a:lnTo>
                        <a:lnTo>
                          <a:pt x="10" y="709"/>
                        </a:lnTo>
                        <a:lnTo>
                          <a:pt x="0" y="738"/>
                        </a:lnTo>
                        <a:lnTo>
                          <a:pt x="46" y="739"/>
                        </a:lnTo>
                        <a:lnTo>
                          <a:pt x="65" y="704"/>
                        </a:lnTo>
                        <a:lnTo>
                          <a:pt x="79" y="662"/>
                        </a:lnTo>
                        <a:lnTo>
                          <a:pt x="87" y="595"/>
                        </a:lnTo>
                        <a:lnTo>
                          <a:pt x="113" y="413"/>
                        </a:lnTo>
                        <a:lnTo>
                          <a:pt x="122" y="363"/>
                        </a:lnTo>
                        <a:lnTo>
                          <a:pt x="115" y="461"/>
                        </a:lnTo>
                        <a:lnTo>
                          <a:pt x="123" y="521"/>
                        </a:lnTo>
                        <a:lnTo>
                          <a:pt x="126" y="578"/>
                        </a:lnTo>
                        <a:lnTo>
                          <a:pt x="121" y="629"/>
                        </a:lnTo>
                        <a:lnTo>
                          <a:pt x="125" y="654"/>
                        </a:lnTo>
                        <a:lnTo>
                          <a:pt x="154" y="730"/>
                        </a:lnTo>
                        <a:lnTo>
                          <a:pt x="180" y="732"/>
                        </a:lnTo>
                        <a:lnTo>
                          <a:pt x="192" y="732"/>
                        </a:lnTo>
                        <a:lnTo>
                          <a:pt x="208" y="716"/>
                        </a:lnTo>
                        <a:lnTo>
                          <a:pt x="169" y="629"/>
                        </a:lnTo>
                        <a:lnTo>
                          <a:pt x="188" y="445"/>
                        </a:lnTo>
                        <a:lnTo>
                          <a:pt x="196" y="358"/>
                        </a:lnTo>
                        <a:lnTo>
                          <a:pt x="231" y="0"/>
                        </a:lnTo>
                        <a:lnTo>
                          <a:pt x="31" y="1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98" name="Group 114"/>
                  <p:cNvGrpSpPr>
                    <a:grpSpLocks/>
                  </p:cNvGrpSpPr>
                  <p:nvPr/>
                </p:nvGrpSpPr>
                <p:grpSpPr bwMode="auto">
                  <a:xfrm>
                    <a:off x="2853" y="2339"/>
                    <a:ext cx="43" cy="104"/>
                    <a:chOff x="2853" y="2339"/>
                    <a:chExt cx="43" cy="104"/>
                  </a:xfrm>
                  <a:grpFill/>
                </p:grpSpPr>
                <p:sp>
                  <p:nvSpPr>
                    <p:cNvPr id="308" name="Freeform 115"/>
                    <p:cNvSpPr>
                      <a:spLocks/>
                    </p:cNvSpPr>
                    <p:nvPr/>
                  </p:nvSpPr>
                  <p:spPr bwMode="auto">
                    <a:xfrm>
                      <a:off x="2863" y="2339"/>
                      <a:ext cx="23" cy="12"/>
                    </a:xfrm>
                    <a:custGeom>
                      <a:avLst/>
                      <a:gdLst>
                        <a:gd name="T0" fmla="*/ 0 w 89"/>
                        <a:gd name="T1" fmla="*/ 4 h 46"/>
                        <a:gd name="T2" fmla="*/ 19 w 89"/>
                        <a:gd name="T3" fmla="*/ 46 h 46"/>
                        <a:gd name="T4" fmla="*/ 46 w 89"/>
                        <a:gd name="T5" fmla="*/ 0 h 46"/>
                        <a:gd name="T6" fmla="*/ 72 w 89"/>
                        <a:gd name="T7" fmla="*/ 46 h 46"/>
                        <a:gd name="T8" fmla="*/ 89 w 89"/>
                        <a:gd name="T9" fmla="*/ 6 h 46"/>
                      </a:gdLst>
                      <a:ahLst/>
                      <a:cxnLst>
                        <a:cxn ang="0">
                          <a:pos x="T0" y="T1"/>
                        </a:cxn>
                        <a:cxn ang="0">
                          <a:pos x="T2" y="T3"/>
                        </a:cxn>
                        <a:cxn ang="0">
                          <a:pos x="T4" y="T5"/>
                        </a:cxn>
                        <a:cxn ang="0">
                          <a:pos x="T6" y="T7"/>
                        </a:cxn>
                        <a:cxn ang="0">
                          <a:pos x="T8" y="T9"/>
                        </a:cxn>
                      </a:cxnLst>
                      <a:rect l="0" t="0" r="r" b="b"/>
                      <a:pathLst>
                        <a:path w="89" h="46">
                          <a:moveTo>
                            <a:pt x="0" y="4"/>
                          </a:moveTo>
                          <a:lnTo>
                            <a:pt x="19" y="46"/>
                          </a:lnTo>
                          <a:lnTo>
                            <a:pt x="46" y="0"/>
                          </a:lnTo>
                          <a:lnTo>
                            <a:pt x="72" y="46"/>
                          </a:lnTo>
                          <a:lnTo>
                            <a:pt x="89" y="6"/>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09" name="Freeform 116"/>
                    <p:cNvSpPr>
                      <a:spLocks/>
                    </p:cNvSpPr>
                    <p:nvPr/>
                  </p:nvSpPr>
                  <p:spPr bwMode="auto">
                    <a:xfrm>
                      <a:off x="2875" y="2342"/>
                      <a:ext cx="6" cy="95"/>
                    </a:xfrm>
                    <a:custGeom>
                      <a:avLst/>
                      <a:gdLst>
                        <a:gd name="T0" fmla="*/ 0 w 21"/>
                        <a:gd name="T1" fmla="*/ 0 h 383"/>
                        <a:gd name="T2" fmla="*/ 21 w 21"/>
                        <a:gd name="T3" fmla="*/ 158 h 383"/>
                        <a:gd name="T4" fmla="*/ 21 w 21"/>
                        <a:gd name="T5" fmla="*/ 383 h 383"/>
                      </a:gdLst>
                      <a:ahLst/>
                      <a:cxnLst>
                        <a:cxn ang="0">
                          <a:pos x="T0" y="T1"/>
                        </a:cxn>
                        <a:cxn ang="0">
                          <a:pos x="T2" y="T3"/>
                        </a:cxn>
                        <a:cxn ang="0">
                          <a:pos x="T4" y="T5"/>
                        </a:cxn>
                      </a:cxnLst>
                      <a:rect l="0" t="0" r="r" b="b"/>
                      <a:pathLst>
                        <a:path w="21" h="383">
                          <a:moveTo>
                            <a:pt x="0" y="0"/>
                          </a:moveTo>
                          <a:lnTo>
                            <a:pt x="21" y="158"/>
                          </a:lnTo>
                          <a:lnTo>
                            <a:pt x="21" y="383"/>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10" name="Freeform 117"/>
                    <p:cNvSpPr>
                      <a:spLocks/>
                    </p:cNvSpPr>
                    <p:nvPr/>
                  </p:nvSpPr>
                  <p:spPr bwMode="auto">
                    <a:xfrm>
                      <a:off x="2853" y="2437"/>
                      <a:ext cx="43" cy="6"/>
                    </a:xfrm>
                    <a:custGeom>
                      <a:avLst/>
                      <a:gdLst>
                        <a:gd name="T0" fmla="*/ 0 w 173"/>
                        <a:gd name="T1" fmla="*/ 21 h 21"/>
                        <a:gd name="T2" fmla="*/ 95 w 173"/>
                        <a:gd name="T3" fmla="*/ 0 h 21"/>
                        <a:gd name="T4" fmla="*/ 173 w 173"/>
                        <a:gd name="T5" fmla="*/ 7 h 21"/>
                      </a:gdLst>
                      <a:ahLst/>
                      <a:cxnLst>
                        <a:cxn ang="0">
                          <a:pos x="T0" y="T1"/>
                        </a:cxn>
                        <a:cxn ang="0">
                          <a:pos x="T2" y="T3"/>
                        </a:cxn>
                        <a:cxn ang="0">
                          <a:pos x="T4" y="T5"/>
                        </a:cxn>
                      </a:cxnLst>
                      <a:rect l="0" t="0" r="r" b="b"/>
                      <a:pathLst>
                        <a:path w="173" h="21">
                          <a:moveTo>
                            <a:pt x="0" y="21"/>
                          </a:moveTo>
                          <a:lnTo>
                            <a:pt x="95" y="0"/>
                          </a:lnTo>
                          <a:lnTo>
                            <a:pt x="173" y="7"/>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99" name="Group 118"/>
                  <p:cNvGrpSpPr>
                    <a:grpSpLocks/>
                  </p:cNvGrpSpPr>
                  <p:nvPr/>
                </p:nvGrpSpPr>
                <p:grpSpPr bwMode="auto">
                  <a:xfrm>
                    <a:off x="2842" y="2686"/>
                    <a:ext cx="58" cy="39"/>
                    <a:chOff x="2842" y="2686"/>
                    <a:chExt cx="58" cy="39"/>
                  </a:xfrm>
                  <a:grpFill/>
                </p:grpSpPr>
                <p:sp>
                  <p:nvSpPr>
                    <p:cNvPr id="306" name="Freeform 119"/>
                    <p:cNvSpPr>
                      <a:spLocks/>
                    </p:cNvSpPr>
                    <p:nvPr/>
                  </p:nvSpPr>
                  <p:spPr bwMode="auto">
                    <a:xfrm>
                      <a:off x="2842" y="2689"/>
                      <a:ext cx="23" cy="36"/>
                    </a:xfrm>
                    <a:custGeom>
                      <a:avLst/>
                      <a:gdLst>
                        <a:gd name="T0" fmla="*/ 17 w 92"/>
                        <a:gd name="T1" fmla="*/ 71 h 144"/>
                        <a:gd name="T2" fmla="*/ 4 w 92"/>
                        <a:gd name="T3" fmla="*/ 93 h 144"/>
                        <a:gd name="T4" fmla="*/ 0 w 92"/>
                        <a:gd name="T5" fmla="*/ 110 h 144"/>
                        <a:gd name="T6" fmla="*/ 0 w 92"/>
                        <a:gd name="T7" fmla="*/ 123 h 144"/>
                        <a:gd name="T8" fmla="*/ 3 w 92"/>
                        <a:gd name="T9" fmla="*/ 133 h 144"/>
                        <a:gd name="T10" fmla="*/ 9 w 92"/>
                        <a:gd name="T11" fmla="*/ 140 h 144"/>
                        <a:gd name="T12" fmla="*/ 21 w 92"/>
                        <a:gd name="T13" fmla="*/ 144 h 144"/>
                        <a:gd name="T14" fmla="*/ 37 w 92"/>
                        <a:gd name="T15" fmla="*/ 143 h 144"/>
                        <a:gd name="T16" fmla="*/ 53 w 92"/>
                        <a:gd name="T17" fmla="*/ 136 h 144"/>
                        <a:gd name="T18" fmla="*/ 65 w 92"/>
                        <a:gd name="T19" fmla="*/ 122 h 144"/>
                        <a:gd name="T20" fmla="*/ 75 w 92"/>
                        <a:gd name="T21" fmla="*/ 102 h 144"/>
                        <a:gd name="T22" fmla="*/ 82 w 92"/>
                        <a:gd name="T23" fmla="*/ 64 h 144"/>
                        <a:gd name="T24" fmla="*/ 92 w 92"/>
                        <a:gd name="T25" fmla="*/ 25 h 144"/>
                        <a:gd name="T26" fmla="*/ 91 w 92"/>
                        <a:gd name="T27" fmla="*/ 0 h 144"/>
                        <a:gd name="T28" fmla="*/ 73 w 92"/>
                        <a:gd name="T29" fmla="*/ 56 h 144"/>
                        <a:gd name="T30" fmla="*/ 57 w 92"/>
                        <a:gd name="T31" fmla="*/ 90 h 144"/>
                        <a:gd name="T32" fmla="*/ 33 w 92"/>
                        <a:gd name="T33" fmla="*/ 90 h 144"/>
                        <a:gd name="T34" fmla="*/ 13 w 92"/>
                        <a:gd name="T35" fmla="*/ 88 h 144"/>
                        <a:gd name="T36" fmla="*/ 17 w 92"/>
                        <a:gd name="T3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44">
                          <a:moveTo>
                            <a:pt x="17" y="71"/>
                          </a:moveTo>
                          <a:lnTo>
                            <a:pt x="4" y="93"/>
                          </a:lnTo>
                          <a:lnTo>
                            <a:pt x="0" y="110"/>
                          </a:lnTo>
                          <a:lnTo>
                            <a:pt x="0" y="123"/>
                          </a:lnTo>
                          <a:lnTo>
                            <a:pt x="3" y="133"/>
                          </a:lnTo>
                          <a:lnTo>
                            <a:pt x="9" y="140"/>
                          </a:lnTo>
                          <a:lnTo>
                            <a:pt x="21" y="144"/>
                          </a:lnTo>
                          <a:lnTo>
                            <a:pt x="37" y="143"/>
                          </a:lnTo>
                          <a:lnTo>
                            <a:pt x="53" y="136"/>
                          </a:lnTo>
                          <a:lnTo>
                            <a:pt x="65" y="122"/>
                          </a:lnTo>
                          <a:lnTo>
                            <a:pt x="75" y="102"/>
                          </a:lnTo>
                          <a:lnTo>
                            <a:pt x="82" y="64"/>
                          </a:lnTo>
                          <a:lnTo>
                            <a:pt x="92" y="25"/>
                          </a:lnTo>
                          <a:lnTo>
                            <a:pt x="91" y="0"/>
                          </a:lnTo>
                          <a:lnTo>
                            <a:pt x="73" y="56"/>
                          </a:lnTo>
                          <a:lnTo>
                            <a:pt x="57" y="90"/>
                          </a:lnTo>
                          <a:lnTo>
                            <a:pt x="33" y="90"/>
                          </a:lnTo>
                          <a:lnTo>
                            <a:pt x="13" y="88"/>
                          </a:lnTo>
                          <a:lnTo>
                            <a:pt x="17" y="7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07" name="Freeform 120"/>
                    <p:cNvSpPr>
                      <a:spLocks/>
                    </p:cNvSpPr>
                    <p:nvPr/>
                  </p:nvSpPr>
                  <p:spPr bwMode="auto">
                    <a:xfrm>
                      <a:off x="2874" y="2686"/>
                      <a:ext cx="26" cy="39"/>
                    </a:xfrm>
                    <a:custGeom>
                      <a:avLst/>
                      <a:gdLst>
                        <a:gd name="T0" fmla="*/ 2 w 103"/>
                        <a:gd name="T1" fmla="*/ 0 h 158"/>
                        <a:gd name="T2" fmla="*/ 0 w 103"/>
                        <a:gd name="T3" fmla="*/ 16 h 158"/>
                        <a:gd name="T4" fmla="*/ 14 w 103"/>
                        <a:gd name="T5" fmla="*/ 57 h 158"/>
                        <a:gd name="T6" fmla="*/ 23 w 103"/>
                        <a:gd name="T7" fmla="*/ 88 h 158"/>
                        <a:gd name="T8" fmla="*/ 33 w 103"/>
                        <a:gd name="T9" fmla="*/ 120 h 158"/>
                        <a:gd name="T10" fmla="*/ 44 w 103"/>
                        <a:gd name="T11" fmla="*/ 137 h 158"/>
                        <a:gd name="T12" fmla="*/ 54 w 103"/>
                        <a:gd name="T13" fmla="*/ 150 h 158"/>
                        <a:gd name="T14" fmla="*/ 68 w 103"/>
                        <a:gd name="T15" fmla="*/ 155 h 158"/>
                        <a:gd name="T16" fmla="*/ 83 w 103"/>
                        <a:gd name="T17" fmla="*/ 158 h 158"/>
                        <a:gd name="T18" fmla="*/ 91 w 103"/>
                        <a:gd name="T19" fmla="*/ 153 h 158"/>
                        <a:gd name="T20" fmla="*/ 99 w 103"/>
                        <a:gd name="T21" fmla="*/ 149 h 158"/>
                        <a:gd name="T22" fmla="*/ 103 w 103"/>
                        <a:gd name="T23" fmla="*/ 133 h 158"/>
                        <a:gd name="T24" fmla="*/ 100 w 103"/>
                        <a:gd name="T25" fmla="*/ 112 h 158"/>
                        <a:gd name="T26" fmla="*/ 91 w 103"/>
                        <a:gd name="T27" fmla="*/ 87 h 158"/>
                        <a:gd name="T28" fmla="*/ 85 w 103"/>
                        <a:gd name="T29" fmla="*/ 75 h 158"/>
                        <a:gd name="T30" fmla="*/ 82 w 103"/>
                        <a:gd name="T31" fmla="*/ 86 h 158"/>
                        <a:gd name="T32" fmla="*/ 78 w 103"/>
                        <a:gd name="T33" fmla="*/ 91 h 158"/>
                        <a:gd name="T34" fmla="*/ 65 w 103"/>
                        <a:gd name="T35" fmla="*/ 95 h 158"/>
                        <a:gd name="T36" fmla="*/ 56 w 103"/>
                        <a:gd name="T37" fmla="*/ 96 h 158"/>
                        <a:gd name="T38" fmla="*/ 35 w 103"/>
                        <a:gd name="T39" fmla="*/ 92 h 158"/>
                        <a:gd name="T40" fmla="*/ 14 w 103"/>
                        <a:gd name="T41" fmla="*/ 32 h 158"/>
                        <a:gd name="T42" fmla="*/ 2 w 103"/>
                        <a:gd name="T4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8">
                          <a:moveTo>
                            <a:pt x="2" y="0"/>
                          </a:moveTo>
                          <a:lnTo>
                            <a:pt x="0" y="16"/>
                          </a:lnTo>
                          <a:lnTo>
                            <a:pt x="14" y="57"/>
                          </a:lnTo>
                          <a:lnTo>
                            <a:pt x="23" y="88"/>
                          </a:lnTo>
                          <a:lnTo>
                            <a:pt x="33" y="120"/>
                          </a:lnTo>
                          <a:lnTo>
                            <a:pt x="44" y="137"/>
                          </a:lnTo>
                          <a:lnTo>
                            <a:pt x="54" y="150"/>
                          </a:lnTo>
                          <a:lnTo>
                            <a:pt x="68" y="155"/>
                          </a:lnTo>
                          <a:lnTo>
                            <a:pt x="83" y="158"/>
                          </a:lnTo>
                          <a:lnTo>
                            <a:pt x="91" y="153"/>
                          </a:lnTo>
                          <a:lnTo>
                            <a:pt x="99" y="149"/>
                          </a:lnTo>
                          <a:lnTo>
                            <a:pt x="103" y="133"/>
                          </a:lnTo>
                          <a:lnTo>
                            <a:pt x="100" y="112"/>
                          </a:lnTo>
                          <a:lnTo>
                            <a:pt x="91" y="87"/>
                          </a:lnTo>
                          <a:lnTo>
                            <a:pt x="85" y="75"/>
                          </a:lnTo>
                          <a:lnTo>
                            <a:pt x="82" y="86"/>
                          </a:lnTo>
                          <a:lnTo>
                            <a:pt x="78" y="91"/>
                          </a:lnTo>
                          <a:lnTo>
                            <a:pt x="65" y="95"/>
                          </a:lnTo>
                          <a:lnTo>
                            <a:pt x="56" y="96"/>
                          </a:lnTo>
                          <a:lnTo>
                            <a:pt x="35" y="92"/>
                          </a:lnTo>
                          <a:lnTo>
                            <a:pt x="14" y="32"/>
                          </a:lnTo>
                          <a:lnTo>
                            <a:pt x="2"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300" name="Group 121"/>
                  <p:cNvGrpSpPr>
                    <a:grpSpLocks/>
                  </p:cNvGrpSpPr>
                  <p:nvPr/>
                </p:nvGrpSpPr>
                <p:grpSpPr bwMode="auto">
                  <a:xfrm>
                    <a:off x="2849" y="2273"/>
                    <a:ext cx="54" cy="66"/>
                    <a:chOff x="2849" y="2273"/>
                    <a:chExt cx="54" cy="66"/>
                  </a:xfrm>
                  <a:grpFill/>
                </p:grpSpPr>
                <p:sp>
                  <p:nvSpPr>
                    <p:cNvPr id="301" name="Freeform 122"/>
                    <p:cNvSpPr>
                      <a:spLocks/>
                    </p:cNvSpPr>
                    <p:nvPr/>
                  </p:nvSpPr>
                  <p:spPr bwMode="auto">
                    <a:xfrm>
                      <a:off x="2856" y="2278"/>
                      <a:ext cx="39" cy="61"/>
                    </a:xfrm>
                    <a:custGeom>
                      <a:avLst/>
                      <a:gdLst>
                        <a:gd name="T0" fmla="*/ 40 w 160"/>
                        <a:gd name="T1" fmla="*/ 243 h 244"/>
                        <a:gd name="T2" fmla="*/ 40 w 160"/>
                        <a:gd name="T3" fmla="*/ 206 h 244"/>
                        <a:gd name="T4" fmla="*/ 27 w 160"/>
                        <a:gd name="T5" fmla="*/ 179 h 244"/>
                        <a:gd name="T6" fmla="*/ 14 w 160"/>
                        <a:gd name="T7" fmla="*/ 159 h 244"/>
                        <a:gd name="T8" fmla="*/ 8 w 160"/>
                        <a:gd name="T9" fmla="*/ 127 h 244"/>
                        <a:gd name="T10" fmla="*/ 2 w 160"/>
                        <a:gd name="T11" fmla="*/ 113 h 244"/>
                        <a:gd name="T12" fmla="*/ 0 w 160"/>
                        <a:gd name="T13" fmla="*/ 76 h 244"/>
                        <a:gd name="T14" fmla="*/ 14 w 160"/>
                        <a:gd name="T15" fmla="*/ 34 h 244"/>
                        <a:gd name="T16" fmla="*/ 39 w 160"/>
                        <a:gd name="T17" fmla="*/ 12 h 244"/>
                        <a:gd name="T18" fmla="*/ 66 w 160"/>
                        <a:gd name="T19" fmla="*/ 0 h 244"/>
                        <a:gd name="T20" fmla="*/ 99 w 160"/>
                        <a:gd name="T21" fmla="*/ 0 h 244"/>
                        <a:gd name="T22" fmla="*/ 129 w 160"/>
                        <a:gd name="T23" fmla="*/ 10 h 244"/>
                        <a:gd name="T24" fmla="*/ 150 w 160"/>
                        <a:gd name="T25" fmla="*/ 31 h 244"/>
                        <a:gd name="T26" fmla="*/ 160 w 160"/>
                        <a:gd name="T27" fmla="*/ 62 h 244"/>
                        <a:gd name="T28" fmla="*/ 160 w 160"/>
                        <a:gd name="T29" fmla="*/ 93 h 244"/>
                        <a:gd name="T30" fmla="*/ 156 w 160"/>
                        <a:gd name="T31" fmla="*/ 123 h 244"/>
                        <a:gd name="T32" fmla="*/ 140 w 160"/>
                        <a:gd name="T33" fmla="*/ 160 h 244"/>
                        <a:gd name="T34" fmla="*/ 133 w 160"/>
                        <a:gd name="T35" fmla="*/ 175 h 244"/>
                        <a:gd name="T36" fmla="*/ 127 w 160"/>
                        <a:gd name="T37" fmla="*/ 190 h 244"/>
                        <a:gd name="T38" fmla="*/ 124 w 160"/>
                        <a:gd name="T39" fmla="*/ 208 h 244"/>
                        <a:gd name="T40" fmla="*/ 118 w 160"/>
                        <a:gd name="T41" fmla="*/ 244 h 244"/>
                        <a:gd name="T42" fmla="*/ 40 w 160"/>
                        <a:gd name="T43"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44">
                          <a:moveTo>
                            <a:pt x="40" y="243"/>
                          </a:moveTo>
                          <a:lnTo>
                            <a:pt x="40" y="206"/>
                          </a:lnTo>
                          <a:lnTo>
                            <a:pt x="27" y="179"/>
                          </a:lnTo>
                          <a:lnTo>
                            <a:pt x="14" y="159"/>
                          </a:lnTo>
                          <a:lnTo>
                            <a:pt x="8" y="127"/>
                          </a:lnTo>
                          <a:lnTo>
                            <a:pt x="2" y="113"/>
                          </a:lnTo>
                          <a:lnTo>
                            <a:pt x="0" y="76"/>
                          </a:lnTo>
                          <a:lnTo>
                            <a:pt x="14" y="34"/>
                          </a:lnTo>
                          <a:lnTo>
                            <a:pt x="39" y="12"/>
                          </a:lnTo>
                          <a:lnTo>
                            <a:pt x="66" y="0"/>
                          </a:lnTo>
                          <a:lnTo>
                            <a:pt x="99" y="0"/>
                          </a:lnTo>
                          <a:lnTo>
                            <a:pt x="129" y="10"/>
                          </a:lnTo>
                          <a:lnTo>
                            <a:pt x="150" y="31"/>
                          </a:lnTo>
                          <a:lnTo>
                            <a:pt x="160" y="62"/>
                          </a:lnTo>
                          <a:lnTo>
                            <a:pt x="160" y="93"/>
                          </a:lnTo>
                          <a:lnTo>
                            <a:pt x="156" y="123"/>
                          </a:lnTo>
                          <a:lnTo>
                            <a:pt x="140" y="160"/>
                          </a:lnTo>
                          <a:lnTo>
                            <a:pt x="133" y="175"/>
                          </a:lnTo>
                          <a:lnTo>
                            <a:pt x="127" y="190"/>
                          </a:lnTo>
                          <a:lnTo>
                            <a:pt x="124" y="208"/>
                          </a:lnTo>
                          <a:lnTo>
                            <a:pt x="118" y="244"/>
                          </a:lnTo>
                          <a:lnTo>
                            <a:pt x="40" y="24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02" name="Freeform 123"/>
                    <p:cNvSpPr>
                      <a:spLocks/>
                    </p:cNvSpPr>
                    <p:nvPr/>
                  </p:nvSpPr>
                  <p:spPr bwMode="auto">
                    <a:xfrm>
                      <a:off x="2849" y="2273"/>
                      <a:ext cx="54" cy="48"/>
                    </a:xfrm>
                    <a:custGeom>
                      <a:avLst/>
                      <a:gdLst>
                        <a:gd name="T0" fmla="*/ 16 w 217"/>
                        <a:gd name="T1" fmla="*/ 165 h 191"/>
                        <a:gd name="T2" fmla="*/ 3 w 217"/>
                        <a:gd name="T3" fmla="*/ 146 h 191"/>
                        <a:gd name="T4" fmla="*/ 0 w 217"/>
                        <a:gd name="T5" fmla="*/ 125 h 191"/>
                        <a:gd name="T6" fmla="*/ 1 w 217"/>
                        <a:gd name="T7" fmla="*/ 99 h 191"/>
                        <a:gd name="T8" fmla="*/ 8 w 217"/>
                        <a:gd name="T9" fmla="*/ 78 h 191"/>
                        <a:gd name="T10" fmla="*/ 16 w 217"/>
                        <a:gd name="T11" fmla="*/ 54 h 191"/>
                        <a:gd name="T12" fmla="*/ 28 w 217"/>
                        <a:gd name="T13" fmla="*/ 42 h 191"/>
                        <a:gd name="T14" fmla="*/ 37 w 217"/>
                        <a:gd name="T15" fmla="*/ 24 h 191"/>
                        <a:gd name="T16" fmla="*/ 58 w 217"/>
                        <a:gd name="T17" fmla="*/ 8 h 191"/>
                        <a:gd name="T18" fmla="*/ 74 w 217"/>
                        <a:gd name="T19" fmla="*/ 3 h 191"/>
                        <a:gd name="T20" fmla="*/ 108 w 217"/>
                        <a:gd name="T21" fmla="*/ 0 h 191"/>
                        <a:gd name="T22" fmla="*/ 137 w 217"/>
                        <a:gd name="T23" fmla="*/ 2 h 191"/>
                        <a:gd name="T24" fmla="*/ 158 w 217"/>
                        <a:gd name="T25" fmla="*/ 8 h 191"/>
                        <a:gd name="T26" fmla="*/ 174 w 217"/>
                        <a:gd name="T27" fmla="*/ 15 h 191"/>
                        <a:gd name="T28" fmla="*/ 190 w 217"/>
                        <a:gd name="T29" fmla="*/ 32 h 191"/>
                        <a:gd name="T30" fmla="*/ 201 w 217"/>
                        <a:gd name="T31" fmla="*/ 48 h 191"/>
                        <a:gd name="T32" fmla="*/ 212 w 217"/>
                        <a:gd name="T33" fmla="*/ 63 h 191"/>
                        <a:gd name="T34" fmla="*/ 217 w 217"/>
                        <a:gd name="T35" fmla="*/ 83 h 191"/>
                        <a:gd name="T36" fmla="*/ 217 w 217"/>
                        <a:gd name="T37" fmla="*/ 117 h 191"/>
                        <a:gd name="T38" fmla="*/ 217 w 217"/>
                        <a:gd name="T39" fmla="*/ 141 h 191"/>
                        <a:gd name="T40" fmla="*/ 209 w 217"/>
                        <a:gd name="T41" fmla="*/ 152 h 191"/>
                        <a:gd name="T42" fmla="*/ 198 w 217"/>
                        <a:gd name="T43" fmla="*/ 167 h 191"/>
                        <a:gd name="T44" fmla="*/ 190 w 217"/>
                        <a:gd name="T45" fmla="*/ 179 h 191"/>
                        <a:gd name="T46" fmla="*/ 169 w 217"/>
                        <a:gd name="T47" fmla="*/ 186 h 191"/>
                        <a:gd name="T48" fmla="*/ 150 w 217"/>
                        <a:gd name="T49" fmla="*/ 191 h 191"/>
                        <a:gd name="T50" fmla="*/ 166 w 217"/>
                        <a:gd name="T51" fmla="*/ 167 h 191"/>
                        <a:gd name="T52" fmla="*/ 180 w 217"/>
                        <a:gd name="T53" fmla="*/ 127 h 191"/>
                        <a:gd name="T54" fmla="*/ 174 w 217"/>
                        <a:gd name="T55" fmla="*/ 79 h 191"/>
                        <a:gd name="T56" fmla="*/ 141 w 217"/>
                        <a:gd name="T57" fmla="*/ 90 h 191"/>
                        <a:gd name="T58" fmla="*/ 100 w 217"/>
                        <a:gd name="T59" fmla="*/ 90 h 191"/>
                        <a:gd name="T60" fmla="*/ 71 w 217"/>
                        <a:gd name="T61" fmla="*/ 87 h 191"/>
                        <a:gd name="T62" fmla="*/ 49 w 217"/>
                        <a:gd name="T63" fmla="*/ 82 h 191"/>
                        <a:gd name="T64" fmla="*/ 46 w 217"/>
                        <a:gd name="T65" fmla="*/ 95 h 191"/>
                        <a:gd name="T66" fmla="*/ 36 w 217"/>
                        <a:gd name="T67" fmla="*/ 129 h 191"/>
                        <a:gd name="T68" fmla="*/ 51 w 217"/>
                        <a:gd name="T69" fmla="*/ 169 h 191"/>
                        <a:gd name="T70" fmla="*/ 61 w 217"/>
                        <a:gd name="T71" fmla="*/ 191 h 191"/>
                        <a:gd name="T72" fmla="*/ 36 w 217"/>
                        <a:gd name="T73" fmla="*/ 178 h 191"/>
                        <a:gd name="T74" fmla="*/ 16 w 217"/>
                        <a:gd name="T75"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1">
                          <a:moveTo>
                            <a:pt x="16" y="165"/>
                          </a:moveTo>
                          <a:lnTo>
                            <a:pt x="3" y="146"/>
                          </a:lnTo>
                          <a:lnTo>
                            <a:pt x="0" y="125"/>
                          </a:lnTo>
                          <a:lnTo>
                            <a:pt x="1" y="99"/>
                          </a:lnTo>
                          <a:lnTo>
                            <a:pt x="8" y="78"/>
                          </a:lnTo>
                          <a:lnTo>
                            <a:pt x="16" y="54"/>
                          </a:lnTo>
                          <a:lnTo>
                            <a:pt x="28" y="42"/>
                          </a:lnTo>
                          <a:lnTo>
                            <a:pt x="37" y="24"/>
                          </a:lnTo>
                          <a:lnTo>
                            <a:pt x="58" y="8"/>
                          </a:lnTo>
                          <a:lnTo>
                            <a:pt x="74" y="3"/>
                          </a:lnTo>
                          <a:lnTo>
                            <a:pt x="108" y="0"/>
                          </a:lnTo>
                          <a:lnTo>
                            <a:pt x="137" y="2"/>
                          </a:lnTo>
                          <a:lnTo>
                            <a:pt x="158" y="8"/>
                          </a:lnTo>
                          <a:lnTo>
                            <a:pt x="174" y="15"/>
                          </a:lnTo>
                          <a:lnTo>
                            <a:pt x="190" y="32"/>
                          </a:lnTo>
                          <a:lnTo>
                            <a:pt x="201" y="48"/>
                          </a:lnTo>
                          <a:lnTo>
                            <a:pt x="212" y="63"/>
                          </a:lnTo>
                          <a:lnTo>
                            <a:pt x="217" y="83"/>
                          </a:lnTo>
                          <a:lnTo>
                            <a:pt x="217" y="117"/>
                          </a:lnTo>
                          <a:lnTo>
                            <a:pt x="217" y="141"/>
                          </a:lnTo>
                          <a:lnTo>
                            <a:pt x="209" y="152"/>
                          </a:lnTo>
                          <a:lnTo>
                            <a:pt x="198" y="167"/>
                          </a:lnTo>
                          <a:lnTo>
                            <a:pt x="190" y="179"/>
                          </a:lnTo>
                          <a:lnTo>
                            <a:pt x="169" y="186"/>
                          </a:lnTo>
                          <a:lnTo>
                            <a:pt x="150" y="191"/>
                          </a:lnTo>
                          <a:lnTo>
                            <a:pt x="166" y="167"/>
                          </a:lnTo>
                          <a:lnTo>
                            <a:pt x="180" y="127"/>
                          </a:lnTo>
                          <a:lnTo>
                            <a:pt x="174" y="79"/>
                          </a:lnTo>
                          <a:lnTo>
                            <a:pt x="141" y="90"/>
                          </a:lnTo>
                          <a:lnTo>
                            <a:pt x="100" y="90"/>
                          </a:lnTo>
                          <a:lnTo>
                            <a:pt x="71" y="87"/>
                          </a:lnTo>
                          <a:lnTo>
                            <a:pt x="49" y="82"/>
                          </a:lnTo>
                          <a:lnTo>
                            <a:pt x="46" y="95"/>
                          </a:lnTo>
                          <a:lnTo>
                            <a:pt x="36" y="129"/>
                          </a:lnTo>
                          <a:lnTo>
                            <a:pt x="51" y="169"/>
                          </a:lnTo>
                          <a:lnTo>
                            <a:pt x="61" y="191"/>
                          </a:lnTo>
                          <a:lnTo>
                            <a:pt x="36" y="178"/>
                          </a:lnTo>
                          <a:lnTo>
                            <a:pt x="16" y="16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303" name="Group 124"/>
                    <p:cNvGrpSpPr>
                      <a:grpSpLocks/>
                    </p:cNvGrpSpPr>
                    <p:nvPr/>
                  </p:nvGrpSpPr>
                  <p:grpSpPr bwMode="auto">
                    <a:xfrm>
                      <a:off x="2855" y="2308"/>
                      <a:ext cx="43" cy="7"/>
                      <a:chOff x="2855" y="2308"/>
                      <a:chExt cx="43" cy="7"/>
                    </a:xfrm>
                    <a:grpFill/>
                  </p:grpSpPr>
                  <p:sp>
                    <p:nvSpPr>
                      <p:cNvPr id="304" name="Oval 125"/>
                      <p:cNvSpPr>
                        <a:spLocks noChangeArrowheads="1"/>
                      </p:cNvSpPr>
                      <p:nvPr/>
                    </p:nvSpPr>
                    <p:spPr bwMode="auto">
                      <a:xfrm>
                        <a:off x="2855" y="2308"/>
                        <a:ext cx="6" cy="6"/>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05" name="Oval 126"/>
                      <p:cNvSpPr>
                        <a:spLocks noChangeArrowheads="1"/>
                      </p:cNvSpPr>
                      <p:nvPr/>
                    </p:nvSpPr>
                    <p:spPr bwMode="auto">
                      <a:xfrm>
                        <a:off x="2892" y="2309"/>
                        <a:ext cx="6" cy="6"/>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grpSp>
            <p:nvGrpSpPr>
              <p:cNvPr id="201" name="Group 127"/>
              <p:cNvGrpSpPr>
                <a:grpSpLocks/>
              </p:cNvGrpSpPr>
              <p:nvPr/>
            </p:nvGrpSpPr>
            <p:grpSpPr bwMode="auto">
              <a:xfrm>
                <a:off x="-638" y="2422"/>
                <a:ext cx="136" cy="517"/>
                <a:chOff x="2976" y="2235"/>
                <a:chExt cx="122" cy="503"/>
              </a:xfrm>
              <a:grpFill/>
            </p:grpSpPr>
            <p:grpSp>
              <p:nvGrpSpPr>
                <p:cNvPr id="275" name="Group 128"/>
                <p:cNvGrpSpPr>
                  <a:grpSpLocks/>
                </p:cNvGrpSpPr>
                <p:nvPr/>
              </p:nvGrpSpPr>
              <p:grpSpPr bwMode="auto">
                <a:xfrm>
                  <a:off x="2976" y="2689"/>
                  <a:ext cx="120" cy="49"/>
                  <a:chOff x="2976" y="2689"/>
                  <a:chExt cx="120" cy="49"/>
                </a:xfrm>
                <a:grpFill/>
              </p:grpSpPr>
              <p:sp>
                <p:nvSpPr>
                  <p:cNvPr id="292" name="Freeform 129"/>
                  <p:cNvSpPr>
                    <a:spLocks/>
                  </p:cNvSpPr>
                  <p:nvPr/>
                </p:nvSpPr>
                <p:spPr bwMode="auto">
                  <a:xfrm>
                    <a:off x="2976" y="2689"/>
                    <a:ext cx="50" cy="30"/>
                  </a:xfrm>
                  <a:custGeom>
                    <a:avLst/>
                    <a:gdLst>
                      <a:gd name="T0" fmla="*/ 100 w 198"/>
                      <a:gd name="T1" fmla="*/ 0 h 121"/>
                      <a:gd name="T2" fmla="*/ 68 w 198"/>
                      <a:gd name="T3" fmla="*/ 31 h 121"/>
                      <a:gd name="T4" fmla="*/ 40 w 198"/>
                      <a:gd name="T5" fmla="*/ 65 h 121"/>
                      <a:gd name="T6" fmla="*/ 4 w 198"/>
                      <a:gd name="T7" fmla="*/ 96 h 121"/>
                      <a:gd name="T8" fmla="*/ 0 w 198"/>
                      <a:gd name="T9" fmla="*/ 112 h 121"/>
                      <a:gd name="T10" fmla="*/ 35 w 198"/>
                      <a:gd name="T11" fmla="*/ 121 h 121"/>
                      <a:gd name="T12" fmla="*/ 72 w 198"/>
                      <a:gd name="T13" fmla="*/ 117 h 121"/>
                      <a:gd name="T14" fmla="*/ 118 w 198"/>
                      <a:gd name="T15" fmla="*/ 96 h 121"/>
                      <a:gd name="T16" fmla="*/ 151 w 198"/>
                      <a:gd name="T17" fmla="*/ 76 h 121"/>
                      <a:gd name="T18" fmla="*/ 187 w 198"/>
                      <a:gd name="T19" fmla="*/ 72 h 121"/>
                      <a:gd name="T20" fmla="*/ 198 w 198"/>
                      <a:gd name="T21" fmla="*/ 63 h 121"/>
                      <a:gd name="T22" fmla="*/ 194 w 198"/>
                      <a:gd name="T23" fmla="*/ 6 h 121"/>
                      <a:gd name="T24" fmla="*/ 100 w 198"/>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21">
                        <a:moveTo>
                          <a:pt x="100" y="0"/>
                        </a:moveTo>
                        <a:lnTo>
                          <a:pt x="68" y="31"/>
                        </a:lnTo>
                        <a:lnTo>
                          <a:pt x="40" y="65"/>
                        </a:lnTo>
                        <a:lnTo>
                          <a:pt x="4" y="96"/>
                        </a:lnTo>
                        <a:lnTo>
                          <a:pt x="0" y="112"/>
                        </a:lnTo>
                        <a:lnTo>
                          <a:pt x="35" y="121"/>
                        </a:lnTo>
                        <a:lnTo>
                          <a:pt x="72" y="117"/>
                        </a:lnTo>
                        <a:lnTo>
                          <a:pt x="118" y="96"/>
                        </a:lnTo>
                        <a:lnTo>
                          <a:pt x="151" y="76"/>
                        </a:lnTo>
                        <a:lnTo>
                          <a:pt x="187" y="72"/>
                        </a:lnTo>
                        <a:lnTo>
                          <a:pt x="198" y="63"/>
                        </a:lnTo>
                        <a:lnTo>
                          <a:pt x="194" y="6"/>
                        </a:lnTo>
                        <a:lnTo>
                          <a:pt x="100"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93" name="Freeform 130"/>
                  <p:cNvSpPr>
                    <a:spLocks/>
                  </p:cNvSpPr>
                  <p:nvPr/>
                </p:nvSpPr>
                <p:spPr bwMode="auto">
                  <a:xfrm>
                    <a:off x="3065" y="2705"/>
                    <a:ext cx="31" cy="33"/>
                  </a:xfrm>
                  <a:custGeom>
                    <a:avLst/>
                    <a:gdLst>
                      <a:gd name="T0" fmla="*/ 1 w 123"/>
                      <a:gd name="T1" fmla="*/ 2 h 134"/>
                      <a:gd name="T2" fmla="*/ 0 w 123"/>
                      <a:gd name="T3" fmla="*/ 36 h 134"/>
                      <a:gd name="T4" fmla="*/ 17 w 123"/>
                      <a:gd name="T5" fmla="*/ 55 h 134"/>
                      <a:gd name="T6" fmla="*/ 21 w 123"/>
                      <a:gd name="T7" fmla="*/ 85 h 134"/>
                      <a:gd name="T8" fmla="*/ 48 w 123"/>
                      <a:gd name="T9" fmla="*/ 114 h 134"/>
                      <a:gd name="T10" fmla="*/ 72 w 123"/>
                      <a:gd name="T11" fmla="*/ 130 h 134"/>
                      <a:gd name="T12" fmla="*/ 93 w 123"/>
                      <a:gd name="T13" fmla="*/ 134 h 134"/>
                      <a:gd name="T14" fmla="*/ 113 w 123"/>
                      <a:gd name="T15" fmla="*/ 132 h 134"/>
                      <a:gd name="T16" fmla="*/ 123 w 123"/>
                      <a:gd name="T17" fmla="*/ 111 h 134"/>
                      <a:gd name="T18" fmla="*/ 121 w 123"/>
                      <a:gd name="T19" fmla="*/ 81 h 134"/>
                      <a:gd name="T20" fmla="*/ 100 w 123"/>
                      <a:gd name="T21" fmla="*/ 47 h 134"/>
                      <a:gd name="T22" fmla="*/ 69 w 123"/>
                      <a:gd name="T23" fmla="*/ 10 h 134"/>
                      <a:gd name="T24" fmla="*/ 68 w 123"/>
                      <a:gd name="T25" fmla="*/ 0 h 134"/>
                      <a:gd name="T26" fmla="*/ 1 w 123"/>
                      <a:gd name="T27"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134">
                        <a:moveTo>
                          <a:pt x="1" y="2"/>
                        </a:moveTo>
                        <a:lnTo>
                          <a:pt x="0" y="36"/>
                        </a:lnTo>
                        <a:lnTo>
                          <a:pt x="17" y="55"/>
                        </a:lnTo>
                        <a:lnTo>
                          <a:pt x="21" y="85"/>
                        </a:lnTo>
                        <a:lnTo>
                          <a:pt x="48" y="114"/>
                        </a:lnTo>
                        <a:lnTo>
                          <a:pt x="72" y="130"/>
                        </a:lnTo>
                        <a:lnTo>
                          <a:pt x="93" y="134"/>
                        </a:lnTo>
                        <a:lnTo>
                          <a:pt x="113" y="132"/>
                        </a:lnTo>
                        <a:lnTo>
                          <a:pt x="123" y="111"/>
                        </a:lnTo>
                        <a:lnTo>
                          <a:pt x="121" y="81"/>
                        </a:lnTo>
                        <a:lnTo>
                          <a:pt x="100" y="47"/>
                        </a:lnTo>
                        <a:lnTo>
                          <a:pt x="69" y="10"/>
                        </a:lnTo>
                        <a:lnTo>
                          <a:pt x="68" y="0"/>
                        </a:lnTo>
                        <a:lnTo>
                          <a:pt x="1" y="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76" name="Group 131"/>
                <p:cNvGrpSpPr>
                  <a:grpSpLocks/>
                </p:cNvGrpSpPr>
                <p:nvPr/>
              </p:nvGrpSpPr>
              <p:grpSpPr bwMode="auto">
                <a:xfrm>
                  <a:off x="2989" y="2299"/>
                  <a:ext cx="109" cy="406"/>
                  <a:chOff x="2989" y="2299"/>
                  <a:chExt cx="109" cy="406"/>
                </a:xfrm>
                <a:grpFill/>
              </p:grpSpPr>
              <p:sp>
                <p:nvSpPr>
                  <p:cNvPr id="281" name="Freeform 132"/>
                  <p:cNvSpPr>
                    <a:spLocks/>
                  </p:cNvSpPr>
                  <p:nvPr/>
                </p:nvSpPr>
                <p:spPr bwMode="auto">
                  <a:xfrm>
                    <a:off x="2991" y="2509"/>
                    <a:ext cx="15" cy="38"/>
                  </a:xfrm>
                  <a:custGeom>
                    <a:avLst/>
                    <a:gdLst>
                      <a:gd name="T0" fmla="*/ 2 w 59"/>
                      <a:gd name="T1" fmla="*/ 1 h 150"/>
                      <a:gd name="T2" fmla="*/ 0 w 59"/>
                      <a:gd name="T3" fmla="*/ 84 h 150"/>
                      <a:gd name="T4" fmla="*/ 30 w 59"/>
                      <a:gd name="T5" fmla="*/ 134 h 150"/>
                      <a:gd name="T6" fmla="*/ 46 w 59"/>
                      <a:gd name="T7" fmla="*/ 150 h 150"/>
                      <a:gd name="T8" fmla="*/ 43 w 59"/>
                      <a:gd name="T9" fmla="*/ 79 h 150"/>
                      <a:gd name="T10" fmla="*/ 50 w 59"/>
                      <a:gd name="T11" fmla="*/ 87 h 150"/>
                      <a:gd name="T12" fmla="*/ 58 w 59"/>
                      <a:gd name="T13" fmla="*/ 109 h 150"/>
                      <a:gd name="T14" fmla="*/ 59 w 59"/>
                      <a:gd name="T15" fmla="*/ 84 h 150"/>
                      <a:gd name="T16" fmla="*/ 51 w 59"/>
                      <a:gd name="T17" fmla="*/ 40 h 150"/>
                      <a:gd name="T18" fmla="*/ 31 w 59"/>
                      <a:gd name="T19" fmla="*/ 0 h 150"/>
                      <a:gd name="T20" fmla="*/ 2 w 59"/>
                      <a:gd name="T2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50">
                        <a:moveTo>
                          <a:pt x="2" y="1"/>
                        </a:moveTo>
                        <a:lnTo>
                          <a:pt x="0" y="84"/>
                        </a:lnTo>
                        <a:lnTo>
                          <a:pt x="30" y="134"/>
                        </a:lnTo>
                        <a:lnTo>
                          <a:pt x="46" y="150"/>
                        </a:lnTo>
                        <a:lnTo>
                          <a:pt x="43" y="79"/>
                        </a:lnTo>
                        <a:lnTo>
                          <a:pt x="50" y="87"/>
                        </a:lnTo>
                        <a:lnTo>
                          <a:pt x="58" y="109"/>
                        </a:lnTo>
                        <a:lnTo>
                          <a:pt x="59" y="84"/>
                        </a:lnTo>
                        <a:lnTo>
                          <a:pt x="51" y="40"/>
                        </a:lnTo>
                        <a:lnTo>
                          <a:pt x="31" y="0"/>
                        </a:lnTo>
                        <a:lnTo>
                          <a:pt x="2" y="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82" name="Freeform 133"/>
                  <p:cNvSpPr>
                    <a:spLocks/>
                  </p:cNvSpPr>
                  <p:nvPr/>
                </p:nvSpPr>
                <p:spPr bwMode="auto">
                  <a:xfrm>
                    <a:off x="2998" y="2427"/>
                    <a:ext cx="86" cy="278"/>
                  </a:xfrm>
                  <a:custGeom>
                    <a:avLst/>
                    <a:gdLst>
                      <a:gd name="T0" fmla="*/ 4 w 343"/>
                      <a:gd name="T1" fmla="*/ 0 h 1114"/>
                      <a:gd name="T2" fmla="*/ 0 w 343"/>
                      <a:gd name="T3" fmla="*/ 605 h 1114"/>
                      <a:gd name="T4" fmla="*/ 4 w 343"/>
                      <a:gd name="T5" fmla="*/ 1055 h 1114"/>
                      <a:gd name="T6" fmla="*/ 106 w 343"/>
                      <a:gd name="T7" fmla="*/ 1075 h 1114"/>
                      <a:gd name="T8" fmla="*/ 122 w 343"/>
                      <a:gd name="T9" fmla="*/ 708 h 1114"/>
                      <a:gd name="T10" fmla="*/ 110 w 343"/>
                      <a:gd name="T11" fmla="*/ 672 h 1114"/>
                      <a:gd name="T12" fmla="*/ 122 w 343"/>
                      <a:gd name="T13" fmla="*/ 653 h 1114"/>
                      <a:gd name="T14" fmla="*/ 122 w 343"/>
                      <a:gd name="T15" fmla="*/ 428 h 1114"/>
                      <a:gd name="T16" fmla="*/ 146 w 343"/>
                      <a:gd name="T17" fmla="*/ 499 h 1114"/>
                      <a:gd name="T18" fmla="*/ 205 w 343"/>
                      <a:gd name="T19" fmla="*/ 803 h 1114"/>
                      <a:gd name="T20" fmla="*/ 256 w 343"/>
                      <a:gd name="T21" fmla="*/ 1114 h 1114"/>
                      <a:gd name="T22" fmla="*/ 343 w 343"/>
                      <a:gd name="T23" fmla="*/ 1114 h 1114"/>
                      <a:gd name="T24" fmla="*/ 304 w 343"/>
                      <a:gd name="T25" fmla="*/ 696 h 1114"/>
                      <a:gd name="T26" fmla="*/ 288 w 343"/>
                      <a:gd name="T27" fmla="*/ 342 h 1114"/>
                      <a:gd name="T28" fmla="*/ 296 w 343"/>
                      <a:gd name="T29" fmla="*/ 8 h 1114"/>
                      <a:gd name="T30" fmla="*/ 4 w 343"/>
                      <a:gd name="T31"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 h="1114">
                        <a:moveTo>
                          <a:pt x="4" y="0"/>
                        </a:moveTo>
                        <a:lnTo>
                          <a:pt x="0" y="605"/>
                        </a:lnTo>
                        <a:lnTo>
                          <a:pt x="4" y="1055"/>
                        </a:lnTo>
                        <a:lnTo>
                          <a:pt x="106" y="1075"/>
                        </a:lnTo>
                        <a:lnTo>
                          <a:pt x="122" y="708"/>
                        </a:lnTo>
                        <a:lnTo>
                          <a:pt x="110" y="672"/>
                        </a:lnTo>
                        <a:lnTo>
                          <a:pt x="122" y="653"/>
                        </a:lnTo>
                        <a:lnTo>
                          <a:pt x="122" y="428"/>
                        </a:lnTo>
                        <a:lnTo>
                          <a:pt x="146" y="499"/>
                        </a:lnTo>
                        <a:lnTo>
                          <a:pt x="205" y="803"/>
                        </a:lnTo>
                        <a:lnTo>
                          <a:pt x="256" y="1114"/>
                        </a:lnTo>
                        <a:lnTo>
                          <a:pt x="343" y="1114"/>
                        </a:lnTo>
                        <a:lnTo>
                          <a:pt x="304" y="696"/>
                        </a:lnTo>
                        <a:lnTo>
                          <a:pt x="288" y="342"/>
                        </a:lnTo>
                        <a:lnTo>
                          <a:pt x="296" y="8"/>
                        </a:lnTo>
                        <a:lnTo>
                          <a:pt x="4"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83" name="Freeform 134"/>
                  <p:cNvSpPr>
                    <a:spLocks/>
                  </p:cNvSpPr>
                  <p:nvPr/>
                </p:nvSpPr>
                <p:spPr bwMode="auto">
                  <a:xfrm>
                    <a:off x="2989" y="2299"/>
                    <a:ext cx="109" cy="212"/>
                  </a:xfrm>
                  <a:custGeom>
                    <a:avLst/>
                    <a:gdLst>
                      <a:gd name="T0" fmla="*/ 145 w 439"/>
                      <a:gd name="T1" fmla="*/ 10 h 850"/>
                      <a:gd name="T2" fmla="*/ 12 w 439"/>
                      <a:gd name="T3" fmla="*/ 114 h 850"/>
                      <a:gd name="T4" fmla="*/ 3 w 439"/>
                      <a:gd name="T5" fmla="*/ 386 h 850"/>
                      <a:gd name="T6" fmla="*/ 0 w 439"/>
                      <a:gd name="T7" fmla="*/ 524 h 850"/>
                      <a:gd name="T8" fmla="*/ 8 w 439"/>
                      <a:gd name="T9" fmla="*/ 850 h 850"/>
                      <a:gd name="T10" fmla="*/ 38 w 439"/>
                      <a:gd name="T11" fmla="*/ 850 h 850"/>
                      <a:gd name="T12" fmla="*/ 53 w 439"/>
                      <a:gd name="T13" fmla="*/ 516 h 850"/>
                      <a:gd name="T14" fmla="*/ 333 w 439"/>
                      <a:gd name="T15" fmla="*/ 516 h 850"/>
                      <a:gd name="T16" fmla="*/ 341 w 439"/>
                      <a:gd name="T17" fmla="*/ 432 h 850"/>
                      <a:gd name="T18" fmla="*/ 350 w 439"/>
                      <a:gd name="T19" fmla="*/ 491 h 850"/>
                      <a:gd name="T20" fmla="*/ 331 w 439"/>
                      <a:gd name="T21" fmla="*/ 618 h 850"/>
                      <a:gd name="T22" fmla="*/ 312 w 439"/>
                      <a:gd name="T23" fmla="*/ 807 h 850"/>
                      <a:gd name="T24" fmla="*/ 360 w 439"/>
                      <a:gd name="T25" fmla="*/ 819 h 850"/>
                      <a:gd name="T26" fmla="*/ 439 w 439"/>
                      <a:gd name="T27" fmla="*/ 486 h 850"/>
                      <a:gd name="T28" fmla="*/ 389 w 439"/>
                      <a:gd name="T29" fmla="*/ 96 h 850"/>
                      <a:gd name="T30" fmla="*/ 239 w 439"/>
                      <a:gd name="T31" fmla="*/ 0 h 850"/>
                      <a:gd name="T32" fmla="*/ 173 w 439"/>
                      <a:gd name="T33" fmla="*/ 43 h 850"/>
                      <a:gd name="T34" fmla="*/ 145 w 439"/>
                      <a:gd name="T35" fmla="*/ 1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850">
                        <a:moveTo>
                          <a:pt x="145" y="10"/>
                        </a:moveTo>
                        <a:lnTo>
                          <a:pt x="12" y="114"/>
                        </a:lnTo>
                        <a:lnTo>
                          <a:pt x="3" y="386"/>
                        </a:lnTo>
                        <a:lnTo>
                          <a:pt x="0" y="524"/>
                        </a:lnTo>
                        <a:lnTo>
                          <a:pt x="8" y="850"/>
                        </a:lnTo>
                        <a:lnTo>
                          <a:pt x="38" y="850"/>
                        </a:lnTo>
                        <a:lnTo>
                          <a:pt x="53" y="516"/>
                        </a:lnTo>
                        <a:lnTo>
                          <a:pt x="333" y="516"/>
                        </a:lnTo>
                        <a:lnTo>
                          <a:pt x="341" y="432"/>
                        </a:lnTo>
                        <a:lnTo>
                          <a:pt x="350" y="491"/>
                        </a:lnTo>
                        <a:lnTo>
                          <a:pt x="331" y="618"/>
                        </a:lnTo>
                        <a:lnTo>
                          <a:pt x="312" y="807"/>
                        </a:lnTo>
                        <a:lnTo>
                          <a:pt x="360" y="819"/>
                        </a:lnTo>
                        <a:lnTo>
                          <a:pt x="439" y="486"/>
                        </a:lnTo>
                        <a:lnTo>
                          <a:pt x="389" y="96"/>
                        </a:lnTo>
                        <a:lnTo>
                          <a:pt x="239" y="0"/>
                        </a:lnTo>
                        <a:lnTo>
                          <a:pt x="173" y="43"/>
                        </a:lnTo>
                        <a:lnTo>
                          <a:pt x="145" y="1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84" name="Freeform 135"/>
                  <p:cNvSpPr>
                    <a:spLocks/>
                  </p:cNvSpPr>
                  <p:nvPr/>
                </p:nvSpPr>
                <p:spPr bwMode="auto">
                  <a:xfrm>
                    <a:off x="3063" y="2499"/>
                    <a:ext cx="17" cy="36"/>
                  </a:xfrm>
                  <a:custGeom>
                    <a:avLst/>
                    <a:gdLst>
                      <a:gd name="T0" fmla="*/ 20 w 66"/>
                      <a:gd name="T1" fmla="*/ 0 h 142"/>
                      <a:gd name="T2" fmla="*/ 0 w 66"/>
                      <a:gd name="T3" fmla="*/ 75 h 142"/>
                      <a:gd name="T4" fmla="*/ 34 w 66"/>
                      <a:gd name="T5" fmla="*/ 142 h 142"/>
                      <a:gd name="T6" fmla="*/ 46 w 66"/>
                      <a:gd name="T7" fmla="*/ 134 h 142"/>
                      <a:gd name="T8" fmla="*/ 66 w 66"/>
                      <a:gd name="T9" fmla="*/ 127 h 142"/>
                      <a:gd name="T10" fmla="*/ 58 w 66"/>
                      <a:gd name="T11" fmla="*/ 106 h 142"/>
                      <a:gd name="T12" fmla="*/ 55 w 66"/>
                      <a:gd name="T13" fmla="*/ 80 h 142"/>
                      <a:gd name="T14" fmla="*/ 66 w 66"/>
                      <a:gd name="T15" fmla="*/ 52 h 142"/>
                      <a:gd name="T16" fmla="*/ 58 w 66"/>
                      <a:gd name="T17" fmla="*/ 5 h 142"/>
                      <a:gd name="T18" fmla="*/ 20 w 6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42">
                        <a:moveTo>
                          <a:pt x="20" y="0"/>
                        </a:moveTo>
                        <a:lnTo>
                          <a:pt x="0" y="75"/>
                        </a:lnTo>
                        <a:lnTo>
                          <a:pt x="34" y="142"/>
                        </a:lnTo>
                        <a:lnTo>
                          <a:pt x="46" y="134"/>
                        </a:lnTo>
                        <a:lnTo>
                          <a:pt x="66" y="127"/>
                        </a:lnTo>
                        <a:lnTo>
                          <a:pt x="58" y="106"/>
                        </a:lnTo>
                        <a:lnTo>
                          <a:pt x="55" y="80"/>
                        </a:lnTo>
                        <a:lnTo>
                          <a:pt x="66" y="52"/>
                        </a:lnTo>
                        <a:lnTo>
                          <a:pt x="58" y="5"/>
                        </a:lnTo>
                        <a:lnTo>
                          <a:pt x="20"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85" name="Group 136"/>
                  <p:cNvGrpSpPr>
                    <a:grpSpLocks/>
                  </p:cNvGrpSpPr>
                  <p:nvPr/>
                </p:nvGrpSpPr>
                <p:grpSpPr bwMode="auto">
                  <a:xfrm>
                    <a:off x="3002" y="2303"/>
                    <a:ext cx="70" cy="133"/>
                    <a:chOff x="3002" y="2303"/>
                    <a:chExt cx="70" cy="133"/>
                  </a:xfrm>
                  <a:grpFill/>
                </p:grpSpPr>
                <p:grpSp>
                  <p:nvGrpSpPr>
                    <p:cNvPr id="286" name="Group 137"/>
                    <p:cNvGrpSpPr>
                      <a:grpSpLocks/>
                    </p:cNvGrpSpPr>
                    <p:nvPr/>
                  </p:nvGrpSpPr>
                  <p:grpSpPr bwMode="auto">
                    <a:xfrm>
                      <a:off x="3002" y="2303"/>
                      <a:ext cx="70" cy="133"/>
                      <a:chOff x="3002" y="2303"/>
                      <a:chExt cx="70" cy="133"/>
                    </a:xfrm>
                    <a:grpFill/>
                  </p:grpSpPr>
                  <p:grpSp>
                    <p:nvGrpSpPr>
                      <p:cNvPr id="288" name="Group 138"/>
                      <p:cNvGrpSpPr>
                        <a:grpSpLocks/>
                      </p:cNvGrpSpPr>
                      <p:nvPr/>
                    </p:nvGrpSpPr>
                    <p:grpSpPr bwMode="auto">
                      <a:xfrm>
                        <a:off x="3002" y="2428"/>
                        <a:ext cx="70" cy="8"/>
                        <a:chOff x="3002" y="2428"/>
                        <a:chExt cx="70" cy="8"/>
                      </a:xfrm>
                      <a:grpFill/>
                    </p:grpSpPr>
                    <p:sp>
                      <p:nvSpPr>
                        <p:cNvPr id="290" name="Line 139"/>
                        <p:cNvSpPr>
                          <a:spLocks noChangeShapeType="1"/>
                        </p:cNvSpPr>
                        <p:nvPr/>
                      </p:nvSpPr>
                      <p:spPr bwMode="auto">
                        <a:xfrm>
                          <a:off x="3002" y="2435"/>
                          <a:ext cx="70" cy="1"/>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91" name="Line 140"/>
                        <p:cNvSpPr>
                          <a:spLocks noChangeShapeType="1"/>
                        </p:cNvSpPr>
                        <p:nvPr/>
                      </p:nvSpPr>
                      <p:spPr bwMode="auto">
                        <a:xfrm>
                          <a:off x="3002" y="2428"/>
                          <a:ext cx="70" cy="1"/>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89" name="Freeform 141"/>
                      <p:cNvSpPr>
                        <a:spLocks/>
                      </p:cNvSpPr>
                      <p:nvPr/>
                    </p:nvSpPr>
                    <p:spPr bwMode="auto">
                      <a:xfrm>
                        <a:off x="3021" y="2303"/>
                        <a:ext cx="32" cy="19"/>
                      </a:xfrm>
                      <a:custGeom>
                        <a:avLst/>
                        <a:gdLst>
                          <a:gd name="T0" fmla="*/ 0 w 129"/>
                          <a:gd name="T1" fmla="*/ 9 h 76"/>
                          <a:gd name="T2" fmla="*/ 5 w 129"/>
                          <a:gd name="T3" fmla="*/ 76 h 76"/>
                          <a:gd name="T4" fmla="*/ 40 w 129"/>
                          <a:gd name="T5" fmla="*/ 27 h 76"/>
                          <a:gd name="T6" fmla="*/ 65 w 129"/>
                          <a:gd name="T7" fmla="*/ 75 h 76"/>
                          <a:gd name="T8" fmla="*/ 129 w 129"/>
                          <a:gd name="T9" fmla="*/ 0 h 76"/>
                        </a:gdLst>
                        <a:ahLst/>
                        <a:cxnLst>
                          <a:cxn ang="0">
                            <a:pos x="T0" y="T1"/>
                          </a:cxn>
                          <a:cxn ang="0">
                            <a:pos x="T2" y="T3"/>
                          </a:cxn>
                          <a:cxn ang="0">
                            <a:pos x="T4" y="T5"/>
                          </a:cxn>
                          <a:cxn ang="0">
                            <a:pos x="T6" y="T7"/>
                          </a:cxn>
                          <a:cxn ang="0">
                            <a:pos x="T8" y="T9"/>
                          </a:cxn>
                        </a:cxnLst>
                        <a:rect l="0" t="0" r="r" b="b"/>
                        <a:pathLst>
                          <a:path w="129" h="76">
                            <a:moveTo>
                              <a:pt x="0" y="9"/>
                            </a:moveTo>
                            <a:lnTo>
                              <a:pt x="5" y="76"/>
                            </a:lnTo>
                            <a:lnTo>
                              <a:pt x="40" y="27"/>
                            </a:lnTo>
                            <a:lnTo>
                              <a:pt x="65" y="75"/>
                            </a:lnTo>
                            <a:lnTo>
                              <a:pt x="129"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87" name="Line 142"/>
                    <p:cNvSpPr>
                      <a:spLocks noChangeShapeType="1"/>
                    </p:cNvSpPr>
                    <p:nvPr/>
                  </p:nvSpPr>
                  <p:spPr bwMode="auto">
                    <a:xfrm>
                      <a:off x="3031" y="2312"/>
                      <a:ext cx="1" cy="123"/>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277" name="Group 143"/>
                <p:cNvGrpSpPr>
                  <a:grpSpLocks/>
                </p:cNvGrpSpPr>
                <p:nvPr/>
              </p:nvGrpSpPr>
              <p:grpSpPr bwMode="auto">
                <a:xfrm>
                  <a:off x="3011" y="2235"/>
                  <a:ext cx="46" cy="75"/>
                  <a:chOff x="3011" y="2235"/>
                  <a:chExt cx="46" cy="75"/>
                </a:xfrm>
                <a:grpFill/>
              </p:grpSpPr>
              <p:sp>
                <p:nvSpPr>
                  <p:cNvPr id="278" name="Freeform 144"/>
                  <p:cNvSpPr>
                    <a:spLocks/>
                  </p:cNvSpPr>
                  <p:nvPr/>
                </p:nvSpPr>
                <p:spPr bwMode="auto">
                  <a:xfrm>
                    <a:off x="3012" y="2239"/>
                    <a:ext cx="43" cy="71"/>
                  </a:xfrm>
                  <a:custGeom>
                    <a:avLst/>
                    <a:gdLst>
                      <a:gd name="T0" fmla="*/ 7 w 170"/>
                      <a:gd name="T1" fmla="*/ 52 h 284"/>
                      <a:gd name="T2" fmla="*/ 3 w 170"/>
                      <a:gd name="T3" fmla="*/ 80 h 284"/>
                      <a:gd name="T4" fmla="*/ 1 w 170"/>
                      <a:gd name="T5" fmla="*/ 91 h 284"/>
                      <a:gd name="T6" fmla="*/ 7 w 170"/>
                      <a:gd name="T7" fmla="*/ 102 h 284"/>
                      <a:gd name="T8" fmla="*/ 0 w 170"/>
                      <a:gd name="T9" fmla="*/ 123 h 284"/>
                      <a:gd name="T10" fmla="*/ 4 w 170"/>
                      <a:gd name="T11" fmla="*/ 155 h 284"/>
                      <a:gd name="T12" fmla="*/ 8 w 170"/>
                      <a:gd name="T13" fmla="*/ 173 h 284"/>
                      <a:gd name="T14" fmla="*/ 12 w 170"/>
                      <a:gd name="T15" fmla="*/ 188 h 284"/>
                      <a:gd name="T16" fmla="*/ 17 w 170"/>
                      <a:gd name="T17" fmla="*/ 204 h 284"/>
                      <a:gd name="T18" fmla="*/ 24 w 170"/>
                      <a:gd name="T19" fmla="*/ 221 h 284"/>
                      <a:gd name="T20" fmla="*/ 37 w 170"/>
                      <a:gd name="T21" fmla="*/ 225 h 284"/>
                      <a:gd name="T22" fmla="*/ 50 w 170"/>
                      <a:gd name="T23" fmla="*/ 229 h 284"/>
                      <a:gd name="T24" fmla="*/ 50 w 170"/>
                      <a:gd name="T25" fmla="*/ 242 h 284"/>
                      <a:gd name="T26" fmla="*/ 49 w 170"/>
                      <a:gd name="T27" fmla="*/ 251 h 284"/>
                      <a:gd name="T28" fmla="*/ 75 w 170"/>
                      <a:gd name="T29" fmla="*/ 284 h 284"/>
                      <a:gd name="T30" fmla="*/ 145 w 170"/>
                      <a:gd name="T31" fmla="*/ 242 h 284"/>
                      <a:gd name="T32" fmla="*/ 148 w 170"/>
                      <a:gd name="T33" fmla="*/ 163 h 284"/>
                      <a:gd name="T34" fmla="*/ 157 w 170"/>
                      <a:gd name="T35" fmla="*/ 141 h 284"/>
                      <a:gd name="T36" fmla="*/ 162 w 170"/>
                      <a:gd name="T37" fmla="*/ 124 h 284"/>
                      <a:gd name="T38" fmla="*/ 167 w 170"/>
                      <a:gd name="T39" fmla="*/ 103 h 284"/>
                      <a:gd name="T40" fmla="*/ 170 w 170"/>
                      <a:gd name="T41" fmla="*/ 84 h 284"/>
                      <a:gd name="T42" fmla="*/ 169 w 170"/>
                      <a:gd name="T43" fmla="*/ 67 h 284"/>
                      <a:gd name="T44" fmla="*/ 166 w 170"/>
                      <a:gd name="T45" fmla="*/ 49 h 284"/>
                      <a:gd name="T46" fmla="*/ 162 w 170"/>
                      <a:gd name="T47" fmla="*/ 34 h 284"/>
                      <a:gd name="T48" fmla="*/ 155 w 170"/>
                      <a:gd name="T49" fmla="*/ 23 h 284"/>
                      <a:gd name="T50" fmla="*/ 145 w 170"/>
                      <a:gd name="T51" fmla="*/ 13 h 284"/>
                      <a:gd name="T52" fmla="*/ 133 w 170"/>
                      <a:gd name="T53" fmla="*/ 8 h 284"/>
                      <a:gd name="T54" fmla="*/ 119 w 170"/>
                      <a:gd name="T55" fmla="*/ 4 h 284"/>
                      <a:gd name="T56" fmla="*/ 103 w 170"/>
                      <a:gd name="T57" fmla="*/ 2 h 284"/>
                      <a:gd name="T58" fmla="*/ 83 w 170"/>
                      <a:gd name="T59" fmla="*/ 0 h 284"/>
                      <a:gd name="T60" fmla="*/ 65 w 170"/>
                      <a:gd name="T61" fmla="*/ 2 h 284"/>
                      <a:gd name="T62" fmla="*/ 44 w 170"/>
                      <a:gd name="T63" fmla="*/ 7 h 284"/>
                      <a:gd name="T64" fmla="*/ 32 w 170"/>
                      <a:gd name="T65" fmla="*/ 15 h 284"/>
                      <a:gd name="T66" fmla="*/ 20 w 170"/>
                      <a:gd name="T67" fmla="*/ 23 h 284"/>
                      <a:gd name="T68" fmla="*/ 12 w 170"/>
                      <a:gd name="T69" fmla="*/ 36 h 284"/>
                      <a:gd name="T70" fmla="*/ 7 w 170"/>
                      <a:gd name="T71" fmla="*/ 5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284">
                        <a:moveTo>
                          <a:pt x="7" y="52"/>
                        </a:moveTo>
                        <a:lnTo>
                          <a:pt x="3" y="80"/>
                        </a:lnTo>
                        <a:lnTo>
                          <a:pt x="1" y="91"/>
                        </a:lnTo>
                        <a:lnTo>
                          <a:pt x="7" y="102"/>
                        </a:lnTo>
                        <a:lnTo>
                          <a:pt x="0" y="123"/>
                        </a:lnTo>
                        <a:lnTo>
                          <a:pt x="4" y="155"/>
                        </a:lnTo>
                        <a:lnTo>
                          <a:pt x="8" y="173"/>
                        </a:lnTo>
                        <a:lnTo>
                          <a:pt x="12" y="188"/>
                        </a:lnTo>
                        <a:lnTo>
                          <a:pt x="17" y="204"/>
                        </a:lnTo>
                        <a:lnTo>
                          <a:pt x="24" y="221"/>
                        </a:lnTo>
                        <a:lnTo>
                          <a:pt x="37" y="225"/>
                        </a:lnTo>
                        <a:lnTo>
                          <a:pt x="50" y="229"/>
                        </a:lnTo>
                        <a:lnTo>
                          <a:pt x="50" y="242"/>
                        </a:lnTo>
                        <a:lnTo>
                          <a:pt x="49" y="251"/>
                        </a:lnTo>
                        <a:lnTo>
                          <a:pt x="75" y="284"/>
                        </a:lnTo>
                        <a:lnTo>
                          <a:pt x="145" y="242"/>
                        </a:lnTo>
                        <a:lnTo>
                          <a:pt x="148" y="163"/>
                        </a:lnTo>
                        <a:lnTo>
                          <a:pt x="157" y="141"/>
                        </a:lnTo>
                        <a:lnTo>
                          <a:pt x="162" y="124"/>
                        </a:lnTo>
                        <a:lnTo>
                          <a:pt x="167" y="103"/>
                        </a:lnTo>
                        <a:lnTo>
                          <a:pt x="170" y="84"/>
                        </a:lnTo>
                        <a:lnTo>
                          <a:pt x="169" y="67"/>
                        </a:lnTo>
                        <a:lnTo>
                          <a:pt x="166" y="49"/>
                        </a:lnTo>
                        <a:lnTo>
                          <a:pt x="162" y="34"/>
                        </a:lnTo>
                        <a:lnTo>
                          <a:pt x="155" y="23"/>
                        </a:lnTo>
                        <a:lnTo>
                          <a:pt x="145" y="13"/>
                        </a:lnTo>
                        <a:lnTo>
                          <a:pt x="133" y="8"/>
                        </a:lnTo>
                        <a:lnTo>
                          <a:pt x="119" y="4"/>
                        </a:lnTo>
                        <a:lnTo>
                          <a:pt x="103" y="2"/>
                        </a:lnTo>
                        <a:lnTo>
                          <a:pt x="83" y="0"/>
                        </a:lnTo>
                        <a:lnTo>
                          <a:pt x="65" y="2"/>
                        </a:lnTo>
                        <a:lnTo>
                          <a:pt x="44" y="7"/>
                        </a:lnTo>
                        <a:lnTo>
                          <a:pt x="32" y="15"/>
                        </a:lnTo>
                        <a:lnTo>
                          <a:pt x="20" y="23"/>
                        </a:lnTo>
                        <a:lnTo>
                          <a:pt x="12" y="36"/>
                        </a:lnTo>
                        <a:lnTo>
                          <a:pt x="7" y="5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79" name="Freeform 145"/>
                  <p:cNvSpPr>
                    <a:spLocks/>
                  </p:cNvSpPr>
                  <p:nvPr/>
                </p:nvSpPr>
                <p:spPr bwMode="auto">
                  <a:xfrm>
                    <a:off x="3027" y="2277"/>
                    <a:ext cx="22" cy="22"/>
                  </a:xfrm>
                  <a:custGeom>
                    <a:avLst/>
                    <a:gdLst>
                      <a:gd name="T0" fmla="*/ 71 w 85"/>
                      <a:gd name="T1" fmla="*/ 24 h 88"/>
                      <a:gd name="T2" fmla="*/ 63 w 85"/>
                      <a:gd name="T3" fmla="*/ 45 h 88"/>
                      <a:gd name="T4" fmla="*/ 0 w 85"/>
                      <a:gd name="T5" fmla="*/ 76 h 88"/>
                      <a:gd name="T6" fmla="*/ 33 w 85"/>
                      <a:gd name="T7" fmla="*/ 69 h 88"/>
                      <a:gd name="T8" fmla="*/ 47 w 85"/>
                      <a:gd name="T9" fmla="*/ 65 h 88"/>
                      <a:gd name="T10" fmla="*/ 64 w 85"/>
                      <a:gd name="T11" fmla="*/ 67 h 88"/>
                      <a:gd name="T12" fmla="*/ 77 w 85"/>
                      <a:gd name="T13" fmla="*/ 72 h 88"/>
                      <a:gd name="T14" fmla="*/ 84 w 85"/>
                      <a:gd name="T15" fmla="*/ 88 h 88"/>
                      <a:gd name="T16" fmla="*/ 85 w 85"/>
                      <a:gd name="T17" fmla="*/ 26 h 88"/>
                      <a:gd name="T18" fmla="*/ 83 w 85"/>
                      <a:gd name="T19" fmla="*/ 13 h 88"/>
                      <a:gd name="T20" fmla="*/ 73 w 85"/>
                      <a:gd name="T21" fmla="*/ 0 h 88"/>
                      <a:gd name="T22" fmla="*/ 71 w 85"/>
                      <a:gd name="T23"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8">
                        <a:moveTo>
                          <a:pt x="71" y="24"/>
                        </a:moveTo>
                        <a:lnTo>
                          <a:pt x="63" y="45"/>
                        </a:lnTo>
                        <a:lnTo>
                          <a:pt x="0" y="76"/>
                        </a:lnTo>
                        <a:lnTo>
                          <a:pt x="33" y="69"/>
                        </a:lnTo>
                        <a:lnTo>
                          <a:pt x="47" y="65"/>
                        </a:lnTo>
                        <a:lnTo>
                          <a:pt x="64" y="67"/>
                        </a:lnTo>
                        <a:lnTo>
                          <a:pt x="77" y="72"/>
                        </a:lnTo>
                        <a:lnTo>
                          <a:pt x="84" y="88"/>
                        </a:lnTo>
                        <a:lnTo>
                          <a:pt x="85" y="26"/>
                        </a:lnTo>
                        <a:lnTo>
                          <a:pt x="83" y="13"/>
                        </a:lnTo>
                        <a:lnTo>
                          <a:pt x="73" y="0"/>
                        </a:lnTo>
                        <a:lnTo>
                          <a:pt x="71" y="2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80" name="Freeform 146"/>
                  <p:cNvSpPr>
                    <a:spLocks/>
                  </p:cNvSpPr>
                  <p:nvPr/>
                </p:nvSpPr>
                <p:spPr bwMode="auto">
                  <a:xfrm>
                    <a:off x="3011" y="2235"/>
                    <a:ext cx="46" cy="51"/>
                  </a:xfrm>
                  <a:custGeom>
                    <a:avLst/>
                    <a:gdLst>
                      <a:gd name="T0" fmla="*/ 33 w 183"/>
                      <a:gd name="T1" fmla="*/ 17 h 205"/>
                      <a:gd name="T2" fmla="*/ 49 w 183"/>
                      <a:gd name="T3" fmla="*/ 9 h 205"/>
                      <a:gd name="T4" fmla="*/ 62 w 183"/>
                      <a:gd name="T5" fmla="*/ 5 h 205"/>
                      <a:gd name="T6" fmla="*/ 84 w 183"/>
                      <a:gd name="T7" fmla="*/ 0 h 205"/>
                      <a:gd name="T8" fmla="*/ 100 w 183"/>
                      <a:gd name="T9" fmla="*/ 0 h 205"/>
                      <a:gd name="T10" fmla="*/ 117 w 183"/>
                      <a:gd name="T11" fmla="*/ 0 h 205"/>
                      <a:gd name="T12" fmla="*/ 134 w 183"/>
                      <a:gd name="T13" fmla="*/ 4 h 205"/>
                      <a:gd name="T14" fmla="*/ 146 w 183"/>
                      <a:gd name="T15" fmla="*/ 4 h 205"/>
                      <a:gd name="T16" fmla="*/ 158 w 183"/>
                      <a:gd name="T17" fmla="*/ 8 h 205"/>
                      <a:gd name="T18" fmla="*/ 168 w 183"/>
                      <a:gd name="T19" fmla="*/ 17 h 205"/>
                      <a:gd name="T20" fmla="*/ 176 w 183"/>
                      <a:gd name="T21" fmla="*/ 27 h 205"/>
                      <a:gd name="T22" fmla="*/ 178 w 183"/>
                      <a:gd name="T23" fmla="*/ 43 h 205"/>
                      <a:gd name="T24" fmla="*/ 180 w 183"/>
                      <a:gd name="T25" fmla="*/ 63 h 205"/>
                      <a:gd name="T26" fmla="*/ 183 w 183"/>
                      <a:gd name="T27" fmla="*/ 91 h 205"/>
                      <a:gd name="T28" fmla="*/ 181 w 183"/>
                      <a:gd name="T29" fmla="*/ 114 h 205"/>
                      <a:gd name="T30" fmla="*/ 176 w 183"/>
                      <a:gd name="T31" fmla="*/ 135 h 205"/>
                      <a:gd name="T32" fmla="*/ 172 w 183"/>
                      <a:gd name="T33" fmla="*/ 154 h 205"/>
                      <a:gd name="T34" fmla="*/ 167 w 183"/>
                      <a:gd name="T35" fmla="*/ 167 h 205"/>
                      <a:gd name="T36" fmla="*/ 162 w 183"/>
                      <a:gd name="T37" fmla="*/ 180 h 205"/>
                      <a:gd name="T38" fmla="*/ 156 w 183"/>
                      <a:gd name="T39" fmla="*/ 192 h 205"/>
                      <a:gd name="T40" fmla="*/ 150 w 183"/>
                      <a:gd name="T41" fmla="*/ 205 h 205"/>
                      <a:gd name="T42" fmla="*/ 143 w 183"/>
                      <a:gd name="T43" fmla="*/ 205 h 205"/>
                      <a:gd name="T44" fmla="*/ 146 w 183"/>
                      <a:gd name="T45" fmla="*/ 187 h 205"/>
                      <a:gd name="T46" fmla="*/ 142 w 183"/>
                      <a:gd name="T47" fmla="*/ 175 h 205"/>
                      <a:gd name="T48" fmla="*/ 139 w 183"/>
                      <a:gd name="T49" fmla="*/ 167 h 205"/>
                      <a:gd name="T50" fmla="*/ 143 w 183"/>
                      <a:gd name="T51" fmla="*/ 155 h 205"/>
                      <a:gd name="T52" fmla="*/ 146 w 183"/>
                      <a:gd name="T53" fmla="*/ 135 h 205"/>
                      <a:gd name="T54" fmla="*/ 141 w 183"/>
                      <a:gd name="T55" fmla="*/ 130 h 205"/>
                      <a:gd name="T56" fmla="*/ 133 w 183"/>
                      <a:gd name="T57" fmla="*/ 139 h 205"/>
                      <a:gd name="T58" fmla="*/ 126 w 183"/>
                      <a:gd name="T59" fmla="*/ 150 h 205"/>
                      <a:gd name="T60" fmla="*/ 127 w 183"/>
                      <a:gd name="T61" fmla="*/ 130 h 205"/>
                      <a:gd name="T62" fmla="*/ 124 w 183"/>
                      <a:gd name="T63" fmla="*/ 105 h 205"/>
                      <a:gd name="T64" fmla="*/ 124 w 183"/>
                      <a:gd name="T65" fmla="*/ 79 h 205"/>
                      <a:gd name="T66" fmla="*/ 122 w 183"/>
                      <a:gd name="T67" fmla="*/ 64 h 205"/>
                      <a:gd name="T68" fmla="*/ 129 w 183"/>
                      <a:gd name="T69" fmla="*/ 58 h 205"/>
                      <a:gd name="T70" fmla="*/ 116 w 183"/>
                      <a:gd name="T71" fmla="*/ 62 h 205"/>
                      <a:gd name="T72" fmla="*/ 105 w 183"/>
                      <a:gd name="T73" fmla="*/ 66 h 205"/>
                      <a:gd name="T74" fmla="*/ 96 w 183"/>
                      <a:gd name="T75" fmla="*/ 67 h 205"/>
                      <a:gd name="T76" fmla="*/ 77 w 183"/>
                      <a:gd name="T77" fmla="*/ 70 h 205"/>
                      <a:gd name="T78" fmla="*/ 67 w 183"/>
                      <a:gd name="T79" fmla="*/ 73 h 205"/>
                      <a:gd name="T80" fmla="*/ 83 w 183"/>
                      <a:gd name="T81" fmla="*/ 66 h 205"/>
                      <a:gd name="T82" fmla="*/ 74 w 183"/>
                      <a:gd name="T83" fmla="*/ 66 h 205"/>
                      <a:gd name="T84" fmla="*/ 52 w 183"/>
                      <a:gd name="T85" fmla="*/ 66 h 205"/>
                      <a:gd name="T86" fmla="*/ 37 w 183"/>
                      <a:gd name="T87" fmla="*/ 63 h 205"/>
                      <a:gd name="T88" fmla="*/ 17 w 183"/>
                      <a:gd name="T89" fmla="*/ 64 h 205"/>
                      <a:gd name="T90" fmla="*/ 12 w 183"/>
                      <a:gd name="T91" fmla="*/ 77 h 205"/>
                      <a:gd name="T92" fmla="*/ 9 w 183"/>
                      <a:gd name="T93" fmla="*/ 93 h 205"/>
                      <a:gd name="T94" fmla="*/ 5 w 183"/>
                      <a:gd name="T95" fmla="*/ 73 h 205"/>
                      <a:gd name="T96" fmla="*/ 0 w 183"/>
                      <a:gd name="T97" fmla="*/ 51 h 205"/>
                      <a:gd name="T98" fmla="*/ 9 w 183"/>
                      <a:gd name="T99" fmla="*/ 35 h 205"/>
                      <a:gd name="T100" fmla="*/ 20 w 183"/>
                      <a:gd name="T101" fmla="*/ 25 h 205"/>
                      <a:gd name="T102" fmla="*/ 33 w 183"/>
                      <a:gd name="T103"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205">
                        <a:moveTo>
                          <a:pt x="33" y="17"/>
                        </a:moveTo>
                        <a:lnTo>
                          <a:pt x="49" y="9"/>
                        </a:lnTo>
                        <a:lnTo>
                          <a:pt x="62" y="5"/>
                        </a:lnTo>
                        <a:lnTo>
                          <a:pt x="84" y="0"/>
                        </a:lnTo>
                        <a:lnTo>
                          <a:pt x="100" y="0"/>
                        </a:lnTo>
                        <a:lnTo>
                          <a:pt x="117" y="0"/>
                        </a:lnTo>
                        <a:lnTo>
                          <a:pt x="134" y="4"/>
                        </a:lnTo>
                        <a:lnTo>
                          <a:pt x="146" y="4"/>
                        </a:lnTo>
                        <a:lnTo>
                          <a:pt x="158" y="8"/>
                        </a:lnTo>
                        <a:lnTo>
                          <a:pt x="168" y="17"/>
                        </a:lnTo>
                        <a:lnTo>
                          <a:pt x="176" y="27"/>
                        </a:lnTo>
                        <a:lnTo>
                          <a:pt x="178" y="43"/>
                        </a:lnTo>
                        <a:lnTo>
                          <a:pt x="180" y="63"/>
                        </a:lnTo>
                        <a:lnTo>
                          <a:pt x="183" y="91"/>
                        </a:lnTo>
                        <a:lnTo>
                          <a:pt x="181" y="114"/>
                        </a:lnTo>
                        <a:lnTo>
                          <a:pt x="176" y="135"/>
                        </a:lnTo>
                        <a:lnTo>
                          <a:pt x="172" y="154"/>
                        </a:lnTo>
                        <a:lnTo>
                          <a:pt x="167" y="167"/>
                        </a:lnTo>
                        <a:lnTo>
                          <a:pt x="162" y="180"/>
                        </a:lnTo>
                        <a:lnTo>
                          <a:pt x="156" y="192"/>
                        </a:lnTo>
                        <a:lnTo>
                          <a:pt x="150" y="205"/>
                        </a:lnTo>
                        <a:lnTo>
                          <a:pt x="143" y="205"/>
                        </a:lnTo>
                        <a:lnTo>
                          <a:pt x="146" y="187"/>
                        </a:lnTo>
                        <a:lnTo>
                          <a:pt x="142" y="175"/>
                        </a:lnTo>
                        <a:lnTo>
                          <a:pt x="139" y="167"/>
                        </a:lnTo>
                        <a:lnTo>
                          <a:pt x="143" y="155"/>
                        </a:lnTo>
                        <a:lnTo>
                          <a:pt x="146" y="135"/>
                        </a:lnTo>
                        <a:lnTo>
                          <a:pt x="141" y="130"/>
                        </a:lnTo>
                        <a:lnTo>
                          <a:pt x="133" y="139"/>
                        </a:lnTo>
                        <a:lnTo>
                          <a:pt x="126" y="150"/>
                        </a:lnTo>
                        <a:lnTo>
                          <a:pt x="127" y="130"/>
                        </a:lnTo>
                        <a:lnTo>
                          <a:pt x="124" y="105"/>
                        </a:lnTo>
                        <a:lnTo>
                          <a:pt x="124" y="79"/>
                        </a:lnTo>
                        <a:lnTo>
                          <a:pt x="122" y="64"/>
                        </a:lnTo>
                        <a:lnTo>
                          <a:pt x="129" y="58"/>
                        </a:lnTo>
                        <a:lnTo>
                          <a:pt x="116" y="62"/>
                        </a:lnTo>
                        <a:lnTo>
                          <a:pt x="105" y="66"/>
                        </a:lnTo>
                        <a:lnTo>
                          <a:pt x="96" y="67"/>
                        </a:lnTo>
                        <a:lnTo>
                          <a:pt x="77" y="70"/>
                        </a:lnTo>
                        <a:lnTo>
                          <a:pt x="67" y="73"/>
                        </a:lnTo>
                        <a:lnTo>
                          <a:pt x="83" y="66"/>
                        </a:lnTo>
                        <a:lnTo>
                          <a:pt x="74" y="66"/>
                        </a:lnTo>
                        <a:lnTo>
                          <a:pt x="52" y="66"/>
                        </a:lnTo>
                        <a:lnTo>
                          <a:pt x="37" y="63"/>
                        </a:lnTo>
                        <a:lnTo>
                          <a:pt x="17" y="64"/>
                        </a:lnTo>
                        <a:lnTo>
                          <a:pt x="12" y="77"/>
                        </a:lnTo>
                        <a:lnTo>
                          <a:pt x="9" y="93"/>
                        </a:lnTo>
                        <a:lnTo>
                          <a:pt x="5" y="73"/>
                        </a:lnTo>
                        <a:lnTo>
                          <a:pt x="0" y="51"/>
                        </a:lnTo>
                        <a:lnTo>
                          <a:pt x="9" y="35"/>
                        </a:lnTo>
                        <a:lnTo>
                          <a:pt x="20" y="25"/>
                        </a:lnTo>
                        <a:lnTo>
                          <a:pt x="33" y="1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202" name="Group 147"/>
              <p:cNvGrpSpPr>
                <a:grpSpLocks/>
              </p:cNvGrpSpPr>
              <p:nvPr/>
            </p:nvGrpSpPr>
            <p:grpSpPr bwMode="auto">
              <a:xfrm>
                <a:off x="-716" y="2435"/>
                <a:ext cx="117" cy="498"/>
                <a:chOff x="2906" y="2247"/>
                <a:chExt cx="105" cy="485"/>
              </a:xfrm>
              <a:grpFill/>
            </p:grpSpPr>
            <p:grpSp>
              <p:nvGrpSpPr>
                <p:cNvPr id="246" name="Group 148"/>
                <p:cNvGrpSpPr>
                  <a:grpSpLocks/>
                </p:cNvGrpSpPr>
                <p:nvPr/>
              </p:nvGrpSpPr>
              <p:grpSpPr bwMode="auto">
                <a:xfrm>
                  <a:off x="2928" y="2247"/>
                  <a:ext cx="56" cy="84"/>
                  <a:chOff x="2928" y="2247"/>
                  <a:chExt cx="56" cy="84"/>
                </a:xfrm>
                <a:grpFill/>
              </p:grpSpPr>
              <p:sp>
                <p:nvSpPr>
                  <p:cNvPr id="266" name="Freeform 149"/>
                  <p:cNvSpPr>
                    <a:spLocks/>
                  </p:cNvSpPr>
                  <p:nvPr/>
                </p:nvSpPr>
                <p:spPr bwMode="auto">
                  <a:xfrm>
                    <a:off x="2928" y="2247"/>
                    <a:ext cx="56" cy="65"/>
                  </a:xfrm>
                  <a:custGeom>
                    <a:avLst/>
                    <a:gdLst>
                      <a:gd name="T0" fmla="*/ 85 w 222"/>
                      <a:gd name="T1" fmla="*/ 3 h 262"/>
                      <a:gd name="T2" fmla="*/ 60 w 222"/>
                      <a:gd name="T3" fmla="*/ 16 h 262"/>
                      <a:gd name="T4" fmla="*/ 45 w 222"/>
                      <a:gd name="T5" fmla="*/ 30 h 262"/>
                      <a:gd name="T6" fmla="*/ 33 w 222"/>
                      <a:gd name="T7" fmla="*/ 49 h 262"/>
                      <a:gd name="T8" fmla="*/ 21 w 222"/>
                      <a:gd name="T9" fmla="*/ 86 h 262"/>
                      <a:gd name="T10" fmla="*/ 8 w 222"/>
                      <a:gd name="T11" fmla="*/ 138 h 262"/>
                      <a:gd name="T12" fmla="*/ 0 w 222"/>
                      <a:gd name="T13" fmla="*/ 186 h 262"/>
                      <a:gd name="T14" fmla="*/ 2 w 222"/>
                      <a:gd name="T15" fmla="*/ 207 h 262"/>
                      <a:gd name="T16" fmla="*/ 6 w 222"/>
                      <a:gd name="T17" fmla="*/ 226 h 262"/>
                      <a:gd name="T18" fmla="*/ 10 w 222"/>
                      <a:gd name="T19" fmla="*/ 249 h 262"/>
                      <a:gd name="T20" fmla="*/ 10 w 222"/>
                      <a:gd name="T21" fmla="*/ 258 h 262"/>
                      <a:gd name="T22" fmla="*/ 17 w 222"/>
                      <a:gd name="T23" fmla="*/ 258 h 262"/>
                      <a:gd name="T24" fmla="*/ 31 w 222"/>
                      <a:gd name="T25" fmla="*/ 254 h 262"/>
                      <a:gd name="T26" fmla="*/ 45 w 222"/>
                      <a:gd name="T27" fmla="*/ 255 h 262"/>
                      <a:gd name="T28" fmla="*/ 65 w 222"/>
                      <a:gd name="T29" fmla="*/ 261 h 262"/>
                      <a:gd name="T30" fmla="*/ 77 w 222"/>
                      <a:gd name="T31" fmla="*/ 262 h 262"/>
                      <a:gd name="T32" fmla="*/ 77 w 222"/>
                      <a:gd name="T33" fmla="*/ 245 h 262"/>
                      <a:gd name="T34" fmla="*/ 61 w 222"/>
                      <a:gd name="T35" fmla="*/ 208 h 262"/>
                      <a:gd name="T36" fmla="*/ 57 w 222"/>
                      <a:gd name="T37" fmla="*/ 150 h 262"/>
                      <a:gd name="T38" fmla="*/ 61 w 222"/>
                      <a:gd name="T39" fmla="*/ 97 h 262"/>
                      <a:gd name="T40" fmla="*/ 91 w 222"/>
                      <a:gd name="T41" fmla="*/ 66 h 262"/>
                      <a:gd name="T42" fmla="*/ 144 w 222"/>
                      <a:gd name="T43" fmla="*/ 61 h 262"/>
                      <a:gd name="T44" fmla="*/ 169 w 222"/>
                      <a:gd name="T45" fmla="*/ 92 h 262"/>
                      <a:gd name="T46" fmla="*/ 166 w 222"/>
                      <a:gd name="T47" fmla="*/ 203 h 262"/>
                      <a:gd name="T48" fmla="*/ 144 w 222"/>
                      <a:gd name="T49" fmla="*/ 246 h 262"/>
                      <a:gd name="T50" fmla="*/ 144 w 222"/>
                      <a:gd name="T51" fmla="*/ 261 h 262"/>
                      <a:gd name="T52" fmla="*/ 157 w 222"/>
                      <a:gd name="T53" fmla="*/ 261 h 262"/>
                      <a:gd name="T54" fmla="*/ 173 w 222"/>
                      <a:gd name="T55" fmla="*/ 258 h 262"/>
                      <a:gd name="T56" fmla="*/ 187 w 222"/>
                      <a:gd name="T57" fmla="*/ 257 h 262"/>
                      <a:gd name="T58" fmla="*/ 199 w 222"/>
                      <a:gd name="T59" fmla="*/ 259 h 262"/>
                      <a:gd name="T60" fmla="*/ 206 w 222"/>
                      <a:gd name="T61" fmla="*/ 261 h 262"/>
                      <a:gd name="T62" fmla="*/ 208 w 222"/>
                      <a:gd name="T63" fmla="*/ 243 h 262"/>
                      <a:gd name="T64" fmla="*/ 216 w 222"/>
                      <a:gd name="T65" fmla="*/ 218 h 262"/>
                      <a:gd name="T66" fmla="*/ 220 w 222"/>
                      <a:gd name="T67" fmla="*/ 193 h 262"/>
                      <a:gd name="T68" fmla="*/ 222 w 222"/>
                      <a:gd name="T69" fmla="*/ 174 h 262"/>
                      <a:gd name="T70" fmla="*/ 220 w 222"/>
                      <a:gd name="T71" fmla="*/ 150 h 262"/>
                      <a:gd name="T72" fmla="*/ 216 w 222"/>
                      <a:gd name="T73" fmla="*/ 133 h 262"/>
                      <a:gd name="T74" fmla="*/ 211 w 222"/>
                      <a:gd name="T75" fmla="*/ 115 h 262"/>
                      <a:gd name="T76" fmla="*/ 207 w 222"/>
                      <a:gd name="T77" fmla="*/ 96 h 262"/>
                      <a:gd name="T78" fmla="*/ 207 w 222"/>
                      <a:gd name="T79" fmla="*/ 84 h 262"/>
                      <a:gd name="T80" fmla="*/ 203 w 222"/>
                      <a:gd name="T81" fmla="*/ 65 h 262"/>
                      <a:gd name="T82" fmla="*/ 198 w 222"/>
                      <a:gd name="T83" fmla="*/ 41 h 262"/>
                      <a:gd name="T84" fmla="*/ 182 w 222"/>
                      <a:gd name="T85" fmla="*/ 20 h 262"/>
                      <a:gd name="T86" fmla="*/ 160 w 222"/>
                      <a:gd name="T87" fmla="*/ 5 h 262"/>
                      <a:gd name="T88" fmla="*/ 136 w 222"/>
                      <a:gd name="T89" fmla="*/ 0 h 262"/>
                      <a:gd name="T90" fmla="*/ 115 w 222"/>
                      <a:gd name="T91" fmla="*/ 0 h 262"/>
                      <a:gd name="T92" fmla="*/ 85 w 222"/>
                      <a:gd name="T93" fmla="*/ 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262">
                        <a:moveTo>
                          <a:pt x="85" y="3"/>
                        </a:moveTo>
                        <a:lnTo>
                          <a:pt x="60" y="16"/>
                        </a:lnTo>
                        <a:lnTo>
                          <a:pt x="45" y="30"/>
                        </a:lnTo>
                        <a:lnTo>
                          <a:pt x="33" y="49"/>
                        </a:lnTo>
                        <a:lnTo>
                          <a:pt x="21" y="86"/>
                        </a:lnTo>
                        <a:lnTo>
                          <a:pt x="8" y="138"/>
                        </a:lnTo>
                        <a:lnTo>
                          <a:pt x="0" y="186"/>
                        </a:lnTo>
                        <a:lnTo>
                          <a:pt x="2" y="207"/>
                        </a:lnTo>
                        <a:lnTo>
                          <a:pt x="6" y="226"/>
                        </a:lnTo>
                        <a:lnTo>
                          <a:pt x="10" y="249"/>
                        </a:lnTo>
                        <a:lnTo>
                          <a:pt x="10" y="258"/>
                        </a:lnTo>
                        <a:lnTo>
                          <a:pt x="17" y="258"/>
                        </a:lnTo>
                        <a:lnTo>
                          <a:pt x="31" y="254"/>
                        </a:lnTo>
                        <a:lnTo>
                          <a:pt x="45" y="255"/>
                        </a:lnTo>
                        <a:lnTo>
                          <a:pt x="65" y="261"/>
                        </a:lnTo>
                        <a:lnTo>
                          <a:pt x="77" y="262"/>
                        </a:lnTo>
                        <a:lnTo>
                          <a:pt x="77" y="245"/>
                        </a:lnTo>
                        <a:lnTo>
                          <a:pt x="61" y="208"/>
                        </a:lnTo>
                        <a:lnTo>
                          <a:pt x="57" y="150"/>
                        </a:lnTo>
                        <a:lnTo>
                          <a:pt x="61" y="97"/>
                        </a:lnTo>
                        <a:lnTo>
                          <a:pt x="91" y="66"/>
                        </a:lnTo>
                        <a:lnTo>
                          <a:pt x="144" y="61"/>
                        </a:lnTo>
                        <a:lnTo>
                          <a:pt x="169" y="92"/>
                        </a:lnTo>
                        <a:lnTo>
                          <a:pt x="166" y="203"/>
                        </a:lnTo>
                        <a:lnTo>
                          <a:pt x="144" y="246"/>
                        </a:lnTo>
                        <a:lnTo>
                          <a:pt x="144" y="261"/>
                        </a:lnTo>
                        <a:lnTo>
                          <a:pt x="157" y="261"/>
                        </a:lnTo>
                        <a:lnTo>
                          <a:pt x="173" y="258"/>
                        </a:lnTo>
                        <a:lnTo>
                          <a:pt x="187" y="257"/>
                        </a:lnTo>
                        <a:lnTo>
                          <a:pt x="199" y="259"/>
                        </a:lnTo>
                        <a:lnTo>
                          <a:pt x="206" y="261"/>
                        </a:lnTo>
                        <a:lnTo>
                          <a:pt x="208" y="243"/>
                        </a:lnTo>
                        <a:lnTo>
                          <a:pt x="216" y="218"/>
                        </a:lnTo>
                        <a:lnTo>
                          <a:pt x="220" y="193"/>
                        </a:lnTo>
                        <a:lnTo>
                          <a:pt x="222" y="174"/>
                        </a:lnTo>
                        <a:lnTo>
                          <a:pt x="220" y="150"/>
                        </a:lnTo>
                        <a:lnTo>
                          <a:pt x="216" y="133"/>
                        </a:lnTo>
                        <a:lnTo>
                          <a:pt x="211" y="115"/>
                        </a:lnTo>
                        <a:lnTo>
                          <a:pt x="207" y="96"/>
                        </a:lnTo>
                        <a:lnTo>
                          <a:pt x="207" y="84"/>
                        </a:lnTo>
                        <a:lnTo>
                          <a:pt x="203" y="65"/>
                        </a:lnTo>
                        <a:lnTo>
                          <a:pt x="198" y="41"/>
                        </a:lnTo>
                        <a:lnTo>
                          <a:pt x="182" y="20"/>
                        </a:lnTo>
                        <a:lnTo>
                          <a:pt x="160" y="5"/>
                        </a:lnTo>
                        <a:lnTo>
                          <a:pt x="136" y="0"/>
                        </a:lnTo>
                        <a:lnTo>
                          <a:pt x="115" y="0"/>
                        </a:lnTo>
                        <a:lnTo>
                          <a:pt x="85" y="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67" name="Freeform 150"/>
                  <p:cNvSpPr>
                    <a:spLocks/>
                  </p:cNvSpPr>
                  <p:nvPr/>
                </p:nvSpPr>
                <p:spPr bwMode="auto">
                  <a:xfrm>
                    <a:off x="2941" y="2260"/>
                    <a:ext cx="31" cy="71"/>
                  </a:xfrm>
                  <a:custGeom>
                    <a:avLst/>
                    <a:gdLst>
                      <a:gd name="T0" fmla="*/ 12 w 128"/>
                      <a:gd name="T1" fmla="*/ 30 h 287"/>
                      <a:gd name="T2" fmla="*/ 4 w 128"/>
                      <a:gd name="T3" fmla="*/ 49 h 287"/>
                      <a:gd name="T4" fmla="*/ 1 w 128"/>
                      <a:gd name="T5" fmla="*/ 72 h 287"/>
                      <a:gd name="T6" fmla="*/ 0 w 128"/>
                      <a:gd name="T7" fmla="*/ 97 h 287"/>
                      <a:gd name="T8" fmla="*/ 1 w 128"/>
                      <a:gd name="T9" fmla="*/ 117 h 287"/>
                      <a:gd name="T10" fmla="*/ 4 w 128"/>
                      <a:gd name="T11" fmla="*/ 137 h 287"/>
                      <a:gd name="T12" fmla="*/ 28 w 128"/>
                      <a:gd name="T13" fmla="*/ 196 h 287"/>
                      <a:gd name="T14" fmla="*/ 28 w 128"/>
                      <a:gd name="T15" fmla="*/ 251 h 287"/>
                      <a:gd name="T16" fmla="*/ 66 w 128"/>
                      <a:gd name="T17" fmla="*/ 287 h 287"/>
                      <a:gd name="T18" fmla="*/ 95 w 128"/>
                      <a:gd name="T19" fmla="*/ 246 h 287"/>
                      <a:gd name="T20" fmla="*/ 95 w 128"/>
                      <a:gd name="T21" fmla="*/ 197 h 287"/>
                      <a:gd name="T22" fmla="*/ 121 w 128"/>
                      <a:gd name="T23" fmla="*/ 149 h 287"/>
                      <a:gd name="T24" fmla="*/ 125 w 128"/>
                      <a:gd name="T25" fmla="*/ 120 h 287"/>
                      <a:gd name="T26" fmla="*/ 128 w 128"/>
                      <a:gd name="T27" fmla="*/ 97 h 287"/>
                      <a:gd name="T28" fmla="*/ 126 w 128"/>
                      <a:gd name="T29" fmla="*/ 76 h 287"/>
                      <a:gd name="T30" fmla="*/ 125 w 128"/>
                      <a:gd name="T31" fmla="*/ 59 h 287"/>
                      <a:gd name="T32" fmla="*/ 121 w 128"/>
                      <a:gd name="T33" fmla="*/ 38 h 287"/>
                      <a:gd name="T34" fmla="*/ 112 w 128"/>
                      <a:gd name="T35" fmla="*/ 20 h 287"/>
                      <a:gd name="T36" fmla="*/ 100 w 128"/>
                      <a:gd name="T37" fmla="*/ 9 h 287"/>
                      <a:gd name="T38" fmla="*/ 79 w 128"/>
                      <a:gd name="T39" fmla="*/ 3 h 287"/>
                      <a:gd name="T40" fmla="*/ 58 w 128"/>
                      <a:gd name="T41" fmla="*/ 0 h 287"/>
                      <a:gd name="T42" fmla="*/ 40 w 128"/>
                      <a:gd name="T43" fmla="*/ 4 h 287"/>
                      <a:gd name="T44" fmla="*/ 24 w 128"/>
                      <a:gd name="T45" fmla="*/ 15 h 287"/>
                      <a:gd name="T46" fmla="*/ 12 w 128"/>
                      <a:gd name="T47" fmla="*/ 3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87">
                        <a:moveTo>
                          <a:pt x="12" y="30"/>
                        </a:moveTo>
                        <a:lnTo>
                          <a:pt x="4" y="49"/>
                        </a:lnTo>
                        <a:lnTo>
                          <a:pt x="1" y="72"/>
                        </a:lnTo>
                        <a:lnTo>
                          <a:pt x="0" y="97"/>
                        </a:lnTo>
                        <a:lnTo>
                          <a:pt x="1" y="117"/>
                        </a:lnTo>
                        <a:lnTo>
                          <a:pt x="4" y="137"/>
                        </a:lnTo>
                        <a:lnTo>
                          <a:pt x="28" y="196"/>
                        </a:lnTo>
                        <a:lnTo>
                          <a:pt x="28" y="251"/>
                        </a:lnTo>
                        <a:lnTo>
                          <a:pt x="66" y="287"/>
                        </a:lnTo>
                        <a:lnTo>
                          <a:pt x="95" y="246"/>
                        </a:lnTo>
                        <a:lnTo>
                          <a:pt x="95" y="197"/>
                        </a:lnTo>
                        <a:lnTo>
                          <a:pt x="121" y="149"/>
                        </a:lnTo>
                        <a:lnTo>
                          <a:pt x="125" y="120"/>
                        </a:lnTo>
                        <a:lnTo>
                          <a:pt x="128" y="97"/>
                        </a:lnTo>
                        <a:lnTo>
                          <a:pt x="126" y="76"/>
                        </a:lnTo>
                        <a:lnTo>
                          <a:pt x="125" y="59"/>
                        </a:lnTo>
                        <a:lnTo>
                          <a:pt x="121" y="38"/>
                        </a:lnTo>
                        <a:lnTo>
                          <a:pt x="112" y="20"/>
                        </a:lnTo>
                        <a:lnTo>
                          <a:pt x="100" y="9"/>
                        </a:lnTo>
                        <a:lnTo>
                          <a:pt x="79" y="3"/>
                        </a:lnTo>
                        <a:lnTo>
                          <a:pt x="58" y="0"/>
                        </a:lnTo>
                        <a:lnTo>
                          <a:pt x="40" y="4"/>
                        </a:lnTo>
                        <a:lnTo>
                          <a:pt x="24" y="15"/>
                        </a:lnTo>
                        <a:lnTo>
                          <a:pt x="12" y="3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68" name="Group 151"/>
                  <p:cNvGrpSpPr>
                    <a:grpSpLocks/>
                  </p:cNvGrpSpPr>
                  <p:nvPr/>
                </p:nvGrpSpPr>
                <p:grpSpPr bwMode="auto">
                  <a:xfrm>
                    <a:off x="2938" y="2290"/>
                    <a:ext cx="37" cy="11"/>
                    <a:chOff x="2938" y="2290"/>
                    <a:chExt cx="37" cy="11"/>
                  </a:xfrm>
                  <a:grpFill/>
                </p:grpSpPr>
                <p:grpSp>
                  <p:nvGrpSpPr>
                    <p:cNvPr id="269" name="Group 152"/>
                    <p:cNvGrpSpPr>
                      <a:grpSpLocks/>
                    </p:cNvGrpSpPr>
                    <p:nvPr/>
                  </p:nvGrpSpPr>
                  <p:grpSpPr bwMode="auto">
                    <a:xfrm>
                      <a:off x="2938" y="2290"/>
                      <a:ext cx="6" cy="11"/>
                      <a:chOff x="2938" y="2290"/>
                      <a:chExt cx="6" cy="11"/>
                    </a:xfrm>
                    <a:grpFill/>
                  </p:grpSpPr>
                  <p:sp>
                    <p:nvSpPr>
                      <p:cNvPr id="273" name="Oval 153"/>
                      <p:cNvSpPr>
                        <a:spLocks noChangeArrowheads="1"/>
                      </p:cNvSpPr>
                      <p:nvPr/>
                    </p:nvSpPr>
                    <p:spPr bwMode="auto">
                      <a:xfrm>
                        <a:off x="2938" y="2290"/>
                        <a:ext cx="6" cy="11"/>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74" name="Oval 154"/>
                      <p:cNvSpPr>
                        <a:spLocks noChangeArrowheads="1"/>
                      </p:cNvSpPr>
                      <p:nvPr/>
                    </p:nvSpPr>
                    <p:spPr bwMode="auto">
                      <a:xfrm>
                        <a:off x="2938" y="2291"/>
                        <a:ext cx="5" cy="9"/>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70" name="Group 155"/>
                    <p:cNvGrpSpPr>
                      <a:grpSpLocks/>
                    </p:cNvGrpSpPr>
                    <p:nvPr/>
                  </p:nvGrpSpPr>
                  <p:grpSpPr bwMode="auto">
                    <a:xfrm>
                      <a:off x="2969" y="2290"/>
                      <a:ext cx="6" cy="11"/>
                      <a:chOff x="2969" y="2290"/>
                      <a:chExt cx="6" cy="11"/>
                    </a:xfrm>
                    <a:grpFill/>
                  </p:grpSpPr>
                  <p:sp>
                    <p:nvSpPr>
                      <p:cNvPr id="271" name="Oval 156"/>
                      <p:cNvSpPr>
                        <a:spLocks noChangeArrowheads="1"/>
                      </p:cNvSpPr>
                      <p:nvPr/>
                    </p:nvSpPr>
                    <p:spPr bwMode="auto">
                      <a:xfrm>
                        <a:off x="2969" y="2290"/>
                        <a:ext cx="6" cy="11"/>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72" name="Oval 157"/>
                      <p:cNvSpPr>
                        <a:spLocks noChangeArrowheads="1"/>
                      </p:cNvSpPr>
                      <p:nvPr/>
                    </p:nvSpPr>
                    <p:spPr bwMode="auto">
                      <a:xfrm>
                        <a:off x="2970" y="2291"/>
                        <a:ext cx="5" cy="9"/>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nvGrpSpPr>
                <p:cNvPr id="247" name="Group 158"/>
                <p:cNvGrpSpPr>
                  <a:grpSpLocks/>
                </p:cNvGrpSpPr>
                <p:nvPr/>
              </p:nvGrpSpPr>
              <p:grpSpPr bwMode="auto">
                <a:xfrm>
                  <a:off x="2923" y="2481"/>
                  <a:ext cx="86" cy="230"/>
                  <a:chOff x="2923" y="2481"/>
                  <a:chExt cx="86" cy="230"/>
                </a:xfrm>
                <a:grpFill/>
              </p:grpSpPr>
              <p:grpSp>
                <p:nvGrpSpPr>
                  <p:cNvPr id="262" name="Group 159"/>
                  <p:cNvGrpSpPr>
                    <a:grpSpLocks/>
                  </p:cNvGrpSpPr>
                  <p:nvPr/>
                </p:nvGrpSpPr>
                <p:grpSpPr bwMode="auto">
                  <a:xfrm>
                    <a:off x="2923" y="2481"/>
                    <a:ext cx="86" cy="230"/>
                    <a:chOff x="2923" y="2481"/>
                    <a:chExt cx="86" cy="230"/>
                  </a:xfrm>
                  <a:grpFill/>
                </p:grpSpPr>
                <p:sp>
                  <p:nvSpPr>
                    <p:cNvPr id="264" name="Freeform 160"/>
                    <p:cNvSpPr>
                      <a:spLocks/>
                    </p:cNvSpPr>
                    <p:nvPr/>
                  </p:nvSpPr>
                  <p:spPr bwMode="auto">
                    <a:xfrm>
                      <a:off x="2923" y="2531"/>
                      <a:ext cx="61" cy="180"/>
                    </a:xfrm>
                    <a:custGeom>
                      <a:avLst/>
                      <a:gdLst>
                        <a:gd name="T0" fmla="*/ 45 w 246"/>
                        <a:gd name="T1" fmla="*/ 14 h 719"/>
                        <a:gd name="T2" fmla="*/ 47 w 246"/>
                        <a:gd name="T3" fmla="*/ 222 h 719"/>
                        <a:gd name="T4" fmla="*/ 46 w 246"/>
                        <a:gd name="T5" fmla="*/ 397 h 719"/>
                        <a:gd name="T6" fmla="*/ 57 w 246"/>
                        <a:gd name="T7" fmla="*/ 567 h 719"/>
                        <a:gd name="T8" fmla="*/ 29 w 246"/>
                        <a:gd name="T9" fmla="*/ 640 h 719"/>
                        <a:gd name="T10" fmla="*/ 7 w 246"/>
                        <a:gd name="T11" fmla="*/ 689 h 719"/>
                        <a:gd name="T12" fmla="*/ 0 w 246"/>
                        <a:gd name="T13" fmla="*/ 702 h 719"/>
                        <a:gd name="T14" fmla="*/ 10 w 246"/>
                        <a:gd name="T15" fmla="*/ 719 h 719"/>
                        <a:gd name="T16" fmla="*/ 54 w 246"/>
                        <a:gd name="T17" fmla="*/ 717 h 719"/>
                        <a:gd name="T18" fmla="*/ 93 w 246"/>
                        <a:gd name="T19" fmla="*/ 622 h 719"/>
                        <a:gd name="T20" fmla="*/ 96 w 246"/>
                        <a:gd name="T21" fmla="*/ 561 h 719"/>
                        <a:gd name="T22" fmla="*/ 125 w 246"/>
                        <a:gd name="T23" fmla="*/ 362 h 719"/>
                        <a:gd name="T24" fmla="*/ 129 w 246"/>
                        <a:gd name="T25" fmla="*/ 316 h 719"/>
                        <a:gd name="T26" fmla="*/ 128 w 246"/>
                        <a:gd name="T27" fmla="*/ 409 h 719"/>
                        <a:gd name="T28" fmla="*/ 141 w 246"/>
                        <a:gd name="T29" fmla="*/ 542 h 719"/>
                        <a:gd name="T30" fmla="*/ 137 w 246"/>
                        <a:gd name="T31" fmla="*/ 603 h 719"/>
                        <a:gd name="T32" fmla="*/ 157 w 246"/>
                        <a:gd name="T33" fmla="*/ 665 h 719"/>
                        <a:gd name="T34" fmla="*/ 183 w 246"/>
                        <a:gd name="T35" fmla="*/ 709 h 719"/>
                        <a:gd name="T36" fmla="*/ 222 w 246"/>
                        <a:gd name="T37" fmla="*/ 711 h 719"/>
                        <a:gd name="T38" fmla="*/ 234 w 246"/>
                        <a:gd name="T39" fmla="*/ 697 h 719"/>
                        <a:gd name="T40" fmla="*/ 192 w 246"/>
                        <a:gd name="T41" fmla="*/ 601 h 719"/>
                        <a:gd name="T42" fmla="*/ 188 w 246"/>
                        <a:gd name="T43" fmla="*/ 556 h 719"/>
                        <a:gd name="T44" fmla="*/ 196 w 246"/>
                        <a:gd name="T45" fmla="*/ 460 h 719"/>
                        <a:gd name="T46" fmla="*/ 212 w 246"/>
                        <a:gd name="T47" fmla="*/ 302 h 719"/>
                        <a:gd name="T48" fmla="*/ 246 w 246"/>
                        <a:gd name="T49" fmla="*/ 0 h 719"/>
                        <a:gd name="T50" fmla="*/ 45 w 246"/>
                        <a:gd name="T51" fmla="*/ 1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719">
                          <a:moveTo>
                            <a:pt x="45" y="14"/>
                          </a:moveTo>
                          <a:lnTo>
                            <a:pt x="47" y="222"/>
                          </a:lnTo>
                          <a:lnTo>
                            <a:pt x="46" y="397"/>
                          </a:lnTo>
                          <a:lnTo>
                            <a:pt x="57" y="567"/>
                          </a:lnTo>
                          <a:lnTo>
                            <a:pt x="29" y="640"/>
                          </a:lnTo>
                          <a:lnTo>
                            <a:pt x="7" y="689"/>
                          </a:lnTo>
                          <a:lnTo>
                            <a:pt x="0" y="702"/>
                          </a:lnTo>
                          <a:lnTo>
                            <a:pt x="10" y="719"/>
                          </a:lnTo>
                          <a:lnTo>
                            <a:pt x="54" y="717"/>
                          </a:lnTo>
                          <a:lnTo>
                            <a:pt x="93" y="622"/>
                          </a:lnTo>
                          <a:lnTo>
                            <a:pt x="96" y="561"/>
                          </a:lnTo>
                          <a:lnTo>
                            <a:pt x="125" y="362"/>
                          </a:lnTo>
                          <a:lnTo>
                            <a:pt x="129" y="316"/>
                          </a:lnTo>
                          <a:lnTo>
                            <a:pt x="128" y="409"/>
                          </a:lnTo>
                          <a:lnTo>
                            <a:pt x="141" y="542"/>
                          </a:lnTo>
                          <a:lnTo>
                            <a:pt x="137" y="603"/>
                          </a:lnTo>
                          <a:lnTo>
                            <a:pt x="157" y="665"/>
                          </a:lnTo>
                          <a:lnTo>
                            <a:pt x="183" y="709"/>
                          </a:lnTo>
                          <a:lnTo>
                            <a:pt x="222" y="711"/>
                          </a:lnTo>
                          <a:lnTo>
                            <a:pt x="234" y="697"/>
                          </a:lnTo>
                          <a:lnTo>
                            <a:pt x="192" y="601"/>
                          </a:lnTo>
                          <a:lnTo>
                            <a:pt x="188" y="556"/>
                          </a:lnTo>
                          <a:lnTo>
                            <a:pt x="196" y="460"/>
                          </a:lnTo>
                          <a:lnTo>
                            <a:pt x="212" y="302"/>
                          </a:lnTo>
                          <a:lnTo>
                            <a:pt x="246" y="0"/>
                          </a:lnTo>
                          <a:lnTo>
                            <a:pt x="45" y="1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65" name="Freeform 161"/>
                    <p:cNvSpPr>
                      <a:spLocks/>
                    </p:cNvSpPr>
                    <p:nvPr/>
                  </p:nvSpPr>
                  <p:spPr bwMode="auto">
                    <a:xfrm>
                      <a:off x="2994" y="2481"/>
                      <a:ext cx="15" cy="22"/>
                    </a:xfrm>
                    <a:custGeom>
                      <a:avLst/>
                      <a:gdLst>
                        <a:gd name="T0" fmla="*/ 58 w 58"/>
                        <a:gd name="T1" fmla="*/ 0 h 91"/>
                        <a:gd name="T2" fmla="*/ 58 w 58"/>
                        <a:gd name="T3" fmla="*/ 47 h 91"/>
                        <a:gd name="T4" fmla="*/ 0 w 58"/>
                        <a:gd name="T5" fmla="*/ 91 h 91"/>
                        <a:gd name="T6" fmla="*/ 26 w 58"/>
                        <a:gd name="T7" fmla="*/ 7 h 91"/>
                        <a:gd name="T8" fmla="*/ 58 w 58"/>
                        <a:gd name="T9" fmla="*/ 0 h 91"/>
                      </a:gdLst>
                      <a:ahLst/>
                      <a:cxnLst>
                        <a:cxn ang="0">
                          <a:pos x="T0" y="T1"/>
                        </a:cxn>
                        <a:cxn ang="0">
                          <a:pos x="T2" y="T3"/>
                        </a:cxn>
                        <a:cxn ang="0">
                          <a:pos x="T4" y="T5"/>
                        </a:cxn>
                        <a:cxn ang="0">
                          <a:pos x="T6" y="T7"/>
                        </a:cxn>
                        <a:cxn ang="0">
                          <a:pos x="T8" y="T9"/>
                        </a:cxn>
                      </a:cxnLst>
                      <a:rect l="0" t="0" r="r" b="b"/>
                      <a:pathLst>
                        <a:path w="58" h="91">
                          <a:moveTo>
                            <a:pt x="58" y="0"/>
                          </a:moveTo>
                          <a:lnTo>
                            <a:pt x="58" y="47"/>
                          </a:lnTo>
                          <a:lnTo>
                            <a:pt x="0" y="91"/>
                          </a:lnTo>
                          <a:lnTo>
                            <a:pt x="26" y="7"/>
                          </a:lnTo>
                          <a:lnTo>
                            <a:pt x="5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63" name="Freeform 162"/>
                  <p:cNvSpPr>
                    <a:spLocks/>
                  </p:cNvSpPr>
                  <p:nvPr/>
                </p:nvSpPr>
                <p:spPr bwMode="auto">
                  <a:xfrm>
                    <a:off x="2955" y="2532"/>
                    <a:ext cx="5" cy="80"/>
                  </a:xfrm>
                  <a:custGeom>
                    <a:avLst/>
                    <a:gdLst>
                      <a:gd name="T0" fmla="*/ 21 w 21"/>
                      <a:gd name="T1" fmla="*/ 0 h 320"/>
                      <a:gd name="T2" fmla="*/ 21 w 21"/>
                      <a:gd name="T3" fmla="*/ 107 h 320"/>
                      <a:gd name="T4" fmla="*/ 17 w 21"/>
                      <a:gd name="T5" fmla="*/ 170 h 320"/>
                      <a:gd name="T6" fmla="*/ 12 w 21"/>
                      <a:gd name="T7" fmla="*/ 238 h 320"/>
                      <a:gd name="T8" fmla="*/ 0 w 21"/>
                      <a:gd name="T9" fmla="*/ 304 h 320"/>
                      <a:gd name="T10" fmla="*/ 2 w 21"/>
                      <a:gd name="T11" fmla="*/ 320 h 320"/>
                      <a:gd name="T12" fmla="*/ 21 w 21"/>
                      <a:gd name="T13" fmla="*/ 0 h 320"/>
                    </a:gdLst>
                    <a:ahLst/>
                    <a:cxnLst>
                      <a:cxn ang="0">
                        <a:pos x="T0" y="T1"/>
                      </a:cxn>
                      <a:cxn ang="0">
                        <a:pos x="T2" y="T3"/>
                      </a:cxn>
                      <a:cxn ang="0">
                        <a:pos x="T4" y="T5"/>
                      </a:cxn>
                      <a:cxn ang="0">
                        <a:pos x="T6" y="T7"/>
                      </a:cxn>
                      <a:cxn ang="0">
                        <a:pos x="T8" y="T9"/>
                      </a:cxn>
                      <a:cxn ang="0">
                        <a:pos x="T10" y="T11"/>
                      </a:cxn>
                      <a:cxn ang="0">
                        <a:pos x="T12" y="T13"/>
                      </a:cxn>
                    </a:cxnLst>
                    <a:rect l="0" t="0" r="r" b="b"/>
                    <a:pathLst>
                      <a:path w="21" h="320">
                        <a:moveTo>
                          <a:pt x="21" y="0"/>
                        </a:moveTo>
                        <a:lnTo>
                          <a:pt x="21" y="107"/>
                        </a:lnTo>
                        <a:lnTo>
                          <a:pt x="17" y="170"/>
                        </a:lnTo>
                        <a:lnTo>
                          <a:pt x="12" y="238"/>
                        </a:lnTo>
                        <a:lnTo>
                          <a:pt x="0" y="304"/>
                        </a:lnTo>
                        <a:lnTo>
                          <a:pt x="2" y="320"/>
                        </a:lnTo>
                        <a:lnTo>
                          <a:pt x="21"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48" name="Group 163"/>
                <p:cNvGrpSpPr>
                  <a:grpSpLocks/>
                </p:cNvGrpSpPr>
                <p:nvPr/>
              </p:nvGrpSpPr>
              <p:grpSpPr bwMode="auto">
                <a:xfrm>
                  <a:off x="2906" y="2320"/>
                  <a:ext cx="105" cy="217"/>
                  <a:chOff x="2906" y="2320"/>
                  <a:chExt cx="105" cy="217"/>
                </a:xfrm>
                <a:grpFill/>
              </p:grpSpPr>
              <p:sp>
                <p:nvSpPr>
                  <p:cNvPr id="252" name="Freeform 164"/>
                  <p:cNvSpPr>
                    <a:spLocks/>
                  </p:cNvSpPr>
                  <p:nvPr/>
                </p:nvSpPr>
                <p:spPr bwMode="auto">
                  <a:xfrm>
                    <a:off x="2906" y="2320"/>
                    <a:ext cx="105" cy="217"/>
                  </a:xfrm>
                  <a:custGeom>
                    <a:avLst/>
                    <a:gdLst>
                      <a:gd name="T0" fmla="*/ 166 w 418"/>
                      <a:gd name="T1" fmla="*/ 7 h 867"/>
                      <a:gd name="T2" fmla="*/ 37 w 418"/>
                      <a:gd name="T3" fmla="*/ 88 h 867"/>
                      <a:gd name="T4" fmla="*/ 16 w 418"/>
                      <a:gd name="T5" fmla="*/ 127 h 867"/>
                      <a:gd name="T6" fmla="*/ 0 w 418"/>
                      <a:gd name="T7" fmla="*/ 451 h 867"/>
                      <a:gd name="T8" fmla="*/ 6 w 418"/>
                      <a:gd name="T9" fmla="*/ 528 h 867"/>
                      <a:gd name="T10" fmla="*/ 56 w 418"/>
                      <a:gd name="T11" fmla="*/ 521 h 867"/>
                      <a:gd name="T12" fmla="*/ 54 w 418"/>
                      <a:gd name="T13" fmla="*/ 713 h 867"/>
                      <a:gd name="T14" fmla="*/ 77 w 418"/>
                      <a:gd name="T15" fmla="*/ 713 h 867"/>
                      <a:gd name="T16" fmla="*/ 100 w 418"/>
                      <a:gd name="T17" fmla="*/ 862 h 867"/>
                      <a:gd name="T18" fmla="*/ 188 w 418"/>
                      <a:gd name="T19" fmla="*/ 863 h 867"/>
                      <a:gd name="T20" fmla="*/ 262 w 418"/>
                      <a:gd name="T21" fmla="*/ 855 h 867"/>
                      <a:gd name="T22" fmla="*/ 313 w 418"/>
                      <a:gd name="T23" fmla="*/ 867 h 867"/>
                      <a:gd name="T24" fmla="*/ 386 w 418"/>
                      <a:gd name="T25" fmla="*/ 651 h 867"/>
                      <a:gd name="T26" fmla="*/ 418 w 418"/>
                      <a:gd name="T27" fmla="*/ 647 h 867"/>
                      <a:gd name="T28" fmla="*/ 388 w 418"/>
                      <a:gd name="T29" fmla="*/ 348 h 867"/>
                      <a:gd name="T30" fmla="*/ 387 w 418"/>
                      <a:gd name="T31" fmla="*/ 112 h 867"/>
                      <a:gd name="T32" fmla="*/ 368 w 418"/>
                      <a:gd name="T33" fmla="*/ 86 h 867"/>
                      <a:gd name="T34" fmla="*/ 230 w 418"/>
                      <a:gd name="T35" fmla="*/ 0 h 867"/>
                      <a:gd name="T36" fmla="*/ 204 w 418"/>
                      <a:gd name="T37" fmla="*/ 36 h 867"/>
                      <a:gd name="T38" fmla="*/ 166 w 418"/>
                      <a:gd name="T39" fmla="*/ 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867">
                        <a:moveTo>
                          <a:pt x="166" y="7"/>
                        </a:moveTo>
                        <a:lnTo>
                          <a:pt x="37" y="88"/>
                        </a:lnTo>
                        <a:lnTo>
                          <a:pt x="16" y="127"/>
                        </a:lnTo>
                        <a:lnTo>
                          <a:pt x="0" y="451"/>
                        </a:lnTo>
                        <a:lnTo>
                          <a:pt x="6" y="528"/>
                        </a:lnTo>
                        <a:lnTo>
                          <a:pt x="56" y="521"/>
                        </a:lnTo>
                        <a:lnTo>
                          <a:pt x="54" y="713"/>
                        </a:lnTo>
                        <a:lnTo>
                          <a:pt x="77" y="713"/>
                        </a:lnTo>
                        <a:lnTo>
                          <a:pt x="100" y="862"/>
                        </a:lnTo>
                        <a:lnTo>
                          <a:pt x="188" y="863"/>
                        </a:lnTo>
                        <a:lnTo>
                          <a:pt x="262" y="855"/>
                        </a:lnTo>
                        <a:lnTo>
                          <a:pt x="313" y="867"/>
                        </a:lnTo>
                        <a:lnTo>
                          <a:pt x="386" y="651"/>
                        </a:lnTo>
                        <a:lnTo>
                          <a:pt x="418" y="647"/>
                        </a:lnTo>
                        <a:lnTo>
                          <a:pt x="388" y="348"/>
                        </a:lnTo>
                        <a:lnTo>
                          <a:pt x="387" y="112"/>
                        </a:lnTo>
                        <a:lnTo>
                          <a:pt x="368" y="86"/>
                        </a:lnTo>
                        <a:lnTo>
                          <a:pt x="230" y="0"/>
                        </a:lnTo>
                        <a:lnTo>
                          <a:pt x="204" y="36"/>
                        </a:lnTo>
                        <a:lnTo>
                          <a:pt x="166" y="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53" name="Group 165"/>
                  <p:cNvGrpSpPr>
                    <a:grpSpLocks/>
                  </p:cNvGrpSpPr>
                  <p:nvPr/>
                </p:nvGrpSpPr>
                <p:grpSpPr bwMode="auto">
                  <a:xfrm>
                    <a:off x="2920" y="2364"/>
                    <a:ext cx="64" cy="135"/>
                    <a:chOff x="2920" y="2364"/>
                    <a:chExt cx="64" cy="135"/>
                  </a:xfrm>
                  <a:grpFill/>
                </p:grpSpPr>
                <p:grpSp>
                  <p:nvGrpSpPr>
                    <p:cNvPr id="254" name="Group 166"/>
                    <p:cNvGrpSpPr>
                      <a:grpSpLocks/>
                    </p:cNvGrpSpPr>
                    <p:nvPr/>
                  </p:nvGrpSpPr>
                  <p:grpSpPr bwMode="auto">
                    <a:xfrm>
                      <a:off x="2922" y="2425"/>
                      <a:ext cx="46" cy="74"/>
                      <a:chOff x="2922" y="2425"/>
                      <a:chExt cx="46" cy="74"/>
                    </a:xfrm>
                    <a:grpFill/>
                  </p:grpSpPr>
                  <p:sp>
                    <p:nvSpPr>
                      <p:cNvPr id="260" name="Freeform 167"/>
                      <p:cNvSpPr>
                        <a:spLocks/>
                      </p:cNvSpPr>
                      <p:nvPr/>
                    </p:nvSpPr>
                    <p:spPr bwMode="auto">
                      <a:xfrm>
                        <a:off x="2928" y="2425"/>
                        <a:ext cx="40" cy="74"/>
                      </a:xfrm>
                      <a:custGeom>
                        <a:avLst/>
                        <a:gdLst>
                          <a:gd name="T0" fmla="*/ 0 w 159"/>
                          <a:gd name="T1" fmla="*/ 296 h 296"/>
                          <a:gd name="T2" fmla="*/ 155 w 159"/>
                          <a:gd name="T3" fmla="*/ 280 h 296"/>
                          <a:gd name="T4" fmla="*/ 159 w 159"/>
                          <a:gd name="T5" fmla="*/ 0 h 296"/>
                        </a:gdLst>
                        <a:ahLst/>
                        <a:cxnLst>
                          <a:cxn ang="0">
                            <a:pos x="T0" y="T1"/>
                          </a:cxn>
                          <a:cxn ang="0">
                            <a:pos x="T2" y="T3"/>
                          </a:cxn>
                          <a:cxn ang="0">
                            <a:pos x="T4" y="T5"/>
                          </a:cxn>
                        </a:cxnLst>
                        <a:rect l="0" t="0" r="r" b="b"/>
                        <a:pathLst>
                          <a:path w="159" h="296">
                            <a:moveTo>
                              <a:pt x="0" y="296"/>
                            </a:moveTo>
                            <a:lnTo>
                              <a:pt x="155" y="280"/>
                            </a:lnTo>
                            <a:lnTo>
                              <a:pt x="159"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61" name="Freeform 168"/>
                      <p:cNvSpPr>
                        <a:spLocks/>
                      </p:cNvSpPr>
                      <p:nvPr/>
                    </p:nvSpPr>
                    <p:spPr bwMode="auto">
                      <a:xfrm>
                        <a:off x="2922" y="2433"/>
                        <a:ext cx="45" cy="19"/>
                      </a:xfrm>
                      <a:custGeom>
                        <a:avLst/>
                        <a:gdLst>
                          <a:gd name="T0" fmla="*/ 0 w 179"/>
                          <a:gd name="T1" fmla="*/ 73 h 73"/>
                          <a:gd name="T2" fmla="*/ 63 w 179"/>
                          <a:gd name="T3" fmla="*/ 52 h 73"/>
                          <a:gd name="T4" fmla="*/ 179 w 179"/>
                          <a:gd name="T5" fmla="*/ 0 h 73"/>
                        </a:gdLst>
                        <a:ahLst/>
                        <a:cxnLst>
                          <a:cxn ang="0">
                            <a:pos x="T0" y="T1"/>
                          </a:cxn>
                          <a:cxn ang="0">
                            <a:pos x="T2" y="T3"/>
                          </a:cxn>
                          <a:cxn ang="0">
                            <a:pos x="T4" y="T5"/>
                          </a:cxn>
                        </a:cxnLst>
                        <a:rect l="0" t="0" r="r" b="b"/>
                        <a:pathLst>
                          <a:path w="179" h="73">
                            <a:moveTo>
                              <a:pt x="0" y="73"/>
                            </a:moveTo>
                            <a:lnTo>
                              <a:pt x="63" y="52"/>
                            </a:lnTo>
                            <a:lnTo>
                              <a:pt x="179"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55" name="Group 169"/>
                    <p:cNvGrpSpPr>
                      <a:grpSpLocks/>
                    </p:cNvGrpSpPr>
                    <p:nvPr/>
                  </p:nvGrpSpPr>
                  <p:grpSpPr bwMode="auto">
                    <a:xfrm>
                      <a:off x="2920" y="2364"/>
                      <a:ext cx="64" cy="87"/>
                      <a:chOff x="2920" y="2364"/>
                      <a:chExt cx="64" cy="87"/>
                    </a:xfrm>
                    <a:grpFill/>
                  </p:grpSpPr>
                  <p:sp>
                    <p:nvSpPr>
                      <p:cNvPr id="256" name="Freeform 170"/>
                      <p:cNvSpPr>
                        <a:spLocks/>
                      </p:cNvSpPr>
                      <p:nvPr/>
                    </p:nvSpPr>
                    <p:spPr bwMode="auto">
                      <a:xfrm>
                        <a:off x="2925" y="2364"/>
                        <a:ext cx="55" cy="66"/>
                      </a:xfrm>
                      <a:custGeom>
                        <a:avLst/>
                        <a:gdLst>
                          <a:gd name="T0" fmla="*/ 0 w 221"/>
                          <a:gd name="T1" fmla="*/ 93 h 264"/>
                          <a:gd name="T2" fmla="*/ 142 w 221"/>
                          <a:gd name="T3" fmla="*/ 0 h 264"/>
                          <a:gd name="T4" fmla="*/ 221 w 221"/>
                          <a:gd name="T5" fmla="*/ 177 h 264"/>
                          <a:gd name="T6" fmla="*/ 79 w 221"/>
                          <a:gd name="T7" fmla="*/ 264 h 264"/>
                          <a:gd name="T8" fmla="*/ 0 w 221"/>
                          <a:gd name="T9" fmla="*/ 93 h 264"/>
                        </a:gdLst>
                        <a:ahLst/>
                        <a:cxnLst>
                          <a:cxn ang="0">
                            <a:pos x="T0" y="T1"/>
                          </a:cxn>
                          <a:cxn ang="0">
                            <a:pos x="T2" y="T3"/>
                          </a:cxn>
                          <a:cxn ang="0">
                            <a:pos x="T4" y="T5"/>
                          </a:cxn>
                          <a:cxn ang="0">
                            <a:pos x="T6" y="T7"/>
                          </a:cxn>
                          <a:cxn ang="0">
                            <a:pos x="T8" y="T9"/>
                          </a:cxn>
                        </a:cxnLst>
                        <a:rect l="0" t="0" r="r" b="b"/>
                        <a:pathLst>
                          <a:path w="221" h="264">
                            <a:moveTo>
                              <a:pt x="0" y="93"/>
                            </a:moveTo>
                            <a:lnTo>
                              <a:pt x="142" y="0"/>
                            </a:lnTo>
                            <a:lnTo>
                              <a:pt x="221" y="177"/>
                            </a:lnTo>
                            <a:lnTo>
                              <a:pt x="79" y="264"/>
                            </a:lnTo>
                            <a:lnTo>
                              <a:pt x="0" y="9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57" name="Group 171"/>
                      <p:cNvGrpSpPr>
                        <a:grpSpLocks/>
                      </p:cNvGrpSpPr>
                      <p:nvPr/>
                    </p:nvGrpSpPr>
                    <p:grpSpPr bwMode="auto">
                      <a:xfrm>
                        <a:off x="2920" y="2391"/>
                        <a:ext cx="64" cy="60"/>
                        <a:chOff x="2920" y="2391"/>
                        <a:chExt cx="64" cy="60"/>
                      </a:xfrm>
                      <a:grpFill/>
                    </p:grpSpPr>
                    <p:sp>
                      <p:nvSpPr>
                        <p:cNvPr id="258" name="Freeform 172"/>
                        <p:cNvSpPr>
                          <a:spLocks/>
                        </p:cNvSpPr>
                        <p:nvPr/>
                      </p:nvSpPr>
                      <p:spPr bwMode="auto">
                        <a:xfrm>
                          <a:off x="2960" y="2391"/>
                          <a:ext cx="24" cy="36"/>
                        </a:xfrm>
                        <a:custGeom>
                          <a:avLst/>
                          <a:gdLst>
                            <a:gd name="T0" fmla="*/ 0 w 96"/>
                            <a:gd name="T1" fmla="*/ 87 h 142"/>
                            <a:gd name="T2" fmla="*/ 24 w 96"/>
                            <a:gd name="T3" fmla="*/ 66 h 142"/>
                            <a:gd name="T4" fmla="*/ 37 w 96"/>
                            <a:gd name="T5" fmla="*/ 24 h 142"/>
                            <a:gd name="T6" fmla="*/ 55 w 96"/>
                            <a:gd name="T7" fmla="*/ 11 h 142"/>
                            <a:gd name="T8" fmla="*/ 65 w 96"/>
                            <a:gd name="T9" fmla="*/ 0 h 142"/>
                            <a:gd name="T10" fmla="*/ 71 w 96"/>
                            <a:gd name="T11" fmla="*/ 4 h 142"/>
                            <a:gd name="T12" fmla="*/ 72 w 96"/>
                            <a:gd name="T13" fmla="*/ 15 h 142"/>
                            <a:gd name="T14" fmla="*/ 91 w 96"/>
                            <a:gd name="T15" fmla="*/ 35 h 142"/>
                            <a:gd name="T16" fmla="*/ 96 w 96"/>
                            <a:gd name="T17" fmla="*/ 70 h 142"/>
                            <a:gd name="T18" fmla="*/ 91 w 96"/>
                            <a:gd name="T19" fmla="*/ 95 h 142"/>
                            <a:gd name="T20" fmla="*/ 63 w 96"/>
                            <a:gd name="T21" fmla="*/ 123 h 142"/>
                            <a:gd name="T22" fmla="*/ 9 w 96"/>
                            <a:gd name="T23" fmla="*/ 142 h 142"/>
                            <a:gd name="T24" fmla="*/ 0 w 96"/>
                            <a:gd name="T25" fmla="*/ 8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42">
                              <a:moveTo>
                                <a:pt x="0" y="87"/>
                              </a:moveTo>
                              <a:lnTo>
                                <a:pt x="24" y="66"/>
                              </a:lnTo>
                              <a:lnTo>
                                <a:pt x="37" y="24"/>
                              </a:lnTo>
                              <a:lnTo>
                                <a:pt x="55" y="11"/>
                              </a:lnTo>
                              <a:lnTo>
                                <a:pt x="65" y="0"/>
                              </a:lnTo>
                              <a:lnTo>
                                <a:pt x="71" y="4"/>
                              </a:lnTo>
                              <a:lnTo>
                                <a:pt x="72" y="15"/>
                              </a:lnTo>
                              <a:lnTo>
                                <a:pt x="91" y="35"/>
                              </a:lnTo>
                              <a:lnTo>
                                <a:pt x="96" y="70"/>
                              </a:lnTo>
                              <a:lnTo>
                                <a:pt x="91" y="95"/>
                              </a:lnTo>
                              <a:lnTo>
                                <a:pt x="63" y="123"/>
                              </a:lnTo>
                              <a:lnTo>
                                <a:pt x="9" y="142"/>
                              </a:lnTo>
                              <a:lnTo>
                                <a:pt x="0" y="8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59" name="Freeform 173"/>
                        <p:cNvSpPr>
                          <a:spLocks/>
                        </p:cNvSpPr>
                        <p:nvPr/>
                      </p:nvSpPr>
                      <p:spPr bwMode="auto">
                        <a:xfrm>
                          <a:off x="2920" y="2412"/>
                          <a:ext cx="45" cy="39"/>
                        </a:xfrm>
                        <a:custGeom>
                          <a:avLst/>
                          <a:gdLst>
                            <a:gd name="T0" fmla="*/ 0 w 179"/>
                            <a:gd name="T1" fmla="*/ 156 h 156"/>
                            <a:gd name="T2" fmla="*/ 73 w 179"/>
                            <a:gd name="T3" fmla="*/ 129 h 156"/>
                            <a:gd name="T4" fmla="*/ 128 w 179"/>
                            <a:gd name="T5" fmla="*/ 99 h 156"/>
                            <a:gd name="T6" fmla="*/ 179 w 179"/>
                            <a:gd name="T7" fmla="*/ 68 h 156"/>
                            <a:gd name="T8" fmla="*/ 159 w 179"/>
                            <a:gd name="T9" fmla="*/ 0 h 156"/>
                            <a:gd name="T10" fmla="*/ 65 w 179"/>
                            <a:gd name="T11" fmla="*/ 43 h 156"/>
                            <a:gd name="T12" fmla="*/ 8 w 179"/>
                            <a:gd name="T13" fmla="*/ 64 h 156"/>
                            <a:gd name="T14" fmla="*/ 5 w 179"/>
                            <a:gd name="T15" fmla="*/ 53 h 156"/>
                            <a:gd name="T16" fmla="*/ 0 w 179"/>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56">
                              <a:moveTo>
                                <a:pt x="0" y="156"/>
                              </a:moveTo>
                              <a:lnTo>
                                <a:pt x="73" y="129"/>
                              </a:lnTo>
                              <a:lnTo>
                                <a:pt x="128" y="99"/>
                              </a:lnTo>
                              <a:lnTo>
                                <a:pt x="179" y="68"/>
                              </a:lnTo>
                              <a:lnTo>
                                <a:pt x="159" y="0"/>
                              </a:lnTo>
                              <a:lnTo>
                                <a:pt x="65" y="43"/>
                              </a:lnTo>
                              <a:lnTo>
                                <a:pt x="8" y="64"/>
                              </a:lnTo>
                              <a:lnTo>
                                <a:pt x="5" y="53"/>
                              </a:lnTo>
                              <a:lnTo>
                                <a:pt x="0" y="15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grpSp>
              <p:nvGrpSpPr>
                <p:cNvPr id="249" name="Group 174"/>
                <p:cNvGrpSpPr>
                  <a:grpSpLocks/>
                </p:cNvGrpSpPr>
                <p:nvPr/>
              </p:nvGrpSpPr>
              <p:grpSpPr bwMode="auto">
                <a:xfrm>
                  <a:off x="2919" y="2681"/>
                  <a:ext cx="66" cy="51"/>
                  <a:chOff x="2919" y="2681"/>
                  <a:chExt cx="66" cy="51"/>
                </a:xfrm>
                <a:grpFill/>
              </p:grpSpPr>
              <p:sp>
                <p:nvSpPr>
                  <p:cNvPr id="250" name="Freeform 175"/>
                  <p:cNvSpPr>
                    <a:spLocks/>
                  </p:cNvSpPr>
                  <p:nvPr/>
                </p:nvSpPr>
                <p:spPr bwMode="auto">
                  <a:xfrm>
                    <a:off x="2955" y="2681"/>
                    <a:ext cx="30" cy="48"/>
                  </a:xfrm>
                  <a:custGeom>
                    <a:avLst/>
                    <a:gdLst>
                      <a:gd name="T0" fmla="*/ 8 w 119"/>
                      <a:gd name="T1" fmla="*/ 0 h 191"/>
                      <a:gd name="T2" fmla="*/ 0 w 119"/>
                      <a:gd name="T3" fmla="*/ 29 h 191"/>
                      <a:gd name="T4" fmla="*/ 0 w 119"/>
                      <a:gd name="T5" fmla="*/ 86 h 191"/>
                      <a:gd name="T6" fmla="*/ 12 w 119"/>
                      <a:gd name="T7" fmla="*/ 65 h 191"/>
                      <a:gd name="T8" fmla="*/ 25 w 119"/>
                      <a:gd name="T9" fmla="*/ 92 h 191"/>
                      <a:gd name="T10" fmla="*/ 29 w 119"/>
                      <a:gd name="T11" fmla="*/ 130 h 191"/>
                      <a:gd name="T12" fmla="*/ 48 w 119"/>
                      <a:gd name="T13" fmla="*/ 166 h 191"/>
                      <a:gd name="T14" fmla="*/ 77 w 119"/>
                      <a:gd name="T15" fmla="*/ 186 h 191"/>
                      <a:gd name="T16" fmla="*/ 99 w 119"/>
                      <a:gd name="T17" fmla="*/ 191 h 191"/>
                      <a:gd name="T18" fmla="*/ 119 w 119"/>
                      <a:gd name="T19" fmla="*/ 187 h 191"/>
                      <a:gd name="T20" fmla="*/ 119 w 119"/>
                      <a:gd name="T21" fmla="*/ 149 h 191"/>
                      <a:gd name="T22" fmla="*/ 103 w 119"/>
                      <a:gd name="T23" fmla="*/ 94 h 191"/>
                      <a:gd name="T24" fmla="*/ 94 w 119"/>
                      <a:gd name="T25" fmla="*/ 107 h 191"/>
                      <a:gd name="T26" fmla="*/ 77 w 119"/>
                      <a:gd name="T27" fmla="*/ 107 h 191"/>
                      <a:gd name="T28" fmla="*/ 53 w 119"/>
                      <a:gd name="T29" fmla="*/ 104 h 191"/>
                      <a:gd name="T30" fmla="*/ 37 w 119"/>
                      <a:gd name="T31" fmla="*/ 80 h 191"/>
                      <a:gd name="T32" fmla="*/ 23 w 119"/>
                      <a:gd name="T33" fmla="*/ 50 h 191"/>
                      <a:gd name="T34" fmla="*/ 8 w 119"/>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91">
                        <a:moveTo>
                          <a:pt x="8" y="0"/>
                        </a:moveTo>
                        <a:lnTo>
                          <a:pt x="0" y="29"/>
                        </a:lnTo>
                        <a:lnTo>
                          <a:pt x="0" y="86"/>
                        </a:lnTo>
                        <a:lnTo>
                          <a:pt x="12" y="65"/>
                        </a:lnTo>
                        <a:lnTo>
                          <a:pt x="25" y="92"/>
                        </a:lnTo>
                        <a:lnTo>
                          <a:pt x="29" y="130"/>
                        </a:lnTo>
                        <a:lnTo>
                          <a:pt x="48" y="166"/>
                        </a:lnTo>
                        <a:lnTo>
                          <a:pt x="77" y="186"/>
                        </a:lnTo>
                        <a:lnTo>
                          <a:pt x="99" y="191"/>
                        </a:lnTo>
                        <a:lnTo>
                          <a:pt x="119" y="187"/>
                        </a:lnTo>
                        <a:lnTo>
                          <a:pt x="119" y="149"/>
                        </a:lnTo>
                        <a:lnTo>
                          <a:pt x="103" y="94"/>
                        </a:lnTo>
                        <a:lnTo>
                          <a:pt x="94" y="107"/>
                        </a:lnTo>
                        <a:lnTo>
                          <a:pt x="77" y="107"/>
                        </a:lnTo>
                        <a:lnTo>
                          <a:pt x="53" y="104"/>
                        </a:lnTo>
                        <a:lnTo>
                          <a:pt x="37" y="80"/>
                        </a:lnTo>
                        <a:lnTo>
                          <a:pt x="23" y="50"/>
                        </a:lnTo>
                        <a:lnTo>
                          <a:pt x="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51" name="Freeform 176"/>
                  <p:cNvSpPr>
                    <a:spLocks/>
                  </p:cNvSpPr>
                  <p:nvPr/>
                </p:nvSpPr>
                <p:spPr bwMode="auto">
                  <a:xfrm>
                    <a:off x="2919" y="2682"/>
                    <a:ext cx="28" cy="50"/>
                  </a:xfrm>
                  <a:custGeom>
                    <a:avLst/>
                    <a:gdLst>
                      <a:gd name="T0" fmla="*/ 108 w 109"/>
                      <a:gd name="T1" fmla="*/ 0 h 197"/>
                      <a:gd name="T2" fmla="*/ 109 w 109"/>
                      <a:gd name="T3" fmla="*/ 79 h 197"/>
                      <a:gd name="T4" fmla="*/ 102 w 109"/>
                      <a:gd name="T5" fmla="*/ 59 h 197"/>
                      <a:gd name="T6" fmla="*/ 93 w 109"/>
                      <a:gd name="T7" fmla="*/ 84 h 197"/>
                      <a:gd name="T8" fmla="*/ 85 w 109"/>
                      <a:gd name="T9" fmla="*/ 121 h 197"/>
                      <a:gd name="T10" fmla="*/ 76 w 109"/>
                      <a:gd name="T11" fmla="*/ 153 h 197"/>
                      <a:gd name="T12" fmla="*/ 54 w 109"/>
                      <a:gd name="T13" fmla="*/ 178 h 197"/>
                      <a:gd name="T14" fmla="*/ 34 w 109"/>
                      <a:gd name="T15" fmla="*/ 192 h 197"/>
                      <a:gd name="T16" fmla="*/ 14 w 109"/>
                      <a:gd name="T17" fmla="*/ 197 h 197"/>
                      <a:gd name="T18" fmla="*/ 8 w 109"/>
                      <a:gd name="T19" fmla="*/ 188 h 197"/>
                      <a:gd name="T20" fmla="*/ 1 w 109"/>
                      <a:gd name="T21" fmla="*/ 170 h 197"/>
                      <a:gd name="T22" fmla="*/ 0 w 109"/>
                      <a:gd name="T23" fmla="*/ 150 h 197"/>
                      <a:gd name="T24" fmla="*/ 2 w 109"/>
                      <a:gd name="T25" fmla="*/ 130 h 197"/>
                      <a:gd name="T26" fmla="*/ 12 w 109"/>
                      <a:gd name="T27" fmla="*/ 96 h 197"/>
                      <a:gd name="T28" fmla="*/ 27 w 109"/>
                      <a:gd name="T29" fmla="*/ 108 h 197"/>
                      <a:gd name="T30" fmla="*/ 51 w 109"/>
                      <a:gd name="T31" fmla="*/ 108 h 197"/>
                      <a:gd name="T32" fmla="*/ 67 w 109"/>
                      <a:gd name="T33" fmla="*/ 107 h 197"/>
                      <a:gd name="T34" fmla="*/ 96 w 109"/>
                      <a:gd name="T35" fmla="*/ 41 h 197"/>
                      <a:gd name="T36" fmla="*/ 108 w 109"/>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97">
                        <a:moveTo>
                          <a:pt x="108" y="0"/>
                        </a:moveTo>
                        <a:lnTo>
                          <a:pt x="109" y="79"/>
                        </a:lnTo>
                        <a:lnTo>
                          <a:pt x="102" y="59"/>
                        </a:lnTo>
                        <a:lnTo>
                          <a:pt x="93" y="84"/>
                        </a:lnTo>
                        <a:lnTo>
                          <a:pt x="85" y="121"/>
                        </a:lnTo>
                        <a:lnTo>
                          <a:pt x="76" y="153"/>
                        </a:lnTo>
                        <a:lnTo>
                          <a:pt x="54" y="178"/>
                        </a:lnTo>
                        <a:lnTo>
                          <a:pt x="34" y="192"/>
                        </a:lnTo>
                        <a:lnTo>
                          <a:pt x="14" y="197"/>
                        </a:lnTo>
                        <a:lnTo>
                          <a:pt x="8" y="188"/>
                        </a:lnTo>
                        <a:lnTo>
                          <a:pt x="1" y="170"/>
                        </a:lnTo>
                        <a:lnTo>
                          <a:pt x="0" y="150"/>
                        </a:lnTo>
                        <a:lnTo>
                          <a:pt x="2" y="130"/>
                        </a:lnTo>
                        <a:lnTo>
                          <a:pt x="12" y="96"/>
                        </a:lnTo>
                        <a:lnTo>
                          <a:pt x="27" y="108"/>
                        </a:lnTo>
                        <a:lnTo>
                          <a:pt x="51" y="108"/>
                        </a:lnTo>
                        <a:lnTo>
                          <a:pt x="67" y="107"/>
                        </a:lnTo>
                        <a:lnTo>
                          <a:pt x="96" y="41"/>
                        </a:lnTo>
                        <a:lnTo>
                          <a:pt x="10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203" name="Group 177"/>
              <p:cNvGrpSpPr>
                <a:grpSpLocks/>
              </p:cNvGrpSpPr>
              <p:nvPr/>
            </p:nvGrpSpPr>
            <p:grpSpPr bwMode="auto">
              <a:xfrm>
                <a:off x="-280" y="2424"/>
                <a:ext cx="135" cy="517"/>
                <a:chOff x="3408" y="2237"/>
                <a:chExt cx="122" cy="503"/>
              </a:xfrm>
              <a:grpFill/>
            </p:grpSpPr>
            <p:sp>
              <p:nvSpPr>
                <p:cNvPr id="226" name="Freeform 178"/>
                <p:cNvSpPr>
                  <a:spLocks/>
                </p:cNvSpPr>
                <p:nvPr/>
              </p:nvSpPr>
              <p:spPr bwMode="auto">
                <a:xfrm>
                  <a:off x="3498" y="2517"/>
                  <a:ext cx="15" cy="37"/>
                </a:xfrm>
                <a:custGeom>
                  <a:avLst/>
                  <a:gdLst>
                    <a:gd name="T0" fmla="*/ 57 w 59"/>
                    <a:gd name="T1" fmla="*/ 1 h 150"/>
                    <a:gd name="T2" fmla="*/ 59 w 59"/>
                    <a:gd name="T3" fmla="*/ 83 h 150"/>
                    <a:gd name="T4" fmla="*/ 29 w 59"/>
                    <a:gd name="T5" fmla="*/ 134 h 150"/>
                    <a:gd name="T6" fmla="*/ 13 w 59"/>
                    <a:gd name="T7" fmla="*/ 150 h 150"/>
                    <a:gd name="T8" fmla="*/ 16 w 59"/>
                    <a:gd name="T9" fmla="*/ 77 h 150"/>
                    <a:gd name="T10" fmla="*/ 9 w 59"/>
                    <a:gd name="T11" fmla="*/ 85 h 150"/>
                    <a:gd name="T12" fmla="*/ 1 w 59"/>
                    <a:gd name="T13" fmla="*/ 109 h 150"/>
                    <a:gd name="T14" fmla="*/ 0 w 59"/>
                    <a:gd name="T15" fmla="*/ 83 h 150"/>
                    <a:gd name="T16" fmla="*/ 8 w 59"/>
                    <a:gd name="T17" fmla="*/ 39 h 150"/>
                    <a:gd name="T18" fmla="*/ 28 w 59"/>
                    <a:gd name="T19" fmla="*/ 0 h 150"/>
                    <a:gd name="T20" fmla="*/ 57 w 59"/>
                    <a:gd name="T2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50">
                      <a:moveTo>
                        <a:pt x="57" y="1"/>
                      </a:moveTo>
                      <a:lnTo>
                        <a:pt x="59" y="83"/>
                      </a:lnTo>
                      <a:lnTo>
                        <a:pt x="29" y="134"/>
                      </a:lnTo>
                      <a:lnTo>
                        <a:pt x="13" y="150"/>
                      </a:lnTo>
                      <a:lnTo>
                        <a:pt x="16" y="77"/>
                      </a:lnTo>
                      <a:lnTo>
                        <a:pt x="9" y="85"/>
                      </a:lnTo>
                      <a:lnTo>
                        <a:pt x="1" y="109"/>
                      </a:lnTo>
                      <a:lnTo>
                        <a:pt x="0" y="83"/>
                      </a:lnTo>
                      <a:lnTo>
                        <a:pt x="8" y="39"/>
                      </a:lnTo>
                      <a:lnTo>
                        <a:pt x="28" y="0"/>
                      </a:lnTo>
                      <a:lnTo>
                        <a:pt x="57" y="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27" name="Freeform 179"/>
                <p:cNvSpPr>
                  <a:spLocks/>
                </p:cNvSpPr>
                <p:nvPr/>
              </p:nvSpPr>
              <p:spPr bwMode="auto">
                <a:xfrm>
                  <a:off x="3424" y="2507"/>
                  <a:ext cx="16" cy="36"/>
                </a:xfrm>
                <a:custGeom>
                  <a:avLst/>
                  <a:gdLst>
                    <a:gd name="T0" fmla="*/ 46 w 66"/>
                    <a:gd name="T1" fmla="*/ 0 h 142"/>
                    <a:gd name="T2" fmla="*/ 66 w 66"/>
                    <a:gd name="T3" fmla="*/ 75 h 142"/>
                    <a:gd name="T4" fmla="*/ 32 w 66"/>
                    <a:gd name="T5" fmla="*/ 142 h 142"/>
                    <a:gd name="T6" fmla="*/ 20 w 66"/>
                    <a:gd name="T7" fmla="*/ 134 h 142"/>
                    <a:gd name="T8" fmla="*/ 0 w 66"/>
                    <a:gd name="T9" fmla="*/ 128 h 142"/>
                    <a:gd name="T10" fmla="*/ 8 w 66"/>
                    <a:gd name="T11" fmla="*/ 105 h 142"/>
                    <a:gd name="T12" fmla="*/ 11 w 66"/>
                    <a:gd name="T13" fmla="*/ 80 h 142"/>
                    <a:gd name="T14" fmla="*/ 0 w 66"/>
                    <a:gd name="T15" fmla="*/ 53 h 142"/>
                    <a:gd name="T16" fmla="*/ 8 w 66"/>
                    <a:gd name="T17" fmla="*/ 6 h 142"/>
                    <a:gd name="T18" fmla="*/ 46 w 6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42">
                      <a:moveTo>
                        <a:pt x="46" y="0"/>
                      </a:moveTo>
                      <a:lnTo>
                        <a:pt x="66" y="75"/>
                      </a:lnTo>
                      <a:lnTo>
                        <a:pt x="32" y="142"/>
                      </a:lnTo>
                      <a:lnTo>
                        <a:pt x="20" y="134"/>
                      </a:lnTo>
                      <a:lnTo>
                        <a:pt x="0" y="128"/>
                      </a:lnTo>
                      <a:lnTo>
                        <a:pt x="8" y="105"/>
                      </a:lnTo>
                      <a:lnTo>
                        <a:pt x="11" y="80"/>
                      </a:lnTo>
                      <a:lnTo>
                        <a:pt x="0" y="53"/>
                      </a:lnTo>
                      <a:lnTo>
                        <a:pt x="8" y="6"/>
                      </a:lnTo>
                      <a:lnTo>
                        <a:pt x="4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28" name="Group 180"/>
                <p:cNvGrpSpPr>
                  <a:grpSpLocks/>
                </p:cNvGrpSpPr>
                <p:nvPr/>
              </p:nvGrpSpPr>
              <p:grpSpPr bwMode="auto">
                <a:xfrm>
                  <a:off x="3411" y="2691"/>
                  <a:ext cx="119" cy="49"/>
                  <a:chOff x="3411" y="2691"/>
                  <a:chExt cx="119" cy="49"/>
                </a:xfrm>
                <a:grpFill/>
              </p:grpSpPr>
              <p:sp>
                <p:nvSpPr>
                  <p:cNvPr id="244" name="Freeform 181"/>
                  <p:cNvSpPr>
                    <a:spLocks/>
                  </p:cNvSpPr>
                  <p:nvPr/>
                </p:nvSpPr>
                <p:spPr bwMode="auto">
                  <a:xfrm>
                    <a:off x="3480" y="2691"/>
                    <a:ext cx="50" cy="30"/>
                  </a:xfrm>
                  <a:custGeom>
                    <a:avLst/>
                    <a:gdLst>
                      <a:gd name="T0" fmla="*/ 99 w 199"/>
                      <a:gd name="T1" fmla="*/ 0 h 121"/>
                      <a:gd name="T2" fmla="*/ 131 w 199"/>
                      <a:gd name="T3" fmla="*/ 31 h 121"/>
                      <a:gd name="T4" fmla="*/ 158 w 199"/>
                      <a:gd name="T5" fmla="*/ 65 h 121"/>
                      <a:gd name="T6" fmla="*/ 195 w 199"/>
                      <a:gd name="T7" fmla="*/ 96 h 121"/>
                      <a:gd name="T8" fmla="*/ 199 w 199"/>
                      <a:gd name="T9" fmla="*/ 111 h 121"/>
                      <a:gd name="T10" fmla="*/ 163 w 199"/>
                      <a:gd name="T11" fmla="*/ 121 h 121"/>
                      <a:gd name="T12" fmla="*/ 127 w 199"/>
                      <a:gd name="T13" fmla="*/ 117 h 121"/>
                      <a:gd name="T14" fmla="*/ 80 w 199"/>
                      <a:gd name="T15" fmla="*/ 96 h 121"/>
                      <a:gd name="T16" fmla="*/ 48 w 199"/>
                      <a:gd name="T17" fmla="*/ 76 h 121"/>
                      <a:gd name="T18" fmla="*/ 12 w 199"/>
                      <a:gd name="T19" fmla="*/ 72 h 121"/>
                      <a:gd name="T20" fmla="*/ 0 w 199"/>
                      <a:gd name="T21" fmla="*/ 61 h 121"/>
                      <a:gd name="T22" fmla="*/ 4 w 199"/>
                      <a:gd name="T23" fmla="*/ 6 h 121"/>
                      <a:gd name="T24" fmla="*/ 99 w 199"/>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121">
                        <a:moveTo>
                          <a:pt x="99" y="0"/>
                        </a:moveTo>
                        <a:lnTo>
                          <a:pt x="131" y="31"/>
                        </a:lnTo>
                        <a:lnTo>
                          <a:pt x="158" y="65"/>
                        </a:lnTo>
                        <a:lnTo>
                          <a:pt x="195" y="96"/>
                        </a:lnTo>
                        <a:lnTo>
                          <a:pt x="199" y="111"/>
                        </a:lnTo>
                        <a:lnTo>
                          <a:pt x="163" y="121"/>
                        </a:lnTo>
                        <a:lnTo>
                          <a:pt x="127" y="117"/>
                        </a:lnTo>
                        <a:lnTo>
                          <a:pt x="80" y="96"/>
                        </a:lnTo>
                        <a:lnTo>
                          <a:pt x="48" y="76"/>
                        </a:lnTo>
                        <a:lnTo>
                          <a:pt x="12" y="72"/>
                        </a:lnTo>
                        <a:lnTo>
                          <a:pt x="0" y="61"/>
                        </a:lnTo>
                        <a:lnTo>
                          <a:pt x="4" y="6"/>
                        </a:lnTo>
                        <a:lnTo>
                          <a:pt x="99"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45" name="Freeform 182"/>
                  <p:cNvSpPr>
                    <a:spLocks/>
                  </p:cNvSpPr>
                  <p:nvPr/>
                </p:nvSpPr>
                <p:spPr bwMode="auto">
                  <a:xfrm>
                    <a:off x="3411" y="2706"/>
                    <a:ext cx="30" cy="34"/>
                  </a:xfrm>
                  <a:custGeom>
                    <a:avLst/>
                    <a:gdLst>
                      <a:gd name="T0" fmla="*/ 123 w 124"/>
                      <a:gd name="T1" fmla="*/ 3 h 136"/>
                      <a:gd name="T2" fmla="*/ 124 w 124"/>
                      <a:gd name="T3" fmla="*/ 38 h 136"/>
                      <a:gd name="T4" fmla="*/ 107 w 124"/>
                      <a:gd name="T5" fmla="*/ 57 h 136"/>
                      <a:gd name="T6" fmla="*/ 103 w 124"/>
                      <a:gd name="T7" fmla="*/ 87 h 136"/>
                      <a:gd name="T8" fmla="*/ 75 w 124"/>
                      <a:gd name="T9" fmla="*/ 116 h 136"/>
                      <a:gd name="T10" fmla="*/ 51 w 124"/>
                      <a:gd name="T11" fmla="*/ 132 h 136"/>
                      <a:gd name="T12" fmla="*/ 30 w 124"/>
                      <a:gd name="T13" fmla="*/ 136 h 136"/>
                      <a:gd name="T14" fmla="*/ 11 w 124"/>
                      <a:gd name="T15" fmla="*/ 134 h 136"/>
                      <a:gd name="T16" fmla="*/ 0 w 124"/>
                      <a:gd name="T17" fmla="*/ 113 h 136"/>
                      <a:gd name="T18" fmla="*/ 3 w 124"/>
                      <a:gd name="T19" fmla="*/ 83 h 136"/>
                      <a:gd name="T20" fmla="*/ 24 w 124"/>
                      <a:gd name="T21" fmla="*/ 49 h 136"/>
                      <a:gd name="T22" fmla="*/ 54 w 124"/>
                      <a:gd name="T23" fmla="*/ 12 h 136"/>
                      <a:gd name="T24" fmla="*/ 55 w 124"/>
                      <a:gd name="T25" fmla="*/ 0 h 136"/>
                      <a:gd name="T26" fmla="*/ 123 w 124"/>
                      <a:gd name="T27"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36">
                        <a:moveTo>
                          <a:pt x="123" y="3"/>
                        </a:moveTo>
                        <a:lnTo>
                          <a:pt x="124" y="38"/>
                        </a:lnTo>
                        <a:lnTo>
                          <a:pt x="107" y="57"/>
                        </a:lnTo>
                        <a:lnTo>
                          <a:pt x="103" y="87"/>
                        </a:lnTo>
                        <a:lnTo>
                          <a:pt x="75" y="116"/>
                        </a:lnTo>
                        <a:lnTo>
                          <a:pt x="51" y="132"/>
                        </a:lnTo>
                        <a:lnTo>
                          <a:pt x="30" y="136"/>
                        </a:lnTo>
                        <a:lnTo>
                          <a:pt x="11" y="134"/>
                        </a:lnTo>
                        <a:lnTo>
                          <a:pt x="0" y="113"/>
                        </a:lnTo>
                        <a:lnTo>
                          <a:pt x="3" y="83"/>
                        </a:lnTo>
                        <a:lnTo>
                          <a:pt x="24" y="49"/>
                        </a:lnTo>
                        <a:lnTo>
                          <a:pt x="54" y="12"/>
                        </a:lnTo>
                        <a:lnTo>
                          <a:pt x="55" y="0"/>
                        </a:lnTo>
                        <a:lnTo>
                          <a:pt x="123" y="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29" name="Freeform 183"/>
                <p:cNvSpPr>
                  <a:spLocks/>
                </p:cNvSpPr>
                <p:nvPr/>
              </p:nvSpPr>
              <p:spPr bwMode="auto">
                <a:xfrm>
                  <a:off x="3500" y="2511"/>
                  <a:ext cx="15" cy="37"/>
                </a:xfrm>
                <a:custGeom>
                  <a:avLst/>
                  <a:gdLst>
                    <a:gd name="T0" fmla="*/ 57 w 60"/>
                    <a:gd name="T1" fmla="*/ 1 h 150"/>
                    <a:gd name="T2" fmla="*/ 60 w 60"/>
                    <a:gd name="T3" fmla="*/ 83 h 150"/>
                    <a:gd name="T4" fmla="*/ 29 w 60"/>
                    <a:gd name="T5" fmla="*/ 134 h 150"/>
                    <a:gd name="T6" fmla="*/ 14 w 60"/>
                    <a:gd name="T7" fmla="*/ 150 h 150"/>
                    <a:gd name="T8" fmla="*/ 16 w 60"/>
                    <a:gd name="T9" fmla="*/ 79 h 150"/>
                    <a:gd name="T10" fmla="*/ 10 w 60"/>
                    <a:gd name="T11" fmla="*/ 86 h 150"/>
                    <a:gd name="T12" fmla="*/ 2 w 60"/>
                    <a:gd name="T13" fmla="*/ 109 h 150"/>
                    <a:gd name="T14" fmla="*/ 0 w 60"/>
                    <a:gd name="T15" fmla="*/ 83 h 150"/>
                    <a:gd name="T16" fmla="*/ 8 w 60"/>
                    <a:gd name="T17" fmla="*/ 39 h 150"/>
                    <a:gd name="T18" fmla="*/ 28 w 60"/>
                    <a:gd name="T19" fmla="*/ 0 h 150"/>
                    <a:gd name="T20" fmla="*/ 57 w 60"/>
                    <a:gd name="T2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50">
                      <a:moveTo>
                        <a:pt x="57" y="1"/>
                      </a:moveTo>
                      <a:lnTo>
                        <a:pt x="60" y="83"/>
                      </a:lnTo>
                      <a:lnTo>
                        <a:pt x="29" y="134"/>
                      </a:lnTo>
                      <a:lnTo>
                        <a:pt x="14" y="150"/>
                      </a:lnTo>
                      <a:lnTo>
                        <a:pt x="16" y="79"/>
                      </a:lnTo>
                      <a:lnTo>
                        <a:pt x="10" y="86"/>
                      </a:lnTo>
                      <a:lnTo>
                        <a:pt x="2" y="109"/>
                      </a:lnTo>
                      <a:lnTo>
                        <a:pt x="0" y="83"/>
                      </a:lnTo>
                      <a:lnTo>
                        <a:pt x="8" y="39"/>
                      </a:lnTo>
                      <a:lnTo>
                        <a:pt x="28" y="0"/>
                      </a:lnTo>
                      <a:lnTo>
                        <a:pt x="57" y="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30" name="Freeform 184"/>
                <p:cNvSpPr>
                  <a:spLocks/>
                </p:cNvSpPr>
                <p:nvPr/>
              </p:nvSpPr>
              <p:spPr bwMode="auto">
                <a:xfrm>
                  <a:off x="3422" y="2429"/>
                  <a:ext cx="86" cy="278"/>
                </a:xfrm>
                <a:custGeom>
                  <a:avLst/>
                  <a:gdLst>
                    <a:gd name="T0" fmla="*/ 340 w 344"/>
                    <a:gd name="T1" fmla="*/ 0 h 1113"/>
                    <a:gd name="T2" fmla="*/ 344 w 344"/>
                    <a:gd name="T3" fmla="*/ 605 h 1113"/>
                    <a:gd name="T4" fmla="*/ 340 w 344"/>
                    <a:gd name="T5" fmla="*/ 1055 h 1113"/>
                    <a:gd name="T6" fmla="*/ 237 w 344"/>
                    <a:gd name="T7" fmla="*/ 1075 h 1113"/>
                    <a:gd name="T8" fmla="*/ 221 w 344"/>
                    <a:gd name="T9" fmla="*/ 708 h 1113"/>
                    <a:gd name="T10" fmla="*/ 233 w 344"/>
                    <a:gd name="T11" fmla="*/ 672 h 1113"/>
                    <a:gd name="T12" fmla="*/ 221 w 344"/>
                    <a:gd name="T13" fmla="*/ 653 h 1113"/>
                    <a:gd name="T14" fmla="*/ 221 w 344"/>
                    <a:gd name="T15" fmla="*/ 428 h 1113"/>
                    <a:gd name="T16" fmla="*/ 198 w 344"/>
                    <a:gd name="T17" fmla="*/ 499 h 1113"/>
                    <a:gd name="T18" fmla="*/ 138 w 344"/>
                    <a:gd name="T19" fmla="*/ 802 h 1113"/>
                    <a:gd name="T20" fmla="*/ 87 w 344"/>
                    <a:gd name="T21" fmla="*/ 1113 h 1113"/>
                    <a:gd name="T22" fmla="*/ 0 w 344"/>
                    <a:gd name="T23" fmla="*/ 1113 h 1113"/>
                    <a:gd name="T24" fmla="*/ 40 w 344"/>
                    <a:gd name="T25" fmla="*/ 696 h 1113"/>
                    <a:gd name="T26" fmla="*/ 55 w 344"/>
                    <a:gd name="T27" fmla="*/ 342 h 1113"/>
                    <a:gd name="T28" fmla="*/ 48 w 344"/>
                    <a:gd name="T29" fmla="*/ 8 h 1113"/>
                    <a:gd name="T30" fmla="*/ 340 w 344"/>
                    <a:gd name="T31"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1113">
                      <a:moveTo>
                        <a:pt x="340" y="0"/>
                      </a:moveTo>
                      <a:lnTo>
                        <a:pt x="344" y="605"/>
                      </a:lnTo>
                      <a:lnTo>
                        <a:pt x="340" y="1055"/>
                      </a:lnTo>
                      <a:lnTo>
                        <a:pt x="237" y="1075"/>
                      </a:lnTo>
                      <a:lnTo>
                        <a:pt x="221" y="708"/>
                      </a:lnTo>
                      <a:lnTo>
                        <a:pt x="233" y="672"/>
                      </a:lnTo>
                      <a:lnTo>
                        <a:pt x="221" y="653"/>
                      </a:lnTo>
                      <a:lnTo>
                        <a:pt x="221" y="428"/>
                      </a:lnTo>
                      <a:lnTo>
                        <a:pt x="198" y="499"/>
                      </a:lnTo>
                      <a:lnTo>
                        <a:pt x="138" y="802"/>
                      </a:lnTo>
                      <a:lnTo>
                        <a:pt x="87" y="1113"/>
                      </a:lnTo>
                      <a:lnTo>
                        <a:pt x="0" y="1113"/>
                      </a:lnTo>
                      <a:lnTo>
                        <a:pt x="40" y="696"/>
                      </a:lnTo>
                      <a:lnTo>
                        <a:pt x="55" y="342"/>
                      </a:lnTo>
                      <a:lnTo>
                        <a:pt x="48" y="8"/>
                      </a:lnTo>
                      <a:lnTo>
                        <a:pt x="340"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31" name="Freeform 185"/>
                <p:cNvSpPr>
                  <a:spLocks/>
                </p:cNvSpPr>
                <p:nvPr/>
              </p:nvSpPr>
              <p:spPr bwMode="auto">
                <a:xfrm>
                  <a:off x="3408" y="2301"/>
                  <a:ext cx="110" cy="212"/>
                </a:xfrm>
                <a:custGeom>
                  <a:avLst/>
                  <a:gdLst>
                    <a:gd name="T0" fmla="*/ 293 w 438"/>
                    <a:gd name="T1" fmla="*/ 11 h 851"/>
                    <a:gd name="T2" fmla="*/ 426 w 438"/>
                    <a:gd name="T3" fmla="*/ 115 h 851"/>
                    <a:gd name="T4" fmla="*/ 436 w 438"/>
                    <a:gd name="T5" fmla="*/ 387 h 851"/>
                    <a:gd name="T6" fmla="*/ 438 w 438"/>
                    <a:gd name="T7" fmla="*/ 525 h 851"/>
                    <a:gd name="T8" fmla="*/ 430 w 438"/>
                    <a:gd name="T9" fmla="*/ 851 h 851"/>
                    <a:gd name="T10" fmla="*/ 400 w 438"/>
                    <a:gd name="T11" fmla="*/ 851 h 851"/>
                    <a:gd name="T12" fmla="*/ 386 w 438"/>
                    <a:gd name="T13" fmla="*/ 517 h 851"/>
                    <a:gd name="T14" fmla="*/ 105 w 438"/>
                    <a:gd name="T15" fmla="*/ 517 h 851"/>
                    <a:gd name="T16" fmla="*/ 97 w 438"/>
                    <a:gd name="T17" fmla="*/ 433 h 851"/>
                    <a:gd name="T18" fmla="*/ 88 w 438"/>
                    <a:gd name="T19" fmla="*/ 492 h 851"/>
                    <a:gd name="T20" fmla="*/ 108 w 438"/>
                    <a:gd name="T21" fmla="*/ 619 h 851"/>
                    <a:gd name="T22" fmla="*/ 126 w 438"/>
                    <a:gd name="T23" fmla="*/ 808 h 851"/>
                    <a:gd name="T24" fmla="*/ 79 w 438"/>
                    <a:gd name="T25" fmla="*/ 820 h 851"/>
                    <a:gd name="T26" fmla="*/ 0 w 438"/>
                    <a:gd name="T27" fmla="*/ 487 h 851"/>
                    <a:gd name="T28" fmla="*/ 50 w 438"/>
                    <a:gd name="T29" fmla="*/ 96 h 851"/>
                    <a:gd name="T30" fmla="*/ 200 w 438"/>
                    <a:gd name="T31" fmla="*/ 0 h 851"/>
                    <a:gd name="T32" fmla="*/ 266 w 438"/>
                    <a:gd name="T33" fmla="*/ 44 h 851"/>
                    <a:gd name="T34" fmla="*/ 293 w 438"/>
                    <a:gd name="T35" fmla="*/ 1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851">
                      <a:moveTo>
                        <a:pt x="293" y="11"/>
                      </a:moveTo>
                      <a:lnTo>
                        <a:pt x="426" y="115"/>
                      </a:lnTo>
                      <a:lnTo>
                        <a:pt x="436" y="387"/>
                      </a:lnTo>
                      <a:lnTo>
                        <a:pt x="438" y="525"/>
                      </a:lnTo>
                      <a:lnTo>
                        <a:pt x="430" y="851"/>
                      </a:lnTo>
                      <a:lnTo>
                        <a:pt x="400" y="851"/>
                      </a:lnTo>
                      <a:lnTo>
                        <a:pt x="386" y="517"/>
                      </a:lnTo>
                      <a:lnTo>
                        <a:pt x="105" y="517"/>
                      </a:lnTo>
                      <a:lnTo>
                        <a:pt x="97" y="433"/>
                      </a:lnTo>
                      <a:lnTo>
                        <a:pt x="88" y="492"/>
                      </a:lnTo>
                      <a:lnTo>
                        <a:pt x="108" y="619"/>
                      </a:lnTo>
                      <a:lnTo>
                        <a:pt x="126" y="808"/>
                      </a:lnTo>
                      <a:lnTo>
                        <a:pt x="79" y="820"/>
                      </a:lnTo>
                      <a:lnTo>
                        <a:pt x="0" y="487"/>
                      </a:lnTo>
                      <a:lnTo>
                        <a:pt x="50" y="96"/>
                      </a:lnTo>
                      <a:lnTo>
                        <a:pt x="200" y="0"/>
                      </a:lnTo>
                      <a:lnTo>
                        <a:pt x="266" y="44"/>
                      </a:lnTo>
                      <a:lnTo>
                        <a:pt x="293" y="1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32" name="Freeform 186"/>
                <p:cNvSpPr>
                  <a:spLocks/>
                </p:cNvSpPr>
                <p:nvPr/>
              </p:nvSpPr>
              <p:spPr bwMode="auto">
                <a:xfrm>
                  <a:off x="3427" y="2501"/>
                  <a:ext cx="16" cy="36"/>
                </a:xfrm>
                <a:custGeom>
                  <a:avLst/>
                  <a:gdLst>
                    <a:gd name="T0" fmla="*/ 46 w 65"/>
                    <a:gd name="T1" fmla="*/ 0 h 142"/>
                    <a:gd name="T2" fmla="*/ 65 w 65"/>
                    <a:gd name="T3" fmla="*/ 75 h 142"/>
                    <a:gd name="T4" fmla="*/ 31 w 65"/>
                    <a:gd name="T5" fmla="*/ 142 h 142"/>
                    <a:gd name="T6" fmla="*/ 19 w 65"/>
                    <a:gd name="T7" fmla="*/ 134 h 142"/>
                    <a:gd name="T8" fmla="*/ 0 w 65"/>
                    <a:gd name="T9" fmla="*/ 127 h 142"/>
                    <a:gd name="T10" fmla="*/ 7 w 65"/>
                    <a:gd name="T11" fmla="*/ 106 h 142"/>
                    <a:gd name="T12" fmla="*/ 10 w 65"/>
                    <a:gd name="T13" fmla="*/ 80 h 142"/>
                    <a:gd name="T14" fmla="*/ 0 w 65"/>
                    <a:gd name="T15" fmla="*/ 52 h 142"/>
                    <a:gd name="T16" fmla="*/ 7 w 65"/>
                    <a:gd name="T17" fmla="*/ 5 h 142"/>
                    <a:gd name="T18" fmla="*/ 46 w 6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42">
                      <a:moveTo>
                        <a:pt x="46" y="0"/>
                      </a:moveTo>
                      <a:lnTo>
                        <a:pt x="65" y="75"/>
                      </a:lnTo>
                      <a:lnTo>
                        <a:pt x="31" y="142"/>
                      </a:lnTo>
                      <a:lnTo>
                        <a:pt x="19" y="134"/>
                      </a:lnTo>
                      <a:lnTo>
                        <a:pt x="0" y="127"/>
                      </a:lnTo>
                      <a:lnTo>
                        <a:pt x="7" y="106"/>
                      </a:lnTo>
                      <a:lnTo>
                        <a:pt x="10" y="80"/>
                      </a:lnTo>
                      <a:lnTo>
                        <a:pt x="0" y="52"/>
                      </a:lnTo>
                      <a:lnTo>
                        <a:pt x="7" y="5"/>
                      </a:lnTo>
                      <a:lnTo>
                        <a:pt x="4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33" name="Group 187"/>
                <p:cNvGrpSpPr>
                  <a:grpSpLocks/>
                </p:cNvGrpSpPr>
                <p:nvPr/>
              </p:nvGrpSpPr>
              <p:grpSpPr bwMode="auto">
                <a:xfrm>
                  <a:off x="3435" y="2305"/>
                  <a:ext cx="70" cy="133"/>
                  <a:chOff x="3435" y="2305"/>
                  <a:chExt cx="70" cy="133"/>
                </a:xfrm>
                <a:grpFill/>
              </p:grpSpPr>
              <p:grpSp>
                <p:nvGrpSpPr>
                  <p:cNvPr id="238" name="Group 188"/>
                  <p:cNvGrpSpPr>
                    <a:grpSpLocks/>
                  </p:cNvGrpSpPr>
                  <p:nvPr/>
                </p:nvGrpSpPr>
                <p:grpSpPr bwMode="auto">
                  <a:xfrm>
                    <a:off x="3435" y="2305"/>
                    <a:ext cx="70" cy="133"/>
                    <a:chOff x="3435" y="2305"/>
                    <a:chExt cx="70" cy="133"/>
                  </a:xfrm>
                  <a:grpFill/>
                </p:grpSpPr>
                <p:grpSp>
                  <p:nvGrpSpPr>
                    <p:cNvPr id="240" name="Group 189"/>
                    <p:cNvGrpSpPr>
                      <a:grpSpLocks/>
                    </p:cNvGrpSpPr>
                    <p:nvPr/>
                  </p:nvGrpSpPr>
                  <p:grpSpPr bwMode="auto">
                    <a:xfrm>
                      <a:off x="3435" y="2430"/>
                      <a:ext cx="70" cy="8"/>
                      <a:chOff x="3435" y="2430"/>
                      <a:chExt cx="70" cy="8"/>
                    </a:xfrm>
                    <a:grpFill/>
                  </p:grpSpPr>
                  <p:sp>
                    <p:nvSpPr>
                      <p:cNvPr id="242" name="Line 190"/>
                      <p:cNvSpPr>
                        <a:spLocks noChangeShapeType="1"/>
                      </p:cNvSpPr>
                      <p:nvPr/>
                    </p:nvSpPr>
                    <p:spPr bwMode="auto">
                      <a:xfrm flipH="1">
                        <a:off x="3435" y="2437"/>
                        <a:ext cx="70" cy="1"/>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43" name="Line 191"/>
                      <p:cNvSpPr>
                        <a:spLocks noChangeShapeType="1"/>
                      </p:cNvSpPr>
                      <p:nvPr/>
                    </p:nvSpPr>
                    <p:spPr bwMode="auto">
                      <a:xfrm flipH="1">
                        <a:off x="3435" y="2430"/>
                        <a:ext cx="70" cy="1"/>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41" name="Freeform 192"/>
                    <p:cNvSpPr>
                      <a:spLocks/>
                    </p:cNvSpPr>
                    <p:nvPr/>
                  </p:nvSpPr>
                  <p:spPr bwMode="auto">
                    <a:xfrm>
                      <a:off x="3453" y="2305"/>
                      <a:ext cx="32" cy="19"/>
                    </a:xfrm>
                    <a:custGeom>
                      <a:avLst/>
                      <a:gdLst>
                        <a:gd name="T0" fmla="*/ 129 w 129"/>
                        <a:gd name="T1" fmla="*/ 9 h 76"/>
                        <a:gd name="T2" fmla="*/ 124 w 129"/>
                        <a:gd name="T3" fmla="*/ 76 h 76"/>
                        <a:gd name="T4" fmla="*/ 88 w 129"/>
                        <a:gd name="T5" fmla="*/ 27 h 76"/>
                        <a:gd name="T6" fmla="*/ 63 w 129"/>
                        <a:gd name="T7" fmla="*/ 75 h 76"/>
                        <a:gd name="T8" fmla="*/ 0 w 129"/>
                        <a:gd name="T9" fmla="*/ 0 h 76"/>
                      </a:gdLst>
                      <a:ahLst/>
                      <a:cxnLst>
                        <a:cxn ang="0">
                          <a:pos x="T0" y="T1"/>
                        </a:cxn>
                        <a:cxn ang="0">
                          <a:pos x="T2" y="T3"/>
                        </a:cxn>
                        <a:cxn ang="0">
                          <a:pos x="T4" y="T5"/>
                        </a:cxn>
                        <a:cxn ang="0">
                          <a:pos x="T6" y="T7"/>
                        </a:cxn>
                        <a:cxn ang="0">
                          <a:pos x="T8" y="T9"/>
                        </a:cxn>
                      </a:cxnLst>
                      <a:rect l="0" t="0" r="r" b="b"/>
                      <a:pathLst>
                        <a:path w="129" h="76">
                          <a:moveTo>
                            <a:pt x="129" y="9"/>
                          </a:moveTo>
                          <a:lnTo>
                            <a:pt x="124" y="76"/>
                          </a:lnTo>
                          <a:lnTo>
                            <a:pt x="88" y="27"/>
                          </a:lnTo>
                          <a:lnTo>
                            <a:pt x="63" y="75"/>
                          </a:lnTo>
                          <a:lnTo>
                            <a:pt x="0"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39" name="Line 193"/>
                  <p:cNvSpPr>
                    <a:spLocks noChangeShapeType="1"/>
                  </p:cNvSpPr>
                  <p:nvPr/>
                </p:nvSpPr>
                <p:spPr bwMode="auto">
                  <a:xfrm>
                    <a:off x="3475" y="2314"/>
                    <a:ext cx="1" cy="123"/>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34" name="Group 194"/>
                <p:cNvGrpSpPr>
                  <a:grpSpLocks/>
                </p:cNvGrpSpPr>
                <p:nvPr/>
              </p:nvGrpSpPr>
              <p:grpSpPr bwMode="auto">
                <a:xfrm>
                  <a:off x="3450" y="2237"/>
                  <a:ext cx="45" cy="75"/>
                  <a:chOff x="3450" y="2237"/>
                  <a:chExt cx="45" cy="75"/>
                </a:xfrm>
                <a:grpFill/>
              </p:grpSpPr>
              <p:sp>
                <p:nvSpPr>
                  <p:cNvPr id="235" name="Freeform 195"/>
                  <p:cNvSpPr>
                    <a:spLocks/>
                  </p:cNvSpPr>
                  <p:nvPr/>
                </p:nvSpPr>
                <p:spPr bwMode="auto">
                  <a:xfrm>
                    <a:off x="3452" y="2241"/>
                    <a:ext cx="42" cy="71"/>
                  </a:xfrm>
                  <a:custGeom>
                    <a:avLst/>
                    <a:gdLst>
                      <a:gd name="T0" fmla="*/ 163 w 169"/>
                      <a:gd name="T1" fmla="*/ 51 h 284"/>
                      <a:gd name="T2" fmla="*/ 167 w 169"/>
                      <a:gd name="T3" fmla="*/ 80 h 284"/>
                      <a:gd name="T4" fmla="*/ 168 w 169"/>
                      <a:gd name="T5" fmla="*/ 91 h 284"/>
                      <a:gd name="T6" fmla="*/ 163 w 169"/>
                      <a:gd name="T7" fmla="*/ 101 h 284"/>
                      <a:gd name="T8" fmla="*/ 169 w 169"/>
                      <a:gd name="T9" fmla="*/ 122 h 284"/>
                      <a:gd name="T10" fmla="*/ 166 w 169"/>
                      <a:gd name="T11" fmla="*/ 155 h 284"/>
                      <a:gd name="T12" fmla="*/ 162 w 169"/>
                      <a:gd name="T13" fmla="*/ 172 h 284"/>
                      <a:gd name="T14" fmla="*/ 158 w 169"/>
                      <a:gd name="T15" fmla="*/ 188 h 284"/>
                      <a:gd name="T16" fmla="*/ 152 w 169"/>
                      <a:gd name="T17" fmla="*/ 204 h 284"/>
                      <a:gd name="T18" fmla="*/ 146 w 169"/>
                      <a:gd name="T19" fmla="*/ 221 h 284"/>
                      <a:gd name="T20" fmla="*/ 133 w 169"/>
                      <a:gd name="T21" fmla="*/ 225 h 284"/>
                      <a:gd name="T22" fmla="*/ 119 w 169"/>
                      <a:gd name="T23" fmla="*/ 229 h 284"/>
                      <a:gd name="T24" fmla="*/ 119 w 169"/>
                      <a:gd name="T25" fmla="*/ 242 h 284"/>
                      <a:gd name="T26" fmla="*/ 121 w 169"/>
                      <a:gd name="T27" fmla="*/ 251 h 284"/>
                      <a:gd name="T28" fmla="*/ 94 w 169"/>
                      <a:gd name="T29" fmla="*/ 284 h 284"/>
                      <a:gd name="T30" fmla="*/ 25 w 169"/>
                      <a:gd name="T31" fmla="*/ 242 h 284"/>
                      <a:gd name="T32" fmla="*/ 22 w 169"/>
                      <a:gd name="T33" fmla="*/ 163 h 284"/>
                      <a:gd name="T34" fmla="*/ 13 w 169"/>
                      <a:gd name="T35" fmla="*/ 141 h 284"/>
                      <a:gd name="T36" fmla="*/ 8 w 169"/>
                      <a:gd name="T37" fmla="*/ 124 h 284"/>
                      <a:gd name="T38" fmla="*/ 2 w 169"/>
                      <a:gd name="T39" fmla="*/ 103 h 284"/>
                      <a:gd name="T40" fmla="*/ 0 w 169"/>
                      <a:gd name="T41" fmla="*/ 84 h 284"/>
                      <a:gd name="T42" fmla="*/ 1 w 169"/>
                      <a:gd name="T43" fmla="*/ 67 h 284"/>
                      <a:gd name="T44" fmla="*/ 4 w 169"/>
                      <a:gd name="T45" fmla="*/ 49 h 284"/>
                      <a:gd name="T46" fmla="*/ 8 w 169"/>
                      <a:gd name="T47" fmla="*/ 34 h 284"/>
                      <a:gd name="T48" fmla="*/ 14 w 169"/>
                      <a:gd name="T49" fmla="*/ 23 h 284"/>
                      <a:gd name="T50" fmla="*/ 25 w 169"/>
                      <a:gd name="T51" fmla="*/ 13 h 284"/>
                      <a:gd name="T52" fmla="*/ 36 w 169"/>
                      <a:gd name="T53" fmla="*/ 8 h 284"/>
                      <a:gd name="T54" fmla="*/ 51 w 169"/>
                      <a:gd name="T55" fmla="*/ 4 h 284"/>
                      <a:gd name="T56" fmla="*/ 67 w 169"/>
                      <a:gd name="T57" fmla="*/ 1 h 284"/>
                      <a:gd name="T58" fmla="*/ 87 w 169"/>
                      <a:gd name="T59" fmla="*/ 0 h 284"/>
                      <a:gd name="T60" fmla="*/ 105 w 169"/>
                      <a:gd name="T61" fmla="*/ 1 h 284"/>
                      <a:gd name="T62" fmla="*/ 126 w 169"/>
                      <a:gd name="T63" fmla="*/ 7 h 284"/>
                      <a:gd name="T64" fmla="*/ 138 w 169"/>
                      <a:gd name="T65" fmla="*/ 15 h 284"/>
                      <a:gd name="T66" fmla="*/ 150 w 169"/>
                      <a:gd name="T67" fmla="*/ 23 h 284"/>
                      <a:gd name="T68" fmla="*/ 158 w 169"/>
                      <a:gd name="T69" fmla="*/ 36 h 284"/>
                      <a:gd name="T70" fmla="*/ 163 w 169"/>
                      <a:gd name="T71" fmla="*/ 5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 h="284">
                        <a:moveTo>
                          <a:pt x="163" y="51"/>
                        </a:moveTo>
                        <a:lnTo>
                          <a:pt x="167" y="80"/>
                        </a:lnTo>
                        <a:lnTo>
                          <a:pt x="168" y="91"/>
                        </a:lnTo>
                        <a:lnTo>
                          <a:pt x="163" y="101"/>
                        </a:lnTo>
                        <a:lnTo>
                          <a:pt x="169" y="122"/>
                        </a:lnTo>
                        <a:lnTo>
                          <a:pt x="166" y="155"/>
                        </a:lnTo>
                        <a:lnTo>
                          <a:pt x="162" y="172"/>
                        </a:lnTo>
                        <a:lnTo>
                          <a:pt x="158" y="188"/>
                        </a:lnTo>
                        <a:lnTo>
                          <a:pt x="152" y="204"/>
                        </a:lnTo>
                        <a:lnTo>
                          <a:pt x="146" y="221"/>
                        </a:lnTo>
                        <a:lnTo>
                          <a:pt x="133" y="225"/>
                        </a:lnTo>
                        <a:lnTo>
                          <a:pt x="119" y="229"/>
                        </a:lnTo>
                        <a:lnTo>
                          <a:pt x="119" y="242"/>
                        </a:lnTo>
                        <a:lnTo>
                          <a:pt x="121" y="251"/>
                        </a:lnTo>
                        <a:lnTo>
                          <a:pt x="94" y="284"/>
                        </a:lnTo>
                        <a:lnTo>
                          <a:pt x="25" y="242"/>
                        </a:lnTo>
                        <a:lnTo>
                          <a:pt x="22" y="163"/>
                        </a:lnTo>
                        <a:lnTo>
                          <a:pt x="13" y="141"/>
                        </a:lnTo>
                        <a:lnTo>
                          <a:pt x="8" y="124"/>
                        </a:lnTo>
                        <a:lnTo>
                          <a:pt x="2" y="103"/>
                        </a:lnTo>
                        <a:lnTo>
                          <a:pt x="0" y="84"/>
                        </a:lnTo>
                        <a:lnTo>
                          <a:pt x="1" y="67"/>
                        </a:lnTo>
                        <a:lnTo>
                          <a:pt x="4" y="49"/>
                        </a:lnTo>
                        <a:lnTo>
                          <a:pt x="8" y="34"/>
                        </a:lnTo>
                        <a:lnTo>
                          <a:pt x="14" y="23"/>
                        </a:lnTo>
                        <a:lnTo>
                          <a:pt x="25" y="13"/>
                        </a:lnTo>
                        <a:lnTo>
                          <a:pt x="36" y="8"/>
                        </a:lnTo>
                        <a:lnTo>
                          <a:pt x="51" y="4"/>
                        </a:lnTo>
                        <a:lnTo>
                          <a:pt x="67" y="1"/>
                        </a:lnTo>
                        <a:lnTo>
                          <a:pt x="87" y="0"/>
                        </a:lnTo>
                        <a:lnTo>
                          <a:pt x="105" y="1"/>
                        </a:lnTo>
                        <a:lnTo>
                          <a:pt x="126" y="7"/>
                        </a:lnTo>
                        <a:lnTo>
                          <a:pt x="138" y="15"/>
                        </a:lnTo>
                        <a:lnTo>
                          <a:pt x="150" y="23"/>
                        </a:lnTo>
                        <a:lnTo>
                          <a:pt x="158" y="36"/>
                        </a:lnTo>
                        <a:lnTo>
                          <a:pt x="163" y="5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36" name="Freeform 196"/>
                  <p:cNvSpPr>
                    <a:spLocks/>
                  </p:cNvSpPr>
                  <p:nvPr/>
                </p:nvSpPr>
                <p:spPr bwMode="auto">
                  <a:xfrm>
                    <a:off x="3458" y="2279"/>
                    <a:ext cx="21" cy="22"/>
                  </a:xfrm>
                  <a:custGeom>
                    <a:avLst/>
                    <a:gdLst>
                      <a:gd name="T0" fmla="*/ 15 w 86"/>
                      <a:gd name="T1" fmla="*/ 24 h 88"/>
                      <a:gd name="T2" fmla="*/ 23 w 86"/>
                      <a:gd name="T3" fmla="*/ 45 h 88"/>
                      <a:gd name="T4" fmla="*/ 86 w 86"/>
                      <a:gd name="T5" fmla="*/ 76 h 88"/>
                      <a:gd name="T6" fmla="*/ 53 w 86"/>
                      <a:gd name="T7" fmla="*/ 68 h 88"/>
                      <a:gd name="T8" fmla="*/ 39 w 86"/>
                      <a:gd name="T9" fmla="*/ 64 h 88"/>
                      <a:gd name="T10" fmla="*/ 21 w 86"/>
                      <a:gd name="T11" fmla="*/ 67 h 88"/>
                      <a:gd name="T12" fmla="*/ 8 w 86"/>
                      <a:gd name="T13" fmla="*/ 72 h 88"/>
                      <a:gd name="T14" fmla="*/ 2 w 86"/>
                      <a:gd name="T15" fmla="*/ 88 h 88"/>
                      <a:gd name="T16" fmla="*/ 0 w 86"/>
                      <a:gd name="T17" fmla="*/ 26 h 88"/>
                      <a:gd name="T18" fmla="*/ 3 w 86"/>
                      <a:gd name="T19" fmla="*/ 13 h 88"/>
                      <a:gd name="T20" fmla="*/ 12 w 86"/>
                      <a:gd name="T21" fmla="*/ 0 h 88"/>
                      <a:gd name="T22" fmla="*/ 15 w 86"/>
                      <a:gd name="T23"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8">
                        <a:moveTo>
                          <a:pt x="15" y="24"/>
                        </a:moveTo>
                        <a:lnTo>
                          <a:pt x="23" y="45"/>
                        </a:lnTo>
                        <a:lnTo>
                          <a:pt x="86" y="76"/>
                        </a:lnTo>
                        <a:lnTo>
                          <a:pt x="53" y="68"/>
                        </a:lnTo>
                        <a:lnTo>
                          <a:pt x="39" y="64"/>
                        </a:lnTo>
                        <a:lnTo>
                          <a:pt x="21" y="67"/>
                        </a:lnTo>
                        <a:lnTo>
                          <a:pt x="8" y="72"/>
                        </a:lnTo>
                        <a:lnTo>
                          <a:pt x="2" y="88"/>
                        </a:lnTo>
                        <a:lnTo>
                          <a:pt x="0" y="26"/>
                        </a:lnTo>
                        <a:lnTo>
                          <a:pt x="3" y="13"/>
                        </a:lnTo>
                        <a:lnTo>
                          <a:pt x="12" y="0"/>
                        </a:lnTo>
                        <a:lnTo>
                          <a:pt x="15" y="2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37" name="Freeform 197"/>
                  <p:cNvSpPr>
                    <a:spLocks/>
                  </p:cNvSpPr>
                  <p:nvPr/>
                </p:nvSpPr>
                <p:spPr bwMode="auto">
                  <a:xfrm>
                    <a:off x="3450" y="2237"/>
                    <a:ext cx="45" cy="51"/>
                  </a:xfrm>
                  <a:custGeom>
                    <a:avLst/>
                    <a:gdLst>
                      <a:gd name="T0" fmla="*/ 150 w 183"/>
                      <a:gd name="T1" fmla="*/ 17 h 205"/>
                      <a:gd name="T2" fmla="*/ 134 w 183"/>
                      <a:gd name="T3" fmla="*/ 9 h 205"/>
                      <a:gd name="T4" fmla="*/ 121 w 183"/>
                      <a:gd name="T5" fmla="*/ 5 h 205"/>
                      <a:gd name="T6" fmla="*/ 98 w 183"/>
                      <a:gd name="T7" fmla="*/ 0 h 205"/>
                      <a:gd name="T8" fmla="*/ 83 w 183"/>
                      <a:gd name="T9" fmla="*/ 0 h 205"/>
                      <a:gd name="T10" fmla="*/ 66 w 183"/>
                      <a:gd name="T11" fmla="*/ 0 h 205"/>
                      <a:gd name="T12" fmla="*/ 48 w 183"/>
                      <a:gd name="T13" fmla="*/ 4 h 205"/>
                      <a:gd name="T14" fmla="*/ 37 w 183"/>
                      <a:gd name="T15" fmla="*/ 4 h 205"/>
                      <a:gd name="T16" fmla="*/ 25 w 183"/>
                      <a:gd name="T17" fmla="*/ 8 h 205"/>
                      <a:gd name="T18" fmla="*/ 14 w 183"/>
                      <a:gd name="T19" fmla="*/ 17 h 205"/>
                      <a:gd name="T20" fmla="*/ 6 w 183"/>
                      <a:gd name="T21" fmla="*/ 27 h 205"/>
                      <a:gd name="T22" fmla="*/ 5 w 183"/>
                      <a:gd name="T23" fmla="*/ 43 h 205"/>
                      <a:gd name="T24" fmla="*/ 2 w 183"/>
                      <a:gd name="T25" fmla="*/ 63 h 205"/>
                      <a:gd name="T26" fmla="*/ 0 w 183"/>
                      <a:gd name="T27" fmla="*/ 90 h 205"/>
                      <a:gd name="T28" fmla="*/ 1 w 183"/>
                      <a:gd name="T29" fmla="*/ 114 h 205"/>
                      <a:gd name="T30" fmla="*/ 6 w 183"/>
                      <a:gd name="T31" fmla="*/ 134 h 205"/>
                      <a:gd name="T32" fmla="*/ 10 w 183"/>
                      <a:gd name="T33" fmla="*/ 154 h 205"/>
                      <a:gd name="T34" fmla="*/ 16 w 183"/>
                      <a:gd name="T35" fmla="*/ 167 h 205"/>
                      <a:gd name="T36" fmla="*/ 21 w 183"/>
                      <a:gd name="T37" fmla="*/ 180 h 205"/>
                      <a:gd name="T38" fmla="*/ 26 w 183"/>
                      <a:gd name="T39" fmla="*/ 192 h 205"/>
                      <a:gd name="T40" fmla="*/ 33 w 183"/>
                      <a:gd name="T41" fmla="*/ 205 h 205"/>
                      <a:gd name="T42" fmla="*/ 39 w 183"/>
                      <a:gd name="T43" fmla="*/ 205 h 205"/>
                      <a:gd name="T44" fmla="*/ 37 w 183"/>
                      <a:gd name="T45" fmla="*/ 186 h 205"/>
                      <a:gd name="T46" fmla="*/ 41 w 183"/>
                      <a:gd name="T47" fmla="*/ 175 h 205"/>
                      <a:gd name="T48" fmla="*/ 43 w 183"/>
                      <a:gd name="T49" fmla="*/ 167 h 205"/>
                      <a:gd name="T50" fmla="*/ 39 w 183"/>
                      <a:gd name="T51" fmla="*/ 155 h 205"/>
                      <a:gd name="T52" fmla="*/ 37 w 183"/>
                      <a:gd name="T53" fmla="*/ 134 h 205"/>
                      <a:gd name="T54" fmla="*/ 42 w 183"/>
                      <a:gd name="T55" fmla="*/ 129 h 205"/>
                      <a:gd name="T56" fmla="*/ 50 w 183"/>
                      <a:gd name="T57" fmla="*/ 139 h 205"/>
                      <a:gd name="T58" fmla="*/ 56 w 183"/>
                      <a:gd name="T59" fmla="*/ 150 h 205"/>
                      <a:gd name="T60" fmla="*/ 55 w 183"/>
                      <a:gd name="T61" fmla="*/ 129 h 205"/>
                      <a:gd name="T62" fmla="*/ 59 w 183"/>
                      <a:gd name="T63" fmla="*/ 105 h 205"/>
                      <a:gd name="T64" fmla="*/ 59 w 183"/>
                      <a:gd name="T65" fmla="*/ 79 h 205"/>
                      <a:gd name="T66" fmla="*/ 60 w 183"/>
                      <a:gd name="T67" fmla="*/ 64 h 205"/>
                      <a:gd name="T68" fmla="*/ 54 w 183"/>
                      <a:gd name="T69" fmla="*/ 58 h 205"/>
                      <a:gd name="T70" fmla="*/ 67 w 183"/>
                      <a:gd name="T71" fmla="*/ 62 h 205"/>
                      <a:gd name="T72" fmla="*/ 77 w 183"/>
                      <a:gd name="T73" fmla="*/ 65 h 205"/>
                      <a:gd name="T74" fmla="*/ 87 w 183"/>
                      <a:gd name="T75" fmla="*/ 67 h 205"/>
                      <a:gd name="T76" fmla="*/ 104 w 183"/>
                      <a:gd name="T77" fmla="*/ 69 h 205"/>
                      <a:gd name="T78" fmla="*/ 116 w 183"/>
                      <a:gd name="T79" fmla="*/ 73 h 205"/>
                      <a:gd name="T80" fmla="*/ 100 w 183"/>
                      <a:gd name="T81" fmla="*/ 65 h 205"/>
                      <a:gd name="T82" fmla="*/ 109 w 183"/>
                      <a:gd name="T83" fmla="*/ 65 h 205"/>
                      <a:gd name="T84" fmla="*/ 130 w 183"/>
                      <a:gd name="T85" fmla="*/ 65 h 205"/>
                      <a:gd name="T86" fmla="*/ 146 w 183"/>
                      <a:gd name="T87" fmla="*/ 63 h 205"/>
                      <a:gd name="T88" fmla="*/ 166 w 183"/>
                      <a:gd name="T89" fmla="*/ 64 h 205"/>
                      <a:gd name="T90" fmla="*/ 171 w 183"/>
                      <a:gd name="T91" fmla="*/ 77 h 205"/>
                      <a:gd name="T92" fmla="*/ 174 w 183"/>
                      <a:gd name="T93" fmla="*/ 93 h 205"/>
                      <a:gd name="T94" fmla="*/ 177 w 183"/>
                      <a:gd name="T95" fmla="*/ 73 h 205"/>
                      <a:gd name="T96" fmla="*/ 183 w 183"/>
                      <a:gd name="T97" fmla="*/ 51 h 205"/>
                      <a:gd name="T98" fmla="*/ 174 w 183"/>
                      <a:gd name="T99" fmla="*/ 35 h 205"/>
                      <a:gd name="T100" fmla="*/ 163 w 183"/>
                      <a:gd name="T101" fmla="*/ 25 h 205"/>
                      <a:gd name="T102" fmla="*/ 150 w 183"/>
                      <a:gd name="T103"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205">
                        <a:moveTo>
                          <a:pt x="150" y="17"/>
                        </a:moveTo>
                        <a:lnTo>
                          <a:pt x="134" y="9"/>
                        </a:lnTo>
                        <a:lnTo>
                          <a:pt x="121" y="5"/>
                        </a:lnTo>
                        <a:lnTo>
                          <a:pt x="98" y="0"/>
                        </a:lnTo>
                        <a:lnTo>
                          <a:pt x="83" y="0"/>
                        </a:lnTo>
                        <a:lnTo>
                          <a:pt x="66" y="0"/>
                        </a:lnTo>
                        <a:lnTo>
                          <a:pt x="48" y="4"/>
                        </a:lnTo>
                        <a:lnTo>
                          <a:pt x="37" y="4"/>
                        </a:lnTo>
                        <a:lnTo>
                          <a:pt x="25" y="8"/>
                        </a:lnTo>
                        <a:lnTo>
                          <a:pt x="14" y="17"/>
                        </a:lnTo>
                        <a:lnTo>
                          <a:pt x="6" y="27"/>
                        </a:lnTo>
                        <a:lnTo>
                          <a:pt x="5" y="43"/>
                        </a:lnTo>
                        <a:lnTo>
                          <a:pt x="2" y="63"/>
                        </a:lnTo>
                        <a:lnTo>
                          <a:pt x="0" y="90"/>
                        </a:lnTo>
                        <a:lnTo>
                          <a:pt x="1" y="114"/>
                        </a:lnTo>
                        <a:lnTo>
                          <a:pt x="6" y="134"/>
                        </a:lnTo>
                        <a:lnTo>
                          <a:pt x="10" y="154"/>
                        </a:lnTo>
                        <a:lnTo>
                          <a:pt x="16" y="167"/>
                        </a:lnTo>
                        <a:lnTo>
                          <a:pt x="21" y="180"/>
                        </a:lnTo>
                        <a:lnTo>
                          <a:pt x="26" y="192"/>
                        </a:lnTo>
                        <a:lnTo>
                          <a:pt x="33" y="205"/>
                        </a:lnTo>
                        <a:lnTo>
                          <a:pt x="39" y="205"/>
                        </a:lnTo>
                        <a:lnTo>
                          <a:pt x="37" y="186"/>
                        </a:lnTo>
                        <a:lnTo>
                          <a:pt x="41" y="175"/>
                        </a:lnTo>
                        <a:lnTo>
                          <a:pt x="43" y="167"/>
                        </a:lnTo>
                        <a:lnTo>
                          <a:pt x="39" y="155"/>
                        </a:lnTo>
                        <a:lnTo>
                          <a:pt x="37" y="134"/>
                        </a:lnTo>
                        <a:lnTo>
                          <a:pt x="42" y="129"/>
                        </a:lnTo>
                        <a:lnTo>
                          <a:pt x="50" y="139"/>
                        </a:lnTo>
                        <a:lnTo>
                          <a:pt x="56" y="150"/>
                        </a:lnTo>
                        <a:lnTo>
                          <a:pt x="55" y="129"/>
                        </a:lnTo>
                        <a:lnTo>
                          <a:pt x="59" y="105"/>
                        </a:lnTo>
                        <a:lnTo>
                          <a:pt x="59" y="79"/>
                        </a:lnTo>
                        <a:lnTo>
                          <a:pt x="60" y="64"/>
                        </a:lnTo>
                        <a:lnTo>
                          <a:pt x="54" y="58"/>
                        </a:lnTo>
                        <a:lnTo>
                          <a:pt x="67" y="62"/>
                        </a:lnTo>
                        <a:lnTo>
                          <a:pt x="77" y="65"/>
                        </a:lnTo>
                        <a:lnTo>
                          <a:pt x="87" y="67"/>
                        </a:lnTo>
                        <a:lnTo>
                          <a:pt x="104" y="69"/>
                        </a:lnTo>
                        <a:lnTo>
                          <a:pt x="116" y="73"/>
                        </a:lnTo>
                        <a:lnTo>
                          <a:pt x="100" y="65"/>
                        </a:lnTo>
                        <a:lnTo>
                          <a:pt x="109" y="65"/>
                        </a:lnTo>
                        <a:lnTo>
                          <a:pt x="130" y="65"/>
                        </a:lnTo>
                        <a:lnTo>
                          <a:pt x="146" y="63"/>
                        </a:lnTo>
                        <a:lnTo>
                          <a:pt x="166" y="64"/>
                        </a:lnTo>
                        <a:lnTo>
                          <a:pt x="171" y="77"/>
                        </a:lnTo>
                        <a:lnTo>
                          <a:pt x="174" y="93"/>
                        </a:lnTo>
                        <a:lnTo>
                          <a:pt x="177" y="73"/>
                        </a:lnTo>
                        <a:lnTo>
                          <a:pt x="183" y="51"/>
                        </a:lnTo>
                        <a:lnTo>
                          <a:pt x="174" y="35"/>
                        </a:lnTo>
                        <a:lnTo>
                          <a:pt x="163" y="25"/>
                        </a:lnTo>
                        <a:lnTo>
                          <a:pt x="150" y="1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204" name="Group 198"/>
              <p:cNvGrpSpPr>
                <a:grpSpLocks/>
              </p:cNvGrpSpPr>
              <p:nvPr/>
            </p:nvGrpSpPr>
            <p:grpSpPr bwMode="auto">
              <a:xfrm>
                <a:off x="-191" y="2453"/>
                <a:ext cx="115" cy="498"/>
                <a:chOff x="3488" y="2265"/>
                <a:chExt cx="104" cy="485"/>
              </a:xfrm>
              <a:grpFill/>
            </p:grpSpPr>
            <p:grpSp>
              <p:nvGrpSpPr>
                <p:cNvPr id="205" name="Group 199"/>
                <p:cNvGrpSpPr>
                  <a:grpSpLocks/>
                </p:cNvGrpSpPr>
                <p:nvPr/>
              </p:nvGrpSpPr>
              <p:grpSpPr bwMode="auto">
                <a:xfrm>
                  <a:off x="3515" y="2265"/>
                  <a:ext cx="55" cy="116"/>
                  <a:chOff x="3515" y="2265"/>
                  <a:chExt cx="55" cy="116"/>
                </a:xfrm>
                <a:grpFill/>
              </p:grpSpPr>
              <p:sp>
                <p:nvSpPr>
                  <p:cNvPr id="224" name="Freeform 200"/>
                  <p:cNvSpPr>
                    <a:spLocks/>
                  </p:cNvSpPr>
                  <p:nvPr/>
                </p:nvSpPr>
                <p:spPr bwMode="auto">
                  <a:xfrm>
                    <a:off x="3515" y="2265"/>
                    <a:ext cx="55" cy="66"/>
                  </a:xfrm>
                  <a:custGeom>
                    <a:avLst/>
                    <a:gdLst>
                      <a:gd name="T0" fmla="*/ 128 w 222"/>
                      <a:gd name="T1" fmla="*/ 5 h 263"/>
                      <a:gd name="T2" fmla="*/ 160 w 222"/>
                      <a:gd name="T3" fmla="*/ 16 h 263"/>
                      <a:gd name="T4" fmla="*/ 177 w 222"/>
                      <a:gd name="T5" fmla="*/ 29 h 263"/>
                      <a:gd name="T6" fmla="*/ 189 w 222"/>
                      <a:gd name="T7" fmla="*/ 47 h 263"/>
                      <a:gd name="T8" fmla="*/ 201 w 222"/>
                      <a:gd name="T9" fmla="*/ 84 h 263"/>
                      <a:gd name="T10" fmla="*/ 214 w 222"/>
                      <a:gd name="T11" fmla="*/ 138 h 263"/>
                      <a:gd name="T12" fmla="*/ 222 w 222"/>
                      <a:gd name="T13" fmla="*/ 186 h 263"/>
                      <a:gd name="T14" fmla="*/ 220 w 222"/>
                      <a:gd name="T15" fmla="*/ 207 h 263"/>
                      <a:gd name="T16" fmla="*/ 216 w 222"/>
                      <a:gd name="T17" fmla="*/ 226 h 263"/>
                      <a:gd name="T18" fmla="*/ 214 w 222"/>
                      <a:gd name="T19" fmla="*/ 259 h 263"/>
                      <a:gd name="T20" fmla="*/ 204 w 222"/>
                      <a:gd name="T21" fmla="*/ 258 h 263"/>
                      <a:gd name="T22" fmla="*/ 191 w 222"/>
                      <a:gd name="T23" fmla="*/ 254 h 263"/>
                      <a:gd name="T24" fmla="*/ 177 w 222"/>
                      <a:gd name="T25" fmla="*/ 255 h 263"/>
                      <a:gd name="T26" fmla="*/ 157 w 222"/>
                      <a:gd name="T27" fmla="*/ 261 h 263"/>
                      <a:gd name="T28" fmla="*/ 145 w 222"/>
                      <a:gd name="T29" fmla="*/ 262 h 263"/>
                      <a:gd name="T30" fmla="*/ 145 w 222"/>
                      <a:gd name="T31" fmla="*/ 245 h 263"/>
                      <a:gd name="T32" fmla="*/ 161 w 222"/>
                      <a:gd name="T33" fmla="*/ 208 h 263"/>
                      <a:gd name="T34" fmla="*/ 165 w 222"/>
                      <a:gd name="T35" fmla="*/ 150 h 263"/>
                      <a:gd name="T36" fmla="*/ 161 w 222"/>
                      <a:gd name="T37" fmla="*/ 97 h 263"/>
                      <a:gd name="T38" fmla="*/ 131 w 222"/>
                      <a:gd name="T39" fmla="*/ 65 h 263"/>
                      <a:gd name="T40" fmla="*/ 78 w 222"/>
                      <a:gd name="T41" fmla="*/ 59 h 263"/>
                      <a:gd name="T42" fmla="*/ 53 w 222"/>
                      <a:gd name="T43" fmla="*/ 92 h 263"/>
                      <a:gd name="T44" fmla="*/ 56 w 222"/>
                      <a:gd name="T45" fmla="*/ 203 h 263"/>
                      <a:gd name="T46" fmla="*/ 78 w 222"/>
                      <a:gd name="T47" fmla="*/ 246 h 263"/>
                      <a:gd name="T48" fmla="*/ 78 w 222"/>
                      <a:gd name="T49" fmla="*/ 261 h 263"/>
                      <a:gd name="T50" fmla="*/ 65 w 222"/>
                      <a:gd name="T51" fmla="*/ 261 h 263"/>
                      <a:gd name="T52" fmla="*/ 49 w 222"/>
                      <a:gd name="T53" fmla="*/ 258 h 263"/>
                      <a:gd name="T54" fmla="*/ 35 w 222"/>
                      <a:gd name="T55" fmla="*/ 257 h 263"/>
                      <a:gd name="T56" fmla="*/ 18 w 222"/>
                      <a:gd name="T57" fmla="*/ 263 h 263"/>
                      <a:gd name="T58" fmla="*/ 15 w 222"/>
                      <a:gd name="T59" fmla="*/ 245 h 263"/>
                      <a:gd name="T60" fmla="*/ 6 w 222"/>
                      <a:gd name="T61" fmla="*/ 218 h 263"/>
                      <a:gd name="T62" fmla="*/ 2 w 222"/>
                      <a:gd name="T63" fmla="*/ 193 h 263"/>
                      <a:gd name="T64" fmla="*/ 0 w 222"/>
                      <a:gd name="T65" fmla="*/ 174 h 263"/>
                      <a:gd name="T66" fmla="*/ 2 w 222"/>
                      <a:gd name="T67" fmla="*/ 150 h 263"/>
                      <a:gd name="T68" fmla="*/ 6 w 222"/>
                      <a:gd name="T69" fmla="*/ 133 h 263"/>
                      <a:gd name="T70" fmla="*/ 11 w 222"/>
                      <a:gd name="T71" fmla="*/ 115 h 263"/>
                      <a:gd name="T72" fmla="*/ 15 w 222"/>
                      <a:gd name="T73" fmla="*/ 96 h 263"/>
                      <a:gd name="T74" fmla="*/ 15 w 222"/>
                      <a:gd name="T75" fmla="*/ 83 h 263"/>
                      <a:gd name="T76" fmla="*/ 19 w 222"/>
                      <a:gd name="T77" fmla="*/ 63 h 263"/>
                      <a:gd name="T78" fmla="*/ 24 w 222"/>
                      <a:gd name="T79" fmla="*/ 40 h 263"/>
                      <a:gd name="T80" fmla="*/ 46 w 222"/>
                      <a:gd name="T81" fmla="*/ 19 h 263"/>
                      <a:gd name="T82" fmla="*/ 62 w 222"/>
                      <a:gd name="T83" fmla="*/ 5 h 263"/>
                      <a:gd name="T84" fmla="*/ 86 w 222"/>
                      <a:gd name="T85" fmla="*/ 0 h 263"/>
                      <a:gd name="T86" fmla="*/ 107 w 222"/>
                      <a:gd name="T87" fmla="*/ 0 h 263"/>
                      <a:gd name="T88" fmla="*/ 128 w 222"/>
                      <a:gd name="T89" fmla="*/ 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 h="263">
                        <a:moveTo>
                          <a:pt x="128" y="5"/>
                        </a:moveTo>
                        <a:lnTo>
                          <a:pt x="160" y="16"/>
                        </a:lnTo>
                        <a:lnTo>
                          <a:pt x="177" y="29"/>
                        </a:lnTo>
                        <a:lnTo>
                          <a:pt x="189" y="47"/>
                        </a:lnTo>
                        <a:lnTo>
                          <a:pt x="201" y="84"/>
                        </a:lnTo>
                        <a:lnTo>
                          <a:pt x="214" y="138"/>
                        </a:lnTo>
                        <a:lnTo>
                          <a:pt x="222" y="186"/>
                        </a:lnTo>
                        <a:lnTo>
                          <a:pt x="220" y="207"/>
                        </a:lnTo>
                        <a:lnTo>
                          <a:pt x="216" y="226"/>
                        </a:lnTo>
                        <a:lnTo>
                          <a:pt x="214" y="259"/>
                        </a:lnTo>
                        <a:lnTo>
                          <a:pt x="204" y="258"/>
                        </a:lnTo>
                        <a:lnTo>
                          <a:pt x="191" y="254"/>
                        </a:lnTo>
                        <a:lnTo>
                          <a:pt x="177" y="255"/>
                        </a:lnTo>
                        <a:lnTo>
                          <a:pt x="157" y="261"/>
                        </a:lnTo>
                        <a:lnTo>
                          <a:pt x="145" y="262"/>
                        </a:lnTo>
                        <a:lnTo>
                          <a:pt x="145" y="245"/>
                        </a:lnTo>
                        <a:lnTo>
                          <a:pt x="161" y="208"/>
                        </a:lnTo>
                        <a:lnTo>
                          <a:pt x="165" y="150"/>
                        </a:lnTo>
                        <a:lnTo>
                          <a:pt x="161" y="97"/>
                        </a:lnTo>
                        <a:lnTo>
                          <a:pt x="131" y="65"/>
                        </a:lnTo>
                        <a:lnTo>
                          <a:pt x="78" y="59"/>
                        </a:lnTo>
                        <a:lnTo>
                          <a:pt x="53" y="92"/>
                        </a:lnTo>
                        <a:lnTo>
                          <a:pt x="56" y="203"/>
                        </a:lnTo>
                        <a:lnTo>
                          <a:pt x="78" y="246"/>
                        </a:lnTo>
                        <a:lnTo>
                          <a:pt x="78" y="261"/>
                        </a:lnTo>
                        <a:lnTo>
                          <a:pt x="65" y="261"/>
                        </a:lnTo>
                        <a:lnTo>
                          <a:pt x="49" y="258"/>
                        </a:lnTo>
                        <a:lnTo>
                          <a:pt x="35" y="257"/>
                        </a:lnTo>
                        <a:lnTo>
                          <a:pt x="18" y="263"/>
                        </a:lnTo>
                        <a:lnTo>
                          <a:pt x="15" y="245"/>
                        </a:lnTo>
                        <a:lnTo>
                          <a:pt x="6" y="218"/>
                        </a:lnTo>
                        <a:lnTo>
                          <a:pt x="2" y="193"/>
                        </a:lnTo>
                        <a:lnTo>
                          <a:pt x="0" y="174"/>
                        </a:lnTo>
                        <a:lnTo>
                          <a:pt x="2" y="150"/>
                        </a:lnTo>
                        <a:lnTo>
                          <a:pt x="6" y="133"/>
                        </a:lnTo>
                        <a:lnTo>
                          <a:pt x="11" y="115"/>
                        </a:lnTo>
                        <a:lnTo>
                          <a:pt x="15" y="96"/>
                        </a:lnTo>
                        <a:lnTo>
                          <a:pt x="15" y="83"/>
                        </a:lnTo>
                        <a:lnTo>
                          <a:pt x="19" y="63"/>
                        </a:lnTo>
                        <a:lnTo>
                          <a:pt x="24" y="40"/>
                        </a:lnTo>
                        <a:lnTo>
                          <a:pt x="46" y="19"/>
                        </a:lnTo>
                        <a:lnTo>
                          <a:pt x="62" y="5"/>
                        </a:lnTo>
                        <a:lnTo>
                          <a:pt x="86" y="0"/>
                        </a:lnTo>
                        <a:lnTo>
                          <a:pt x="107" y="0"/>
                        </a:lnTo>
                        <a:lnTo>
                          <a:pt x="128" y="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25" name="Freeform 201"/>
                  <p:cNvSpPr>
                    <a:spLocks/>
                  </p:cNvSpPr>
                  <p:nvPr/>
                </p:nvSpPr>
                <p:spPr bwMode="auto">
                  <a:xfrm>
                    <a:off x="3519" y="2277"/>
                    <a:ext cx="45" cy="104"/>
                  </a:xfrm>
                  <a:custGeom>
                    <a:avLst/>
                    <a:gdLst>
                      <a:gd name="T0" fmla="*/ 112 w 182"/>
                      <a:gd name="T1" fmla="*/ 4 h 419"/>
                      <a:gd name="T2" fmla="*/ 125 w 182"/>
                      <a:gd name="T3" fmla="*/ 11 h 419"/>
                      <a:gd name="T4" fmla="*/ 137 w 182"/>
                      <a:gd name="T5" fmla="*/ 20 h 419"/>
                      <a:gd name="T6" fmla="*/ 146 w 182"/>
                      <a:gd name="T7" fmla="*/ 35 h 419"/>
                      <a:gd name="T8" fmla="*/ 149 w 182"/>
                      <a:gd name="T9" fmla="*/ 50 h 419"/>
                      <a:gd name="T10" fmla="*/ 153 w 182"/>
                      <a:gd name="T11" fmla="*/ 102 h 419"/>
                      <a:gd name="T12" fmla="*/ 153 w 182"/>
                      <a:gd name="T13" fmla="*/ 123 h 419"/>
                      <a:gd name="T14" fmla="*/ 148 w 182"/>
                      <a:gd name="T15" fmla="*/ 157 h 419"/>
                      <a:gd name="T16" fmla="*/ 141 w 182"/>
                      <a:gd name="T17" fmla="*/ 175 h 419"/>
                      <a:gd name="T18" fmla="*/ 129 w 182"/>
                      <a:gd name="T19" fmla="*/ 199 h 419"/>
                      <a:gd name="T20" fmla="*/ 129 w 182"/>
                      <a:gd name="T21" fmla="*/ 262 h 419"/>
                      <a:gd name="T22" fmla="*/ 182 w 182"/>
                      <a:gd name="T23" fmla="*/ 296 h 419"/>
                      <a:gd name="T24" fmla="*/ 87 w 182"/>
                      <a:gd name="T25" fmla="*/ 419 h 419"/>
                      <a:gd name="T26" fmla="*/ 0 w 182"/>
                      <a:gd name="T27" fmla="*/ 288 h 419"/>
                      <a:gd name="T28" fmla="*/ 62 w 182"/>
                      <a:gd name="T29" fmla="*/ 249 h 419"/>
                      <a:gd name="T30" fmla="*/ 62 w 182"/>
                      <a:gd name="T31" fmla="*/ 200 h 419"/>
                      <a:gd name="T32" fmla="*/ 46 w 182"/>
                      <a:gd name="T33" fmla="*/ 175 h 419"/>
                      <a:gd name="T34" fmla="*/ 38 w 182"/>
                      <a:gd name="T35" fmla="*/ 158 h 419"/>
                      <a:gd name="T36" fmla="*/ 34 w 182"/>
                      <a:gd name="T37" fmla="*/ 137 h 419"/>
                      <a:gd name="T38" fmla="*/ 33 w 182"/>
                      <a:gd name="T39" fmla="*/ 112 h 419"/>
                      <a:gd name="T40" fmla="*/ 33 w 182"/>
                      <a:gd name="T41" fmla="*/ 95 h 419"/>
                      <a:gd name="T42" fmla="*/ 33 w 182"/>
                      <a:gd name="T43" fmla="*/ 69 h 419"/>
                      <a:gd name="T44" fmla="*/ 33 w 182"/>
                      <a:gd name="T45" fmla="*/ 52 h 419"/>
                      <a:gd name="T46" fmla="*/ 37 w 182"/>
                      <a:gd name="T47" fmla="*/ 33 h 419"/>
                      <a:gd name="T48" fmla="*/ 48 w 182"/>
                      <a:gd name="T49" fmla="*/ 18 h 419"/>
                      <a:gd name="T50" fmla="*/ 62 w 182"/>
                      <a:gd name="T51" fmla="*/ 7 h 419"/>
                      <a:gd name="T52" fmla="*/ 75 w 182"/>
                      <a:gd name="T53" fmla="*/ 2 h 419"/>
                      <a:gd name="T54" fmla="*/ 92 w 182"/>
                      <a:gd name="T55" fmla="*/ 0 h 419"/>
                      <a:gd name="T56" fmla="*/ 112 w 182"/>
                      <a:gd name="T57" fmla="*/ 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419">
                        <a:moveTo>
                          <a:pt x="112" y="4"/>
                        </a:moveTo>
                        <a:lnTo>
                          <a:pt x="125" y="11"/>
                        </a:lnTo>
                        <a:lnTo>
                          <a:pt x="137" y="20"/>
                        </a:lnTo>
                        <a:lnTo>
                          <a:pt x="146" y="35"/>
                        </a:lnTo>
                        <a:lnTo>
                          <a:pt x="149" y="50"/>
                        </a:lnTo>
                        <a:lnTo>
                          <a:pt x="153" y="102"/>
                        </a:lnTo>
                        <a:lnTo>
                          <a:pt x="153" y="123"/>
                        </a:lnTo>
                        <a:lnTo>
                          <a:pt x="148" y="157"/>
                        </a:lnTo>
                        <a:lnTo>
                          <a:pt x="141" y="175"/>
                        </a:lnTo>
                        <a:lnTo>
                          <a:pt x="129" y="199"/>
                        </a:lnTo>
                        <a:lnTo>
                          <a:pt x="129" y="262"/>
                        </a:lnTo>
                        <a:lnTo>
                          <a:pt x="182" y="296"/>
                        </a:lnTo>
                        <a:lnTo>
                          <a:pt x="87" y="419"/>
                        </a:lnTo>
                        <a:lnTo>
                          <a:pt x="0" y="288"/>
                        </a:lnTo>
                        <a:lnTo>
                          <a:pt x="62" y="249"/>
                        </a:lnTo>
                        <a:lnTo>
                          <a:pt x="62" y="200"/>
                        </a:lnTo>
                        <a:lnTo>
                          <a:pt x="46" y="175"/>
                        </a:lnTo>
                        <a:lnTo>
                          <a:pt x="38" y="158"/>
                        </a:lnTo>
                        <a:lnTo>
                          <a:pt x="34" y="137"/>
                        </a:lnTo>
                        <a:lnTo>
                          <a:pt x="33" y="112"/>
                        </a:lnTo>
                        <a:lnTo>
                          <a:pt x="33" y="95"/>
                        </a:lnTo>
                        <a:lnTo>
                          <a:pt x="33" y="69"/>
                        </a:lnTo>
                        <a:lnTo>
                          <a:pt x="33" y="52"/>
                        </a:lnTo>
                        <a:lnTo>
                          <a:pt x="37" y="33"/>
                        </a:lnTo>
                        <a:lnTo>
                          <a:pt x="48" y="18"/>
                        </a:lnTo>
                        <a:lnTo>
                          <a:pt x="62" y="7"/>
                        </a:lnTo>
                        <a:lnTo>
                          <a:pt x="75" y="2"/>
                        </a:lnTo>
                        <a:lnTo>
                          <a:pt x="92" y="0"/>
                        </a:lnTo>
                        <a:lnTo>
                          <a:pt x="112" y="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06" name="Group 202"/>
                <p:cNvGrpSpPr>
                  <a:grpSpLocks/>
                </p:cNvGrpSpPr>
                <p:nvPr/>
              </p:nvGrpSpPr>
              <p:grpSpPr bwMode="auto">
                <a:xfrm>
                  <a:off x="3490" y="2499"/>
                  <a:ext cx="86" cy="229"/>
                  <a:chOff x="3490" y="2499"/>
                  <a:chExt cx="86" cy="229"/>
                </a:xfrm>
                <a:grpFill/>
              </p:grpSpPr>
              <p:grpSp>
                <p:nvGrpSpPr>
                  <p:cNvPr id="220" name="Group 203"/>
                  <p:cNvGrpSpPr>
                    <a:grpSpLocks/>
                  </p:cNvGrpSpPr>
                  <p:nvPr/>
                </p:nvGrpSpPr>
                <p:grpSpPr bwMode="auto">
                  <a:xfrm>
                    <a:off x="3490" y="2499"/>
                    <a:ext cx="86" cy="229"/>
                    <a:chOff x="3490" y="2499"/>
                    <a:chExt cx="86" cy="229"/>
                  </a:xfrm>
                  <a:grpFill/>
                </p:grpSpPr>
                <p:sp>
                  <p:nvSpPr>
                    <p:cNvPr id="222" name="Freeform 204"/>
                    <p:cNvSpPr>
                      <a:spLocks/>
                    </p:cNvSpPr>
                    <p:nvPr/>
                  </p:nvSpPr>
                  <p:spPr bwMode="auto">
                    <a:xfrm>
                      <a:off x="3514" y="2548"/>
                      <a:ext cx="62" cy="180"/>
                    </a:xfrm>
                    <a:custGeom>
                      <a:avLst/>
                      <a:gdLst>
                        <a:gd name="T0" fmla="*/ 201 w 246"/>
                        <a:gd name="T1" fmla="*/ 15 h 720"/>
                        <a:gd name="T2" fmla="*/ 199 w 246"/>
                        <a:gd name="T3" fmla="*/ 223 h 720"/>
                        <a:gd name="T4" fmla="*/ 200 w 246"/>
                        <a:gd name="T5" fmla="*/ 398 h 720"/>
                        <a:gd name="T6" fmla="*/ 189 w 246"/>
                        <a:gd name="T7" fmla="*/ 568 h 720"/>
                        <a:gd name="T8" fmla="*/ 217 w 246"/>
                        <a:gd name="T9" fmla="*/ 640 h 720"/>
                        <a:gd name="T10" fmla="*/ 239 w 246"/>
                        <a:gd name="T11" fmla="*/ 689 h 720"/>
                        <a:gd name="T12" fmla="*/ 246 w 246"/>
                        <a:gd name="T13" fmla="*/ 703 h 720"/>
                        <a:gd name="T14" fmla="*/ 235 w 246"/>
                        <a:gd name="T15" fmla="*/ 720 h 720"/>
                        <a:gd name="T16" fmla="*/ 192 w 246"/>
                        <a:gd name="T17" fmla="*/ 718 h 720"/>
                        <a:gd name="T18" fmla="*/ 152 w 246"/>
                        <a:gd name="T19" fmla="*/ 623 h 720"/>
                        <a:gd name="T20" fmla="*/ 150 w 246"/>
                        <a:gd name="T21" fmla="*/ 562 h 720"/>
                        <a:gd name="T22" fmla="*/ 121 w 246"/>
                        <a:gd name="T23" fmla="*/ 363 h 720"/>
                        <a:gd name="T24" fmla="*/ 117 w 246"/>
                        <a:gd name="T25" fmla="*/ 317 h 720"/>
                        <a:gd name="T26" fmla="*/ 118 w 246"/>
                        <a:gd name="T27" fmla="*/ 410 h 720"/>
                        <a:gd name="T28" fmla="*/ 105 w 246"/>
                        <a:gd name="T29" fmla="*/ 543 h 720"/>
                        <a:gd name="T30" fmla="*/ 109 w 246"/>
                        <a:gd name="T31" fmla="*/ 605 h 720"/>
                        <a:gd name="T32" fmla="*/ 89 w 246"/>
                        <a:gd name="T33" fmla="*/ 665 h 720"/>
                        <a:gd name="T34" fmla="*/ 63 w 246"/>
                        <a:gd name="T35" fmla="*/ 710 h 720"/>
                        <a:gd name="T36" fmla="*/ 23 w 246"/>
                        <a:gd name="T37" fmla="*/ 712 h 720"/>
                        <a:gd name="T38" fmla="*/ 12 w 246"/>
                        <a:gd name="T39" fmla="*/ 697 h 720"/>
                        <a:gd name="T40" fmla="*/ 54 w 246"/>
                        <a:gd name="T41" fmla="*/ 602 h 720"/>
                        <a:gd name="T42" fmla="*/ 58 w 246"/>
                        <a:gd name="T43" fmla="*/ 557 h 720"/>
                        <a:gd name="T44" fmla="*/ 50 w 246"/>
                        <a:gd name="T45" fmla="*/ 461 h 720"/>
                        <a:gd name="T46" fmla="*/ 34 w 246"/>
                        <a:gd name="T47" fmla="*/ 303 h 720"/>
                        <a:gd name="T48" fmla="*/ 0 w 246"/>
                        <a:gd name="T49" fmla="*/ 0 h 720"/>
                        <a:gd name="T50" fmla="*/ 201 w 246"/>
                        <a:gd name="T51" fmla="*/ 1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720">
                          <a:moveTo>
                            <a:pt x="201" y="15"/>
                          </a:moveTo>
                          <a:lnTo>
                            <a:pt x="199" y="223"/>
                          </a:lnTo>
                          <a:lnTo>
                            <a:pt x="200" y="398"/>
                          </a:lnTo>
                          <a:lnTo>
                            <a:pt x="189" y="568"/>
                          </a:lnTo>
                          <a:lnTo>
                            <a:pt x="217" y="640"/>
                          </a:lnTo>
                          <a:lnTo>
                            <a:pt x="239" y="689"/>
                          </a:lnTo>
                          <a:lnTo>
                            <a:pt x="246" y="703"/>
                          </a:lnTo>
                          <a:lnTo>
                            <a:pt x="235" y="720"/>
                          </a:lnTo>
                          <a:lnTo>
                            <a:pt x="192" y="718"/>
                          </a:lnTo>
                          <a:lnTo>
                            <a:pt x="152" y="623"/>
                          </a:lnTo>
                          <a:lnTo>
                            <a:pt x="150" y="562"/>
                          </a:lnTo>
                          <a:lnTo>
                            <a:pt x="121" y="363"/>
                          </a:lnTo>
                          <a:lnTo>
                            <a:pt x="117" y="317"/>
                          </a:lnTo>
                          <a:lnTo>
                            <a:pt x="118" y="410"/>
                          </a:lnTo>
                          <a:lnTo>
                            <a:pt x="105" y="543"/>
                          </a:lnTo>
                          <a:lnTo>
                            <a:pt x="109" y="605"/>
                          </a:lnTo>
                          <a:lnTo>
                            <a:pt x="89" y="665"/>
                          </a:lnTo>
                          <a:lnTo>
                            <a:pt x="63" y="710"/>
                          </a:lnTo>
                          <a:lnTo>
                            <a:pt x="23" y="712"/>
                          </a:lnTo>
                          <a:lnTo>
                            <a:pt x="12" y="697"/>
                          </a:lnTo>
                          <a:lnTo>
                            <a:pt x="54" y="602"/>
                          </a:lnTo>
                          <a:lnTo>
                            <a:pt x="58" y="557"/>
                          </a:lnTo>
                          <a:lnTo>
                            <a:pt x="50" y="461"/>
                          </a:lnTo>
                          <a:lnTo>
                            <a:pt x="34" y="303"/>
                          </a:lnTo>
                          <a:lnTo>
                            <a:pt x="0" y="0"/>
                          </a:lnTo>
                          <a:lnTo>
                            <a:pt x="201" y="1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23" name="Freeform 205"/>
                    <p:cNvSpPr>
                      <a:spLocks/>
                    </p:cNvSpPr>
                    <p:nvPr/>
                  </p:nvSpPr>
                  <p:spPr bwMode="auto">
                    <a:xfrm>
                      <a:off x="3490" y="2499"/>
                      <a:ext cx="14" cy="22"/>
                    </a:xfrm>
                    <a:custGeom>
                      <a:avLst/>
                      <a:gdLst>
                        <a:gd name="T0" fmla="*/ 0 w 58"/>
                        <a:gd name="T1" fmla="*/ 0 h 91"/>
                        <a:gd name="T2" fmla="*/ 0 w 58"/>
                        <a:gd name="T3" fmla="*/ 47 h 91"/>
                        <a:gd name="T4" fmla="*/ 58 w 58"/>
                        <a:gd name="T5" fmla="*/ 91 h 91"/>
                        <a:gd name="T6" fmla="*/ 32 w 58"/>
                        <a:gd name="T7" fmla="*/ 7 h 91"/>
                        <a:gd name="T8" fmla="*/ 0 w 58"/>
                        <a:gd name="T9" fmla="*/ 0 h 91"/>
                      </a:gdLst>
                      <a:ahLst/>
                      <a:cxnLst>
                        <a:cxn ang="0">
                          <a:pos x="T0" y="T1"/>
                        </a:cxn>
                        <a:cxn ang="0">
                          <a:pos x="T2" y="T3"/>
                        </a:cxn>
                        <a:cxn ang="0">
                          <a:pos x="T4" y="T5"/>
                        </a:cxn>
                        <a:cxn ang="0">
                          <a:pos x="T6" y="T7"/>
                        </a:cxn>
                        <a:cxn ang="0">
                          <a:pos x="T8" y="T9"/>
                        </a:cxn>
                      </a:cxnLst>
                      <a:rect l="0" t="0" r="r" b="b"/>
                      <a:pathLst>
                        <a:path w="58" h="91">
                          <a:moveTo>
                            <a:pt x="0" y="0"/>
                          </a:moveTo>
                          <a:lnTo>
                            <a:pt x="0" y="47"/>
                          </a:lnTo>
                          <a:lnTo>
                            <a:pt x="58" y="91"/>
                          </a:lnTo>
                          <a:lnTo>
                            <a:pt x="32" y="7"/>
                          </a:lnTo>
                          <a:lnTo>
                            <a:pt x="0"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21" name="Freeform 206"/>
                  <p:cNvSpPr>
                    <a:spLocks/>
                  </p:cNvSpPr>
                  <p:nvPr/>
                </p:nvSpPr>
                <p:spPr bwMode="auto">
                  <a:xfrm>
                    <a:off x="3539" y="2550"/>
                    <a:ext cx="5" cy="80"/>
                  </a:xfrm>
                  <a:custGeom>
                    <a:avLst/>
                    <a:gdLst>
                      <a:gd name="T0" fmla="*/ 0 w 21"/>
                      <a:gd name="T1" fmla="*/ 0 h 320"/>
                      <a:gd name="T2" fmla="*/ 0 w 21"/>
                      <a:gd name="T3" fmla="*/ 107 h 320"/>
                      <a:gd name="T4" fmla="*/ 4 w 21"/>
                      <a:gd name="T5" fmla="*/ 170 h 320"/>
                      <a:gd name="T6" fmla="*/ 9 w 21"/>
                      <a:gd name="T7" fmla="*/ 238 h 320"/>
                      <a:gd name="T8" fmla="*/ 21 w 21"/>
                      <a:gd name="T9" fmla="*/ 304 h 320"/>
                      <a:gd name="T10" fmla="*/ 18 w 21"/>
                      <a:gd name="T11" fmla="*/ 320 h 320"/>
                      <a:gd name="T12" fmla="*/ 0 w 21"/>
                      <a:gd name="T13" fmla="*/ 0 h 320"/>
                    </a:gdLst>
                    <a:ahLst/>
                    <a:cxnLst>
                      <a:cxn ang="0">
                        <a:pos x="T0" y="T1"/>
                      </a:cxn>
                      <a:cxn ang="0">
                        <a:pos x="T2" y="T3"/>
                      </a:cxn>
                      <a:cxn ang="0">
                        <a:pos x="T4" y="T5"/>
                      </a:cxn>
                      <a:cxn ang="0">
                        <a:pos x="T6" y="T7"/>
                      </a:cxn>
                      <a:cxn ang="0">
                        <a:pos x="T8" y="T9"/>
                      </a:cxn>
                      <a:cxn ang="0">
                        <a:pos x="T10" y="T11"/>
                      </a:cxn>
                      <a:cxn ang="0">
                        <a:pos x="T12" y="T13"/>
                      </a:cxn>
                    </a:cxnLst>
                    <a:rect l="0" t="0" r="r" b="b"/>
                    <a:pathLst>
                      <a:path w="21" h="320">
                        <a:moveTo>
                          <a:pt x="0" y="0"/>
                        </a:moveTo>
                        <a:lnTo>
                          <a:pt x="0" y="107"/>
                        </a:lnTo>
                        <a:lnTo>
                          <a:pt x="4" y="170"/>
                        </a:lnTo>
                        <a:lnTo>
                          <a:pt x="9" y="238"/>
                        </a:lnTo>
                        <a:lnTo>
                          <a:pt x="21" y="304"/>
                        </a:lnTo>
                        <a:lnTo>
                          <a:pt x="18" y="320"/>
                        </a:lnTo>
                        <a:lnTo>
                          <a:pt x="0"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07" name="Group 207"/>
                <p:cNvGrpSpPr>
                  <a:grpSpLocks/>
                </p:cNvGrpSpPr>
                <p:nvPr/>
              </p:nvGrpSpPr>
              <p:grpSpPr bwMode="auto">
                <a:xfrm>
                  <a:off x="3514" y="2699"/>
                  <a:ext cx="65" cy="51"/>
                  <a:chOff x="3514" y="2699"/>
                  <a:chExt cx="65" cy="51"/>
                </a:xfrm>
                <a:grpFill/>
              </p:grpSpPr>
              <p:sp>
                <p:nvSpPr>
                  <p:cNvPr id="218" name="Freeform 208"/>
                  <p:cNvSpPr>
                    <a:spLocks/>
                  </p:cNvSpPr>
                  <p:nvPr/>
                </p:nvSpPr>
                <p:spPr bwMode="auto">
                  <a:xfrm>
                    <a:off x="3514" y="2699"/>
                    <a:ext cx="29" cy="48"/>
                  </a:xfrm>
                  <a:custGeom>
                    <a:avLst/>
                    <a:gdLst>
                      <a:gd name="T0" fmla="*/ 111 w 119"/>
                      <a:gd name="T1" fmla="*/ 0 h 191"/>
                      <a:gd name="T2" fmla="*/ 119 w 119"/>
                      <a:gd name="T3" fmla="*/ 28 h 191"/>
                      <a:gd name="T4" fmla="*/ 119 w 119"/>
                      <a:gd name="T5" fmla="*/ 84 h 191"/>
                      <a:gd name="T6" fmla="*/ 107 w 119"/>
                      <a:gd name="T7" fmla="*/ 63 h 191"/>
                      <a:gd name="T8" fmla="*/ 94 w 119"/>
                      <a:gd name="T9" fmla="*/ 91 h 191"/>
                      <a:gd name="T10" fmla="*/ 90 w 119"/>
                      <a:gd name="T11" fmla="*/ 130 h 191"/>
                      <a:gd name="T12" fmla="*/ 71 w 119"/>
                      <a:gd name="T13" fmla="*/ 166 h 191"/>
                      <a:gd name="T14" fmla="*/ 42 w 119"/>
                      <a:gd name="T15" fmla="*/ 186 h 191"/>
                      <a:gd name="T16" fmla="*/ 20 w 119"/>
                      <a:gd name="T17" fmla="*/ 191 h 191"/>
                      <a:gd name="T18" fmla="*/ 0 w 119"/>
                      <a:gd name="T19" fmla="*/ 187 h 191"/>
                      <a:gd name="T20" fmla="*/ 0 w 119"/>
                      <a:gd name="T21" fmla="*/ 149 h 191"/>
                      <a:gd name="T22" fmla="*/ 16 w 119"/>
                      <a:gd name="T23" fmla="*/ 92 h 191"/>
                      <a:gd name="T24" fmla="*/ 25 w 119"/>
                      <a:gd name="T25" fmla="*/ 107 h 191"/>
                      <a:gd name="T26" fmla="*/ 42 w 119"/>
                      <a:gd name="T27" fmla="*/ 107 h 191"/>
                      <a:gd name="T28" fmla="*/ 66 w 119"/>
                      <a:gd name="T29" fmla="*/ 104 h 191"/>
                      <a:gd name="T30" fmla="*/ 82 w 119"/>
                      <a:gd name="T31" fmla="*/ 79 h 191"/>
                      <a:gd name="T32" fmla="*/ 96 w 119"/>
                      <a:gd name="T33" fmla="*/ 49 h 191"/>
                      <a:gd name="T34" fmla="*/ 111 w 119"/>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91">
                        <a:moveTo>
                          <a:pt x="111" y="0"/>
                        </a:moveTo>
                        <a:lnTo>
                          <a:pt x="119" y="28"/>
                        </a:lnTo>
                        <a:lnTo>
                          <a:pt x="119" y="84"/>
                        </a:lnTo>
                        <a:lnTo>
                          <a:pt x="107" y="63"/>
                        </a:lnTo>
                        <a:lnTo>
                          <a:pt x="94" y="91"/>
                        </a:lnTo>
                        <a:lnTo>
                          <a:pt x="90" y="130"/>
                        </a:lnTo>
                        <a:lnTo>
                          <a:pt x="71" y="166"/>
                        </a:lnTo>
                        <a:lnTo>
                          <a:pt x="42" y="186"/>
                        </a:lnTo>
                        <a:lnTo>
                          <a:pt x="20" y="191"/>
                        </a:lnTo>
                        <a:lnTo>
                          <a:pt x="0" y="187"/>
                        </a:lnTo>
                        <a:lnTo>
                          <a:pt x="0" y="149"/>
                        </a:lnTo>
                        <a:lnTo>
                          <a:pt x="16" y="92"/>
                        </a:lnTo>
                        <a:lnTo>
                          <a:pt x="25" y="107"/>
                        </a:lnTo>
                        <a:lnTo>
                          <a:pt x="42" y="107"/>
                        </a:lnTo>
                        <a:lnTo>
                          <a:pt x="66" y="104"/>
                        </a:lnTo>
                        <a:lnTo>
                          <a:pt x="82" y="79"/>
                        </a:lnTo>
                        <a:lnTo>
                          <a:pt x="96" y="49"/>
                        </a:lnTo>
                        <a:lnTo>
                          <a:pt x="11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19" name="Freeform 209"/>
                  <p:cNvSpPr>
                    <a:spLocks/>
                  </p:cNvSpPr>
                  <p:nvPr/>
                </p:nvSpPr>
                <p:spPr bwMode="auto">
                  <a:xfrm>
                    <a:off x="3552" y="2700"/>
                    <a:ext cx="27" cy="50"/>
                  </a:xfrm>
                  <a:custGeom>
                    <a:avLst/>
                    <a:gdLst>
                      <a:gd name="T0" fmla="*/ 1 w 109"/>
                      <a:gd name="T1" fmla="*/ 0 h 199"/>
                      <a:gd name="T2" fmla="*/ 0 w 109"/>
                      <a:gd name="T3" fmla="*/ 78 h 199"/>
                      <a:gd name="T4" fmla="*/ 6 w 109"/>
                      <a:gd name="T5" fmla="*/ 58 h 199"/>
                      <a:gd name="T6" fmla="*/ 16 w 109"/>
                      <a:gd name="T7" fmla="*/ 83 h 199"/>
                      <a:gd name="T8" fmla="*/ 24 w 109"/>
                      <a:gd name="T9" fmla="*/ 121 h 199"/>
                      <a:gd name="T10" fmla="*/ 33 w 109"/>
                      <a:gd name="T11" fmla="*/ 153 h 199"/>
                      <a:gd name="T12" fmla="*/ 55 w 109"/>
                      <a:gd name="T13" fmla="*/ 178 h 199"/>
                      <a:gd name="T14" fmla="*/ 75 w 109"/>
                      <a:gd name="T15" fmla="*/ 192 h 199"/>
                      <a:gd name="T16" fmla="*/ 95 w 109"/>
                      <a:gd name="T17" fmla="*/ 199 h 199"/>
                      <a:gd name="T18" fmla="*/ 101 w 109"/>
                      <a:gd name="T19" fmla="*/ 188 h 199"/>
                      <a:gd name="T20" fmla="*/ 108 w 109"/>
                      <a:gd name="T21" fmla="*/ 170 h 199"/>
                      <a:gd name="T22" fmla="*/ 109 w 109"/>
                      <a:gd name="T23" fmla="*/ 150 h 199"/>
                      <a:gd name="T24" fmla="*/ 106 w 109"/>
                      <a:gd name="T25" fmla="*/ 130 h 199"/>
                      <a:gd name="T26" fmla="*/ 97 w 109"/>
                      <a:gd name="T27" fmla="*/ 96 h 199"/>
                      <a:gd name="T28" fmla="*/ 81 w 109"/>
                      <a:gd name="T29" fmla="*/ 108 h 199"/>
                      <a:gd name="T30" fmla="*/ 58 w 109"/>
                      <a:gd name="T31" fmla="*/ 108 h 199"/>
                      <a:gd name="T32" fmla="*/ 42 w 109"/>
                      <a:gd name="T33" fmla="*/ 107 h 199"/>
                      <a:gd name="T34" fmla="*/ 13 w 109"/>
                      <a:gd name="T35" fmla="*/ 40 h 199"/>
                      <a:gd name="T36" fmla="*/ 1 w 109"/>
                      <a:gd name="T3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99">
                        <a:moveTo>
                          <a:pt x="1" y="0"/>
                        </a:moveTo>
                        <a:lnTo>
                          <a:pt x="0" y="78"/>
                        </a:lnTo>
                        <a:lnTo>
                          <a:pt x="6" y="58"/>
                        </a:lnTo>
                        <a:lnTo>
                          <a:pt x="16" y="83"/>
                        </a:lnTo>
                        <a:lnTo>
                          <a:pt x="24" y="121"/>
                        </a:lnTo>
                        <a:lnTo>
                          <a:pt x="33" y="153"/>
                        </a:lnTo>
                        <a:lnTo>
                          <a:pt x="55" y="178"/>
                        </a:lnTo>
                        <a:lnTo>
                          <a:pt x="75" y="192"/>
                        </a:lnTo>
                        <a:lnTo>
                          <a:pt x="95" y="199"/>
                        </a:lnTo>
                        <a:lnTo>
                          <a:pt x="101" y="188"/>
                        </a:lnTo>
                        <a:lnTo>
                          <a:pt x="108" y="170"/>
                        </a:lnTo>
                        <a:lnTo>
                          <a:pt x="109" y="150"/>
                        </a:lnTo>
                        <a:lnTo>
                          <a:pt x="106" y="130"/>
                        </a:lnTo>
                        <a:lnTo>
                          <a:pt x="97" y="96"/>
                        </a:lnTo>
                        <a:lnTo>
                          <a:pt x="81" y="108"/>
                        </a:lnTo>
                        <a:lnTo>
                          <a:pt x="58" y="108"/>
                        </a:lnTo>
                        <a:lnTo>
                          <a:pt x="42" y="107"/>
                        </a:lnTo>
                        <a:lnTo>
                          <a:pt x="13" y="40"/>
                        </a:lnTo>
                        <a:lnTo>
                          <a:pt x="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08" name="Freeform 210"/>
                <p:cNvSpPr>
                  <a:spLocks/>
                </p:cNvSpPr>
                <p:nvPr/>
              </p:nvSpPr>
              <p:spPr bwMode="auto">
                <a:xfrm>
                  <a:off x="3488" y="2345"/>
                  <a:ext cx="104" cy="352"/>
                </a:xfrm>
                <a:custGeom>
                  <a:avLst/>
                  <a:gdLst>
                    <a:gd name="T0" fmla="*/ 301 w 418"/>
                    <a:gd name="T1" fmla="*/ 14 h 1408"/>
                    <a:gd name="T2" fmla="*/ 382 w 418"/>
                    <a:gd name="T3" fmla="*/ 60 h 1408"/>
                    <a:gd name="T4" fmla="*/ 403 w 418"/>
                    <a:gd name="T5" fmla="*/ 99 h 1408"/>
                    <a:gd name="T6" fmla="*/ 418 w 418"/>
                    <a:gd name="T7" fmla="*/ 422 h 1408"/>
                    <a:gd name="T8" fmla="*/ 411 w 418"/>
                    <a:gd name="T9" fmla="*/ 500 h 1408"/>
                    <a:gd name="T10" fmla="*/ 362 w 418"/>
                    <a:gd name="T11" fmla="*/ 493 h 1408"/>
                    <a:gd name="T12" fmla="*/ 365 w 418"/>
                    <a:gd name="T13" fmla="*/ 685 h 1408"/>
                    <a:gd name="T14" fmla="*/ 341 w 418"/>
                    <a:gd name="T15" fmla="*/ 685 h 1408"/>
                    <a:gd name="T16" fmla="*/ 312 w 418"/>
                    <a:gd name="T17" fmla="*/ 1084 h 1408"/>
                    <a:gd name="T18" fmla="*/ 310 w 418"/>
                    <a:gd name="T19" fmla="*/ 1294 h 1408"/>
                    <a:gd name="T20" fmla="*/ 306 w 418"/>
                    <a:gd name="T21" fmla="*/ 1390 h 1408"/>
                    <a:gd name="T22" fmla="*/ 285 w 418"/>
                    <a:gd name="T23" fmla="*/ 1408 h 1408"/>
                    <a:gd name="T24" fmla="*/ 249 w 418"/>
                    <a:gd name="T25" fmla="*/ 1393 h 1408"/>
                    <a:gd name="T26" fmla="*/ 230 w 418"/>
                    <a:gd name="T27" fmla="*/ 1229 h 1408"/>
                    <a:gd name="T28" fmla="*/ 215 w 418"/>
                    <a:gd name="T29" fmla="*/ 1399 h 1408"/>
                    <a:gd name="T30" fmla="*/ 185 w 418"/>
                    <a:gd name="T31" fmla="*/ 1407 h 1408"/>
                    <a:gd name="T32" fmla="*/ 157 w 418"/>
                    <a:gd name="T33" fmla="*/ 1395 h 1408"/>
                    <a:gd name="T34" fmla="*/ 127 w 418"/>
                    <a:gd name="T35" fmla="*/ 1074 h 1408"/>
                    <a:gd name="T36" fmla="*/ 90 w 418"/>
                    <a:gd name="T37" fmla="*/ 840 h 1408"/>
                    <a:gd name="T38" fmla="*/ 33 w 418"/>
                    <a:gd name="T39" fmla="*/ 623 h 1408"/>
                    <a:gd name="T40" fmla="*/ 0 w 418"/>
                    <a:gd name="T41" fmla="*/ 619 h 1408"/>
                    <a:gd name="T42" fmla="*/ 31 w 418"/>
                    <a:gd name="T43" fmla="*/ 320 h 1408"/>
                    <a:gd name="T44" fmla="*/ 32 w 418"/>
                    <a:gd name="T45" fmla="*/ 84 h 1408"/>
                    <a:gd name="T46" fmla="*/ 50 w 418"/>
                    <a:gd name="T47" fmla="*/ 58 h 1408"/>
                    <a:gd name="T48" fmla="*/ 137 w 418"/>
                    <a:gd name="T49" fmla="*/ 0 h 1408"/>
                    <a:gd name="T50" fmla="*/ 211 w 418"/>
                    <a:gd name="T51" fmla="*/ 126 h 1408"/>
                    <a:gd name="T52" fmla="*/ 301 w 418"/>
                    <a:gd name="T53" fmla="*/ 14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8" h="1408">
                      <a:moveTo>
                        <a:pt x="301" y="14"/>
                      </a:moveTo>
                      <a:lnTo>
                        <a:pt x="382" y="60"/>
                      </a:lnTo>
                      <a:lnTo>
                        <a:pt x="403" y="99"/>
                      </a:lnTo>
                      <a:lnTo>
                        <a:pt x="418" y="422"/>
                      </a:lnTo>
                      <a:lnTo>
                        <a:pt x="411" y="500"/>
                      </a:lnTo>
                      <a:lnTo>
                        <a:pt x="362" y="493"/>
                      </a:lnTo>
                      <a:lnTo>
                        <a:pt x="365" y="685"/>
                      </a:lnTo>
                      <a:lnTo>
                        <a:pt x="341" y="685"/>
                      </a:lnTo>
                      <a:lnTo>
                        <a:pt x="312" y="1084"/>
                      </a:lnTo>
                      <a:lnTo>
                        <a:pt x="310" y="1294"/>
                      </a:lnTo>
                      <a:lnTo>
                        <a:pt x="306" y="1390"/>
                      </a:lnTo>
                      <a:lnTo>
                        <a:pt x="285" y="1408"/>
                      </a:lnTo>
                      <a:lnTo>
                        <a:pt x="249" y="1393"/>
                      </a:lnTo>
                      <a:lnTo>
                        <a:pt x="230" y="1229"/>
                      </a:lnTo>
                      <a:lnTo>
                        <a:pt x="215" y="1399"/>
                      </a:lnTo>
                      <a:lnTo>
                        <a:pt x="185" y="1407"/>
                      </a:lnTo>
                      <a:lnTo>
                        <a:pt x="157" y="1395"/>
                      </a:lnTo>
                      <a:lnTo>
                        <a:pt x="127" y="1074"/>
                      </a:lnTo>
                      <a:lnTo>
                        <a:pt x="90" y="840"/>
                      </a:lnTo>
                      <a:lnTo>
                        <a:pt x="33" y="623"/>
                      </a:lnTo>
                      <a:lnTo>
                        <a:pt x="0" y="619"/>
                      </a:lnTo>
                      <a:lnTo>
                        <a:pt x="31" y="320"/>
                      </a:lnTo>
                      <a:lnTo>
                        <a:pt x="32" y="84"/>
                      </a:lnTo>
                      <a:lnTo>
                        <a:pt x="50" y="58"/>
                      </a:lnTo>
                      <a:lnTo>
                        <a:pt x="137" y="0"/>
                      </a:lnTo>
                      <a:lnTo>
                        <a:pt x="211" y="126"/>
                      </a:lnTo>
                      <a:lnTo>
                        <a:pt x="301" y="1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09" name="Group 211"/>
                <p:cNvGrpSpPr>
                  <a:grpSpLocks/>
                </p:cNvGrpSpPr>
                <p:nvPr/>
              </p:nvGrpSpPr>
              <p:grpSpPr bwMode="auto">
                <a:xfrm>
                  <a:off x="3514" y="2381"/>
                  <a:ext cx="65" cy="88"/>
                  <a:chOff x="3514" y="2381"/>
                  <a:chExt cx="65" cy="88"/>
                </a:xfrm>
                <a:grpFill/>
              </p:grpSpPr>
              <p:sp>
                <p:nvSpPr>
                  <p:cNvPr id="215" name="Freeform 212"/>
                  <p:cNvSpPr>
                    <a:spLocks/>
                  </p:cNvSpPr>
                  <p:nvPr/>
                </p:nvSpPr>
                <p:spPr bwMode="auto">
                  <a:xfrm>
                    <a:off x="3518" y="2381"/>
                    <a:ext cx="56" cy="66"/>
                  </a:xfrm>
                  <a:custGeom>
                    <a:avLst/>
                    <a:gdLst>
                      <a:gd name="T0" fmla="*/ 221 w 221"/>
                      <a:gd name="T1" fmla="*/ 93 h 263"/>
                      <a:gd name="T2" fmla="*/ 79 w 221"/>
                      <a:gd name="T3" fmla="*/ 0 h 263"/>
                      <a:gd name="T4" fmla="*/ 0 w 221"/>
                      <a:gd name="T5" fmla="*/ 177 h 263"/>
                      <a:gd name="T6" fmla="*/ 142 w 221"/>
                      <a:gd name="T7" fmla="*/ 263 h 263"/>
                      <a:gd name="T8" fmla="*/ 221 w 221"/>
                      <a:gd name="T9" fmla="*/ 93 h 263"/>
                    </a:gdLst>
                    <a:ahLst/>
                    <a:cxnLst>
                      <a:cxn ang="0">
                        <a:pos x="T0" y="T1"/>
                      </a:cxn>
                      <a:cxn ang="0">
                        <a:pos x="T2" y="T3"/>
                      </a:cxn>
                      <a:cxn ang="0">
                        <a:pos x="T4" y="T5"/>
                      </a:cxn>
                      <a:cxn ang="0">
                        <a:pos x="T6" y="T7"/>
                      </a:cxn>
                      <a:cxn ang="0">
                        <a:pos x="T8" y="T9"/>
                      </a:cxn>
                    </a:cxnLst>
                    <a:rect l="0" t="0" r="r" b="b"/>
                    <a:pathLst>
                      <a:path w="221" h="263">
                        <a:moveTo>
                          <a:pt x="221" y="93"/>
                        </a:moveTo>
                        <a:lnTo>
                          <a:pt x="79" y="0"/>
                        </a:lnTo>
                        <a:lnTo>
                          <a:pt x="0" y="177"/>
                        </a:lnTo>
                        <a:lnTo>
                          <a:pt x="142" y="263"/>
                        </a:lnTo>
                        <a:lnTo>
                          <a:pt x="221" y="9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16" name="Freeform 213"/>
                  <p:cNvSpPr>
                    <a:spLocks/>
                  </p:cNvSpPr>
                  <p:nvPr/>
                </p:nvSpPr>
                <p:spPr bwMode="auto">
                  <a:xfrm>
                    <a:off x="3514" y="2409"/>
                    <a:ext cx="24" cy="35"/>
                  </a:xfrm>
                  <a:custGeom>
                    <a:avLst/>
                    <a:gdLst>
                      <a:gd name="T0" fmla="*/ 96 w 96"/>
                      <a:gd name="T1" fmla="*/ 87 h 141"/>
                      <a:gd name="T2" fmla="*/ 72 w 96"/>
                      <a:gd name="T3" fmla="*/ 66 h 141"/>
                      <a:gd name="T4" fmla="*/ 59 w 96"/>
                      <a:gd name="T5" fmla="*/ 24 h 141"/>
                      <a:gd name="T6" fmla="*/ 41 w 96"/>
                      <a:gd name="T7" fmla="*/ 11 h 141"/>
                      <a:gd name="T8" fmla="*/ 31 w 96"/>
                      <a:gd name="T9" fmla="*/ 0 h 141"/>
                      <a:gd name="T10" fmla="*/ 25 w 96"/>
                      <a:gd name="T11" fmla="*/ 4 h 141"/>
                      <a:gd name="T12" fmla="*/ 23 w 96"/>
                      <a:gd name="T13" fmla="*/ 15 h 141"/>
                      <a:gd name="T14" fmla="*/ 5 w 96"/>
                      <a:gd name="T15" fmla="*/ 35 h 141"/>
                      <a:gd name="T16" fmla="*/ 0 w 96"/>
                      <a:gd name="T17" fmla="*/ 70 h 141"/>
                      <a:gd name="T18" fmla="*/ 5 w 96"/>
                      <a:gd name="T19" fmla="*/ 95 h 141"/>
                      <a:gd name="T20" fmla="*/ 33 w 96"/>
                      <a:gd name="T21" fmla="*/ 123 h 141"/>
                      <a:gd name="T22" fmla="*/ 87 w 96"/>
                      <a:gd name="T23" fmla="*/ 141 h 141"/>
                      <a:gd name="T24" fmla="*/ 96 w 96"/>
                      <a:gd name="T25" fmla="*/ 8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41">
                        <a:moveTo>
                          <a:pt x="96" y="87"/>
                        </a:moveTo>
                        <a:lnTo>
                          <a:pt x="72" y="66"/>
                        </a:lnTo>
                        <a:lnTo>
                          <a:pt x="59" y="24"/>
                        </a:lnTo>
                        <a:lnTo>
                          <a:pt x="41" y="11"/>
                        </a:lnTo>
                        <a:lnTo>
                          <a:pt x="31" y="0"/>
                        </a:lnTo>
                        <a:lnTo>
                          <a:pt x="25" y="4"/>
                        </a:lnTo>
                        <a:lnTo>
                          <a:pt x="23" y="15"/>
                        </a:lnTo>
                        <a:lnTo>
                          <a:pt x="5" y="35"/>
                        </a:lnTo>
                        <a:lnTo>
                          <a:pt x="0" y="70"/>
                        </a:lnTo>
                        <a:lnTo>
                          <a:pt x="5" y="95"/>
                        </a:lnTo>
                        <a:lnTo>
                          <a:pt x="33" y="123"/>
                        </a:lnTo>
                        <a:lnTo>
                          <a:pt x="87" y="141"/>
                        </a:lnTo>
                        <a:lnTo>
                          <a:pt x="96" y="8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17" name="Freeform 214"/>
                  <p:cNvSpPr>
                    <a:spLocks/>
                  </p:cNvSpPr>
                  <p:nvPr/>
                </p:nvSpPr>
                <p:spPr bwMode="auto">
                  <a:xfrm>
                    <a:off x="3534" y="2429"/>
                    <a:ext cx="45" cy="40"/>
                  </a:xfrm>
                  <a:custGeom>
                    <a:avLst/>
                    <a:gdLst>
                      <a:gd name="T0" fmla="*/ 179 w 179"/>
                      <a:gd name="T1" fmla="*/ 156 h 156"/>
                      <a:gd name="T2" fmla="*/ 106 w 179"/>
                      <a:gd name="T3" fmla="*/ 129 h 156"/>
                      <a:gd name="T4" fmla="*/ 51 w 179"/>
                      <a:gd name="T5" fmla="*/ 97 h 156"/>
                      <a:gd name="T6" fmla="*/ 0 w 179"/>
                      <a:gd name="T7" fmla="*/ 67 h 156"/>
                      <a:gd name="T8" fmla="*/ 20 w 179"/>
                      <a:gd name="T9" fmla="*/ 0 h 156"/>
                      <a:gd name="T10" fmla="*/ 114 w 179"/>
                      <a:gd name="T11" fmla="*/ 43 h 156"/>
                      <a:gd name="T12" fmla="*/ 171 w 179"/>
                      <a:gd name="T13" fmla="*/ 63 h 156"/>
                      <a:gd name="T14" fmla="*/ 174 w 179"/>
                      <a:gd name="T15" fmla="*/ 53 h 156"/>
                      <a:gd name="T16" fmla="*/ 179 w 179"/>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56">
                        <a:moveTo>
                          <a:pt x="179" y="156"/>
                        </a:moveTo>
                        <a:lnTo>
                          <a:pt x="106" y="129"/>
                        </a:lnTo>
                        <a:lnTo>
                          <a:pt x="51" y="97"/>
                        </a:lnTo>
                        <a:lnTo>
                          <a:pt x="0" y="67"/>
                        </a:lnTo>
                        <a:lnTo>
                          <a:pt x="20" y="0"/>
                        </a:lnTo>
                        <a:lnTo>
                          <a:pt x="114" y="43"/>
                        </a:lnTo>
                        <a:lnTo>
                          <a:pt x="171" y="63"/>
                        </a:lnTo>
                        <a:lnTo>
                          <a:pt x="174" y="53"/>
                        </a:lnTo>
                        <a:lnTo>
                          <a:pt x="179" y="15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10" name="Group 215"/>
                <p:cNvGrpSpPr>
                  <a:grpSpLocks/>
                </p:cNvGrpSpPr>
                <p:nvPr/>
              </p:nvGrpSpPr>
              <p:grpSpPr bwMode="auto">
                <a:xfrm>
                  <a:off x="3531" y="2442"/>
                  <a:ext cx="46" cy="213"/>
                  <a:chOff x="3531" y="2442"/>
                  <a:chExt cx="46" cy="213"/>
                </a:xfrm>
                <a:grpFill/>
              </p:grpSpPr>
              <p:grpSp>
                <p:nvGrpSpPr>
                  <p:cNvPr id="211" name="Group 216"/>
                  <p:cNvGrpSpPr>
                    <a:grpSpLocks/>
                  </p:cNvGrpSpPr>
                  <p:nvPr/>
                </p:nvGrpSpPr>
                <p:grpSpPr bwMode="auto">
                  <a:xfrm>
                    <a:off x="3531" y="2442"/>
                    <a:ext cx="46" cy="74"/>
                    <a:chOff x="3531" y="2442"/>
                    <a:chExt cx="46" cy="74"/>
                  </a:xfrm>
                  <a:grpFill/>
                </p:grpSpPr>
                <p:sp>
                  <p:nvSpPr>
                    <p:cNvPr id="213" name="Freeform 217"/>
                    <p:cNvSpPr>
                      <a:spLocks/>
                    </p:cNvSpPr>
                    <p:nvPr/>
                  </p:nvSpPr>
                  <p:spPr bwMode="auto">
                    <a:xfrm>
                      <a:off x="3531" y="2442"/>
                      <a:ext cx="40" cy="74"/>
                    </a:xfrm>
                    <a:custGeom>
                      <a:avLst/>
                      <a:gdLst>
                        <a:gd name="T0" fmla="*/ 159 w 159"/>
                        <a:gd name="T1" fmla="*/ 296 h 296"/>
                        <a:gd name="T2" fmla="*/ 4 w 159"/>
                        <a:gd name="T3" fmla="*/ 280 h 296"/>
                        <a:gd name="T4" fmla="*/ 0 w 159"/>
                        <a:gd name="T5" fmla="*/ 0 h 296"/>
                      </a:gdLst>
                      <a:ahLst/>
                      <a:cxnLst>
                        <a:cxn ang="0">
                          <a:pos x="T0" y="T1"/>
                        </a:cxn>
                        <a:cxn ang="0">
                          <a:pos x="T2" y="T3"/>
                        </a:cxn>
                        <a:cxn ang="0">
                          <a:pos x="T4" y="T5"/>
                        </a:cxn>
                      </a:cxnLst>
                      <a:rect l="0" t="0" r="r" b="b"/>
                      <a:pathLst>
                        <a:path w="159" h="296">
                          <a:moveTo>
                            <a:pt x="159" y="296"/>
                          </a:moveTo>
                          <a:lnTo>
                            <a:pt x="4" y="280"/>
                          </a:lnTo>
                          <a:lnTo>
                            <a:pt x="0"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214" name="Freeform 218"/>
                    <p:cNvSpPr>
                      <a:spLocks/>
                    </p:cNvSpPr>
                    <p:nvPr/>
                  </p:nvSpPr>
                  <p:spPr bwMode="auto">
                    <a:xfrm>
                      <a:off x="3532" y="2451"/>
                      <a:ext cx="45" cy="19"/>
                    </a:xfrm>
                    <a:custGeom>
                      <a:avLst/>
                      <a:gdLst>
                        <a:gd name="T0" fmla="*/ 179 w 179"/>
                        <a:gd name="T1" fmla="*/ 75 h 75"/>
                        <a:gd name="T2" fmla="*/ 116 w 179"/>
                        <a:gd name="T3" fmla="*/ 54 h 75"/>
                        <a:gd name="T4" fmla="*/ 0 w 179"/>
                        <a:gd name="T5" fmla="*/ 0 h 75"/>
                      </a:gdLst>
                      <a:ahLst/>
                      <a:cxnLst>
                        <a:cxn ang="0">
                          <a:pos x="T0" y="T1"/>
                        </a:cxn>
                        <a:cxn ang="0">
                          <a:pos x="T2" y="T3"/>
                        </a:cxn>
                        <a:cxn ang="0">
                          <a:pos x="T4" y="T5"/>
                        </a:cxn>
                      </a:cxnLst>
                      <a:rect l="0" t="0" r="r" b="b"/>
                      <a:pathLst>
                        <a:path w="179" h="75">
                          <a:moveTo>
                            <a:pt x="179" y="75"/>
                          </a:moveTo>
                          <a:lnTo>
                            <a:pt x="116" y="54"/>
                          </a:lnTo>
                          <a:lnTo>
                            <a:pt x="0"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12" name="Freeform 219"/>
                  <p:cNvSpPr>
                    <a:spLocks/>
                  </p:cNvSpPr>
                  <p:nvPr/>
                </p:nvSpPr>
                <p:spPr bwMode="auto">
                  <a:xfrm>
                    <a:off x="3539" y="2527"/>
                    <a:ext cx="6" cy="128"/>
                  </a:xfrm>
                  <a:custGeom>
                    <a:avLst/>
                    <a:gdLst>
                      <a:gd name="T0" fmla="*/ 0 w 23"/>
                      <a:gd name="T1" fmla="*/ 0 h 512"/>
                      <a:gd name="T2" fmla="*/ 7 w 23"/>
                      <a:gd name="T3" fmla="*/ 275 h 512"/>
                      <a:gd name="T4" fmla="*/ 23 w 23"/>
                      <a:gd name="T5" fmla="*/ 512 h 512"/>
                    </a:gdLst>
                    <a:ahLst/>
                    <a:cxnLst>
                      <a:cxn ang="0">
                        <a:pos x="T0" y="T1"/>
                      </a:cxn>
                      <a:cxn ang="0">
                        <a:pos x="T2" y="T3"/>
                      </a:cxn>
                      <a:cxn ang="0">
                        <a:pos x="T4" y="T5"/>
                      </a:cxn>
                    </a:cxnLst>
                    <a:rect l="0" t="0" r="r" b="b"/>
                    <a:pathLst>
                      <a:path w="23" h="512">
                        <a:moveTo>
                          <a:pt x="0" y="0"/>
                        </a:moveTo>
                        <a:lnTo>
                          <a:pt x="7" y="275"/>
                        </a:lnTo>
                        <a:lnTo>
                          <a:pt x="23" y="512"/>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nvGrpSpPr>
            <p:cNvPr id="12" name="Group 37"/>
            <p:cNvGrpSpPr>
              <a:grpSpLocks/>
            </p:cNvGrpSpPr>
            <p:nvPr/>
          </p:nvGrpSpPr>
          <p:grpSpPr bwMode="auto">
            <a:xfrm>
              <a:off x="4196214" y="3789040"/>
              <a:ext cx="1527914" cy="914692"/>
              <a:chOff x="-807" y="2413"/>
              <a:chExt cx="807" cy="538"/>
            </a:xfrm>
            <a:solidFill>
              <a:schemeClr val="bg1">
                <a:lumMod val="75000"/>
              </a:schemeClr>
            </a:solidFill>
          </p:grpSpPr>
          <p:grpSp>
            <p:nvGrpSpPr>
              <p:cNvPr id="14" name="Group 38"/>
              <p:cNvGrpSpPr>
                <a:grpSpLocks/>
              </p:cNvGrpSpPr>
              <p:nvPr/>
            </p:nvGrpSpPr>
            <p:grpSpPr bwMode="auto">
              <a:xfrm>
                <a:off x="-531" y="2439"/>
                <a:ext cx="111" cy="465"/>
                <a:chOff x="3072" y="2251"/>
                <a:chExt cx="100" cy="453"/>
              </a:xfrm>
              <a:grpFill/>
            </p:grpSpPr>
            <p:grpSp>
              <p:nvGrpSpPr>
                <p:cNvPr id="182" name="Group 39"/>
                <p:cNvGrpSpPr>
                  <a:grpSpLocks/>
                </p:cNvGrpSpPr>
                <p:nvPr/>
              </p:nvGrpSpPr>
              <p:grpSpPr bwMode="auto">
                <a:xfrm>
                  <a:off x="3096" y="2251"/>
                  <a:ext cx="54" cy="73"/>
                  <a:chOff x="3096" y="2251"/>
                  <a:chExt cx="54" cy="73"/>
                </a:xfrm>
                <a:grpFill/>
              </p:grpSpPr>
              <p:sp>
                <p:nvSpPr>
                  <p:cNvPr id="191" name="Freeform 40"/>
                  <p:cNvSpPr>
                    <a:spLocks/>
                  </p:cNvSpPr>
                  <p:nvPr/>
                </p:nvSpPr>
                <p:spPr bwMode="auto">
                  <a:xfrm>
                    <a:off x="3102" y="2254"/>
                    <a:ext cx="43" cy="70"/>
                  </a:xfrm>
                  <a:custGeom>
                    <a:avLst/>
                    <a:gdLst>
                      <a:gd name="T0" fmla="*/ 39 w 168"/>
                      <a:gd name="T1" fmla="*/ 259 h 278"/>
                      <a:gd name="T2" fmla="*/ 39 w 168"/>
                      <a:gd name="T3" fmla="*/ 217 h 278"/>
                      <a:gd name="T4" fmla="*/ 27 w 168"/>
                      <a:gd name="T5" fmla="*/ 195 h 278"/>
                      <a:gd name="T6" fmla="*/ 20 w 168"/>
                      <a:gd name="T7" fmla="*/ 176 h 278"/>
                      <a:gd name="T8" fmla="*/ 9 w 168"/>
                      <a:gd name="T9" fmla="*/ 154 h 278"/>
                      <a:gd name="T10" fmla="*/ 4 w 168"/>
                      <a:gd name="T11" fmla="*/ 136 h 278"/>
                      <a:gd name="T12" fmla="*/ 1 w 168"/>
                      <a:gd name="T13" fmla="*/ 121 h 278"/>
                      <a:gd name="T14" fmla="*/ 0 w 168"/>
                      <a:gd name="T15" fmla="*/ 84 h 278"/>
                      <a:gd name="T16" fmla="*/ 4 w 168"/>
                      <a:gd name="T17" fmla="*/ 59 h 278"/>
                      <a:gd name="T18" fmla="*/ 14 w 168"/>
                      <a:gd name="T19" fmla="*/ 37 h 278"/>
                      <a:gd name="T20" fmla="*/ 26 w 168"/>
                      <a:gd name="T21" fmla="*/ 21 h 278"/>
                      <a:gd name="T22" fmla="*/ 35 w 168"/>
                      <a:gd name="T23" fmla="*/ 13 h 278"/>
                      <a:gd name="T24" fmla="*/ 52 w 168"/>
                      <a:gd name="T25" fmla="*/ 4 h 278"/>
                      <a:gd name="T26" fmla="*/ 77 w 168"/>
                      <a:gd name="T27" fmla="*/ 0 h 278"/>
                      <a:gd name="T28" fmla="*/ 104 w 168"/>
                      <a:gd name="T29" fmla="*/ 1 h 278"/>
                      <a:gd name="T30" fmla="*/ 124 w 168"/>
                      <a:gd name="T31" fmla="*/ 7 h 278"/>
                      <a:gd name="T32" fmla="*/ 146 w 168"/>
                      <a:gd name="T33" fmla="*/ 22 h 278"/>
                      <a:gd name="T34" fmla="*/ 156 w 168"/>
                      <a:gd name="T35" fmla="*/ 37 h 278"/>
                      <a:gd name="T36" fmla="*/ 164 w 168"/>
                      <a:gd name="T37" fmla="*/ 50 h 278"/>
                      <a:gd name="T38" fmla="*/ 168 w 168"/>
                      <a:gd name="T39" fmla="*/ 68 h 278"/>
                      <a:gd name="T40" fmla="*/ 167 w 168"/>
                      <a:gd name="T41" fmla="*/ 101 h 278"/>
                      <a:gd name="T42" fmla="*/ 160 w 168"/>
                      <a:gd name="T43" fmla="*/ 132 h 278"/>
                      <a:gd name="T44" fmla="*/ 149 w 168"/>
                      <a:gd name="T45" fmla="*/ 161 h 278"/>
                      <a:gd name="T46" fmla="*/ 139 w 168"/>
                      <a:gd name="T47" fmla="*/ 180 h 278"/>
                      <a:gd name="T48" fmla="*/ 131 w 168"/>
                      <a:gd name="T49" fmla="*/ 197 h 278"/>
                      <a:gd name="T50" fmla="*/ 121 w 168"/>
                      <a:gd name="T51" fmla="*/ 217 h 278"/>
                      <a:gd name="T52" fmla="*/ 118 w 168"/>
                      <a:gd name="T53" fmla="*/ 249 h 278"/>
                      <a:gd name="T54" fmla="*/ 117 w 168"/>
                      <a:gd name="T55" fmla="*/ 266 h 278"/>
                      <a:gd name="T56" fmla="*/ 101 w 168"/>
                      <a:gd name="T57" fmla="*/ 275 h 278"/>
                      <a:gd name="T58" fmla="*/ 83 w 168"/>
                      <a:gd name="T59" fmla="*/ 278 h 278"/>
                      <a:gd name="T60" fmla="*/ 60 w 168"/>
                      <a:gd name="T61" fmla="*/ 275 h 278"/>
                      <a:gd name="T62" fmla="*/ 47 w 168"/>
                      <a:gd name="T63" fmla="*/ 268 h 278"/>
                      <a:gd name="T64" fmla="*/ 39 w 168"/>
                      <a:gd name="T65"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278">
                        <a:moveTo>
                          <a:pt x="39" y="259"/>
                        </a:moveTo>
                        <a:lnTo>
                          <a:pt x="39" y="217"/>
                        </a:lnTo>
                        <a:lnTo>
                          <a:pt x="27" y="195"/>
                        </a:lnTo>
                        <a:lnTo>
                          <a:pt x="20" y="176"/>
                        </a:lnTo>
                        <a:lnTo>
                          <a:pt x="9" y="154"/>
                        </a:lnTo>
                        <a:lnTo>
                          <a:pt x="4" y="136"/>
                        </a:lnTo>
                        <a:lnTo>
                          <a:pt x="1" y="121"/>
                        </a:lnTo>
                        <a:lnTo>
                          <a:pt x="0" y="84"/>
                        </a:lnTo>
                        <a:lnTo>
                          <a:pt x="4" y="59"/>
                        </a:lnTo>
                        <a:lnTo>
                          <a:pt x="14" y="37"/>
                        </a:lnTo>
                        <a:lnTo>
                          <a:pt x="26" y="21"/>
                        </a:lnTo>
                        <a:lnTo>
                          <a:pt x="35" y="13"/>
                        </a:lnTo>
                        <a:lnTo>
                          <a:pt x="52" y="4"/>
                        </a:lnTo>
                        <a:lnTo>
                          <a:pt x="77" y="0"/>
                        </a:lnTo>
                        <a:lnTo>
                          <a:pt x="104" y="1"/>
                        </a:lnTo>
                        <a:lnTo>
                          <a:pt x="124" y="7"/>
                        </a:lnTo>
                        <a:lnTo>
                          <a:pt x="146" y="22"/>
                        </a:lnTo>
                        <a:lnTo>
                          <a:pt x="156" y="37"/>
                        </a:lnTo>
                        <a:lnTo>
                          <a:pt x="164" y="50"/>
                        </a:lnTo>
                        <a:lnTo>
                          <a:pt x="168" y="68"/>
                        </a:lnTo>
                        <a:lnTo>
                          <a:pt x="167" y="101"/>
                        </a:lnTo>
                        <a:lnTo>
                          <a:pt x="160" y="132"/>
                        </a:lnTo>
                        <a:lnTo>
                          <a:pt x="149" y="161"/>
                        </a:lnTo>
                        <a:lnTo>
                          <a:pt x="139" y="180"/>
                        </a:lnTo>
                        <a:lnTo>
                          <a:pt x="131" y="197"/>
                        </a:lnTo>
                        <a:lnTo>
                          <a:pt x="121" y="217"/>
                        </a:lnTo>
                        <a:lnTo>
                          <a:pt x="118" y="249"/>
                        </a:lnTo>
                        <a:lnTo>
                          <a:pt x="117" y="266"/>
                        </a:lnTo>
                        <a:lnTo>
                          <a:pt x="101" y="275"/>
                        </a:lnTo>
                        <a:lnTo>
                          <a:pt x="83" y="278"/>
                        </a:lnTo>
                        <a:lnTo>
                          <a:pt x="60" y="275"/>
                        </a:lnTo>
                        <a:lnTo>
                          <a:pt x="47" y="268"/>
                        </a:lnTo>
                        <a:lnTo>
                          <a:pt x="39" y="259"/>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92" name="Freeform 41"/>
                  <p:cNvSpPr>
                    <a:spLocks/>
                  </p:cNvSpPr>
                  <p:nvPr/>
                </p:nvSpPr>
                <p:spPr bwMode="auto">
                  <a:xfrm>
                    <a:off x="3096" y="2251"/>
                    <a:ext cx="54" cy="47"/>
                  </a:xfrm>
                  <a:custGeom>
                    <a:avLst/>
                    <a:gdLst>
                      <a:gd name="T0" fmla="*/ 16 w 219"/>
                      <a:gd name="T1" fmla="*/ 163 h 189"/>
                      <a:gd name="T2" fmla="*/ 3 w 219"/>
                      <a:gd name="T3" fmla="*/ 145 h 189"/>
                      <a:gd name="T4" fmla="*/ 0 w 219"/>
                      <a:gd name="T5" fmla="*/ 124 h 189"/>
                      <a:gd name="T6" fmla="*/ 1 w 219"/>
                      <a:gd name="T7" fmla="*/ 97 h 189"/>
                      <a:gd name="T8" fmla="*/ 1 w 219"/>
                      <a:gd name="T9" fmla="*/ 78 h 189"/>
                      <a:gd name="T10" fmla="*/ 12 w 219"/>
                      <a:gd name="T11" fmla="*/ 54 h 189"/>
                      <a:gd name="T12" fmla="*/ 24 w 219"/>
                      <a:gd name="T13" fmla="*/ 38 h 189"/>
                      <a:gd name="T14" fmla="*/ 37 w 219"/>
                      <a:gd name="T15" fmla="*/ 24 h 189"/>
                      <a:gd name="T16" fmla="*/ 58 w 219"/>
                      <a:gd name="T17" fmla="*/ 8 h 189"/>
                      <a:gd name="T18" fmla="*/ 74 w 219"/>
                      <a:gd name="T19" fmla="*/ 3 h 189"/>
                      <a:gd name="T20" fmla="*/ 108 w 219"/>
                      <a:gd name="T21" fmla="*/ 0 h 189"/>
                      <a:gd name="T22" fmla="*/ 137 w 219"/>
                      <a:gd name="T23" fmla="*/ 1 h 189"/>
                      <a:gd name="T24" fmla="*/ 158 w 219"/>
                      <a:gd name="T25" fmla="*/ 8 h 189"/>
                      <a:gd name="T26" fmla="*/ 175 w 219"/>
                      <a:gd name="T27" fmla="*/ 14 h 189"/>
                      <a:gd name="T28" fmla="*/ 191 w 219"/>
                      <a:gd name="T29" fmla="*/ 31 h 189"/>
                      <a:gd name="T30" fmla="*/ 203 w 219"/>
                      <a:gd name="T31" fmla="*/ 47 h 189"/>
                      <a:gd name="T32" fmla="*/ 213 w 219"/>
                      <a:gd name="T33" fmla="*/ 63 h 189"/>
                      <a:gd name="T34" fmla="*/ 219 w 219"/>
                      <a:gd name="T35" fmla="*/ 81 h 189"/>
                      <a:gd name="T36" fmla="*/ 219 w 219"/>
                      <a:gd name="T37" fmla="*/ 116 h 189"/>
                      <a:gd name="T38" fmla="*/ 219 w 219"/>
                      <a:gd name="T39" fmla="*/ 139 h 189"/>
                      <a:gd name="T40" fmla="*/ 211 w 219"/>
                      <a:gd name="T41" fmla="*/ 150 h 189"/>
                      <a:gd name="T42" fmla="*/ 199 w 219"/>
                      <a:gd name="T43" fmla="*/ 166 h 189"/>
                      <a:gd name="T44" fmla="*/ 191 w 219"/>
                      <a:gd name="T45" fmla="*/ 177 h 189"/>
                      <a:gd name="T46" fmla="*/ 170 w 219"/>
                      <a:gd name="T47" fmla="*/ 184 h 189"/>
                      <a:gd name="T48" fmla="*/ 150 w 219"/>
                      <a:gd name="T49" fmla="*/ 189 h 189"/>
                      <a:gd name="T50" fmla="*/ 166 w 219"/>
                      <a:gd name="T51" fmla="*/ 166 h 189"/>
                      <a:gd name="T52" fmla="*/ 182 w 219"/>
                      <a:gd name="T53" fmla="*/ 125 h 189"/>
                      <a:gd name="T54" fmla="*/ 183 w 219"/>
                      <a:gd name="T55" fmla="*/ 109 h 189"/>
                      <a:gd name="T56" fmla="*/ 182 w 219"/>
                      <a:gd name="T57" fmla="*/ 96 h 189"/>
                      <a:gd name="T58" fmla="*/ 175 w 219"/>
                      <a:gd name="T59" fmla="*/ 78 h 189"/>
                      <a:gd name="T60" fmla="*/ 141 w 219"/>
                      <a:gd name="T61" fmla="*/ 88 h 189"/>
                      <a:gd name="T62" fmla="*/ 100 w 219"/>
                      <a:gd name="T63" fmla="*/ 88 h 189"/>
                      <a:gd name="T64" fmla="*/ 71 w 219"/>
                      <a:gd name="T65" fmla="*/ 85 h 189"/>
                      <a:gd name="T66" fmla="*/ 49 w 219"/>
                      <a:gd name="T67" fmla="*/ 80 h 189"/>
                      <a:gd name="T68" fmla="*/ 41 w 219"/>
                      <a:gd name="T69" fmla="*/ 89 h 189"/>
                      <a:gd name="T70" fmla="*/ 36 w 219"/>
                      <a:gd name="T71" fmla="*/ 109 h 189"/>
                      <a:gd name="T72" fmla="*/ 36 w 219"/>
                      <a:gd name="T73" fmla="*/ 127 h 189"/>
                      <a:gd name="T74" fmla="*/ 51 w 219"/>
                      <a:gd name="T75" fmla="*/ 167 h 189"/>
                      <a:gd name="T76" fmla="*/ 61 w 219"/>
                      <a:gd name="T77" fmla="*/ 189 h 189"/>
                      <a:gd name="T78" fmla="*/ 36 w 219"/>
                      <a:gd name="T79" fmla="*/ 176 h 189"/>
                      <a:gd name="T80" fmla="*/ 16 w 219"/>
                      <a:gd name="T81" fmla="*/ 16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 h="189">
                        <a:moveTo>
                          <a:pt x="16" y="163"/>
                        </a:moveTo>
                        <a:lnTo>
                          <a:pt x="3" y="145"/>
                        </a:lnTo>
                        <a:lnTo>
                          <a:pt x="0" y="124"/>
                        </a:lnTo>
                        <a:lnTo>
                          <a:pt x="1" y="97"/>
                        </a:lnTo>
                        <a:lnTo>
                          <a:pt x="1" y="78"/>
                        </a:lnTo>
                        <a:lnTo>
                          <a:pt x="12" y="54"/>
                        </a:lnTo>
                        <a:lnTo>
                          <a:pt x="24" y="38"/>
                        </a:lnTo>
                        <a:lnTo>
                          <a:pt x="37" y="24"/>
                        </a:lnTo>
                        <a:lnTo>
                          <a:pt x="58" y="8"/>
                        </a:lnTo>
                        <a:lnTo>
                          <a:pt x="74" y="3"/>
                        </a:lnTo>
                        <a:lnTo>
                          <a:pt x="108" y="0"/>
                        </a:lnTo>
                        <a:lnTo>
                          <a:pt x="137" y="1"/>
                        </a:lnTo>
                        <a:lnTo>
                          <a:pt x="158" y="8"/>
                        </a:lnTo>
                        <a:lnTo>
                          <a:pt x="175" y="14"/>
                        </a:lnTo>
                        <a:lnTo>
                          <a:pt x="191" y="31"/>
                        </a:lnTo>
                        <a:lnTo>
                          <a:pt x="203" y="47"/>
                        </a:lnTo>
                        <a:lnTo>
                          <a:pt x="213" y="63"/>
                        </a:lnTo>
                        <a:lnTo>
                          <a:pt x="219" y="81"/>
                        </a:lnTo>
                        <a:lnTo>
                          <a:pt x="219" y="116"/>
                        </a:lnTo>
                        <a:lnTo>
                          <a:pt x="219" y="139"/>
                        </a:lnTo>
                        <a:lnTo>
                          <a:pt x="211" y="150"/>
                        </a:lnTo>
                        <a:lnTo>
                          <a:pt x="199" y="166"/>
                        </a:lnTo>
                        <a:lnTo>
                          <a:pt x="191" y="177"/>
                        </a:lnTo>
                        <a:lnTo>
                          <a:pt x="170" y="184"/>
                        </a:lnTo>
                        <a:lnTo>
                          <a:pt x="150" y="189"/>
                        </a:lnTo>
                        <a:lnTo>
                          <a:pt x="166" y="166"/>
                        </a:lnTo>
                        <a:lnTo>
                          <a:pt x="182" y="125"/>
                        </a:lnTo>
                        <a:lnTo>
                          <a:pt x="183" y="109"/>
                        </a:lnTo>
                        <a:lnTo>
                          <a:pt x="182" y="96"/>
                        </a:lnTo>
                        <a:lnTo>
                          <a:pt x="175" y="78"/>
                        </a:lnTo>
                        <a:lnTo>
                          <a:pt x="141" y="88"/>
                        </a:lnTo>
                        <a:lnTo>
                          <a:pt x="100" y="88"/>
                        </a:lnTo>
                        <a:lnTo>
                          <a:pt x="71" y="85"/>
                        </a:lnTo>
                        <a:lnTo>
                          <a:pt x="49" y="80"/>
                        </a:lnTo>
                        <a:lnTo>
                          <a:pt x="41" y="89"/>
                        </a:lnTo>
                        <a:lnTo>
                          <a:pt x="36" y="109"/>
                        </a:lnTo>
                        <a:lnTo>
                          <a:pt x="36" y="127"/>
                        </a:lnTo>
                        <a:lnTo>
                          <a:pt x="51" y="167"/>
                        </a:lnTo>
                        <a:lnTo>
                          <a:pt x="61" y="189"/>
                        </a:lnTo>
                        <a:lnTo>
                          <a:pt x="36" y="176"/>
                        </a:lnTo>
                        <a:lnTo>
                          <a:pt x="16" y="16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93" name="Group 42"/>
                  <p:cNvGrpSpPr>
                    <a:grpSpLocks/>
                  </p:cNvGrpSpPr>
                  <p:nvPr/>
                </p:nvGrpSpPr>
                <p:grpSpPr bwMode="auto">
                  <a:xfrm>
                    <a:off x="3101" y="2287"/>
                    <a:ext cx="44" cy="7"/>
                    <a:chOff x="3101" y="2287"/>
                    <a:chExt cx="44" cy="7"/>
                  </a:xfrm>
                  <a:grpFill/>
                </p:grpSpPr>
                <p:sp>
                  <p:nvSpPr>
                    <p:cNvPr id="194" name="Oval 43"/>
                    <p:cNvSpPr>
                      <a:spLocks noChangeArrowheads="1"/>
                    </p:cNvSpPr>
                    <p:nvPr/>
                  </p:nvSpPr>
                  <p:spPr bwMode="auto">
                    <a:xfrm>
                      <a:off x="3101" y="2287"/>
                      <a:ext cx="6" cy="6"/>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95" name="Oval 44"/>
                    <p:cNvSpPr>
                      <a:spLocks noChangeArrowheads="1"/>
                    </p:cNvSpPr>
                    <p:nvPr/>
                  </p:nvSpPr>
                  <p:spPr bwMode="auto">
                    <a:xfrm>
                      <a:off x="3139" y="2288"/>
                      <a:ext cx="6" cy="6"/>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sp>
              <p:nvSpPr>
                <p:cNvPr id="183" name="Freeform 45"/>
                <p:cNvSpPr>
                  <a:spLocks/>
                </p:cNvSpPr>
                <p:nvPr/>
              </p:nvSpPr>
              <p:spPr bwMode="auto">
                <a:xfrm>
                  <a:off x="3093" y="2557"/>
                  <a:ext cx="52" cy="133"/>
                </a:xfrm>
                <a:custGeom>
                  <a:avLst/>
                  <a:gdLst>
                    <a:gd name="T0" fmla="*/ 47 w 209"/>
                    <a:gd name="T1" fmla="*/ 0 h 533"/>
                    <a:gd name="T2" fmla="*/ 42 w 209"/>
                    <a:gd name="T3" fmla="*/ 64 h 533"/>
                    <a:gd name="T4" fmla="*/ 38 w 209"/>
                    <a:gd name="T5" fmla="*/ 135 h 533"/>
                    <a:gd name="T6" fmla="*/ 38 w 209"/>
                    <a:gd name="T7" fmla="*/ 206 h 533"/>
                    <a:gd name="T8" fmla="*/ 42 w 209"/>
                    <a:gd name="T9" fmla="*/ 271 h 533"/>
                    <a:gd name="T10" fmla="*/ 43 w 209"/>
                    <a:gd name="T11" fmla="*/ 324 h 533"/>
                    <a:gd name="T12" fmla="*/ 43 w 209"/>
                    <a:gd name="T13" fmla="*/ 391 h 533"/>
                    <a:gd name="T14" fmla="*/ 39 w 209"/>
                    <a:gd name="T15" fmla="*/ 419 h 533"/>
                    <a:gd name="T16" fmla="*/ 10 w 209"/>
                    <a:gd name="T17" fmla="*/ 501 h 533"/>
                    <a:gd name="T18" fmla="*/ 0 w 209"/>
                    <a:gd name="T19" fmla="*/ 532 h 533"/>
                    <a:gd name="T20" fmla="*/ 46 w 209"/>
                    <a:gd name="T21" fmla="*/ 533 h 533"/>
                    <a:gd name="T22" fmla="*/ 65 w 209"/>
                    <a:gd name="T23" fmla="*/ 496 h 533"/>
                    <a:gd name="T24" fmla="*/ 79 w 209"/>
                    <a:gd name="T25" fmla="*/ 454 h 533"/>
                    <a:gd name="T26" fmla="*/ 87 w 209"/>
                    <a:gd name="T27" fmla="*/ 387 h 533"/>
                    <a:gd name="T28" fmla="*/ 113 w 209"/>
                    <a:gd name="T29" fmla="*/ 206 h 533"/>
                    <a:gd name="T30" fmla="*/ 122 w 209"/>
                    <a:gd name="T31" fmla="*/ 154 h 533"/>
                    <a:gd name="T32" fmla="*/ 115 w 209"/>
                    <a:gd name="T33" fmla="*/ 253 h 533"/>
                    <a:gd name="T34" fmla="*/ 123 w 209"/>
                    <a:gd name="T35" fmla="*/ 313 h 533"/>
                    <a:gd name="T36" fmla="*/ 126 w 209"/>
                    <a:gd name="T37" fmla="*/ 370 h 533"/>
                    <a:gd name="T38" fmla="*/ 121 w 209"/>
                    <a:gd name="T39" fmla="*/ 421 h 533"/>
                    <a:gd name="T40" fmla="*/ 125 w 209"/>
                    <a:gd name="T41" fmla="*/ 446 h 533"/>
                    <a:gd name="T42" fmla="*/ 154 w 209"/>
                    <a:gd name="T43" fmla="*/ 524 h 533"/>
                    <a:gd name="T44" fmla="*/ 180 w 209"/>
                    <a:gd name="T45" fmla="*/ 525 h 533"/>
                    <a:gd name="T46" fmla="*/ 193 w 209"/>
                    <a:gd name="T47" fmla="*/ 525 h 533"/>
                    <a:gd name="T48" fmla="*/ 209 w 209"/>
                    <a:gd name="T49" fmla="*/ 509 h 533"/>
                    <a:gd name="T50" fmla="*/ 169 w 209"/>
                    <a:gd name="T51" fmla="*/ 421 h 533"/>
                    <a:gd name="T52" fmla="*/ 189 w 209"/>
                    <a:gd name="T53" fmla="*/ 237 h 533"/>
                    <a:gd name="T54" fmla="*/ 197 w 209"/>
                    <a:gd name="T55" fmla="*/ 150 h 533"/>
                    <a:gd name="T56" fmla="*/ 197 w 209"/>
                    <a:gd name="T57" fmla="*/ 3 h 533"/>
                    <a:gd name="T58" fmla="*/ 47 w 209"/>
                    <a:gd name="T59"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533">
                      <a:moveTo>
                        <a:pt x="47" y="0"/>
                      </a:moveTo>
                      <a:lnTo>
                        <a:pt x="42" y="64"/>
                      </a:lnTo>
                      <a:lnTo>
                        <a:pt x="38" y="135"/>
                      </a:lnTo>
                      <a:lnTo>
                        <a:pt x="38" y="206"/>
                      </a:lnTo>
                      <a:lnTo>
                        <a:pt x="42" y="271"/>
                      </a:lnTo>
                      <a:lnTo>
                        <a:pt x="43" y="324"/>
                      </a:lnTo>
                      <a:lnTo>
                        <a:pt x="43" y="391"/>
                      </a:lnTo>
                      <a:lnTo>
                        <a:pt x="39" y="419"/>
                      </a:lnTo>
                      <a:lnTo>
                        <a:pt x="10" y="501"/>
                      </a:lnTo>
                      <a:lnTo>
                        <a:pt x="0" y="532"/>
                      </a:lnTo>
                      <a:lnTo>
                        <a:pt x="46" y="533"/>
                      </a:lnTo>
                      <a:lnTo>
                        <a:pt x="65" y="496"/>
                      </a:lnTo>
                      <a:lnTo>
                        <a:pt x="79" y="454"/>
                      </a:lnTo>
                      <a:lnTo>
                        <a:pt x="87" y="387"/>
                      </a:lnTo>
                      <a:lnTo>
                        <a:pt x="113" y="206"/>
                      </a:lnTo>
                      <a:lnTo>
                        <a:pt x="122" y="154"/>
                      </a:lnTo>
                      <a:lnTo>
                        <a:pt x="115" y="253"/>
                      </a:lnTo>
                      <a:lnTo>
                        <a:pt x="123" y="313"/>
                      </a:lnTo>
                      <a:lnTo>
                        <a:pt x="126" y="370"/>
                      </a:lnTo>
                      <a:lnTo>
                        <a:pt x="121" y="421"/>
                      </a:lnTo>
                      <a:lnTo>
                        <a:pt x="125" y="446"/>
                      </a:lnTo>
                      <a:lnTo>
                        <a:pt x="154" y="524"/>
                      </a:lnTo>
                      <a:lnTo>
                        <a:pt x="180" y="525"/>
                      </a:lnTo>
                      <a:lnTo>
                        <a:pt x="193" y="525"/>
                      </a:lnTo>
                      <a:lnTo>
                        <a:pt x="209" y="509"/>
                      </a:lnTo>
                      <a:lnTo>
                        <a:pt x="169" y="421"/>
                      </a:lnTo>
                      <a:lnTo>
                        <a:pt x="189" y="237"/>
                      </a:lnTo>
                      <a:lnTo>
                        <a:pt x="197" y="150"/>
                      </a:lnTo>
                      <a:lnTo>
                        <a:pt x="197" y="3"/>
                      </a:lnTo>
                      <a:lnTo>
                        <a:pt x="47"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84" name="Group 46"/>
                <p:cNvGrpSpPr>
                  <a:grpSpLocks/>
                </p:cNvGrpSpPr>
                <p:nvPr/>
              </p:nvGrpSpPr>
              <p:grpSpPr bwMode="auto">
                <a:xfrm>
                  <a:off x="3074" y="2392"/>
                  <a:ext cx="96" cy="133"/>
                  <a:chOff x="3074" y="2392"/>
                  <a:chExt cx="96" cy="133"/>
                </a:xfrm>
                <a:grpFill/>
              </p:grpSpPr>
              <p:sp>
                <p:nvSpPr>
                  <p:cNvPr id="189" name="Freeform 47"/>
                  <p:cNvSpPr>
                    <a:spLocks/>
                  </p:cNvSpPr>
                  <p:nvPr/>
                </p:nvSpPr>
                <p:spPr bwMode="auto">
                  <a:xfrm>
                    <a:off x="3074" y="2396"/>
                    <a:ext cx="26" cy="129"/>
                  </a:xfrm>
                  <a:custGeom>
                    <a:avLst/>
                    <a:gdLst>
                      <a:gd name="T0" fmla="*/ 6 w 106"/>
                      <a:gd name="T1" fmla="*/ 0 h 515"/>
                      <a:gd name="T2" fmla="*/ 0 w 106"/>
                      <a:gd name="T3" fmla="*/ 117 h 515"/>
                      <a:gd name="T4" fmla="*/ 17 w 106"/>
                      <a:gd name="T5" fmla="*/ 276 h 515"/>
                      <a:gd name="T6" fmla="*/ 32 w 106"/>
                      <a:gd name="T7" fmla="*/ 415 h 515"/>
                      <a:gd name="T8" fmla="*/ 58 w 106"/>
                      <a:gd name="T9" fmla="*/ 499 h 515"/>
                      <a:gd name="T10" fmla="*/ 70 w 106"/>
                      <a:gd name="T11" fmla="*/ 515 h 515"/>
                      <a:gd name="T12" fmla="*/ 78 w 106"/>
                      <a:gd name="T13" fmla="*/ 492 h 515"/>
                      <a:gd name="T14" fmla="*/ 82 w 106"/>
                      <a:gd name="T15" fmla="*/ 432 h 515"/>
                      <a:gd name="T16" fmla="*/ 106 w 106"/>
                      <a:gd name="T17" fmla="*/ 417 h 515"/>
                      <a:gd name="T18" fmla="*/ 74 w 106"/>
                      <a:gd name="T19" fmla="*/ 369 h 515"/>
                      <a:gd name="T20" fmla="*/ 53 w 106"/>
                      <a:gd name="T21" fmla="*/ 342 h 515"/>
                      <a:gd name="T22" fmla="*/ 56 w 106"/>
                      <a:gd name="T23" fmla="*/ 105 h 515"/>
                      <a:gd name="T24" fmla="*/ 66 w 106"/>
                      <a:gd name="T25" fmla="*/ 9 h 515"/>
                      <a:gd name="T26" fmla="*/ 6 w 106"/>
                      <a:gd name="T27"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515">
                        <a:moveTo>
                          <a:pt x="6" y="0"/>
                        </a:moveTo>
                        <a:lnTo>
                          <a:pt x="0" y="117"/>
                        </a:lnTo>
                        <a:lnTo>
                          <a:pt x="17" y="276"/>
                        </a:lnTo>
                        <a:lnTo>
                          <a:pt x="32" y="415"/>
                        </a:lnTo>
                        <a:lnTo>
                          <a:pt x="58" y="499"/>
                        </a:lnTo>
                        <a:lnTo>
                          <a:pt x="70" y="515"/>
                        </a:lnTo>
                        <a:lnTo>
                          <a:pt x="78" y="492"/>
                        </a:lnTo>
                        <a:lnTo>
                          <a:pt x="82" y="432"/>
                        </a:lnTo>
                        <a:lnTo>
                          <a:pt x="106" y="417"/>
                        </a:lnTo>
                        <a:lnTo>
                          <a:pt x="74" y="369"/>
                        </a:lnTo>
                        <a:lnTo>
                          <a:pt x="53" y="342"/>
                        </a:lnTo>
                        <a:lnTo>
                          <a:pt x="56" y="105"/>
                        </a:lnTo>
                        <a:lnTo>
                          <a:pt x="66" y="9"/>
                        </a:lnTo>
                        <a:lnTo>
                          <a:pt x="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90" name="Freeform 48"/>
                  <p:cNvSpPr>
                    <a:spLocks/>
                  </p:cNvSpPr>
                  <p:nvPr/>
                </p:nvSpPr>
                <p:spPr bwMode="auto">
                  <a:xfrm>
                    <a:off x="3148" y="2392"/>
                    <a:ext cx="22" cy="121"/>
                  </a:xfrm>
                  <a:custGeom>
                    <a:avLst/>
                    <a:gdLst>
                      <a:gd name="T0" fmla="*/ 26 w 91"/>
                      <a:gd name="T1" fmla="*/ 14 h 482"/>
                      <a:gd name="T2" fmla="*/ 40 w 91"/>
                      <a:gd name="T3" fmla="*/ 100 h 482"/>
                      <a:gd name="T4" fmla="*/ 38 w 91"/>
                      <a:gd name="T5" fmla="*/ 305 h 482"/>
                      <a:gd name="T6" fmla="*/ 0 w 91"/>
                      <a:gd name="T7" fmla="*/ 392 h 482"/>
                      <a:gd name="T8" fmla="*/ 9 w 91"/>
                      <a:gd name="T9" fmla="*/ 400 h 482"/>
                      <a:gd name="T10" fmla="*/ 0 w 91"/>
                      <a:gd name="T11" fmla="*/ 445 h 482"/>
                      <a:gd name="T12" fmla="*/ 8 w 91"/>
                      <a:gd name="T13" fmla="*/ 482 h 482"/>
                      <a:gd name="T14" fmla="*/ 38 w 91"/>
                      <a:gd name="T15" fmla="*/ 422 h 482"/>
                      <a:gd name="T16" fmla="*/ 66 w 91"/>
                      <a:gd name="T17" fmla="*/ 316 h 482"/>
                      <a:gd name="T18" fmla="*/ 91 w 91"/>
                      <a:gd name="T19" fmla="*/ 81 h 482"/>
                      <a:gd name="T20" fmla="*/ 80 w 91"/>
                      <a:gd name="T21" fmla="*/ 0 h 482"/>
                      <a:gd name="T22" fmla="*/ 26 w 91"/>
                      <a:gd name="T23" fmla="*/ 1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482">
                        <a:moveTo>
                          <a:pt x="26" y="14"/>
                        </a:moveTo>
                        <a:lnTo>
                          <a:pt x="40" y="100"/>
                        </a:lnTo>
                        <a:lnTo>
                          <a:pt x="38" y="305"/>
                        </a:lnTo>
                        <a:lnTo>
                          <a:pt x="0" y="392"/>
                        </a:lnTo>
                        <a:lnTo>
                          <a:pt x="9" y="400"/>
                        </a:lnTo>
                        <a:lnTo>
                          <a:pt x="0" y="445"/>
                        </a:lnTo>
                        <a:lnTo>
                          <a:pt x="8" y="482"/>
                        </a:lnTo>
                        <a:lnTo>
                          <a:pt x="38" y="422"/>
                        </a:lnTo>
                        <a:lnTo>
                          <a:pt x="66" y="316"/>
                        </a:lnTo>
                        <a:lnTo>
                          <a:pt x="91" y="81"/>
                        </a:lnTo>
                        <a:lnTo>
                          <a:pt x="80" y="0"/>
                        </a:lnTo>
                        <a:lnTo>
                          <a:pt x="26" y="1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85" name="Group 49"/>
                <p:cNvGrpSpPr>
                  <a:grpSpLocks/>
                </p:cNvGrpSpPr>
                <p:nvPr/>
              </p:nvGrpSpPr>
              <p:grpSpPr bwMode="auto">
                <a:xfrm>
                  <a:off x="3090" y="2664"/>
                  <a:ext cx="59" cy="40"/>
                  <a:chOff x="3090" y="2664"/>
                  <a:chExt cx="59" cy="40"/>
                </a:xfrm>
                <a:grpFill/>
              </p:grpSpPr>
              <p:sp>
                <p:nvSpPr>
                  <p:cNvPr id="187" name="Freeform 50"/>
                  <p:cNvSpPr>
                    <a:spLocks/>
                  </p:cNvSpPr>
                  <p:nvPr/>
                </p:nvSpPr>
                <p:spPr bwMode="auto">
                  <a:xfrm>
                    <a:off x="3090" y="2667"/>
                    <a:ext cx="23" cy="37"/>
                  </a:xfrm>
                  <a:custGeom>
                    <a:avLst/>
                    <a:gdLst>
                      <a:gd name="T0" fmla="*/ 17 w 92"/>
                      <a:gd name="T1" fmla="*/ 72 h 146"/>
                      <a:gd name="T2" fmla="*/ 4 w 92"/>
                      <a:gd name="T3" fmla="*/ 95 h 146"/>
                      <a:gd name="T4" fmla="*/ 0 w 92"/>
                      <a:gd name="T5" fmla="*/ 112 h 146"/>
                      <a:gd name="T6" fmla="*/ 0 w 92"/>
                      <a:gd name="T7" fmla="*/ 125 h 146"/>
                      <a:gd name="T8" fmla="*/ 3 w 92"/>
                      <a:gd name="T9" fmla="*/ 134 h 146"/>
                      <a:gd name="T10" fmla="*/ 9 w 92"/>
                      <a:gd name="T11" fmla="*/ 142 h 146"/>
                      <a:gd name="T12" fmla="*/ 21 w 92"/>
                      <a:gd name="T13" fmla="*/ 146 h 146"/>
                      <a:gd name="T14" fmla="*/ 37 w 92"/>
                      <a:gd name="T15" fmla="*/ 145 h 146"/>
                      <a:gd name="T16" fmla="*/ 53 w 92"/>
                      <a:gd name="T17" fmla="*/ 138 h 146"/>
                      <a:gd name="T18" fmla="*/ 65 w 92"/>
                      <a:gd name="T19" fmla="*/ 124 h 146"/>
                      <a:gd name="T20" fmla="*/ 75 w 92"/>
                      <a:gd name="T21" fmla="*/ 104 h 146"/>
                      <a:gd name="T22" fmla="*/ 82 w 92"/>
                      <a:gd name="T23" fmla="*/ 64 h 146"/>
                      <a:gd name="T24" fmla="*/ 92 w 92"/>
                      <a:gd name="T25" fmla="*/ 25 h 146"/>
                      <a:gd name="T26" fmla="*/ 91 w 92"/>
                      <a:gd name="T27" fmla="*/ 0 h 146"/>
                      <a:gd name="T28" fmla="*/ 72 w 92"/>
                      <a:gd name="T29" fmla="*/ 56 h 146"/>
                      <a:gd name="T30" fmla="*/ 57 w 92"/>
                      <a:gd name="T31" fmla="*/ 92 h 146"/>
                      <a:gd name="T32" fmla="*/ 33 w 92"/>
                      <a:gd name="T33" fmla="*/ 92 h 146"/>
                      <a:gd name="T34" fmla="*/ 13 w 92"/>
                      <a:gd name="T35" fmla="*/ 89 h 146"/>
                      <a:gd name="T36" fmla="*/ 17 w 92"/>
                      <a:gd name="T37" fmla="*/ 7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46">
                        <a:moveTo>
                          <a:pt x="17" y="72"/>
                        </a:moveTo>
                        <a:lnTo>
                          <a:pt x="4" y="95"/>
                        </a:lnTo>
                        <a:lnTo>
                          <a:pt x="0" y="112"/>
                        </a:lnTo>
                        <a:lnTo>
                          <a:pt x="0" y="125"/>
                        </a:lnTo>
                        <a:lnTo>
                          <a:pt x="3" y="134"/>
                        </a:lnTo>
                        <a:lnTo>
                          <a:pt x="9" y="142"/>
                        </a:lnTo>
                        <a:lnTo>
                          <a:pt x="21" y="146"/>
                        </a:lnTo>
                        <a:lnTo>
                          <a:pt x="37" y="145"/>
                        </a:lnTo>
                        <a:lnTo>
                          <a:pt x="53" y="138"/>
                        </a:lnTo>
                        <a:lnTo>
                          <a:pt x="65" y="124"/>
                        </a:lnTo>
                        <a:lnTo>
                          <a:pt x="75" y="104"/>
                        </a:lnTo>
                        <a:lnTo>
                          <a:pt x="82" y="64"/>
                        </a:lnTo>
                        <a:lnTo>
                          <a:pt x="92" y="25"/>
                        </a:lnTo>
                        <a:lnTo>
                          <a:pt x="91" y="0"/>
                        </a:lnTo>
                        <a:lnTo>
                          <a:pt x="72" y="56"/>
                        </a:lnTo>
                        <a:lnTo>
                          <a:pt x="57" y="92"/>
                        </a:lnTo>
                        <a:lnTo>
                          <a:pt x="33" y="92"/>
                        </a:lnTo>
                        <a:lnTo>
                          <a:pt x="13" y="89"/>
                        </a:lnTo>
                        <a:lnTo>
                          <a:pt x="17" y="7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88" name="Freeform 51"/>
                  <p:cNvSpPr>
                    <a:spLocks/>
                  </p:cNvSpPr>
                  <p:nvPr/>
                </p:nvSpPr>
                <p:spPr bwMode="auto">
                  <a:xfrm>
                    <a:off x="3123" y="2664"/>
                    <a:ext cx="26" cy="40"/>
                  </a:xfrm>
                  <a:custGeom>
                    <a:avLst/>
                    <a:gdLst>
                      <a:gd name="T0" fmla="*/ 2 w 104"/>
                      <a:gd name="T1" fmla="*/ 0 h 160"/>
                      <a:gd name="T2" fmla="*/ 0 w 104"/>
                      <a:gd name="T3" fmla="*/ 16 h 160"/>
                      <a:gd name="T4" fmla="*/ 14 w 104"/>
                      <a:gd name="T5" fmla="*/ 57 h 160"/>
                      <a:gd name="T6" fmla="*/ 23 w 104"/>
                      <a:gd name="T7" fmla="*/ 90 h 160"/>
                      <a:gd name="T8" fmla="*/ 33 w 104"/>
                      <a:gd name="T9" fmla="*/ 121 h 160"/>
                      <a:gd name="T10" fmla="*/ 44 w 104"/>
                      <a:gd name="T11" fmla="*/ 139 h 160"/>
                      <a:gd name="T12" fmla="*/ 54 w 104"/>
                      <a:gd name="T13" fmla="*/ 152 h 160"/>
                      <a:gd name="T14" fmla="*/ 69 w 104"/>
                      <a:gd name="T15" fmla="*/ 157 h 160"/>
                      <a:gd name="T16" fmla="*/ 85 w 104"/>
                      <a:gd name="T17" fmla="*/ 160 h 160"/>
                      <a:gd name="T18" fmla="*/ 93 w 104"/>
                      <a:gd name="T19" fmla="*/ 154 h 160"/>
                      <a:gd name="T20" fmla="*/ 100 w 104"/>
                      <a:gd name="T21" fmla="*/ 150 h 160"/>
                      <a:gd name="T22" fmla="*/ 104 w 104"/>
                      <a:gd name="T23" fmla="*/ 135 h 160"/>
                      <a:gd name="T24" fmla="*/ 102 w 104"/>
                      <a:gd name="T25" fmla="*/ 114 h 160"/>
                      <a:gd name="T26" fmla="*/ 93 w 104"/>
                      <a:gd name="T27" fmla="*/ 89 h 160"/>
                      <a:gd name="T28" fmla="*/ 86 w 104"/>
                      <a:gd name="T29" fmla="*/ 75 h 160"/>
                      <a:gd name="T30" fmla="*/ 83 w 104"/>
                      <a:gd name="T31" fmla="*/ 87 h 160"/>
                      <a:gd name="T32" fmla="*/ 79 w 104"/>
                      <a:gd name="T33" fmla="*/ 93 h 160"/>
                      <a:gd name="T34" fmla="*/ 66 w 104"/>
                      <a:gd name="T35" fmla="*/ 96 h 160"/>
                      <a:gd name="T36" fmla="*/ 56 w 104"/>
                      <a:gd name="T37" fmla="*/ 98 h 160"/>
                      <a:gd name="T38" fmla="*/ 35 w 104"/>
                      <a:gd name="T39" fmla="*/ 94 h 160"/>
                      <a:gd name="T40" fmla="*/ 14 w 104"/>
                      <a:gd name="T41" fmla="*/ 32 h 160"/>
                      <a:gd name="T42" fmla="*/ 2 w 104"/>
                      <a:gd name="T4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60">
                        <a:moveTo>
                          <a:pt x="2" y="0"/>
                        </a:moveTo>
                        <a:lnTo>
                          <a:pt x="0" y="16"/>
                        </a:lnTo>
                        <a:lnTo>
                          <a:pt x="14" y="57"/>
                        </a:lnTo>
                        <a:lnTo>
                          <a:pt x="23" y="90"/>
                        </a:lnTo>
                        <a:lnTo>
                          <a:pt x="33" y="121"/>
                        </a:lnTo>
                        <a:lnTo>
                          <a:pt x="44" y="139"/>
                        </a:lnTo>
                        <a:lnTo>
                          <a:pt x="54" y="152"/>
                        </a:lnTo>
                        <a:lnTo>
                          <a:pt x="69" y="157"/>
                        </a:lnTo>
                        <a:lnTo>
                          <a:pt x="85" y="160"/>
                        </a:lnTo>
                        <a:lnTo>
                          <a:pt x="93" y="154"/>
                        </a:lnTo>
                        <a:lnTo>
                          <a:pt x="100" y="150"/>
                        </a:lnTo>
                        <a:lnTo>
                          <a:pt x="104" y="135"/>
                        </a:lnTo>
                        <a:lnTo>
                          <a:pt x="102" y="114"/>
                        </a:lnTo>
                        <a:lnTo>
                          <a:pt x="93" y="89"/>
                        </a:lnTo>
                        <a:lnTo>
                          <a:pt x="86" y="75"/>
                        </a:lnTo>
                        <a:lnTo>
                          <a:pt x="83" y="87"/>
                        </a:lnTo>
                        <a:lnTo>
                          <a:pt x="79" y="93"/>
                        </a:lnTo>
                        <a:lnTo>
                          <a:pt x="66" y="96"/>
                        </a:lnTo>
                        <a:lnTo>
                          <a:pt x="56" y="98"/>
                        </a:lnTo>
                        <a:lnTo>
                          <a:pt x="35" y="94"/>
                        </a:lnTo>
                        <a:lnTo>
                          <a:pt x="14" y="32"/>
                        </a:lnTo>
                        <a:lnTo>
                          <a:pt x="2"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186" name="Freeform 52"/>
                <p:cNvSpPr>
                  <a:spLocks/>
                </p:cNvSpPr>
                <p:nvPr/>
              </p:nvSpPr>
              <p:spPr bwMode="auto">
                <a:xfrm>
                  <a:off x="3072" y="2317"/>
                  <a:ext cx="100" cy="253"/>
                </a:xfrm>
                <a:custGeom>
                  <a:avLst/>
                  <a:gdLst>
                    <a:gd name="T0" fmla="*/ 158 w 399"/>
                    <a:gd name="T1" fmla="*/ 0 h 1014"/>
                    <a:gd name="T2" fmla="*/ 63 w 399"/>
                    <a:gd name="T3" fmla="*/ 53 h 1014"/>
                    <a:gd name="T4" fmla="*/ 51 w 399"/>
                    <a:gd name="T5" fmla="*/ 70 h 1014"/>
                    <a:gd name="T6" fmla="*/ 0 w 399"/>
                    <a:gd name="T7" fmla="*/ 319 h 1014"/>
                    <a:gd name="T8" fmla="*/ 76 w 399"/>
                    <a:gd name="T9" fmla="*/ 330 h 1014"/>
                    <a:gd name="T10" fmla="*/ 87 w 399"/>
                    <a:gd name="T11" fmla="*/ 267 h 1014"/>
                    <a:gd name="T12" fmla="*/ 116 w 399"/>
                    <a:gd name="T13" fmla="*/ 400 h 1014"/>
                    <a:gd name="T14" fmla="*/ 67 w 399"/>
                    <a:gd name="T15" fmla="*/ 569 h 1014"/>
                    <a:gd name="T16" fmla="*/ 67 w 399"/>
                    <a:gd name="T17" fmla="*/ 693 h 1014"/>
                    <a:gd name="T18" fmla="*/ 76 w 399"/>
                    <a:gd name="T19" fmla="*/ 780 h 1014"/>
                    <a:gd name="T20" fmla="*/ 101 w 399"/>
                    <a:gd name="T21" fmla="*/ 905 h 1014"/>
                    <a:gd name="T22" fmla="*/ 124 w 399"/>
                    <a:gd name="T23" fmla="*/ 999 h 1014"/>
                    <a:gd name="T24" fmla="*/ 197 w 399"/>
                    <a:gd name="T25" fmla="*/ 1014 h 1014"/>
                    <a:gd name="T26" fmla="*/ 205 w 399"/>
                    <a:gd name="T27" fmla="*/ 998 h 1014"/>
                    <a:gd name="T28" fmla="*/ 275 w 399"/>
                    <a:gd name="T29" fmla="*/ 995 h 1014"/>
                    <a:gd name="T30" fmla="*/ 299 w 399"/>
                    <a:gd name="T31" fmla="*/ 877 h 1014"/>
                    <a:gd name="T32" fmla="*/ 321 w 399"/>
                    <a:gd name="T33" fmla="*/ 722 h 1014"/>
                    <a:gd name="T34" fmla="*/ 338 w 399"/>
                    <a:gd name="T35" fmla="*/ 564 h 1014"/>
                    <a:gd name="T36" fmla="*/ 294 w 399"/>
                    <a:gd name="T37" fmla="*/ 385 h 1014"/>
                    <a:gd name="T38" fmla="*/ 311 w 399"/>
                    <a:gd name="T39" fmla="*/ 285 h 1014"/>
                    <a:gd name="T40" fmla="*/ 321 w 399"/>
                    <a:gd name="T41" fmla="*/ 322 h 1014"/>
                    <a:gd name="T42" fmla="*/ 399 w 399"/>
                    <a:gd name="T43" fmla="*/ 301 h 1014"/>
                    <a:gd name="T44" fmla="*/ 340 w 399"/>
                    <a:gd name="T45" fmla="*/ 67 h 1014"/>
                    <a:gd name="T46" fmla="*/ 238 w 399"/>
                    <a:gd name="T47" fmla="*/ 0 h 1014"/>
                    <a:gd name="T48" fmla="*/ 236 w 399"/>
                    <a:gd name="T49" fmla="*/ 8 h 1014"/>
                    <a:gd name="T50" fmla="*/ 222 w 399"/>
                    <a:gd name="T51" fmla="*/ 17 h 1014"/>
                    <a:gd name="T52" fmla="*/ 212 w 399"/>
                    <a:gd name="T53" fmla="*/ 20 h 1014"/>
                    <a:gd name="T54" fmla="*/ 201 w 399"/>
                    <a:gd name="T55" fmla="*/ 20 h 1014"/>
                    <a:gd name="T56" fmla="*/ 188 w 399"/>
                    <a:gd name="T57" fmla="*/ 18 h 1014"/>
                    <a:gd name="T58" fmla="*/ 176 w 399"/>
                    <a:gd name="T59" fmla="*/ 16 h 1014"/>
                    <a:gd name="T60" fmla="*/ 163 w 399"/>
                    <a:gd name="T61" fmla="*/ 8 h 1014"/>
                    <a:gd name="T62" fmla="*/ 158 w 399"/>
                    <a:gd name="T6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 h="1014">
                      <a:moveTo>
                        <a:pt x="158" y="0"/>
                      </a:moveTo>
                      <a:lnTo>
                        <a:pt x="63" y="53"/>
                      </a:lnTo>
                      <a:lnTo>
                        <a:pt x="51" y="70"/>
                      </a:lnTo>
                      <a:lnTo>
                        <a:pt x="0" y="319"/>
                      </a:lnTo>
                      <a:lnTo>
                        <a:pt x="76" y="330"/>
                      </a:lnTo>
                      <a:lnTo>
                        <a:pt x="87" y="267"/>
                      </a:lnTo>
                      <a:lnTo>
                        <a:pt x="116" y="400"/>
                      </a:lnTo>
                      <a:lnTo>
                        <a:pt x="67" y="569"/>
                      </a:lnTo>
                      <a:lnTo>
                        <a:pt x="67" y="693"/>
                      </a:lnTo>
                      <a:lnTo>
                        <a:pt x="76" y="780"/>
                      </a:lnTo>
                      <a:lnTo>
                        <a:pt x="101" y="905"/>
                      </a:lnTo>
                      <a:lnTo>
                        <a:pt x="124" y="999"/>
                      </a:lnTo>
                      <a:lnTo>
                        <a:pt x="197" y="1014"/>
                      </a:lnTo>
                      <a:lnTo>
                        <a:pt x="205" y="998"/>
                      </a:lnTo>
                      <a:lnTo>
                        <a:pt x="275" y="995"/>
                      </a:lnTo>
                      <a:lnTo>
                        <a:pt x="299" y="877"/>
                      </a:lnTo>
                      <a:lnTo>
                        <a:pt x="321" y="722"/>
                      </a:lnTo>
                      <a:lnTo>
                        <a:pt x="338" y="564"/>
                      </a:lnTo>
                      <a:lnTo>
                        <a:pt x="294" y="385"/>
                      </a:lnTo>
                      <a:lnTo>
                        <a:pt x="311" y="285"/>
                      </a:lnTo>
                      <a:lnTo>
                        <a:pt x="321" y="322"/>
                      </a:lnTo>
                      <a:lnTo>
                        <a:pt x="399" y="301"/>
                      </a:lnTo>
                      <a:lnTo>
                        <a:pt x="340" y="67"/>
                      </a:lnTo>
                      <a:lnTo>
                        <a:pt x="238" y="0"/>
                      </a:lnTo>
                      <a:lnTo>
                        <a:pt x="236" y="8"/>
                      </a:lnTo>
                      <a:lnTo>
                        <a:pt x="222" y="17"/>
                      </a:lnTo>
                      <a:lnTo>
                        <a:pt x="212" y="20"/>
                      </a:lnTo>
                      <a:lnTo>
                        <a:pt x="201" y="20"/>
                      </a:lnTo>
                      <a:lnTo>
                        <a:pt x="188" y="18"/>
                      </a:lnTo>
                      <a:lnTo>
                        <a:pt x="176" y="16"/>
                      </a:lnTo>
                      <a:lnTo>
                        <a:pt x="163" y="8"/>
                      </a:lnTo>
                      <a:lnTo>
                        <a:pt x="158"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5" name="Group 53"/>
              <p:cNvGrpSpPr>
                <a:grpSpLocks/>
              </p:cNvGrpSpPr>
              <p:nvPr/>
            </p:nvGrpSpPr>
            <p:grpSpPr bwMode="auto">
              <a:xfrm>
                <a:off x="-457" y="2427"/>
                <a:ext cx="116" cy="499"/>
                <a:chOff x="3139" y="2240"/>
                <a:chExt cx="104" cy="486"/>
              </a:xfrm>
              <a:grpFill/>
            </p:grpSpPr>
            <p:grpSp>
              <p:nvGrpSpPr>
                <p:cNvPr id="160" name="Group 54"/>
                <p:cNvGrpSpPr>
                  <a:grpSpLocks/>
                </p:cNvGrpSpPr>
                <p:nvPr/>
              </p:nvGrpSpPr>
              <p:grpSpPr bwMode="auto">
                <a:xfrm>
                  <a:off x="3161" y="2240"/>
                  <a:ext cx="55" cy="117"/>
                  <a:chOff x="3161" y="2240"/>
                  <a:chExt cx="55" cy="117"/>
                </a:xfrm>
                <a:grpFill/>
              </p:grpSpPr>
              <p:sp>
                <p:nvSpPr>
                  <p:cNvPr id="180" name="Freeform 55"/>
                  <p:cNvSpPr>
                    <a:spLocks/>
                  </p:cNvSpPr>
                  <p:nvPr/>
                </p:nvSpPr>
                <p:spPr bwMode="auto">
                  <a:xfrm>
                    <a:off x="3161" y="2240"/>
                    <a:ext cx="55" cy="91"/>
                  </a:xfrm>
                  <a:custGeom>
                    <a:avLst/>
                    <a:gdLst>
                      <a:gd name="T0" fmla="*/ 83 w 220"/>
                      <a:gd name="T1" fmla="*/ 5 h 360"/>
                      <a:gd name="T2" fmla="*/ 61 w 220"/>
                      <a:gd name="T3" fmla="*/ 17 h 360"/>
                      <a:gd name="T4" fmla="*/ 44 w 220"/>
                      <a:gd name="T5" fmla="*/ 33 h 360"/>
                      <a:gd name="T6" fmla="*/ 33 w 220"/>
                      <a:gd name="T7" fmla="*/ 51 h 360"/>
                      <a:gd name="T8" fmla="*/ 22 w 220"/>
                      <a:gd name="T9" fmla="*/ 88 h 360"/>
                      <a:gd name="T10" fmla="*/ 8 w 220"/>
                      <a:gd name="T11" fmla="*/ 141 h 360"/>
                      <a:gd name="T12" fmla="*/ 0 w 220"/>
                      <a:gd name="T13" fmla="*/ 188 h 360"/>
                      <a:gd name="T14" fmla="*/ 2 w 220"/>
                      <a:gd name="T15" fmla="*/ 209 h 360"/>
                      <a:gd name="T16" fmla="*/ 6 w 220"/>
                      <a:gd name="T17" fmla="*/ 229 h 360"/>
                      <a:gd name="T18" fmla="*/ 8 w 220"/>
                      <a:gd name="T19" fmla="*/ 258 h 360"/>
                      <a:gd name="T20" fmla="*/ 25 w 220"/>
                      <a:gd name="T21" fmla="*/ 360 h 360"/>
                      <a:gd name="T22" fmla="*/ 36 w 220"/>
                      <a:gd name="T23" fmla="*/ 339 h 360"/>
                      <a:gd name="T24" fmla="*/ 53 w 220"/>
                      <a:gd name="T25" fmla="*/ 336 h 360"/>
                      <a:gd name="T26" fmla="*/ 65 w 220"/>
                      <a:gd name="T27" fmla="*/ 331 h 360"/>
                      <a:gd name="T28" fmla="*/ 81 w 220"/>
                      <a:gd name="T29" fmla="*/ 318 h 360"/>
                      <a:gd name="T30" fmla="*/ 75 w 220"/>
                      <a:gd name="T31" fmla="*/ 264 h 360"/>
                      <a:gd name="T32" fmla="*/ 75 w 220"/>
                      <a:gd name="T33" fmla="*/ 247 h 360"/>
                      <a:gd name="T34" fmla="*/ 60 w 220"/>
                      <a:gd name="T35" fmla="*/ 210 h 360"/>
                      <a:gd name="T36" fmla="*/ 56 w 220"/>
                      <a:gd name="T37" fmla="*/ 152 h 360"/>
                      <a:gd name="T38" fmla="*/ 60 w 220"/>
                      <a:gd name="T39" fmla="*/ 101 h 360"/>
                      <a:gd name="T40" fmla="*/ 90 w 220"/>
                      <a:gd name="T41" fmla="*/ 68 h 360"/>
                      <a:gd name="T42" fmla="*/ 143 w 220"/>
                      <a:gd name="T43" fmla="*/ 63 h 360"/>
                      <a:gd name="T44" fmla="*/ 168 w 220"/>
                      <a:gd name="T45" fmla="*/ 96 h 360"/>
                      <a:gd name="T46" fmla="*/ 165 w 220"/>
                      <a:gd name="T47" fmla="*/ 205 h 360"/>
                      <a:gd name="T48" fmla="*/ 143 w 220"/>
                      <a:gd name="T49" fmla="*/ 248 h 360"/>
                      <a:gd name="T50" fmla="*/ 139 w 220"/>
                      <a:gd name="T51" fmla="*/ 318 h 360"/>
                      <a:gd name="T52" fmla="*/ 151 w 220"/>
                      <a:gd name="T53" fmla="*/ 308 h 360"/>
                      <a:gd name="T54" fmla="*/ 161 w 220"/>
                      <a:gd name="T55" fmla="*/ 319 h 360"/>
                      <a:gd name="T56" fmla="*/ 174 w 220"/>
                      <a:gd name="T57" fmla="*/ 327 h 360"/>
                      <a:gd name="T58" fmla="*/ 183 w 220"/>
                      <a:gd name="T59" fmla="*/ 334 h 360"/>
                      <a:gd name="T60" fmla="*/ 198 w 220"/>
                      <a:gd name="T61" fmla="*/ 343 h 360"/>
                      <a:gd name="T62" fmla="*/ 210 w 220"/>
                      <a:gd name="T63" fmla="*/ 269 h 360"/>
                      <a:gd name="T64" fmla="*/ 215 w 220"/>
                      <a:gd name="T65" fmla="*/ 225 h 360"/>
                      <a:gd name="T66" fmla="*/ 219 w 220"/>
                      <a:gd name="T67" fmla="*/ 196 h 360"/>
                      <a:gd name="T68" fmla="*/ 220 w 220"/>
                      <a:gd name="T69" fmla="*/ 176 h 360"/>
                      <a:gd name="T70" fmla="*/ 219 w 220"/>
                      <a:gd name="T71" fmla="*/ 152 h 360"/>
                      <a:gd name="T72" fmla="*/ 215 w 220"/>
                      <a:gd name="T73" fmla="*/ 135 h 360"/>
                      <a:gd name="T74" fmla="*/ 210 w 220"/>
                      <a:gd name="T75" fmla="*/ 117 h 360"/>
                      <a:gd name="T76" fmla="*/ 206 w 220"/>
                      <a:gd name="T77" fmla="*/ 100 h 360"/>
                      <a:gd name="T78" fmla="*/ 206 w 220"/>
                      <a:gd name="T79" fmla="*/ 87 h 360"/>
                      <a:gd name="T80" fmla="*/ 202 w 220"/>
                      <a:gd name="T81" fmla="*/ 67 h 360"/>
                      <a:gd name="T82" fmla="*/ 194 w 220"/>
                      <a:gd name="T83" fmla="*/ 45 h 360"/>
                      <a:gd name="T84" fmla="*/ 179 w 220"/>
                      <a:gd name="T85" fmla="*/ 22 h 360"/>
                      <a:gd name="T86" fmla="*/ 158 w 220"/>
                      <a:gd name="T87" fmla="*/ 8 h 360"/>
                      <a:gd name="T88" fmla="*/ 136 w 220"/>
                      <a:gd name="T89" fmla="*/ 1 h 360"/>
                      <a:gd name="T90" fmla="*/ 114 w 220"/>
                      <a:gd name="T91" fmla="*/ 0 h 360"/>
                      <a:gd name="T92" fmla="*/ 83 w 220"/>
                      <a:gd name="T93" fmla="*/ 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360">
                        <a:moveTo>
                          <a:pt x="83" y="5"/>
                        </a:moveTo>
                        <a:lnTo>
                          <a:pt x="61" y="17"/>
                        </a:lnTo>
                        <a:lnTo>
                          <a:pt x="44" y="33"/>
                        </a:lnTo>
                        <a:lnTo>
                          <a:pt x="33" y="51"/>
                        </a:lnTo>
                        <a:lnTo>
                          <a:pt x="22" y="88"/>
                        </a:lnTo>
                        <a:lnTo>
                          <a:pt x="8" y="141"/>
                        </a:lnTo>
                        <a:lnTo>
                          <a:pt x="0" y="188"/>
                        </a:lnTo>
                        <a:lnTo>
                          <a:pt x="2" y="209"/>
                        </a:lnTo>
                        <a:lnTo>
                          <a:pt x="6" y="229"/>
                        </a:lnTo>
                        <a:lnTo>
                          <a:pt x="8" y="258"/>
                        </a:lnTo>
                        <a:lnTo>
                          <a:pt x="25" y="360"/>
                        </a:lnTo>
                        <a:lnTo>
                          <a:pt x="36" y="339"/>
                        </a:lnTo>
                        <a:lnTo>
                          <a:pt x="53" y="336"/>
                        </a:lnTo>
                        <a:lnTo>
                          <a:pt x="65" y="331"/>
                        </a:lnTo>
                        <a:lnTo>
                          <a:pt x="81" y="318"/>
                        </a:lnTo>
                        <a:lnTo>
                          <a:pt x="75" y="264"/>
                        </a:lnTo>
                        <a:lnTo>
                          <a:pt x="75" y="247"/>
                        </a:lnTo>
                        <a:lnTo>
                          <a:pt x="60" y="210"/>
                        </a:lnTo>
                        <a:lnTo>
                          <a:pt x="56" y="152"/>
                        </a:lnTo>
                        <a:lnTo>
                          <a:pt x="60" y="101"/>
                        </a:lnTo>
                        <a:lnTo>
                          <a:pt x="90" y="68"/>
                        </a:lnTo>
                        <a:lnTo>
                          <a:pt x="143" y="63"/>
                        </a:lnTo>
                        <a:lnTo>
                          <a:pt x="168" y="96"/>
                        </a:lnTo>
                        <a:lnTo>
                          <a:pt x="165" y="205"/>
                        </a:lnTo>
                        <a:lnTo>
                          <a:pt x="143" y="248"/>
                        </a:lnTo>
                        <a:lnTo>
                          <a:pt x="139" y="318"/>
                        </a:lnTo>
                        <a:lnTo>
                          <a:pt x="151" y="308"/>
                        </a:lnTo>
                        <a:lnTo>
                          <a:pt x="161" y="319"/>
                        </a:lnTo>
                        <a:lnTo>
                          <a:pt x="174" y="327"/>
                        </a:lnTo>
                        <a:lnTo>
                          <a:pt x="183" y="334"/>
                        </a:lnTo>
                        <a:lnTo>
                          <a:pt x="198" y="343"/>
                        </a:lnTo>
                        <a:lnTo>
                          <a:pt x="210" y="269"/>
                        </a:lnTo>
                        <a:lnTo>
                          <a:pt x="215" y="225"/>
                        </a:lnTo>
                        <a:lnTo>
                          <a:pt x="219" y="196"/>
                        </a:lnTo>
                        <a:lnTo>
                          <a:pt x="220" y="176"/>
                        </a:lnTo>
                        <a:lnTo>
                          <a:pt x="219" y="152"/>
                        </a:lnTo>
                        <a:lnTo>
                          <a:pt x="215" y="135"/>
                        </a:lnTo>
                        <a:lnTo>
                          <a:pt x="210" y="117"/>
                        </a:lnTo>
                        <a:lnTo>
                          <a:pt x="206" y="100"/>
                        </a:lnTo>
                        <a:lnTo>
                          <a:pt x="206" y="87"/>
                        </a:lnTo>
                        <a:lnTo>
                          <a:pt x="202" y="67"/>
                        </a:lnTo>
                        <a:lnTo>
                          <a:pt x="194" y="45"/>
                        </a:lnTo>
                        <a:lnTo>
                          <a:pt x="179" y="22"/>
                        </a:lnTo>
                        <a:lnTo>
                          <a:pt x="158" y="8"/>
                        </a:lnTo>
                        <a:lnTo>
                          <a:pt x="136" y="1"/>
                        </a:lnTo>
                        <a:lnTo>
                          <a:pt x="114" y="0"/>
                        </a:lnTo>
                        <a:lnTo>
                          <a:pt x="83" y="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81" name="Freeform 56"/>
                  <p:cNvSpPr>
                    <a:spLocks/>
                  </p:cNvSpPr>
                  <p:nvPr/>
                </p:nvSpPr>
                <p:spPr bwMode="auto">
                  <a:xfrm>
                    <a:off x="3167" y="2255"/>
                    <a:ext cx="45" cy="102"/>
                  </a:xfrm>
                  <a:custGeom>
                    <a:avLst/>
                    <a:gdLst>
                      <a:gd name="T0" fmla="*/ 66 w 181"/>
                      <a:gd name="T1" fmla="*/ 6 h 412"/>
                      <a:gd name="T2" fmla="*/ 51 w 181"/>
                      <a:gd name="T3" fmla="*/ 14 h 412"/>
                      <a:gd name="T4" fmla="*/ 40 w 181"/>
                      <a:gd name="T5" fmla="*/ 28 h 412"/>
                      <a:gd name="T6" fmla="*/ 33 w 181"/>
                      <a:gd name="T7" fmla="*/ 45 h 412"/>
                      <a:gd name="T8" fmla="*/ 30 w 181"/>
                      <a:gd name="T9" fmla="*/ 65 h 412"/>
                      <a:gd name="T10" fmla="*/ 28 w 181"/>
                      <a:gd name="T11" fmla="*/ 95 h 412"/>
                      <a:gd name="T12" fmla="*/ 33 w 181"/>
                      <a:gd name="T13" fmla="*/ 148 h 412"/>
                      <a:gd name="T14" fmla="*/ 38 w 181"/>
                      <a:gd name="T15" fmla="*/ 166 h 412"/>
                      <a:gd name="T16" fmla="*/ 51 w 181"/>
                      <a:gd name="T17" fmla="*/ 192 h 412"/>
                      <a:gd name="T18" fmla="*/ 51 w 181"/>
                      <a:gd name="T19" fmla="*/ 255 h 412"/>
                      <a:gd name="T20" fmla="*/ 0 w 181"/>
                      <a:gd name="T21" fmla="*/ 290 h 412"/>
                      <a:gd name="T22" fmla="*/ 94 w 181"/>
                      <a:gd name="T23" fmla="*/ 412 h 412"/>
                      <a:gd name="T24" fmla="*/ 181 w 181"/>
                      <a:gd name="T25" fmla="*/ 282 h 412"/>
                      <a:gd name="T26" fmla="*/ 119 w 181"/>
                      <a:gd name="T27" fmla="*/ 242 h 412"/>
                      <a:gd name="T28" fmla="*/ 119 w 181"/>
                      <a:gd name="T29" fmla="*/ 194 h 412"/>
                      <a:gd name="T30" fmla="*/ 137 w 181"/>
                      <a:gd name="T31" fmla="*/ 165 h 412"/>
                      <a:gd name="T32" fmla="*/ 142 w 181"/>
                      <a:gd name="T33" fmla="*/ 149 h 412"/>
                      <a:gd name="T34" fmla="*/ 146 w 181"/>
                      <a:gd name="T35" fmla="*/ 99 h 412"/>
                      <a:gd name="T36" fmla="*/ 148 w 181"/>
                      <a:gd name="T37" fmla="*/ 70 h 412"/>
                      <a:gd name="T38" fmla="*/ 148 w 181"/>
                      <a:gd name="T39" fmla="*/ 50 h 412"/>
                      <a:gd name="T40" fmla="*/ 141 w 181"/>
                      <a:gd name="T41" fmla="*/ 32 h 412"/>
                      <a:gd name="T42" fmla="*/ 132 w 181"/>
                      <a:gd name="T43" fmla="*/ 16 h 412"/>
                      <a:gd name="T44" fmla="*/ 119 w 181"/>
                      <a:gd name="T45" fmla="*/ 7 h 412"/>
                      <a:gd name="T46" fmla="*/ 102 w 181"/>
                      <a:gd name="T47" fmla="*/ 0 h 412"/>
                      <a:gd name="T48" fmla="*/ 83 w 181"/>
                      <a:gd name="T49" fmla="*/ 0 h 412"/>
                      <a:gd name="T50" fmla="*/ 66 w 181"/>
                      <a:gd name="T51" fmla="*/ 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412">
                        <a:moveTo>
                          <a:pt x="66" y="6"/>
                        </a:moveTo>
                        <a:lnTo>
                          <a:pt x="51" y="14"/>
                        </a:lnTo>
                        <a:lnTo>
                          <a:pt x="40" y="28"/>
                        </a:lnTo>
                        <a:lnTo>
                          <a:pt x="33" y="45"/>
                        </a:lnTo>
                        <a:lnTo>
                          <a:pt x="30" y="65"/>
                        </a:lnTo>
                        <a:lnTo>
                          <a:pt x="28" y="95"/>
                        </a:lnTo>
                        <a:lnTo>
                          <a:pt x="33" y="148"/>
                        </a:lnTo>
                        <a:lnTo>
                          <a:pt x="38" y="166"/>
                        </a:lnTo>
                        <a:lnTo>
                          <a:pt x="51" y="192"/>
                        </a:lnTo>
                        <a:lnTo>
                          <a:pt x="51" y="255"/>
                        </a:lnTo>
                        <a:lnTo>
                          <a:pt x="0" y="290"/>
                        </a:lnTo>
                        <a:lnTo>
                          <a:pt x="94" y="412"/>
                        </a:lnTo>
                        <a:lnTo>
                          <a:pt x="181" y="282"/>
                        </a:lnTo>
                        <a:lnTo>
                          <a:pt x="119" y="242"/>
                        </a:lnTo>
                        <a:lnTo>
                          <a:pt x="119" y="194"/>
                        </a:lnTo>
                        <a:lnTo>
                          <a:pt x="137" y="165"/>
                        </a:lnTo>
                        <a:lnTo>
                          <a:pt x="142" y="149"/>
                        </a:lnTo>
                        <a:lnTo>
                          <a:pt x="146" y="99"/>
                        </a:lnTo>
                        <a:lnTo>
                          <a:pt x="148" y="70"/>
                        </a:lnTo>
                        <a:lnTo>
                          <a:pt x="148" y="50"/>
                        </a:lnTo>
                        <a:lnTo>
                          <a:pt x="141" y="32"/>
                        </a:lnTo>
                        <a:lnTo>
                          <a:pt x="132" y="16"/>
                        </a:lnTo>
                        <a:lnTo>
                          <a:pt x="119" y="7"/>
                        </a:lnTo>
                        <a:lnTo>
                          <a:pt x="102" y="0"/>
                        </a:lnTo>
                        <a:lnTo>
                          <a:pt x="83" y="0"/>
                        </a:lnTo>
                        <a:lnTo>
                          <a:pt x="66" y="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61" name="Group 57"/>
                <p:cNvGrpSpPr>
                  <a:grpSpLocks/>
                </p:cNvGrpSpPr>
                <p:nvPr/>
              </p:nvGrpSpPr>
              <p:grpSpPr bwMode="auto">
                <a:xfrm>
                  <a:off x="3156" y="2475"/>
                  <a:ext cx="85" cy="230"/>
                  <a:chOff x="3156" y="2475"/>
                  <a:chExt cx="85" cy="230"/>
                </a:xfrm>
                <a:grpFill/>
              </p:grpSpPr>
              <p:grpSp>
                <p:nvGrpSpPr>
                  <p:cNvPr id="176" name="Group 58"/>
                  <p:cNvGrpSpPr>
                    <a:grpSpLocks/>
                  </p:cNvGrpSpPr>
                  <p:nvPr/>
                </p:nvGrpSpPr>
                <p:grpSpPr bwMode="auto">
                  <a:xfrm>
                    <a:off x="3156" y="2475"/>
                    <a:ext cx="85" cy="230"/>
                    <a:chOff x="3156" y="2475"/>
                    <a:chExt cx="85" cy="230"/>
                  </a:xfrm>
                  <a:grpFill/>
                </p:grpSpPr>
                <p:sp>
                  <p:nvSpPr>
                    <p:cNvPr id="178" name="Freeform 59"/>
                    <p:cNvSpPr>
                      <a:spLocks/>
                    </p:cNvSpPr>
                    <p:nvPr/>
                  </p:nvSpPr>
                  <p:spPr bwMode="auto">
                    <a:xfrm>
                      <a:off x="3156" y="2525"/>
                      <a:ext cx="61" cy="180"/>
                    </a:xfrm>
                    <a:custGeom>
                      <a:avLst/>
                      <a:gdLst>
                        <a:gd name="T0" fmla="*/ 45 w 245"/>
                        <a:gd name="T1" fmla="*/ 16 h 721"/>
                        <a:gd name="T2" fmla="*/ 47 w 245"/>
                        <a:gd name="T3" fmla="*/ 222 h 721"/>
                        <a:gd name="T4" fmla="*/ 46 w 245"/>
                        <a:gd name="T5" fmla="*/ 397 h 721"/>
                        <a:gd name="T6" fmla="*/ 57 w 245"/>
                        <a:gd name="T7" fmla="*/ 567 h 721"/>
                        <a:gd name="T8" fmla="*/ 29 w 245"/>
                        <a:gd name="T9" fmla="*/ 641 h 721"/>
                        <a:gd name="T10" fmla="*/ 7 w 245"/>
                        <a:gd name="T11" fmla="*/ 689 h 721"/>
                        <a:gd name="T12" fmla="*/ 0 w 245"/>
                        <a:gd name="T13" fmla="*/ 704 h 721"/>
                        <a:gd name="T14" fmla="*/ 11 w 245"/>
                        <a:gd name="T15" fmla="*/ 721 h 721"/>
                        <a:gd name="T16" fmla="*/ 54 w 245"/>
                        <a:gd name="T17" fmla="*/ 718 h 721"/>
                        <a:gd name="T18" fmla="*/ 92 w 245"/>
                        <a:gd name="T19" fmla="*/ 622 h 721"/>
                        <a:gd name="T20" fmla="*/ 95 w 245"/>
                        <a:gd name="T21" fmla="*/ 562 h 721"/>
                        <a:gd name="T22" fmla="*/ 124 w 245"/>
                        <a:gd name="T23" fmla="*/ 362 h 721"/>
                        <a:gd name="T24" fmla="*/ 128 w 245"/>
                        <a:gd name="T25" fmla="*/ 316 h 721"/>
                        <a:gd name="T26" fmla="*/ 126 w 245"/>
                        <a:gd name="T27" fmla="*/ 409 h 721"/>
                        <a:gd name="T28" fmla="*/ 140 w 245"/>
                        <a:gd name="T29" fmla="*/ 542 h 721"/>
                        <a:gd name="T30" fmla="*/ 136 w 245"/>
                        <a:gd name="T31" fmla="*/ 604 h 721"/>
                        <a:gd name="T32" fmla="*/ 155 w 245"/>
                        <a:gd name="T33" fmla="*/ 666 h 721"/>
                        <a:gd name="T34" fmla="*/ 182 w 245"/>
                        <a:gd name="T35" fmla="*/ 710 h 721"/>
                        <a:gd name="T36" fmla="*/ 221 w 245"/>
                        <a:gd name="T37" fmla="*/ 713 h 721"/>
                        <a:gd name="T38" fmla="*/ 233 w 245"/>
                        <a:gd name="T39" fmla="*/ 697 h 721"/>
                        <a:gd name="T40" fmla="*/ 191 w 245"/>
                        <a:gd name="T41" fmla="*/ 601 h 721"/>
                        <a:gd name="T42" fmla="*/ 187 w 245"/>
                        <a:gd name="T43" fmla="*/ 556 h 721"/>
                        <a:gd name="T44" fmla="*/ 195 w 245"/>
                        <a:gd name="T45" fmla="*/ 460 h 721"/>
                        <a:gd name="T46" fmla="*/ 211 w 245"/>
                        <a:gd name="T47" fmla="*/ 303 h 721"/>
                        <a:gd name="T48" fmla="*/ 245 w 245"/>
                        <a:gd name="T49" fmla="*/ 0 h 721"/>
                        <a:gd name="T50" fmla="*/ 45 w 245"/>
                        <a:gd name="T51" fmla="*/ 1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721">
                          <a:moveTo>
                            <a:pt x="45" y="16"/>
                          </a:moveTo>
                          <a:lnTo>
                            <a:pt x="47" y="222"/>
                          </a:lnTo>
                          <a:lnTo>
                            <a:pt x="46" y="397"/>
                          </a:lnTo>
                          <a:lnTo>
                            <a:pt x="57" y="567"/>
                          </a:lnTo>
                          <a:lnTo>
                            <a:pt x="29" y="641"/>
                          </a:lnTo>
                          <a:lnTo>
                            <a:pt x="7" y="689"/>
                          </a:lnTo>
                          <a:lnTo>
                            <a:pt x="0" y="704"/>
                          </a:lnTo>
                          <a:lnTo>
                            <a:pt x="11" y="721"/>
                          </a:lnTo>
                          <a:lnTo>
                            <a:pt x="54" y="718"/>
                          </a:lnTo>
                          <a:lnTo>
                            <a:pt x="92" y="622"/>
                          </a:lnTo>
                          <a:lnTo>
                            <a:pt x="95" y="562"/>
                          </a:lnTo>
                          <a:lnTo>
                            <a:pt x="124" y="362"/>
                          </a:lnTo>
                          <a:lnTo>
                            <a:pt x="128" y="316"/>
                          </a:lnTo>
                          <a:lnTo>
                            <a:pt x="126" y="409"/>
                          </a:lnTo>
                          <a:lnTo>
                            <a:pt x="140" y="542"/>
                          </a:lnTo>
                          <a:lnTo>
                            <a:pt x="136" y="604"/>
                          </a:lnTo>
                          <a:lnTo>
                            <a:pt x="155" y="666"/>
                          </a:lnTo>
                          <a:lnTo>
                            <a:pt x="182" y="710"/>
                          </a:lnTo>
                          <a:lnTo>
                            <a:pt x="221" y="713"/>
                          </a:lnTo>
                          <a:lnTo>
                            <a:pt x="233" y="697"/>
                          </a:lnTo>
                          <a:lnTo>
                            <a:pt x="191" y="601"/>
                          </a:lnTo>
                          <a:lnTo>
                            <a:pt x="187" y="556"/>
                          </a:lnTo>
                          <a:lnTo>
                            <a:pt x="195" y="460"/>
                          </a:lnTo>
                          <a:lnTo>
                            <a:pt x="211" y="303"/>
                          </a:lnTo>
                          <a:lnTo>
                            <a:pt x="245" y="0"/>
                          </a:lnTo>
                          <a:lnTo>
                            <a:pt x="45" y="1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79" name="Freeform 60"/>
                    <p:cNvSpPr>
                      <a:spLocks/>
                    </p:cNvSpPr>
                    <p:nvPr/>
                  </p:nvSpPr>
                  <p:spPr bwMode="auto">
                    <a:xfrm>
                      <a:off x="3227" y="2475"/>
                      <a:ext cx="14" cy="23"/>
                    </a:xfrm>
                    <a:custGeom>
                      <a:avLst/>
                      <a:gdLst>
                        <a:gd name="T0" fmla="*/ 58 w 58"/>
                        <a:gd name="T1" fmla="*/ 0 h 91"/>
                        <a:gd name="T2" fmla="*/ 58 w 58"/>
                        <a:gd name="T3" fmla="*/ 48 h 91"/>
                        <a:gd name="T4" fmla="*/ 0 w 58"/>
                        <a:gd name="T5" fmla="*/ 91 h 91"/>
                        <a:gd name="T6" fmla="*/ 27 w 58"/>
                        <a:gd name="T7" fmla="*/ 7 h 91"/>
                        <a:gd name="T8" fmla="*/ 58 w 58"/>
                        <a:gd name="T9" fmla="*/ 0 h 91"/>
                      </a:gdLst>
                      <a:ahLst/>
                      <a:cxnLst>
                        <a:cxn ang="0">
                          <a:pos x="T0" y="T1"/>
                        </a:cxn>
                        <a:cxn ang="0">
                          <a:pos x="T2" y="T3"/>
                        </a:cxn>
                        <a:cxn ang="0">
                          <a:pos x="T4" y="T5"/>
                        </a:cxn>
                        <a:cxn ang="0">
                          <a:pos x="T6" y="T7"/>
                        </a:cxn>
                        <a:cxn ang="0">
                          <a:pos x="T8" y="T9"/>
                        </a:cxn>
                      </a:cxnLst>
                      <a:rect l="0" t="0" r="r" b="b"/>
                      <a:pathLst>
                        <a:path w="58" h="91">
                          <a:moveTo>
                            <a:pt x="58" y="0"/>
                          </a:moveTo>
                          <a:lnTo>
                            <a:pt x="58" y="48"/>
                          </a:lnTo>
                          <a:lnTo>
                            <a:pt x="0" y="91"/>
                          </a:lnTo>
                          <a:lnTo>
                            <a:pt x="27" y="7"/>
                          </a:lnTo>
                          <a:lnTo>
                            <a:pt x="5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177" name="Freeform 61"/>
                  <p:cNvSpPr>
                    <a:spLocks/>
                  </p:cNvSpPr>
                  <p:nvPr/>
                </p:nvSpPr>
                <p:spPr bwMode="auto">
                  <a:xfrm>
                    <a:off x="3187" y="2526"/>
                    <a:ext cx="6" cy="80"/>
                  </a:xfrm>
                  <a:custGeom>
                    <a:avLst/>
                    <a:gdLst>
                      <a:gd name="T0" fmla="*/ 22 w 22"/>
                      <a:gd name="T1" fmla="*/ 0 h 318"/>
                      <a:gd name="T2" fmla="*/ 22 w 22"/>
                      <a:gd name="T3" fmla="*/ 105 h 318"/>
                      <a:gd name="T4" fmla="*/ 18 w 22"/>
                      <a:gd name="T5" fmla="*/ 168 h 318"/>
                      <a:gd name="T6" fmla="*/ 12 w 22"/>
                      <a:gd name="T7" fmla="*/ 237 h 318"/>
                      <a:gd name="T8" fmla="*/ 0 w 22"/>
                      <a:gd name="T9" fmla="*/ 302 h 318"/>
                      <a:gd name="T10" fmla="*/ 3 w 22"/>
                      <a:gd name="T11" fmla="*/ 318 h 318"/>
                      <a:gd name="T12" fmla="*/ 22 w 22"/>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22" h="318">
                        <a:moveTo>
                          <a:pt x="22" y="0"/>
                        </a:moveTo>
                        <a:lnTo>
                          <a:pt x="22" y="105"/>
                        </a:lnTo>
                        <a:lnTo>
                          <a:pt x="18" y="168"/>
                        </a:lnTo>
                        <a:lnTo>
                          <a:pt x="12" y="237"/>
                        </a:lnTo>
                        <a:lnTo>
                          <a:pt x="0" y="302"/>
                        </a:lnTo>
                        <a:lnTo>
                          <a:pt x="3" y="318"/>
                        </a:lnTo>
                        <a:lnTo>
                          <a:pt x="22"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62" name="Group 62"/>
                <p:cNvGrpSpPr>
                  <a:grpSpLocks/>
                </p:cNvGrpSpPr>
                <p:nvPr/>
              </p:nvGrpSpPr>
              <p:grpSpPr bwMode="auto">
                <a:xfrm>
                  <a:off x="3152" y="2675"/>
                  <a:ext cx="66" cy="51"/>
                  <a:chOff x="3152" y="2675"/>
                  <a:chExt cx="66" cy="51"/>
                </a:xfrm>
                <a:grpFill/>
              </p:grpSpPr>
              <p:sp>
                <p:nvSpPr>
                  <p:cNvPr id="174" name="Freeform 63"/>
                  <p:cNvSpPr>
                    <a:spLocks/>
                  </p:cNvSpPr>
                  <p:nvPr/>
                </p:nvSpPr>
                <p:spPr bwMode="auto">
                  <a:xfrm>
                    <a:off x="3188" y="2675"/>
                    <a:ext cx="30" cy="48"/>
                  </a:xfrm>
                  <a:custGeom>
                    <a:avLst/>
                    <a:gdLst>
                      <a:gd name="T0" fmla="*/ 8 w 119"/>
                      <a:gd name="T1" fmla="*/ 0 h 190"/>
                      <a:gd name="T2" fmla="*/ 0 w 119"/>
                      <a:gd name="T3" fmla="*/ 28 h 190"/>
                      <a:gd name="T4" fmla="*/ 0 w 119"/>
                      <a:gd name="T5" fmla="*/ 85 h 190"/>
                      <a:gd name="T6" fmla="*/ 12 w 119"/>
                      <a:gd name="T7" fmla="*/ 64 h 190"/>
                      <a:gd name="T8" fmla="*/ 25 w 119"/>
                      <a:gd name="T9" fmla="*/ 92 h 190"/>
                      <a:gd name="T10" fmla="*/ 29 w 119"/>
                      <a:gd name="T11" fmla="*/ 130 h 190"/>
                      <a:gd name="T12" fmla="*/ 47 w 119"/>
                      <a:gd name="T13" fmla="*/ 165 h 190"/>
                      <a:gd name="T14" fmla="*/ 76 w 119"/>
                      <a:gd name="T15" fmla="*/ 185 h 190"/>
                      <a:gd name="T16" fmla="*/ 99 w 119"/>
                      <a:gd name="T17" fmla="*/ 190 h 190"/>
                      <a:gd name="T18" fmla="*/ 119 w 119"/>
                      <a:gd name="T19" fmla="*/ 186 h 190"/>
                      <a:gd name="T20" fmla="*/ 119 w 119"/>
                      <a:gd name="T21" fmla="*/ 148 h 190"/>
                      <a:gd name="T22" fmla="*/ 103 w 119"/>
                      <a:gd name="T23" fmla="*/ 93 h 190"/>
                      <a:gd name="T24" fmla="*/ 94 w 119"/>
                      <a:gd name="T25" fmla="*/ 107 h 190"/>
                      <a:gd name="T26" fmla="*/ 76 w 119"/>
                      <a:gd name="T27" fmla="*/ 107 h 190"/>
                      <a:gd name="T28" fmla="*/ 53 w 119"/>
                      <a:gd name="T29" fmla="*/ 105 h 190"/>
                      <a:gd name="T30" fmla="*/ 37 w 119"/>
                      <a:gd name="T31" fmla="*/ 80 h 190"/>
                      <a:gd name="T32" fmla="*/ 22 w 119"/>
                      <a:gd name="T33" fmla="*/ 49 h 190"/>
                      <a:gd name="T34" fmla="*/ 8 w 119"/>
                      <a:gd name="T3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90">
                        <a:moveTo>
                          <a:pt x="8" y="0"/>
                        </a:moveTo>
                        <a:lnTo>
                          <a:pt x="0" y="28"/>
                        </a:lnTo>
                        <a:lnTo>
                          <a:pt x="0" y="85"/>
                        </a:lnTo>
                        <a:lnTo>
                          <a:pt x="12" y="64"/>
                        </a:lnTo>
                        <a:lnTo>
                          <a:pt x="25" y="92"/>
                        </a:lnTo>
                        <a:lnTo>
                          <a:pt x="29" y="130"/>
                        </a:lnTo>
                        <a:lnTo>
                          <a:pt x="47" y="165"/>
                        </a:lnTo>
                        <a:lnTo>
                          <a:pt x="76" y="185"/>
                        </a:lnTo>
                        <a:lnTo>
                          <a:pt x="99" y="190"/>
                        </a:lnTo>
                        <a:lnTo>
                          <a:pt x="119" y="186"/>
                        </a:lnTo>
                        <a:lnTo>
                          <a:pt x="119" y="148"/>
                        </a:lnTo>
                        <a:lnTo>
                          <a:pt x="103" y="93"/>
                        </a:lnTo>
                        <a:lnTo>
                          <a:pt x="94" y="107"/>
                        </a:lnTo>
                        <a:lnTo>
                          <a:pt x="76" y="107"/>
                        </a:lnTo>
                        <a:lnTo>
                          <a:pt x="53" y="105"/>
                        </a:lnTo>
                        <a:lnTo>
                          <a:pt x="37" y="80"/>
                        </a:lnTo>
                        <a:lnTo>
                          <a:pt x="22" y="49"/>
                        </a:lnTo>
                        <a:lnTo>
                          <a:pt x="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75" name="Freeform 64"/>
                  <p:cNvSpPr>
                    <a:spLocks/>
                  </p:cNvSpPr>
                  <p:nvPr/>
                </p:nvSpPr>
                <p:spPr bwMode="auto">
                  <a:xfrm>
                    <a:off x="3152" y="2676"/>
                    <a:ext cx="27" cy="50"/>
                  </a:xfrm>
                  <a:custGeom>
                    <a:avLst/>
                    <a:gdLst>
                      <a:gd name="T0" fmla="*/ 107 w 108"/>
                      <a:gd name="T1" fmla="*/ 0 h 198"/>
                      <a:gd name="T2" fmla="*/ 108 w 108"/>
                      <a:gd name="T3" fmla="*/ 79 h 198"/>
                      <a:gd name="T4" fmla="*/ 101 w 108"/>
                      <a:gd name="T5" fmla="*/ 60 h 198"/>
                      <a:gd name="T6" fmla="*/ 92 w 108"/>
                      <a:gd name="T7" fmla="*/ 85 h 198"/>
                      <a:gd name="T8" fmla="*/ 84 w 108"/>
                      <a:gd name="T9" fmla="*/ 121 h 198"/>
                      <a:gd name="T10" fmla="*/ 75 w 108"/>
                      <a:gd name="T11" fmla="*/ 153 h 198"/>
                      <a:gd name="T12" fmla="*/ 54 w 108"/>
                      <a:gd name="T13" fmla="*/ 178 h 198"/>
                      <a:gd name="T14" fmla="*/ 34 w 108"/>
                      <a:gd name="T15" fmla="*/ 192 h 198"/>
                      <a:gd name="T16" fmla="*/ 14 w 108"/>
                      <a:gd name="T17" fmla="*/ 198 h 198"/>
                      <a:gd name="T18" fmla="*/ 8 w 108"/>
                      <a:gd name="T19" fmla="*/ 188 h 198"/>
                      <a:gd name="T20" fmla="*/ 1 w 108"/>
                      <a:gd name="T21" fmla="*/ 170 h 198"/>
                      <a:gd name="T22" fmla="*/ 0 w 108"/>
                      <a:gd name="T23" fmla="*/ 150 h 198"/>
                      <a:gd name="T24" fmla="*/ 3 w 108"/>
                      <a:gd name="T25" fmla="*/ 131 h 198"/>
                      <a:gd name="T26" fmla="*/ 12 w 108"/>
                      <a:gd name="T27" fmla="*/ 98 h 198"/>
                      <a:gd name="T28" fmla="*/ 28 w 108"/>
                      <a:gd name="T29" fmla="*/ 110 h 198"/>
                      <a:gd name="T30" fmla="*/ 51 w 108"/>
                      <a:gd name="T31" fmla="*/ 110 h 198"/>
                      <a:gd name="T32" fmla="*/ 67 w 108"/>
                      <a:gd name="T33" fmla="*/ 108 h 198"/>
                      <a:gd name="T34" fmla="*/ 95 w 108"/>
                      <a:gd name="T35" fmla="*/ 41 h 198"/>
                      <a:gd name="T36" fmla="*/ 107 w 108"/>
                      <a:gd name="T3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98">
                        <a:moveTo>
                          <a:pt x="107" y="0"/>
                        </a:moveTo>
                        <a:lnTo>
                          <a:pt x="108" y="79"/>
                        </a:lnTo>
                        <a:lnTo>
                          <a:pt x="101" y="60"/>
                        </a:lnTo>
                        <a:lnTo>
                          <a:pt x="92" y="85"/>
                        </a:lnTo>
                        <a:lnTo>
                          <a:pt x="84" y="121"/>
                        </a:lnTo>
                        <a:lnTo>
                          <a:pt x="75" y="153"/>
                        </a:lnTo>
                        <a:lnTo>
                          <a:pt x="54" y="178"/>
                        </a:lnTo>
                        <a:lnTo>
                          <a:pt x="34" y="192"/>
                        </a:lnTo>
                        <a:lnTo>
                          <a:pt x="14" y="198"/>
                        </a:lnTo>
                        <a:lnTo>
                          <a:pt x="8" y="188"/>
                        </a:lnTo>
                        <a:lnTo>
                          <a:pt x="1" y="170"/>
                        </a:lnTo>
                        <a:lnTo>
                          <a:pt x="0" y="150"/>
                        </a:lnTo>
                        <a:lnTo>
                          <a:pt x="3" y="131"/>
                        </a:lnTo>
                        <a:lnTo>
                          <a:pt x="12" y="98"/>
                        </a:lnTo>
                        <a:lnTo>
                          <a:pt x="28" y="110"/>
                        </a:lnTo>
                        <a:lnTo>
                          <a:pt x="51" y="110"/>
                        </a:lnTo>
                        <a:lnTo>
                          <a:pt x="67" y="108"/>
                        </a:lnTo>
                        <a:lnTo>
                          <a:pt x="95" y="41"/>
                        </a:lnTo>
                        <a:lnTo>
                          <a:pt x="107"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63" name="Group 65"/>
                <p:cNvGrpSpPr>
                  <a:grpSpLocks/>
                </p:cNvGrpSpPr>
                <p:nvPr/>
              </p:nvGrpSpPr>
              <p:grpSpPr bwMode="auto">
                <a:xfrm>
                  <a:off x="3139" y="2321"/>
                  <a:ext cx="104" cy="352"/>
                  <a:chOff x="3139" y="2321"/>
                  <a:chExt cx="104" cy="352"/>
                </a:xfrm>
                <a:grpFill/>
              </p:grpSpPr>
              <p:grpSp>
                <p:nvGrpSpPr>
                  <p:cNvPr id="165" name="Group 66"/>
                  <p:cNvGrpSpPr>
                    <a:grpSpLocks/>
                  </p:cNvGrpSpPr>
                  <p:nvPr/>
                </p:nvGrpSpPr>
                <p:grpSpPr bwMode="auto">
                  <a:xfrm>
                    <a:off x="3139" y="2321"/>
                    <a:ext cx="104" cy="352"/>
                    <a:chOff x="3139" y="2321"/>
                    <a:chExt cx="104" cy="352"/>
                  </a:xfrm>
                  <a:grpFill/>
                </p:grpSpPr>
                <p:sp>
                  <p:nvSpPr>
                    <p:cNvPr id="170" name="Freeform 67"/>
                    <p:cNvSpPr>
                      <a:spLocks/>
                    </p:cNvSpPr>
                    <p:nvPr/>
                  </p:nvSpPr>
                  <p:spPr bwMode="auto">
                    <a:xfrm>
                      <a:off x="3139" y="2321"/>
                      <a:ext cx="104" cy="352"/>
                    </a:xfrm>
                    <a:custGeom>
                      <a:avLst/>
                      <a:gdLst>
                        <a:gd name="T0" fmla="*/ 118 w 417"/>
                        <a:gd name="T1" fmla="*/ 15 h 1409"/>
                        <a:gd name="T2" fmla="*/ 37 w 417"/>
                        <a:gd name="T3" fmla="*/ 61 h 1409"/>
                        <a:gd name="T4" fmla="*/ 16 w 417"/>
                        <a:gd name="T5" fmla="*/ 99 h 1409"/>
                        <a:gd name="T6" fmla="*/ 0 w 417"/>
                        <a:gd name="T7" fmla="*/ 424 h 1409"/>
                        <a:gd name="T8" fmla="*/ 7 w 417"/>
                        <a:gd name="T9" fmla="*/ 500 h 1409"/>
                        <a:gd name="T10" fmla="*/ 57 w 417"/>
                        <a:gd name="T11" fmla="*/ 493 h 1409"/>
                        <a:gd name="T12" fmla="*/ 54 w 417"/>
                        <a:gd name="T13" fmla="*/ 685 h 1409"/>
                        <a:gd name="T14" fmla="*/ 78 w 417"/>
                        <a:gd name="T15" fmla="*/ 685 h 1409"/>
                        <a:gd name="T16" fmla="*/ 107 w 417"/>
                        <a:gd name="T17" fmla="*/ 1084 h 1409"/>
                        <a:gd name="T18" fmla="*/ 109 w 417"/>
                        <a:gd name="T19" fmla="*/ 1294 h 1409"/>
                        <a:gd name="T20" fmla="*/ 113 w 417"/>
                        <a:gd name="T21" fmla="*/ 1390 h 1409"/>
                        <a:gd name="T22" fmla="*/ 133 w 417"/>
                        <a:gd name="T23" fmla="*/ 1409 h 1409"/>
                        <a:gd name="T24" fmla="*/ 168 w 417"/>
                        <a:gd name="T25" fmla="*/ 1393 h 1409"/>
                        <a:gd name="T26" fmla="*/ 188 w 417"/>
                        <a:gd name="T27" fmla="*/ 1230 h 1409"/>
                        <a:gd name="T28" fmla="*/ 203 w 417"/>
                        <a:gd name="T29" fmla="*/ 1399 h 1409"/>
                        <a:gd name="T30" fmla="*/ 233 w 417"/>
                        <a:gd name="T31" fmla="*/ 1407 h 1409"/>
                        <a:gd name="T32" fmla="*/ 261 w 417"/>
                        <a:gd name="T33" fmla="*/ 1395 h 1409"/>
                        <a:gd name="T34" fmla="*/ 291 w 417"/>
                        <a:gd name="T35" fmla="*/ 1075 h 1409"/>
                        <a:gd name="T36" fmla="*/ 328 w 417"/>
                        <a:gd name="T37" fmla="*/ 841 h 1409"/>
                        <a:gd name="T38" fmla="*/ 384 w 417"/>
                        <a:gd name="T39" fmla="*/ 624 h 1409"/>
                        <a:gd name="T40" fmla="*/ 417 w 417"/>
                        <a:gd name="T41" fmla="*/ 620 h 1409"/>
                        <a:gd name="T42" fmla="*/ 387 w 417"/>
                        <a:gd name="T43" fmla="*/ 320 h 1409"/>
                        <a:gd name="T44" fmla="*/ 386 w 417"/>
                        <a:gd name="T45" fmla="*/ 84 h 1409"/>
                        <a:gd name="T46" fmla="*/ 367 w 417"/>
                        <a:gd name="T47" fmla="*/ 58 h 1409"/>
                        <a:gd name="T48" fmla="*/ 280 w 417"/>
                        <a:gd name="T49" fmla="*/ 0 h 1409"/>
                        <a:gd name="T50" fmla="*/ 207 w 417"/>
                        <a:gd name="T51" fmla="*/ 127 h 1409"/>
                        <a:gd name="T52" fmla="*/ 118 w 417"/>
                        <a:gd name="T53" fmla="*/ 15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7" h="1409">
                          <a:moveTo>
                            <a:pt x="118" y="15"/>
                          </a:moveTo>
                          <a:lnTo>
                            <a:pt x="37" y="61"/>
                          </a:lnTo>
                          <a:lnTo>
                            <a:pt x="16" y="99"/>
                          </a:lnTo>
                          <a:lnTo>
                            <a:pt x="0" y="424"/>
                          </a:lnTo>
                          <a:lnTo>
                            <a:pt x="7" y="500"/>
                          </a:lnTo>
                          <a:lnTo>
                            <a:pt x="57" y="493"/>
                          </a:lnTo>
                          <a:lnTo>
                            <a:pt x="54" y="685"/>
                          </a:lnTo>
                          <a:lnTo>
                            <a:pt x="78" y="685"/>
                          </a:lnTo>
                          <a:lnTo>
                            <a:pt x="107" y="1084"/>
                          </a:lnTo>
                          <a:lnTo>
                            <a:pt x="109" y="1294"/>
                          </a:lnTo>
                          <a:lnTo>
                            <a:pt x="113" y="1390"/>
                          </a:lnTo>
                          <a:lnTo>
                            <a:pt x="133" y="1409"/>
                          </a:lnTo>
                          <a:lnTo>
                            <a:pt x="168" y="1393"/>
                          </a:lnTo>
                          <a:lnTo>
                            <a:pt x="188" y="1230"/>
                          </a:lnTo>
                          <a:lnTo>
                            <a:pt x="203" y="1399"/>
                          </a:lnTo>
                          <a:lnTo>
                            <a:pt x="233" y="1407"/>
                          </a:lnTo>
                          <a:lnTo>
                            <a:pt x="261" y="1395"/>
                          </a:lnTo>
                          <a:lnTo>
                            <a:pt x="291" y="1075"/>
                          </a:lnTo>
                          <a:lnTo>
                            <a:pt x="328" y="841"/>
                          </a:lnTo>
                          <a:lnTo>
                            <a:pt x="384" y="624"/>
                          </a:lnTo>
                          <a:lnTo>
                            <a:pt x="417" y="620"/>
                          </a:lnTo>
                          <a:lnTo>
                            <a:pt x="387" y="320"/>
                          </a:lnTo>
                          <a:lnTo>
                            <a:pt x="386" y="84"/>
                          </a:lnTo>
                          <a:lnTo>
                            <a:pt x="367" y="58"/>
                          </a:lnTo>
                          <a:lnTo>
                            <a:pt x="280" y="0"/>
                          </a:lnTo>
                          <a:lnTo>
                            <a:pt x="207" y="127"/>
                          </a:lnTo>
                          <a:lnTo>
                            <a:pt x="118" y="1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71" name="Group 68"/>
                    <p:cNvGrpSpPr>
                      <a:grpSpLocks/>
                    </p:cNvGrpSpPr>
                    <p:nvPr/>
                  </p:nvGrpSpPr>
                  <p:grpSpPr bwMode="auto">
                    <a:xfrm>
                      <a:off x="3155" y="2419"/>
                      <a:ext cx="45" cy="74"/>
                      <a:chOff x="3155" y="2419"/>
                      <a:chExt cx="45" cy="74"/>
                    </a:xfrm>
                    <a:grpFill/>
                  </p:grpSpPr>
                  <p:sp>
                    <p:nvSpPr>
                      <p:cNvPr id="172" name="Freeform 69"/>
                      <p:cNvSpPr>
                        <a:spLocks/>
                      </p:cNvSpPr>
                      <p:nvPr/>
                    </p:nvSpPr>
                    <p:spPr bwMode="auto">
                      <a:xfrm>
                        <a:off x="3161" y="2419"/>
                        <a:ext cx="39" cy="74"/>
                      </a:xfrm>
                      <a:custGeom>
                        <a:avLst/>
                        <a:gdLst>
                          <a:gd name="T0" fmla="*/ 0 w 158"/>
                          <a:gd name="T1" fmla="*/ 295 h 295"/>
                          <a:gd name="T2" fmla="*/ 154 w 158"/>
                          <a:gd name="T3" fmla="*/ 280 h 295"/>
                          <a:gd name="T4" fmla="*/ 158 w 158"/>
                          <a:gd name="T5" fmla="*/ 0 h 295"/>
                        </a:gdLst>
                        <a:ahLst/>
                        <a:cxnLst>
                          <a:cxn ang="0">
                            <a:pos x="T0" y="T1"/>
                          </a:cxn>
                          <a:cxn ang="0">
                            <a:pos x="T2" y="T3"/>
                          </a:cxn>
                          <a:cxn ang="0">
                            <a:pos x="T4" y="T5"/>
                          </a:cxn>
                        </a:cxnLst>
                        <a:rect l="0" t="0" r="r" b="b"/>
                        <a:pathLst>
                          <a:path w="158" h="295">
                            <a:moveTo>
                              <a:pt x="0" y="295"/>
                            </a:moveTo>
                            <a:lnTo>
                              <a:pt x="154" y="280"/>
                            </a:lnTo>
                            <a:lnTo>
                              <a:pt x="158"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73" name="Freeform 70"/>
                      <p:cNvSpPr>
                        <a:spLocks/>
                      </p:cNvSpPr>
                      <p:nvPr/>
                    </p:nvSpPr>
                    <p:spPr bwMode="auto">
                      <a:xfrm>
                        <a:off x="3155" y="2428"/>
                        <a:ext cx="44" cy="18"/>
                      </a:xfrm>
                      <a:custGeom>
                        <a:avLst/>
                        <a:gdLst>
                          <a:gd name="T0" fmla="*/ 0 w 178"/>
                          <a:gd name="T1" fmla="*/ 74 h 74"/>
                          <a:gd name="T2" fmla="*/ 62 w 178"/>
                          <a:gd name="T3" fmla="*/ 54 h 74"/>
                          <a:gd name="T4" fmla="*/ 178 w 178"/>
                          <a:gd name="T5" fmla="*/ 0 h 74"/>
                        </a:gdLst>
                        <a:ahLst/>
                        <a:cxnLst>
                          <a:cxn ang="0">
                            <a:pos x="T0" y="T1"/>
                          </a:cxn>
                          <a:cxn ang="0">
                            <a:pos x="T2" y="T3"/>
                          </a:cxn>
                          <a:cxn ang="0">
                            <a:pos x="T4" y="T5"/>
                          </a:cxn>
                        </a:cxnLst>
                        <a:rect l="0" t="0" r="r" b="b"/>
                        <a:pathLst>
                          <a:path w="178" h="74">
                            <a:moveTo>
                              <a:pt x="0" y="74"/>
                            </a:moveTo>
                            <a:lnTo>
                              <a:pt x="62" y="54"/>
                            </a:lnTo>
                            <a:lnTo>
                              <a:pt x="178"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166" name="Group 71"/>
                  <p:cNvGrpSpPr>
                    <a:grpSpLocks/>
                  </p:cNvGrpSpPr>
                  <p:nvPr/>
                </p:nvGrpSpPr>
                <p:grpSpPr bwMode="auto">
                  <a:xfrm>
                    <a:off x="3153" y="2358"/>
                    <a:ext cx="64" cy="87"/>
                    <a:chOff x="3153" y="2358"/>
                    <a:chExt cx="64" cy="87"/>
                  </a:xfrm>
                  <a:grpFill/>
                </p:grpSpPr>
                <p:sp>
                  <p:nvSpPr>
                    <p:cNvPr id="167" name="Freeform 72"/>
                    <p:cNvSpPr>
                      <a:spLocks/>
                    </p:cNvSpPr>
                    <p:nvPr/>
                  </p:nvSpPr>
                  <p:spPr bwMode="auto">
                    <a:xfrm>
                      <a:off x="3158" y="2358"/>
                      <a:ext cx="55" cy="66"/>
                    </a:xfrm>
                    <a:custGeom>
                      <a:avLst/>
                      <a:gdLst>
                        <a:gd name="T0" fmla="*/ 0 w 220"/>
                        <a:gd name="T1" fmla="*/ 94 h 265"/>
                        <a:gd name="T2" fmla="*/ 141 w 220"/>
                        <a:gd name="T3" fmla="*/ 0 h 265"/>
                        <a:gd name="T4" fmla="*/ 220 w 220"/>
                        <a:gd name="T5" fmla="*/ 178 h 265"/>
                        <a:gd name="T6" fmla="*/ 78 w 220"/>
                        <a:gd name="T7" fmla="*/ 265 h 265"/>
                        <a:gd name="T8" fmla="*/ 0 w 220"/>
                        <a:gd name="T9" fmla="*/ 94 h 265"/>
                      </a:gdLst>
                      <a:ahLst/>
                      <a:cxnLst>
                        <a:cxn ang="0">
                          <a:pos x="T0" y="T1"/>
                        </a:cxn>
                        <a:cxn ang="0">
                          <a:pos x="T2" y="T3"/>
                        </a:cxn>
                        <a:cxn ang="0">
                          <a:pos x="T4" y="T5"/>
                        </a:cxn>
                        <a:cxn ang="0">
                          <a:pos x="T6" y="T7"/>
                        </a:cxn>
                        <a:cxn ang="0">
                          <a:pos x="T8" y="T9"/>
                        </a:cxn>
                      </a:cxnLst>
                      <a:rect l="0" t="0" r="r" b="b"/>
                      <a:pathLst>
                        <a:path w="220" h="265">
                          <a:moveTo>
                            <a:pt x="0" y="94"/>
                          </a:moveTo>
                          <a:lnTo>
                            <a:pt x="141" y="0"/>
                          </a:lnTo>
                          <a:lnTo>
                            <a:pt x="220" y="178"/>
                          </a:lnTo>
                          <a:lnTo>
                            <a:pt x="78" y="265"/>
                          </a:lnTo>
                          <a:lnTo>
                            <a:pt x="0" y="9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68" name="Freeform 73"/>
                    <p:cNvSpPr>
                      <a:spLocks/>
                    </p:cNvSpPr>
                    <p:nvPr/>
                  </p:nvSpPr>
                  <p:spPr bwMode="auto">
                    <a:xfrm>
                      <a:off x="3193" y="2385"/>
                      <a:ext cx="24" cy="36"/>
                    </a:xfrm>
                    <a:custGeom>
                      <a:avLst/>
                      <a:gdLst>
                        <a:gd name="T0" fmla="*/ 0 w 96"/>
                        <a:gd name="T1" fmla="*/ 87 h 142"/>
                        <a:gd name="T2" fmla="*/ 24 w 96"/>
                        <a:gd name="T3" fmla="*/ 65 h 142"/>
                        <a:gd name="T4" fmla="*/ 37 w 96"/>
                        <a:gd name="T5" fmla="*/ 23 h 142"/>
                        <a:gd name="T6" fmla="*/ 55 w 96"/>
                        <a:gd name="T7" fmla="*/ 10 h 142"/>
                        <a:gd name="T8" fmla="*/ 64 w 96"/>
                        <a:gd name="T9" fmla="*/ 0 h 142"/>
                        <a:gd name="T10" fmla="*/ 71 w 96"/>
                        <a:gd name="T11" fmla="*/ 4 h 142"/>
                        <a:gd name="T12" fmla="*/ 72 w 96"/>
                        <a:gd name="T13" fmla="*/ 14 h 142"/>
                        <a:gd name="T14" fmla="*/ 91 w 96"/>
                        <a:gd name="T15" fmla="*/ 34 h 142"/>
                        <a:gd name="T16" fmla="*/ 96 w 96"/>
                        <a:gd name="T17" fmla="*/ 69 h 142"/>
                        <a:gd name="T18" fmla="*/ 91 w 96"/>
                        <a:gd name="T19" fmla="*/ 94 h 142"/>
                        <a:gd name="T20" fmla="*/ 63 w 96"/>
                        <a:gd name="T21" fmla="*/ 122 h 142"/>
                        <a:gd name="T22" fmla="*/ 9 w 96"/>
                        <a:gd name="T23" fmla="*/ 142 h 142"/>
                        <a:gd name="T24" fmla="*/ 0 w 96"/>
                        <a:gd name="T25" fmla="*/ 8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42">
                          <a:moveTo>
                            <a:pt x="0" y="87"/>
                          </a:moveTo>
                          <a:lnTo>
                            <a:pt x="24" y="65"/>
                          </a:lnTo>
                          <a:lnTo>
                            <a:pt x="37" y="23"/>
                          </a:lnTo>
                          <a:lnTo>
                            <a:pt x="55" y="10"/>
                          </a:lnTo>
                          <a:lnTo>
                            <a:pt x="64" y="0"/>
                          </a:lnTo>
                          <a:lnTo>
                            <a:pt x="71" y="4"/>
                          </a:lnTo>
                          <a:lnTo>
                            <a:pt x="72" y="14"/>
                          </a:lnTo>
                          <a:lnTo>
                            <a:pt x="91" y="34"/>
                          </a:lnTo>
                          <a:lnTo>
                            <a:pt x="96" y="69"/>
                          </a:lnTo>
                          <a:lnTo>
                            <a:pt x="91" y="94"/>
                          </a:lnTo>
                          <a:lnTo>
                            <a:pt x="63" y="122"/>
                          </a:lnTo>
                          <a:lnTo>
                            <a:pt x="9" y="142"/>
                          </a:lnTo>
                          <a:lnTo>
                            <a:pt x="0" y="8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69" name="Freeform 74"/>
                    <p:cNvSpPr>
                      <a:spLocks/>
                    </p:cNvSpPr>
                    <p:nvPr/>
                  </p:nvSpPr>
                  <p:spPr bwMode="auto">
                    <a:xfrm>
                      <a:off x="3153" y="2406"/>
                      <a:ext cx="44" cy="39"/>
                    </a:xfrm>
                    <a:custGeom>
                      <a:avLst/>
                      <a:gdLst>
                        <a:gd name="T0" fmla="*/ 0 w 178"/>
                        <a:gd name="T1" fmla="*/ 157 h 157"/>
                        <a:gd name="T2" fmla="*/ 71 w 178"/>
                        <a:gd name="T3" fmla="*/ 130 h 157"/>
                        <a:gd name="T4" fmla="*/ 127 w 178"/>
                        <a:gd name="T5" fmla="*/ 99 h 157"/>
                        <a:gd name="T6" fmla="*/ 178 w 178"/>
                        <a:gd name="T7" fmla="*/ 69 h 157"/>
                        <a:gd name="T8" fmla="*/ 158 w 178"/>
                        <a:gd name="T9" fmla="*/ 0 h 157"/>
                        <a:gd name="T10" fmla="*/ 65 w 178"/>
                        <a:gd name="T11" fmla="*/ 44 h 157"/>
                        <a:gd name="T12" fmla="*/ 8 w 178"/>
                        <a:gd name="T13" fmla="*/ 65 h 157"/>
                        <a:gd name="T14" fmla="*/ 5 w 178"/>
                        <a:gd name="T15" fmla="*/ 53 h 157"/>
                        <a:gd name="T16" fmla="*/ 0 w 178"/>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57">
                          <a:moveTo>
                            <a:pt x="0" y="157"/>
                          </a:moveTo>
                          <a:lnTo>
                            <a:pt x="71" y="130"/>
                          </a:lnTo>
                          <a:lnTo>
                            <a:pt x="127" y="99"/>
                          </a:lnTo>
                          <a:lnTo>
                            <a:pt x="178" y="69"/>
                          </a:lnTo>
                          <a:lnTo>
                            <a:pt x="158" y="0"/>
                          </a:lnTo>
                          <a:lnTo>
                            <a:pt x="65" y="44"/>
                          </a:lnTo>
                          <a:lnTo>
                            <a:pt x="8" y="65"/>
                          </a:lnTo>
                          <a:lnTo>
                            <a:pt x="5" y="53"/>
                          </a:lnTo>
                          <a:lnTo>
                            <a:pt x="0" y="15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sp>
              <p:nvSpPr>
                <p:cNvPr id="164" name="Freeform 75"/>
                <p:cNvSpPr>
                  <a:spLocks/>
                </p:cNvSpPr>
                <p:nvPr/>
              </p:nvSpPr>
              <p:spPr bwMode="auto">
                <a:xfrm>
                  <a:off x="3186" y="2503"/>
                  <a:ext cx="6" cy="128"/>
                </a:xfrm>
                <a:custGeom>
                  <a:avLst/>
                  <a:gdLst>
                    <a:gd name="T0" fmla="*/ 23 w 23"/>
                    <a:gd name="T1" fmla="*/ 0 h 511"/>
                    <a:gd name="T2" fmla="*/ 15 w 23"/>
                    <a:gd name="T3" fmla="*/ 275 h 511"/>
                    <a:gd name="T4" fmla="*/ 0 w 23"/>
                    <a:gd name="T5" fmla="*/ 511 h 511"/>
                  </a:gdLst>
                  <a:ahLst/>
                  <a:cxnLst>
                    <a:cxn ang="0">
                      <a:pos x="T0" y="T1"/>
                    </a:cxn>
                    <a:cxn ang="0">
                      <a:pos x="T2" y="T3"/>
                    </a:cxn>
                    <a:cxn ang="0">
                      <a:pos x="T4" y="T5"/>
                    </a:cxn>
                  </a:cxnLst>
                  <a:rect l="0" t="0" r="r" b="b"/>
                  <a:pathLst>
                    <a:path w="23" h="511">
                      <a:moveTo>
                        <a:pt x="23" y="0"/>
                      </a:moveTo>
                      <a:lnTo>
                        <a:pt x="15" y="275"/>
                      </a:lnTo>
                      <a:lnTo>
                        <a:pt x="0" y="511"/>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6" name="Group 76"/>
              <p:cNvGrpSpPr>
                <a:grpSpLocks/>
              </p:cNvGrpSpPr>
              <p:nvPr/>
            </p:nvGrpSpPr>
            <p:grpSpPr bwMode="auto">
              <a:xfrm>
                <a:off x="-386" y="2413"/>
                <a:ext cx="162" cy="475"/>
                <a:chOff x="3313" y="2226"/>
                <a:chExt cx="146" cy="463"/>
              </a:xfrm>
              <a:grpFill/>
            </p:grpSpPr>
            <p:grpSp>
              <p:nvGrpSpPr>
                <p:cNvPr id="145" name="Group 77"/>
                <p:cNvGrpSpPr>
                  <a:grpSpLocks/>
                </p:cNvGrpSpPr>
                <p:nvPr/>
              </p:nvGrpSpPr>
              <p:grpSpPr bwMode="auto">
                <a:xfrm>
                  <a:off x="3313" y="2293"/>
                  <a:ext cx="146" cy="131"/>
                  <a:chOff x="3313" y="2293"/>
                  <a:chExt cx="146" cy="131"/>
                </a:xfrm>
                <a:grpFill/>
              </p:grpSpPr>
              <p:sp>
                <p:nvSpPr>
                  <p:cNvPr id="153" name="Freeform 78"/>
                  <p:cNvSpPr>
                    <a:spLocks/>
                  </p:cNvSpPr>
                  <p:nvPr/>
                </p:nvSpPr>
                <p:spPr bwMode="auto">
                  <a:xfrm>
                    <a:off x="3313" y="2293"/>
                    <a:ext cx="146" cy="131"/>
                  </a:xfrm>
                  <a:custGeom>
                    <a:avLst/>
                    <a:gdLst>
                      <a:gd name="T0" fmla="*/ 222 w 585"/>
                      <a:gd name="T1" fmla="*/ 0 h 522"/>
                      <a:gd name="T2" fmla="*/ 152 w 585"/>
                      <a:gd name="T3" fmla="*/ 43 h 522"/>
                      <a:gd name="T4" fmla="*/ 81 w 585"/>
                      <a:gd name="T5" fmla="*/ 78 h 522"/>
                      <a:gd name="T6" fmla="*/ 37 w 585"/>
                      <a:gd name="T7" fmla="*/ 228 h 522"/>
                      <a:gd name="T8" fmla="*/ 2 w 585"/>
                      <a:gd name="T9" fmla="*/ 343 h 522"/>
                      <a:gd name="T10" fmla="*/ 0 w 585"/>
                      <a:gd name="T11" fmla="*/ 366 h 522"/>
                      <a:gd name="T12" fmla="*/ 32 w 585"/>
                      <a:gd name="T13" fmla="*/ 423 h 522"/>
                      <a:gd name="T14" fmla="*/ 53 w 585"/>
                      <a:gd name="T15" fmla="*/ 443 h 522"/>
                      <a:gd name="T16" fmla="*/ 71 w 585"/>
                      <a:gd name="T17" fmla="*/ 447 h 522"/>
                      <a:gd name="T18" fmla="*/ 73 w 585"/>
                      <a:gd name="T19" fmla="*/ 462 h 522"/>
                      <a:gd name="T20" fmla="*/ 107 w 585"/>
                      <a:gd name="T21" fmla="*/ 439 h 522"/>
                      <a:gd name="T22" fmla="*/ 111 w 585"/>
                      <a:gd name="T23" fmla="*/ 501 h 522"/>
                      <a:gd name="T24" fmla="*/ 131 w 585"/>
                      <a:gd name="T25" fmla="*/ 522 h 522"/>
                      <a:gd name="T26" fmla="*/ 472 w 585"/>
                      <a:gd name="T27" fmla="*/ 522 h 522"/>
                      <a:gd name="T28" fmla="*/ 502 w 585"/>
                      <a:gd name="T29" fmla="*/ 493 h 522"/>
                      <a:gd name="T30" fmla="*/ 495 w 585"/>
                      <a:gd name="T31" fmla="*/ 439 h 522"/>
                      <a:gd name="T32" fmla="*/ 534 w 585"/>
                      <a:gd name="T33" fmla="*/ 473 h 522"/>
                      <a:gd name="T34" fmla="*/ 585 w 585"/>
                      <a:gd name="T35" fmla="*/ 374 h 522"/>
                      <a:gd name="T36" fmla="*/ 480 w 585"/>
                      <a:gd name="T37" fmla="*/ 68 h 522"/>
                      <a:gd name="T38" fmla="*/ 368 w 585"/>
                      <a:gd name="T39" fmla="*/ 28 h 522"/>
                      <a:gd name="T40" fmla="*/ 333 w 585"/>
                      <a:gd name="T41" fmla="*/ 9 h 522"/>
                      <a:gd name="T42" fmla="*/ 281 w 585"/>
                      <a:gd name="T43" fmla="*/ 59 h 522"/>
                      <a:gd name="T44" fmla="*/ 222 w 585"/>
                      <a:gd name="T4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5" h="522">
                        <a:moveTo>
                          <a:pt x="222" y="0"/>
                        </a:moveTo>
                        <a:lnTo>
                          <a:pt x="152" y="43"/>
                        </a:lnTo>
                        <a:lnTo>
                          <a:pt x="81" y="78"/>
                        </a:lnTo>
                        <a:lnTo>
                          <a:pt x="37" y="228"/>
                        </a:lnTo>
                        <a:lnTo>
                          <a:pt x="2" y="343"/>
                        </a:lnTo>
                        <a:lnTo>
                          <a:pt x="0" y="366"/>
                        </a:lnTo>
                        <a:lnTo>
                          <a:pt x="32" y="423"/>
                        </a:lnTo>
                        <a:lnTo>
                          <a:pt x="53" y="443"/>
                        </a:lnTo>
                        <a:lnTo>
                          <a:pt x="71" y="447"/>
                        </a:lnTo>
                        <a:lnTo>
                          <a:pt x="73" y="462"/>
                        </a:lnTo>
                        <a:lnTo>
                          <a:pt x="107" y="439"/>
                        </a:lnTo>
                        <a:lnTo>
                          <a:pt x="111" y="501"/>
                        </a:lnTo>
                        <a:lnTo>
                          <a:pt x="131" y="522"/>
                        </a:lnTo>
                        <a:lnTo>
                          <a:pt x="472" y="522"/>
                        </a:lnTo>
                        <a:lnTo>
                          <a:pt x="502" y="493"/>
                        </a:lnTo>
                        <a:lnTo>
                          <a:pt x="495" y="439"/>
                        </a:lnTo>
                        <a:lnTo>
                          <a:pt x="534" y="473"/>
                        </a:lnTo>
                        <a:lnTo>
                          <a:pt x="585" y="374"/>
                        </a:lnTo>
                        <a:lnTo>
                          <a:pt x="480" y="68"/>
                        </a:lnTo>
                        <a:lnTo>
                          <a:pt x="368" y="28"/>
                        </a:lnTo>
                        <a:lnTo>
                          <a:pt x="333" y="9"/>
                        </a:lnTo>
                        <a:lnTo>
                          <a:pt x="281" y="59"/>
                        </a:lnTo>
                        <a:lnTo>
                          <a:pt x="222"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54" name="Group 79"/>
                  <p:cNvGrpSpPr>
                    <a:grpSpLocks/>
                  </p:cNvGrpSpPr>
                  <p:nvPr/>
                </p:nvGrpSpPr>
                <p:grpSpPr bwMode="auto">
                  <a:xfrm>
                    <a:off x="3342" y="2307"/>
                    <a:ext cx="101" cy="117"/>
                    <a:chOff x="3342" y="2307"/>
                    <a:chExt cx="101" cy="117"/>
                  </a:xfrm>
                  <a:grpFill/>
                </p:grpSpPr>
                <p:sp>
                  <p:nvSpPr>
                    <p:cNvPr id="155" name="Freeform 80"/>
                    <p:cNvSpPr>
                      <a:spLocks/>
                    </p:cNvSpPr>
                    <p:nvPr/>
                  </p:nvSpPr>
                  <p:spPr bwMode="auto">
                    <a:xfrm>
                      <a:off x="3374" y="2307"/>
                      <a:ext cx="21" cy="117"/>
                    </a:xfrm>
                    <a:custGeom>
                      <a:avLst/>
                      <a:gdLst>
                        <a:gd name="T0" fmla="*/ 23 w 85"/>
                        <a:gd name="T1" fmla="*/ 0 h 467"/>
                        <a:gd name="T2" fmla="*/ 8 w 85"/>
                        <a:gd name="T3" fmla="*/ 32 h 467"/>
                        <a:gd name="T4" fmla="*/ 23 w 85"/>
                        <a:gd name="T5" fmla="*/ 48 h 467"/>
                        <a:gd name="T6" fmla="*/ 0 w 85"/>
                        <a:gd name="T7" fmla="*/ 374 h 467"/>
                        <a:gd name="T8" fmla="*/ 2 w 85"/>
                        <a:gd name="T9" fmla="*/ 432 h 467"/>
                        <a:gd name="T10" fmla="*/ 46 w 85"/>
                        <a:gd name="T11" fmla="*/ 467 h 467"/>
                        <a:gd name="T12" fmla="*/ 85 w 85"/>
                        <a:gd name="T13" fmla="*/ 428 h 467"/>
                        <a:gd name="T14" fmla="*/ 85 w 85"/>
                        <a:gd name="T15" fmla="*/ 361 h 467"/>
                        <a:gd name="T16" fmla="*/ 50 w 85"/>
                        <a:gd name="T17" fmla="*/ 50 h 467"/>
                        <a:gd name="T18" fmla="*/ 65 w 85"/>
                        <a:gd name="T19" fmla="*/ 32 h 467"/>
                        <a:gd name="T20" fmla="*/ 51 w 85"/>
                        <a:gd name="T21" fmla="*/ 2 h 467"/>
                        <a:gd name="T22" fmla="*/ 38 w 85"/>
                        <a:gd name="T23" fmla="*/ 12 h 467"/>
                        <a:gd name="T24" fmla="*/ 23 w 85"/>
                        <a:gd name="T2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467">
                          <a:moveTo>
                            <a:pt x="23" y="0"/>
                          </a:moveTo>
                          <a:lnTo>
                            <a:pt x="8" y="32"/>
                          </a:lnTo>
                          <a:lnTo>
                            <a:pt x="23" y="48"/>
                          </a:lnTo>
                          <a:lnTo>
                            <a:pt x="0" y="374"/>
                          </a:lnTo>
                          <a:lnTo>
                            <a:pt x="2" y="432"/>
                          </a:lnTo>
                          <a:lnTo>
                            <a:pt x="46" y="467"/>
                          </a:lnTo>
                          <a:lnTo>
                            <a:pt x="85" y="428"/>
                          </a:lnTo>
                          <a:lnTo>
                            <a:pt x="85" y="361"/>
                          </a:lnTo>
                          <a:lnTo>
                            <a:pt x="50" y="50"/>
                          </a:lnTo>
                          <a:lnTo>
                            <a:pt x="65" y="32"/>
                          </a:lnTo>
                          <a:lnTo>
                            <a:pt x="51" y="2"/>
                          </a:lnTo>
                          <a:lnTo>
                            <a:pt x="38" y="12"/>
                          </a:lnTo>
                          <a:lnTo>
                            <a:pt x="23"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56" name="Group 81"/>
                    <p:cNvGrpSpPr>
                      <a:grpSpLocks/>
                    </p:cNvGrpSpPr>
                    <p:nvPr/>
                  </p:nvGrpSpPr>
                  <p:grpSpPr bwMode="auto">
                    <a:xfrm>
                      <a:off x="3342" y="2357"/>
                      <a:ext cx="101" cy="39"/>
                      <a:chOff x="3342" y="2357"/>
                      <a:chExt cx="101" cy="39"/>
                    </a:xfrm>
                    <a:grpFill/>
                  </p:grpSpPr>
                  <p:sp>
                    <p:nvSpPr>
                      <p:cNvPr id="157" name="Freeform 82"/>
                      <p:cNvSpPr>
                        <a:spLocks/>
                      </p:cNvSpPr>
                      <p:nvPr/>
                    </p:nvSpPr>
                    <p:spPr bwMode="auto">
                      <a:xfrm>
                        <a:off x="3363" y="2365"/>
                        <a:ext cx="80" cy="25"/>
                      </a:xfrm>
                      <a:custGeom>
                        <a:avLst/>
                        <a:gdLst>
                          <a:gd name="T0" fmla="*/ 27 w 317"/>
                          <a:gd name="T1" fmla="*/ 63 h 101"/>
                          <a:gd name="T2" fmla="*/ 242 w 317"/>
                          <a:gd name="T3" fmla="*/ 0 h 101"/>
                          <a:gd name="T4" fmla="*/ 317 w 317"/>
                          <a:gd name="T5" fmla="*/ 8 h 101"/>
                          <a:gd name="T6" fmla="*/ 52 w 317"/>
                          <a:gd name="T7" fmla="*/ 101 h 101"/>
                          <a:gd name="T8" fmla="*/ 0 w 317"/>
                          <a:gd name="T9" fmla="*/ 74 h 101"/>
                          <a:gd name="T10" fmla="*/ 27 w 317"/>
                          <a:gd name="T11" fmla="*/ 63 h 101"/>
                        </a:gdLst>
                        <a:ahLst/>
                        <a:cxnLst>
                          <a:cxn ang="0">
                            <a:pos x="T0" y="T1"/>
                          </a:cxn>
                          <a:cxn ang="0">
                            <a:pos x="T2" y="T3"/>
                          </a:cxn>
                          <a:cxn ang="0">
                            <a:pos x="T4" y="T5"/>
                          </a:cxn>
                          <a:cxn ang="0">
                            <a:pos x="T6" y="T7"/>
                          </a:cxn>
                          <a:cxn ang="0">
                            <a:pos x="T8" y="T9"/>
                          </a:cxn>
                          <a:cxn ang="0">
                            <a:pos x="T10" y="T11"/>
                          </a:cxn>
                        </a:cxnLst>
                        <a:rect l="0" t="0" r="r" b="b"/>
                        <a:pathLst>
                          <a:path w="317" h="101">
                            <a:moveTo>
                              <a:pt x="27" y="63"/>
                            </a:moveTo>
                            <a:lnTo>
                              <a:pt x="242" y="0"/>
                            </a:lnTo>
                            <a:lnTo>
                              <a:pt x="317" y="8"/>
                            </a:lnTo>
                            <a:lnTo>
                              <a:pt x="52" y="101"/>
                            </a:lnTo>
                            <a:lnTo>
                              <a:pt x="0" y="74"/>
                            </a:lnTo>
                            <a:lnTo>
                              <a:pt x="27" y="6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58" name="Freeform 83"/>
                      <p:cNvSpPr>
                        <a:spLocks/>
                      </p:cNvSpPr>
                      <p:nvPr/>
                    </p:nvSpPr>
                    <p:spPr bwMode="auto">
                      <a:xfrm>
                        <a:off x="3399" y="2366"/>
                        <a:ext cx="44" cy="29"/>
                      </a:xfrm>
                      <a:custGeom>
                        <a:avLst/>
                        <a:gdLst>
                          <a:gd name="T0" fmla="*/ 92 w 178"/>
                          <a:gd name="T1" fmla="*/ 0 h 117"/>
                          <a:gd name="T2" fmla="*/ 21 w 178"/>
                          <a:gd name="T3" fmla="*/ 18 h 117"/>
                          <a:gd name="T4" fmla="*/ 17 w 178"/>
                          <a:gd name="T5" fmla="*/ 42 h 117"/>
                          <a:gd name="T6" fmla="*/ 0 w 178"/>
                          <a:gd name="T7" fmla="*/ 62 h 117"/>
                          <a:gd name="T8" fmla="*/ 29 w 178"/>
                          <a:gd name="T9" fmla="*/ 93 h 117"/>
                          <a:gd name="T10" fmla="*/ 68 w 178"/>
                          <a:gd name="T11" fmla="*/ 113 h 117"/>
                          <a:gd name="T12" fmla="*/ 126 w 178"/>
                          <a:gd name="T13" fmla="*/ 117 h 117"/>
                          <a:gd name="T14" fmla="*/ 178 w 178"/>
                          <a:gd name="T15" fmla="*/ 66 h 117"/>
                          <a:gd name="T16" fmla="*/ 171 w 178"/>
                          <a:gd name="T17" fmla="*/ 4 h 117"/>
                          <a:gd name="T18" fmla="*/ 126 w 178"/>
                          <a:gd name="T19" fmla="*/ 34 h 117"/>
                          <a:gd name="T20" fmla="*/ 92 w 178"/>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17">
                            <a:moveTo>
                              <a:pt x="92" y="0"/>
                            </a:moveTo>
                            <a:lnTo>
                              <a:pt x="21" y="18"/>
                            </a:lnTo>
                            <a:lnTo>
                              <a:pt x="17" y="42"/>
                            </a:lnTo>
                            <a:lnTo>
                              <a:pt x="0" y="62"/>
                            </a:lnTo>
                            <a:lnTo>
                              <a:pt x="29" y="93"/>
                            </a:lnTo>
                            <a:lnTo>
                              <a:pt x="68" y="113"/>
                            </a:lnTo>
                            <a:lnTo>
                              <a:pt x="126" y="117"/>
                            </a:lnTo>
                            <a:lnTo>
                              <a:pt x="178" y="66"/>
                            </a:lnTo>
                            <a:lnTo>
                              <a:pt x="171" y="4"/>
                            </a:lnTo>
                            <a:lnTo>
                              <a:pt x="126" y="34"/>
                            </a:lnTo>
                            <a:lnTo>
                              <a:pt x="92"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59" name="Freeform 84"/>
                      <p:cNvSpPr>
                        <a:spLocks/>
                      </p:cNvSpPr>
                      <p:nvPr/>
                    </p:nvSpPr>
                    <p:spPr bwMode="auto">
                      <a:xfrm>
                        <a:off x="3342" y="2357"/>
                        <a:ext cx="36" cy="39"/>
                      </a:xfrm>
                      <a:custGeom>
                        <a:avLst/>
                        <a:gdLst>
                          <a:gd name="T0" fmla="*/ 0 w 143"/>
                          <a:gd name="T1" fmla="*/ 99 h 159"/>
                          <a:gd name="T2" fmla="*/ 17 w 143"/>
                          <a:gd name="T3" fmla="*/ 71 h 159"/>
                          <a:gd name="T4" fmla="*/ 32 w 143"/>
                          <a:gd name="T5" fmla="*/ 41 h 159"/>
                          <a:gd name="T6" fmla="*/ 39 w 143"/>
                          <a:gd name="T7" fmla="*/ 12 h 159"/>
                          <a:gd name="T8" fmla="*/ 83 w 143"/>
                          <a:gd name="T9" fmla="*/ 0 h 159"/>
                          <a:gd name="T10" fmla="*/ 116 w 143"/>
                          <a:gd name="T11" fmla="*/ 0 h 159"/>
                          <a:gd name="T12" fmla="*/ 143 w 143"/>
                          <a:gd name="T13" fmla="*/ 80 h 159"/>
                          <a:gd name="T14" fmla="*/ 134 w 143"/>
                          <a:gd name="T15" fmla="*/ 99 h 159"/>
                          <a:gd name="T16" fmla="*/ 116 w 143"/>
                          <a:gd name="T17" fmla="*/ 118 h 159"/>
                          <a:gd name="T18" fmla="*/ 87 w 143"/>
                          <a:gd name="T19" fmla="*/ 128 h 159"/>
                          <a:gd name="T20" fmla="*/ 64 w 143"/>
                          <a:gd name="T21" fmla="*/ 130 h 159"/>
                          <a:gd name="T22" fmla="*/ 55 w 143"/>
                          <a:gd name="T23" fmla="*/ 135 h 159"/>
                          <a:gd name="T24" fmla="*/ 41 w 143"/>
                          <a:gd name="T25" fmla="*/ 151 h 159"/>
                          <a:gd name="T26" fmla="*/ 17 w 143"/>
                          <a:gd name="T27" fmla="*/ 159 h 159"/>
                          <a:gd name="T28" fmla="*/ 5 w 143"/>
                          <a:gd name="T29" fmla="*/ 159 h 159"/>
                          <a:gd name="T30" fmla="*/ 0 w 143"/>
                          <a:gd name="T31" fmla="*/ 9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59">
                            <a:moveTo>
                              <a:pt x="0" y="99"/>
                            </a:moveTo>
                            <a:lnTo>
                              <a:pt x="17" y="71"/>
                            </a:lnTo>
                            <a:lnTo>
                              <a:pt x="32" y="41"/>
                            </a:lnTo>
                            <a:lnTo>
                              <a:pt x="39" y="12"/>
                            </a:lnTo>
                            <a:lnTo>
                              <a:pt x="83" y="0"/>
                            </a:lnTo>
                            <a:lnTo>
                              <a:pt x="116" y="0"/>
                            </a:lnTo>
                            <a:lnTo>
                              <a:pt x="143" y="80"/>
                            </a:lnTo>
                            <a:lnTo>
                              <a:pt x="134" y="99"/>
                            </a:lnTo>
                            <a:lnTo>
                              <a:pt x="116" y="118"/>
                            </a:lnTo>
                            <a:lnTo>
                              <a:pt x="87" y="128"/>
                            </a:lnTo>
                            <a:lnTo>
                              <a:pt x="64" y="130"/>
                            </a:lnTo>
                            <a:lnTo>
                              <a:pt x="55" y="135"/>
                            </a:lnTo>
                            <a:lnTo>
                              <a:pt x="41" y="151"/>
                            </a:lnTo>
                            <a:lnTo>
                              <a:pt x="17" y="159"/>
                            </a:lnTo>
                            <a:lnTo>
                              <a:pt x="5" y="159"/>
                            </a:lnTo>
                            <a:lnTo>
                              <a:pt x="0" y="99"/>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nvGrpSpPr>
                <p:cNvPr id="146" name="Group 85"/>
                <p:cNvGrpSpPr>
                  <a:grpSpLocks/>
                </p:cNvGrpSpPr>
                <p:nvPr/>
              </p:nvGrpSpPr>
              <p:grpSpPr bwMode="auto">
                <a:xfrm>
                  <a:off x="3359" y="2226"/>
                  <a:ext cx="50" cy="84"/>
                  <a:chOff x="3359" y="2226"/>
                  <a:chExt cx="50" cy="84"/>
                </a:xfrm>
                <a:grpFill/>
              </p:grpSpPr>
              <p:sp>
                <p:nvSpPr>
                  <p:cNvPr id="151" name="Freeform 86"/>
                  <p:cNvSpPr>
                    <a:spLocks/>
                  </p:cNvSpPr>
                  <p:nvPr/>
                </p:nvSpPr>
                <p:spPr bwMode="auto">
                  <a:xfrm>
                    <a:off x="3360" y="2231"/>
                    <a:ext cx="47" cy="79"/>
                  </a:xfrm>
                  <a:custGeom>
                    <a:avLst/>
                    <a:gdLst>
                      <a:gd name="T0" fmla="*/ 0 w 187"/>
                      <a:gd name="T1" fmla="*/ 136 h 317"/>
                      <a:gd name="T2" fmla="*/ 8 w 187"/>
                      <a:gd name="T3" fmla="*/ 162 h 317"/>
                      <a:gd name="T4" fmla="*/ 15 w 187"/>
                      <a:gd name="T5" fmla="*/ 178 h 317"/>
                      <a:gd name="T6" fmla="*/ 21 w 187"/>
                      <a:gd name="T7" fmla="*/ 191 h 317"/>
                      <a:gd name="T8" fmla="*/ 32 w 187"/>
                      <a:gd name="T9" fmla="*/ 190 h 317"/>
                      <a:gd name="T10" fmla="*/ 35 w 187"/>
                      <a:gd name="T11" fmla="*/ 190 h 317"/>
                      <a:gd name="T12" fmla="*/ 35 w 187"/>
                      <a:gd name="T13" fmla="*/ 253 h 317"/>
                      <a:gd name="T14" fmla="*/ 94 w 187"/>
                      <a:gd name="T15" fmla="*/ 317 h 317"/>
                      <a:gd name="T16" fmla="*/ 146 w 187"/>
                      <a:gd name="T17" fmla="*/ 269 h 317"/>
                      <a:gd name="T18" fmla="*/ 149 w 187"/>
                      <a:gd name="T19" fmla="*/ 253 h 317"/>
                      <a:gd name="T20" fmla="*/ 156 w 187"/>
                      <a:gd name="T21" fmla="*/ 240 h 317"/>
                      <a:gd name="T22" fmla="*/ 164 w 187"/>
                      <a:gd name="T23" fmla="*/ 227 h 317"/>
                      <a:gd name="T24" fmla="*/ 170 w 187"/>
                      <a:gd name="T25" fmla="*/ 200 h 317"/>
                      <a:gd name="T26" fmla="*/ 182 w 187"/>
                      <a:gd name="T27" fmla="*/ 173 h 317"/>
                      <a:gd name="T28" fmla="*/ 185 w 187"/>
                      <a:gd name="T29" fmla="*/ 149 h 317"/>
                      <a:gd name="T30" fmla="*/ 186 w 187"/>
                      <a:gd name="T31" fmla="*/ 95 h 317"/>
                      <a:gd name="T32" fmla="*/ 187 w 187"/>
                      <a:gd name="T33" fmla="*/ 73 h 317"/>
                      <a:gd name="T34" fmla="*/ 183 w 187"/>
                      <a:gd name="T35" fmla="*/ 49 h 317"/>
                      <a:gd name="T36" fmla="*/ 171 w 187"/>
                      <a:gd name="T37" fmla="*/ 29 h 317"/>
                      <a:gd name="T38" fmla="*/ 150 w 187"/>
                      <a:gd name="T39" fmla="*/ 12 h 317"/>
                      <a:gd name="T40" fmla="*/ 127 w 187"/>
                      <a:gd name="T41" fmla="*/ 4 h 317"/>
                      <a:gd name="T42" fmla="*/ 100 w 187"/>
                      <a:gd name="T43" fmla="*/ 0 h 317"/>
                      <a:gd name="T44" fmla="*/ 74 w 187"/>
                      <a:gd name="T45" fmla="*/ 3 h 317"/>
                      <a:gd name="T46" fmla="*/ 54 w 187"/>
                      <a:gd name="T47" fmla="*/ 11 h 317"/>
                      <a:gd name="T48" fmla="*/ 36 w 187"/>
                      <a:gd name="T49" fmla="*/ 24 h 317"/>
                      <a:gd name="T50" fmla="*/ 23 w 187"/>
                      <a:gd name="T51" fmla="*/ 39 h 317"/>
                      <a:gd name="T52" fmla="*/ 15 w 187"/>
                      <a:gd name="T53" fmla="*/ 53 h 317"/>
                      <a:gd name="T54" fmla="*/ 7 w 187"/>
                      <a:gd name="T55" fmla="*/ 71 h 317"/>
                      <a:gd name="T56" fmla="*/ 4 w 187"/>
                      <a:gd name="T57" fmla="*/ 89 h 317"/>
                      <a:gd name="T58" fmla="*/ 3 w 187"/>
                      <a:gd name="T59" fmla="*/ 111 h 317"/>
                      <a:gd name="T60" fmla="*/ 6 w 187"/>
                      <a:gd name="T61" fmla="*/ 127 h 317"/>
                      <a:gd name="T62" fmla="*/ 0 w 187"/>
                      <a:gd name="T63" fmla="*/ 13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317">
                        <a:moveTo>
                          <a:pt x="0" y="136"/>
                        </a:moveTo>
                        <a:lnTo>
                          <a:pt x="8" y="162"/>
                        </a:lnTo>
                        <a:lnTo>
                          <a:pt x="15" y="178"/>
                        </a:lnTo>
                        <a:lnTo>
                          <a:pt x="21" y="191"/>
                        </a:lnTo>
                        <a:lnTo>
                          <a:pt x="32" y="190"/>
                        </a:lnTo>
                        <a:lnTo>
                          <a:pt x="35" y="190"/>
                        </a:lnTo>
                        <a:lnTo>
                          <a:pt x="35" y="253"/>
                        </a:lnTo>
                        <a:lnTo>
                          <a:pt x="94" y="317"/>
                        </a:lnTo>
                        <a:lnTo>
                          <a:pt x="146" y="269"/>
                        </a:lnTo>
                        <a:lnTo>
                          <a:pt x="149" y="253"/>
                        </a:lnTo>
                        <a:lnTo>
                          <a:pt x="156" y="240"/>
                        </a:lnTo>
                        <a:lnTo>
                          <a:pt x="164" y="227"/>
                        </a:lnTo>
                        <a:lnTo>
                          <a:pt x="170" y="200"/>
                        </a:lnTo>
                        <a:lnTo>
                          <a:pt x="182" y="173"/>
                        </a:lnTo>
                        <a:lnTo>
                          <a:pt x="185" y="149"/>
                        </a:lnTo>
                        <a:lnTo>
                          <a:pt x="186" y="95"/>
                        </a:lnTo>
                        <a:lnTo>
                          <a:pt x="187" y="73"/>
                        </a:lnTo>
                        <a:lnTo>
                          <a:pt x="183" y="49"/>
                        </a:lnTo>
                        <a:lnTo>
                          <a:pt x="171" y="29"/>
                        </a:lnTo>
                        <a:lnTo>
                          <a:pt x="150" y="12"/>
                        </a:lnTo>
                        <a:lnTo>
                          <a:pt x="127" y="4"/>
                        </a:lnTo>
                        <a:lnTo>
                          <a:pt x="100" y="0"/>
                        </a:lnTo>
                        <a:lnTo>
                          <a:pt x="74" y="3"/>
                        </a:lnTo>
                        <a:lnTo>
                          <a:pt x="54" y="11"/>
                        </a:lnTo>
                        <a:lnTo>
                          <a:pt x="36" y="24"/>
                        </a:lnTo>
                        <a:lnTo>
                          <a:pt x="23" y="39"/>
                        </a:lnTo>
                        <a:lnTo>
                          <a:pt x="15" y="53"/>
                        </a:lnTo>
                        <a:lnTo>
                          <a:pt x="7" y="71"/>
                        </a:lnTo>
                        <a:lnTo>
                          <a:pt x="4" y="89"/>
                        </a:lnTo>
                        <a:lnTo>
                          <a:pt x="3" y="111"/>
                        </a:lnTo>
                        <a:lnTo>
                          <a:pt x="6" y="127"/>
                        </a:lnTo>
                        <a:lnTo>
                          <a:pt x="0" y="13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52" name="Freeform 87"/>
                  <p:cNvSpPr>
                    <a:spLocks/>
                  </p:cNvSpPr>
                  <p:nvPr/>
                </p:nvSpPr>
                <p:spPr bwMode="auto">
                  <a:xfrm>
                    <a:off x="3359" y="2226"/>
                    <a:ext cx="50" cy="43"/>
                  </a:xfrm>
                  <a:custGeom>
                    <a:avLst/>
                    <a:gdLst>
                      <a:gd name="T0" fmla="*/ 2 w 202"/>
                      <a:gd name="T1" fmla="*/ 142 h 172"/>
                      <a:gd name="T2" fmla="*/ 0 w 202"/>
                      <a:gd name="T3" fmla="*/ 120 h 172"/>
                      <a:gd name="T4" fmla="*/ 4 w 202"/>
                      <a:gd name="T5" fmla="*/ 91 h 172"/>
                      <a:gd name="T6" fmla="*/ 8 w 202"/>
                      <a:gd name="T7" fmla="*/ 66 h 172"/>
                      <a:gd name="T8" fmla="*/ 16 w 202"/>
                      <a:gd name="T9" fmla="*/ 47 h 172"/>
                      <a:gd name="T10" fmla="*/ 27 w 202"/>
                      <a:gd name="T11" fmla="*/ 30 h 172"/>
                      <a:gd name="T12" fmla="*/ 44 w 202"/>
                      <a:gd name="T13" fmla="*/ 24 h 172"/>
                      <a:gd name="T14" fmla="*/ 53 w 202"/>
                      <a:gd name="T15" fmla="*/ 16 h 172"/>
                      <a:gd name="T16" fmla="*/ 71 w 202"/>
                      <a:gd name="T17" fmla="*/ 8 h 172"/>
                      <a:gd name="T18" fmla="*/ 91 w 202"/>
                      <a:gd name="T19" fmla="*/ 0 h 172"/>
                      <a:gd name="T20" fmla="*/ 114 w 202"/>
                      <a:gd name="T21" fmla="*/ 0 h 172"/>
                      <a:gd name="T22" fmla="*/ 137 w 202"/>
                      <a:gd name="T23" fmla="*/ 4 h 172"/>
                      <a:gd name="T24" fmla="*/ 152 w 202"/>
                      <a:gd name="T25" fmla="*/ 12 h 172"/>
                      <a:gd name="T26" fmla="*/ 164 w 202"/>
                      <a:gd name="T27" fmla="*/ 21 h 172"/>
                      <a:gd name="T28" fmla="*/ 182 w 202"/>
                      <a:gd name="T29" fmla="*/ 36 h 172"/>
                      <a:gd name="T30" fmla="*/ 194 w 202"/>
                      <a:gd name="T31" fmla="*/ 49 h 172"/>
                      <a:gd name="T32" fmla="*/ 202 w 202"/>
                      <a:gd name="T33" fmla="*/ 55 h 172"/>
                      <a:gd name="T34" fmla="*/ 194 w 202"/>
                      <a:gd name="T35" fmla="*/ 57 h 172"/>
                      <a:gd name="T36" fmla="*/ 193 w 202"/>
                      <a:gd name="T37" fmla="*/ 62 h 172"/>
                      <a:gd name="T38" fmla="*/ 193 w 202"/>
                      <a:gd name="T39" fmla="*/ 71 h 172"/>
                      <a:gd name="T40" fmla="*/ 191 w 202"/>
                      <a:gd name="T41" fmla="*/ 84 h 172"/>
                      <a:gd name="T42" fmla="*/ 197 w 202"/>
                      <a:gd name="T43" fmla="*/ 103 h 172"/>
                      <a:gd name="T44" fmla="*/ 198 w 202"/>
                      <a:gd name="T45" fmla="*/ 124 h 172"/>
                      <a:gd name="T46" fmla="*/ 187 w 202"/>
                      <a:gd name="T47" fmla="*/ 147 h 172"/>
                      <a:gd name="T48" fmla="*/ 189 w 202"/>
                      <a:gd name="T49" fmla="*/ 114 h 172"/>
                      <a:gd name="T50" fmla="*/ 187 w 202"/>
                      <a:gd name="T51" fmla="*/ 92 h 172"/>
                      <a:gd name="T52" fmla="*/ 182 w 202"/>
                      <a:gd name="T53" fmla="*/ 82 h 172"/>
                      <a:gd name="T54" fmla="*/ 174 w 202"/>
                      <a:gd name="T55" fmla="*/ 76 h 172"/>
                      <a:gd name="T56" fmla="*/ 170 w 202"/>
                      <a:gd name="T57" fmla="*/ 70 h 172"/>
                      <a:gd name="T58" fmla="*/ 164 w 202"/>
                      <a:gd name="T59" fmla="*/ 71 h 172"/>
                      <a:gd name="T60" fmla="*/ 150 w 202"/>
                      <a:gd name="T61" fmla="*/ 76 h 172"/>
                      <a:gd name="T62" fmla="*/ 137 w 202"/>
                      <a:gd name="T63" fmla="*/ 76 h 172"/>
                      <a:gd name="T64" fmla="*/ 121 w 202"/>
                      <a:gd name="T65" fmla="*/ 76 h 172"/>
                      <a:gd name="T66" fmla="*/ 108 w 202"/>
                      <a:gd name="T67" fmla="*/ 75 h 172"/>
                      <a:gd name="T68" fmla="*/ 99 w 202"/>
                      <a:gd name="T69" fmla="*/ 75 h 172"/>
                      <a:gd name="T70" fmla="*/ 107 w 202"/>
                      <a:gd name="T71" fmla="*/ 79 h 172"/>
                      <a:gd name="T72" fmla="*/ 115 w 202"/>
                      <a:gd name="T73" fmla="*/ 82 h 172"/>
                      <a:gd name="T74" fmla="*/ 106 w 202"/>
                      <a:gd name="T75" fmla="*/ 83 h 172"/>
                      <a:gd name="T76" fmla="*/ 91 w 202"/>
                      <a:gd name="T77" fmla="*/ 82 h 172"/>
                      <a:gd name="T78" fmla="*/ 77 w 202"/>
                      <a:gd name="T79" fmla="*/ 80 h 172"/>
                      <a:gd name="T80" fmla="*/ 61 w 202"/>
                      <a:gd name="T81" fmla="*/ 79 h 172"/>
                      <a:gd name="T82" fmla="*/ 52 w 202"/>
                      <a:gd name="T83" fmla="*/ 79 h 172"/>
                      <a:gd name="T84" fmla="*/ 45 w 202"/>
                      <a:gd name="T85" fmla="*/ 79 h 172"/>
                      <a:gd name="T86" fmla="*/ 48 w 202"/>
                      <a:gd name="T87" fmla="*/ 82 h 172"/>
                      <a:gd name="T88" fmla="*/ 52 w 202"/>
                      <a:gd name="T89" fmla="*/ 88 h 172"/>
                      <a:gd name="T90" fmla="*/ 52 w 202"/>
                      <a:gd name="T91" fmla="*/ 99 h 172"/>
                      <a:gd name="T92" fmla="*/ 49 w 202"/>
                      <a:gd name="T93" fmla="*/ 109 h 172"/>
                      <a:gd name="T94" fmla="*/ 41 w 202"/>
                      <a:gd name="T95" fmla="*/ 121 h 172"/>
                      <a:gd name="T96" fmla="*/ 37 w 202"/>
                      <a:gd name="T97" fmla="*/ 134 h 172"/>
                      <a:gd name="T98" fmla="*/ 36 w 202"/>
                      <a:gd name="T99" fmla="*/ 149 h 172"/>
                      <a:gd name="T100" fmla="*/ 37 w 202"/>
                      <a:gd name="T101" fmla="*/ 166 h 172"/>
                      <a:gd name="T102" fmla="*/ 39 w 202"/>
                      <a:gd name="T103" fmla="*/ 172 h 172"/>
                      <a:gd name="T104" fmla="*/ 28 w 202"/>
                      <a:gd name="T105" fmla="*/ 160 h 172"/>
                      <a:gd name="T106" fmla="*/ 14 w 202"/>
                      <a:gd name="T107" fmla="*/ 147 h 172"/>
                      <a:gd name="T108" fmla="*/ 8 w 202"/>
                      <a:gd name="T109" fmla="*/ 149 h 172"/>
                      <a:gd name="T110" fmla="*/ 6 w 202"/>
                      <a:gd name="T111" fmla="*/ 159 h 172"/>
                      <a:gd name="T112" fmla="*/ 2 w 202"/>
                      <a:gd name="T113"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72">
                        <a:moveTo>
                          <a:pt x="2" y="142"/>
                        </a:moveTo>
                        <a:lnTo>
                          <a:pt x="0" y="120"/>
                        </a:lnTo>
                        <a:lnTo>
                          <a:pt x="4" y="91"/>
                        </a:lnTo>
                        <a:lnTo>
                          <a:pt x="8" y="66"/>
                        </a:lnTo>
                        <a:lnTo>
                          <a:pt x="16" y="47"/>
                        </a:lnTo>
                        <a:lnTo>
                          <a:pt x="27" y="30"/>
                        </a:lnTo>
                        <a:lnTo>
                          <a:pt x="44" y="24"/>
                        </a:lnTo>
                        <a:lnTo>
                          <a:pt x="53" y="16"/>
                        </a:lnTo>
                        <a:lnTo>
                          <a:pt x="71" y="8"/>
                        </a:lnTo>
                        <a:lnTo>
                          <a:pt x="91" y="0"/>
                        </a:lnTo>
                        <a:lnTo>
                          <a:pt x="114" y="0"/>
                        </a:lnTo>
                        <a:lnTo>
                          <a:pt x="137" y="4"/>
                        </a:lnTo>
                        <a:lnTo>
                          <a:pt x="152" y="12"/>
                        </a:lnTo>
                        <a:lnTo>
                          <a:pt x="164" y="21"/>
                        </a:lnTo>
                        <a:lnTo>
                          <a:pt x="182" y="36"/>
                        </a:lnTo>
                        <a:lnTo>
                          <a:pt x="194" y="49"/>
                        </a:lnTo>
                        <a:lnTo>
                          <a:pt x="202" y="55"/>
                        </a:lnTo>
                        <a:lnTo>
                          <a:pt x="194" y="57"/>
                        </a:lnTo>
                        <a:lnTo>
                          <a:pt x="193" y="62"/>
                        </a:lnTo>
                        <a:lnTo>
                          <a:pt x="193" y="71"/>
                        </a:lnTo>
                        <a:lnTo>
                          <a:pt x="191" y="84"/>
                        </a:lnTo>
                        <a:lnTo>
                          <a:pt x="197" y="103"/>
                        </a:lnTo>
                        <a:lnTo>
                          <a:pt x="198" y="124"/>
                        </a:lnTo>
                        <a:lnTo>
                          <a:pt x="187" y="147"/>
                        </a:lnTo>
                        <a:lnTo>
                          <a:pt x="189" y="114"/>
                        </a:lnTo>
                        <a:lnTo>
                          <a:pt x="187" y="92"/>
                        </a:lnTo>
                        <a:lnTo>
                          <a:pt x="182" y="82"/>
                        </a:lnTo>
                        <a:lnTo>
                          <a:pt x="174" y="76"/>
                        </a:lnTo>
                        <a:lnTo>
                          <a:pt x="170" y="70"/>
                        </a:lnTo>
                        <a:lnTo>
                          <a:pt x="164" y="71"/>
                        </a:lnTo>
                        <a:lnTo>
                          <a:pt x="150" y="76"/>
                        </a:lnTo>
                        <a:lnTo>
                          <a:pt x="137" y="76"/>
                        </a:lnTo>
                        <a:lnTo>
                          <a:pt x="121" y="76"/>
                        </a:lnTo>
                        <a:lnTo>
                          <a:pt x="108" y="75"/>
                        </a:lnTo>
                        <a:lnTo>
                          <a:pt x="99" y="75"/>
                        </a:lnTo>
                        <a:lnTo>
                          <a:pt x="107" y="79"/>
                        </a:lnTo>
                        <a:lnTo>
                          <a:pt x="115" y="82"/>
                        </a:lnTo>
                        <a:lnTo>
                          <a:pt x="106" y="83"/>
                        </a:lnTo>
                        <a:lnTo>
                          <a:pt x="91" y="82"/>
                        </a:lnTo>
                        <a:lnTo>
                          <a:pt x="77" y="80"/>
                        </a:lnTo>
                        <a:lnTo>
                          <a:pt x="61" y="79"/>
                        </a:lnTo>
                        <a:lnTo>
                          <a:pt x="52" y="79"/>
                        </a:lnTo>
                        <a:lnTo>
                          <a:pt x="45" y="79"/>
                        </a:lnTo>
                        <a:lnTo>
                          <a:pt x="48" y="82"/>
                        </a:lnTo>
                        <a:lnTo>
                          <a:pt x="52" y="88"/>
                        </a:lnTo>
                        <a:lnTo>
                          <a:pt x="52" y="99"/>
                        </a:lnTo>
                        <a:lnTo>
                          <a:pt x="49" y="109"/>
                        </a:lnTo>
                        <a:lnTo>
                          <a:pt x="41" y="121"/>
                        </a:lnTo>
                        <a:lnTo>
                          <a:pt x="37" y="134"/>
                        </a:lnTo>
                        <a:lnTo>
                          <a:pt x="36" y="149"/>
                        </a:lnTo>
                        <a:lnTo>
                          <a:pt x="37" y="166"/>
                        </a:lnTo>
                        <a:lnTo>
                          <a:pt x="39" y="172"/>
                        </a:lnTo>
                        <a:lnTo>
                          <a:pt x="28" y="160"/>
                        </a:lnTo>
                        <a:lnTo>
                          <a:pt x="14" y="147"/>
                        </a:lnTo>
                        <a:lnTo>
                          <a:pt x="8" y="149"/>
                        </a:lnTo>
                        <a:lnTo>
                          <a:pt x="6" y="159"/>
                        </a:lnTo>
                        <a:lnTo>
                          <a:pt x="2" y="14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47" name="Group 88"/>
                <p:cNvGrpSpPr>
                  <a:grpSpLocks/>
                </p:cNvGrpSpPr>
                <p:nvPr/>
              </p:nvGrpSpPr>
              <p:grpSpPr bwMode="auto">
                <a:xfrm>
                  <a:off x="3316" y="2654"/>
                  <a:ext cx="138" cy="35"/>
                  <a:chOff x="3316" y="2654"/>
                  <a:chExt cx="138" cy="35"/>
                </a:xfrm>
                <a:grpFill/>
              </p:grpSpPr>
              <p:sp>
                <p:nvSpPr>
                  <p:cNvPr id="149" name="Freeform 89"/>
                  <p:cNvSpPr>
                    <a:spLocks/>
                  </p:cNvSpPr>
                  <p:nvPr/>
                </p:nvSpPr>
                <p:spPr bwMode="auto">
                  <a:xfrm>
                    <a:off x="3316" y="2654"/>
                    <a:ext cx="61" cy="35"/>
                  </a:xfrm>
                  <a:custGeom>
                    <a:avLst/>
                    <a:gdLst>
                      <a:gd name="T0" fmla="*/ 114 w 240"/>
                      <a:gd name="T1" fmla="*/ 20 h 141"/>
                      <a:gd name="T2" fmla="*/ 85 w 240"/>
                      <a:gd name="T3" fmla="*/ 42 h 141"/>
                      <a:gd name="T4" fmla="*/ 47 w 240"/>
                      <a:gd name="T5" fmla="*/ 70 h 141"/>
                      <a:gd name="T6" fmla="*/ 19 w 240"/>
                      <a:gd name="T7" fmla="*/ 86 h 141"/>
                      <a:gd name="T8" fmla="*/ 2 w 240"/>
                      <a:gd name="T9" fmla="*/ 97 h 141"/>
                      <a:gd name="T10" fmla="*/ 0 w 240"/>
                      <a:gd name="T11" fmla="*/ 122 h 141"/>
                      <a:gd name="T12" fmla="*/ 15 w 240"/>
                      <a:gd name="T13" fmla="*/ 133 h 141"/>
                      <a:gd name="T14" fmla="*/ 50 w 240"/>
                      <a:gd name="T15" fmla="*/ 138 h 141"/>
                      <a:gd name="T16" fmla="*/ 82 w 240"/>
                      <a:gd name="T17" fmla="*/ 141 h 141"/>
                      <a:gd name="T18" fmla="*/ 114 w 240"/>
                      <a:gd name="T19" fmla="*/ 138 h 141"/>
                      <a:gd name="T20" fmla="*/ 136 w 240"/>
                      <a:gd name="T21" fmla="*/ 122 h 141"/>
                      <a:gd name="T22" fmla="*/ 176 w 240"/>
                      <a:gd name="T23" fmla="*/ 105 h 141"/>
                      <a:gd name="T24" fmla="*/ 237 w 240"/>
                      <a:gd name="T25" fmla="*/ 89 h 141"/>
                      <a:gd name="T26" fmla="*/ 240 w 240"/>
                      <a:gd name="T27" fmla="*/ 36 h 141"/>
                      <a:gd name="T28" fmla="*/ 233 w 240"/>
                      <a:gd name="T29" fmla="*/ 0 h 141"/>
                      <a:gd name="T30" fmla="*/ 114 w 240"/>
                      <a:gd name="T31" fmla="*/ 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41">
                        <a:moveTo>
                          <a:pt x="114" y="20"/>
                        </a:moveTo>
                        <a:lnTo>
                          <a:pt x="85" y="42"/>
                        </a:lnTo>
                        <a:lnTo>
                          <a:pt x="47" y="70"/>
                        </a:lnTo>
                        <a:lnTo>
                          <a:pt x="19" y="86"/>
                        </a:lnTo>
                        <a:lnTo>
                          <a:pt x="2" y="97"/>
                        </a:lnTo>
                        <a:lnTo>
                          <a:pt x="0" y="122"/>
                        </a:lnTo>
                        <a:lnTo>
                          <a:pt x="15" y="133"/>
                        </a:lnTo>
                        <a:lnTo>
                          <a:pt x="50" y="138"/>
                        </a:lnTo>
                        <a:lnTo>
                          <a:pt x="82" y="141"/>
                        </a:lnTo>
                        <a:lnTo>
                          <a:pt x="114" y="138"/>
                        </a:lnTo>
                        <a:lnTo>
                          <a:pt x="136" y="122"/>
                        </a:lnTo>
                        <a:lnTo>
                          <a:pt x="176" y="105"/>
                        </a:lnTo>
                        <a:lnTo>
                          <a:pt x="237" y="89"/>
                        </a:lnTo>
                        <a:lnTo>
                          <a:pt x="240" y="36"/>
                        </a:lnTo>
                        <a:lnTo>
                          <a:pt x="233" y="0"/>
                        </a:lnTo>
                        <a:lnTo>
                          <a:pt x="114" y="2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50" name="Freeform 90"/>
                  <p:cNvSpPr>
                    <a:spLocks/>
                  </p:cNvSpPr>
                  <p:nvPr/>
                </p:nvSpPr>
                <p:spPr bwMode="auto">
                  <a:xfrm>
                    <a:off x="3391" y="2657"/>
                    <a:ext cx="63" cy="30"/>
                  </a:xfrm>
                  <a:custGeom>
                    <a:avLst/>
                    <a:gdLst>
                      <a:gd name="T0" fmla="*/ 6 w 251"/>
                      <a:gd name="T1" fmla="*/ 1 h 119"/>
                      <a:gd name="T2" fmla="*/ 0 w 251"/>
                      <a:gd name="T3" fmla="*/ 47 h 119"/>
                      <a:gd name="T4" fmla="*/ 6 w 251"/>
                      <a:gd name="T5" fmla="*/ 82 h 119"/>
                      <a:gd name="T6" fmla="*/ 64 w 251"/>
                      <a:gd name="T7" fmla="*/ 96 h 119"/>
                      <a:gd name="T8" fmla="*/ 93 w 251"/>
                      <a:gd name="T9" fmla="*/ 96 h 119"/>
                      <a:gd name="T10" fmla="*/ 135 w 251"/>
                      <a:gd name="T11" fmla="*/ 107 h 119"/>
                      <a:gd name="T12" fmla="*/ 183 w 251"/>
                      <a:gd name="T13" fmla="*/ 115 h 119"/>
                      <a:gd name="T14" fmla="*/ 249 w 251"/>
                      <a:gd name="T15" fmla="*/ 119 h 119"/>
                      <a:gd name="T16" fmla="*/ 251 w 251"/>
                      <a:gd name="T17" fmla="*/ 102 h 119"/>
                      <a:gd name="T18" fmla="*/ 251 w 251"/>
                      <a:gd name="T19" fmla="*/ 84 h 119"/>
                      <a:gd name="T20" fmla="*/ 199 w 251"/>
                      <a:gd name="T21" fmla="*/ 56 h 119"/>
                      <a:gd name="T22" fmla="*/ 143 w 251"/>
                      <a:gd name="T23" fmla="*/ 25 h 119"/>
                      <a:gd name="T24" fmla="*/ 108 w 251"/>
                      <a:gd name="T25" fmla="*/ 0 h 119"/>
                      <a:gd name="T26" fmla="*/ 6 w 251"/>
                      <a:gd name="T27"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19">
                        <a:moveTo>
                          <a:pt x="6" y="1"/>
                        </a:moveTo>
                        <a:lnTo>
                          <a:pt x="0" y="47"/>
                        </a:lnTo>
                        <a:lnTo>
                          <a:pt x="6" y="82"/>
                        </a:lnTo>
                        <a:lnTo>
                          <a:pt x="64" y="96"/>
                        </a:lnTo>
                        <a:lnTo>
                          <a:pt x="93" y="96"/>
                        </a:lnTo>
                        <a:lnTo>
                          <a:pt x="135" y="107"/>
                        </a:lnTo>
                        <a:lnTo>
                          <a:pt x="183" y="115"/>
                        </a:lnTo>
                        <a:lnTo>
                          <a:pt x="249" y="119"/>
                        </a:lnTo>
                        <a:lnTo>
                          <a:pt x="251" y="102"/>
                        </a:lnTo>
                        <a:lnTo>
                          <a:pt x="251" y="84"/>
                        </a:lnTo>
                        <a:lnTo>
                          <a:pt x="199" y="56"/>
                        </a:lnTo>
                        <a:lnTo>
                          <a:pt x="143" y="25"/>
                        </a:lnTo>
                        <a:lnTo>
                          <a:pt x="108" y="0"/>
                        </a:lnTo>
                        <a:lnTo>
                          <a:pt x="6" y="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148" name="Freeform 91"/>
                <p:cNvSpPr>
                  <a:spLocks/>
                </p:cNvSpPr>
                <p:nvPr/>
              </p:nvSpPr>
              <p:spPr bwMode="auto">
                <a:xfrm>
                  <a:off x="3340" y="2423"/>
                  <a:ext cx="94" cy="244"/>
                </a:xfrm>
                <a:custGeom>
                  <a:avLst/>
                  <a:gdLst>
                    <a:gd name="T0" fmla="*/ 11 w 375"/>
                    <a:gd name="T1" fmla="*/ 0 h 976"/>
                    <a:gd name="T2" fmla="*/ 0 w 375"/>
                    <a:gd name="T3" fmla="*/ 86 h 976"/>
                    <a:gd name="T4" fmla="*/ 0 w 375"/>
                    <a:gd name="T5" fmla="*/ 220 h 976"/>
                    <a:gd name="T6" fmla="*/ 0 w 375"/>
                    <a:gd name="T7" fmla="*/ 378 h 976"/>
                    <a:gd name="T8" fmla="*/ 11 w 375"/>
                    <a:gd name="T9" fmla="*/ 471 h 976"/>
                    <a:gd name="T10" fmla="*/ 11 w 375"/>
                    <a:gd name="T11" fmla="*/ 511 h 976"/>
                    <a:gd name="T12" fmla="*/ 4 w 375"/>
                    <a:gd name="T13" fmla="*/ 660 h 976"/>
                    <a:gd name="T14" fmla="*/ 8 w 375"/>
                    <a:gd name="T15" fmla="*/ 767 h 976"/>
                    <a:gd name="T16" fmla="*/ 15 w 375"/>
                    <a:gd name="T17" fmla="*/ 913 h 976"/>
                    <a:gd name="T18" fmla="*/ 15 w 375"/>
                    <a:gd name="T19" fmla="*/ 952 h 976"/>
                    <a:gd name="T20" fmla="*/ 39 w 375"/>
                    <a:gd name="T21" fmla="*/ 972 h 976"/>
                    <a:gd name="T22" fmla="*/ 134 w 375"/>
                    <a:gd name="T23" fmla="*/ 948 h 976"/>
                    <a:gd name="T24" fmla="*/ 162 w 375"/>
                    <a:gd name="T25" fmla="*/ 637 h 976"/>
                    <a:gd name="T26" fmla="*/ 169 w 375"/>
                    <a:gd name="T27" fmla="*/ 440 h 976"/>
                    <a:gd name="T28" fmla="*/ 181 w 375"/>
                    <a:gd name="T29" fmla="*/ 267 h 976"/>
                    <a:gd name="T30" fmla="*/ 193 w 375"/>
                    <a:gd name="T31" fmla="*/ 542 h 976"/>
                    <a:gd name="T32" fmla="*/ 205 w 375"/>
                    <a:gd name="T33" fmla="*/ 944 h 976"/>
                    <a:gd name="T34" fmla="*/ 300 w 375"/>
                    <a:gd name="T35" fmla="*/ 976 h 976"/>
                    <a:gd name="T36" fmla="*/ 320 w 375"/>
                    <a:gd name="T37" fmla="*/ 952 h 976"/>
                    <a:gd name="T38" fmla="*/ 343 w 375"/>
                    <a:gd name="T39" fmla="*/ 597 h 976"/>
                    <a:gd name="T40" fmla="*/ 347 w 375"/>
                    <a:gd name="T41" fmla="*/ 425 h 976"/>
                    <a:gd name="T42" fmla="*/ 375 w 375"/>
                    <a:gd name="T43" fmla="*/ 48 h 976"/>
                    <a:gd name="T44" fmla="*/ 367 w 375"/>
                    <a:gd name="T45" fmla="*/ 4 h 976"/>
                    <a:gd name="T46" fmla="*/ 11 w 375"/>
                    <a:gd name="T4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5" h="976">
                      <a:moveTo>
                        <a:pt x="11" y="0"/>
                      </a:moveTo>
                      <a:lnTo>
                        <a:pt x="0" y="86"/>
                      </a:lnTo>
                      <a:lnTo>
                        <a:pt x="0" y="220"/>
                      </a:lnTo>
                      <a:lnTo>
                        <a:pt x="0" y="378"/>
                      </a:lnTo>
                      <a:lnTo>
                        <a:pt x="11" y="471"/>
                      </a:lnTo>
                      <a:lnTo>
                        <a:pt x="11" y="511"/>
                      </a:lnTo>
                      <a:lnTo>
                        <a:pt x="4" y="660"/>
                      </a:lnTo>
                      <a:lnTo>
                        <a:pt x="8" y="767"/>
                      </a:lnTo>
                      <a:lnTo>
                        <a:pt x="15" y="913"/>
                      </a:lnTo>
                      <a:lnTo>
                        <a:pt x="15" y="952"/>
                      </a:lnTo>
                      <a:lnTo>
                        <a:pt x="39" y="972"/>
                      </a:lnTo>
                      <a:lnTo>
                        <a:pt x="134" y="948"/>
                      </a:lnTo>
                      <a:lnTo>
                        <a:pt x="162" y="637"/>
                      </a:lnTo>
                      <a:lnTo>
                        <a:pt x="169" y="440"/>
                      </a:lnTo>
                      <a:lnTo>
                        <a:pt x="181" y="267"/>
                      </a:lnTo>
                      <a:lnTo>
                        <a:pt x="193" y="542"/>
                      </a:lnTo>
                      <a:lnTo>
                        <a:pt x="205" y="944"/>
                      </a:lnTo>
                      <a:lnTo>
                        <a:pt x="300" y="976"/>
                      </a:lnTo>
                      <a:lnTo>
                        <a:pt x="320" y="952"/>
                      </a:lnTo>
                      <a:lnTo>
                        <a:pt x="343" y="597"/>
                      </a:lnTo>
                      <a:lnTo>
                        <a:pt x="347" y="425"/>
                      </a:lnTo>
                      <a:lnTo>
                        <a:pt x="375" y="48"/>
                      </a:lnTo>
                      <a:lnTo>
                        <a:pt x="367" y="4"/>
                      </a:lnTo>
                      <a:lnTo>
                        <a:pt x="1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7" name="Group 92"/>
              <p:cNvGrpSpPr>
                <a:grpSpLocks/>
              </p:cNvGrpSpPr>
              <p:nvPr/>
            </p:nvGrpSpPr>
            <p:grpSpPr bwMode="auto">
              <a:xfrm>
                <a:off x="-111" y="2472"/>
                <a:ext cx="111" cy="468"/>
                <a:chOff x="3560" y="2283"/>
                <a:chExt cx="100" cy="456"/>
              </a:xfrm>
              <a:grpFill/>
            </p:grpSpPr>
            <p:sp>
              <p:nvSpPr>
                <p:cNvPr id="131" name="Freeform 93"/>
                <p:cNvSpPr>
                  <a:spLocks/>
                </p:cNvSpPr>
                <p:nvPr/>
              </p:nvSpPr>
              <p:spPr bwMode="auto">
                <a:xfrm>
                  <a:off x="3580" y="2593"/>
                  <a:ext cx="53" cy="133"/>
                </a:xfrm>
                <a:custGeom>
                  <a:avLst/>
                  <a:gdLst>
                    <a:gd name="T0" fmla="*/ 46 w 212"/>
                    <a:gd name="T1" fmla="*/ 0 h 532"/>
                    <a:gd name="T2" fmla="*/ 41 w 212"/>
                    <a:gd name="T3" fmla="*/ 64 h 532"/>
                    <a:gd name="T4" fmla="*/ 38 w 212"/>
                    <a:gd name="T5" fmla="*/ 135 h 532"/>
                    <a:gd name="T6" fmla="*/ 38 w 212"/>
                    <a:gd name="T7" fmla="*/ 206 h 532"/>
                    <a:gd name="T8" fmla="*/ 41 w 212"/>
                    <a:gd name="T9" fmla="*/ 271 h 532"/>
                    <a:gd name="T10" fmla="*/ 42 w 212"/>
                    <a:gd name="T11" fmla="*/ 324 h 532"/>
                    <a:gd name="T12" fmla="*/ 42 w 212"/>
                    <a:gd name="T13" fmla="*/ 391 h 532"/>
                    <a:gd name="T14" fmla="*/ 38 w 212"/>
                    <a:gd name="T15" fmla="*/ 419 h 532"/>
                    <a:gd name="T16" fmla="*/ 11 w 212"/>
                    <a:gd name="T17" fmla="*/ 500 h 532"/>
                    <a:gd name="T18" fmla="*/ 0 w 212"/>
                    <a:gd name="T19" fmla="*/ 530 h 532"/>
                    <a:gd name="T20" fmla="*/ 45 w 212"/>
                    <a:gd name="T21" fmla="*/ 532 h 532"/>
                    <a:gd name="T22" fmla="*/ 65 w 212"/>
                    <a:gd name="T23" fmla="*/ 495 h 532"/>
                    <a:gd name="T24" fmla="*/ 78 w 212"/>
                    <a:gd name="T25" fmla="*/ 453 h 532"/>
                    <a:gd name="T26" fmla="*/ 86 w 212"/>
                    <a:gd name="T27" fmla="*/ 387 h 532"/>
                    <a:gd name="T28" fmla="*/ 112 w 212"/>
                    <a:gd name="T29" fmla="*/ 206 h 532"/>
                    <a:gd name="T30" fmla="*/ 121 w 212"/>
                    <a:gd name="T31" fmla="*/ 154 h 532"/>
                    <a:gd name="T32" fmla="*/ 115 w 212"/>
                    <a:gd name="T33" fmla="*/ 253 h 532"/>
                    <a:gd name="T34" fmla="*/ 123 w 212"/>
                    <a:gd name="T35" fmla="*/ 313 h 532"/>
                    <a:gd name="T36" fmla="*/ 125 w 212"/>
                    <a:gd name="T37" fmla="*/ 370 h 532"/>
                    <a:gd name="T38" fmla="*/ 120 w 212"/>
                    <a:gd name="T39" fmla="*/ 421 h 532"/>
                    <a:gd name="T40" fmla="*/ 124 w 212"/>
                    <a:gd name="T41" fmla="*/ 446 h 532"/>
                    <a:gd name="T42" fmla="*/ 153 w 212"/>
                    <a:gd name="T43" fmla="*/ 522 h 532"/>
                    <a:gd name="T44" fmla="*/ 179 w 212"/>
                    <a:gd name="T45" fmla="*/ 524 h 532"/>
                    <a:gd name="T46" fmla="*/ 192 w 212"/>
                    <a:gd name="T47" fmla="*/ 524 h 532"/>
                    <a:gd name="T48" fmla="*/ 208 w 212"/>
                    <a:gd name="T49" fmla="*/ 508 h 532"/>
                    <a:gd name="T50" fmla="*/ 169 w 212"/>
                    <a:gd name="T51" fmla="*/ 421 h 532"/>
                    <a:gd name="T52" fmla="*/ 188 w 212"/>
                    <a:gd name="T53" fmla="*/ 237 h 532"/>
                    <a:gd name="T54" fmla="*/ 196 w 212"/>
                    <a:gd name="T55" fmla="*/ 150 h 532"/>
                    <a:gd name="T56" fmla="*/ 212 w 212"/>
                    <a:gd name="T57" fmla="*/ 4 h 532"/>
                    <a:gd name="T58" fmla="*/ 46 w 212"/>
                    <a:gd name="T5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532">
                      <a:moveTo>
                        <a:pt x="46" y="0"/>
                      </a:moveTo>
                      <a:lnTo>
                        <a:pt x="41" y="64"/>
                      </a:lnTo>
                      <a:lnTo>
                        <a:pt x="38" y="135"/>
                      </a:lnTo>
                      <a:lnTo>
                        <a:pt x="38" y="206"/>
                      </a:lnTo>
                      <a:lnTo>
                        <a:pt x="41" y="271"/>
                      </a:lnTo>
                      <a:lnTo>
                        <a:pt x="42" y="324"/>
                      </a:lnTo>
                      <a:lnTo>
                        <a:pt x="42" y="391"/>
                      </a:lnTo>
                      <a:lnTo>
                        <a:pt x="38" y="419"/>
                      </a:lnTo>
                      <a:lnTo>
                        <a:pt x="11" y="500"/>
                      </a:lnTo>
                      <a:lnTo>
                        <a:pt x="0" y="530"/>
                      </a:lnTo>
                      <a:lnTo>
                        <a:pt x="45" y="532"/>
                      </a:lnTo>
                      <a:lnTo>
                        <a:pt x="65" y="495"/>
                      </a:lnTo>
                      <a:lnTo>
                        <a:pt x="78" y="453"/>
                      </a:lnTo>
                      <a:lnTo>
                        <a:pt x="86" y="387"/>
                      </a:lnTo>
                      <a:lnTo>
                        <a:pt x="112" y="206"/>
                      </a:lnTo>
                      <a:lnTo>
                        <a:pt x="121" y="154"/>
                      </a:lnTo>
                      <a:lnTo>
                        <a:pt x="115" y="253"/>
                      </a:lnTo>
                      <a:lnTo>
                        <a:pt x="123" y="313"/>
                      </a:lnTo>
                      <a:lnTo>
                        <a:pt x="125" y="370"/>
                      </a:lnTo>
                      <a:lnTo>
                        <a:pt x="120" y="421"/>
                      </a:lnTo>
                      <a:lnTo>
                        <a:pt x="124" y="446"/>
                      </a:lnTo>
                      <a:lnTo>
                        <a:pt x="153" y="522"/>
                      </a:lnTo>
                      <a:lnTo>
                        <a:pt x="179" y="524"/>
                      </a:lnTo>
                      <a:lnTo>
                        <a:pt x="192" y="524"/>
                      </a:lnTo>
                      <a:lnTo>
                        <a:pt x="208" y="508"/>
                      </a:lnTo>
                      <a:lnTo>
                        <a:pt x="169" y="421"/>
                      </a:lnTo>
                      <a:lnTo>
                        <a:pt x="188" y="237"/>
                      </a:lnTo>
                      <a:lnTo>
                        <a:pt x="196" y="150"/>
                      </a:lnTo>
                      <a:lnTo>
                        <a:pt x="212" y="4"/>
                      </a:lnTo>
                      <a:lnTo>
                        <a:pt x="4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32" name="Group 94"/>
                <p:cNvGrpSpPr>
                  <a:grpSpLocks/>
                </p:cNvGrpSpPr>
                <p:nvPr/>
              </p:nvGrpSpPr>
              <p:grpSpPr bwMode="auto">
                <a:xfrm>
                  <a:off x="3561" y="2428"/>
                  <a:ext cx="96" cy="132"/>
                  <a:chOff x="3561" y="2428"/>
                  <a:chExt cx="96" cy="132"/>
                </a:xfrm>
                <a:grpFill/>
              </p:grpSpPr>
              <p:sp>
                <p:nvSpPr>
                  <p:cNvPr id="143" name="Freeform 95"/>
                  <p:cNvSpPr>
                    <a:spLocks/>
                  </p:cNvSpPr>
                  <p:nvPr/>
                </p:nvSpPr>
                <p:spPr bwMode="auto">
                  <a:xfrm>
                    <a:off x="3561" y="2431"/>
                    <a:ext cx="26" cy="129"/>
                  </a:xfrm>
                  <a:custGeom>
                    <a:avLst/>
                    <a:gdLst>
                      <a:gd name="T0" fmla="*/ 5 w 105"/>
                      <a:gd name="T1" fmla="*/ 0 h 514"/>
                      <a:gd name="T2" fmla="*/ 0 w 105"/>
                      <a:gd name="T3" fmla="*/ 116 h 514"/>
                      <a:gd name="T4" fmla="*/ 17 w 105"/>
                      <a:gd name="T5" fmla="*/ 276 h 514"/>
                      <a:gd name="T6" fmla="*/ 31 w 105"/>
                      <a:gd name="T7" fmla="*/ 414 h 514"/>
                      <a:gd name="T8" fmla="*/ 58 w 105"/>
                      <a:gd name="T9" fmla="*/ 498 h 514"/>
                      <a:gd name="T10" fmla="*/ 69 w 105"/>
                      <a:gd name="T11" fmla="*/ 514 h 514"/>
                      <a:gd name="T12" fmla="*/ 77 w 105"/>
                      <a:gd name="T13" fmla="*/ 490 h 514"/>
                      <a:gd name="T14" fmla="*/ 81 w 105"/>
                      <a:gd name="T15" fmla="*/ 431 h 514"/>
                      <a:gd name="T16" fmla="*/ 105 w 105"/>
                      <a:gd name="T17" fmla="*/ 415 h 514"/>
                      <a:gd name="T18" fmla="*/ 73 w 105"/>
                      <a:gd name="T19" fmla="*/ 369 h 514"/>
                      <a:gd name="T20" fmla="*/ 52 w 105"/>
                      <a:gd name="T21" fmla="*/ 342 h 514"/>
                      <a:gd name="T22" fmla="*/ 55 w 105"/>
                      <a:gd name="T23" fmla="*/ 104 h 514"/>
                      <a:gd name="T24" fmla="*/ 66 w 105"/>
                      <a:gd name="T25" fmla="*/ 9 h 514"/>
                      <a:gd name="T26" fmla="*/ 5 w 105"/>
                      <a:gd name="T2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514">
                        <a:moveTo>
                          <a:pt x="5" y="0"/>
                        </a:moveTo>
                        <a:lnTo>
                          <a:pt x="0" y="116"/>
                        </a:lnTo>
                        <a:lnTo>
                          <a:pt x="17" y="276"/>
                        </a:lnTo>
                        <a:lnTo>
                          <a:pt x="31" y="414"/>
                        </a:lnTo>
                        <a:lnTo>
                          <a:pt x="58" y="498"/>
                        </a:lnTo>
                        <a:lnTo>
                          <a:pt x="69" y="514"/>
                        </a:lnTo>
                        <a:lnTo>
                          <a:pt x="77" y="490"/>
                        </a:lnTo>
                        <a:lnTo>
                          <a:pt x="81" y="431"/>
                        </a:lnTo>
                        <a:lnTo>
                          <a:pt x="105" y="415"/>
                        </a:lnTo>
                        <a:lnTo>
                          <a:pt x="73" y="369"/>
                        </a:lnTo>
                        <a:lnTo>
                          <a:pt x="52" y="342"/>
                        </a:lnTo>
                        <a:lnTo>
                          <a:pt x="55" y="104"/>
                        </a:lnTo>
                        <a:lnTo>
                          <a:pt x="66" y="9"/>
                        </a:lnTo>
                        <a:lnTo>
                          <a:pt x="5"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44" name="Freeform 96"/>
                  <p:cNvSpPr>
                    <a:spLocks/>
                  </p:cNvSpPr>
                  <p:nvPr/>
                </p:nvSpPr>
                <p:spPr bwMode="auto">
                  <a:xfrm>
                    <a:off x="3634" y="2428"/>
                    <a:ext cx="23" cy="120"/>
                  </a:xfrm>
                  <a:custGeom>
                    <a:avLst/>
                    <a:gdLst>
                      <a:gd name="T0" fmla="*/ 27 w 92"/>
                      <a:gd name="T1" fmla="*/ 14 h 480"/>
                      <a:gd name="T2" fmla="*/ 40 w 92"/>
                      <a:gd name="T3" fmla="*/ 99 h 480"/>
                      <a:gd name="T4" fmla="*/ 38 w 92"/>
                      <a:gd name="T5" fmla="*/ 305 h 480"/>
                      <a:gd name="T6" fmla="*/ 0 w 92"/>
                      <a:gd name="T7" fmla="*/ 392 h 480"/>
                      <a:gd name="T8" fmla="*/ 10 w 92"/>
                      <a:gd name="T9" fmla="*/ 400 h 480"/>
                      <a:gd name="T10" fmla="*/ 0 w 92"/>
                      <a:gd name="T11" fmla="*/ 443 h 480"/>
                      <a:gd name="T12" fmla="*/ 8 w 92"/>
                      <a:gd name="T13" fmla="*/ 480 h 480"/>
                      <a:gd name="T14" fmla="*/ 38 w 92"/>
                      <a:gd name="T15" fmla="*/ 421 h 480"/>
                      <a:gd name="T16" fmla="*/ 66 w 92"/>
                      <a:gd name="T17" fmla="*/ 316 h 480"/>
                      <a:gd name="T18" fmla="*/ 92 w 92"/>
                      <a:gd name="T19" fmla="*/ 79 h 480"/>
                      <a:gd name="T20" fmla="*/ 81 w 92"/>
                      <a:gd name="T21" fmla="*/ 0 h 480"/>
                      <a:gd name="T22" fmla="*/ 27 w 92"/>
                      <a:gd name="T23" fmla="*/ 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480">
                        <a:moveTo>
                          <a:pt x="27" y="14"/>
                        </a:moveTo>
                        <a:lnTo>
                          <a:pt x="40" y="99"/>
                        </a:lnTo>
                        <a:lnTo>
                          <a:pt x="38" y="305"/>
                        </a:lnTo>
                        <a:lnTo>
                          <a:pt x="0" y="392"/>
                        </a:lnTo>
                        <a:lnTo>
                          <a:pt x="10" y="400"/>
                        </a:lnTo>
                        <a:lnTo>
                          <a:pt x="0" y="443"/>
                        </a:lnTo>
                        <a:lnTo>
                          <a:pt x="8" y="480"/>
                        </a:lnTo>
                        <a:lnTo>
                          <a:pt x="38" y="421"/>
                        </a:lnTo>
                        <a:lnTo>
                          <a:pt x="66" y="316"/>
                        </a:lnTo>
                        <a:lnTo>
                          <a:pt x="92" y="79"/>
                        </a:lnTo>
                        <a:lnTo>
                          <a:pt x="81" y="0"/>
                        </a:lnTo>
                        <a:lnTo>
                          <a:pt x="27" y="1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133" name="Freeform 97"/>
                <p:cNvSpPr>
                  <a:spLocks/>
                </p:cNvSpPr>
                <p:nvPr/>
              </p:nvSpPr>
              <p:spPr bwMode="auto">
                <a:xfrm>
                  <a:off x="3596" y="2292"/>
                  <a:ext cx="33" cy="61"/>
                </a:xfrm>
                <a:custGeom>
                  <a:avLst/>
                  <a:gdLst>
                    <a:gd name="T0" fmla="*/ 20 w 133"/>
                    <a:gd name="T1" fmla="*/ 243 h 243"/>
                    <a:gd name="T2" fmla="*/ 20 w 133"/>
                    <a:gd name="T3" fmla="*/ 206 h 243"/>
                    <a:gd name="T4" fmla="*/ 4 w 133"/>
                    <a:gd name="T5" fmla="*/ 163 h 243"/>
                    <a:gd name="T6" fmla="*/ 0 w 133"/>
                    <a:gd name="T7" fmla="*/ 134 h 243"/>
                    <a:gd name="T8" fmla="*/ 0 w 133"/>
                    <a:gd name="T9" fmla="*/ 113 h 243"/>
                    <a:gd name="T10" fmla="*/ 0 w 133"/>
                    <a:gd name="T11" fmla="*/ 82 h 243"/>
                    <a:gd name="T12" fmla="*/ 4 w 133"/>
                    <a:gd name="T13" fmla="*/ 55 h 243"/>
                    <a:gd name="T14" fmla="*/ 11 w 133"/>
                    <a:gd name="T15" fmla="*/ 38 h 243"/>
                    <a:gd name="T16" fmla="*/ 20 w 133"/>
                    <a:gd name="T17" fmla="*/ 22 h 243"/>
                    <a:gd name="T18" fmla="*/ 32 w 133"/>
                    <a:gd name="T19" fmla="*/ 11 h 243"/>
                    <a:gd name="T20" fmla="*/ 50 w 133"/>
                    <a:gd name="T21" fmla="*/ 1 h 243"/>
                    <a:gd name="T22" fmla="*/ 71 w 133"/>
                    <a:gd name="T23" fmla="*/ 0 h 243"/>
                    <a:gd name="T24" fmla="*/ 90 w 133"/>
                    <a:gd name="T25" fmla="*/ 3 h 243"/>
                    <a:gd name="T26" fmla="*/ 106 w 133"/>
                    <a:gd name="T27" fmla="*/ 9 h 243"/>
                    <a:gd name="T28" fmla="*/ 117 w 133"/>
                    <a:gd name="T29" fmla="*/ 22 h 243"/>
                    <a:gd name="T30" fmla="*/ 127 w 133"/>
                    <a:gd name="T31" fmla="*/ 38 h 243"/>
                    <a:gd name="T32" fmla="*/ 133 w 133"/>
                    <a:gd name="T33" fmla="*/ 57 h 243"/>
                    <a:gd name="T34" fmla="*/ 132 w 133"/>
                    <a:gd name="T35" fmla="*/ 99 h 243"/>
                    <a:gd name="T36" fmla="*/ 127 w 133"/>
                    <a:gd name="T37" fmla="*/ 131 h 243"/>
                    <a:gd name="T38" fmla="*/ 121 w 133"/>
                    <a:gd name="T39" fmla="*/ 168 h 243"/>
                    <a:gd name="T40" fmla="*/ 111 w 133"/>
                    <a:gd name="T41" fmla="*/ 187 h 243"/>
                    <a:gd name="T42" fmla="*/ 102 w 133"/>
                    <a:gd name="T43" fmla="*/ 202 h 243"/>
                    <a:gd name="T44" fmla="*/ 96 w 133"/>
                    <a:gd name="T45" fmla="*/ 213 h 243"/>
                    <a:gd name="T46" fmla="*/ 91 w 133"/>
                    <a:gd name="T47" fmla="*/ 243 h 243"/>
                    <a:gd name="T48" fmla="*/ 20 w 133"/>
                    <a:gd name="T4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243">
                      <a:moveTo>
                        <a:pt x="20" y="243"/>
                      </a:moveTo>
                      <a:lnTo>
                        <a:pt x="20" y="206"/>
                      </a:lnTo>
                      <a:lnTo>
                        <a:pt x="4" y="163"/>
                      </a:lnTo>
                      <a:lnTo>
                        <a:pt x="0" y="134"/>
                      </a:lnTo>
                      <a:lnTo>
                        <a:pt x="0" y="113"/>
                      </a:lnTo>
                      <a:lnTo>
                        <a:pt x="0" y="82"/>
                      </a:lnTo>
                      <a:lnTo>
                        <a:pt x="4" y="55"/>
                      </a:lnTo>
                      <a:lnTo>
                        <a:pt x="11" y="38"/>
                      </a:lnTo>
                      <a:lnTo>
                        <a:pt x="20" y="22"/>
                      </a:lnTo>
                      <a:lnTo>
                        <a:pt x="32" y="11"/>
                      </a:lnTo>
                      <a:lnTo>
                        <a:pt x="50" y="1"/>
                      </a:lnTo>
                      <a:lnTo>
                        <a:pt x="71" y="0"/>
                      </a:lnTo>
                      <a:lnTo>
                        <a:pt x="90" y="3"/>
                      </a:lnTo>
                      <a:lnTo>
                        <a:pt x="106" y="9"/>
                      </a:lnTo>
                      <a:lnTo>
                        <a:pt x="117" y="22"/>
                      </a:lnTo>
                      <a:lnTo>
                        <a:pt x="127" y="38"/>
                      </a:lnTo>
                      <a:lnTo>
                        <a:pt x="133" y="57"/>
                      </a:lnTo>
                      <a:lnTo>
                        <a:pt x="132" y="99"/>
                      </a:lnTo>
                      <a:lnTo>
                        <a:pt x="127" y="131"/>
                      </a:lnTo>
                      <a:lnTo>
                        <a:pt x="121" y="168"/>
                      </a:lnTo>
                      <a:lnTo>
                        <a:pt x="111" y="187"/>
                      </a:lnTo>
                      <a:lnTo>
                        <a:pt x="102" y="202"/>
                      </a:lnTo>
                      <a:lnTo>
                        <a:pt x="96" y="213"/>
                      </a:lnTo>
                      <a:lnTo>
                        <a:pt x="91" y="243"/>
                      </a:lnTo>
                      <a:lnTo>
                        <a:pt x="20" y="24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34" name="Freeform 98"/>
                <p:cNvSpPr>
                  <a:spLocks/>
                </p:cNvSpPr>
                <p:nvPr/>
              </p:nvSpPr>
              <p:spPr bwMode="auto">
                <a:xfrm>
                  <a:off x="3582" y="2283"/>
                  <a:ext cx="60" cy="50"/>
                </a:xfrm>
                <a:custGeom>
                  <a:avLst/>
                  <a:gdLst>
                    <a:gd name="T0" fmla="*/ 25 w 242"/>
                    <a:gd name="T1" fmla="*/ 197 h 201"/>
                    <a:gd name="T2" fmla="*/ 14 w 242"/>
                    <a:gd name="T3" fmla="*/ 201 h 201"/>
                    <a:gd name="T4" fmla="*/ 0 w 242"/>
                    <a:gd name="T5" fmla="*/ 194 h 201"/>
                    <a:gd name="T6" fmla="*/ 6 w 242"/>
                    <a:gd name="T7" fmla="*/ 162 h 201"/>
                    <a:gd name="T8" fmla="*/ 14 w 242"/>
                    <a:gd name="T9" fmla="*/ 122 h 201"/>
                    <a:gd name="T10" fmla="*/ 30 w 242"/>
                    <a:gd name="T11" fmla="*/ 77 h 201"/>
                    <a:gd name="T12" fmla="*/ 38 w 242"/>
                    <a:gd name="T13" fmla="*/ 52 h 201"/>
                    <a:gd name="T14" fmla="*/ 47 w 242"/>
                    <a:gd name="T15" fmla="*/ 31 h 201"/>
                    <a:gd name="T16" fmla="*/ 68 w 242"/>
                    <a:gd name="T17" fmla="*/ 12 h 201"/>
                    <a:gd name="T18" fmla="*/ 106 w 242"/>
                    <a:gd name="T19" fmla="*/ 4 h 201"/>
                    <a:gd name="T20" fmla="*/ 138 w 242"/>
                    <a:gd name="T21" fmla="*/ 0 h 201"/>
                    <a:gd name="T22" fmla="*/ 185 w 242"/>
                    <a:gd name="T23" fmla="*/ 20 h 201"/>
                    <a:gd name="T24" fmla="*/ 204 w 242"/>
                    <a:gd name="T25" fmla="*/ 42 h 201"/>
                    <a:gd name="T26" fmla="*/ 220 w 242"/>
                    <a:gd name="T27" fmla="*/ 83 h 201"/>
                    <a:gd name="T28" fmla="*/ 235 w 242"/>
                    <a:gd name="T29" fmla="*/ 130 h 201"/>
                    <a:gd name="T30" fmla="*/ 242 w 242"/>
                    <a:gd name="T31" fmla="*/ 171 h 201"/>
                    <a:gd name="T32" fmla="*/ 239 w 242"/>
                    <a:gd name="T33" fmla="*/ 188 h 201"/>
                    <a:gd name="T34" fmla="*/ 217 w 242"/>
                    <a:gd name="T35" fmla="*/ 190 h 201"/>
                    <a:gd name="T36" fmla="*/ 200 w 242"/>
                    <a:gd name="T37" fmla="*/ 194 h 201"/>
                    <a:gd name="T38" fmla="*/ 176 w 242"/>
                    <a:gd name="T39" fmla="*/ 198 h 201"/>
                    <a:gd name="T40" fmla="*/ 183 w 242"/>
                    <a:gd name="T41" fmla="*/ 158 h 201"/>
                    <a:gd name="T42" fmla="*/ 183 w 242"/>
                    <a:gd name="T43" fmla="*/ 134 h 201"/>
                    <a:gd name="T44" fmla="*/ 181 w 242"/>
                    <a:gd name="T45" fmla="*/ 113 h 201"/>
                    <a:gd name="T46" fmla="*/ 183 w 242"/>
                    <a:gd name="T47" fmla="*/ 84 h 201"/>
                    <a:gd name="T48" fmla="*/ 155 w 242"/>
                    <a:gd name="T49" fmla="*/ 72 h 201"/>
                    <a:gd name="T50" fmla="*/ 147 w 242"/>
                    <a:gd name="T51" fmla="*/ 47 h 201"/>
                    <a:gd name="T52" fmla="*/ 123 w 242"/>
                    <a:gd name="T53" fmla="*/ 64 h 201"/>
                    <a:gd name="T54" fmla="*/ 91 w 242"/>
                    <a:gd name="T55" fmla="*/ 96 h 201"/>
                    <a:gd name="T56" fmla="*/ 104 w 242"/>
                    <a:gd name="T57" fmla="*/ 80 h 201"/>
                    <a:gd name="T58" fmla="*/ 76 w 242"/>
                    <a:gd name="T59" fmla="*/ 104 h 201"/>
                    <a:gd name="T60" fmla="*/ 76 w 242"/>
                    <a:gd name="T61" fmla="*/ 142 h 201"/>
                    <a:gd name="T62" fmla="*/ 83 w 242"/>
                    <a:gd name="T63" fmla="*/ 160 h 201"/>
                    <a:gd name="T64" fmla="*/ 91 w 242"/>
                    <a:gd name="T65" fmla="*/ 176 h 201"/>
                    <a:gd name="T66" fmla="*/ 97 w 242"/>
                    <a:gd name="T67" fmla="*/ 200 h 201"/>
                    <a:gd name="T68" fmla="*/ 68 w 242"/>
                    <a:gd name="T69" fmla="*/ 200 h 201"/>
                    <a:gd name="T70" fmla="*/ 81 w 242"/>
                    <a:gd name="T71" fmla="*/ 200 h 201"/>
                    <a:gd name="T72" fmla="*/ 40 w 242"/>
                    <a:gd name="T73" fmla="*/ 194 h 201"/>
                    <a:gd name="T74" fmla="*/ 38 w 242"/>
                    <a:gd name="T75" fmla="*/ 194 h 201"/>
                    <a:gd name="T76" fmla="*/ 25 w 242"/>
                    <a:gd name="T7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2" h="201">
                      <a:moveTo>
                        <a:pt x="25" y="197"/>
                      </a:moveTo>
                      <a:lnTo>
                        <a:pt x="14" y="201"/>
                      </a:lnTo>
                      <a:lnTo>
                        <a:pt x="0" y="194"/>
                      </a:lnTo>
                      <a:lnTo>
                        <a:pt x="6" y="162"/>
                      </a:lnTo>
                      <a:lnTo>
                        <a:pt x="14" y="122"/>
                      </a:lnTo>
                      <a:lnTo>
                        <a:pt x="30" y="77"/>
                      </a:lnTo>
                      <a:lnTo>
                        <a:pt x="38" y="52"/>
                      </a:lnTo>
                      <a:lnTo>
                        <a:pt x="47" y="31"/>
                      </a:lnTo>
                      <a:lnTo>
                        <a:pt x="68" y="12"/>
                      </a:lnTo>
                      <a:lnTo>
                        <a:pt x="106" y="4"/>
                      </a:lnTo>
                      <a:lnTo>
                        <a:pt x="138" y="0"/>
                      </a:lnTo>
                      <a:lnTo>
                        <a:pt x="185" y="20"/>
                      </a:lnTo>
                      <a:lnTo>
                        <a:pt x="204" y="42"/>
                      </a:lnTo>
                      <a:lnTo>
                        <a:pt x="220" y="83"/>
                      </a:lnTo>
                      <a:lnTo>
                        <a:pt x="235" y="130"/>
                      </a:lnTo>
                      <a:lnTo>
                        <a:pt x="242" y="171"/>
                      </a:lnTo>
                      <a:lnTo>
                        <a:pt x="239" y="188"/>
                      </a:lnTo>
                      <a:lnTo>
                        <a:pt x="217" y="190"/>
                      </a:lnTo>
                      <a:lnTo>
                        <a:pt x="200" y="194"/>
                      </a:lnTo>
                      <a:lnTo>
                        <a:pt x="176" y="198"/>
                      </a:lnTo>
                      <a:lnTo>
                        <a:pt x="183" y="158"/>
                      </a:lnTo>
                      <a:lnTo>
                        <a:pt x="183" y="134"/>
                      </a:lnTo>
                      <a:lnTo>
                        <a:pt x="181" y="113"/>
                      </a:lnTo>
                      <a:lnTo>
                        <a:pt x="183" y="84"/>
                      </a:lnTo>
                      <a:lnTo>
                        <a:pt x="155" y="72"/>
                      </a:lnTo>
                      <a:lnTo>
                        <a:pt x="147" y="47"/>
                      </a:lnTo>
                      <a:lnTo>
                        <a:pt x="123" y="64"/>
                      </a:lnTo>
                      <a:lnTo>
                        <a:pt x="91" y="96"/>
                      </a:lnTo>
                      <a:lnTo>
                        <a:pt x="104" y="80"/>
                      </a:lnTo>
                      <a:lnTo>
                        <a:pt x="76" y="104"/>
                      </a:lnTo>
                      <a:lnTo>
                        <a:pt x="76" y="142"/>
                      </a:lnTo>
                      <a:lnTo>
                        <a:pt x="83" y="160"/>
                      </a:lnTo>
                      <a:lnTo>
                        <a:pt x="91" y="176"/>
                      </a:lnTo>
                      <a:lnTo>
                        <a:pt x="97" y="200"/>
                      </a:lnTo>
                      <a:lnTo>
                        <a:pt x="68" y="200"/>
                      </a:lnTo>
                      <a:lnTo>
                        <a:pt x="81" y="200"/>
                      </a:lnTo>
                      <a:lnTo>
                        <a:pt x="40" y="194"/>
                      </a:lnTo>
                      <a:lnTo>
                        <a:pt x="38" y="194"/>
                      </a:lnTo>
                      <a:lnTo>
                        <a:pt x="25" y="19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35" name="Freeform 99"/>
                <p:cNvSpPr>
                  <a:spLocks/>
                </p:cNvSpPr>
                <p:nvPr/>
              </p:nvSpPr>
              <p:spPr bwMode="auto">
                <a:xfrm>
                  <a:off x="3560" y="2352"/>
                  <a:ext cx="100" cy="245"/>
                </a:xfrm>
                <a:custGeom>
                  <a:avLst/>
                  <a:gdLst>
                    <a:gd name="T0" fmla="*/ 161 w 401"/>
                    <a:gd name="T1" fmla="*/ 0 h 980"/>
                    <a:gd name="T2" fmla="*/ 64 w 401"/>
                    <a:gd name="T3" fmla="*/ 53 h 980"/>
                    <a:gd name="T4" fmla="*/ 52 w 401"/>
                    <a:gd name="T5" fmla="*/ 70 h 980"/>
                    <a:gd name="T6" fmla="*/ 0 w 401"/>
                    <a:gd name="T7" fmla="*/ 319 h 980"/>
                    <a:gd name="T8" fmla="*/ 77 w 401"/>
                    <a:gd name="T9" fmla="*/ 330 h 980"/>
                    <a:gd name="T10" fmla="*/ 87 w 401"/>
                    <a:gd name="T11" fmla="*/ 267 h 980"/>
                    <a:gd name="T12" fmla="*/ 116 w 401"/>
                    <a:gd name="T13" fmla="*/ 398 h 980"/>
                    <a:gd name="T14" fmla="*/ 68 w 401"/>
                    <a:gd name="T15" fmla="*/ 693 h 980"/>
                    <a:gd name="T16" fmla="*/ 93 w 401"/>
                    <a:gd name="T17" fmla="*/ 977 h 980"/>
                    <a:gd name="T18" fmla="*/ 120 w 401"/>
                    <a:gd name="T19" fmla="*/ 980 h 980"/>
                    <a:gd name="T20" fmla="*/ 162 w 401"/>
                    <a:gd name="T21" fmla="*/ 976 h 980"/>
                    <a:gd name="T22" fmla="*/ 223 w 401"/>
                    <a:gd name="T23" fmla="*/ 972 h 980"/>
                    <a:gd name="T24" fmla="*/ 276 w 401"/>
                    <a:gd name="T25" fmla="*/ 972 h 980"/>
                    <a:gd name="T26" fmla="*/ 320 w 401"/>
                    <a:gd name="T27" fmla="*/ 973 h 980"/>
                    <a:gd name="T28" fmla="*/ 337 w 401"/>
                    <a:gd name="T29" fmla="*/ 564 h 980"/>
                    <a:gd name="T30" fmla="*/ 293 w 401"/>
                    <a:gd name="T31" fmla="*/ 384 h 980"/>
                    <a:gd name="T32" fmla="*/ 310 w 401"/>
                    <a:gd name="T33" fmla="*/ 285 h 980"/>
                    <a:gd name="T34" fmla="*/ 320 w 401"/>
                    <a:gd name="T35" fmla="*/ 322 h 980"/>
                    <a:gd name="T36" fmla="*/ 401 w 401"/>
                    <a:gd name="T37" fmla="*/ 301 h 980"/>
                    <a:gd name="T38" fmla="*/ 339 w 401"/>
                    <a:gd name="T39" fmla="*/ 67 h 980"/>
                    <a:gd name="T40" fmla="*/ 237 w 401"/>
                    <a:gd name="T41" fmla="*/ 0 h 980"/>
                    <a:gd name="T42" fmla="*/ 161 w 401"/>
                    <a:gd name="T43"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1" h="980">
                      <a:moveTo>
                        <a:pt x="161" y="0"/>
                      </a:moveTo>
                      <a:lnTo>
                        <a:pt x="64" y="53"/>
                      </a:lnTo>
                      <a:lnTo>
                        <a:pt x="52" y="70"/>
                      </a:lnTo>
                      <a:lnTo>
                        <a:pt x="0" y="319"/>
                      </a:lnTo>
                      <a:lnTo>
                        <a:pt x="77" y="330"/>
                      </a:lnTo>
                      <a:lnTo>
                        <a:pt x="87" y="267"/>
                      </a:lnTo>
                      <a:lnTo>
                        <a:pt x="116" y="398"/>
                      </a:lnTo>
                      <a:lnTo>
                        <a:pt x="68" y="693"/>
                      </a:lnTo>
                      <a:lnTo>
                        <a:pt x="93" y="977"/>
                      </a:lnTo>
                      <a:lnTo>
                        <a:pt x="120" y="980"/>
                      </a:lnTo>
                      <a:lnTo>
                        <a:pt x="162" y="976"/>
                      </a:lnTo>
                      <a:lnTo>
                        <a:pt x="223" y="972"/>
                      </a:lnTo>
                      <a:lnTo>
                        <a:pt x="276" y="972"/>
                      </a:lnTo>
                      <a:lnTo>
                        <a:pt x="320" y="973"/>
                      </a:lnTo>
                      <a:lnTo>
                        <a:pt x="337" y="564"/>
                      </a:lnTo>
                      <a:lnTo>
                        <a:pt x="293" y="384"/>
                      </a:lnTo>
                      <a:lnTo>
                        <a:pt x="310" y="285"/>
                      </a:lnTo>
                      <a:lnTo>
                        <a:pt x="320" y="322"/>
                      </a:lnTo>
                      <a:lnTo>
                        <a:pt x="401" y="301"/>
                      </a:lnTo>
                      <a:lnTo>
                        <a:pt x="339" y="67"/>
                      </a:lnTo>
                      <a:lnTo>
                        <a:pt x="237" y="0"/>
                      </a:lnTo>
                      <a:lnTo>
                        <a:pt x="16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36" name="Group 100"/>
                <p:cNvGrpSpPr>
                  <a:grpSpLocks/>
                </p:cNvGrpSpPr>
                <p:nvPr/>
              </p:nvGrpSpPr>
              <p:grpSpPr bwMode="auto">
                <a:xfrm>
                  <a:off x="3589" y="2353"/>
                  <a:ext cx="43" cy="103"/>
                  <a:chOff x="3589" y="2353"/>
                  <a:chExt cx="43" cy="103"/>
                </a:xfrm>
                <a:grpFill/>
              </p:grpSpPr>
              <p:sp>
                <p:nvSpPr>
                  <p:cNvPr id="140" name="Freeform 101"/>
                  <p:cNvSpPr>
                    <a:spLocks/>
                  </p:cNvSpPr>
                  <p:nvPr/>
                </p:nvSpPr>
                <p:spPr bwMode="auto">
                  <a:xfrm>
                    <a:off x="3598" y="2353"/>
                    <a:ext cx="23" cy="11"/>
                  </a:xfrm>
                  <a:custGeom>
                    <a:avLst/>
                    <a:gdLst>
                      <a:gd name="T0" fmla="*/ 0 w 89"/>
                      <a:gd name="T1" fmla="*/ 4 h 46"/>
                      <a:gd name="T2" fmla="*/ 20 w 89"/>
                      <a:gd name="T3" fmla="*/ 46 h 46"/>
                      <a:gd name="T4" fmla="*/ 46 w 89"/>
                      <a:gd name="T5" fmla="*/ 0 h 46"/>
                      <a:gd name="T6" fmla="*/ 72 w 89"/>
                      <a:gd name="T7" fmla="*/ 46 h 46"/>
                      <a:gd name="T8" fmla="*/ 89 w 89"/>
                      <a:gd name="T9" fmla="*/ 5 h 46"/>
                      <a:gd name="T10" fmla="*/ 0 w 89"/>
                      <a:gd name="T11" fmla="*/ 4 h 46"/>
                    </a:gdLst>
                    <a:ahLst/>
                    <a:cxnLst>
                      <a:cxn ang="0">
                        <a:pos x="T0" y="T1"/>
                      </a:cxn>
                      <a:cxn ang="0">
                        <a:pos x="T2" y="T3"/>
                      </a:cxn>
                      <a:cxn ang="0">
                        <a:pos x="T4" y="T5"/>
                      </a:cxn>
                      <a:cxn ang="0">
                        <a:pos x="T6" y="T7"/>
                      </a:cxn>
                      <a:cxn ang="0">
                        <a:pos x="T8" y="T9"/>
                      </a:cxn>
                      <a:cxn ang="0">
                        <a:pos x="T10" y="T11"/>
                      </a:cxn>
                    </a:cxnLst>
                    <a:rect l="0" t="0" r="r" b="b"/>
                    <a:pathLst>
                      <a:path w="89" h="46">
                        <a:moveTo>
                          <a:pt x="0" y="4"/>
                        </a:moveTo>
                        <a:lnTo>
                          <a:pt x="20" y="46"/>
                        </a:lnTo>
                        <a:lnTo>
                          <a:pt x="46" y="0"/>
                        </a:lnTo>
                        <a:lnTo>
                          <a:pt x="72" y="46"/>
                        </a:lnTo>
                        <a:lnTo>
                          <a:pt x="89" y="5"/>
                        </a:lnTo>
                        <a:lnTo>
                          <a:pt x="0" y="4"/>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41" name="Freeform 102"/>
                  <p:cNvSpPr>
                    <a:spLocks/>
                  </p:cNvSpPr>
                  <p:nvPr/>
                </p:nvSpPr>
                <p:spPr bwMode="auto">
                  <a:xfrm>
                    <a:off x="3611" y="2356"/>
                    <a:ext cx="5" cy="95"/>
                  </a:xfrm>
                  <a:custGeom>
                    <a:avLst/>
                    <a:gdLst>
                      <a:gd name="T0" fmla="*/ 0 w 21"/>
                      <a:gd name="T1" fmla="*/ 0 h 381"/>
                      <a:gd name="T2" fmla="*/ 21 w 21"/>
                      <a:gd name="T3" fmla="*/ 158 h 381"/>
                      <a:gd name="T4" fmla="*/ 21 w 21"/>
                      <a:gd name="T5" fmla="*/ 381 h 381"/>
                      <a:gd name="T6" fmla="*/ 0 w 21"/>
                      <a:gd name="T7" fmla="*/ 0 h 381"/>
                    </a:gdLst>
                    <a:ahLst/>
                    <a:cxnLst>
                      <a:cxn ang="0">
                        <a:pos x="T0" y="T1"/>
                      </a:cxn>
                      <a:cxn ang="0">
                        <a:pos x="T2" y="T3"/>
                      </a:cxn>
                      <a:cxn ang="0">
                        <a:pos x="T4" y="T5"/>
                      </a:cxn>
                      <a:cxn ang="0">
                        <a:pos x="T6" y="T7"/>
                      </a:cxn>
                    </a:cxnLst>
                    <a:rect l="0" t="0" r="r" b="b"/>
                    <a:pathLst>
                      <a:path w="21" h="381">
                        <a:moveTo>
                          <a:pt x="0" y="0"/>
                        </a:moveTo>
                        <a:lnTo>
                          <a:pt x="21" y="158"/>
                        </a:lnTo>
                        <a:lnTo>
                          <a:pt x="21" y="381"/>
                        </a:lnTo>
                        <a:lnTo>
                          <a:pt x="0"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42" name="Freeform 103"/>
                  <p:cNvSpPr>
                    <a:spLocks/>
                  </p:cNvSpPr>
                  <p:nvPr/>
                </p:nvSpPr>
                <p:spPr bwMode="auto">
                  <a:xfrm>
                    <a:off x="3589" y="2451"/>
                    <a:ext cx="43" cy="5"/>
                  </a:xfrm>
                  <a:custGeom>
                    <a:avLst/>
                    <a:gdLst>
                      <a:gd name="T0" fmla="*/ 0 w 172"/>
                      <a:gd name="T1" fmla="*/ 21 h 21"/>
                      <a:gd name="T2" fmla="*/ 93 w 172"/>
                      <a:gd name="T3" fmla="*/ 0 h 21"/>
                      <a:gd name="T4" fmla="*/ 172 w 172"/>
                      <a:gd name="T5" fmla="*/ 8 h 21"/>
                      <a:gd name="T6" fmla="*/ 0 w 172"/>
                      <a:gd name="T7" fmla="*/ 21 h 21"/>
                    </a:gdLst>
                    <a:ahLst/>
                    <a:cxnLst>
                      <a:cxn ang="0">
                        <a:pos x="T0" y="T1"/>
                      </a:cxn>
                      <a:cxn ang="0">
                        <a:pos x="T2" y="T3"/>
                      </a:cxn>
                      <a:cxn ang="0">
                        <a:pos x="T4" y="T5"/>
                      </a:cxn>
                      <a:cxn ang="0">
                        <a:pos x="T6" y="T7"/>
                      </a:cxn>
                    </a:cxnLst>
                    <a:rect l="0" t="0" r="r" b="b"/>
                    <a:pathLst>
                      <a:path w="172" h="21">
                        <a:moveTo>
                          <a:pt x="0" y="21"/>
                        </a:moveTo>
                        <a:lnTo>
                          <a:pt x="93" y="0"/>
                        </a:lnTo>
                        <a:lnTo>
                          <a:pt x="172" y="8"/>
                        </a:lnTo>
                        <a:lnTo>
                          <a:pt x="0" y="21"/>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37" name="Group 104"/>
                <p:cNvGrpSpPr>
                  <a:grpSpLocks/>
                </p:cNvGrpSpPr>
                <p:nvPr/>
              </p:nvGrpSpPr>
              <p:grpSpPr bwMode="auto">
                <a:xfrm>
                  <a:off x="3577" y="2699"/>
                  <a:ext cx="59" cy="40"/>
                  <a:chOff x="3577" y="2699"/>
                  <a:chExt cx="59" cy="40"/>
                </a:xfrm>
                <a:grpFill/>
              </p:grpSpPr>
              <p:sp>
                <p:nvSpPr>
                  <p:cNvPr id="138" name="Freeform 105"/>
                  <p:cNvSpPr>
                    <a:spLocks/>
                  </p:cNvSpPr>
                  <p:nvPr/>
                </p:nvSpPr>
                <p:spPr bwMode="auto">
                  <a:xfrm>
                    <a:off x="3577" y="2703"/>
                    <a:ext cx="23" cy="36"/>
                  </a:xfrm>
                  <a:custGeom>
                    <a:avLst/>
                    <a:gdLst>
                      <a:gd name="T0" fmla="*/ 17 w 90"/>
                      <a:gd name="T1" fmla="*/ 71 h 145"/>
                      <a:gd name="T2" fmla="*/ 3 w 90"/>
                      <a:gd name="T3" fmla="*/ 93 h 145"/>
                      <a:gd name="T4" fmla="*/ 0 w 90"/>
                      <a:gd name="T5" fmla="*/ 110 h 145"/>
                      <a:gd name="T6" fmla="*/ 0 w 90"/>
                      <a:gd name="T7" fmla="*/ 124 h 145"/>
                      <a:gd name="T8" fmla="*/ 2 w 90"/>
                      <a:gd name="T9" fmla="*/ 133 h 145"/>
                      <a:gd name="T10" fmla="*/ 9 w 90"/>
                      <a:gd name="T11" fmla="*/ 141 h 145"/>
                      <a:gd name="T12" fmla="*/ 21 w 90"/>
                      <a:gd name="T13" fmla="*/ 145 h 145"/>
                      <a:gd name="T14" fmla="*/ 36 w 90"/>
                      <a:gd name="T15" fmla="*/ 143 h 145"/>
                      <a:gd name="T16" fmla="*/ 51 w 90"/>
                      <a:gd name="T17" fmla="*/ 137 h 145"/>
                      <a:gd name="T18" fmla="*/ 63 w 90"/>
                      <a:gd name="T19" fmla="*/ 122 h 145"/>
                      <a:gd name="T20" fmla="*/ 73 w 90"/>
                      <a:gd name="T21" fmla="*/ 103 h 145"/>
                      <a:gd name="T22" fmla="*/ 80 w 90"/>
                      <a:gd name="T23" fmla="*/ 63 h 145"/>
                      <a:gd name="T24" fmla="*/ 90 w 90"/>
                      <a:gd name="T25" fmla="*/ 24 h 145"/>
                      <a:gd name="T26" fmla="*/ 89 w 90"/>
                      <a:gd name="T27" fmla="*/ 0 h 145"/>
                      <a:gd name="T28" fmla="*/ 71 w 90"/>
                      <a:gd name="T29" fmla="*/ 55 h 145"/>
                      <a:gd name="T30" fmla="*/ 55 w 90"/>
                      <a:gd name="T31" fmla="*/ 91 h 145"/>
                      <a:gd name="T32" fmla="*/ 32 w 90"/>
                      <a:gd name="T33" fmla="*/ 91 h 145"/>
                      <a:gd name="T34" fmla="*/ 13 w 90"/>
                      <a:gd name="T35" fmla="*/ 88 h 145"/>
                      <a:gd name="T36" fmla="*/ 17 w 90"/>
                      <a:gd name="T37" fmla="*/ 7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45">
                        <a:moveTo>
                          <a:pt x="17" y="71"/>
                        </a:moveTo>
                        <a:lnTo>
                          <a:pt x="3" y="93"/>
                        </a:lnTo>
                        <a:lnTo>
                          <a:pt x="0" y="110"/>
                        </a:lnTo>
                        <a:lnTo>
                          <a:pt x="0" y="124"/>
                        </a:lnTo>
                        <a:lnTo>
                          <a:pt x="2" y="133"/>
                        </a:lnTo>
                        <a:lnTo>
                          <a:pt x="9" y="141"/>
                        </a:lnTo>
                        <a:lnTo>
                          <a:pt x="21" y="145"/>
                        </a:lnTo>
                        <a:lnTo>
                          <a:pt x="36" y="143"/>
                        </a:lnTo>
                        <a:lnTo>
                          <a:pt x="51" y="137"/>
                        </a:lnTo>
                        <a:lnTo>
                          <a:pt x="63" y="122"/>
                        </a:lnTo>
                        <a:lnTo>
                          <a:pt x="73" y="103"/>
                        </a:lnTo>
                        <a:lnTo>
                          <a:pt x="80" y="63"/>
                        </a:lnTo>
                        <a:lnTo>
                          <a:pt x="90" y="24"/>
                        </a:lnTo>
                        <a:lnTo>
                          <a:pt x="89" y="0"/>
                        </a:lnTo>
                        <a:lnTo>
                          <a:pt x="71" y="55"/>
                        </a:lnTo>
                        <a:lnTo>
                          <a:pt x="55" y="91"/>
                        </a:lnTo>
                        <a:lnTo>
                          <a:pt x="32" y="91"/>
                        </a:lnTo>
                        <a:lnTo>
                          <a:pt x="13" y="88"/>
                        </a:lnTo>
                        <a:lnTo>
                          <a:pt x="17" y="7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39" name="Freeform 106"/>
                  <p:cNvSpPr>
                    <a:spLocks/>
                  </p:cNvSpPr>
                  <p:nvPr/>
                </p:nvSpPr>
                <p:spPr bwMode="auto">
                  <a:xfrm>
                    <a:off x="3610" y="2699"/>
                    <a:ext cx="26" cy="40"/>
                  </a:xfrm>
                  <a:custGeom>
                    <a:avLst/>
                    <a:gdLst>
                      <a:gd name="T0" fmla="*/ 1 w 104"/>
                      <a:gd name="T1" fmla="*/ 0 h 157"/>
                      <a:gd name="T2" fmla="*/ 0 w 104"/>
                      <a:gd name="T3" fmla="*/ 15 h 157"/>
                      <a:gd name="T4" fmla="*/ 13 w 104"/>
                      <a:gd name="T5" fmla="*/ 55 h 157"/>
                      <a:gd name="T6" fmla="*/ 22 w 104"/>
                      <a:gd name="T7" fmla="*/ 88 h 157"/>
                      <a:gd name="T8" fmla="*/ 32 w 104"/>
                      <a:gd name="T9" fmla="*/ 119 h 157"/>
                      <a:gd name="T10" fmla="*/ 43 w 104"/>
                      <a:gd name="T11" fmla="*/ 136 h 157"/>
                      <a:gd name="T12" fmla="*/ 54 w 104"/>
                      <a:gd name="T13" fmla="*/ 149 h 157"/>
                      <a:gd name="T14" fmla="*/ 68 w 104"/>
                      <a:gd name="T15" fmla="*/ 155 h 157"/>
                      <a:gd name="T16" fmla="*/ 84 w 104"/>
                      <a:gd name="T17" fmla="*/ 157 h 157"/>
                      <a:gd name="T18" fmla="*/ 92 w 104"/>
                      <a:gd name="T19" fmla="*/ 152 h 157"/>
                      <a:gd name="T20" fmla="*/ 100 w 104"/>
                      <a:gd name="T21" fmla="*/ 148 h 157"/>
                      <a:gd name="T22" fmla="*/ 104 w 104"/>
                      <a:gd name="T23" fmla="*/ 132 h 157"/>
                      <a:gd name="T24" fmla="*/ 101 w 104"/>
                      <a:gd name="T25" fmla="*/ 111 h 157"/>
                      <a:gd name="T26" fmla="*/ 92 w 104"/>
                      <a:gd name="T27" fmla="*/ 86 h 157"/>
                      <a:gd name="T28" fmla="*/ 85 w 104"/>
                      <a:gd name="T29" fmla="*/ 73 h 157"/>
                      <a:gd name="T30" fmla="*/ 83 w 104"/>
                      <a:gd name="T31" fmla="*/ 85 h 157"/>
                      <a:gd name="T32" fmla="*/ 79 w 104"/>
                      <a:gd name="T33" fmla="*/ 90 h 157"/>
                      <a:gd name="T34" fmla="*/ 65 w 104"/>
                      <a:gd name="T35" fmla="*/ 94 h 157"/>
                      <a:gd name="T36" fmla="*/ 55 w 104"/>
                      <a:gd name="T37" fmla="*/ 95 h 157"/>
                      <a:gd name="T38" fmla="*/ 34 w 104"/>
                      <a:gd name="T39" fmla="*/ 92 h 157"/>
                      <a:gd name="T40" fmla="*/ 13 w 104"/>
                      <a:gd name="T41" fmla="*/ 30 h 157"/>
                      <a:gd name="T42" fmla="*/ 1 w 104"/>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57">
                        <a:moveTo>
                          <a:pt x="1" y="0"/>
                        </a:moveTo>
                        <a:lnTo>
                          <a:pt x="0" y="15"/>
                        </a:lnTo>
                        <a:lnTo>
                          <a:pt x="13" y="55"/>
                        </a:lnTo>
                        <a:lnTo>
                          <a:pt x="22" y="88"/>
                        </a:lnTo>
                        <a:lnTo>
                          <a:pt x="32" y="119"/>
                        </a:lnTo>
                        <a:lnTo>
                          <a:pt x="43" y="136"/>
                        </a:lnTo>
                        <a:lnTo>
                          <a:pt x="54" y="149"/>
                        </a:lnTo>
                        <a:lnTo>
                          <a:pt x="68" y="155"/>
                        </a:lnTo>
                        <a:lnTo>
                          <a:pt x="84" y="157"/>
                        </a:lnTo>
                        <a:lnTo>
                          <a:pt x="92" y="152"/>
                        </a:lnTo>
                        <a:lnTo>
                          <a:pt x="100" y="148"/>
                        </a:lnTo>
                        <a:lnTo>
                          <a:pt x="104" y="132"/>
                        </a:lnTo>
                        <a:lnTo>
                          <a:pt x="101" y="111"/>
                        </a:lnTo>
                        <a:lnTo>
                          <a:pt x="92" y="86"/>
                        </a:lnTo>
                        <a:lnTo>
                          <a:pt x="85" y="73"/>
                        </a:lnTo>
                        <a:lnTo>
                          <a:pt x="83" y="85"/>
                        </a:lnTo>
                        <a:lnTo>
                          <a:pt x="79" y="90"/>
                        </a:lnTo>
                        <a:lnTo>
                          <a:pt x="65" y="94"/>
                        </a:lnTo>
                        <a:lnTo>
                          <a:pt x="55" y="95"/>
                        </a:lnTo>
                        <a:lnTo>
                          <a:pt x="34" y="92"/>
                        </a:lnTo>
                        <a:lnTo>
                          <a:pt x="13" y="30"/>
                        </a:lnTo>
                        <a:lnTo>
                          <a:pt x="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18" name="Group 107"/>
              <p:cNvGrpSpPr>
                <a:grpSpLocks/>
              </p:cNvGrpSpPr>
              <p:nvPr/>
            </p:nvGrpSpPr>
            <p:grpSpPr bwMode="auto">
              <a:xfrm>
                <a:off x="-807" y="2461"/>
                <a:ext cx="111" cy="464"/>
                <a:chOff x="2824" y="2273"/>
                <a:chExt cx="100" cy="452"/>
              </a:xfrm>
              <a:grpFill/>
            </p:grpSpPr>
            <p:grpSp>
              <p:nvGrpSpPr>
                <p:cNvPr id="112" name="Group 108"/>
                <p:cNvGrpSpPr>
                  <a:grpSpLocks/>
                </p:cNvGrpSpPr>
                <p:nvPr/>
              </p:nvGrpSpPr>
              <p:grpSpPr bwMode="auto">
                <a:xfrm>
                  <a:off x="2825" y="2414"/>
                  <a:ext cx="97" cy="132"/>
                  <a:chOff x="2825" y="2414"/>
                  <a:chExt cx="97" cy="132"/>
                </a:xfrm>
                <a:grpFill/>
              </p:grpSpPr>
              <p:sp>
                <p:nvSpPr>
                  <p:cNvPr id="129" name="Freeform 109"/>
                  <p:cNvSpPr>
                    <a:spLocks/>
                  </p:cNvSpPr>
                  <p:nvPr/>
                </p:nvSpPr>
                <p:spPr bwMode="auto">
                  <a:xfrm>
                    <a:off x="2825" y="2418"/>
                    <a:ext cx="27" cy="128"/>
                  </a:xfrm>
                  <a:custGeom>
                    <a:avLst/>
                    <a:gdLst>
                      <a:gd name="T0" fmla="*/ 6 w 106"/>
                      <a:gd name="T1" fmla="*/ 0 h 514"/>
                      <a:gd name="T2" fmla="*/ 0 w 106"/>
                      <a:gd name="T3" fmla="*/ 115 h 514"/>
                      <a:gd name="T4" fmla="*/ 17 w 106"/>
                      <a:gd name="T5" fmla="*/ 276 h 514"/>
                      <a:gd name="T6" fmla="*/ 32 w 106"/>
                      <a:gd name="T7" fmla="*/ 415 h 514"/>
                      <a:gd name="T8" fmla="*/ 58 w 106"/>
                      <a:gd name="T9" fmla="*/ 498 h 514"/>
                      <a:gd name="T10" fmla="*/ 70 w 106"/>
                      <a:gd name="T11" fmla="*/ 514 h 514"/>
                      <a:gd name="T12" fmla="*/ 78 w 106"/>
                      <a:gd name="T13" fmla="*/ 490 h 514"/>
                      <a:gd name="T14" fmla="*/ 82 w 106"/>
                      <a:gd name="T15" fmla="*/ 432 h 514"/>
                      <a:gd name="T16" fmla="*/ 106 w 106"/>
                      <a:gd name="T17" fmla="*/ 416 h 514"/>
                      <a:gd name="T18" fmla="*/ 74 w 106"/>
                      <a:gd name="T19" fmla="*/ 369 h 514"/>
                      <a:gd name="T20" fmla="*/ 53 w 106"/>
                      <a:gd name="T21" fmla="*/ 341 h 514"/>
                      <a:gd name="T22" fmla="*/ 56 w 106"/>
                      <a:gd name="T23" fmla="*/ 103 h 514"/>
                      <a:gd name="T24" fmla="*/ 66 w 106"/>
                      <a:gd name="T25" fmla="*/ 9 h 514"/>
                      <a:gd name="T26" fmla="*/ 6 w 106"/>
                      <a:gd name="T2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514">
                        <a:moveTo>
                          <a:pt x="6" y="0"/>
                        </a:moveTo>
                        <a:lnTo>
                          <a:pt x="0" y="115"/>
                        </a:lnTo>
                        <a:lnTo>
                          <a:pt x="17" y="276"/>
                        </a:lnTo>
                        <a:lnTo>
                          <a:pt x="32" y="415"/>
                        </a:lnTo>
                        <a:lnTo>
                          <a:pt x="58" y="498"/>
                        </a:lnTo>
                        <a:lnTo>
                          <a:pt x="70" y="514"/>
                        </a:lnTo>
                        <a:lnTo>
                          <a:pt x="78" y="490"/>
                        </a:lnTo>
                        <a:lnTo>
                          <a:pt x="82" y="432"/>
                        </a:lnTo>
                        <a:lnTo>
                          <a:pt x="106" y="416"/>
                        </a:lnTo>
                        <a:lnTo>
                          <a:pt x="74" y="369"/>
                        </a:lnTo>
                        <a:lnTo>
                          <a:pt x="53" y="341"/>
                        </a:lnTo>
                        <a:lnTo>
                          <a:pt x="56" y="103"/>
                        </a:lnTo>
                        <a:lnTo>
                          <a:pt x="66" y="9"/>
                        </a:lnTo>
                        <a:lnTo>
                          <a:pt x="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30" name="Freeform 110"/>
                  <p:cNvSpPr>
                    <a:spLocks/>
                  </p:cNvSpPr>
                  <p:nvPr/>
                </p:nvSpPr>
                <p:spPr bwMode="auto">
                  <a:xfrm>
                    <a:off x="2899" y="2414"/>
                    <a:ext cx="23" cy="120"/>
                  </a:xfrm>
                  <a:custGeom>
                    <a:avLst/>
                    <a:gdLst>
                      <a:gd name="T0" fmla="*/ 26 w 92"/>
                      <a:gd name="T1" fmla="*/ 13 h 480"/>
                      <a:gd name="T2" fmla="*/ 39 w 92"/>
                      <a:gd name="T3" fmla="*/ 100 h 480"/>
                      <a:gd name="T4" fmla="*/ 38 w 92"/>
                      <a:gd name="T5" fmla="*/ 305 h 480"/>
                      <a:gd name="T6" fmla="*/ 0 w 92"/>
                      <a:gd name="T7" fmla="*/ 392 h 480"/>
                      <a:gd name="T8" fmla="*/ 9 w 92"/>
                      <a:gd name="T9" fmla="*/ 400 h 480"/>
                      <a:gd name="T10" fmla="*/ 0 w 92"/>
                      <a:gd name="T11" fmla="*/ 445 h 480"/>
                      <a:gd name="T12" fmla="*/ 8 w 92"/>
                      <a:gd name="T13" fmla="*/ 480 h 480"/>
                      <a:gd name="T14" fmla="*/ 38 w 92"/>
                      <a:gd name="T15" fmla="*/ 422 h 480"/>
                      <a:gd name="T16" fmla="*/ 66 w 92"/>
                      <a:gd name="T17" fmla="*/ 316 h 480"/>
                      <a:gd name="T18" fmla="*/ 92 w 92"/>
                      <a:gd name="T19" fmla="*/ 80 h 480"/>
                      <a:gd name="T20" fmla="*/ 80 w 92"/>
                      <a:gd name="T21" fmla="*/ 0 h 480"/>
                      <a:gd name="T22" fmla="*/ 26 w 92"/>
                      <a:gd name="T23" fmla="*/ 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480">
                        <a:moveTo>
                          <a:pt x="26" y="13"/>
                        </a:moveTo>
                        <a:lnTo>
                          <a:pt x="39" y="100"/>
                        </a:lnTo>
                        <a:lnTo>
                          <a:pt x="38" y="305"/>
                        </a:lnTo>
                        <a:lnTo>
                          <a:pt x="0" y="392"/>
                        </a:lnTo>
                        <a:lnTo>
                          <a:pt x="9" y="400"/>
                        </a:lnTo>
                        <a:lnTo>
                          <a:pt x="0" y="445"/>
                        </a:lnTo>
                        <a:lnTo>
                          <a:pt x="8" y="480"/>
                        </a:lnTo>
                        <a:lnTo>
                          <a:pt x="38" y="422"/>
                        </a:lnTo>
                        <a:lnTo>
                          <a:pt x="66" y="316"/>
                        </a:lnTo>
                        <a:lnTo>
                          <a:pt x="92" y="80"/>
                        </a:lnTo>
                        <a:lnTo>
                          <a:pt x="80" y="0"/>
                        </a:lnTo>
                        <a:lnTo>
                          <a:pt x="26" y="1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113" name="Freeform 111"/>
                <p:cNvSpPr>
                  <a:spLocks/>
                </p:cNvSpPr>
                <p:nvPr/>
              </p:nvSpPr>
              <p:spPr bwMode="auto">
                <a:xfrm>
                  <a:off x="2824" y="2338"/>
                  <a:ext cx="100" cy="195"/>
                </a:xfrm>
                <a:custGeom>
                  <a:avLst/>
                  <a:gdLst>
                    <a:gd name="T0" fmla="*/ 162 w 399"/>
                    <a:gd name="T1" fmla="*/ 0 h 778"/>
                    <a:gd name="T2" fmla="*/ 63 w 399"/>
                    <a:gd name="T3" fmla="*/ 52 h 778"/>
                    <a:gd name="T4" fmla="*/ 51 w 399"/>
                    <a:gd name="T5" fmla="*/ 71 h 778"/>
                    <a:gd name="T6" fmla="*/ 0 w 399"/>
                    <a:gd name="T7" fmla="*/ 319 h 778"/>
                    <a:gd name="T8" fmla="*/ 8 w 399"/>
                    <a:gd name="T9" fmla="*/ 584 h 778"/>
                    <a:gd name="T10" fmla="*/ 71 w 399"/>
                    <a:gd name="T11" fmla="*/ 564 h 778"/>
                    <a:gd name="T12" fmla="*/ 76 w 399"/>
                    <a:gd name="T13" fmla="*/ 330 h 778"/>
                    <a:gd name="T14" fmla="*/ 87 w 399"/>
                    <a:gd name="T15" fmla="*/ 267 h 778"/>
                    <a:gd name="T16" fmla="*/ 88 w 399"/>
                    <a:gd name="T17" fmla="*/ 403 h 778"/>
                    <a:gd name="T18" fmla="*/ 71 w 399"/>
                    <a:gd name="T19" fmla="*/ 641 h 778"/>
                    <a:gd name="T20" fmla="*/ 100 w 399"/>
                    <a:gd name="T21" fmla="*/ 643 h 778"/>
                    <a:gd name="T22" fmla="*/ 97 w 399"/>
                    <a:gd name="T23" fmla="*/ 724 h 778"/>
                    <a:gd name="T24" fmla="*/ 100 w 399"/>
                    <a:gd name="T25" fmla="*/ 770 h 778"/>
                    <a:gd name="T26" fmla="*/ 204 w 399"/>
                    <a:gd name="T27" fmla="*/ 778 h 778"/>
                    <a:gd name="T28" fmla="*/ 287 w 399"/>
                    <a:gd name="T29" fmla="*/ 760 h 778"/>
                    <a:gd name="T30" fmla="*/ 336 w 399"/>
                    <a:gd name="T31" fmla="*/ 757 h 778"/>
                    <a:gd name="T32" fmla="*/ 330 w 399"/>
                    <a:gd name="T33" fmla="*/ 627 h 778"/>
                    <a:gd name="T34" fmla="*/ 337 w 399"/>
                    <a:gd name="T35" fmla="*/ 564 h 778"/>
                    <a:gd name="T36" fmla="*/ 312 w 399"/>
                    <a:gd name="T37" fmla="*/ 381 h 778"/>
                    <a:gd name="T38" fmla="*/ 309 w 399"/>
                    <a:gd name="T39" fmla="*/ 285 h 778"/>
                    <a:gd name="T40" fmla="*/ 320 w 399"/>
                    <a:gd name="T41" fmla="*/ 322 h 778"/>
                    <a:gd name="T42" fmla="*/ 330 w 399"/>
                    <a:gd name="T43" fmla="*/ 532 h 778"/>
                    <a:gd name="T44" fmla="*/ 382 w 399"/>
                    <a:gd name="T45" fmla="*/ 544 h 778"/>
                    <a:gd name="T46" fmla="*/ 399 w 399"/>
                    <a:gd name="T47" fmla="*/ 301 h 778"/>
                    <a:gd name="T48" fmla="*/ 338 w 399"/>
                    <a:gd name="T49" fmla="*/ 67 h 778"/>
                    <a:gd name="T50" fmla="*/ 238 w 399"/>
                    <a:gd name="T51" fmla="*/ 0 h 778"/>
                    <a:gd name="T52" fmla="*/ 162 w 399"/>
                    <a:gd name="T5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9" h="778">
                      <a:moveTo>
                        <a:pt x="162" y="0"/>
                      </a:moveTo>
                      <a:lnTo>
                        <a:pt x="63" y="52"/>
                      </a:lnTo>
                      <a:lnTo>
                        <a:pt x="51" y="71"/>
                      </a:lnTo>
                      <a:lnTo>
                        <a:pt x="0" y="319"/>
                      </a:lnTo>
                      <a:lnTo>
                        <a:pt x="8" y="584"/>
                      </a:lnTo>
                      <a:lnTo>
                        <a:pt x="71" y="564"/>
                      </a:lnTo>
                      <a:lnTo>
                        <a:pt x="76" y="330"/>
                      </a:lnTo>
                      <a:lnTo>
                        <a:pt x="87" y="267"/>
                      </a:lnTo>
                      <a:lnTo>
                        <a:pt x="88" y="403"/>
                      </a:lnTo>
                      <a:lnTo>
                        <a:pt x="71" y="641"/>
                      </a:lnTo>
                      <a:lnTo>
                        <a:pt x="100" y="643"/>
                      </a:lnTo>
                      <a:lnTo>
                        <a:pt x="97" y="724"/>
                      </a:lnTo>
                      <a:lnTo>
                        <a:pt x="100" y="770"/>
                      </a:lnTo>
                      <a:lnTo>
                        <a:pt x="204" y="778"/>
                      </a:lnTo>
                      <a:lnTo>
                        <a:pt x="287" y="760"/>
                      </a:lnTo>
                      <a:lnTo>
                        <a:pt x="336" y="757"/>
                      </a:lnTo>
                      <a:lnTo>
                        <a:pt x="330" y="627"/>
                      </a:lnTo>
                      <a:lnTo>
                        <a:pt x="337" y="564"/>
                      </a:lnTo>
                      <a:lnTo>
                        <a:pt x="312" y="381"/>
                      </a:lnTo>
                      <a:lnTo>
                        <a:pt x="309" y="285"/>
                      </a:lnTo>
                      <a:lnTo>
                        <a:pt x="320" y="322"/>
                      </a:lnTo>
                      <a:lnTo>
                        <a:pt x="330" y="532"/>
                      </a:lnTo>
                      <a:lnTo>
                        <a:pt x="382" y="544"/>
                      </a:lnTo>
                      <a:lnTo>
                        <a:pt x="399" y="301"/>
                      </a:lnTo>
                      <a:lnTo>
                        <a:pt x="338" y="67"/>
                      </a:lnTo>
                      <a:lnTo>
                        <a:pt x="238" y="0"/>
                      </a:lnTo>
                      <a:lnTo>
                        <a:pt x="162"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14" name="Group 112"/>
                <p:cNvGrpSpPr>
                  <a:grpSpLocks/>
                </p:cNvGrpSpPr>
                <p:nvPr/>
              </p:nvGrpSpPr>
              <p:grpSpPr bwMode="auto">
                <a:xfrm>
                  <a:off x="2842" y="2273"/>
                  <a:ext cx="61" cy="452"/>
                  <a:chOff x="2842" y="2273"/>
                  <a:chExt cx="61" cy="452"/>
                </a:xfrm>
                <a:grpFill/>
              </p:grpSpPr>
              <p:sp>
                <p:nvSpPr>
                  <p:cNvPr id="115" name="Freeform 113"/>
                  <p:cNvSpPr>
                    <a:spLocks/>
                  </p:cNvSpPr>
                  <p:nvPr/>
                </p:nvSpPr>
                <p:spPr bwMode="auto">
                  <a:xfrm>
                    <a:off x="2844" y="2527"/>
                    <a:ext cx="58" cy="185"/>
                  </a:xfrm>
                  <a:custGeom>
                    <a:avLst/>
                    <a:gdLst>
                      <a:gd name="T0" fmla="*/ 31 w 231"/>
                      <a:gd name="T1" fmla="*/ 12 h 739"/>
                      <a:gd name="T2" fmla="*/ 42 w 231"/>
                      <a:gd name="T3" fmla="*/ 271 h 739"/>
                      <a:gd name="T4" fmla="*/ 38 w 231"/>
                      <a:gd name="T5" fmla="*/ 342 h 739"/>
                      <a:gd name="T6" fmla="*/ 38 w 231"/>
                      <a:gd name="T7" fmla="*/ 413 h 739"/>
                      <a:gd name="T8" fmla="*/ 42 w 231"/>
                      <a:gd name="T9" fmla="*/ 479 h 739"/>
                      <a:gd name="T10" fmla="*/ 43 w 231"/>
                      <a:gd name="T11" fmla="*/ 532 h 739"/>
                      <a:gd name="T12" fmla="*/ 43 w 231"/>
                      <a:gd name="T13" fmla="*/ 599 h 739"/>
                      <a:gd name="T14" fmla="*/ 39 w 231"/>
                      <a:gd name="T15" fmla="*/ 626 h 739"/>
                      <a:gd name="T16" fmla="*/ 10 w 231"/>
                      <a:gd name="T17" fmla="*/ 709 h 739"/>
                      <a:gd name="T18" fmla="*/ 0 w 231"/>
                      <a:gd name="T19" fmla="*/ 738 h 739"/>
                      <a:gd name="T20" fmla="*/ 46 w 231"/>
                      <a:gd name="T21" fmla="*/ 739 h 739"/>
                      <a:gd name="T22" fmla="*/ 65 w 231"/>
                      <a:gd name="T23" fmla="*/ 704 h 739"/>
                      <a:gd name="T24" fmla="*/ 79 w 231"/>
                      <a:gd name="T25" fmla="*/ 662 h 739"/>
                      <a:gd name="T26" fmla="*/ 87 w 231"/>
                      <a:gd name="T27" fmla="*/ 595 h 739"/>
                      <a:gd name="T28" fmla="*/ 113 w 231"/>
                      <a:gd name="T29" fmla="*/ 413 h 739"/>
                      <a:gd name="T30" fmla="*/ 122 w 231"/>
                      <a:gd name="T31" fmla="*/ 363 h 739"/>
                      <a:gd name="T32" fmla="*/ 115 w 231"/>
                      <a:gd name="T33" fmla="*/ 461 h 739"/>
                      <a:gd name="T34" fmla="*/ 123 w 231"/>
                      <a:gd name="T35" fmla="*/ 521 h 739"/>
                      <a:gd name="T36" fmla="*/ 126 w 231"/>
                      <a:gd name="T37" fmla="*/ 578 h 739"/>
                      <a:gd name="T38" fmla="*/ 121 w 231"/>
                      <a:gd name="T39" fmla="*/ 629 h 739"/>
                      <a:gd name="T40" fmla="*/ 125 w 231"/>
                      <a:gd name="T41" fmla="*/ 654 h 739"/>
                      <a:gd name="T42" fmla="*/ 154 w 231"/>
                      <a:gd name="T43" fmla="*/ 730 h 739"/>
                      <a:gd name="T44" fmla="*/ 180 w 231"/>
                      <a:gd name="T45" fmla="*/ 732 h 739"/>
                      <a:gd name="T46" fmla="*/ 192 w 231"/>
                      <a:gd name="T47" fmla="*/ 732 h 739"/>
                      <a:gd name="T48" fmla="*/ 208 w 231"/>
                      <a:gd name="T49" fmla="*/ 716 h 739"/>
                      <a:gd name="T50" fmla="*/ 169 w 231"/>
                      <a:gd name="T51" fmla="*/ 629 h 739"/>
                      <a:gd name="T52" fmla="*/ 188 w 231"/>
                      <a:gd name="T53" fmla="*/ 445 h 739"/>
                      <a:gd name="T54" fmla="*/ 196 w 231"/>
                      <a:gd name="T55" fmla="*/ 358 h 739"/>
                      <a:gd name="T56" fmla="*/ 231 w 231"/>
                      <a:gd name="T57" fmla="*/ 0 h 739"/>
                      <a:gd name="T58" fmla="*/ 31 w 231"/>
                      <a:gd name="T59" fmla="*/ 1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 h="739">
                        <a:moveTo>
                          <a:pt x="31" y="12"/>
                        </a:moveTo>
                        <a:lnTo>
                          <a:pt x="42" y="271"/>
                        </a:lnTo>
                        <a:lnTo>
                          <a:pt x="38" y="342"/>
                        </a:lnTo>
                        <a:lnTo>
                          <a:pt x="38" y="413"/>
                        </a:lnTo>
                        <a:lnTo>
                          <a:pt x="42" y="479"/>
                        </a:lnTo>
                        <a:lnTo>
                          <a:pt x="43" y="532"/>
                        </a:lnTo>
                        <a:lnTo>
                          <a:pt x="43" y="599"/>
                        </a:lnTo>
                        <a:lnTo>
                          <a:pt x="39" y="626"/>
                        </a:lnTo>
                        <a:lnTo>
                          <a:pt x="10" y="709"/>
                        </a:lnTo>
                        <a:lnTo>
                          <a:pt x="0" y="738"/>
                        </a:lnTo>
                        <a:lnTo>
                          <a:pt x="46" y="739"/>
                        </a:lnTo>
                        <a:lnTo>
                          <a:pt x="65" y="704"/>
                        </a:lnTo>
                        <a:lnTo>
                          <a:pt x="79" y="662"/>
                        </a:lnTo>
                        <a:lnTo>
                          <a:pt x="87" y="595"/>
                        </a:lnTo>
                        <a:lnTo>
                          <a:pt x="113" y="413"/>
                        </a:lnTo>
                        <a:lnTo>
                          <a:pt x="122" y="363"/>
                        </a:lnTo>
                        <a:lnTo>
                          <a:pt x="115" y="461"/>
                        </a:lnTo>
                        <a:lnTo>
                          <a:pt x="123" y="521"/>
                        </a:lnTo>
                        <a:lnTo>
                          <a:pt x="126" y="578"/>
                        </a:lnTo>
                        <a:lnTo>
                          <a:pt x="121" y="629"/>
                        </a:lnTo>
                        <a:lnTo>
                          <a:pt x="125" y="654"/>
                        </a:lnTo>
                        <a:lnTo>
                          <a:pt x="154" y="730"/>
                        </a:lnTo>
                        <a:lnTo>
                          <a:pt x="180" y="732"/>
                        </a:lnTo>
                        <a:lnTo>
                          <a:pt x="192" y="732"/>
                        </a:lnTo>
                        <a:lnTo>
                          <a:pt x="208" y="716"/>
                        </a:lnTo>
                        <a:lnTo>
                          <a:pt x="169" y="629"/>
                        </a:lnTo>
                        <a:lnTo>
                          <a:pt x="188" y="445"/>
                        </a:lnTo>
                        <a:lnTo>
                          <a:pt x="196" y="358"/>
                        </a:lnTo>
                        <a:lnTo>
                          <a:pt x="231" y="0"/>
                        </a:lnTo>
                        <a:lnTo>
                          <a:pt x="31" y="1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16" name="Group 114"/>
                  <p:cNvGrpSpPr>
                    <a:grpSpLocks/>
                  </p:cNvGrpSpPr>
                  <p:nvPr/>
                </p:nvGrpSpPr>
                <p:grpSpPr bwMode="auto">
                  <a:xfrm>
                    <a:off x="2853" y="2339"/>
                    <a:ext cx="43" cy="104"/>
                    <a:chOff x="2853" y="2339"/>
                    <a:chExt cx="43" cy="104"/>
                  </a:xfrm>
                  <a:grpFill/>
                </p:grpSpPr>
                <p:sp>
                  <p:nvSpPr>
                    <p:cNvPr id="126" name="Freeform 115"/>
                    <p:cNvSpPr>
                      <a:spLocks/>
                    </p:cNvSpPr>
                    <p:nvPr/>
                  </p:nvSpPr>
                  <p:spPr bwMode="auto">
                    <a:xfrm>
                      <a:off x="2863" y="2339"/>
                      <a:ext cx="23" cy="12"/>
                    </a:xfrm>
                    <a:custGeom>
                      <a:avLst/>
                      <a:gdLst>
                        <a:gd name="T0" fmla="*/ 0 w 89"/>
                        <a:gd name="T1" fmla="*/ 4 h 46"/>
                        <a:gd name="T2" fmla="*/ 19 w 89"/>
                        <a:gd name="T3" fmla="*/ 46 h 46"/>
                        <a:gd name="T4" fmla="*/ 46 w 89"/>
                        <a:gd name="T5" fmla="*/ 0 h 46"/>
                        <a:gd name="T6" fmla="*/ 72 w 89"/>
                        <a:gd name="T7" fmla="*/ 46 h 46"/>
                        <a:gd name="T8" fmla="*/ 89 w 89"/>
                        <a:gd name="T9" fmla="*/ 6 h 46"/>
                      </a:gdLst>
                      <a:ahLst/>
                      <a:cxnLst>
                        <a:cxn ang="0">
                          <a:pos x="T0" y="T1"/>
                        </a:cxn>
                        <a:cxn ang="0">
                          <a:pos x="T2" y="T3"/>
                        </a:cxn>
                        <a:cxn ang="0">
                          <a:pos x="T4" y="T5"/>
                        </a:cxn>
                        <a:cxn ang="0">
                          <a:pos x="T6" y="T7"/>
                        </a:cxn>
                        <a:cxn ang="0">
                          <a:pos x="T8" y="T9"/>
                        </a:cxn>
                      </a:cxnLst>
                      <a:rect l="0" t="0" r="r" b="b"/>
                      <a:pathLst>
                        <a:path w="89" h="46">
                          <a:moveTo>
                            <a:pt x="0" y="4"/>
                          </a:moveTo>
                          <a:lnTo>
                            <a:pt x="19" y="46"/>
                          </a:lnTo>
                          <a:lnTo>
                            <a:pt x="46" y="0"/>
                          </a:lnTo>
                          <a:lnTo>
                            <a:pt x="72" y="46"/>
                          </a:lnTo>
                          <a:lnTo>
                            <a:pt x="89" y="6"/>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27" name="Freeform 116"/>
                    <p:cNvSpPr>
                      <a:spLocks/>
                    </p:cNvSpPr>
                    <p:nvPr/>
                  </p:nvSpPr>
                  <p:spPr bwMode="auto">
                    <a:xfrm>
                      <a:off x="2875" y="2342"/>
                      <a:ext cx="6" cy="95"/>
                    </a:xfrm>
                    <a:custGeom>
                      <a:avLst/>
                      <a:gdLst>
                        <a:gd name="T0" fmla="*/ 0 w 21"/>
                        <a:gd name="T1" fmla="*/ 0 h 383"/>
                        <a:gd name="T2" fmla="*/ 21 w 21"/>
                        <a:gd name="T3" fmla="*/ 158 h 383"/>
                        <a:gd name="T4" fmla="*/ 21 w 21"/>
                        <a:gd name="T5" fmla="*/ 383 h 383"/>
                      </a:gdLst>
                      <a:ahLst/>
                      <a:cxnLst>
                        <a:cxn ang="0">
                          <a:pos x="T0" y="T1"/>
                        </a:cxn>
                        <a:cxn ang="0">
                          <a:pos x="T2" y="T3"/>
                        </a:cxn>
                        <a:cxn ang="0">
                          <a:pos x="T4" y="T5"/>
                        </a:cxn>
                      </a:cxnLst>
                      <a:rect l="0" t="0" r="r" b="b"/>
                      <a:pathLst>
                        <a:path w="21" h="383">
                          <a:moveTo>
                            <a:pt x="0" y="0"/>
                          </a:moveTo>
                          <a:lnTo>
                            <a:pt x="21" y="158"/>
                          </a:lnTo>
                          <a:lnTo>
                            <a:pt x="21" y="383"/>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28" name="Freeform 117"/>
                    <p:cNvSpPr>
                      <a:spLocks/>
                    </p:cNvSpPr>
                    <p:nvPr/>
                  </p:nvSpPr>
                  <p:spPr bwMode="auto">
                    <a:xfrm>
                      <a:off x="2853" y="2437"/>
                      <a:ext cx="43" cy="6"/>
                    </a:xfrm>
                    <a:custGeom>
                      <a:avLst/>
                      <a:gdLst>
                        <a:gd name="T0" fmla="*/ 0 w 173"/>
                        <a:gd name="T1" fmla="*/ 21 h 21"/>
                        <a:gd name="T2" fmla="*/ 95 w 173"/>
                        <a:gd name="T3" fmla="*/ 0 h 21"/>
                        <a:gd name="T4" fmla="*/ 173 w 173"/>
                        <a:gd name="T5" fmla="*/ 7 h 21"/>
                      </a:gdLst>
                      <a:ahLst/>
                      <a:cxnLst>
                        <a:cxn ang="0">
                          <a:pos x="T0" y="T1"/>
                        </a:cxn>
                        <a:cxn ang="0">
                          <a:pos x="T2" y="T3"/>
                        </a:cxn>
                        <a:cxn ang="0">
                          <a:pos x="T4" y="T5"/>
                        </a:cxn>
                      </a:cxnLst>
                      <a:rect l="0" t="0" r="r" b="b"/>
                      <a:pathLst>
                        <a:path w="173" h="21">
                          <a:moveTo>
                            <a:pt x="0" y="21"/>
                          </a:moveTo>
                          <a:lnTo>
                            <a:pt x="95" y="0"/>
                          </a:lnTo>
                          <a:lnTo>
                            <a:pt x="173" y="7"/>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17" name="Group 118"/>
                  <p:cNvGrpSpPr>
                    <a:grpSpLocks/>
                  </p:cNvGrpSpPr>
                  <p:nvPr/>
                </p:nvGrpSpPr>
                <p:grpSpPr bwMode="auto">
                  <a:xfrm>
                    <a:off x="2842" y="2686"/>
                    <a:ext cx="58" cy="39"/>
                    <a:chOff x="2842" y="2686"/>
                    <a:chExt cx="58" cy="39"/>
                  </a:xfrm>
                  <a:grpFill/>
                </p:grpSpPr>
                <p:sp>
                  <p:nvSpPr>
                    <p:cNvPr id="124" name="Freeform 119"/>
                    <p:cNvSpPr>
                      <a:spLocks/>
                    </p:cNvSpPr>
                    <p:nvPr/>
                  </p:nvSpPr>
                  <p:spPr bwMode="auto">
                    <a:xfrm>
                      <a:off x="2842" y="2689"/>
                      <a:ext cx="23" cy="36"/>
                    </a:xfrm>
                    <a:custGeom>
                      <a:avLst/>
                      <a:gdLst>
                        <a:gd name="T0" fmla="*/ 17 w 92"/>
                        <a:gd name="T1" fmla="*/ 71 h 144"/>
                        <a:gd name="T2" fmla="*/ 4 w 92"/>
                        <a:gd name="T3" fmla="*/ 93 h 144"/>
                        <a:gd name="T4" fmla="*/ 0 w 92"/>
                        <a:gd name="T5" fmla="*/ 110 h 144"/>
                        <a:gd name="T6" fmla="*/ 0 w 92"/>
                        <a:gd name="T7" fmla="*/ 123 h 144"/>
                        <a:gd name="T8" fmla="*/ 3 w 92"/>
                        <a:gd name="T9" fmla="*/ 133 h 144"/>
                        <a:gd name="T10" fmla="*/ 9 w 92"/>
                        <a:gd name="T11" fmla="*/ 140 h 144"/>
                        <a:gd name="T12" fmla="*/ 21 w 92"/>
                        <a:gd name="T13" fmla="*/ 144 h 144"/>
                        <a:gd name="T14" fmla="*/ 37 w 92"/>
                        <a:gd name="T15" fmla="*/ 143 h 144"/>
                        <a:gd name="T16" fmla="*/ 53 w 92"/>
                        <a:gd name="T17" fmla="*/ 136 h 144"/>
                        <a:gd name="T18" fmla="*/ 65 w 92"/>
                        <a:gd name="T19" fmla="*/ 122 h 144"/>
                        <a:gd name="T20" fmla="*/ 75 w 92"/>
                        <a:gd name="T21" fmla="*/ 102 h 144"/>
                        <a:gd name="T22" fmla="*/ 82 w 92"/>
                        <a:gd name="T23" fmla="*/ 64 h 144"/>
                        <a:gd name="T24" fmla="*/ 92 w 92"/>
                        <a:gd name="T25" fmla="*/ 25 h 144"/>
                        <a:gd name="T26" fmla="*/ 91 w 92"/>
                        <a:gd name="T27" fmla="*/ 0 h 144"/>
                        <a:gd name="T28" fmla="*/ 73 w 92"/>
                        <a:gd name="T29" fmla="*/ 56 h 144"/>
                        <a:gd name="T30" fmla="*/ 57 w 92"/>
                        <a:gd name="T31" fmla="*/ 90 h 144"/>
                        <a:gd name="T32" fmla="*/ 33 w 92"/>
                        <a:gd name="T33" fmla="*/ 90 h 144"/>
                        <a:gd name="T34" fmla="*/ 13 w 92"/>
                        <a:gd name="T35" fmla="*/ 88 h 144"/>
                        <a:gd name="T36" fmla="*/ 17 w 92"/>
                        <a:gd name="T3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44">
                          <a:moveTo>
                            <a:pt x="17" y="71"/>
                          </a:moveTo>
                          <a:lnTo>
                            <a:pt x="4" y="93"/>
                          </a:lnTo>
                          <a:lnTo>
                            <a:pt x="0" y="110"/>
                          </a:lnTo>
                          <a:lnTo>
                            <a:pt x="0" y="123"/>
                          </a:lnTo>
                          <a:lnTo>
                            <a:pt x="3" y="133"/>
                          </a:lnTo>
                          <a:lnTo>
                            <a:pt x="9" y="140"/>
                          </a:lnTo>
                          <a:lnTo>
                            <a:pt x="21" y="144"/>
                          </a:lnTo>
                          <a:lnTo>
                            <a:pt x="37" y="143"/>
                          </a:lnTo>
                          <a:lnTo>
                            <a:pt x="53" y="136"/>
                          </a:lnTo>
                          <a:lnTo>
                            <a:pt x="65" y="122"/>
                          </a:lnTo>
                          <a:lnTo>
                            <a:pt x="75" y="102"/>
                          </a:lnTo>
                          <a:lnTo>
                            <a:pt x="82" y="64"/>
                          </a:lnTo>
                          <a:lnTo>
                            <a:pt x="92" y="25"/>
                          </a:lnTo>
                          <a:lnTo>
                            <a:pt x="91" y="0"/>
                          </a:lnTo>
                          <a:lnTo>
                            <a:pt x="73" y="56"/>
                          </a:lnTo>
                          <a:lnTo>
                            <a:pt x="57" y="90"/>
                          </a:lnTo>
                          <a:lnTo>
                            <a:pt x="33" y="90"/>
                          </a:lnTo>
                          <a:lnTo>
                            <a:pt x="13" y="88"/>
                          </a:lnTo>
                          <a:lnTo>
                            <a:pt x="17" y="7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25" name="Freeform 120"/>
                    <p:cNvSpPr>
                      <a:spLocks/>
                    </p:cNvSpPr>
                    <p:nvPr/>
                  </p:nvSpPr>
                  <p:spPr bwMode="auto">
                    <a:xfrm>
                      <a:off x="2874" y="2686"/>
                      <a:ext cx="26" cy="39"/>
                    </a:xfrm>
                    <a:custGeom>
                      <a:avLst/>
                      <a:gdLst>
                        <a:gd name="T0" fmla="*/ 2 w 103"/>
                        <a:gd name="T1" fmla="*/ 0 h 158"/>
                        <a:gd name="T2" fmla="*/ 0 w 103"/>
                        <a:gd name="T3" fmla="*/ 16 h 158"/>
                        <a:gd name="T4" fmla="*/ 14 w 103"/>
                        <a:gd name="T5" fmla="*/ 57 h 158"/>
                        <a:gd name="T6" fmla="*/ 23 w 103"/>
                        <a:gd name="T7" fmla="*/ 88 h 158"/>
                        <a:gd name="T8" fmla="*/ 33 w 103"/>
                        <a:gd name="T9" fmla="*/ 120 h 158"/>
                        <a:gd name="T10" fmla="*/ 44 w 103"/>
                        <a:gd name="T11" fmla="*/ 137 h 158"/>
                        <a:gd name="T12" fmla="*/ 54 w 103"/>
                        <a:gd name="T13" fmla="*/ 150 h 158"/>
                        <a:gd name="T14" fmla="*/ 68 w 103"/>
                        <a:gd name="T15" fmla="*/ 155 h 158"/>
                        <a:gd name="T16" fmla="*/ 83 w 103"/>
                        <a:gd name="T17" fmla="*/ 158 h 158"/>
                        <a:gd name="T18" fmla="*/ 91 w 103"/>
                        <a:gd name="T19" fmla="*/ 153 h 158"/>
                        <a:gd name="T20" fmla="*/ 99 w 103"/>
                        <a:gd name="T21" fmla="*/ 149 h 158"/>
                        <a:gd name="T22" fmla="*/ 103 w 103"/>
                        <a:gd name="T23" fmla="*/ 133 h 158"/>
                        <a:gd name="T24" fmla="*/ 100 w 103"/>
                        <a:gd name="T25" fmla="*/ 112 h 158"/>
                        <a:gd name="T26" fmla="*/ 91 w 103"/>
                        <a:gd name="T27" fmla="*/ 87 h 158"/>
                        <a:gd name="T28" fmla="*/ 85 w 103"/>
                        <a:gd name="T29" fmla="*/ 75 h 158"/>
                        <a:gd name="T30" fmla="*/ 82 w 103"/>
                        <a:gd name="T31" fmla="*/ 86 h 158"/>
                        <a:gd name="T32" fmla="*/ 78 w 103"/>
                        <a:gd name="T33" fmla="*/ 91 h 158"/>
                        <a:gd name="T34" fmla="*/ 65 w 103"/>
                        <a:gd name="T35" fmla="*/ 95 h 158"/>
                        <a:gd name="T36" fmla="*/ 56 w 103"/>
                        <a:gd name="T37" fmla="*/ 96 h 158"/>
                        <a:gd name="T38" fmla="*/ 35 w 103"/>
                        <a:gd name="T39" fmla="*/ 92 h 158"/>
                        <a:gd name="T40" fmla="*/ 14 w 103"/>
                        <a:gd name="T41" fmla="*/ 32 h 158"/>
                        <a:gd name="T42" fmla="*/ 2 w 103"/>
                        <a:gd name="T4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8">
                          <a:moveTo>
                            <a:pt x="2" y="0"/>
                          </a:moveTo>
                          <a:lnTo>
                            <a:pt x="0" y="16"/>
                          </a:lnTo>
                          <a:lnTo>
                            <a:pt x="14" y="57"/>
                          </a:lnTo>
                          <a:lnTo>
                            <a:pt x="23" y="88"/>
                          </a:lnTo>
                          <a:lnTo>
                            <a:pt x="33" y="120"/>
                          </a:lnTo>
                          <a:lnTo>
                            <a:pt x="44" y="137"/>
                          </a:lnTo>
                          <a:lnTo>
                            <a:pt x="54" y="150"/>
                          </a:lnTo>
                          <a:lnTo>
                            <a:pt x="68" y="155"/>
                          </a:lnTo>
                          <a:lnTo>
                            <a:pt x="83" y="158"/>
                          </a:lnTo>
                          <a:lnTo>
                            <a:pt x="91" y="153"/>
                          </a:lnTo>
                          <a:lnTo>
                            <a:pt x="99" y="149"/>
                          </a:lnTo>
                          <a:lnTo>
                            <a:pt x="103" y="133"/>
                          </a:lnTo>
                          <a:lnTo>
                            <a:pt x="100" y="112"/>
                          </a:lnTo>
                          <a:lnTo>
                            <a:pt x="91" y="87"/>
                          </a:lnTo>
                          <a:lnTo>
                            <a:pt x="85" y="75"/>
                          </a:lnTo>
                          <a:lnTo>
                            <a:pt x="82" y="86"/>
                          </a:lnTo>
                          <a:lnTo>
                            <a:pt x="78" y="91"/>
                          </a:lnTo>
                          <a:lnTo>
                            <a:pt x="65" y="95"/>
                          </a:lnTo>
                          <a:lnTo>
                            <a:pt x="56" y="96"/>
                          </a:lnTo>
                          <a:lnTo>
                            <a:pt x="35" y="92"/>
                          </a:lnTo>
                          <a:lnTo>
                            <a:pt x="14" y="32"/>
                          </a:lnTo>
                          <a:lnTo>
                            <a:pt x="2"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118" name="Group 121"/>
                  <p:cNvGrpSpPr>
                    <a:grpSpLocks/>
                  </p:cNvGrpSpPr>
                  <p:nvPr/>
                </p:nvGrpSpPr>
                <p:grpSpPr bwMode="auto">
                  <a:xfrm>
                    <a:off x="2849" y="2273"/>
                    <a:ext cx="54" cy="66"/>
                    <a:chOff x="2849" y="2273"/>
                    <a:chExt cx="54" cy="66"/>
                  </a:xfrm>
                  <a:grpFill/>
                </p:grpSpPr>
                <p:sp>
                  <p:nvSpPr>
                    <p:cNvPr id="119" name="Freeform 122"/>
                    <p:cNvSpPr>
                      <a:spLocks/>
                    </p:cNvSpPr>
                    <p:nvPr/>
                  </p:nvSpPr>
                  <p:spPr bwMode="auto">
                    <a:xfrm>
                      <a:off x="2856" y="2278"/>
                      <a:ext cx="39" cy="61"/>
                    </a:xfrm>
                    <a:custGeom>
                      <a:avLst/>
                      <a:gdLst>
                        <a:gd name="T0" fmla="*/ 40 w 160"/>
                        <a:gd name="T1" fmla="*/ 243 h 244"/>
                        <a:gd name="T2" fmla="*/ 40 w 160"/>
                        <a:gd name="T3" fmla="*/ 206 h 244"/>
                        <a:gd name="T4" fmla="*/ 27 w 160"/>
                        <a:gd name="T5" fmla="*/ 179 h 244"/>
                        <a:gd name="T6" fmla="*/ 14 w 160"/>
                        <a:gd name="T7" fmla="*/ 159 h 244"/>
                        <a:gd name="T8" fmla="*/ 8 w 160"/>
                        <a:gd name="T9" fmla="*/ 127 h 244"/>
                        <a:gd name="T10" fmla="*/ 2 w 160"/>
                        <a:gd name="T11" fmla="*/ 113 h 244"/>
                        <a:gd name="T12" fmla="*/ 0 w 160"/>
                        <a:gd name="T13" fmla="*/ 76 h 244"/>
                        <a:gd name="T14" fmla="*/ 14 w 160"/>
                        <a:gd name="T15" fmla="*/ 34 h 244"/>
                        <a:gd name="T16" fmla="*/ 39 w 160"/>
                        <a:gd name="T17" fmla="*/ 12 h 244"/>
                        <a:gd name="T18" fmla="*/ 66 w 160"/>
                        <a:gd name="T19" fmla="*/ 0 h 244"/>
                        <a:gd name="T20" fmla="*/ 99 w 160"/>
                        <a:gd name="T21" fmla="*/ 0 h 244"/>
                        <a:gd name="T22" fmla="*/ 129 w 160"/>
                        <a:gd name="T23" fmla="*/ 10 h 244"/>
                        <a:gd name="T24" fmla="*/ 150 w 160"/>
                        <a:gd name="T25" fmla="*/ 31 h 244"/>
                        <a:gd name="T26" fmla="*/ 160 w 160"/>
                        <a:gd name="T27" fmla="*/ 62 h 244"/>
                        <a:gd name="T28" fmla="*/ 160 w 160"/>
                        <a:gd name="T29" fmla="*/ 93 h 244"/>
                        <a:gd name="T30" fmla="*/ 156 w 160"/>
                        <a:gd name="T31" fmla="*/ 123 h 244"/>
                        <a:gd name="T32" fmla="*/ 140 w 160"/>
                        <a:gd name="T33" fmla="*/ 160 h 244"/>
                        <a:gd name="T34" fmla="*/ 133 w 160"/>
                        <a:gd name="T35" fmla="*/ 175 h 244"/>
                        <a:gd name="T36" fmla="*/ 127 w 160"/>
                        <a:gd name="T37" fmla="*/ 190 h 244"/>
                        <a:gd name="T38" fmla="*/ 124 w 160"/>
                        <a:gd name="T39" fmla="*/ 208 h 244"/>
                        <a:gd name="T40" fmla="*/ 118 w 160"/>
                        <a:gd name="T41" fmla="*/ 244 h 244"/>
                        <a:gd name="T42" fmla="*/ 40 w 160"/>
                        <a:gd name="T43"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44">
                          <a:moveTo>
                            <a:pt x="40" y="243"/>
                          </a:moveTo>
                          <a:lnTo>
                            <a:pt x="40" y="206"/>
                          </a:lnTo>
                          <a:lnTo>
                            <a:pt x="27" y="179"/>
                          </a:lnTo>
                          <a:lnTo>
                            <a:pt x="14" y="159"/>
                          </a:lnTo>
                          <a:lnTo>
                            <a:pt x="8" y="127"/>
                          </a:lnTo>
                          <a:lnTo>
                            <a:pt x="2" y="113"/>
                          </a:lnTo>
                          <a:lnTo>
                            <a:pt x="0" y="76"/>
                          </a:lnTo>
                          <a:lnTo>
                            <a:pt x="14" y="34"/>
                          </a:lnTo>
                          <a:lnTo>
                            <a:pt x="39" y="12"/>
                          </a:lnTo>
                          <a:lnTo>
                            <a:pt x="66" y="0"/>
                          </a:lnTo>
                          <a:lnTo>
                            <a:pt x="99" y="0"/>
                          </a:lnTo>
                          <a:lnTo>
                            <a:pt x="129" y="10"/>
                          </a:lnTo>
                          <a:lnTo>
                            <a:pt x="150" y="31"/>
                          </a:lnTo>
                          <a:lnTo>
                            <a:pt x="160" y="62"/>
                          </a:lnTo>
                          <a:lnTo>
                            <a:pt x="160" y="93"/>
                          </a:lnTo>
                          <a:lnTo>
                            <a:pt x="156" y="123"/>
                          </a:lnTo>
                          <a:lnTo>
                            <a:pt x="140" y="160"/>
                          </a:lnTo>
                          <a:lnTo>
                            <a:pt x="133" y="175"/>
                          </a:lnTo>
                          <a:lnTo>
                            <a:pt x="127" y="190"/>
                          </a:lnTo>
                          <a:lnTo>
                            <a:pt x="124" y="208"/>
                          </a:lnTo>
                          <a:lnTo>
                            <a:pt x="118" y="244"/>
                          </a:lnTo>
                          <a:lnTo>
                            <a:pt x="40" y="24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20" name="Freeform 123"/>
                    <p:cNvSpPr>
                      <a:spLocks/>
                    </p:cNvSpPr>
                    <p:nvPr/>
                  </p:nvSpPr>
                  <p:spPr bwMode="auto">
                    <a:xfrm>
                      <a:off x="2849" y="2273"/>
                      <a:ext cx="54" cy="48"/>
                    </a:xfrm>
                    <a:custGeom>
                      <a:avLst/>
                      <a:gdLst>
                        <a:gd name="T0" fmla="*/ 16 w 217"/>
                        <a:gd name="T1" fmla="*/ 165 h 191"/>
                        <a:gd name="T2" fmla="*/ 3 w 217"/>
                        <a:gd name="T3" fmla="*/ 146 h 191"/>
                        <a:gd name="T4" fmla="*/ 0 w 217"/>
                        <a:gd name="T5" fmla="*/ 125 h 191"/>
                        <a:gd name="T6" fmla="*/ 1 w 217"/>
                        <a:gd name="T7" fmla="*/ 99 h 191"/>
                        <a:gd name="T8" fmla="*/ 8 w 217"/>
                        <a:gd name="T9" fmla="*/ 78 h 191"/>
                        <a:gd name="T10" fmla="*/ 16 w 217"/>
                        <a:gd name="T11" fmla="*/ 54 h 191"/>
                        <a:gd name="T12" fmla="*/ 28 w 217"/>
                        <a:gd name="T13" fmla="*/ 42 h 191"/>
                        <a:gd name="T14" fmla="*/ 37 w 217"/>
                        <a:gd name="T15" fmla="*/ 24 h 191"/>
                        <a:gd name="T16" fmla="*/ 58 w 217"/>
                        <a:gd name="T17" fmla="*/ 8 h 191"/>
                        <a:gd name="T18" fmla="*/ 74 w 217"/>
                        <a:gd name="T19" fmla="*/ 3 h 191"/>
                        <a:gd name="T20" fmla="*/ 108 w 217"/>
                        <a:gd name="T21" fmla="*/ 0 h 191"/>
                        <a:gd name="T22" fmla="*/ 137 w 217"/>
                        <a:gd name="T23" fmla="*/ 2 h 191"/>
                        <a:gd name="T24" fmla="*/ 158 w 217"/>
                        <a:gd name="T25" fmla="*/ 8 h 191"/>
                        <a:gd name="T26" fmla="*/ 174 w 217"/>
                        <a:gd name="T27" fmla="*/ 15 h 191"/>
                        <a:gd name="T28" fmla="*/ 190 w 217"/>
                        <a:gd name="T29" fmla="*/ 32 h 191"/>
                        <a:gd name="T30" fmla="*/ 201 w 217"/>
                        <a:gd name="T31" fmla="*/ 48 h 191"/>
                        <a:gd name="T32" fmla="*/ 212 w 217"/>
                        <a:gd name="T33" fmla="*/ 63 h 191"/>
                        <a:gd name="T34" fmla="*/ 217 w 217"/>
                        <a:gd name="T35" fmla="*/ 83 h 191"/>
                        <a:gd name="T36" fmla="*/ 217 w 217"/>
                        <a:gd name="T37" fmla="*/ 117 h 191"/>
                        <a:gd name="T38" fmla="*/ 217 w 217"/>
                        <a:gd name="T39" fmla="*/ 141 h 191"/>
                        <a:gd name="T40" fmla="*/ 209 w 217"/>
                        <a:gd name="T41" fmla="*/ 152 h 191"/>
                        <a:gd name="T42" fmla="*/ 198 w 217"/>
                        <a:gd name="T43" fmla="*/ 167 h 191"/>
                        <a:gd name="T44" fmla="*/ 190 w 217"/>
                        <a:gd name="T45" fmla="*/ 179 h 191"/>
                        <a:gd name="T46" fmla="*/ 169 w 217"/>
                        <a:gd name="T47" fmla="*/ 186 h 191"/>
                        <a:gd name="T48" fmla="*/ 150 w 217"/>
                        <a:gd name="T49" fmla="*/ 191 h 191"/>
                        <a:gd name="T50" fmla="*/ 166 w 217"/>
                        <a:gd name="T51" fmla="*/ 167 h 191"/>
                        <a:gd name="T52" fmla="*/ 180 w 217"/>
                        <a:gd name="T53" fmla="*/ 127 h 191"/>
                        <a:gd name="T54" fmla="*/ 174 w 217"/>
                        <a:gd name="T55" fmla="*/ 79 h 191"/>
                        <a:gd name="T56" fmla="*/ 141 w 217"/>
                        <a:gd name="T57" fmla="*/ 90 h 191"/>
                        <a:gd name="T58" fmla="*/ 100 w 217"/>
                        <a:gd name="T59" fmla="*/ 90 h 191"/>
                        <a:gd name="T60" fmla="*/ 71 w 217"/>
                        <a:gd name="T61" fmla="*/ 87 h 191"/>
                        <a:gd name="T62" fmla="*/ 49 w 217"/>
                        <a:gd name="T63" fmla="*/ 82 h 191"/>
                        <a:gd name="T64" fmla="*/ 46 w 217"/>
                        <a:gd name="T65" fmla="*/ 95 h 191"/>
                        <a:gd name="T66" fmla="*/ 36 w 217"/>
                        <a:gd name="T67" fmla="*/ 129 h 191"/>
                        <a:gd name="T68" fmla="*/ 51 w 217"/>
                        <a:gd name="T69" fmla="*/ 169 h 191"/>
                        <a:gd name="T70" fmla="*/ 61 w 217"/>
                        <a:gd name="T71" fmla="*/ 191 h 191"/>
                        <a:gd name="T72" fmla="*/ 36 w 217"/>
                        <a:gd name="T73" fmla="*/ 178 h 191"/>
                        <a:gd name="T74" fmla="*/ 16 w 217"/>
                        <a:gd name="T75"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1">
                          <a:moveTo>
                            <a:pt x="16" y="165"/>
                          </a:moveTo>
                          <a:lnTo>
                            <a:pt x="3" y="146"/>
                          </a:lnTo>
                          <a:lnTo>
                            <a:pt x="0" y="125"/>
                          </a:lnTo>
                          <a:lnTo>
                            <a:pt x="1" y="99"/>
                          </a:lnTo>
                          <a:lnTo>
                            <a:pt x="8" y="78"/>
                          </a:lnTo>
                          <a:lnTo>
                            <a:pt x="16" y="54"/>
                          </a:lnTo>
                          <a:lnTo>
                            <a:pt x="28" y="42"/>
                          </a:lnTo>
                          <a:lnTo>
                            <a:pt x="37" y="24"/>
                          </a:lnTo>
                          <a:lnTo>
                            <a:pt x="58" y="8"/>
                          </a:lnTo>
                          <a:lnTo>
                            <a:pt x="74" y="3"/>
                          </a:lnTo>
                          <a:lnTo>
                            <a:pt x="108" y="0"/>
                          </a:lnTo>
                          <a:lnTo>
                            <a:pt x="137" y="2"/>
                          </a:lnTo>
                          <a:lnTo>
                            <a:pt x="158" y="8"/>
                          </a:lnTo>
                          <a:lnTo>
                            <a:pt x="174" y="15"/>
                          </a:lnTo>
                          <a:lnTo>
                            <a:pt x="190" y="32"/>
                          </a:lnTo>
                          <a:lnTo>
                            <a:pt x="201" y="48"/>
                          </a:lnTo>
                          <a:lnTo>
                            <a:pt x="212" y="63"/>
                          </a:lnTo>
                          <a:lnTo>
                            <a:pt x="217" y="83"/>
                          </a:lnTo>
                          <a:lnTo>
                            <a:pt x="217" y="117"/>
                          </a:lnTo>
                          <a:lnTo>
                            <a:pt x="217" y="141"/>
                          </a:lnTo>
                          <a:lnTo>
                            <a:pt x="209" y="152"/>
                          </a:lnTo>
                          <a:lnTo>
                            <a:pt x="198" y="167"/>
                          </a:lnTo>
                          <a:lnTo>
                            <a:pt x="190" y="179"/>
                          </a:lnTo>
                          <a:lnTo>
                            <a:pt x="169" y="186"/>
                          </a:lnTo>
                          <a:lnTo>
                            <a:pt x="150" y="191"/>
                          </a:lnTo>
                          <a:lnTo>
                            <a:pt x="166" y="167"/>
                          </a:lnTo>
                          <a:lnTo>
                            <a:pt x="180" y="127"/>
                          </a:lnTo>
                          <a:lnTo>
                            <a:pt x="174" y="79"/>
                          </a:lnTo>
                          <a:lnTo>
                            <a:pt x="141" y="90"/>
                          </a:lnTo>
                          <a:lnTo>
                            <a:pt x="100" y="90"/>
                          </a:lnTo>
                          <a:lnTo>
                            <a:pt x="71" y="87"/>
                          </a:lnTo>
                          <a:lnTo>
                            <a:pt x="49" y="82"/>
                          </a:lnTo>
                          <a:lnTo>
                            <a:pt x="46" y="95"/>
                          </a:lnTo>
                          <a:lnTo>
                            <a:pt x="36" y="129"/>
                          </a:lnTo>
                          <a:lnTo>
                            <a:pt x="51" y="169"/>
                          </a:lnTo>
                          <a:lnTo>
                            <a:pt x="61" y="191"/>
                          </a:lnTo>
                          <a:lnTo>
                            <a:pt x="36" y="178"/>
                          </a:lnTo>
                          <a:lnTo>
                            <a:pt x="16" y="16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21" name="Group 124"/>
                    <p:cNvGrpSpPr>
                      <a:grpSpLocks/>
                    </p:cNvGrpSpPr>
                    <p:nvPr/>
                  </p:nvGrpSpPr>
                  <p:grpSpPr bwMode="auto">
                    <a:xfrm>
                      <a:off x="2855" y="2308"/>
                      <a:ext cx="43" cy="7"/>
                      <a:chOff x="2855" y="2308"/>
                      <a:chExt cx="43" cy="7"/>
                    </a:xfrm>
                    <a:grpFill/>
                  </p:grpSpPr>
                  <p:sp>
                    <p:nvSpPr>
                      <p:cNvPr id="122" name="Oval 125"/>
                      <p:cNvSpPr>
                        <a:spLocks noChangeArrowheads="1"/>
                      </p:cNvSpPr>
                      <p:nvPr/>
                    </p:nvSpPr>
                    <p:spPr bwMode="auto">
                      <a:xfrm>
                        <a:off x="2855" y="2308"/>
                        <a:ext cx="6" cy="6"/>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23" name="Oval 126"/>
                      <p:cNvSpPr>
                        <a:spLocks noChangeArrowheads="1"/>
                      </p:cNvSpPr>
                      <p:nvPr/>
                    </p:nvSpPr>
                    <p:spPr bwMode="auto">
                      <a:xfrm>
                        <a:off x="2892" y="2309"/>
                        <a:ext cx="6" cy="6"/>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grpSp>
            <p:nvGrpSpPr>
              <p:cNvPr id="19" name="Group 127"/>
              <p:cNvGrpSpPr>
                <a:grpSpLocks/>
              </p:cNvGrpSpPr>
              <p:nvPr/>
            </p:nvGrpSpPr>
            <p:grpSpPr bwMode="auto">
              <a:xfrm>
                <a:off x="-638" y="2422"/>
                <a:ext cx="136" cy="517"/>
                <a:chOff x="2976" y="2235"/>
                <a:chExt cx="122" cy="503"/>
              </a:xfrm>
              <a:grpFill/>
            </p:grpSpPr>
            <p:grpSp>
              <p:nvGrpSpPr>
                <p:cNvPr id="93" name="Group 128"/>
                <p:cNvGrpSpPr>
                  <a:grpSpLocks/>
                </p:cNvGrpSpPr>
                <p:nvPr/>
              </p:nvGrpSpPr>
              <p:grpSpPr bwMode="auto">
                <a:xfrm>
                  <a:off x="2976" y="2689"/>
                  <a:ext cx="120" cy="49"/>
                  <a:chOff x="2976" y="2689"/>
                  <a:chExt cx="120" cy="49"/>
                </a:xfrm>
                <a:grpFill/>
              </p:grpSpPr>
              <p:sp>
                <p:nvSpPr>
                  <p:cNvPr id="110" name="Freeform 129"/>
                  <p:cNvSpPr>
                    <a:spLocks/>
                  </p:cNvSpPr>
                  <p:nvPr/>
                </p:nvSpPr>
                <p:spPr bwMode="auto">
                  <a:xfrm>
                    <a:off x="2976" y="2689"/>
                    <a:ext cx="50" cy="30"/>
                  </a:xfrm>
                  <a:custGeom>
                    <a:avLst/>
                    <a:gdLst>
                      <a:gd name="T0" fmla="*/ 100 w 198"/>
                      <a:gd name="T1" fmla="*/ 0 h 121"/>
                      <a:gd name="T2" fmla="*/ 68 w 198"/>
                      <a:gd name="T3" fmla="*/ 31 h 121"/>
                      <a:gd name="T4" fmla="*/ 40 w 198"/>
                      <a:gd name="T5" fmla="*/ 65 h 121"/>
                      <a:gd name="T6" fmla="*/ 4 w 198"/>
                      <a:gd name="T7" fmla="*/ 96 h 121"/>
                      <a:gd name="T8" fmla="*/ 0 w 198"/>
                      <a:gd name="T9" fmla="*/ 112 h 121"/>
                      <a:gd name="T10" fmla="*/ 35 w 198"/>
                      <a:gd name="T11" fmla="*/ 121 h 121"/>
                      <a:gd name="T12" fmla="*/ 72 w 198"/>
                      <a:gd name="T13" fmla="*/ 117 h 121"/>
                      <a:gd name="T14" fmla="*/ 118 w 198"/>
                      <a:gd name="T15" fmla="*/ 96 h 121"/>
                      <a:gd name="T16" fmla="*/ 151 w 198"/>
                      <a:gd name="T17" fmla="*/ 76 h 121"/>
                      <a:gd name="T18" fmla="*/ 187 w 198"/>
                      <a:gd name="T19" fmla="*/ 72 h 121"/>
                      <a:gd name="T20" fmla="*/ 198 w 198"/>
                      <a:gd name="T21" fmla="*/ 63 h 121"/>
                      <a:gd name="T22" fmla="*/ 194 w 198"/>
                      <a:gd name="T23" fmla="*/ 6 h 121"/>
                      <a:gd name="T24" fmla="*/ 100 w 198"/>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21">
                        <a:moveTo>
                          <a:pt x="100" y="0"/>
                        </a:moveTo>
                        <a:lnTo>
                          <a:pt x="68" y="31"/>
                        </a:lnTo>
                        <a:lnTo>
                          <a:pt x="40" y="65"/>
                        </a:lnTo>
                        <a:lnTo>
                          <a:pt x="4" y="96"/>
                        </a:lnTo>
                        <a:lnTo>
                          <a:pt x="0" y="112"/>
                        </a:lnTo>
                        <a:lnTo>
                          <a:pt x="35" y="121"/>
                        </a:lnTo>
                        <a:lnTo>
                          <a:pt x="72" y="117"/>
                        </a:lnTo>
                        <a:lnTo>
                          <a:pt x="118" y="96"/>
                        </a:lnTo>
                        <a:lnTo>
                          <a:pt x="151" y="76"/>
                        </a:lnTo>
                        <a:lnTo>
                          <a:pt x="187" y="72"/>
                        </a:lnTo>
                        <a:lnTo>
                          <a:pt x="198" y="63"/>
                        </a:lnTo>
                        <a:lnTo>
                          <a:pt x="194" y="6"/>
                        </a:lnTo>
                        <a:lnTo>
                          <a:pt x="100"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11" name="Freeform 130"/>
                  <p:cNvSpPr>
                    <a:spLocks/>
                  </p:cNvSpPr>
                  <p:nvPr/>
                </p:nvSpPr>
                <p:spPr bwMode="auto">
                  <a:xfrm>
                    <a:off x="3065" y="2705"/>
                    <a:ext cx="31" cy="33"/>
                  </a:xfrm>
                  <a:custGeom>
                    <a:avLst/>
                    <a:gdLst>
                      <a:gd name="T0" fmla="*/ 1 w 123"/>
                      <a:gd name="T1" fmla="*/ 2 h 134"/>
                      <a:gd name="T2" fmla="*/ 0 w 123"/>
                      <a:gd name="T3" fmla="*/ 36 h 134"/>
                      <a:gd name="T4" fmla="*/ 17 w 123"/>
                      <a:gd name="T5" fmla="*/ 55 h 134"/>
                      <a:gd name="T6" fmla="*/ 21 w 123"/>
                      <a:gd name="T7" fmla="*/ 85 h 134"/>
                      <a:gd name="T8" fmla="*/ 48 w 123"/>
                      <a:gd name="T9" fmla="*/ 114 h 134"/>
                      <a:gd name="T10" fmla="*/ 72 w 123"/>
                      <a:gd name="T11" fmla="*/ 130 h 134"/>
                      <a:gd name="T12" fmla="*/ 93 w 123"/>
                      <a:gd name="T13" fmla="*/ 134 h 134"/>
                      <a:gd name="T14" fmla="*/ 113 w 123"/>
                      <a:gd name="T15" fmla="*/ 132 h 134"/>
                      <a:gd name="T16" fmla="*/ 123 w 123"/>
                      <a:gd name="T17" fmla="*/ 111 h 134"/>
                      <a:gd name="T18" fmla="*/ 121 w 123"/>
                      <a:gd name="T19" fmla="*/ 81 h 134"/>
                      <a:gd name="T20" fmla="*/ 100 w 123"/>
                      <a:gd name="T21" fmla="*/ 47 h 134"/>
                      <a:gd name="T22" fmla="*/ 69 w 123"/>
                      <a:gd name="T23" fmla="*/ 10 h 134"/>
                      <a:gd name="T24" fmla="*/ 68 w 123"/>
                      <a:gd name="T25" fmla="*/ 0 h 134"/>
                      <a:gd name="T26" fmla="*/ 1 w 123"/>
                      <a:gd name="T27"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134">
                        <a:moveTo>
                          <a:pt x="1" y="2"/>
                        </a:moveTo>
                        <a:lnTo>
                          <a:pt x="0" y="36"/>
                        </a:lnTo>
                        <a:lnTo>
                          <a:pt x="17" y="55"/>
                        </a:lnTo>
                        <a:lnTo>
                          <a:pt x="21" y="85"/>
                        </a:lnTo>
                        <a:lnTo>
                          <a:pt x="48" y="114"/>
                        </a:lnTo>
                        <a:lnTo>
                          <a:pt x="72" y="130"/>
                        </a:lnTo>
                        <a:lnTo>
                          <a:pt x="93" y="134"/>
                        </a:lnTo>
                        <a:lnTo>
                          <a:pt x="113" y="132"/>
                        </a:lnTo>
                        <a:lnTo>
                          <a:pt x="123" y="111"/>
                        </a:lnTo>
                        <a:lnTo>
                          <a:pt x="121" y="81"/>
                        </a:lnTo>
                        <a:lnTo>
                          <a:pt x="100" y="47"/>
                        </a:lnTo>
                        <a:lnTo>
                          <a:pt x="69" y="10"/>
                        </a:lnTo>
                        <a:lnTo>
                          <a:pt x="68" y="0"/>
                        </a:lnTo>
                        <a:lnTo>
                          <a:pt x="1" y="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94" name="Group 131"/>
                <p:cNvGrpSpPr>
                  <a:grpSpLocks/>
                </p:cNvGrpSpPr>
                <p:nvPr/>
              </p:nvGrpSpPr>
              <p:grpSpPr bwMode="auto">
                <a:xfrm>
                  <a:off x="2989" y="2299"/>
                  <a:ext cx="109" cy="406"/>
                  <a:chOff x="2989" y="2299"/>
                  <a:chExt cx="109" cy="406"/>
                </a:xfrm>
                <a:grpFill/>
              </p:grpSpPr>
              <p:sp>
                <p:nvSpPr>
                  <p:cNvPr id="99" name="Freeform 132"/>
                  <p:cNvSpPr>
                    <a:spLocks/>
                  </p:cNvSpPr>
                  <p:nvPr/>
                </p:nvSpPr>
                <p:spPr bwMode="auto">
                  <a:xfrm>
                    <a:off x="2991" y="2509"/>
                    <a:ext cx="15" cy="38"/>
                  </a:xfrm>
                  <a:custGeom>
                    <a:avLst/>
                    <a:gdLst>
                      <a:gd name="T0" fmla="*/ 2 w 59"/>
                      <a:gd name="T1" fmla="*/ 1 h 150"/>
                      <a:gd name="T2" fmla="*/ 0 w 59"/>
                      <a:gd name="T3" fmla="*/ 84 h 150"/>
                      <a:gd name="T4" fmla="*/ 30 w 59"/>
                      <a:gd name="T5" fmla="*/ 134 h 150"/>
                      <a:gd name="T6" fmla="*/ 46 w 59"/>
                      <a:gd name="T7" fmla="*/ 150 h 150"/>
                      <a:gd name="T8" fmla="*/ 43 w 59"/>
                      <a:gd name="T9" fmla="*/ 79 h 150"/>
                      <a:gd name="T10" fmla="*/ 50 w 59"/>
                      <a:gd name="T11" fmla="*/ 87 h 150"/>
                      <a:gd name="T12" fmla="*/ 58 w 59"/>
                      <a:gd name="T13" fmla="*/ 109 h 150"/>
                      <a:gd name="T14" fmla="*/ 59 w 59"/>
                      <a:gd name="T15" fmla="*/ 84 h 150"/>
                      <a:gd name="T16" fmla="*/ 51 w 59"/>
                      <a:gd name="T17" fmla="*/ 40 h 150"/>
                      <a:gd name="T18" fmla="*/ 31 w 59"/>
                      <a:gd name="T19" fmla="*/ 0 h 150"/>
                      <a:gd name="T20" fmla="*/ 2 w 59"/>
                      <a:gd name="T2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50">
                        <a:moveTo>
                          <a:pt x="2" y="1"/>
                        </a:moveTo>
                        <a:lnTo>
                          <a:pt x="0" y="84"/>
                        </a:lnTo>
                        <a:lnTo>
                          <a:pt x="30" y="134"/>
                        </a:lnTo>
                        <a:lnTo>
                          <a:pt x="46" y="150"/>
                        </a:lnTo>
                        <a:lnTo>
                          <a:pt x="43" y="79"/>
                        </a:lnTo>
                        <a:lnTo>
                          <a:pt x="50" y="87"/>
                        </a:lnTo>
                        <a:lnTo>
                          <a:pt x="58" y="109"/>
                        </a:lnTo>
                        <a:lnTo>
                          <a:pt x="59" y="84"/>
                        </a:lnTo>
                        <a:lnTo>
                          <a:pt x="51" y="40"/>
                        </a:lnTo>
                        <a:lnTo>
                          <a:pt x="31" y="0"/>
                        </a:lnTo>
                        <a:lnTo>
                          <a:pt x="2" y="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00" name="Freeform 133"/>
                  <p:cNvSpPr>
                    <a:spLocks/>
                  </p:cNvSpPr>
                  <p:nvPr/>
                </p:nvSpPr>
                <p:spPr bwMode="auto">
                  <a:xfrm>
                    <a:off x="2998" y="2427"/>
                    <a:ext cx="86" cy="278"/>
                  </a:xfrm>
                  <a:custGeom>
                    <a:avLst/>
                    <a:gdLst>
                      <a:gd name="T0" fmla="*/ 4 w 343"/>
                      <a:gd name="T1" fmla="*/ 0 h 1114"/>
                      <a:gd name="T2" fmla="*/ 0 w 343"/>
                      <a:gd name="T3" fmla="*/ 605 h 1114"/>
                      <a:gd name="T4" fmla="*/ 4 w 343"/>
                      <a:gd name="T5" fmla="*/ 1055 h 1114"/>
                      <a:gd name="T6" fmla="*/ 106 w 343"/>
                      <a:gd name="T7" fmla="*/ 1075 h 1114"/>
                      <a:gd name="T8" fmla="*/ 122 w 343"/>
                      <a:gd name="T9" fmla="*/ 708 h 1114"/>
                      <a:gd name="T10" fmla="*/ 110 w 343"/>
                      <a:gd name="T11" fmla="*/ 672 h 1114"/>
                      <a:gd name="T12" fmla="*/ 122 w 343"/>
                      <a:gd name="T13" fmla="*/ 653 h 1114"/>
                      <a:gd name="T14" fmla="*/ 122 w 343"/>
                      <a:gd name="T15" fmla="*/ 428 h 1114"/>
                      <a:gd name="T16" fmla="*/ 146 w 343"/>
                      <a:gd name="T17" fmla="*/ 499 h 1114"/>
                      <a:gd name="T18" fmla="*/ 205 w 343"/>
                      <a:gd name="T19" fmla="*/ 803 h 1114"/>
                      <a:gd name="T20" fmla="*/ 256 w 343"/>
                      <a:gd name="T21" fmla="*/ 1114 h 1114"/>
                      <a:gd name="T22" fmla="*/ 343 w 343"/>
                      <a:gd name="T23" fmla="*/ 1114 h 1114"/>
                      <a:gd name="T24" fmla="*/ 304 w 343"/>
                      <a:gd name="T25" fmla="*/ 696 h 1114"/>
                      <a:gd name="T26" fmla="*/ 288 w 343"/>
                      <a:gd name="T27" fmla="*/ 342 h 1114"/>
                      <a:gd name="T28" fmla="*/ 296 w 343"/>
                      <a:gd name="T29" fmla="*/ 8 h 1114"/>
                      <a:gd name="T30" fmla="*/ 4 w 343"/>
                      <a:gd name="T31"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 h="1114">
                        <a:moveTo>
                          <a:pt x="4" y="0"/>
                        </a:moveTo>
                        <a:lnTo>
                          <a:pt x="0" y="605"/>
                        </a:lnTo>
                        <a:lnTo>
                          <a:pt x="4" y="1055"/>
                        </a:lnTo>
                        <a:lnTo>
                          <a:pt x="106" y="1075"/>
                        </a:lnTo>
                        <a:lnTo>
                          <a:pt x="122" y="708"/>
                        </a:lnTo>
                        <a:lnTo>
                          <a:pt x="110" y="672"/>
                        </a:lnTo>
                        <a:lnTo>
                          <a:pt x="122" y="653"/>
                        </a:lnTo>
                        <a:lnTo>
                          <a:pt x="122" y="428"/>
                        </a:lnTo>
                        <a:lnTo>
                          <a:pt x="146" y="499"/>
                        </a:lnTo>
                        <a:lnTo>
                          <a:pt x="205" y="803"/>
                        </a:lnTo>
                        <a:lnTo>
                          <a:pt x="256" y="1114"/>
                        </a:lnTo>
                        <a:lnTo>
                          <a:pt x="343" y="1114"/>
                        </a:lnTo>
                        <a:lnTo>
                          <a:pt x="304" y="696"/>
                        </a:lnTo>
                        <a:lnTo>
                          <a:pt x="288" y="342"/>
                        </a:lnTo>
                        <a:lnTo>
                          <a:pt x="296" y="8"/>
                        </a:lnTo>
                        <a:lnTo>
                          <a:pt x="4"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01" name="Freeform 134"/>
                  <p:cNvSpPr>
                    <a:spLocks/>
                  </p:cNvSpPr>
                  <p:nvPr/>
                </p:nvSpPr>
                <p:spPr bwMode="auto">
                  <a:xfrm>
                    <a:off x="2989" y="2299"/>
                    <a:ext cx="109" cy="212"/>
                  </a:xfrm>
                  <a:custGeom>
                    <a:avLst/>
                    <a:gdLst>
                      <a:gd name="T0" fmla="*/ 145 w 439"/>
                      <a:gd name="T1" fmla="*/ 10 h 850"/>
                      <a:gd name="T2" fmla="*/ 12 w 439"/>
                      <a:gd name="T3" fmla="*/ 114 h 850"/>
                      <a:gd name="T4" fmla="*/ 3 w 439"/>
                      <a:gd name="T5" fmla="*/ 386 h 850"/>
                      <a:gd name="T6" fmla="*/ 0 w 439"/>
                      <a:gd name="T7" fmla="*/ 524 h 850"/>
                      <a:gd name="T8" fmla="*/ 8 w 439"/>
                      <a:gd name="T9" fmla="*/ 850 h 850"/>
                      <a:gd name="T10" fmla="*/ 38 w 439"/>
                      <a:gd name="T11" fmla="*/ 850 h 850"/>
                      <a:gd name="T12" fmla="*/ 53 w 439"/>
                      <a:gd name="T13" fmla="*/ 516 h 850"/>
                      <a:gd name="T14" fmla="*/ 333 w 439"/>
                      <a:gd name="T15" fmla="*/ 516 h 850"/>
                      <a:gd name="T16" fmla="*/ 341 w 439"/>
                      <a:gd name="T17" fmla="*/ 432 h 850"/>
                      <a:gd name="T18" fmla="*/ 350 w 439"/>
                      <a:gd name="T19" fmla="*/ 491 h 850"/>
                      <a:gd name="T20" fmla="*/ 331 w 439"/>
                      <a:gd name="T21" fmla="*/ 618 h 850"/>
                      <a:gd name="T22" fmla="*/ 312 w 439"/>
                      <a:gd name="T23" fmla="*/ 807 h 850"/>
                      <a:gd name="T24" fmla="*/ 360 w 439"/>
                      <a:gd name="T25" fmla="*/ 819 h 850"/>
                      <a:gd name="T26" fmla="*/ 439 w 439"/>
                      <a:gd name="T27" fmla="*/ 486 h 850"/>
                      <a:gd name="T28" fmla="*/ 389 w 439"/>
                      <a:gd name="T29" fmla="*/ 96 h 850"/>
                      <a:gd name="T30" fmla="*/ 239 w 439"/>
                      <a:gd name="T31" fmla="*/ 0 h 850"/>
                      <a:gd name="T32" fmla="*/ 173 w 439"/>
                      <a:gd name="T33" fmla="*/ 43 h 850"/>
                      <a:gd name="T34" fmla="*/ 145 w 439"/>
                      <a:gd name="T35" fmla="*/ 1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850">
                        <a:moveTo>
                          <a:pt x="145" y="10"/>
                        </a:moveTo>
                        <a:lnTo>
                          <a:pt x="12" y="114"/>
                        </a:lnTo>
                        <a:lnTo>
                          <a:pt x="3" y="386"/>
                        </a:lnTo>
                        <a:lnTo>
                          <a:pt x="0" y="524"/>
                        </a:lnTo>
                        <a:lnTo>
                          <a:pt x="8" y="850"/>
                        </a:lnTo>
                        <a:lnTo>
                          <a:pt x="38" y="850"/>
                        </a:lnTo>
                        <a:lnTo>
                          <a:pt x="53" y="516"/>
                        </a:lnTo>
                        <a:lnTo>
                          <a:pt x="333" y="516"/>
                        </a:lnTo>
                        <a:lnTo>
                          <a:pt x="341" y="432"/>
                        </a:lnTo>
                        <a:lnTo>
                          <a:pt x="350" y="491"/>
                        </a:lnTo>
                        <a:lnTo>
                          <a:pt x="331" y="618"/>
                        </a:lnTo>
                        <a:lnTo>
                          <a:pt x="312" y="807"/>
                        </a:lnTo>
                        <a:lnTo>
                          <a:pt x="360" y="819"/>
                        </a:lnTo>
                        <a:lnTo>
                          <a:pt x="439" y="486"/>
                        </a:lnTo>
                        <a:lnTo>
                          <a:pt x="389" y="96"/>
                        </a:lnTo>
                        <a:lnTo>
                          <a:pt x="239" y="0"/>
                        </a:lnTo>
                        <a:lnTo>
                          <a:pt x="173" y="43"/>
                        </a:lnTo>
                        <a:lnTo>
                          <a:pt x="145" y="1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02" name="Freeform 135"/>
                  <p:cNvSpPr>
                    <a:spLocks/>
                  </p:cNvSpPr>
                  <p:nvPr/>
                </p:nvSpPr>
                <p:spPr bwMode="auto">
                  <a:xfrm>
                    <a:off x="3063" y="2499"/>
                    <a:ext cx="17" cy="36"/>
                  </a:xfrm>
                  <a:custGeom>
                    <a:avLst/>
                    <a:gdLst>
                      <a:gd name="T0" fmla="*/ 20 w 66"/>
                      <a:gd name="T1" fmla="*/ 0 h 142"/>
                      <a:gd name="T2" fmla="*/ 0 w 66"/>
                      <a:gd name="T3" fmla="*/ 75 h 142"/>
                      <a:gd name="T4" fmla="*/ 34 w 66"/>
                      <a:gd name="T5" fmla="*/ 142 h 142"/>
                      <a:gd name="T6" fmla="*/ 46 w 66"/>
                      <a:gd name="T7" fmla="*/ 134 h 142"/>
                      <a:gd name="T8" fmla="*/ 66 w 66"/>
                      <a:gd name="T9" fmla="*/ 127 h 142"/>
                      <a:gd name="T10" fmla="*/ 58 w 66"/>
                      <a:gd name="T11" fmla="*/ 106 h 142"/>
                      <a:gd name="T12" fmla="*/ 55 w 66"/>
                      <a:gd name="T13" fmla="*/ 80 h 142"/>
                      <a:gd name="T14" fmla="*/ 66 w 66"/>
                      <a:gd name="T15" fmla="*/ 52 h 142"/>
                      <a:gd name="T16" fmla="*/ 58 w 66"/>
                      <a:gd name="T17" fmla="*/ 5 h 142"/>
                      <a:gd name="T18" fmla="*/ 20 w 6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42">
                        <a:moveTo>
                          <a:pt x="20" y="0"/>
                        </a:moveTo>
                        <a:lnTo>
                          <a:pt x="0" y="75"/>
                        </a:lnTo>
                        <a:lnTo>
                          <a:pt x="34" y="142"/>
                        </a:lnTo>
                        <a:lnTo>
                          <a:pt x="46" y="134"/>
                        </a:lnTo>
                        <a:lnTo>
                          <a:pt x="66" y="127"/>
                        </a:lnTo>
                        <a:lnTo>
                          <a:pt x="58" y="106"/>
                        </a:lnTo>
                        <a:lnTo>
                          <a:pt x="55" y="80"/>
                        </a:lnTo>
                        <a:lnTo>
                          <a:pt x="66" y="52"/>
                        </a:lnTo>
                        <a:lnTo>
                          <a:pt x="58" y="5"/>
                        </a:lnTo>
                        <a:lnTo>
                          <a:pt x="20"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103" name="Group 136"/>
                  <p:cNvGrpSpPr>
                    <a:grpSpLocks/>
                  </p:cNvGrpSpPr>
                  <p:nvPr/>
                </p:nvGrpSpPr>
                <p:grpSpPr bwMode="auto">
                  <a:xfrm>
                    <a:off x="3002" y="2303"/>
                    <a:ext cx="70" cy="133"/>
                    <a:chOff x="3002" y="2303"/>
                    <a:chExt cx="70" cy="133"/>
                  </a:xfrm>
                  <a:grpFill/>
                </p:grpSpPr>
                <p:grpSp>
                  <p:nvGrpSpPr>
                    <p:cNvPr id="104" name="Group 137"/>
                    <p:cNvGrpSpPr>
                      <a:grpSpLocks/>
                    </p:cNvGrpSpPr>
                    <p:nvPr/>
                  </p:nvGrpSpPr>
                  <p:grpSpPr bwMode="auto">
                    <a:xfrm>
                      <a:off x="3002" y="2303"/>
                      <a:ext cx="70" cy="133"/>
                      <a:chOff x="3002" y="2303"/>
                      <a:chExt cx="70" cy="133"/>
                    </a:xfrm>
                    <a:grpFill/>
                  </p:grpSpPr>
                  <p:grpSp>
                    <p:nvGrpSpPr>
                      <p:cNvPr id="106" name="Group 138"/>
                      <p:cNvGrpSpPr>
                        <a:grpSpLocks/>
                      </p:cNvGrpSpPr>
                      <p:nvPr/>
                    </p:nvGrpSpPr>
                    <p:grpSpPr bwMode="auto">
                      <a:xfrm>
                        <a:off x="3002" y="2428"/>
                        <a:ext cx="70" cy="8"/>
                        <a:chOff x="3002" y="2428"/>
                        <a:chExt cx="70" cy="8"/>
                      </a:xfrm>
                      <a:grpFill/>
                    </p:grpSpPr>
                    <p:sp>
                      <p:nvSpPr>
                        <p:cNvPr id="108" name="Line 139"/>
                        <p:cNvSpPr>
                          <a:spLocks noChangeShapeType="1"/>
                        </p:cNvSpPr>
                        <p:nvPr/>
                      </p:nvSpPr>
                      <p:spPr bwMode="auto">
                        <a:xfrm>
                          <a:off x="3002" y="2435"/>
                          <a:ext cx="70" cy="1"/>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109" name="Line 140"/>
                        <p:cNvSpPr>
                          <a:spLocks noChangeShapeType="1"/>
                        </p:cNvSpPr>
                        <p:nvPr/>
                      </p:nvSpPr>
                      <p:spPr bwMode="auto">
                        <a:xfrm>
                          <a:off x="3002" y="2428"/>
                          <a:ext cx="70" cy="1"/>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107" name="Freeform 141"/>
                      <p:cNvSpPr>
                        <a:spLocks/>
                      </p:cNvSpPr>
                      <p:nvPr/>
                    </p:nvSpPr>
                    <p:spPr bwMode="auto">
                      <a:xfrm>
                        <a:off x="3021" y="2303"/>
                        <a:ext cx="32" cy="19"/>
                      </a:xfrm>
                      <a:custGeom>
                        <a:avLst/>
                        <a:gdLst>
                          <a:gd name="T0" fmla="*/ 0 w 129"/>
                          <a:gd name="T1" fmla="*/ 9 h 76"/>
                          <a:gd name="T2" fmla="*/ 5 w 129"/>
                          <a:gd name="T3" fmla="*/ 76 h 76"/>
                          <a:gd name="T4" fmla="*/ 40 w 129"/>
                          <a:gd name="T5" fmla="*/ 27 h 76"/>
                          <a:gd name="T6" fmla="*/ 65 w 129"/>
                          <a:gd name="T7" fmla="*/ 75 h 76"/>
                          <a:gd name="T8" fmla="*/ 129 w 129"/>
                          <a:gd name="T9" fmla="*/ 0 h 76"/>
                        </a:gdLst>
                        <a:ahLst/>
                        <a:cxnLst>
                          <a:cxn ang="0">
                            <a:pos x="T0" y="T1"/>
                          </a:cxn>
                          <a:cxn ang="0">
                            <a:pos x="T2" y="T3"/>
                          </a:cxn>
                          <a:cxn ang="0">
                            <a:pos x="T4" y="T5"/>
                          </a:cxn>
                          <a:cxn ang="0">
                            <a:pos x="T6" y="T7"/>
                          </a:cxn>
                          <a:cxn ang="0">
                            <a:pos x="T8" y="T9"/>
                          </a:cxn>
                        </a:cxnLst>
                        <a:rect l="0" t="0" r="r" b="b"/>
                        <a:pathLst>
                          <a:path w="129" h="76">
                            <a:moveTo>
                              <a:pt x="0" y="9"/>
                            </a:moveTo>
                            <a:lnTo>
                              <a:pt x="5" y="76"/>
                            </a:lnTo>
                            <a:lnTo>
                              <a:pt x="40" y="27"/>
                            </a:lnTo>
                            <a:lnTo>
                              <a:pt x="65" y="75"/>
                            </a:lnTo>
                            <a:lnTo>
                              <a:pt x="129"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105" name="Line 142"/>
                    <p:cNvSpPr>
                      <a:spLocks noChangeShapeType="1"/>
                    </p:cNvSpPr>
                    <p:nvPr/>
                  </p:nvSpPr>
                  <p:spPr bwMode="auto">
                    <a:xfrm>
                      <a:off x="3031" y="2312"/>
                      <a:ext cx="1" cy="123"/>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95" name="Group 143"/>
                <p:cNvGrpSpPr>
                  <a:grpSpLocks/>
                </p:cNvGrpSpPr>
                <p:nvPr/>
              </p:nvGrpSpPr>
              <p:grpSpPr bwMode="auto">
                <a:xfrm>
                  <a:off x="3011" y="2235"/>
                  <a:ext cx="46" cy="75"/>
                  <a:chOff x="3011" y="2235"/>
                  <a:chExt cx="46" cy="75"/>
                </a:xfrm>
                <a:grpFill/>
              </p:grpSpPr>
              <p:sp>
                <p:nvSpPr>
                  <p:cNvPr id="96" name="Freeform 144"/>
                  <p:cNvSpPr>
                    <a:spLocks/>
                  </p:cNvSpPr>
                  <p:nvPr/>
                </p:nvSpPr>
                <p:spPr bwMode="auto">
                  <a:xfrm>
                    <a:off x="3012" y="2239"/>
                    <a:ext cx="43" cy="71"/>
                  </a:xfrm>
                  <a:custGeom>
                    <a:avLst/>
                    <a:gdLst>
                      <a:gd name="T0" fmla="*/ 7 w 170"/>
                      <a:gd name="T1" fmla="*/ 52 h 284"/>
                      <a:gd name="T2" fmla="*/ 3 w 170"/>
                      <a:gd name="T3" fmla="*/ 80 h 284"/>
                      <a:gd name="T4" fmla="*/ 1 w 170"/>
                      <a:gd name="T5" fmla="*/ 91 h 284"/>
                      <a:gd name="T6" fmla="*/ 7 w 170"/>
                      <a:gd name="T7" fmla="*/ 102 h 284"/>
                      <a:gd name="T8" fmla="*/ 0 w 170"/>
                      <a:gd name="T9" fmla="*/ 123 h 284"/>
                      <a:gd name="T10" fmla="*/ 4 w 170"/>
                      <a:gd name="T11" fmla="*/ 155 h 284"/>
                      <a:gd name="T12" fmla="*/ 8 w 170"/>
                      <a:gd name="T13" fmla="*/ 173 h 284"/>
                      <a:gd name="T14" fmla="*/ 12 w 170"/>
                      <a:gd name="T15" fmla="*/ 188 h 284"/>
                      <a:gd name="T16" fmla="*/ 17 w 170"/>
                      <a:gd name="T17" fmla="*/ 204 h 284"/>
                      <a:gd name="T18" fmla="*/ 24 w 170"/>
                      <a:gd name="T19" fmla="*/ 221 h 284"/>
                      <a:gd name="T20" fmla="*/ 37 w 170"/>
                      <a:gd name="T21" fmla="*/ 225 h 284"/>
                      <a:gd name="T22" fmla="*/ 50 w 170"/>
                      <a:gd name="T23" fmla="*/ 229 h 284"/>
                      <a:gd name="T24" fmla="*/ 50 w 170"/>
                      <a:gd name="T25" fmla="*/ 242 h 284"/>
                      <a:gd name="T26" fmla="*/ 49 w 170"/>
                      <a:gd name="T27" fmla="*/ 251 h 284"/>
                      <a:gd name="T28" fmla="*/ 75 w 170"/>
                      <a:gd name="T29" fmla="*/ 284 h 284"/>
                      <a:gd name="T30" fmla="*/ 145 w 170"/>
                      <a:gd name="T31" fmla="*/ 242 h 284"/>
                      <a:gd name="T32" fmla="*/ 148 w 170"/>
                      <a:gd name="T33" fmla="*/ 163 h 284"/>
                      <a:gd name="T34" fmla="*/ 157 w 170"/>
                      <a:gd name="T35" fmla="*/ 141 h 284"/>
                      <a:gd name="T36" fmla="*/ 162 w 170"/>
                      <a:gd name="T37" fmla="*/ 124 h 284"/>
                      <a:gd name="T38" fmla="*/ 167 w 170"/>
                      <a:gd name="T39" fmla="*/ 103 h 284"/>
                      <a:gd name="T40" fmla="*/ 170 w 170"/>
                      <a:gd name="T41" fmla="*/ 84 h 284"/>
                      <a:gd name="T42" fmla="*/ 169 w 170"/>
                      <a:gd name="T43" fmla="*/ 67 h 284"/>
                      <a:gd name="T44" fmla="*/ 166 w 170"/>
                      <a:gd name="T45" fmla="*/ 49 h 284"/>
                      <a:gd name="T46" fmla="*/ 162 w 170"/>
                      <a:gd name="T47" fmla="*/ 34 h 284"/>
                      <a:gd name="T48" fmla="*/ 155 w 170"/>
                      <a:gd name="T49" fmla="*/ 23 h 284"/>
                      <a:gd name="T50" fmla="*/ 145 w 170"/>
                      <a:gd name="T51" fmla="*/ 13 h 284"/>
                      <a:gd name="T52" fmla="*/ 133 w 170"/>
                      <a:gd name="T53" fmla="*/ 8 h 284"/>
                      <a:gd name="T54" fmla="*/ 119 w 170"/>
                      <a:gd name="T55" fmla="*/ 4 h 284"/>
                      <a:gd name="T56" fmla="*/ 103 w 170"/>
                      <a:gd name="T57" fmla="*/ 2 h 284"/>
                      <a:gd name="T58" fmla="*/ 83 w 170"/>
                      <a:gd name="T59" fmla="*/ 0 h 284"/>
                      <a:gd name="T60" fmla="*/ 65 w 170"/>
                      <a:gd name="T61" fmla="*/ 2 h 284"/>
                      <a:gd name="T62" fmla="*/ 44 w 170"/>
                      <a:gd name="T63" fmla="*/ 7 h 284"/>
                      <a:gd name="T64" fmla="*/ 32 w 170"/>
                      <a:gd name="T65" fmla="*/ 15 h 284"/>
                      <a:gd name="T66" fmla="*/ 20 w 170"/>
                      <a:gd name="T67" fmla="*/ 23 h 284"/>
                      <a:gd name="T68" fmla="*/ 12 w 170"/>
                      <a:gd name="T69" fmla="*/ 36 h 284"/>
                      <a:gd name="T70" fmla="*/ 7 w 170"/>
                      <a:gd name="T71" fmla="*/ 5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284">
                        <a:moveTo>
                          <a:pt x="7" y="52"/>
                        </a:moveTo>
                        <a:lnTo>
                          <a:pt x="3" y="80"/>
                        </a:lnTo>
                        <a:lnTo>
                          <a:pt x="1" y="91"/>
                        </a:lnTo>
                        <a:lnTo>
                          <a:pt x="7" y="102"/>
                        </a:lnTo>
                        <a:lnTo>
                          <a:pt x="0" y="123"/>
                        </a:lnTo>
                        <a:lnTo>
                          <a:pt x="4" y="155"/>
                        </a:lnTo>
                        <a:lnTo>
                          <a:pt x="8" y="173"/>
                        </a:lnTo>
                        <a:lnTo>
                          <a:pt x="12" y="188"/>
                        </a:lnTo>
                        <a:lnTo>
                          <a:pt x="17" y="204"/>
                        </a:lnTo>
                        <a:lnTo>
                          <a:pt x="24" y="221"/>
                        </a:lnTo>
                        <a:lnTo>
                          <a:pt x="37" y="225"/>
                        </a:lnTo>
                        <a:lnTo>
                          <a:pt x="50" y="229"/>
                        </a:lnTo>
                        <a:lnTo>
                          <a:pt x="50" y="242"/>
                        </a:lnTo>
                        <a:lnTo>
                          <a:pt x="49" y="251"/>
                        </a:lnTo>
                        <a:lnTo>
                          <a:pt x="75" y="284"/>
                        </a:lnTo>
                        <a:lnTo>
                          <a:pt x="145" y="242"/>
                        </a:lnTo>
                        <a:lnTo>
                          <a:pt x="148" y="163"/>
                        </a:lnTo>
                        <a:lnTo>
                          <a:pt x="157" y="141"/>
                        </a:lnTo>
                        <a:lnTo>
                          <a:pt x="162" y="124"/>
                        </a:lnTo>
                        <a:lnTo>
                          <a:pt x="167" y="103"/>
                        </a:lnTo>
                        <a:lnTo>
                          <a:pt x="170" y="84"/>
                        </a:lnTo>
                        <a:lnTo>
                          <a:pt x="169" y="67"/>
                        </a:lnTo>
                        <a:lnTo>
                          <a:pt x="166" y="49"/>
                        </a:lnTo>
                        <a:lnTo>
                          <a:pt x="162" y="34"/>
                        </a:lnTo>
                        <a:lnTo>
                          <a:pt x="155" y="23"/>
                        </a:lnTo>
                        <a:lnTo>
                          <a:pt x="145" y="13"/>
                        </a:lnTo>
                        <a:lnTo>
                          <a:pt x="133" y="8"/>
                        </a:lnTo>
                        <a:lnTo>
                          <a:pt x="119" y="4"/>
                        </a:lnTo>
                        <a:lnTo>
                          <a:pt x="103" y="2"/>
                        </a:lnTo>
                        <a:lnTo>
                          <a:pt x="83" y="0"/>
                        </a:lnTo>
                        <a:lnTo>
                          <a:pt x="65" y="2"/>
                        </a:lnTo>
                        <a:lnTo>
                          <a:pt x="44" y="7"/>
                        </a:lnTo>
                        <a:lnTo>
                          <a:pt x="32" y="15"/>
                        </a:lnTo>
                        <a:lnTo>
                          <a:pt x="20" y="23"/>
                        </a:lnTo>
                        <a:lnTo>
                          <a:pt x="12" y="36"/>
                        </a:lnTo>
                        <a:lnTo>
                          <a:pt x="7" y="52"/>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97" name="Freeform 145"/>
                  <p:cNvSpPr>
                    <a:spLocks/>
                  </p:cNvSpPr>
                  <p:nvPr/>
                </p:nvSpPr>
                <p:spPr bwMode="auto">
                  <a:xfrm>
                    <a:off x="3027" y="2277"/>
                    <a:ext cx="22" cy="22"/>
                  </a:xfrm>
                  <a:custGeom>
                    <a:avLst/>
                    <a:gdLst>
                      <a:gd name="T0" fmla="*/ 71 w 85"/>
                      <a:gd name="T1" fmla="*/ 24 h 88"/>
                      <a:gd name="T2" fmla="*/ 63 w 85"/>
                      <a:gd name="T3" fmla="*/ 45 h 88"/>
                      <a:gd name="T4" fmla="*/ 0 w 85"/>
                      <a:gd name="T5" fmla="*/ 76 h 88"/>
                      <a:gd name="T6" fmla="*/ 33 w 85"/>
                      <a:gd name="T7" fmla="*/ 69 h 88"/>
                      <a:gd name="T8" fmla="*/ 47 w 85"/>
                      <a:gd name="T9" fmla="*/ 65 h 88"/>
                      <a:gd name="T10" fmla="*/ 64 w 85"/>
                      <a:gd name="T11" fmla="*/ 67 h 88"/>
                      <a:gd name="T12" fmla="*/ 77 w 85"/>
                      <a:gd name="T13" fmla="*/ 72 h 88"/>
                      <a:gd name="T14" fmla="*/ 84 w 85"/>
                      <a:gd name="T15" fmla="*/ 88 h 88"/>
                      <a:gd name="T16" fmla="*/ 85 w 85"/>
                      <a:gd name="T17" fmla="*/ 26 h 88"/>
                      <a:gd name="T18" fmla="*/ 83 w 85"/>
                      <a:gd name="T19" fmla="*/ 13 h 88"/>
                      <a:gd name="T20" fmla="*/ 73 w 85"/>
                      <a:gd name="T21" fmla="*/ 0 h 88"/>
                      <a:gd name="T22" fmla="*/ 71 w 85"/>
                      <a:gd name="T23"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8">
                        <a:moveTo>
                          <a:pt x="71" y="24"/>
                        </a:moveTo>
                        <a:lnTo>
                          <a:pt x="63" y="45"/>
                        </a:lnTo>
                        <a:lnTo>
                          <a:pt x="0" y="76"/>
                        </a:lnTo>
                        <a:lnTo>
                          <a:pt x="33" y="69"/>
                        </a:lnTo>
                        <a:lnTo>
                          <a:pt x="47" y="65"/>
                        </a:lnTo>
                        <a:lnTo>
                          <a:pt x="64" y="67"/>
                        </a:lnTo>
                        <a:lnTo>
                          <a:pt x="77" y="72"/>
                        </a:lnTo>
                        <a:lnTo>
                          <a:pt x="84" y="88"/>
                        </a:lnTo>
                        <a:lnTo>
                          <a:pt x="85" y="26"/>
                        </a:lnTo>
                        <a:lnTo>
                          <a:pt x="83" y="13"/>
                        </a:lnTo>
                        <a:lnTo>
                          <a:pt x="73" y="0"/>
                        </a:lnTo>
                        <a:lnTo>
                          <a:pt x="71" y="2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98" name="Freeform 146"/>
                  <p:cNvSpPr>
                    <a:spLocks/>
                  </p:cNvSpPr>
                  <p:nvPr/>
                </p:nvSpPr>
                <p:spPr bwMode="auto">
                  <a:xfrm>
                    <a:off x="3011" y="2235"/>
                    <a:ext cx="46" cy="51"/>
                  </a:xfrm>
                  <a:custGeom>
                    <a:avLst/>
                    <a:gdLst>
                      <a:gd name="T0" fmla="*/ 33 w 183"/>
                      <a:gd name="T1" fmla="*/ 17 h 205"/>
                      <a:gd name="T2" fmla="*/ 49 w 183"/>
                      <a:gd name="T3" fmla="*/ 9 h 205"/>
                      <a:gd name="T4" fmla="*/ 62 w 183"/>
                      <a:gd name="T5" fmla="*/ 5 h 205"/>
                      <a:gd name="T6" fmla="*/ 84 w 183"/>
                      <a:gd name="T7" fmla="*/ 0 h 205"/>
                      <a:gd name="T8" fmla="*/ 100 w 183"/>
                      <a:gd name="T9" fmla="*/ 0 h 205"/>
                      <a:gd name="T10" fmla="*/ 117 w 183"/>
                      <a:gd name="T11" fmla="*/ 0 h 205"/>
                      <a:gd name="T12" fmla="*/ 134 w 183"/>
                      <a:gd name="T13" fmla="*/ 4 h 205"/>
                      <a:gd name="T14" fmla="*/ 146 w 183"/>
                      <a:gd name="T15" fmla="*/ 4 h 205"/>
                      <a:gd name="T16" fmla="*/ 158 w 183"/>
                      <a:gd name="T17" fmla="*/ 8 h 205"/>
                      <a:gd name="T18" fmla="*/ 168 w 183"/>
                      <a:gd name="T19" fmla="*/ 17 h 205"/>
                      <a:gd name="T20" fmla="*/ 176 w 183"/>
                      <a:gd name="T21" fmla="*/ 27 h 205"/>
                      <a:gd name="T22" fmla="*/ 178 w 183"/>
                      <a:gd name="T23" fmla="*/ 43 h 205"/>
                      <a:gd name="T24" fmla="*/ 180 w 183"/>
                      <a:gd name="T25" fmla="*/ 63 h 205"/>
                      <a:gd name="T26" fmla="*/ 183 w 183"/>
                      <a:gd name="T27" fmla="*/ 91 h 205"/>
                      <a:gd name="T28" fmla="*/ 181 w 183"/>
                      <a:gd name="T29" fmla="*/ 114 h 205"/>
                      <a:gd name="T30" fmla="*/ 176 w 183"/>
                      <a:gd name="T31" fmla="*/ 135 h 205"/>
                      <a:gd name="T32" fmla="*/ 172 w 183"/>
                      <a:gd name="T33" fmla="*/ 154 h 205"/>
                      <a:gd name="T34" fmla="*/ 167 w 183"/>
                      <a:gd name="T35" fmla="*/ 167 h 205"/>
                      <a:gd name="T36" fmla="*/ 162 w 183"/>
                      <a:gd name="T37" fmla="*/ 180 h 205"/>
                      <a:gd name="T38" fmla="*/ 156 w 183"/>
                      <a:gd name="T39" fmla="*/ 192 h 205"/>
                      <a:gd name="T40" fmla="*/ 150 w 183"/>
                      <a:gd name="T41" fmla="*/ 205 h 205"/>
                      <a:gd name="T42" fmla="*/ 143 w 183"/>
                      <a:gd name="T43" fmla="*/ 205 h 205"/>
                      <a:gd name="T44" fmla="*/ 146 w 183"/>
                      <a:gd name="T45" fmla="*/ 187 h 205"/>
                      <a:gd name="T46" fmla="*/ 142 w 183"/>
                      <a:gd name="T47" fmla="*/ 175 h 205"/>
                      <a:gd name="T48" fmla="*/ 139 w 183"/>
                      <a:gd name="T49" fmla="*/ 167 h 205"/>
                      <a:gd name="T50" fmla="*/ 143 w 183"/>
                      <a:gd name="T51" fmla="*/ 155 h 205"/>
                      <a:gd name="T52" fmla="*/ 146 w 183"/>
                      <a:gd name="T53" fmla="*/ 135 h 205"/>
                      <a:gd name="T54" fmla="*/ 141 w 183"/>
                      <a:gd name="T55" fmla="*/ 130 h 205"/>
                      <a:gd name="T56" fmla="*/ 133 w 183"/>
                      <a:gd name="T57" fmla="*/ 139 h 205"/>
                      <a:gd name="T58" fmla="*/ 126 w 183"/>
                      <a:gd name="T59" fmla="*/ 150 h 205"/>
                      <a:gd name="T60" fmla="*/ 127 w 183"/>
                      <a:gd name="T61" fmla="*/ 130 h 205"/>
                      <a:gd name="T62" fmla="*/ 124 w 183"/>
                      <a:gd name="T63" fmla="*/ 105 h 205"/>
                      <a:gd name="T64" fmla="*/ 124 w 183"/>
                      <a:gd name="T65" fmla="*/ 79 h 205"/>
                      <a:gd name="T66" fmla="*/ 122 w 183"/>
                      <a:gd name="T67" fmla="*/ 64 h 205"/>
                      <a:gd name="T68" fmla="*/ 129 w 183"/>
                      <a:gd name="T69" fmla="*/ 58 h 205"/>
                      <a:gd name="T70" fmla="*/ 116 w 183"/>
                      <a:gd name="T71" fmla="*/ 62 h 205"/>
                      <a:gd name="T72" fmla="*/ 105 w 183"/>
                      <a:gd name="T73" fmla="*/ 66 h 205"/>
                      <a:gd name="T74" fmla="*/ 96 w 183"/>
                      <a:gd name="T75" fmla="*/ 67 h 205"/>
                      <a:gd name="T76" fmla="*/ 77 w 183"/>
                      <a:gd name="T77" fmla="*/ 70 h 205"/>
                      <a:gd name="T78" fmla="*/ 67 w 183"/>
                      <a:gd name="T79" fmla="*/ 73 h 205"/>
                      <a:gd name="T80" fmla="*/ 83 w 183"/>
                      <a:gd name="T81" fmla="*/ 66 h 205"/>
                      <a:gd name="T82" fmla="*/ 74 w 183"/>
                      <a:gd name="T83" fmla="*/ 66 h 205"/>
                      <a:gd name="T84" fmla="*/ 52 w 183"/>
                      <a:gd name="T85" fmla="*/ 66 h 205"/>
                      <a:gd name="T86" fmla="*/ 37 w 183"/>
                      <a:gd name="T87" fmla="*/ 63 h 205"/>
                      <a:gd name="T88" fmla="*/ 17 w 183"/>
                      <a:gd name="T89" fmla="*/ 64 h 205"/>
                      <a:gd name="T90" fmla="*/ 12 w 183"/>
                      <a:gd name="T91" fmla="*/ 77 h 205"/>
                      <a:gd name="T92" fmla="*/ 9 w 183"/>
                      <a:gd name="T93" fmla="*/ 93 h 205"/>
                      <a:gd name="T94" fmla="*/ 5 w 183"/>
                      <a:gd name="T95" fmla="*/ 73 h 205"/>
                      <a:gd name="T96" fmla="*/ 0 w 183"/>
                      <a:gd name="T97" fmla="*/ 51 h 205"/>
                      <a:gd name="T98" fmla="*/ 9 w 183"/>
                      <a:gd name="T99" fmla="*/ 35 h 205"/>
                      <a:gd name="T100" fmla="*/ 20 w 183"/>
                      <a:gd name="T101" fmla="*/ 25 h 205"/>
                      <a:gd name="T102" fmla="*/ 33 w 183"/>
                      <a:gd name="T103"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205">
                        <a:moveTo>
                          <a:pt x="33" y="17"/>
                        </a:moveTo>
                        <a:lnTo>
                          <a:pt x="49" y="9"/>
                        </a:lnTo>
                        <a:lnTo>
                          <a:pt x="62" y="5"/>
                        </a:lnTo>
                        <a:lnTo>
                          <a:pt x="84" y="0"/>
                        </a:lnTo>
                        <a:lnTo>
                          <a:pt x="100" y="0"/>
                        </a:lnTo>
                        <a:lnTo>
                          <a:pt x="117" y="0"/>
                        </a:lnTo>
                        <a:lnTo>
                          <a:pt x="134" y="4"/>
                        </a:lnTo>
                        <a:lnTo>
                          <a:pt x="146" y="4"/>
                        </a:lnTo>
                        <a:lnTo>
                          <a:pt x="158" y="8"/>
                        </a:lnTo>
                        <a:lnTo>
                          <a:pt x="168" y="17"/>
                        </a:lnTo>
                        <a:lnTo>
                          <a:pt x="176" y="27"/>
                        </a:lnTo>
                        <a:lnTo>
                          <a:pt x="178" y="43"/>
                        </a:lnTo>
                        <a:lnTo>
                          <a:pt x="180" y="63"/>
                        </a:lnTo>
                        <a:lnTo>
                          <a:pt x="183" y="91"/>
                        </a:lnTo>
                        <a:lnTo>
                          <a:pt x="181" y="114"/>
                        </a:lnTo>
                        <a:lnTo>
                          <a:pt x="176" y="135"/>
                        </a:lnTo>
                        <a:lnTo>
                          <a:pt x="172" y="154"/>
                        </a:lnTo>
                        <a:lnTo>
                          <a:pt x="167" y="167"/>
                        </a:lnTo>
                        <a:lnTo>
                          <a:pt x="162" y="180"/>
                        </a:lnTo>
                        <a:lnTo>
                          <a:pt x="156" y="192"/>
                        </a:lnTo>
                        <a:lnTo>
                          <a:pt x="150" y="205"/>
                        </a:lnTo>
                        <a:lnTo>
                          <a:pt x="143" y="205"/>
                        </a:lnTo>
                        <a:lnTo>
                          <a:pt x="146" y="187"/>
                        </a:lnTo>
                        <a:lnTo>
                          <a:pt x="142" y="175"/>
                        </a:lnTo>
                        <a:lnTo>
                          <a:pt x="139" y="167"/>
                        </a:lnTo>
                        <a:lnTo>
                          <a:pt x="143" y="155"/>
                        </a:lnTo>
                        <a:lnTo>
                          <a:pt x="146" y="135"/>
                        </a:lnTo>
                        <a:lnTo>
                          <a:pt x="141" y="130"/>
                        </a:lnTo>
                        <a:lnTo>
                          <a:pt x="133" y="139"/>
                        </a:lnTo>
                        <a:lnTo>
                          <a:pt x="126" y="150"/>
                        </a:lnTo>
                        <a:lnTo>
                          <a:pt x="127" y="130"/>
                        </a:lnTo>
                        <a:lnTo>
                          <a:pt x="124" y="105"/>
                        </a:lnTo>
                        <a:lnTo>
                          <a:pt x="124" y="79"/>
                        </a:lnTo>
                        <a:lnTo>
                          <a:pt x="122" y="64"/>
                        </a:lnTo>
                        <a:lnTo>
                          <a:pt x="129" y="58"/>
                        </a:lnTo>
                        <a:lnTo>
                          <a:pt x="116" y="62"/>
                        </a:lnTo>
                        <a:lnTo>
                          <a:pt x="105" y="66"/>
                        </a:lnTo>
                        <a:lnTo>
                          <a:pt x="96" y="67"/>
                        </a:lnTo>
                        <a:lnTo>
                          <a:pt x="77" y="70"/>
                        </a:lnTo>
                        <a:lnTo>
                          <a:pt x="67" y="73"/>
                        </a:lnTo>
                        <a:lnTo>
                          <a:pt x="83" y="66"/>
                        </a:lnTo>
                        <a:lnTo>
                          <a:pt x="74" y="66"/>
                        </a:lnTo>
                        <a:lnTo>
                          <a:pt x="52" y="66"/>
                        </a:lnTo>
                        <a:lnTo>
                          <a:pt x="37" y="63"/>
                        </a:lnTo>
                        <a:lnTo>
                          <a:pt x="17" y="64"/>
                        </a:lnTo>
                        <a:lnTo>
                          <a:pt x="12" y="77"/>
                        </a:lnTo>
                        <a:lnTo>
                          <a:pt x="9" y="93"/>
                        </a:lnTo>
                        <a:lnTo>
                          <a:pt x="5" y="73"/>
                        </a:lnTo>
                        <a:lnTo>
                          <a:pt x="0" y="51"/>
                        </a:lnTo>
                        <a:lnTo>
                          <a:pt x="9" y="35"/>
                        </a:lnTo>
                        <a:lnTo>
                          <a:pt x="20" y="25"/>
                        </a:lnTo>
                        <a:lnTo>
                          <a:pt x="33" y="1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20" name="Group 147"/>
              <p:cNvGrpSpPr>
                <a:grpSpLocks/>
              </p:cNvGrpSpPr>
              <p:nvPr/>
            </p:nvGrpSpPr>
            <p:grpSpPr bwMode="auto">
              <a:xfrm>
                <a:off x="-716" y="2435"/>
                <a:ext cx="117" cy="498"/>
                <a:chOff x="2906" y="2247"/>
                <a:chExt cx="105" cy="485"/>
              </a:xfrm>
              <a:grpFill/>
            </p:grpSpPr>
            <p:grpSp>
              <p:nvGrpSpPr>
                <p:cNvPr id="64" name="Group 148"/>
                <p:cNvGrpSpPr>
                  <a:grpSpLocks/>
                </p:cNvGrpSpPr>
                <p:nvPr/>
              </p:nvGrpSpPr>
              <p:grpSpPr bwMode="auto">
                <a:xfrm>
                  <a:off x="2928" y="2247"/>
                  <a:ext cx="56" cy="84"/>
                  <a:chOff x="2928" y="2247"/>
                  <a:chExt cx="56" cy="84"/>
                </a:xfrm>
                <a:grpFill/>
              </p:grpSpPr>
              <p:sp>
                <p:nvSpPr>
                  <p:cNvPr id="84" name="Freeform 149"/>
                  <p:cNvSpPr>
                    <a:spLocks/>
                  </p:cNvSpPr>
                  <p:nvPr/>
                </p:nvSpPr>
                <p:spPr bwMode="auto">
                  <a:xfrm>
                    <a:off x="2928" y="2247"/>
                    <a:ext cx="56" cy="65"/>
                  </a:xfrm>
                  <a:custGeom>
                    <a:avLst/>
                    <a:gdLst>
                      <a:gd name="T0" fmla="*/ 85 w 222"/>
                      <a:gd name="T1" fmla="*/ 3 h 262"/>
                      <a:gd name="T2" fmla="*/ 60 w 222"/>
                      <a:gd name="T3" fmla="*/ 16 h 262"/>
                      <a:gd name="T4" fmla="*/ 45 w 222"/>
                      <a:gd name="T5" fmla="*/ 30 h 262"/>
                      <a:gd name="T6" fmla="*/ 33 w 222"/>
                      <a:gd name="T7" fmla="*/ 49 h 262"/>
                      <a:gd name="T8" fmla="*/ 21 w 222"/>
                      <a:gd name="T9" fmla="*/ 86 h 262"/>
                      <a:gd name="T10" fmla="*/ 8 w 222"/>
                      <a:gd name="T11" fmla="*/ 138 h 262"/>
                      <a:gd name="T12" fmla="*/ 0 w 222"/>
                      <a:gd name="T13" fmla="*/ 186 h 262"/>
                      <a:gd name="T14" fmla="*/ 2 w 222"/>
                      <a:gd name="T15" fmla="*/ 207 h 262"/>
                      <a:gd name="T16" fmla="*/ 6 w 222"/>
                      <a:gd name="T17" fmla="*/ 226 h 262"/>
                      <a:gd name="T18" fmla="*/ 10 w 222"/>
                      <a:gd name="T19" fmla="*/ 249 h 262"/>
                      <a:gd name="T20" fmla="*/ 10 w 222"/>
                      <a:gd name="T21" fmla="*/ 258 h 262"/>
                      <a:gd name="T22" fmla="*/ 17 w 222"/>
                      <a:gd name="T23" fmla="*/ 258 h 262"/>
                      <a:gd name="T24" fmla="*/ 31 w 222"/>
                      <a:gd name="T25" fmla="*/ 254 h 262"/>
                      <a:gd name="T26" fmla="*/ 45 w 222"/>
                      <a:gd name="T27" fmla="*/ 255 h 262"/>
                      <a:gd name="T28" fmla="*/ 65 w 222"/>
                      <a:gd name="T29" fmla="*/ 261 h 262"/>
                      <a:gd name="T30" fmla="*/ 77 w 222"/>
                      <a:gd name="T31" fmla="*/ 262 h 262"/>
                      <a:gd name="T32" fmla="*/ 77 w 222"/>
                      <a:gd name="T33" fmla="*/ 245 h 262"/>
                      <a:gd name="T34" fmla="*/ 61 w 222"/>
                      <a:gd name="T35" fmla="*/ 208 h 262"/>
                      <a:gd name="T36" fmla="*/ 57 w 222"/>
                      <a:gd name="T37" fmla="*/ 150 h 262"/>
                      <a:gd name="T38" fmla="*/ 61 w 222"/>
                      <a:gd name="T39" fmla="*/ 97 h 262"/>
                      <a:gd name="T40" fmla="*/ 91 w 222"/>
                      <a:gd name="T41" fmla="*/ 66 h 262"/>
                      <a:gd name="T42" fmla="*/ 144 w 222"/>
                      <a:gd name="T43" fmla="*/ 61 h 262"/>
                      <a:gd name="T44" fmla="*/ 169 w 222"/>
                      <a:gd name="T45" fmla="*/ 92 h 262"/>
                      <a:gd name="T46" fmla="*/ 166 w 222"/>
                      <a:gd name="T47" fmla="*/ 203 h 262"/>
                      <a:gd name="T48" fmla="*/ 144 w 222"/>
                      <a:gd name="T49" fmla="*/ 246 h 262"/>
                      <a:gd name="T50" fmla="*/ 144 w 222"/>
                      <a:gd name="T51" fmla="*/ 261 h 262"/>
                      <a:gd name="T52" fmla="*/ 157 w 222"/>
                      <a:gd name="T53" fmla="*/ 261 h 262"/>
                      <a:gd name="T54" fmla="*/ 173 w 222"/>
                      <a:gd name="T55" fmla="*/ 258 h 262"/>
                      <a:gd name="T56" fmla="*/ 187 w 222"/>
                      <a:gd name="T57" fmla="*/ 257 h 262"/>
                      <a:gd name="T58" fmla="*/ 199 w 222"/>
                      <a:gd name="T59" fmla="*/ 259 h 262"/>
                      <a:gd name="T60" fmla="*/ 206 w 222"/>
                      <a:gd name="T61" fmla="*/ 261 h 262"/>
                      <a:gd name="T62" fmla="*/ 208 w 222"/>
                      <a:gd name="T63" fmla="*/ 243 h 262"/>
                      <a:gd name="T64" fmla="*/ 216 w 222"/>
                      <a:gd name="T65" fmla="*/ 218 h 262"/>
                      <a:gd name="T66" fmla="*/ 220 w 222"/>
                      <a:gd name="T67" fmla="*/ 193 h 262"/>
                      <a:gd name="T68" fmla="*/ 222 w 222"/>
                      <a:gd name="T69" fmla="*/ 174 h 262"/>
                      <a:gd name="T70" fmla="*/ 220 w 222"/>
                      <a:gd name="T71" fmla="*/ 150 h 262"/>
                      <a:gd name="T72" fmla="*/ 216 w 222"/>
                      <a:gd name="T73" fmla="*/ 133 h 262"/>
                      <a:gd name="T74" fmla="*/ 211 w 222"/>
                      <a:gd name="T75" fmla="*/ 115 h 262"/>
                      <a:gd name="T76" fmla="*/ 207 w 222"/>
                      <a:gd name="T77" fmla="*/ 96 h 262"/>
                      <a:gd name="T78" fmla="*/ 207 w 222"/>
                      <a:gd name="T79" fmla="*/ 84 h 262"/>
                      <a:gd name="T80" fmla="*/ 203 w 222"/>
                      <a:gd name="T81" fmla="*/ 65 h 262"/>
                      <a:gd name="T82" fmla="*/ 198 w 222"/>
                      <a:gd name="T83" fmla="*/ 41 h 262"/>
                      <a:gd name="T84" fmla="*/ 182 w 222"/>
                      <a:gd name="T85" fmla="*/ 20 h 262"/>
                      <a:gd name="T86" fmla="*/ 160 w 222"/>
                      <a:gd name="T87" fmla="*/ 5 h 262"/>
                      <a:gd name="T88" fmla="*/ 136 w 222"/>
                      <a:gd name="T89" fmla="*/ 0 h 262"/>
                      <a:gd name="T90" fmla="*/ 115 w 222"/>
                      <a:gd name="T91" fmla="*/ 0 h 262"/>
                      <a:gd name="T92" fmla="*/ 85 w 222"/>
                      <a:gd name="T93" fmla="*/ 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262">
                        <a:moveTo>
                          <a:pt x="85" y="3"/>
                        </a:moveTo>
                        <a:lnTo>
                          <a:pt x="60" y="16"/>
                        </a:lnTo>
                        <a:lnTo>
                          <a:pt x="45" y="30"/>
                        </a:lnTo>
                        <a:lnTo>
                          <a:pt x="33" y="49"/>
                        </a:lnTo>
                        <a:lnTo>
                          <a:pt x="21" y="86"/>
                        </a:lnTo>
                        <a:lnTo>
                          <a:pt x="8" y="138"/>
                        </a:lnTo>
                        <a:lnTo>
                          <a:pt x="0" y="186"/>
                        </a:lnTo>
                        <a:lnTo>
                          <a:pt x="2" y="207"/>
                        </a:lnTo>
                        <a:lnTo>
                          <a:pt x="6" y="226"/>
                        </a:lnTo>
                        <a:lnTo>
                          <a:pt x="10" y="249"/>
                        </a:lnTo>
                        <a:lnTo>
                          <a:pt x="10" y="258"/>
                        </a:lnTo>
                        <a:lnTo>
                          <a:pt x="17" y="258"/>
                        </a:lnTo>
                        <a:lnTo>
                          <a:pt x="31" y="254"/>
                        </a:lnTo>
                        <a:lnTo>
                          <a:pt x="45" y="255"/>
                        </a:lnTo>
                        <a:lnTo>
                          <a:pt x="65" y="261"/>
                        </a:lnTo>
                        <a:lnTo>
                          <a:pt x="77" y="262"/>
                        </a:lnTo>
                        <a:lnTo>
                          <a:pt x="77" y="245"/>
                        </a:lnTo>
                        <a:lnTo>
                          <a:pt x="61" y="208"/>
                        </a:lnTo>
                        <a:lnTo>
                          <a:pt x="57" y="150"/>
                        </a:lnTo>
                        <a:lnTo>
                          <a:pt x="61" y="97"/>
                        </a:lnTo>
                        <a:lnTo>
                          <a:pt x="91" y="66"/>
                        </a:lnTo>
                        <a:lnTo>
                          <a:pt x="144" y="61"/>
                        </a:lnTo>
                        <a:lnTo>
                          <a:pt x="169" y="92"/>
                        </a:lnTo>
                        <a:lnTo>
                          <a:pt x="166" y="203"/>
                        </a:lnTo>
                        <a:lnTo>
                          <a:pt x="144" y="246"/>
                        </a:lnTo>
                        <a:lnTo>
                          <a:pt x="144" y="261"/>
                        </a:lnTo>
                        <a:lnTo>
                          <a:pt x="157" y="261"/>
                        </a:lnTo>
                        <a:lnTo>
                          <a:pt x="173" y="258"/>
                        </a:lnTo>
                        <a:lnTo>
                          <a:pt x="187" y="257"/>
                        </a:lnTo>
                        <a:lnTo>
                          <a:pt x="199" y="259"/>
                        </a:lnTo>
                        <a:lnTo>
                          <a:pt x="206" y="261"/>
                        </a:lnTo>
                        <a:lnTo>
                          <a:pt x="208" y="243"/>
                        </a:lnTo>
                        <a:lnTo>
                          <a:pt x="216" y="218"/>
                        </a:lnTo>
                        <a:lnTo>
                          <a:pt x="220" y="193"/>
                        </a:lnTo>
                        <a:lnTo>
                          <a:pt x="222" y="174"/>
                        </a:lnTo>
                        <a:lnTo>
                          <a:pt x="220" y="150"/>
                        </a:lnTo>
                        <a:lnTo>
                          <a:pt x="216" y="133"/>
                        </a:lnTo>
                        <a:lnTo>
                          <a:pt x="211" y="115"/>
                        </a:lnTo>
                        <a:lnTo>
                          <a:pt x="207" y="96"/>
                        </a:lnTo>
                        <a:lnTo>
                          <a:pt x="207" y="84"/>
                        </a:lnTo>
                        <a:lnTo>
                          <a:pt x="203" y="65"/>
                        </a:lnTo>
                        <a:lnTo>
                          <a:pt x="198" y="41"/>
                        </a:lnTo>
                        <a:lnTo>
                          <a:pt x="182" y="20"/>
                        </a:lnTo>
                        <a:lnTo>
                          <a:pt x="160" y="5"/>
                        </a:lnTo>
                        <a:lnTo>
                          <a:pt x="136" y="0"/>
                        </a:lnTo>
                        <a:lnTo>
                          <a:pt x="115" y="0"/>
                        </a:lnTo>
                        <a:lnTo>
                          <a:pt x="85" y="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85" name="Freeform 150"/>
                  <p:cNvSpPr>
                    <a:spLocks/>
                  </p:cNvSpPr>
                  <p:nvPr/>
                </p:nvSpPr>
                <p:spPr bwMode="auto">
                  <a:xfrm>
                    <a:off x="2941" y="2260"/>
                    <a:ext cx="31" cy="71"/>
                  </a:xfrm>
                  <a:custGeom>
                    <a:avLst/>
                    <a:gdLst>
                      <a:gd name="T0" fmla="*/ 12 w 128"/>
                      <a:gd name="T1" fmla="*/ 30 h 287"/>
                      <a:gd name="T2" fmla="*/ 4 w 128"/>
                      <a:gd name="T3" fmla="*/ 49 h 287"/>
                      <a:gd name="T4" fmla="*/ 1 w 128"/>
                      <a:gd name="T5" fmla="*/ 72 h 287"/>
                      <a:gd name="T6" fmla="*/ 0 w 128"/>
                      <a:gd name="T7" fmla="*/ 97 h 287"/>
                      <a:gd name="T8" fmla="*/ 1 w 128"/>
                      <a:gd name="T9" fmla="*/ 117 h 287"/>
                      <a:gd name="T10" fmla="*/ 4 w 128"/>
                      <a:gd name="T11" fmla="*/ 137 h 287"/>
                      <a:gd name="T12" fmla="*/ 28 w 128"/>
                      <a:gd name="T13" fmla="*/ 196 h 287"/>
                      <a:gd name="T14" fmla="*/ 28 w 128"/>
                      <a:gd name="T15" fmla="*/ 251 h 287"/>
                      <a:gd name="T16" fmla="*/ 66 w 128"/>
                      <a:gd name="T17" fmla="*/ 287 h 287"/>
                      <a:gd name="T18" fmla="*/ 95 w 128"/>
                      <a:gd name="T19" fmla="*/ 246 h 287"/>
                      <a:gd name="T20" fmla="*/ 95 w 128"/>
                      <a:gd name="T21" fmla="*/ 197 h 287"/>
                      <a:gd name="T22" fmla="*/ 121 w 128"/>
                      <a:gd name="T23" fmla="*/ 149 h 287"/>
                      <a:gd name="T24" fmla="*/ 125 w 128"/>
                      <a:gd name="T25" fmla="*/ 120 h 287"/>
                      <a:gd name="T26" fmla="*/ 128 w 128"/>
                      <a:gd name="T27" fmla="*/ 97 h 287"/>
                      <a:gd name="T28" fmla="*/ 126 w 128"/>
                      <a:gd name="T29" fmla="*/ 76 h 287"/>
                      <a:gd name="T30" fmla="*/ 125 w 128"/>
                      <a:gd name="T31" fmla="*/ 59 h 287"/>
                      <a:gd name="T32" fmla="*/ 121 w 128"/>
                      <a:gd name="T33" fmla="*/ 38 h 287"/>
                      <a:gd name="T34" fmla="*/ 112 w 128"/>
                      <a:gd name="T35" fmla="*/ 20 h 287"/>
                      <a:gd name="T36" fmla="*/ 100 w 128"/>
                      <a:gd name="T37" fmla="*/ 9 h 287"/>
                      <a:gd name="T38" fmla="*/ 79 w 128"/>
                      <a:gd name="T39" fmla="*/ 3 h 287"/>
                      <a:gd name="T40" fmla="*/ 58 w 128"/>
                      <a:gd name="T41" fmla="*/ 0 h 287"/>
                      <a:gd name="T42" fmla="*/ 40 w 128"/>
                      <a:gd name="T43" fmla="*/ 4 h 287"/>
                      <a:gd name="T44" fmla="*/ 24 w 128"/>
                      <a:gd name="T45" fmla="*/ 15 h 287"/>
                      <a:gd name="T46" fmla="*/ 12 w 128"/>
                      <a:gd name="T47" fmla="*/ 3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87">
                        <a:moveTo>
                          <a:pt x="12" y="30"/>
                        </a:moveTo>
                        <a:lnTo>
                          <a:pt x="4" y="49"/>
                        </a:lnTo>
                        <a:lnTo>
                          <a:pt x="1" y="72"/>
                        </a:lnTo>
                        <a:lnTo>
                          <a:pt x="0" y="97"/>
                        </a:lnTo>
                        <a:lnTo>
                          <a:pt x="1" y="117"/>
                        </a:lnTo>
                        <a:lnTo>
                          <a:pt x="4" y="137"/>
                        </a:lnTo>
                        <a:lnTo>
                          <a:pt x="28" y="196"/>
                        </a:lnTo>
                        <a:lnTo>
                          <a:pt x="28" y="251"/>
                        </a:lnTo>
                        <a:lnTo>
                          <a:pt x="66" y="287"/>
                        </a:lnTo>
                        <a:lnTo>
                          <a:pt x="95" y="246"/>
                        </a:lnTo>
                        <a:lnTo>
                          <a:pt x="95" y="197"/>
                        </a:lnTo>
                        <a:lnTo>
                          <a:pt x="121" y="149"/>
                        </a:lnTo>
                        <a:lnTo>
                          <a:pt x="125" y="120"/>
                        </a:lnTo>
                        <a:lnTo>
                          <a:pt x="128" y="97"/>
                        </a:lnTo>
                        <a:lnTo>
                          <a:pt x="126" y="76"/>
                        </a:lnTo>
                        <a:lnTo>
                          <a:pt x="125" y="59"/>
                        </a:lnTo>
                        <a:lnTo>
                          <a:pt x="121" y="38"/>
                        </a:lnTo>
                        <a:lnTo>
                          <a:pt x="112" y="20"/>
                        </a:lnTo>
                        <a:lnTo>
                          <a:pt x="100" y="9"/>
                        </a:lnTo>
                        <a:lnTo>
                          <a:pt x="79" y="3"/>
                        </a:lnTo>
                        <a:lnTo>
                          <a:pt x="58" y="0"/>
                        </a:lnTo>
                        <a:lnTo>
                          <a:pt x="40" y="4"/>
                        </a:lnTo>
                        <a:lnTo>
                          <a:pt x="24" y="15"/>
                        </a:lnTo>
                        <a:lnTo>
                          <a:pt x="12" y="3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86" name="Group 151"/>
                  <p:cNvGrpSpPr>
                    <a:grpSpLocks/>
                  </p:cNvGrpSpPr>
                  <p:nvPr/>
                </p:nvGrpSpPr>
                <p:grpSpPr bwMode="auto">
                  <a:xfrm>
                    <a:off x="2938" y="2290"/>
                    <a:ext cx="37" cy="11"/>
                    <a:chOff x="2938" y="2290"/>
                    <a:chExt cx="37" cy="11"/>
                  </a:xfrm>
                  <a:grpFill/>
                </p:grpSpPr>
                <p:grpSp>
                  <p:nvGrpSpPr>
                    <p:cNvPr id="87" name="Group 152"/>
                    <p:cNvGrpSpPr>
                      <a:grpSpLocks/>
                    </p:cNvGrpSpPr>
                    <p:nvPr/>
                  </p:nvGrpSpPr>
                  <p:grpSpPr bwMode="auto">
                    <a:xfrm>
                      <a:off x="2938" y="2290"/>
                      <a:ext cx="6" cy="11"/>
                      <a:chOff x="2938" y="2290"/>
                      <a:chExt cx="6" cy="11"/>
                    </a:xfrm>
                    <a:grpFill/>
                  </p:grpSpPr>
                  <p:sp>
                    <p:nvSpPr>
                      <p:cNvPr id="91" name="Oval 153"/>
                      <p:cNvSpPr>
                        <a:spLocks noChangeArrowheads="1"/>
                      </p:cNvSpPr>
                      <p:nvPr/>
                    </p:nvSpPr>
                    <p:spPr bwMode="auto">
                      <a:xfrm>
                        <a:off x="2938" y="2290"/>
                        <a:ext cx="6" cy="11"/>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92" name="Oval 154"/>
                      <p:cNvSpPr>
                        <a:spLocks noChangeArrowheads="1"/>
                      </p:cNvSpPr>
                      <p:nvPr/>
                    </p:nvSpPr>
                    <p:spPr bwMode="auto">
                      <a:xfrm>
                        <a:off x="2938" y="2291"/>
                        <a:ext cx="5" cy="9"/>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88" name="Group 155"/>
                    <p:cNvGrpSpPr>
                      <a:grpSpLocks/>
                    </p:cNvGrpSpPr>
                    <p:nvPr/>
                  </p:nvGrpSpPr>
                  <p:grpSpPr bwMode="auto">
                    <a:xfrm>
                      <a:off x="2969" y="2290"/>
                      <a:ext cx="6" cy="11"/>
                      <a:chOff x="2969" y="2290"/>
                      <a:chExt cx="6" cy="11"/>
                    </a:xfrm>
                    <a:grpFill/>
                  </p:grpSpPr>
                  <p:sp>
                    <p:nvSpPr>
                      <p:cNvPr id="89" name="Oval 156"/>
                      <p:cNvSpPr>
                        <a:spLocks noChangeArrowheads="1"/>
                      </p:cNvSpPr>
                      <p:nvPr/>
                    </p:nvSpPr>
                    <p:spPr bwMode="auto">
                      <a:xfrm>
                        <a:off x="2969" y="2290"/>
                        <a:ext cx="6" cy="11"/>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90" name="Oval 157"/>
                      <p:cNvSpPr>
                        <a:spLocks noChangeArrowheads="1"/>
                      </p:cNvSpPr>
                      <p:nvPr/>
                    </p:nvSpPr>
                    <p:spPr bwMode="auto">
                      <a:xfrm>
                        <a:off x="2970" y="2291"/>
                        <a:ext cx="5" cy="9"/>
                      </a:xfrm>
                      <a:prstGeom prst="ellipse">
                        <a:avLst/>
                      </a:pr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nvGrpSpPr>
                <p:cNvPr id="65" name="Group 158"/>
                <p:cNvGrpSpPr>
                  <a:grpSpLocks/>
                </p:cNvGrpSpPr>
                <p:nvPr/>
              </p:nvGrpSpPr>
              <p:grpSpPr bwMode="auto">
                <a:xfrm>
                  <a:off x="2923" y="2481"/>
                  <a:ext cx="86" cy="230"/>
                  <a:chOff x="2923" y="2481"/>
                  <a:chExt cx="86" cy="230"/>
                </a:xfrm>
                <a:grpFill/>
              </p:grpSpPr>
              <p:grpSp>
                <p:nvGrpSpPr>
                  <p:cNvPr id="80" name="Group 159"/>
                  <p:cNvGrpSpPr>
                    <a:grpSpLocks/>
                  </p:cNvGrpSpPr>
                  <p:nvPr/>
                </p:nvGrpSpPr>
                <p:grpSpPr bwMode="auto">
                  <a:xfrm>
                    <a:off x="2923" y="2481"/>
                    <a:ext cx="86" cy="230"/>
                    <a:chOff x="2923" y="2481"/>
                    <a:chExt cx="86" cy="230"/>
                  </a:xfrm>
                  <a:grpFill/>
                </p:grpSpPr>
                <p:sp>
                  <p:nvSpPr>
                    <p:cNvPr id="82" name="Freeform 160"/>
                    <p:cNvSpPr>
                      <a:spLocks/>
                    </p:cNvSpPr>
                    <p:nvPr/>
                  </p:nvSpPr>
                  <p:spPr bwMode="auto">
                    <a:xfrm>
                      <a:off x="2923" y="2531"/>
                      <a:ext cx="61" cy="180"/>
                    </a:xfrm>
                    <a:custGeom>
                      <a:avLst/>
                      <a:gdLst>
                        <a:gd name="T0" fmla="*/ 45 w 246"/>
                        <a:gd name="T1" fmla="*/ 14 h 719"/>
                        <a:gd name="T2" fmla="*/ 47 w 246"/>
                        <a:gd name="T3" fmla="*/ 222 h 719"/>
                        <a:gd name="T4" fmla="*/ 46 w 246"/>
                        <a:gd name="T5" fmla="*/ 397 h 719"/>
                        <a:gd name="T6" fmla="*/ 57 w 246"/>
                        <a:gd name="T7" fmla="*/ 567 h 719"/>
                        <a:gd name="T8" fmla="*/ 29 w 246"/>
                        <a:gd name="T9" fmla="*/ 640 h 719"/>
                        <a:gd name="T10" fmla="*/ 7 w 246"/>
                        <a:gd name="T11" fmla="*/ 689 h 719"/>
                        <a:gd name="T12" fmla="*/ 0 w 246"/>
                        <a:gd name="T13" fmla="*/ 702 h 719"/>
                        <a:gd name="T14" fmla="*/ 10 w 246"/>
                        <a:gd name="T15" fmla="*/ 719 h 719"/>
                        <a:gd name="T16" fmla="*/ 54 w 246"/>
                        <a:gd name="T17" fmla="*/ 717 h 719"/>
                        <a:gd name="T18" fmla="*/ 93 w 246"/>
                        <a:gd name="T19" fmla="*/ 622 h 719"/>
                        <a:gd name="T20" fmla="*/ 96 w 246"/>
                        <a:gd name="T21" fmla="*/ 561 h 719"/>
                        <a:gd name="T22" fmla="*/ 125 w 246"/>
                        <a:gd name="T23" fmla="*/ 362 h 719"/>
                        <a:gd name="T24" fmla="*/ 129 w 246"/>
                        <a:gd name="T25" fmla="*/ 316 h 719"/>
                        <a:gd name="T26" fmla="*/ 128 w 246"/>
                        <a:gd name="T27" fmla="*/ 409 h 719"/>
                        <a:gd name="T28" fmla="*/ 141 w 246"/>
                        <a:gd name="T29" fmla="*/ 542 h 719"/>
                        <a:gd name="T30" fmla="*/ 137 w 246"/>
                        <a:gd name="T31" fmla="*/ 603 h 719"/>
                        <a:gd name="T32" fmla="*/ 157 w 246"/>
                        <a:gd name="T33" fmla="*/ 665 h 719"/>
                        <a:gd name="T34" fmla="*/ 183 w 246"/>
                        <a:gd name="T35" fmla="*/ 709 h 719"/>
                        <a:gd name="T36" fmla="*/ 222 w 246"/>
                        <a:gd name="T37" fmla="*/ 711 h 719"/>
                        <a:gd name="T38" fmla="*/ 234 w 246"/>
                        <a:gd name="T39" fmla="*/ 697 h 719"/>
                        <a:gd name="T40" fmla="*/ 192 w 246"/>
                        <a:gd name="T41" fmla="*/ 601 h 719"/>
                        <a:gd name="T42" fmla="*/ 188 w 246"/>
                        <a:gd name="T43" fmla="*/ 556 h 719"/>
                        <a:gd name="T44" fmla="*/ 196 w 246"/>
                        <a:gd name="T45" fmla="*/ 460 h 719"/>
                        <a:gd name="T46" fmla="*/ 212 w 246"/>
                        <a:gd name="T47" fmla="*/ 302 h 719"/>
                        <a:gd name="T48" fmla="*/ 246 w 246"/>
                        <a:gd name="T49" fmla="*/ 0 h 719"/>
                        <a:gd name="T50" fmla="*/ 45 w 246"/>
                        <a:gd name="T51" fmla="*/ 1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719">
                          <a:moveTo>
                            <a:pt x="45" y="14"/>
                          </a:moveTo>
                          <a:lnTo>
                            <a:pt x="47" y="222"/>
                          </a:lnTo>
                          <a:lnTo>
                            <a:pt x="46" y="397"/>
                          </a:lnTo>
                          <a:lnTo>
                            <a:pt x="57" y="567"/>
                          </a:lnTo>
                          <a:lnTo>
                            <a:pt x="29" y="640"/>
                          </a:lnTo>
                          <a:lnTo>
                            <a:pt x="7" y="689"/>
                          </a:lnTo>
                          <a:lnTo>
                            <a:pt x="0" y="702"/>
                          </a:lnTo>
                          <a:lnTo>
                            <a:pt x="10" y="719"/>
                          </a:lnTo>
                          <a:lnTo>
                            <a:pt x="54" y="717"/>
                          </a:lnTo>
                          <a:lnTo>
                            <a:pt x="93" y="622"/>
                          </a:lnTo>
                          <a:lnTo>
                            <a:pt x="96" y="561"/>
                          </a:lnTo>
                          <a:lnTo>
                            <a:pt x="125" y="362"/>
                          </a:lnTo>
                          <a:lnTo>
                            <a:pt x="129" y="316"/>
                          </a:lnTo>
                          <a:lnTo>
                            <a:pt x="128" y="409"/>
                          </a:lnTo>
                          <a:lnTo>
                            <a:pt x="141" y="542"/>
                          </a:lnTo>
                          <a:lnTo>
                            <a:pt x="137" y="603"/>
                          </a:lnTo>
                          <a:lnTo>
                            <a:pt x="157" y="665"/>
                          </a:lnTo>
                          <a:lnTo>
                            <a:pt x="183" y="709"/>
                          </a:lnTo>
                          <a:lnTo>
                            <a:pt x="222" y="711"/>
                          </a:lnTo>
                          <a:lnTo>
                            <a:pt x="234" y="697"/>
                          </a:lnTo>
                          <a:lnTo>
                            <a:pt x="192" y="601"/>
                          </a:lnTo>
                          <a:lnTo>
                            <a:pt x="188" y="556"/>
                          </a:lnTo>
                          <a:lnTo>
                            <a:pt x="196" y="460"/>
                          </a:lnTo>
                          <a:lnTo>
                            <a:pt x="212" y="302"/>
                          </a:lnTo>
                          <a:lnTo>
                            <a:pt x="246" y="0"/>
                          </a:lnTo>
                          <a:lnTo>
                            <a:pt x="45" y="1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83" name="Freeform 161"/>
                    <p:cNvSpPr>
                      <a:spLocks/>
                    </p:cNvSpPr>
                    <p:nvPr/>
                  </p:nvSpPr>
                  <p:spPr bwMode="auto">
                    <a:xfrm>
                      <a:off x="2994" y="2481"/>
                      <a:ext cx="15" cy="22"/>
                    </a:xfrm>
                    <a:custGeom>
                      <a:avLst/>
                      <a:gdLst>
                        <a:gd name="T0" fmla="*/ 58 w 58"/>
                        <a:gd name="T1" fmla="*/ 0 h 91"/>
                        <a:gd name="T2" fmla="*/ 58 w 58"/>
                        <a:gd name="T3" fmla="*/ 47 h 91"/>
                        <a:gd name="T4" fmla="*/ 0 w 58"/>
                        <a:gd name="T5" fmla="*/ 91 h 91"/>
                        <a:gd name="T6" fmla="*/ 26 w 58"/>
                        <a:gd name="T7" fmla="*/ 7 h 91"/>
                        <a:gd name="T8" fmla="*/ 58 w 58"/>
                        <a:gd name="T9" fmla="*/ 0 h 91"/>
                      </a:gdLst>
                      <a:ahLst/>
                      <a:cxnLst>
                        <a:cxn ang="0">
                          <a:pos x="T0" y="T1"/>
                        </a:cxn>
                        <a:cxn ang="0">
                          <a:pos x="T2" y="T3"/>
                        </a:cxn>
                        <a:cxn ang="0">
                          <a:pos x="T4" y="T5"/>
                        </a:cxn>
                        <a:cxn ang="0">
                          <a:pos x="T6" y="T7"/>
                        </a:cxn>
                        <a:cxn ang="0">
                          <a:pos x="T8" y="T9"/>
                        </a:cxn>
                      </a:cxnLst>
                      <a:rect l="0" t="0" r="r" b="b"/>
                      <a:pathLst>
                        <a:path w="58" h="91">
                          <a:moveTo>
                            <a:pt x="58" y="0"/>
                          </a:moveTo>
                          <a:lnTo>
                            <a:pt x="58" y="47"/>
                          </a:lnTo>
                          <a:lnTo>
                            <a:pt x="0" y="91"/>
                          </a:lnTo>
                          <a:lnTo>
                            <a:pt x="26" y="7"/>
                          </a:lnTo>
                          <a:lnTo>
                            <a:pt x="5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81" name="Freeform 162"/>
                  <p:cNvSpPr>
                    <a:spLocks/>
                  </p:cNvSpPr>
                  <p:nvPr/>
                </p:nvSpPr>
                <p:spPr bwMode="auto">
                  <a:xfrm>
                    <a:off x="2955" y="2532"/>
                    <a:ext cx="5" cy="80"/>
                  </a:xfrm>
                  <a:custGeom>
                    <a:avLst/>
                    <a:gdLst>
                      <a:gd name="T0" fmla="*/ 21 w 21"/>
                      <a:gd name="T1" fmla="*/ 0 h 320"/>
                      <a:gd name="T2" fmla="*/ 21 w 21"/>
                      <a:gd name="T3" fmla="*/ 107 h 320"/>
                      <a:gd name="T4" fmla="*/ 17 w 21"/>
                      <a:gd name="T5" fmla="*/ 170 h 320"/>
                      <a:gd name="T6" fmla="*/ 12 w 21"/>
                      <a:gd name="T7" fmla="*/ 238 h 320"/>
                      <a:gd name="T8" fmla="*/ 0 w 21"/>
                      <a:gd name="T9" fmla="*/ 304 h 320"/>
                      <a:gd name="T10" fmla="*/ 2 w 21"/>
                      <a:gd name="T11" fmla="*/ 320 h 320"/>
                      <a:gd name="T12" fmla="*/ 21 w 21"/>
                      <a:gd name="T13" fmla="*/ 0 h 320"/>
                    </a:gdLst>
                    <a:ahLst/>
                    <a:cxnLst>
                      <a:cxn ang="0">
                        <a:pos x="T0" y="T1"/>
                      </a:cxn>
                      <a:cxn ang="0">
                        <a:pos x="T2" y="T3"/>
                      </a:cxn>
                      <a:cxn ang="0">
                        <a:pos x="T4" y="T5"/>
                      </a:cxn>
                      <a:cxn ang="0">
                        <a:pos x="T6" y="T7"/>
                      </a:cxn>
                      <a:cxn ang="0">
                        <a:pos x="T8" y="T9"/>
                      </a:cxn>
                      <a:cxn ang="0">
                        <a:pos x="T10" y="T11"/>
                      </a:cxn>
                      <a:cxn ang="0">
                        <a:pos x="T12" y="T13"/>
                      </a:cxn>
                    </a:cxnLst>
                    <a:rect l="0" t="0" r="r" b="b"/>
                    <a:pathLst>
                      <a:path w="21" h="320">
                        <a:moveTo>
                          <a:pt x="21" y="0"/>
                        </a:moveTo>
                        <a:lnTo>
                          <a:pt x="21" y="107"/>
                        </a:lnTo>
                        <a:lnTo>
                          <a:pt x="17" y="170"/>
                        </a:lnTo>
                        <a:lnTo>
                          <a:pt x="12" y="238"/>
                        </a:lnTo>
                        <a:lnTo>
                          <a:pt x="0" y="304"/>
                        </a:lnTo>
                        <a:lnTo>
                          <a:pt x="2" y="320"/>
                        </a:lnTo>
                        <a:lnTo>
                          <a:pt x="21"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66" name="Group 163"/>
                <p:cNvGrpSpPr>
                  <a:grpSpLocks/>
                </p:cNvGrpSpPr>
                <p:nvPr/>
              </p:nvGrpSpPr>
              <p:grpSpPr bwMode="auto">
                <a:xfrm>
                  <a:off x="2906" y="2320"/>
                  <a:ext cx="105" cy="217"/>
                  <a:chOff x="2906" y="2320"/>
                  <a:chExt cx="105" cy="217"/>
                </a:xfrm>
                <a:grpFill/>
              </p:grpSpPr>
              <p:sp>
                <p:nvSpPr>
                  <p:cNvPr id="70" name="Freeform 164"/>
                  <p:cNvSpPr>
                    <a:spLocks/>
                  </p:cNvSpPr>
                  <p:nvPr/>
                </p:nvSpPr>
                <p:spPr bwMode="auto">
                  <a:xfrm>
                    <a:off x="2906" y="2320"/>
                    <a:ext cx="105" cy="217"/>
                  </a:xfrm>
                  <a:custGeom>
                    <a:avLst/>
                    <a:gdLst>
                      <a:gd name="T0" fmla="*/ 166 w 418"/>
                      <a:gd name="T1" fmla="*/ 7 h 867"/>
                      <a:gd name="T2" fmla="*/ 37 w 418"/>
                      <a:gd name="T3" fmla="*/ 88 h 867"/>
                      <a:gd name="T4" fmla="*/ 16 w 418"/>
                      <a:gd name="T5" fmla="*/ 127 h 867"/>
                      <a:gd name="T6" fmla="*/ 0 w 418"/>
                      <a:gd name="T7" fmla="*/ 451 h 867"/>
                      <a:gd name="T8" fmla="*/ 6 w 418"/>
                      <a:gd name="T9" fmla="*/ 528 h 867"/>
                      <a:gd name="T10" fmla="*/ 56 w 418"/>
                      <a:gd name="T11" fmla="*/ 521 h 867"/>
                      <a:gd name="T12" fmla="*/ 54 w 418"/>
                      <a:gd name="T13" fmla="*/ 713 h 867"/>
                      <a:gd name="T14" fmla="*/ 77 w 418"/>
                      <a:gd name="T15" fmla="*/ 713 h 867"/>
                      <a:gd name="T16" fmla="*/ 100 w 418"/>
                      <a:gd name="T17" fmla="*/ 862 h 867"/>
                      <a:gd name="T18" fmla="*/ 188 w 418"/>
                      <a:gd name="T19" fmla="*/ 863 h 867"/>
                      <a:gd name="T20" fmla="*/ 262 w 418"/>
                      <a:gd name="T21" fmla="*/ 855 h 867"/>
                      <a:gd name="T22" fmla="*/ 313 w 418"/>
                      <a:gd name="T23" fmla="*/ 867 h 867"/>
                      <a:gd name="T24" fmla="*/ 386 w 418"/>
                      <a:gd name="T25" fmla="*/ 651 h 867"/>
                      <a:gd name="T26" fmla="*/ 418 w 418"/>
                      <a:gd name="T27" fmla="*/ 647 h 867"/>
                      <a:gd name="T28" fmla="*/ 388 w 418"/>
                      <a:gd name="T29" fmla="*/ 348 h 867"/>
                      <a:gd name="T30" fmla="*/ 387 w 418"/>
                      <a:gd name="T31" fmla="*/ 112 h 867"/>
                      <a:gd name="T32" fmla="*/ 368 w 418"/>
                      <a:gd name="T33" fmla="*/ 86 h 867"/>
                      <a:gd name="T34" fmla="*/ 230 w 418"/>
                      <a:gd name="T35" fmla="*/ 0 h 867"/>
                      <a:gd name="T36" fmla="*/ 204 w 418"/>
                      <a:gd name="T37" fmla="*/ 36 h 867"/>
                      <a:gd name="T38" fmla="*/ 166 w 418"/>
                      <a:gd name="T39" fmla="*/ 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867">
                        <a:moveTo>
                          <a:pt x="166" y="7"/>
                        </a:moveTo>
                        <a:lnTo>
                          <a:pt x="37" y="88"/>
                        </a:lnTo>
                        <a:lnTo>
                          <a:pt x="16" y="127"/>
                        </a:lnTo>
                        <a:lnTo>
                          <a:pt x="0" y="451"/>
                        </a:lnTo>
                        <a:lnTo>
                          <a:pt x="6" y="528"/>
                        </a:lnTo>
                        <a:lnTo>
                          <a:pt x="56" y="521"/>
                        </a:lnTo>
                        <a:lnTo>
                          <a:pt x="54" y="713"/>
                        </a:lnTo>
                        <a:lnTo>
                          <a:pt x="77" y="713"/>
                        </a:lnTo>
                        <a:lnTo>
                          <a:pt x="100" y="862"/>
                        </a:lnTo>
                        <a:lnTo>
                          <a:pt x="188" y="863"/>
                        </a:lnTo>
                        <a:lnTo>
                          <a:pt x="262" y="855"/>
                        </a:lnTo>
                        <a:lnTo>
                          <a:pt x="313" y="867"/>
                        </a:lnTo>
                        <a:lnTo>
                          <a:pt x="386" y="651"/>
                        </a:lnTo>
                        <a:lnTo>
                          <a:pt x="418" y="647"/>
                        </a:lnTo>
                        <a:lnTo>
                          <a:pt x="388" y="348"/>
                        </a:lnTo>
                        <a:lnTo>
                          <a:pt x="387" y="112"/>
                        </a:lnTo>
                        <a:lnTo>
                          <a:pt x="368" y="86"/>
                        </a:lnTo>
                        <a:lnTo>
                          <a:pt x="230" y="0"/>
                        </a:lnTo>
                        <a:lnTo>
                          <a:pt x="204" y="36"/>
                        </a:lnTo>
                        <a:lnTo>
                          <a:pt x="166" y="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71" name="Group 165"/>
                  <p:cNvGrpSpPr>
                    <a:grpSpLocks/>
                  </p:cNvGrpSpPr>
                  <p:nvPr/>
                </p:nvGrpSpPr>
                <p:grpSpPr bwMode="auto">
                  <a:xfrm>
                    <a:off x="2920" y="2364"/>
                    <a:ext cx="64" cy="135"/>
                    <a:chOff x="2920" y="2364"/>
                    <a:chExt cx="64" cy="135"/>
                  </a:xfrm>
                  <a:grpFill/>
                </p:grpSpPr>
                <p:grpSp>
                  <p:nvGrpSpPr>
                    <p:cNvPr id="72" name="Group 166"/>
                    <p:cNvGrpSpPr>
                      <a:grpSpLocks/>
                    </p:cNvGrpSpPr>
                    <p:nvPr/>
                  </p:nvGrpSpPr>
                  <p:grpSpPr bwMode="auto">
                    <a:xfrm>
                      <a:off x="2922" y="2425"/>
                      <a:ext cx="46" cy="74"/>
                      <a:chOff x="2922" y="2425"/>
                      <a:chExt cx="46" cy="74"/>
                    </a:xfrm>
                    <a:grpFill/>
                  </p:grpSpPr>
                  <p:sp>
                    <p:nvSpPr>
                      <p:cNvPr id="78" name="Freeform 167"/>
                      <p:cNvSpPr>
                        <a:spLocks/>
                      </p:cNvSpPr>
                      <p:nvPr/>
                    </p:nvSpPr>
                    <p:spPr bwMode="auto">
                      <a:xfrm>
                        <a:off x="2928" y="2425"/>
                        <a:ext cx="40" cy="74"/>
                      </a:xfrm>
                      <a:custGeom>
                        <a:avLst/>
                        <a:gdLst>
                          <a:gd name="T0" fmla="*/ 0 w 159"/>
                          <a:gd name="T1" fmla="*/ 296 h 296"/>
                          <a:gd name="T2" fmla="*/ 155 w 159"/>
                          <a:gd name="T3" fmla="*/ 280 h 296"/>
                          <a:gd name="T4" fmla="*/ 159 w 159"/>
                          <a:gd name="T5" fmla="*/ 0 h 296"/>
                        </a:gdLst>
                        <a:ahLst/>
                        <a:cxnLst>
                          <a:cxn ang="0">
                            <a:pos x="T0" y="T1"/>
                          </a:cxn>
                          <a:cxn ang="0">
                            <a:pos x="T2" y="T3"/>
                          </a:cxn>
                          <a:cxn ang="0">
                            <a:pos x="T4" y="T5"/>
                          </a:cxn>
                        </a:cxnLst>
                        <a:rect l="0" t="0" r="r" b="b"/>
                        <a:pathLst>
                          <a:path w="159" h="296">
                            <a:moveTo>
                              <a:pt x="0" y="296"/>
                            </a:moveTo>
                            <a:lnTo>
                              <a:pt x="155" y="280"/>
                            </a:lnTo>
                            <a:lnTo>
                              <a:pt x="159"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79" name="Freeform 168"/>
                      <p:cNvSpPr>
                        <a:spLocks/>
                      </p:cNvSpPr>
                      <p:nvPr/>
                    </p:nvSpPr>
                    <p:spPr bwMode="auto">
                      <a:xfrm>
                        <a:off x="2922" y="2433"/>
                        <a:ext cx="45" cy="19"/>
                      </a:xfrm>
                      <a:custGeom>
                        <a:avLst/>
                        <a:gdLst>
                          <a:gd name="T0" fmla="*/ 0 w 179"/>
                          <a:gd name="T1" fmla="*/ 73 h 73"/>
                          <a:gd name="T2" fmla="*/ 63 w 179"/>
                          <a:gd name="T3" fmla="*/ 52 h 73"/>
                          <a:gd name="T4" fmla="*/ 179 w 179"/>
                          <a:gd name="T5" fmla="*/ 0 h 73"/>
                        </a:gdLst>
                        <a:ahLst/>
                        <a:cxnLst>
                          <a:cxn ang="0">
                            <a:pos x="T0" y="T1"/>
                          </a:cxn>
                          <a:cxn ang="0">
                            <a:pos x="T2" y="T3"/>
                          </a:cxn>
                          <a:cxn ang="0">
                            <a:pos x="T4" y="T5"/>
                          </a:cxn>
                        </a:cxnLst>
                        <a:rect l="0" t="0" r="r" b="b"/>
                        <a:pathLst>
                          <a:path w="179" h="73">
                            <a:moveTo>
                              <a:pt x="0" y="73"/>
                            </a:moveTo>
                            <a:lnTo>
                              <a:pt x="63" y="52"/>
                            </a:lnTo>
                            <a:lnTo>
                              <a:pt x="179"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73" name="Group 169"/>
                    <p:cNvGrpSpPr>
                      <a:grpSpLocks/>
                    </p:cNvGrpSpPr>
                    <p:nvPr/>
                  </p:nvGrpSpPr>
                  <p:grpSpPr bwMode="auto">
                    <a:xfrm>
                      <a:off x="2920" y="2364"/>
                      <a:ext cx="64" cy="87"/>
                      <a:chOff x="2920" y="2364"/>
                      <a:chExt cx="64" cy="87"/>
                    </a:xfrm>
                    <a:grpFill/>
                  </p:grpSpPr>
                  <p:sp>
                    <p:nvSpPr>
                      <p:cNvPr id="74" name="Freeform 170"/>
                      <p:cNvSpPr>
                        <a:spLocks/>
                      </p:cNvSpPr>
                      <p:nvPr/>
                    </p:nvSpPr>
                    <p:spPr bwMode="auto">
                      <a:xfrm>
                        <a:off x="2925" y="2364"/>
                        <a:ext cx="55" cy="66"/>
                      </a:xfrm>
                      <a:custGeom>
                        <a:avLst/>
                        <a:gdLst>
                          <a:gd name="T0" fmla="*/ 0 w 221"/>
                          <a:gd name="T1" fmla="*/ 93 h 264"/>
                          <a:gd name="T2" fmla="*/ 142 w 221"/>
                          <a:gd name="T3" fmla="*/ 0 h 264"/>
                          <a:gd name="T4" fmla="*/ 221 w 221"/>
                          <a:gd name="T5" fmla="*/ 177 h 264"/>
                          <a:gd name="T6" fmla="*/ 79 w 221"/>
                          <a:gd name="T7" fmla="*/ 264 h 264"/>
                          <a:gd name="T8" fmla="*/ 0 w 221"/>
                          <a:gd name="T9" fmla="*/ 93 h 264"/>
                        </a:gdLst>
                        <a:ahLst/>
                        <a:cxnLst>
                          <a:cxn ang="0">
                            <a:pos x="T0" y="T1"/>
                          </a:cxn>
                          <a:cxn ang="0">
                            <a:pos x="T2" y="T3"/>
                          </a:cxn>
                          <a:cxn ang="0">
                            <a:pos x="T4" y="T5"/>
                          </a:cxn>
                          <a:cxn ang="0">
                            <a:pos x="T6" y="T7"/>
                          </a:cxn>
                          <a:cxn ang="0">
                            <a:pos x="T8" y="T9"/>
                          </a:cxn>
                        </a:cxnLst>
                        <a:rect l="0" t="0" r="r" b="b"/>
                        <a:pathLst>
                          <a:path w="221" h="264">
                            <a:moveTo>
                              <a:pt x="0" y="93"/>
                            </a:moveTo>
                            <a:lnTo>
                              <a:pt x="142" y="0"/>
                            </a:lnTo>
                            <a:lnTo>
                              <a:pt x="221" y="177"/>
                            </a:lnTo>
                            <a:lnTo>
                              <a:pt x="79" y="264"/>
                            </a:lnTo>
                            <a:lnTo>
                              <a:pt x="0" y="9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75" name="Group 171"/>
                      <p:cNvGrpSpPr>
                        <a:grpSpLocks/>
                      </p:cNvGrpSpPr>
                      <p:nvPr/>
                    </p:nvGrpSpPr>
                    <p:grpSpPr bwMode="auto">
                      <a:xfrm>
                        <a:off x="2920" y="2391"/>
                        <a:ext cx="64" cy="60"/>
                        <a:chOff x="2920" y="2391"/>
                        <a:chExt cx="64" cy="60"/>
                      </a:xfrm>
                      <a:grpFill/>
                    </p:grpSpPr>
                    <p:sp>
                      <p:nvSpPr>
                        <p:cNvPr id="76" name="Freeform 172"/>
                        <p:cNvSpPr>
                          <a:spLocks/>
                        </p:cNvSpPr>
                        <p:nvPr/>
                      </p:nvSpPr>
                      <p:spPr bwMode="auto">
                        <a:xfrm>
                          <a:off x="2960" y="2391"/>
                          <a:ext cx="24" cy="36"/>
                        </a:xfrm>
                        <a:custGeom>
                          <a:avLst/>
                          <a:gdLst>
                            <a:gd name="T0" fmla="*/ 0 w 96"/>
                            <a:gd name="T1" fmla="*/ 87 h 142"/>
                            <a:gd name="T2" fmla="*/ 24 w 96"/>
                            <a:gd name="T3" fmla="*/ 66 h 142"/>
                            <a:gd name="T4" fmla="*/ 37 w 96"/>
                            <a:gd name="T5" fmla="*/ 24 h 142"/>
                            <a:gd name="T6" fmla="*/ 55 w 96"/>
                            <a:gd name="T7" fmla="*/ 11 h 142"/>
                            <a:gd name="T8" fmla="*/ 65 w 96"/>
                            <a:gd name="T9" fmla="*/ 0 h 142"/>
                            <a:gd name="T10" fmla="*/ 71 w 96"/>
                            <a:gd name="T11" fmla="*/ 4 h 142"/>
                            <a:gd name="T12" fmla="*/ 72 w 96"/>
                            <a:gd name="T13" fmla="*/ 15 h 142"/>
                            <a:gd name="T14" fmla="*/ 91 w 96"/>
                            <a:gd name="T15" fmla="*/ 35 h 142"/>
                            <a:gd name="T16" fmla="*/ 96 w 96"/>
                            <a:gd name="T17" fmla="*/ 70 h 142"/>
                            <a:gd name="T18" fmla="*/ 91 w 96"/>
                            <a:gd name="T19" fmla="*/ 95 h 142"/>
                            <a:gd name="T20" fmla="*/ 63 w 96"/>
                            <a:gd name="T21" fmla="*/ 123 h 142"/>
                            <a:gd name="T22" fmla="*/ 9 w 96"/>
                            <a:gd name="T23" fmla="*/ 142 h 142"/>
                            <a:gd name="T24" fmla="*/ 0 w 96"/>
                            <a:gd name="T25" fmla="*/ 8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42">
                              <a:moveTo>
                                <a:pt x="0" y="87"/>
                              </a:moveTo>
                              <a:lnTo>
                                <a:pt x="24" y="66"/>
                              </a:lnTo>
                              <a:lnTo>
                                <a:pt x="37" y="24"/>
                              </a:lnTo>
                              <a:lnTo>
                                <a:pt x="55" y="11"/>
                              </a:lnTo>
                              <a:lnTo>
                                <a:pt x="65" y="0"/>
                              </a:lnTo>
                              <a:lnTo>
                                <a:pt x="71" y="4"/>
                              </a:lnTo>
                              <a:lnTo>
                                <a:pt x="72" y="15"/>
                              </a:lnTo>
                              <a:lnTo>
                                <a:pt x="91" y="35"/>
                              </a:lnTo>
                              <a:lnTo>
                                <a:pt x="96" y="70"/>
                              </a:lnTo>
                              <a:lnTo>
                                <a:pt x="91" y="95"/>
                              </a:lnTo>
                              <a:lnTo>
                                <a:pt x="63" y="123"/>
                              </a:lnTo>
                              <a:lnTo>
                                <a:pt x="9" y="142"/>
                              </a:lnTo>
                              <a:lnTo>
                                <a:pt x="0" y="8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77" name="Freeform 173"/>
                        <p:cNvSpPr>
                          <a:spLocks/>
                        </p:cNvSpPr>
                        <p:nvPr/>
                      </p:nvSpPr>
                      <p:spPr bwMode="auto">
                        <a:xfrm>
                          <a:off x="2920" y="2412"/>
                          <a:ext cx="45" cy="39"/>
                        </a:xfrm>
                        <a:custGeom>
                          <a:avLst/>
                          <a:gdLst>
                            <a:gd name="T0" fmla="*/ 0 w 179"/>
                            <a:gd name="T1" fmla="*/ 156 h 156"/>
                            <a:gd name="T2" fmla="*/ 73 w 179"/>
                            <a:gd name="T3" fmla="*/ 129 h 156"/>
                            <a:gd name="T4" fmla="*/ 128 w 179"/>
                            <a:gd name="T5" fmla="*/ 99 h 156"/>
                            <a:gd name="T6" fmla="*/ 179 w 179"/>
                            <a:gd name="T7" fmla="*/ 68 h 156"/>
                            <a:gd name="T8" fmla="*/ 159 w 179"/>
                            <a:gd name="T9" fmla="*/ 0 h 156"/>
                            <a:gd name="T10" fmla="*/ 65 w 179"/>
                            <a:gd name="T11" fmla="*/ 43 h 156"/>
                            <a:gd name="T12" fmla="*/ 8 w 179"/>
                            <a:gd name="T13" fmla="*/ 64 h 156"/>
                            <a:gd name="T14" fmla="*/ 5 w 179"/>
                            <a:gd name="T15" fmla="*/ 53 h 156"/>
                            <a:gd name="T16" fmla="*/ 0 w 179"/>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56">
                              <a:moveTo>
                                <a:pt x="0" y="156"/>
                              </a:moveTo>
                              <a:lnTo>
                                <a:pt x="73" y="129"/>
                              </a:lnTo>
                              <a:lnTo>
                                <a:pt x="128" y="99"/>
                              </a:lnTo>
                              <a:lnTo>
                                <a:pt x="179" y="68"/>
                              </a:lnTo>
                              <a:lnTo>
                                <a:pt x="159" y="0"/>
                              </a:lnTo>
                              <a:lnTo>
                                <a:pt x="65" y="43"/>
                              </a:lnTo>
                              <a:lnTo>
                                <a:pt x="8" y="64"/>
                              </a:lnTo>
                              <a:lnTo>
                                <a:pt x="5" y="53"/>
                              </a:lnTo>
                              <a:lnTo>
                                <a:pt x="0" y="15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grpSp>
            <p:grpSp>
              <p:nvGrpSpPr>
                <p:cNvPr id="67" name="Group 174"/>
                <p:cNvGrpSpPr>
                  <a:grpSpLocks/>
                </p:cNvGrpSpPr>
                <p:nvPr/>
              </p:nvGrpSpPr>
              <p:grpSpPr bwMode="auto">
                <a:xfrm>
                  <a:off x="2919" y="2681"/>
                  <a:ext cx="66" cy="51"/>
                  <a:chOff x="2919" y="2681"/>
                  <a:chExt cx="66" cy="51"/>
                </a:xfrm>
                <a:grpFill/>
              </p:grpSpPr>
              <p:sp>
                <p:nvSpPr>
                  <p:cNvPr id="68" name="Freeform 175"/>
                  <p:cNvSpPr>
                    <a:spLocks/>
                  </p:cNvSpPr>
                  <p:nvPr/>
                </p:nvSpPr>
                <p:spPr bwMode="auto">
                  <a:xfrm>
                    <a:off x="2955" y="2681"/>
                    <a:ext cx="30" cy="48"/>
                  </a:xfrm>
                  <a:custGeom>
                    <a:avLst/>
                    <a:gdLst>
                      <a:gd name="T0" fmla="*/ 8 w 119"/>
                      <a:gd name="T1" fmla="*/ 0 h 191"/>
                      <a:gd name="T2" fmla="*/ 0 w 119"/>
                      <a:gd name="T3" fmla="*/ 29 h 191"/>
                      <a:gd name="T4" fmla="*/ 0 w 119"/>
                      <a:gd name="T5" fmla="*/ 86 h 191"/>
                      <a:gd name="T6" fmla="*/ 12 w 119"/>
                      <a:gd name="T7" fmla="*/ 65 h 191"/>
                      <a:gd name="T8" fmla="*/ 25 w 119"/>
                      <a:gd name="T9" fmla="*/ 92 h 191"/>
                      <a:gd name="T10" fmla="*/ 29 w 119"/>
                      <a:gd name="T11" fmla="*/ 130 h 191"/>
                      <a:gd name="T12" fmla="*/ 48 w 119"/>
                      <a:gd name="T13" fmla="*/ 166 h 191"/>
                      <a:gd name="T14" fmla="*/ 77 w 119"/>
                      <a:gd name="T15" fmla="*/ 186 h 191"/>
                      <a:gd name="T16" fmla="*/ 99 w 119"/>
                      <a:gd name="T17" fmla="*/ 191 h 191"/>
                      <a:gd name="T18" fmla="*/ 119 w 119"/>
                      <a:gd name="T19" fmla="*/ 187 h 191"/>
                      <a:gd name="T20" fmla="*/ 119 w 119"/>
                      <a:gd name="T21" fmla="*/ 149 h 191"/>
                      <a:gd name="T22" fmla="*/ 103 w 119"/>
                      <a:gd name="T23" fmla="*/ 94 h 191"/>
                      <a:gd name="T24" fmla="*/ 94 w 119"/>
                      <a:gd name="T25" fmla="*/ 107 h 191"/>
                      <a:gd name="T26" fmla="*/ 77 w 119"/>
                      <a:gd name="T27" fmla="*/ 107 h 191"/>
                      <a:gd name="T28" fmla="*/ 53 w 119"/>
                      <a:gd name="T29" fmla="*/ 104 h 191"/>
                      <a:gd name="T30" fmla="*/ 37 w 119"/>
                      <a:gd name="T31" fmla="*/ 80 h 191"/>
                      <a:gd name="T32" fmla="*/ 23 w 119"/>
                      <a:gd name="T33" fmla="*/ 50 h 191"/>
                      <a:gd name="T34" fmla="*/ 8 w 119"/>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91">
                        <a:moveTo>
                          <a:pt x="8" y="0"/>
                        </a:moveTo>
                        <a:lnTo>
                          <a:pt x="0" y="29"/>
                        </a:lnTo>
                        <a:lnTo>
                          <a:pt x="0" y="86"/>
                        </a:lnTo>
                        <a:lnTo>
                          <a:pt x="12" y="65"/>
                        </a:lnTo>
                        <a:lnTo>
                          <a:pt x="25" y="92"/>
                        </a:lnTo>
                        <a:lnTo>
                          <a:pt x="29" y="130"/>
                        </a:lnTo>
                        <a:lnTo>
                          <a:pt x="48" y="166"/>
                        </a:lnTo>
                        <a:lnTo>
                          <a:pt x="77" y="186"/>
                        </a:lnTo>
                        <a:lnTo>
                          <a:pt x="99" y="191"/>
                        </a:lnTo>
                        <a:lnTo>
                          <a:pt x="119" y="187"/>
                        </a:lnTo>
                        <a:lnTo>
                          <a:pt x="119" y="149"/>
                        </a:lnTo>
                        <a:lnTo>
                          <a:pt x="103" y="94"/>
                        </a:lnTo>
                        <a:lnTo>
                          <a:pt x="94" y="107"/>
                        </a:lnTo>
                        <a:lnTo>
                          <a:pt x="77" y="107"/>
                        </a:lnTo>
                        <a:lnTo>
                          <a:pt x="53" y="104"/>
                        </a:lnTo>
                        <a:lnTo>
                          <a:pt x="37" y="80"/>
                        </a:lnTo>
                        <a:lnTo>
                          <a:pt x="23" y="50"/>
                        </a:lnTo>
                        <a:lnTo>
                          <a:pt x="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69" name="Freeform 176"/>
                  <p:cNvSpPr>
                    <a:spLocks/>
                  </p:cNvSpPr>
                  <p:nvPr/>
                </p:nvSpPr>
                <p:spPr bwMode="auto">
                  <a:xfrm>
                    <a:off x="2919" y="2682"/>
                    <a:ext cx="28" cy="50"/>
                  </a:xfrm>
                  <a:custGeom>
                    <a:avLst/>
                    <a:gdLst>
                      <a:gd name="T0" fmla="*/ 108 w 109"/>
                      <a:gd name="T1" fmla="*/ 0 h 197"/>
                      <a:gd name="T2" fmla="*/ 109 w 109"/>
                      <a:gd name="T3" fmla="*/ 79 h 197"/>
                      <a:gd name="T4" fmla="*/ 102 w 109"/>
                      <a:gd name="T5" fmla="*/ 59 h 197"/>
                      <a:gd name="T6" fmla="*/ 93 w 109"/>
                      <a:gd name="T7" fmla="*/ 84 h 197"/>
                      <a:gd name="T8" fmla="*/ 85 w 109"/>
                      <a:gd name="T9" fmla="*/ 121 h 197"/>
                      <a:gd name="T10" fmla="*/ 76 w 109"/>
                      <a:gd name="T11" fmla="*/ 153 h 197"/>
                      <a:gd name="T12" fmla="*/ 54 w 109"/>
                      <a:gd name="T13" fmla="*/ 178 h 197"/>
                      <a:gd name="T14" fmla="*/ 34 w 109"/>
                      <a:gd name="T15" fmla="*/ 192 h 197"/>
                      <a:gd name="T16" fmla="*/ 14 w 109"/>
                      <a:gd name="T17" fmla="*/ 197 h 197"/>
                      <a:gd name="T18" fmla="*/ 8 w 109"/>
                      <a:gd name="T19" fmla="*/ 188 h 197"/>
                      <a:gd name="T20" fmla="*/ 1 w 109"/>
                      <a:gd name="T21" fmla="*/ 170 h 197"/>
                      <a:gd name="T22" fmla="*/ 0 w 109"/>
                      <a:gd name="T23" fmla="*/ 150 h 197"/>
                      <a:gd name="T24" fmla="*/ 2 w 109"/>
                      <a:gd name="T25" fmla="*/ 130 h 197"/>
                      <a:gd name="T26" fmla="*/ 12 w 109"/>
                      <a:gd name="T27" fmla="*/ 96 h 197"/>
                      <a:gd name="T28" fmla="*/ 27 w 109"/>
                      <a:gd name="T29" fmla="*/ 108 h 197"/>
                      <a:gd name="T30" fmla="*/ 51 w 109"/>
                      <a:gd name="T31" fmla="*/ 108 h 197"/>
                      <a:gd name="T32" fmla="*/ 67 w 109"/>
                      <a:gd name="T33" fmla="*/ 107 h 197"/>
                      <a:gd name="T34" fmla="*/ 96 w 109"/>
                      <a:gd name="T35" fmla="*/ 41 h 197"/>
                      <a:gd name="T36" fmla="*/ 108 w 109"/>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97">
                        <a:moveTo>
                          <a:pt x="108" y="0"/>
                        </a:moveTo>
                        <a:lnTo>
                          <a:pt x="109" y="79"/>
                        </a:lnTo>
                        <a:lnTo>
                          <a:pt x="102" y="59"/>
                        </a:lnTo>
                        <a:lnTo>
                          <a:pt x="93" y="84"/>
                        </a:lnTo>
                        <a:lnTo>
                          <a:pt x="85" y="121"/>
                        </a:lnTo>
                        <a:lnTo>
                          <a:pt x="76" y="153"/>
                        </a:lnTo>
                        <a:lnTo>
                          <a:pt x="54" y="178"/>
                        </a:lnTo>
                        <a:lnTo>
                          <a:pt x="34" y="192"/>
                        </a:lnTo>
                        <a:lnTo>
                          <a:pt x="14" y="197"/>
                        </a:lnTo>
                        <a:lnTo>
                          <a:pt x="8" y="188"/>
                        </a:lnTo>
                        <a:lnTo>
                          <a:pt x="1" y="170"/>
                        </a:lnTo>
                        <a:lnTo>
                          <a:pt x="0" y="150"/>
                        </a:lnTo>
                        <a:lnTo>
                          <a:pt x="2" y="130"/>
                        </a:lnTo>
                        <a:lnTo>
                          <a:pt x="12" y="96"/>
                        </a:lnTo>
                        <a:lnTo>
                          <a:pt x="27" y="108"/>
                        </a:lnTo>
                        <a:lnTo>
                          <a:pt x="51" y="108"/>
                        </a:lnTo>
                        <a:lnTo>
                          <a:pt x="67" y="107"/>
                        </a:lnTo>
                        <a:lnTo>
                          <a:pt x="96" y="41"/>
                        </a:lnTo>
                        <a:lnTo>
                          <a:pt x="108"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21" name="Group 177"/>
              <p:cNvGrpSpPr>
                <a:grpSpLocks/>
              </p:cNvGrpSpPr>
              <p:nvPr/>
            </p:nvGrpSpPr>
            <p:grpSpPr bwMode="auto">
              <a:xfrm>
                <a:off x="-280" y="2424"/>
                <a:ext cx="135" cy="517"/>
                <a:chOff x="3408" y="2237"/>
                <a:chExt cx="122" cy="503"/>
              </a:xfrm>
              <a:grpFill/>
            </p:grpSpPr>
            <p:sp>
              <p:nvSpPr>
                <p:cNvPr id="44" name="Freeform 178"/>
                <p:cNvSpPr>
                  <a:spLocks/>
                </p:cNvSpPr>
                <p:nvPr/>
              </p:nvSpPr>
              <p:spPr bwMode="auto">
                <a:xfrm>
                  <a:off x="3498" y="2517"/>
                  <a:ext cx="15" cy="37"/>
                </a:xfrm>
                <a:custGeom>
                  <a:avLst/>
                  <a:gdLst>
                    <a:gd name="T0" fmla="*/ 57 w 59"/>
                    <a:gd name="T1" fmla="*/ 1 h 150"/>
                    <a:gd name="T2" fmla="*/ 59 w 59"/>
                    <a:gd name="T3" fmla="*/ 83 h 150"/>
                    <a:gd name="T4" fmla="*/ 29 w 59"/>
                    <a:gd name="T5" fmla="*/ 134 h 150"/>
                    <a:gd name="T6" fmla="*/ 13 w 59"/>
                    <a:gd name="T7" fmla="*/ 150 h 150"/>
                    <a:gd name="T8" fmla="*/ 16 w 59"/>
                    <a:gd name="T9" fmla="*/ 77 h 150"/>
                    <a:gd name="T10" fmla="*/ 9 w 59"/>
                    <a:gd name="T11" fmla="*/ 85 h 150"/>
                    <a:gd name="T12" fmla="*/ 1 w 59"/>
                    <a:gd name="T13" fmla="*/ 109 h 150"/>
                    <a:gd name="T14" fmla="*/ 0 w 59"/>
                    <a:gd name="T15" fmla="*/ 83 h 150"/>
                    <a:gd name="T16" fmla="*/ 8 w 59"/>
                    <a:gd name="T17" fmla="*/ 39 h 150"/>
                    <a:gd name="T18" fmla="*/ 28 w 59"/>
                    <a:gd name="T19" fmla="*/ 0 h 150"/>
                    <a:gd name="T20" fmla="*/ 57 w 59"/>
                    <a:gd name="T2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50">
                      <a:moveTo>
                        <a:pt x="57" y="1"/>
                      </a:moveTo>
                      <a:lnTo>
                        <a:pt x="59" y="83"/>
                      </a:lnTo>
                      <a:lnTo>
                        <a:pt x="29" y="134"/>
                      </a:lnTo>
                      <a:lnTo>
                        <a:pt x="13" y="150"/>
                      </a:lnTo>
                      <a:lnTo>
                        <a:pt x="16" y="77"/>
                      </a:lnTo>
                      <a:lnTo>
                        <a:pt x="9" y="85"/>
                      </a:lnTo>
                      <a:lnTo>
                        <a:pt x="1" y="109"/>
                      </a:lnTo>
                      <a:lnTo>
                        <a:pt x="0" y="83"/>
                      </a:lnTo>
                      <a:lnTo>
                        <a:pt x="8" y="39"/>
                      </a:lnTo>
                      <a:lnTo>
                        <a:pt x="28" y="0"/>
                      </a:lnTo>
                      <a:lnTo>
                        <a:pt x="57" y="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45" name="Freeform 179"/>
                <p:cNvSpPr>
                  <a:spLocks/>
                </p:cNvSpPr>
                <p:nvPr/>
              </p:nvSpPr>
              <p:spPr bwMode="auto">
                <a:xfrm>
                  <a:off x="3424" y="2507"/>
                  <a:ext cx="16" cy="36"/>
                </a:xfrm>
                <a:custGeom>
                  <a:avLst/>
                  <a:gdLst>
                    <a:gd name="T0" fmla="*/ 46 w 66"/>
                    <a:gd name="T1" fmla="*/ 0 h 142"/>
                    <a:gd name="T2" fmla="*/ 66 w 66"/>
                    <a:gd name="T3" fmla="*/ 75 h 142"/>
                    <a:gd name="T4" fmla="*/ 32 w 66"/>
                    <a:gd name="T5" fmla="*/ 142 h 142"/>
                    <a:gd name="T6" fmla="*/ 20 w 66"/>
                    <a:gd name="T7" fmla="*/ 134 h 142"/>
                    <a:gd name="T8" fmla="*/ 0 w 66"/>
                    <a:gd name="T9" fmla="*/ 128 h 142"/>
                    <a:gd name="T10" fmla="*/ 8 w 66"/>
                    <a:gd name="T11" fmla="*/ 105 h 142"/>
                    <a:gd name="T12" fmla="*/ 11 w 66"/>
                    <a:gd name="T13" fmla="*/ 80 h 142"/>
                    <a:gd name="T14" fmla="*/ 0 w 66"/>
                    <a:gd name="T15" fmla="*/ 53 h 142"/>
                    <a:gd name="T16" fmla="*/ 8 w 66"/>
                    <a:gd name="T17" fmla="*/ 6 h 142"/>
                    <a:gd name="T18" fmla="*/ 46 w 6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42">
                      <a:moveTo>
                        <a:pt x="46" y="0"/>
                      </a:moveTo>
                      <a:lnTo>
                        <a:pt x="66" y="75"/>
                      </a:lnTo>
                      <a:lnTo>
                        <a:pt x="32" y="142"/>
                      </a:lnTo>
                      <a:lnTo>
                        <a:pt x="20" y="134"/>
                      </a:lnTo>
                      <a:lnTo>
                        <a:pt x="0" y="128"/>
                      </a:lnTo>
                      <a:lnTo>
                        <a:pt x="8" y="105"/>
                      </a:lnTo>
                      <a:lnTo>
                        <a:pt x="11" y="80"/>
                      </a:lnTo>
                      <a:lnTo>
                        <a:pt x="0" y="53"/>
                      </a:lnTo>
                      <a:lnTo>
                        <a:pt x="8" y="6"/>
                      </a:lnTo>
                      <a:lnTo>
                        <a:pt x="4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46" name="Group 180"/>
                <p:cNvGrpSpPr>
                  <a:grpSpLocks/>
                </p:cNvGrpSpPr>
                <p:nvPr/>
              </p:nvGrpSpPr>
              <p:grpSpPr bwMode="auto">
                <a:xfrm>
                  <a:off x="3411" y="2691"/>
                  <a:ext cx="119" cy="49"/>
                  <a:chOff x="3411" y="2691"/>
                  <a:chExt cx="119" cy="49"/>
                </a:xfrm>
                <a:grpFill/>
              </p:grpSpPr>
              <p:sp>
                <p:nvSpPr>
                  <p:cNvPr id="62" name="Freeform 181"/>
                  <p:cNvSpPr>
                    <a:spLocks/>
                  </p:cNvSpPr>
                  <p:nvPr/>
                </p:nvSpPr>
                <p:spPr bwMode="auto">
                  <a:xfrm>
                    <a:off x="3480" y="2691"/>
                    <a:ext cx="50" cy="30"/>
                  </a:xfrm>
                  <a:custGeom>
                    <a:avLst/>
                    <a:gdLst>
                      <a:gd name="T0" fmla="*/ 99 w 199"/>
                      <a:gd name="T1" fmla="*/ 0 h 121"/>
                      <a:gd name="T2" fmla="*/ 131 w 199"/>
                      <a:gd name="T3" fmla="*/ 31 h 121"/>
                      <a:gd name="T4" fmla="*/ 158 w 199"/>
                      <a:gd name="T5" fmla="*/ 65 h 121"/>
                      <a:gd name="T6" fmla="*/ 195 w 199"/>
                      <a:gd name="T7" fmla="*/ 96 h 121"/>
                      <a:gd name="T8" fmla="*/ 199 w 199"/>
                      <a:gd name="T9" fmla="*/ 111 h 121"/>
                      <a:gd name="T10" fmla="*/ 163 w 199"/>
                      <a:gd name="T11" fmla="*/ 121 h 121"/>
                      <a:gd name="T12" fmla="*/ 127 w 199"/>
                      <a:gd name="T13" fmla="*/ 117 h 121"/>
                      <a:gd name="T14" fmla="*/ 80 w 199"/>
                      <a:gd name="T15" fmla="*/ 96 h 121"/>
                      <a:gd name="T16" fmla="*/ 48 w 199"/>
                      <a:gd name="T17" fmla="*/ 76 h 121"/>
                      <a:gd name="T18" fmla="*/ 12 w 199"/>
                      <a:gd name="T19" fmla="*/ 72 h 121"/>
                      <a:gd name="T20" fmla="*/ 0 w 199"/>
                      <a:gd name="T21" fmla="*/ 61 h 121"/>
                      <a:gd name="T22" fmla="*/ 4 w 199"/>
                      <a:gd name="T23" fmla="*/ 6 h 121"/>
                      <a:gd name="T24" fmla="*/ 99 w 199"/>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121">
                        <a:moveTo>
                          <a:pt x="99" y="0"/>
                        </a:moveTo>
                        <a:lnTo>
                          <a:pt x="131" y="31"/>
                        </a:lnTo>
                        <a:lnTo>
                          <a:pt x="158" y="65"/>
                        </a:lnTo>
                        <a:lnTo>
                          <a:pt x="195" y="96"/>
                        </a:lnTo>
                        <a:lnTo>
                          <a:pt x="199" y="111"/>
                        </a:lnTo>
                        <a:lnTo>
                          <a:pt x="163" y="121"/>
                        </a:lnTo>
                        <a:lnTo>
                          <a:pt x="127" y="117"/>
                        </a:lnTo>
                        <a:lnTo>
                          <a:pt x="80" y="96"/>
                        </a:lnTo>
                        <a:lnTo>
                          <a:pt x="48" y="76"/>
                        </a:lnTo>
                        <a:lnTo>
                          <a:pt x="12" y="72"/>
                        </a:lnTo>
                        <a:lnTo>
                          <a:pt x="0" y="61"/>
                        </a:lnTo>
                        <a:lnTo>
                          <a:pt x="4" y="6"/>
                        </a:lnTo>
                        <a:lnTo>
                          <a:pt x="99"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63" name="Freeform 182"/>
                  <p:cNvSpPr>
                    <a:spLocks/>
                  </p:cNvSpPr>
                  <p:nvPr/>
                </p:nvSpPr>
                <p:spPr bwMode="auto">
                  <a:xfrm>
                    <a:off x="3411" y="2706"/>
                    <a:ext cx="30" cy="34"/>
                  </a:xfrm>
                  <a:custGeom>
                    <a:avLst/>
                    <a:gdLst>
                      <a:gd name="T0" fmla="*/ 123 w 124"/>
                      <a:gd name="T1" fmla="*/ 3 h 136"/>
                      <a:gd name="T2" fmla="*/ 124 w 124"/>
                      <a:gd name="T3" fmla="*/ 38 h 136"/>
                      <a:gd name="T4" fmla="*/ 107 w 124"/>
                      <a:gd name="T5" fmla="*/ 57 h 136"/>
                      <a:gd name="T6" fmla="*/ 103 w 124"/>
                      <a:gd name="T7" fmla="*/ 87 h 136"/>
                      <a:gd name="T8" fmla="*/ 75 w 124"/>
                      <a:gd name="T9" fmla="*/ 116 h 136"/>
                      <a:gd name="T10" fmla="*/ 51 w 124"/>
                      <a:gd name="T11" fmla="*/ 132 h 136"/>
                      <a:gd name="T12" fmla="*/ 30 w 124"/>
                      <a:gd name="T13" fmla="*/ 136 h 136"/>
                      <a:gd name="T14" fmla="*/ 11 w 124"/>
                      <a:gd name="T15" fmla="*/ 134 h 136"/>
                      <a:gd name="T16" fmla="*/ 0 w 124"/>
                      <a:gd name="T17" fmla="*/ 113 h 136"/>
                      <a:gd name="T18" fmla="*/ 3 w 124"/>
                      <a:gd name="T19" fmla="*/ 83 h 136"/>
                      <a:gd name="T20" fmla="*/ 24 w 124"/>
                      <a:gd name="T21" fmla="*/ 49 h 136"/>
                      <a:gd name="T22" fmla="*/ 54 w 124"/>
                      <a:gd name="T23" fmla="*/ 12 h 136"/>
                      <a:gd name="T24" fmla="*/ 55 w 124"/>
                      <a:gd name="T25" fmla="*/ 0 h 136"/>
                      <a:gd name="T26" fmla="*/ 123 w 124"/>
                      <a:gd name="T27"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36">
                        <a:moveTo>
                          <a:pt x="123" y="3"/>
                        </a:moveTo>
                        <a:lnTo>
                          <a:pt x="124" y="38"/>
                        </a:lnTo>
                        <a:lnTo>
                          <a:pt x="107" y="57"/>
                        </a:lnTo>
                        <a:lnTo>
                          <a:pt x="103" y="87"/>
                        </a:lnTo>
                        <a:lnTo>
                          <a:pt x="75" y="116"/>
                        </a:lnTo>
                        <a:lnTo>
                          <a:pt x="51" y="132"/>
                        </a:lnTo>
                        <a:lnTo>
                          <a:pt x="30" y="136"/>
                        </a:lnTo>
                        <a:lnTo>
                          <a:pt x="11" y="134"/>
                        </a:lnTo>
                        <a:lnTo>
                          <a:pt x="0" y="113"/>
                        </a:lnTo>
                        <a:lnTo>
                          <a:pt x="3" y="83"/>
                        </a:lnTo>
                        <a:lnTo>
                          <a:pt x="24" y="49"/>
                        </a:lnTo>
                        <a:lnTo>
                          <a:pt x="54" y="12"/>
                        </a:lnTo>
                        <a:lnTo>
                          <a:pt x="55" y="0"/>
                        </a:lnTo>
                        <a:lnTo>
                          <a:pt x="123" y="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47" name="Freeform 183"/>
                <p:cNvSpPr>
                  <a:spLocks/>
                </p:cNvSpPr>
                <p:nvPr/>
              </p:nvSpPr>
              <p:spPr bwMode="auto">
                <a:xfrm>
                  <a:off x="3500" y="2511"/>
                  <a:ext cx="15" cy="37"/>
                </a:xfrm>
                <a:custGeom>
                  <a:avLst/>
                  <a:gdLst>
                    <a:gd name="T0" fmla="*/ 57 w 60"/>
                    <a:gd name="T1" fmla="*/ 1 h 150"/>
                    <a:gd name="T2" fmla="*/ 60 w 60"/>
                    <a:gd name="T3" fmla="*/ 83 h 150"/>
                    <a:gd name="T4" fmla="*/ 29 w 60"/>
                    <a:gd name="T5" fmla="*/ 134 h 150"/>
                    <a:gd name="T6" fmla="*/ 14 w 60"/>
                    <a:gd name="T7" fmla="*/ 150 h 150"/>
                    <a:gd name="T8" fmla="*/ 16 w 60"/>
                    <a:gd name="T9" fmla="*/ 79 h 150"/>
                    <a:gd name="T10" fmla="*/ 10 w 60"/>
                    <a:gd name="T11" fmla="*/ 86 h 150"/>
                    <a:gd name="T12" fmla="*/ 2 w 60"/>
                    <a:gd name="T13" fmla="*/ 109 h 150"/>
                    <a:gd name="T14" fmla="*/ 0 w 60"/>
                    <a:gd name="T15" fmla="*/ 83 h 150"/>
                    <a:gd name="T16" fmla="*/ 8 w 60"/>
                    <a:gd name="T17" fmla="*/ 39 h 150"/>
                    <a:gd name="T18" fmla="*/ 28 w 60"/>
                    <a:gd name="T19" fmla="*/ 0 h 150"/>
                    <a:gd name="T20" fmla="*/ 57 w 60"/>
                    <a:gd name="T2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50">
                      <a:moveTo>
                        <a:pt x="57" y="1"/>
                      </a:moveTo>
                      <a:lnTo>
                        <a:pt x="60" y="83"/>
                      </a:lnTo>
                      <a:lnTo>
                        <a:pt x="29" y="134"/>
                      </a:lnTo>
                      <a:lnTo>
                        <a:pt x="14" y="150"/>
                      </a:lnTo>
                      <a:lnTo>
                        <a:pt x="16" y="79"/>
                      </a:lnTo>
                      <a:lnTo>
                        <a:pt x="10" y="86"/>
                      </a:lnTo>
                      <a:lnTo>
                        <a:pt x="2" y="109"/>
                      </a:lnTo>
                      <a:lnTo>
                        <a:pt x="0" y="83"/>
                      </a:lnTo>
                      <a:lnTo>
                        <a:pt x="8" y="39"/>
                      </a:lnTo>
                      <a:lnTo>
                        <a:pt x="28" y="0"/>
                      </a:lnTo>
                      <a:lnTo>
                        <a:pt x="57" y="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48" name="Freeform 184"/>
                <p:cNvSpPr>
                  <a:spLocks/>
                </p:cNvSpPr>
                <p:nvPr/>
              </p:nvSpPr>
              <p:spPr bwMode="auto">
                <a:xfrm>
                  <a:off x="3422" y="2429"/>
                  <a:ext cx="86" cy="278"/>
                </a:xfrm>
                <a:custGeom>
                  <a:avLst/>
                  <a:gdLst>
                    <a:gd name="T0" fmla="*/ 340 w 344"/>
                    <a:gd name="T1" fmla="*/ 0 h 1113"/>
                    <a:gd name="T2" fmla="*/ 344 w 344"/>
                    <a:gd name="T3" fmla="*/ 605 h 1113"/>
                    <a:gd name="T4" fmla="*/ 340 w 344"/>
                    <a:gd name="T5" fmla="*/ 1055 h 1113"/>
                    <a:gd name="T6" fmla="*/ 237 w 344"/>
                    <a:gd name="T7" fmla="*/ 1075 h 1113"/>
                    <a:gd name="T8" fmla="*/ 221 w 344"/>
                    <a:gd name="T9" fmla="*/ 708 h 1113"/>
                    <a:gd name="T10" fmla="*/ 233 w 344"/>
                    <a:gd name="T11" fmla="*/ 672 h 1113"/>
                    <a:gd name="T12" fmla="*/ 221 w 344"/>
                    <a:gd name="T13" fmla="*/ 653 h 1113"/>
                    <a:gd name="T14" fmla="*/ 221 w 344"/>
                    <a:gd name="T15" fmla="*/ 428 h 1113"/>
                    <a:gd name="T16" fmla="*/ 198 w 344"/>
                    <a:gd name="T17" fmla="*/ 499 h 1113"/>
                    <a:gd name="T18" fmla="*/ 138 w 344"/>
                    <a:gd name="T19" fmla="*/ 802 h 1113"/>
                    <a:gd name="T20" fmla="*/ 87 w 344"/>
                    <a:gd name="T21" fmla="*/ 1113 h 1113"/>
                    <a:gd name="T22" fmla="*/ 0 w 344"/>
                    <a:gd name="T23" fmla="*/ 1113 h 1113"/>
                    <a:gd name="T24" fmla="*/ 40 w 344"/>
                    <a:gd name="T25" fmla="*/ 696 h 1113"/>
                    <a:gd name="T26" fmla="*/ 55 w 344"/>
                    <a:gd name="T27" fmla="*/ 342 h 1113"/>
                    <a:gd name="T28" fmla="*/ 48 w 344"/>
                    <a:gd name="T29" fmla="*/ 8 h 1113"/>
                    <a:gd name="T30" fmla="*/ 340 w 344"/>
                    <a:gd name="T31"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1113">
                      <a:moveTo>
                        <a:pt x="340" y="0"/>
                      </a:moveTo>
                      <a:lnTo>
                        <a:pt x="344" y="605"/>
                      </a:lnTo>
                      <a:lnTo>
                        <a:pt x="340" y="1055"/>
                      </a:lnTo>
                      <a:lnTo>
                        <a:pt x="237" y="1075"/>
                      </a:lnTo>
                      <a:lnTo>
                        <a:pt x="221" y="708"/>
                      </a:lnTo>
                      <a:lnTo>
                        <a:pt x="233" y="672"/>
                      </a:lnTo>
                      <a:lnTo>
                        <a:pt x="221" y="653"/>
                      </a:lnTo>
                      <a:lnTo>
                        <a:pt x="221" y="428"/>
                      </a:lnTo>
                      <a:lnTo>
                        <a:pt x="198" y="499"/>
                      </a:lnTo>
                      <a:lnTo>
                        <a:pt x="138" y="802"/>
                      </a:lnTo>
                      <a:lnTo>
                        <a:pt x="87" y="1113"/>
                      </a:lnTo>
                      <a:lnTo>
                        <a:pt x="0" y="1113"/>
                      </a:lnTo>
                      <a:lnTo>
                        <a:pt x="40" y="696"/>
                      </a:lnTo>
                      <a:lnTo>
                        <a:pt x="55" y="342"/>
                      </a:lnTo>
                      <a:lnTo>
                        <a:pt x="48" y="8"/>
                      </a:lnTo>
                      <a:lnTo>
                        <a:pt x="340"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49" name="Freeform 185"/>
                <p:cNvSpPr>
                  <a:spLocks/>
                </p:cNvSpPr>
                <p:nvPr/>
              </p:nvSpPr>
              <p:spPr bwMode="auto">
                <a:xfrm>
                  <a:off x="3408" y="2301"/>
                  <a:ext cx="110" cy="212"/>
                </a:xfrm>
                <a:custGeom>
                  <a:avLst/>
                  <a:gdLst>
                    <a:gd name="T0" fmla="*/ 293 w 438"/>
                    <a:gd name="T1" fmla="*/ 11 h 851"/>
                    <a:gd name="T2" fmla="*/ 426 w 438"/>
                    <a:gd name="T3" fmla="*/ 115 h 851"/>
                    <a:gd name="T4" fmla="*/ 436 w 438"/>
                    <a:gd name="T5" fmla="*/ 387 h 851"/>
                    <a:gd name="T6" fmla="*/ 438 w 438"/>
                    <a:gd name="T7" fmla="*/ 525 h 851"/>
                    <a:gd name="T8" fmla="*/ 430 w 438"/>
                    <a:gd name="T9" fmla="*/ 851 h 851"/>
                    <a:gd name="T10" fmla="*/ 400 w 438"/>
                    <a:gd name="T11" fmla="*/ 851 h 851"/>
                    <a:gd name="T12" fmla="*/ 386 w 438"/>
                    <a:gd name="T13" fmla="*/ 517 h 851"/>
                    <a:gd name="T14" fmla="*/ 105 w 438"/>
                    <a:gd name="T15" fmla="*/ 517 h 851"/>
                    <a:gd name="T16" fmla="*/ 97 w 438"/>
                    <a:gd name="T17" fmla="*/ 433 h 851"/>
                    <a:gd name="T18" fmla="*/ 88 w 438"/>
                    <a:gd name="T19" fmla="*/ 492 h 851"/>
                    <a:gd name="T20" fmla="*/ 108 w 438"/>
                    <a:gd name="T21" fmla="*/ 619 h 851"/>
                    <a:gd name="T22" fmla="*/ 126 w 438"/>
                    <a:gd name="T23" fmla="*/ 808 h 851"/>
                    <a:gd name="T24" fmla="*/ 79 w 438"/>
                    <a:gd name="T25" fmla="*/ 820 h 851"/>
                    <a:gd name="T26" fmla="*/ 0 w 438"/>
                    <a:gd name="T27" fmla="*/ 487 h 851"/>
                    <a:gd name="T28" fmla="*/ 50 w 438"/>
                    <a:gd name="T29" fmla="*/ 96 h 851"/>
                    <a:gd name="T30" fmla="*/ 200 w 438"/>
                    <a:gd name="T31" fmla="*/ 0 h 851"/>
                    <a:gd name="T32" fmla="*/ 266 w 438"/>
                    <a:gd name="T33" fmla="*/ 44 h 851"/>
                    <a:gd name="T34" fmla="*/ 293 w 438"/>
                    <a:gd name="T35" fmla="*/ 1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851">
                      <a:moveTo>
                        <a:pt x="293" y="11"/>
                      </a:moveTo>
                      <a:lnTo>
                        <a:pt x="426" y="115"/>
                      </a:lnTo>
                      <a:lnTo>
                        <a:pt x="436" y="387"/>
                      </a:lnTo>
                      <a:lnTo>
                        <a:pt x="438" y="525"/>
                      </a:lnTo>
                      <a:lnTo>
                        <a:pt x="430" y="851"/>
                      </a:lnTo>
                      <a:lnTo>
                        <a:pt x="400" y="851"/>
                      </a:lnTo>
                      <a:lnTo>
                        <a:pt x="386" y="517"/>
                      </a:lnTo>
                      <a:lnTo>
                        <a:pt x="105" y="517"/>
                      </a:lnTo>
                      <a:lnTo>
                        <a:pt x="97" y="433"/>
                      </a:lnTo>
                      <a:lnTo>
                        <a:pt x="88" y="492"/>
                      </a:lnTo>
                      <a:lnTo>
                        <a:pt x="108" y="619"/>
                      </a:lnTo>
                      <a:lnTo>
                        <a:pt x="126" y="808"/>
                      </a:lnTo>
                      <a:lnTo>
                        <a:pt x="79" y="820"/>
                      </a:lnTo>
                      <a:lnTo>
                        <a:pt x="0" y="487"/>
                      </a:lnTo>
                      <a:lnTo>
                        <a:pt x="50" y="96"/>
                      </a:lnTo>
                      <a:lnTo>
                        <a:pt x="200" y="0"/>
                      </a:lnTo>
                      <a:lnTo>
                        <a:pt x="266" y="44"/>
                      </a:lnTo>
                      <a:lnTo>
                        <a:pt x="293" y="1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50" name="Freeform 186"/>
                <p:cNvSpPr>
                  <a:spLocks/>
                </p:cNvSpPr>
                <p:nvPr/>
              </p:nvSpPr>
              <p:spPr bwMode="auto">
                <a:xfrm>
                  <a:off x="3427" y="2501"/>
                  <a:ext cx="16" cy="36"/>
                </a:xfrm>
                <a:custGeom>
                  <a:avLst/>
                  <a:gdLst>
                    <a:gd name="T0" fmla="*/ 46 w 65"/>
                    <a:gd name="T1" fmla="*/ 0 h 142"/>
                    <a:gd name="T2" fmla="*/ 65 w 65"/>
                    <a:gd name="T3" fmla="*/ 75 h 142"/>
                    <a:gd name="T4" fmla="*/ 31 w 65"/>
                    <a:gd name="T5" fmla="*/ 142 h 142"/>
                    <a:gd name="T6" fmla="*/ 19 w 65"/>
                    <a:gd name="T7" fmla="*/ 134 h 142"/>
                    <a:gd name="T8" fmla="*/ 0 w 65"/>
                    <a:gd name="T9" fmla="*/ 127 h 142"/>
                    <a:gd name="T10" fmla="*/ 7 w 65"/>
                    <a:gd name="T11" fmla="*/ 106 h 142"/>
                    <a:gd name="T12" fmla="*/ 10 w 65"/>
                    <a:gd name="T13" fmla="*/ 80 h 142"/>
                    <a:gd name="T14" fmla="*/ 0 w 65"/>
                    <a:gd name="T15" fmla="*/ 52 h 142"/>
                    <a:gd name="T16" fmla="*/ 7 w 65"/>
                    <a:gd name="T17" fmla="*/ 5 h 142"/>
                    <a:gd name="T18" fmla="*/ 46 w 6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42">
                      <a:moveTo>
                        <a:pt x="46" y="0"/>
                      </a:moveTo>
                      <a:lnTo>
                        <a:pt x="65" y="75"/>
                      </a:lnTo>
                      <a:lnTo>
                        <a:pt x="31" y="142"/>
                      </a:lnTo>
                      <a:lnTo>
                        <a:pt x="19" y="134"/>
                      </a:lnTo>
                      <a:lnTo>
                        <a:pt x="0" y="127"/>
                      </a:lnTo>
                      <a:lnTo>
                        <a:pt x="7" y="106"/>
                      </a:lnTo>
                      <a:lnTo>
                        <a:pt x="10" y="80"/>
                      </a:lnTo>
                      <a:lnTo>
                        <a:pt x="0" y="52"/>
                      </a:lnTo>
                      <a:lnTo>
                        <a:pt x="7" y="5"/>
                      </a:lnTo>
                      <a:lnTo>
                        <a:pt x="46"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51" name="Group 187"/>
                <p:cNvGrpSpPr>
                  <a:grpSpLocks/>
                </p:cNvGrpSpPr>
                <p:nvPr/>
              </p:nvGrpSpPr>
              <p:grpSpPr bwMode="auto">
                <a:xfrm>
                  <a:off x="3435" y="2305"/>
                  <a:ext cx="70" cy="133"/>
                  <a:chOff x="3435" y="2305"/>
                  <a:chExt cx="70" cy="133"/>
                </a:xfrm>
                <a:grpFill/>
              </p:grpSpPr>
              <p:grpSp>
                <p:nvGrpSpPr>
                  <p:cNvPr id="56" name="Group 188"/>
                  <p:cNvGrpSpPr>
                    <a:grpSpLocks/>
                  </p:cNvGrpSpPr>
                  <p:nvPr/>
                </p:nvGrpSpPr>
                <p:grpSpPr bwMode="auto">
                  <a:xfrm>
                    <a:off x="3435" y="2305"/>
                    <a:ext cx="70" cy="133"/>
                    <a:chOff x="3435" y="2305"/>
                    <a:chExt cx="70" cy="133"/>
                  </a:xfrm>
                  <a:grpFill/>
                </p:grpSpPr>
                <p:grpSp>
                  <p:nvGrpSpPr>
                    <p:cNvPr id="58" name="Group 189"/>
                    <p:cNvGrpSpPr>
                      <a:grpSpLocks/>
                    </p:cNvGrpSpPr>
                    <p:nvPr/>
                  </p:nvGrpSpPr>
                  <p:grpSpPr bwMode="auto">
                    <a:xfrm>
                      <a:off x="3435" y="2430"/>
                      <a:ext cx="70" cy="8"/>
                      <a:chOff x="3435" y="2430"/>
                      <a:chExt cx="70" cy="8"/>
                    </a:xfrm>
                    <a:grpFill/>
                  </p:grpSpPr>
                  <p:sp>
                    <p:nvSpPr>
                      <p:cNvPr id="60" name="Line 190"/>
                      <p:cNvSpPr>
                        <a:spLocks noChangeShapeType="1"/>
                      </p:cNvSpPr>
                      <p:nvPr/>
                    </p:nvSpPr>
                    <p:spPr bwMode="auto">
                      <a:xfrm flipH="1">
                        <a:off x="3435" y="2437"/>
                        <a:ext cx="70" cy="1"/>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61" name="Line 191"/>
                      <p:cNvSpPr>
                        <a:spLocks noChangeShapeType="1"/>
                      </p:cNvSpPr>
                      <p:nvPr/>
                    </p:nvSpPr>
                    <p:spPr bwMode="auto">
                      <a:xfrm flipH="1">
                        <a:off x="3435" y="2430"/>
                        <a:ext cx="70" cy="1"/>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59" name="Freeform 192"/>
                    <p:cNvSpPr>
                      <a:spLocks/>
                    </p:cNvSpPr>
                    <p:nvPr/>
                  </p:nvSpPr>
                  <p:spPr bwMode="auto">
                    <a:xfrm>
                      <a:off x="3453" y="2305"/>
                      <a:ext cx="32" cy="19"/>
                    </a:xfrm>
                    <a:custGeom>
                      <a:avLst/>
                      <a:gdLst>
                        <a:gd name="T0" fmla="*/ 129 w 129"/>
                        <a:gd name="T1" fmla="*/ 9 h 76"/>
                        <a:gd name="T2" fmla="*/ 124 w 129"/>
                        <a:gd name="T3" fmla="*/ 76 h 76"/>
                        <a:gd name="T4" fmla="*/ 88 w 129"/>
                        <a:gd name="T5" fmla="*/ 27 h 76"/>
                        <a:gd name="T6" fmla="*/ 63 w 129"/>
                        <a:gd name="T7" fmla="*/ 75 h 76"/>
                        <a:gd name="T8" fmla="*/ 0 w 129"/>
                        <a:gd name="T9" fmla="*/ 0 h 76"/>
                      </a:gdLst>
                      <a:ahLst/>
                      <a:cxnLst>
                        <a:cxn ang="0">
                          <a:pos x="T0" y="T1"/>
                        </a:cxn>
                        <a:cxn ang="0">
                          <a:pos x="T2" y="T3"/>
                        </a:cxn>
                        <a:cxn ang="0">
                          <a:pos x="T4" y="T5"/>
                        </a:cxn>
                        <a:cxn ang="0">
                          <a:pos x="T6" y="T7"/>
                        </a:cxn>
                        <a:cxn ang="0">
                          <a:pos x="T8" y="T9"/>
                        </a:cxn>
                      </a:cxnLst>
                      <a:rect l="0" t="0" r="r" b="b"/>
                      <a:pathLst>
                        <a:path w="129" h="76">
                          <a:moveTo>
                            <a:pt x="129" y="9"/>
                          </a:moveTo>
                          <a:lnTo>
                            <a:pt x="124" y="76"/>
                          </a:lnTo>
                          <a:lnTo>
                            <a:pt x="88" y="27"/>
                          </a:lnTo>
                          <a:lnTo>
                            <a:pt x="63" y="75"/>
                          </a:lnTo>
                          <a:lnTo>
                            <a:pt x="0"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57" name="Line 193"/>
                  <p:cNvSpPr>
                    <a:spLocks noChangeShapeType="1"/>
                  </p:cNvSpPr>
                  <p:nvPr/>
                </p:nvSpPr>
                <p:spPr bwMode="auto">
                  <a:xfrm>
                    <a:off x="3475" y="2314"/>
                    <a:ext cx="1" cy="123"/>
                  </a:xfrm>
                  <a:prstGeom prst="line">
                    <a:avLst/>
                  </a:prstGeom>
                  <a:grpFill/>
                  <a:ln w="4763">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52" name="Group 194"/>
                <p:cNvGrpSpPr>
                  <a:grpSpLocks/>
                </p:cNvGrpSpPr>
                <p:nvPr/>
              </p:nvGrpSpPr>
              <p:grpSpPr bwMode="auto">
                <a:xfrm>
                  <a:off x="3450" y="2237"/>
                  <a:ext cx="45" cy="75"/>
                  <a:chOff x="3450" y="2237"/>
                  <a:chExt cx="45" cy="75"/>
                </a:xfrm>
                <a:grpFill/>
              </p:grpSpPr>
              <p:sp>
                <p:nvSpPr>
                  <p:cNvPr id="53" name="Freeform 195"/>
                  <p:cNvSpPr>
                    <a:spLocks/>
                  </p:cNvSpPr>
                  <p:nvPr/>
                </p:nvSpPr>
                <p:spPr bwMode="auto">
                  <a:xfrm>
                    <a:off x="3452" y="2241"/>
                    <a:ext cx="42" cy="71"/>
                  </a:xfrm>
                  <a:custGeom>
                    <a:avLst/>
                    <a:gdLst>
                      <a:gd name="T0" fmla="*/ 163 w 169"/>
                      <a:gd name="T1" fmla="*/ 51 h 284"/>
                      <a:gd name="T2" fmla="*/ 167 w 169"/>
                      <a:gd name="T3" fmla="*/ 80 h 284"/>
                      <a:gd name="T4" fmla="*/ 168 w 169"/>
                      <a:gd name="T5" fmla="*/ 91 h 284"/>
                      <a:gd name="T6" fmla="*/ 163 w 169"/>
                      <a:gd name="T7" fmla="*/ 101 h 284"/>
                      <a:gd name="T8" fmla="*/ 169 w 169"/>
                      <a:gd name="T9" fmla="*/ 122 h 284"/>
                      <a:gd name="T10" fmla="*/ 166 w 169"/>
                      <a:gd name="T11" fmla="*/ 155 h 284"/>
                      <a:gd name="T12" fmla="*/ 162 w 169"/>
                      <a:gd name="T13" fmla="*/ 172 h 284"/>
                      <a:gd name="T14" fmla="*/ 158 w 169"/>
                      <a:gd name="T15" fmla="*/ 188 h 284"/>
                      <a:gd name="T16" fmla="*/ 152 w 169"/>
                      <a:gd name="T17" fmla="*/ 204 h 284"/>
                      <a:gd name="T18" fmla="*/ 146 w 169"/>
                      <a:gd name="T19" fmla="*/ 221 h 284"/>
                      <a:gd name="T20" fmla="*/ 133 w 169"/>
                      <a:gd name="T21" fmla="*/ 225 h 284"/>
                      <a:gd name="T22" fmla="*/ 119 w 169"/>
                      <a:gd name="T23" fmla="*/ 229 h 284"/>
                      <a:gd name="T24" fmla="*/ 119 w 169"/>
                      <a:gd name="T25" fmla="*/ 242 h 284"/>
                      <a:gd name="T26" fmla="*/ 121 w 169"/>
                      <a:gd name="T27" fmla="*/ 251 h 284"/>
                      <a:gd name="T28" fmla="*/ 94 w 169"/>
                      <a:gd name="T29" fmla="*/ 284 h 284"/>
                      <a:gd name="T30" fmla="*/ 25 w 169"/>
                      <a:gd name="T31" fmla="*/ 242 h 284"/>
                      <a:gd name="T32" fmla="*/ 22 w 169"/>
                      <a:gd name="T33" fmla="*/ 163 h 284"/>
                      <a:gd name="T34" fmla="*/ 13 w 169"/>
                      <a:gd name="T35" fmla="*/ 141 h 284"/>
                      <a:gd name="T36" fmla="*/ 8 w 169"/>
                      <a:gd name="T37" fmla="*/ 124 h 284"/>
                      <a:gd name="T38" fmla="*/ 2 w 169"/>
                      <a:gd name="T39" fmla="*/ 103 h 284"/>
                      <a:gd name="T40" fmla="*/ 0 w 169"/>
                      <a:gd name="T41" fmla="*/ 84 h 284"/>
                      <a:gd name="T42" fmla="*/ 1 w 169"/>
                      <a:gd name="T43" fmla="*/ 67 h 284"/>
                      <a:gd name="T44" fmla="*/ 4 w 169"/>
                      <a:gd name="T45" fmla="*/ 49 h 284"/>
                      <a:gd name="T46" fmla="*/ 8 w 169"/>
                      <a:gd name="T47" fmla="*/ 34 h 284"/>
                      <a:gd name="T48" fmla="*/ 14 w 169"/>
                      <a:gd name="T49" fmla="*/ 23 h 284"/>
                      <a:gd name="T50" fmla="*/ 25 w 169"/>
                      <a:gd name="T51" fmla="*/ 13 h 284"/>
                      <a:gd name="T52" fmla="*/ 36 w 169"/>
                      <a:gd name="T53" fmla="*/ 8 h 284"/>
                      <a:gd name="T54" fmla="*/ 51 w 169"/>
                      <a:gd name="T55" fmla="*/ 4 h 284"/>
                      <a:gd name="T56" fmla="*/ 67 w 169"/>
                      <a:gd name="T57" fmla="*/ 1 h 284"/>
                      <a:gd name="T58" fmla="*/ 87 w 169"/>
                      <a:gd name="T59" fmla="*/ 0 h 284"/>
                      <a:gd name="T60" fmla="*/ 105 w 169"/>
                      <a:gd name="T61" fmla="*/ 1 h 284"/>
                      <a:gd name="T62" fmla="*/ 126 w 169"/>
                      <a:gd name="T63" fmla="*/ 7 h 284"/>
                      <a:gd name="T64" fmla="*/ 138 w 169"/>
                      <a:gd name="T65" fmla="*/ 15 h 284"/>
                      <a:gd name="T66" fmla="*/ 150 w 169"/>
                      <a:gd name="T67" fmla="*/ 23 h 284"/>
                      <a:gd name="T68" fmla="*/ 158 w 169"/>
                      <a:gd name="T69" fmla="*/ 36 h 284"/>
                      <a:gd name="T70" fmla="*/ 163 w 169"/>
                      <a:gd name="T71" fmla="*/ 5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 h="284">
                        <a:moveTo>
                          <a:pt x="163" y="51"/>
                        </a:moveTo>
                        <a:lnTo>
                          <a:pt x="167" y="80"/>
                        </a:lnTo>
                        <a:lnTo>
                          <a:pt x="168" y="91"/>
                        </a:lnTo>
                        <a:lnTo>
                          <a:pt x="163" y="101"/>
                        </a:lnTo>
                        <a:lnTo>
                          <a:pt x="169" y="122"/>
                        </a:lnTo>
                        <a:lnTo>
                          <a:pt x="166" y="155"/>
                        </a:lnTo>
                        <a:lnTo>
                          <a:pt x="162" y="172"/>
                        </a:lnTo>
                        <a:lnTo>
                          <a:pt x="158" y="188"/>
                        </a:lnTo>
                        <a:lnTo>
                          <a:pt x="152" y="204"/>
                        </a:lnTo>
                        <a:lnTo>
                          <a:pt x="146" y="221"/>
                        </a:lnTo>
                        <a:lnTo>
                          <a:pt x="133" y="225"/>
                        </a:lnTo>
                        <a:lnTo>
                          <a:pt x="119" y="229"/>
                        </a:lnTo>
                        <a:lnTo>
                          <a:pt x="119" y="242"/>
                        </a:lnTo>
                        <a:lnTo>
                          <a:pt x="121" y="251"/>
                        </a:lnTo>
                        <a:lnTo>
                          <a:pt x="94" y="284"/>
                        </a:lnTo>
                        <a:lnTo>
                          <a:pt x="25" y="242"/>
                        </a:lnTo>
                        <a:lnTo>
                          <a:pt x="22" y="163"/>
                        </a:lnTo>
                        <a:lnTo>
                          <a:pt x="13" y="141"/>
                        </a:lnTo>
                        <a:lnTo>
                          <a:pt x="8" y="124"/>
                        </a:lnTo>
                        <a:lnTo>
                          <a:pt x="2" y="103"/>
                        </a:lnTo>
                        <a:lnTo>
                          <a:pt x="0" y="84"/>
                        </a:lnTo>
                        <a:lnTo>
                          <a:pt x="1" y="67"/>
                        </a:lnTo>
                        <a:lnTo>
                          <a:pt x="4" y="49"/>
                        </a:lnTo>
                        <a:lnTo>
                          <a:pt x="8" y="34"/>
                        </a:lnTo>
                        <a:lnTo>
                          <a:pt x="14" y="23"/>
                        </a:lnTo>
                        <a:lnTo>
                          <a:pt x="25" y="13"/>
                        </a:lnTo>
                        <a:lnTo>
                          <a:pt x="36" y="8"/>
                        </a:lnTo>
                        <a:lnTo>
                          <a:pt x="51" y="4"/>
                        </a:lnTo>
                        <a:lnTo>
                          <a:pt x="67" y="1"/>
                        </a:lnTo>
                        <a:lnTo>
                          <a:pt x="87" y="0"/>
                        </a:lnTo>
                        <a:lnTo>
                          <a:pt x="105" y="1"/>
                        </a:lnTo>
                        <a:lnTo>
                          <a:pt x="126" y="7"/>
                        </a:lnTo>
                        <a:lnTo>
                          <a:pt x="138" y="15"/>
                        </a:lnTo>
                        <a:lnTo>
                          <a:pt x="150" y="23"/>
                        </a:lnTo>
                        <a:lnTo>
                          <a:pt x="158" y="36"/>
                        </a:lnTo>
                        <a:lnTo>
                          <a:pt x="163" y="51"/>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54" name="Freeform 196"/>
                  <p:cNvSpPr>
                    <a:spLocks/>
                  </p:cNvSpPr>
                  <p:nvPr/>
                </p:nvSpPr>
                <p:spPr bwMode="auto">
                  <a:xfrm>
                    <a:off x="3458" y="2279"/>
                    <a:ext cx="21" cy="22"/>
                  </a:xfrm>
                  <a:custGeom>
                    <a:avLst/>
                    <a:gdLst>
                      <a:gd name="T0" fmla="*/ 15 w 86"/>
                      <a:gd name="T1" fmla="*/ 24 h 88"/>
                      <a:gd name="T2" fmla="*/ 23 w 86"/>
                      <a:gd name="T3" fmla="*/ 45 h 88"/>
                      <a:gd name="T4" fmla="*/ 86 w 86"/>
                      <a:gd name="T5" fmla="*/ 76 h 88"/>
                      <a:gd name="T6" fmla="*/ 53 w 86"/>
                      <a:gd name="T7" fmla="*/ 68 h 88"/>
                      <a:gd name="T8" fmla="*/ 39 w 86"/>
                      <a:gd name="T9" fmla="*/ 64 h 88"/>
                      <a:gd name="T10" fmla="*/ 21 w 86"/>
                      <a:gd name="T11" fmla="*/ 67 h 88"/>
                      <a:gd name="T12" fmla="*/ 8 w 86"/>
                      <a:gd name="T13" fmla="*/ 72 h 88"/>
                      <a:gd name="T14" fmla="*/ 2 w 86"/>
                      <a:gd name="T15" fmla="*/ 88 h 88"/>
                      <a:gd name="T16" fmla="*/ 0 w 86"/>
                      <a:gd name="T17" fmla="*/ 26 h 88"/>
                      <a:gd name="T18" fmla="*/ 3 w 86"/>
                      <a:gd name="T19" fmla="*/ 13 h 88"/>
                      <a:gd name="T20" fmla="*/ 12 w 86"/>
                      <a:gd name="T21" fmla="*/ 0 h 88"/>
                      <a:gd name="T22" fmla="*/ 15 w 86"/>
                      <a:gd name="T23"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8">
                        <a:moveTo>
                          <a:pt x="15" y="24"/>
                        </a:moveTo>
                        <a:lnTo>
                          <a:pt x="23" y="45"/>
                        </a:lnTo>
                        <a:lnTo>
                          <a:pt x="86" y="76"/>
                        </a:lnTo>
                        <a:lnTo>
                          <a:pt x="53" y="68"/>
                        </a:lnTo>
                        <a:lnTo>
                          <a:pt x="39" y="64"/>
                        </a:lnTo>
                        <a:lnTo>
                          <a:pt x="21" y="67"/>
                        </a:lnTo>
                        <a:lnTo>
                          <a:pt x="8" y="72"/>
                        </a:lnTo>
                        <a:lnTo>
                          <a:pt x="2" y="88"/>
                        </a:lnTo>
                        <a:lnTo>
                          <a:pt x="0" y="26"/>
                        </a:lnTo>
                        <a:lnTo>
                          <a:pt x="3" y="13"/>
                        </a:lnTo>
                        <a:lnTo>
                          <a:pt x="12" y="0"/>
                        </a:lnTo>
                        <a:lnTo>
                          <a:pt x="15" y="2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55" name="Freeform 197"/>
                  <p:cNvSpPr>
                    <a:spLocks/>
                  </p:cNvSpPr>
                  <p:nvPr/>
                </p:nvSpPr>
                <p:spPr bwMode="auto">
                  <a:xfrm>
                    <a:off x="3450" y="2237"/>
                    <a:ext cx="45" cy="51"/>
                  </a:xfrm>
                  <a:custGeom>
                    <a:avLst/>
                    <a:gdLst>
                      <a:gd name="T0" fmla="*/ 150 w 183"/>
                      <a:gd name="T1" fmla="*/ 17 h 205"/>
                      <a:gd name="T2" fmla="*/ 134 w 183"/>
                      <a:gd name="T3" fmla="*/ 9 h 205"/>
                      <a:gd name="T4" fmla="*/ 121 w 183"/>
                      <a:gd name="T5" fmla="*/ 5 h 205"/>
                      <a:gd name="T6" fmla="*/ 98 w 183"/>
                      <a:gd name="T7" fmla="*/ 0 h 205"/>
                      <a:gd name="T8" fmla="*/ 83 w 183"/>
                      <a:gd name="T9" fmla="*/ 0 h 205"/>
                      <a:gd name="T10" fmla="*/ 66 w 183"/>
                      <a:gd name="T11" fmla="*/ 0 h 205"/>
                      <a:gd name="T12" fmla="*/ 48 w 183"/>
                      <a:gd name="T13" fmla="*/ 4 h 205"/>
                      <a:gd name="T14" fmla="*/ 37 w 183"/>
                      <a:gd name="T15" fmla="*/ 4 h 205"/>
                      <a:gd name="T16" fmla="*/ 25 w 183"/>
                      <a:gd name="T17" fmla="*/ 8 h 205"/>
                      <a:gd name="T18" fmla="*/ 14 w 183"/>
                      <a:gd name="T19" fmla="*/ 17 h 205"/>
                      <a:gd name="T20" fmla="*/ 6 w 183"/>
                      <a:gd name="T21" fmla="*/ 27 h 205"/>
                      <a:gd name="T22" fmla="*/ 5 w 183"/>
                      <a:gd name="T23" fmla="*/ 43 h 205"/>
                      <a:gd name="T24" fmla="*/ 2 w 183"/>
                      <a:gd name="T25" fmla="*/ 63 h 205"/>
                      <a:gd name="T26" fmla="*/ 0 w 183"/>
                      <a:gd name="T27" fmla="*/ 90 h 205"/>
                      <a:gd name="T28" fmla="*/ 1 w 183"/>
                      <a:gd name="T29" fmla="*/ 114 h 205"/>
                      <a:gd name="T30" fmla="*/ 6 w 183"/>
                      <a:gd name="T31" fmla="*/ 134 h 205"/>
                      <a:gd name="T32" fmla="*/ 10 w 183"/>
                      <a:gd name="T33" fmla="*/ 154 h 205"/>
                      <a:gd name="T34" fmla="*/ 16 w 183"/>
                      <a:gd name="T35" fmla="*/ 167 h 205"/>
                      <a:gd name="T36" fmla="*/ 21 w 183"/>
                      <a:gd name="T37" fmla="*/ 180 h 205"/>
                      <a:gd name="T38" fmla="*/ 26 w 183"/>
                      <a:gd name="T39" fmla="*/ 192 h 205"/>
                      <a:gd name="T40" fmla="*/ 33 w 183"/>
                      <a:gd name="T41" fmla="*/ 205 h 205"/>
                      <a:gd name="T42" fmla="*/ 39 w 183"/>
                      <a:gd name="T43" fmla="*/ 205 h 205"/>
                      <a:gd name="T44" fmla="*/ 37 w 183"/>
                      <a:gd name="T45" fmla="*/ 186 h 205"/>
                      <a:gd name="T46" fmla="*/ 41 w 183"/>
                      <a:gd name="T47" fmla="*/ 175 h 205"/>
                      <a:gd name="T48" fmla="*/ 43 w 183"/>
                      <a:gd name="T49" fmla="*/ 167 h 205"/>
                      <a:gd name="T50" fmla="*/ 39 w 183"/>
                      <a:gd name="T51" fmla="*/ 155 h 205"/>
                      <a:gd name="T52" fmla="*/ 37 w 183"/>
                      <a:gd name="T53" fmla="*/ 134 h 205"/>
                      <a:gd name="T54" fmla="*/ 42 w 183"/>
                      <a:gd name="T55" fmla="*/ 129 h 205"/>
                      <a:gd name="T56" fmla="*/ 50 w 183"/>
                      <a:gd name="T57" fmla="*/ 139 h 205"/>
                      <a:gd name="T58" fmla="*/ 56 w 183"/>
                      <a:gd name="T59" fmla="*/ 150 h 205"/>
                      <a:gd name="T60" fmla="*/ 55 w 183"/>
                      <a:gd name="T61" fmla="*/ 129 h 205"/>
                      <a:gd name="T62" fmla="*/ 59 w 183"/>
                      <a:gd name="T63" fmla="*/ 105 h 205"/>
                      <a:gd name="T64" fmla="*/ 59 w 183"/>
                      <a:gd name="T65" fmla="*/ 79 h 205"/>
                      <a:gd name="T66" fmla="*/ 60 w 183"/>
                      <a:gd name="T67" fmla="*/ 64 h 205"/>
                      <a:gd name="T68" fmla="*/ 54 w 183"/>
                      <a:gd name="T69" fmla="*/ 58 h 205"/>
                      <a:gd name="T70" fmla="*/ 67 w 183"/>
                      <a:gd name="T71" fmla="*/ 62 h 205"/>
                      <a:gd name="T72" fmla="*/ 77 w 183"/>
                      <a:gd name="T73" fmla="*/ 65 h 205"/>
                      <a:gd name="T74" fmla="*/ 87 w 183"/>
                      <a:gd name="T75" fmla="*/ 67 h 205"/>
                      <a:gd name="T76" fmla="*/ 104 w 183"/>
                      <a:gd name="T77" fmla="*/ 69 h 205"/>
                      <a:gd name="T78" fmla="*/ 116 w 183"/>
                      <a:gd name="T79" fmla="*/ 73 h 205"/>
                      <a:gd name="T80" fmla="*/ 100 w 183"/>
                      <a:gd name="T81" fmla="*/ 65 h 205"/>
                      <a:gd name="T82" fmla="*/ 109 w 183"/>
                      <a:gd name="T83" fmla="*/ 65 h 205"/>
                      <a:gd name="T84" fmla="*/ 130 w 183"/>
                      <a:gd name="T85" fmla="*/ 65 h 205"/>
                      <a:gd name="T86" fmla="*/ 146 w 183"/>
                      <a:gd name="T87" fmla="*/ 63 h 205"/>
                      <a:gd name="T88" fmla="*/ 166 w 183"/>
                      <a:gd name="T89" fmla="*/ 64 h 205"/>
                      <a:gd name="T90" fmla="*/ 171 w 183"/>
                      <a:gd name="T91" fmla="*/ 77 h 205"/>
                      <a:gd name="T92" fmla="*/ 174 w 183"/>
                      <a:gd name="T93" fmla="*/ 93 h 205"/>
                      <a:gd name="T94" fmla="*/ 177 w 183"/>
                      <a:gd name="T95" fmla="*/ 73 h 205"/>
                      <a:gd name="T96" fmla="*/ 183 w 183"/>
                      <a:gd name="T97" fmla="*/ 51 h 205"/>
                      <a:gd name="T98" fmla="*/ 174 w 183"/>
                      <a:gd name="T99" fmla="*/ 35 h 205"/>
                      <a:gd name="T100" fmla="*/ 163 w 183"/>
                      <a:gd name="T101" fmla="*/ 25 h 205"/>
                      <a:gd name="T102" fmla="*/ 150 w 183"/>
                      <a:gd name="T103"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205">
                        <a:moveTo>
                          <a:pt x="150" y="17"/>
                        </a:moveTo>
                        <a:lnTo>
                          <a:pt x="134" y="9"/>
                        </a:lnTo>
                        <a:lnTo>
                          <a:pt x="121" y="5"/>
                        </a:lnTo>
                        <a:lnTo>
                          <a:pt x="98" y="0"/>
                        </a:lnTo>
                        <a:lnTo>
                          <a:pt x="83" y="0"/>
                        </a:lnTo>
                        <a:lnTo>
                          <a:pt x="66" y="0"/>
                        </a:lnTo>
                        <a:lnTo>
                          <a:pt x="48" y="4"/>
                        </a:lnTo>
                        <a:lnTo>
                          <a:pt x="37" y="4"/>
                        </a:lnTo>
                        <a:lnTo>
                          <a:pt x="25" y="8"/>
                        </a:lnTo>
                        <a:lnTo>
                          <a:pt x="14" y="17"/>
                        </a:lnTo>
                        <a:lnTo>
                          <a:pt x="6" y="27"/>
                        </a:lnTo>
                        <a:lnTo>
                          <a:pt x="5" y="43"/>
                        </a:lnTo>
                        <a:lnTo>
                          <a:pt x="2" y="63"/>
                        </a:lnTo>
                        <a:lnTo>
                          <a:pt x="0" y="90"/>
                        </a:lnTo>
                        <a:lnTo>
                          <a:pt x="1" y="114"/>
                        </a:lnTo>
                        <a:lnTo>
                          <a:pt x="6" y="134"/>
                        </a:lnTo>
                        <a:lnTo>
                          <a:pt x="10" y="154"/>
                        </a:lnTo>
                        <a:lnTo>
                          <a:pt x="16" y="167"/>
                        </a:lnTo>
                        <a:lnTo>
                          <a:pt x="21" y="180"/>
                        </a:lnTo>
                        <a:lnTo>
                          <a:pt x="26" y="192"/>
                        </a:lnTo>
                        <a:lnTo>
                          <a:pt x="33" y="205"/>
                        </a:lnTo>
                        <a:lnTo>
                          <a:pt x="39" y="205"/>
                        </a:lnTo>
                        <a:lnTo>
                          <a:pt x="37" y="186"/>
                        </a:lnTo>
                        <a:lnTo>
                          <a:pt x="41" y="175"/>
                        </a:lnTo>
                        <a:lnTo>
                          <a:pt x="43" y="167"/>
                        </a:lnTo>
                        <a:lnTo>
                          <a:pt x="39" y="155"/>
                        </a:lnTo>
                        <a:lnTo>
                          <a:pt x="37" y="134"/>
                        </a:lnTo>
                        <a:lnTo>
                          <a:pt x="42" y="129"/>
                        </a:lnTo>
                        <a:lnTo>
                          <a:pt x="50" y="139"/>
                        </a:lnTo>
                        <a:lnTo>
                          <a:pt x="56" y="150"/>
                        </a:lnTo>
                        <a:lnTo>
                          <a:pt x="55" y="129"/>
                        </a:lnTo>
                        <a:lnTo>
                          <a:pt x="59" y="105"/>
                        </a:lnTo>
                        <a:lnTo>
                          <a:pt x="59" y="79"/>
                        </a:lnTo>
                        <a:lnTo>
                          <a:pt x="60" y="64"/>
                        </a:lnTo>
                        <a:lnTo>
                          <a:pt x="54" y="58"/>
                        </a:lnTo>
                        <a:lnTo>
                          <a:pt x="67" y="62"/>
                        </a:lnTo>
                        <a:lnTo>
                          <a:pt x="77" y="65"/>
                        </a:lnTo>
                        <a:lnTo>
                          <a:pt x="87" y="67"/>
                        </a:lnTo>
                        <a:lnTo>
                          <a:pt x="104" y="69"/>
                        </a:lnTo>
                        <a:lnTo>
                          <a:pt x="116" y="73"/>
                        </a:lnTo>
                        <a:lnTo>
                          <a:pt x="100" y="65"/>
                        </a:lnTo>
                        <a:lnTo>
                          <a:pt x="109" y="65"/>
                        </a:lnTo>
                        <a:lnTo>
                          <a:pt x="130" y="65"/>
                        </a:lnTo>
                        <a:lnTo>
                          <a:pt x="146" y="63"/>
                        </a:lnTo>
                        <a:lnTo>
                          <a:pt x="166" y="64"/>
                        </a:lnTo>
                        <a:lnTo>
                          <a:pt x="171" y="77"/>
                        </a:lnTo>
                        <a:lnTo>
                          <a:pt x="174" y="93"/>
                        </a:lnTo>
                        <a:lnTo>
                          <a:pt x="177" y="73"/>
                        </a:lnTo>
                        <a:lnTo>
                          <a:pt x="183" y="51"/>
                        </a:lnTo>
                        <a:lnTo>
                          <a:pt x="174" y="35"/>
                        </a:lnTo>
                        <a:lnTo>
                          <a:pt x="163" y="25"/>
                        </a:lnTo>
                        <a:lnTo>
                          <a:pt x="150" y="1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nvGrpSpPr>
              <p:cNvPr id="22" name="Group 198"/>
              <p:cNvGrpSpPr>
                <a:grpSpLocks/>
              </p:cNvGrpSpPr>
              <p:nvPr/>
            </p:nvGrpSpPr>
            <p:grpSpPr bwMode="auto">
              <a:xfrm>
                <a:off x="-191" y="2453"/>
                <a:ext cx="115" cy="498"/>
                <a:chOff x="3488" y="2265"/>
                <a:chExt cx="104" cy="485"/>
              </a:xfrm>
              <a:grpFill/>
            </p:grpSpPr>
            <p:grpSp>
              <p:nvGrpSpPr>
                <p:cNvPr id="23" name="Group 199"/>
                <p:cNvGrpSpPr>
                  <a:grpSpLocks/>
                </p:cNvGrpSpPr>
                <p:nvPr/>
              </p:nvGrpSpPr>
              <p:grpSpPr bwMode="auto">
                <a:xfrm>
                  <a:off x="3515" y="2265"/>
                  <a:ext cx="55" cy="116"/>
                  <a:chOff x="3515" y="2265"/>
                  <a:chExt cx="55" cy="116"/>
                </a:xfrm>
                <a:grpFill/>
              </p:grpSpPr>
              <p:sp>
                <p:nvSpPr>
                  <p:cNvPr id="42" name="Freeform 200"/>
                  <p:cNvSpPr>
                    <a:spLocks/>
                  </p:cNvSpPr>
                  <p:nvPr/>
                </p:nvSpPr>
                <p:spPr bwMode="auto">
                  <a:xfrm>
                    <a:off x="3515" y="2265"/>
                    <a:ext cx="55" cy="66"/>
                  </a:xfrm>
                  <a:custGeom>
                    <a:avLst/>
                    <a:gdLst>
                      <a:gd name="T0" fmla="*/ 128 w 222"/>
                      <a:gd name="T1" fmla="*/ 5 h 263"/>
                      <a:gd name="T2" fmla="*/ 160 w 222"/>
                      <a:gd name="T3" fmla="*/ 16 h 263"/>
                      <a:gd name="T4" fmla="*/ 177 w 222"/>
                      <a:gd name="T5" fmla="*/ 29 h 263"/>
                      <a:gd name="T6" fmla="*/ 189 w 222"/>
                      <a:gd name="T7" fmla="*/ 47 h 263"/>
                      <a:gd name="T8" fmla="*/ 201 w 222"/>
                      <a:gd name="T9" fmla="*/ 84 h 263"/>
                      <a:gd name="T10" fmla="*/ 214 w 222"/>
                      <a:gd name="T11" fmla="*/ 138 h 263"/>
                      <a:gd name="T12" fmla="*/ 222 w 222"/>
                      <a:gd name="T13" fmla="*/ 186 h 263"/>
                      <a:gd name="T14" fmla="*/ 220 w 222"/>
                      <a:gd name="T15" fmla="*/ 207 h 263"/>
                      <a:gd name="T16" fmla="*/ 216 w 222"/>
                      <a:gd name="T17" fmla="*/ 226 h 263"/>
                      <a:gd name="T18" fmla="*/ 214 w 222"/>
                      <a:gd name="T19" fmla="*/ 259 h 263"/>
                      <a:gd name="T20" fmla="*/ 204 w 222"/>
                      <a:gd name="T21" fmla="*/ 258 h 263"/>
                      <a:gd name="T22" fmla="*/ 191 w 222"/>
                      <a:gd name="T23" fmla="*/ 254 h 263"/>
                      <a:gd name="T24" fmla="*/ 177 w 222"/>
                      <a:gd name="T25" fmla="*/ 255 h 263"/>
                      <a:gd name="T26" fmla="*/ 157 w 222"/>
                      <a:gd name="T27" fmla="*/ 261 h 263"/>
                      <a:gd name="T28" fmla="*/ 145 w 222"/>
                      <a:gd name="T29" fmla="*/ 262 h 263"/>
                      <a:gd name="T30" fmla="*/ 145 w 222"/>
                      <a:gd name="T31" fmla="*/ 245 h 263"/>
                      <a:gd name="T32" fmla="*/ 161 w 222"/>
                      <a:gd name="T33" fmla="*/ 208 h 263"/>
                      <a:gd name="T34" fmla="*/ 165 w 222"/>
                      <a:gd name="T35" fmla="*/ 150 h 263"/>
                      <a:gd name="T36" fmla="*/ 161 w 222"/>
                      <a:gd name="T37" fmla="*/ 97 h 263"/>
                      <a:gd name="T38" fmla="*/ 131 w 222"/>
                      <a:gd name="T39" fmla="*/ 65 h 263"/>
                      <a:gd name="T40" fmla="*/ 78 w 222"/>
                      <a:gd name="T41" fmla="*/ 59 h 263"/>
                      <a:gd name="T42" fmla="*/ 53 w 222"/>
                      <a:gd name="T43" fmla="*/ 92 h 263"/>
                      <a:gd name="T44" fmla="*/ 56 w 222"/>
                      <a:gd name="T45" fmla="*/ 203 h 263"/>
                      <a:gd name="T46" fmla="*/ 78 w 222"/>
                      <a:gd name="T47" fmla="*/ 246 h 263"/>
                      <a:gd name="T48" fmla="*/ 78 w 222"/>
                      <a:gd name="T49" fmla="*/ 261 h 263"/>
                      <a:gd name="T50" fmla="*/ 65 w 222"/>
                      <a:gd name="T51" fmla="*/ 261 h 263"/>
                      <a:gd name="T52" fmla="*/ 49 w 222"/>
                      <a:gd name="T53" fmla="*/ 258 h 263"/>
                      <a:gd name="T54" fmla="*/ 35 w 222"/>
                      <a:gd name="T55" fmla="*/ 257 h 263"/>
                      <a:gd name="T56" fmla="*/ 18 w 222"/>
                      <a:gd name="T57" fmla="*/ 263 h 263"/>
                      <a:gd name="T58" fmla="*/ 15 w 222"/>
                      <a:gd name="T59" fmla="*/ 245 h 263"/>
                      <a:gd name="T60" fmla="*/ 6 w 222"/>
                      <a:gd name="T61" fmla="*/ 218 h 263"/>
                      <a:gd name="T62" fmla="*/ 2 w 222"/>
                      <a:gd name="T63" fmla="*/ 193 h 263"/>
                      <a:gd name="T64" fmla="*/ 0 w 222"/>
                      <a:gd name="T65" fmla="*/ 174 h 263"/>
                      <a:gd name="T66" fmla="*/ 2 w 222"/>
                      <a:gd name="T67" fmla="*/ 150 h 263"/>
                      <a:gd name="T68" fmla="*/ 6 w 222"/>
                      <a:gd name="T69" fmla="*/ 133 h 263"/>
                      <a:gd name="T70" fmla="*/ 11 w 222"/>
                      <a:gd name="T71" fmla="*/ 115 h 263"/>
                      <a:gd name="T72" fmla="*/ 15 w 222"/>
                      <a:gd name="T73" fmla="*/ 96 h 263"/>
                      <a:gd name="T74" fmla="*/ 15 w 222"/>
                      <a:gd name="T75" fmla="*/ 83 h 263"/>
                      <a:gd name="T76" fmla="*/ 19 w 222"/>
                      <a:gd name="T77" fmla="*/ 63 h 263"/>
                      <a:gd name="T78" fmla="*/ 24 w 222"/>
                      <a:gd name="T79" fmla="*/ 40 h 263"/>
                      <a:gd name="T80" fmla="*/ 46 w 222"/>
                      <a:gd name="T81" fmla="*/ 19 h 263"/>
                      <a:gd name="T82" fmla="*/ 62 w 222"/>
                      <a:gd name="T83" fmla="*/ 5 h 263"/>
                      <a:gd name="T84" fmla="*/ 86 w 222"/>
                      <a:gd name="T85" fmla="*/ 0 h 263"/>
                      <a:gd name="T86" fmla="*/ 107 w 222"/>
                      <a:gd name="T87" fmla="*/ 0 h 263"/>
                      <a:gd name="T88" fmla="*/ 128 w 222"/>
                      <a:gd name="T89" fmla="*/ 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 h="263">
                        <a:moveTo>
                          <a:pt x="128" y="5"/>
                        </a:moveTo>
                        <a:lnTo>
                          <a:pt x="160" y="16"/>
                        </a:lnTo>
                        <a:lnTo>
                          <a:pt x="177" y="29"/>
                        </a:lnTo>
                        <a:lnTo>
                          <a:pt x="189" y="47"/>
                        </a:lnTo>
                        <a:lnTo>
                          <a:pt x="201" y="84"/>
                        </a:lnTo>
                        <a:lnTo>
                          <a:pt x="214" y="138"/>
                        </a:lnTo>
                        <a:lnTo>
                          <a:pt x="222" y="186"/>
                        </a:lnTo>
                        <a:lnTo>
                          <a:pt x="220" y="207"/>
                        </a:lnTo>
                        <a:lnTo>
                          <a:pt x="216" y="226"/>
                        </a:lnTo>
                        <a:lnTo>
                          <a:pt x="214" y="259"/>
                        </a:lnTo>
                        <a:lnTo>
                          <a:pt x="204" y="258"/>
                        </a:lnTo>
                        <a:lnTo>
                          <a:pt x="191" y="254"/>
                        </a:lnTo>
                        <a:lnTo>
                          <a:pt x="177" y="255"/>
                        </a:lnTo>
                        <a:lnTo>
                          <a:pt x="157" y="261"/>
                        </a:lnTo>
                        <a:lnTo>
                          <a:pt x="145" y="262"/>
                        </a:lnTo>
                        <a:lnTo>
                          <a:pt x="145" y="245"/>
                        </a:lnTo>
                        <a:lnTo>
                          <a:pt x="161" y="208"/>
                        </a:lnTo>
                        <a:lnTo>
                          <a:pt x="165" y="150"/>
                        </a:lnTo>
                        <a:lnTo>
                          <a:pt x="161" y="97"/>
                        </a:lnTo>
                        <a:lnTo>
                          <a:pt x="131" y="65"/>
                        </a:lnTo>
                        <a:lnTo>
                          <a:pt x="78" y="59"/>
                        </a:lnTo>
                        <a:lnTo>
                          <a:pt x="53" y="92"/>
                        </a:lnTo>
                        <a:lnTo>
                          <a:pt x="56" y="203"/>
                        </a:lnTo>
                        <a:lnTo>
                          <a:pt x="78" y="246"/>
                        </a:lnTo>
                        <a:lnTo>
                          <a:pt x="78" y="261"/>
                        </a:lnTo>
                        <a:lnTo>
                          <a:pt x="65" y="261"/>
                        </a:lnTo>
                        <a:lnTo>
                          <a:pt x="49" y="258"/>
                        </a:lnTo>
                        <a:lnTo>
                          <a:pt x="35" y="257"/>
                        </a:lnTo>
                        <a:lnTo>
                          <a:pt x="18" y="263"/>
                        </a:lnTo>
                        <a:lnTo>
                          <a:pt x="15" y="245"/>
                        </a:lnTo>
                        <a:lnTo>
                          <a:pt x="6" y="218"/>
                        </a:lnTo>
                        <a:lnTo>
                          <a:pt x="2" y="193"/>
                        </a:lnTo>
                        <a:lnTo>
                          <a:pt x="0" y="174"/>
                        </a:lnTo>
                        <a:lnTo>
                          <a:pt x="2" y="150"/>
                        </a:lnTo>
                        <a:lnTo>
                          <a:pt x="6" y="133"/>
                        </a:lnTo>
                        <a:lnTo>
                          <a:pt x="11" y="115"/>
                        </a:lnTo>
                        <a:lnTo>
                          <a:pt x="15" y="96"/>
                        </a:lnTo>
                        <a:lnTo>
                          <a:pt x="15" y="83"/>
                        </a:lnTo>
                        <a:lnTo>
                          <a:pt x="19" y="63"/>
                        </a:lnTo>
                        <a:lnTo>
                          <a:pt x="24" y="40"/>
                        </a:lnTo>
                        <a:lnTo>
                          <a:pt x="46" y="19"/>
                        </a:lnTo>
                        <a:lnTo>
                          <a:pt x="62" y="5"/>
                        </a:lnTo>
                        <a:lnTo>
                          <a:pt x="86" y="0"/>
                        </a:lnTo>
                        <a:lnTo>
                          <a:pt x="107" y="0"/>
                        </a:lnTo>
                        <a:lnTo>
                          <a:pt x="128" y="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43" name="Freeform 201"/>
                  <p:cNvSpPr>
                    <a:spLocks/>
                  </p:cNvSpPr>
                  <p:nvPr/>
                </p:nvSpPr>
                <p:spPr bwMode="auto">
                  <a:xfrm>
                    <a:off x="3519" y="2277"/>
                    <a:ext cx="45" cy="104"/>
                  </a:xfrm>
                  <a:custGeom>
                    <a:avLst/>
                    <a:gdLst>
                      <a:gd name="T0" fmla="*/ 112 w 182"/>
                      <a:gd name="T1" fmla="*/ 4 h 419"/>
                      <a:gd name="T2" fmla="*/ 125 w 182"/>
                      <a:gd name="T3" fmla="*/ 11 h 419"/>
                      <a:gd name="T4" fmla="*/ 137 w 182"/>
                      <a:gd name="T5" fmla="*/ 20 h 419"/>
                      <a:gd name="T6" fmla="*/ 146 w 182"/>
                      <a:gd name="T7" fmla="*/ 35 h 419"/>
                      <a:gd name="T8" fmla="*/ 149 w 182"/>
                      <a:gd name="T9" fmla="*/ 50 h 419"/>
                      <a:gd name="T10" fmla="*/ 153 w 182"/>
                      <a:gd name="T11" fmla="*/ 102 h 419"/>
                      <a:gd name="T12" fmla="*/ 153 w 182"/>
                      <a:gd name="T13" fmla="*/ 123 h 419"/>
                      <a:gd name="T14" fmla="*/ 148 w 182"/>
                      <a:gd name="T15" fmla="*/ 157 h 419"/>
                      <a:gd name="T16" fmla="*/ 141 w 182"/>
                      <a:gd name="T17" fmla="*/ 175 h 419"/>
                      <a:gd name="T18" fmla="*/ 129 w 182"/>
                      <a:gd name="T19" fmla="*/ 199 h 419"/>
                      <a:gd name="T20" fmla="*/ 129 w 182"/>
                      <a:gd name="T21" fmla="*/ 262 h 419"/>
                      <a:gd name="T22" fmla="*/ 182 w 182"/>
                      <a:gd name="T23" fmla="*/ 296 h 419"/>
                      <a:gd name="T24" fmla="*/ 87 w 182"/>
                      <a:gd name="T25" fmla="*/ 419 h 419"/>
                      <a:gd name="T26" fmla="*/ 0 w 182"/>
                      <a:gd name="T27" fmla="*/ 288 h 419"/>
                      <a:gd name="T28" fmla="*/ 62 w 182"/>
                      <a:gd name="T29" fmla="*/ 249 h 419"/>
                      <a:gd name="T30" fmla="*/ 62 w 182"/>
                      <a:gd name="T31" fmla="*/ 200 h 419"/>
                      <a:gd name="T32" fmla="*/ 46 w 182"/>
                      <a:gd name="T33" fmla="*/ 175 h 419"/>
                      <a:gd name="T34" fmla="*/ 38 w 182"/>
                      <a:gd name="T35" fmla="*/ 158 h 419"/>
                      <a:gd name="T36" fmla="*/ 34 w 182"/>
                      <a:gd name="T37" fmla="*/ 137 h 419"/>
                      <a:gd name="T38" fmla="*/ 33 w 182"/>
                      <a:gd name="T39" fmla="*/ 112 h 419"/>
                      <a:gd name="T40" fmla="*/ 33 w 182"/>
                      <a:gd name="T41" fmla="*/ 95 h 419"/>
                      <a:gd name="T42" fmla="*/ 33 w 182"/>
                      <a:gd name="T43" fmla="*/ 69 h 419"/>
                      <a:gd name="T44" fmla="*/ 33 w 182"/>
                      <a:gd name="T45" fmla="*/ 52 h 419"/>
                      <a:gd name="T46" fmla="*/ 37 w 182"/>
                      <a:gd name="T47" fmla="*/ 33 h 419"/>
                      <a:gd name="T48" fmla="*/ 48 w 182"/>
                      <a:gd name="T49" fmla="*/ 18 h 419"/>
                      <a:gd name="T50" fmla="*/ 62 w 182"/>
                      <a:gd name="T51" fmla="*/ 7 h 419"/>
                      <a:gd name="T52" fmla="*/ 75 w 182"/>
                      <a:gd name="T53" fmla="*/ 2 h 419"/>
                      <a:gd name="T54" fmla="*/ 92 w 182"/>
                      <a:gd name="T55" fmla="*/ 0 h 419"/>
                      <a:gd name="T56" fmla="*/ 112 w 182"/>
                      <a:gd name="T57" fmla="*/ 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419">
                        <a:moveTo>
                          <a:pt x="112" y="4"/>
                        </a:moveTo>
                        <a:lnTo>
                          <a:pt x="125" y="11"/>
                        </a:lnTo>
                        <a:lnTo>
                          <a:pt x="137" y="20"/>
                        </a:lnTo>
                        <a:lnTo>
                          <a:pt x="146" y="35"/>
                        </a:lnTo>
                        <a:lnTo>
                          <a:pt x="149" y="50"/>
                        </a:lnTo>
                        <a:lnTo>
                          <a:pt x="153" y="102"/>
                        </a:lnTo>
                        <a:lnTo>
                          <a:pt x="153" y="123"/>
                        </a:lnTo>
                        <a:lnTo>
                          <a:pt x="148" y="157"/>
                        </a:lnTo>
                        <a:lnTo>
                          <a:pt x="141" y="175"/>
                        </a:lnTo>
                        <a:lnTo>
                          <a:pt x="129" y="199"/>
                        </a:lnTo>
                        <a:lnTo>
                          <a:pt x="129" y="262"/>
                        </a:lnTo>
                        <a:lnTo>
                          <a:pt x="182" y="296"/>
                        </a:lnTo>
                        <a:lnTo>
                          <a:pt x="87" y="419"/>
                        </a:lnTo>
                        <a:lnTo>
                          <a:pt x="0" y="288"/>
                        </a:lnTo>
                        <a:lnTo>
                          <a:pt x="62" y="249"/>
                        </a:lnTo>
                        <a:lnTo>
                          <a:pt x="62" y="200"/>
                        </a:lnTo>
                        <a:lnTo>
                          <a:pt x="46" y="175"/>
                        </a:lnTo>
                        <a:lnTo>
                          <a:pt x="38" y="158"/>
                        </a:lnTo>
                        <a:lnTo>
                          <a:pt x="34" y="137"/>
                        </a:lnTo>
                        <a:lnTo>
                          <a:pt x="33" y="112"/>
                        </a:lnTo>
                        <a:lnTo>
                          <a:pt x="33" y="95"/>
                        </a:lnTo>
                        <a:lnTo>
                          <a:pt x="33" y="69"/>
                        </a:lnTo>
                        <a:lnTo>
                          <a:pt x="33" y="52"/>
                        </a:lnTo>
                        <a:lnTo>
                          <a:pt x="37" y="33"/>
                        </a:lnTo>
                        <a:lnTo>
                          <a:pt x="48" y="18"/>
                        </a:lnTo>
                        <a:lnTo>
                          <a:pt x="62" y="7"/>
                        </a:lnTo>
                        <a:lnTo>
                          <a:pt x="75" y="2"/>
                        </a:lnTo>
                        <a:lnTo>
                          <a:pt x="92" y="0"/>
                        </a:lnTo>
                        <a:lnTo>
                          <a:pt x="112" y="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4" name="Group 202"/>
                <p:cNvGrpSpPr>
                  <a:grpSpLocks/>
                </p:cNvGrpSpPr>
                <p:nvPr/>
              </p:nvGrpSpPr>
              <p:grpSpPr bwMode="auto">
                <a:xfrm>
                  <a:off x="3490" y="2499"/>
                  <a:ext cx="86" cy="229"/>
                  <a:chOff x="3490" y="2499"/>
                  <a:chExt cx="86" cy="229"/>
                </a:xfrm>
                <a:grpFill/>
              </p:grpSpPr>
              <p:grpSp>
                <p:nvGrpSpPr>
                  <p:cNvPr id="38" name="Group 203"/>
                  <p:cNvGrpSpPr>
                    <a:grpSpLocks/>
                  </p:cNvGrpSpPr>
                  <p:nvPr/>
                </p:nvGrpSpPr>
                <p:grpSpPr bwMode="auto">
                  <a:xfrm>
                    <a:off x="3490" y="2499"/>
                    <a:ext cx="86" cy="229"/>
                    <a:chOff x="3490" y="2499"/>
                    <a:chExt cx="86" cy="229"/>
                  </a:xfrm>
                  <a:grpFill/>
                </p:grpSpPr>
                <p:sp>
                  <p:nvSpPr>
                    <p:cNvPr id="40" name="Freeform 204"/>
                    <p:cNvSpPr>
                      <a:spLocks/>
                    </p:cNvSpPr>
                    <p:nvPr/>
                  </p:nvSpPr>
                  <p:spPr bwMode="auto">
                    <a:xfrm>
                      <a:off x="3514" y="2548"/>
                      <a:ext cx="62" cy="180"/>
                    </a:xfrm>
                    <a:custGeom>
                      <a:avLst/>
                      <a:gdLst>
                        <a:gd name="T0" fmla="*/ 201 w 246"/>
                        <a:gd name="T1" fmla="*/ 15 h 720"/>
                        <a:gd name="T2" fmla="*/ 199 w 246"/>
                        <a:gd name="T3" fmla="*/ 223 h 720"/>
                        <a:gd name="T4" fmla="*/ 200 w 246"/>
                        <a:gd name="T5" fmla="*/ 398 h 720"/>
                        <a:gd name="T6" fmla="*/ 189 w 246"/>
                        <a:gd name="T7" fmla="*/ 568 h 720"/>
                        <a:gd name="T8" fmla="*/ 217 w 246"/>
                        <a:gd name="T9" fmla="*/ 640 h 720"/>
                        <a:gd name="T10" fmla="*/ 239 w 246"/>
                        <a:gd name="T11" fmla="*/ 689 h 720"/>
                        <a:gd name="T12" fmla="*/ 246 w 246"/>
                        <a:gd name="T13" fmla="*/ 703 h 720"/>
                        <a:gd name="T14" fmla="*/ 235 w 246"/>
                        <a:gd name="T15" fmla="*/ 720 h 720"/>
                        <a:gd name="T16" fmla="*/ 192 w 246"/>
                        <a:gd name="T17" fmla="*/ 718 h 720"/>
                        <a:gd name="T18" fmla="*/ 152 w 246"/>
                        <a:gd name="T19" fmla="*/ 623 h 720"/>
                        <a:gd name="T20" fmla="*/ 150 w 246"/>
                        <a:gd name="T21" fmla="*/ 562 h 720"/>
                        <a:gd name="T22" fmla="*/ 121 w 246"/>
                        <a:gd name="T23" fmla="*/ 363 h 720"/>
                        <a:gd name="T24" fmla="*/ 117 w 246"/>
                        <a:gd name="T25" fmla="*/ 317 h 720"/>
                        <a:gd name="T26" fmla="*/ 118 w 246"/>
                        <a:gd name="T27" fmla="*/ 410 h 720"/>
                        <a:gd name="T28" fmla="*/ 105 w 246"/>
                        <a:gd name="T29" fmla="*/ 543 h 720"/>
                        <a:gd name="T30" fmla="*/ 109 w 246"/>
                        <a:gd name="T31" fmla="*/ 605 h 720"/>
                        <a:gd name="T32" fmla="*/ 89 w 246"/>
                        <a:gd name="T33" fmla="*/ 665 h 720"/>
                        <a:gd name="T34" fmla="*/ 63 w 246"/>
                        <a:gd name="T35" fmla="*/ 710 h 720"/>
                        <a:gd name="T36" fmla="*/ 23 w 246"/>
                        <a:gd name="T37" fmla="*/ 712 h 720"/>
                        <a:gd name="T38" fmla="*/ 12 w 246"/>
                        <a:gd name="T39" fmla="*/ 697 h 720"/>
                        <a:gd name="T40" fmla="*/ 54 w 246"/>
                        <a:gd name="T41" fmla="*/ 602 h 720"/>
                        <a:gd name="T42" fmla="*/ 58 w 246"/>
                        <a:gd name="T43" fmla="*/ 557 h 720"/>
                        <a:gd name="T44" fmla="*/ 50 w 246"/>
                        <a:gd name="T45" fmla="*/ 461 h 720"/>
                        <a:gd name="T46" fmla="*/ 34 w 246"/>
                        <a:gd name="T47" fmla="*/ 303 h 720"/>
                        <a:gd name="T48" fmla="*/ 0 w 246"/>
                        <a:gd name="T49" fmla="*/ 0 h 720"/>
                        <a:gd name="T50" fmla="*/ 201 w 246"/>
                        <a:gd name="T51" fmla="*/ 1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720">
                          <a:moveTo>
                            <a:pt x="201" y="15"/>
                          </a:moveTo>
                          <a:lnTo>
                            <a:pt x="199" y="223"/>
                          </a:lnTo>
                          <a:lnTo>
                            <a:pt x="200" y="398"/>
                          </a:lnTo>
                          <a:lnTo>
                            <a:pt x="189" y="568"/>
                          </a:lnTo>
                          <a:lnTo>
                            <a:pt x="217" y="640"/>
                          </a:lnTo>
                          <a:lnTo>
                            <a:pt x="239" y="689"/>
                          </a:lnTo>
                          <a:lnTo>
                            <a:pt x="246" y="703"/>
                          </a:lnTo>
                          <a:lnTo>
                            <a:pt x="235" y="720"/>
                          </a:lnTo>
                          <a:lnTo>
                            <a:pt x="192" y="718"/>
                          </a:lnTo>
                          <a:lnTo>
                            <a:pt x="152" y="623"/>
                          </a:lnTo>
                          <a:lnTo>
                            <a:pt x="150" y="562"/>
                          </a:lnTo>
                          <a:lnTo>
                            <a:pt x="121" y="363"/>
                          </a:lnTo>
                          <a:lnTo>
                            <a:pt x="117" y="317"/>
                          </a:lnTo>
                          <a:lnTo>
                            <a:pt x="118" y="410"/>
                          </a:lnTo>
                          <a:lnTo>
                            <a:pt x="105" y="543"/>
                          </a:lnTo>
                          <a:lnTo>
                            <a:pt x="109" y="605"/>
                          </a:lnTo>
                          <a:lnTo>
                            <a:pt x="89" y="665"/>
                          </a:lnTo>
                          <a:lnTo>
                            <a:pt x="63" y="710"/>
                          </a:lnTo>
                          <a:lnTo>
                            <a:pt x="23" y="712"/>
                          </a:lnTo>
                          <a:lnTo>
                            <a:pt x="12" y="697"/>
                          </a:lnTo>
                          <a:lnTo>
                            <a:pt x="54" y="602"/>
                          </a:lnTo>
                          <a:lnTo>
                            <a:pt x="58" y="557"/>
                          </a:lnTo>
                          <a:lnTo>
                            <a:pt x="50" y="461"/>
                          </a:lnTo>
                          <a:lnTo>
                            <a:pt x="34" y="303"/>
                          </a:lnTo>
                          <a:lnTo>
                            <a:pt x="0" y="0"/>
                          </a:lnTo>
                          <a:lnTo>
                            <a:pt x="201" y="15"/>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41" name="Freeform 205"/>
                    <p:cNvSpPr>
                      <a:spLocks/>
                    </p:cNvSpPr>
                    <p:nvPr/>
                  </p:nvSpPr>
                  <p:spPr bwMode="auto">
                    <a:xfrm>
                      <a:off x="3490" y="2499"/>
                      <a:ext cx="14" cy="22"/>
                    </a:xfrm>
                    <a:custGeom>
                      <a:avLst/>
                      <a:gdLst>
                        <a:gd name="T0" fmla="*/ 0 w 58"/>
                        <a:gd name="T1" fmla="*/ 0 h 91"/>
                        <a:gd name="T2" fmla="*/ 0 w 58"/>
                        <a:gd name="T3" fmla="*/ 47 h 91"/>
                        <a:gd name="T4" fmla="*/ 58 w 58"/>
                        <a:gd name="T5" fmla="*/ 91 h 91"/>
                        <a:gd name="T6" fmla="*/ 32 w 58"/>
                        <a:gd name="T7" fmla="*/ 7 h 91"/>
                        <a:gd name="T8" fmla="*/ 0 w 58"/>
                        <a:gd name="T9" fmla="*/ 0 h 91"/>
                      </a:gdLst>
                      <a:ahLst/>
                      <a:cxnLst>
                        <a:cxn ang="0">
                          <a:pos x="T0" y="T1"/>
                        </a:cxn>
                        <a:cxn ang="0">
                          <a:pos x="T2" y="T3"/>
                        </a:cxn>
                        <a:cxn ang="0">
                          <a:pos x="T4" y="T5"/>
                        </a:cxn>
                        <a:cxn ang="0">
                          <a:pos x="T6" y="T7"/>
                        </a:cxn>
                        <a:cxn ang="0">
                          <a:pos x="T8" y="T9"/>
                        </a:cxn>
                      </a:cxnLst>
                      <a:rect l="0" t="0" r="r" b="b"/>
                      <a:pathLst>
                        <a:path w="58" h="91">
                          <a:moveTo>
                            <a:pt x="0" y="0"/>
                          </a:moveTo>
                          <a:lnTo>
                            <a:pt x="0" y="47"/>
                          </a:lnTo>
                          <a:lnTo>
                            <a:pt x="58" y="91"/>
                          </a:lnTo>
                          <a:lnTo>
                            <a:pt x="32" y="7"/>
                          </a:lnTo>
                          <a:lnTo>
                            <a:pt x="0"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39" name="Freeform 206"/>
                  <p:cNvSpPr>
                    <a:spLocks/>
                  </p:cNvSpPr>
                  <p:nvPr/>
                </p:nvSpPr>
                <p:spPr bwMode="auto">
                  <a:xfrm>
                    <a:off x="3539" y="2550"/>
                    <a:ext cx="5" cy="80"/>
                  </a:xfrm>
                  <a:custGeom>
                    <a:avLst/>
                    <a:gdLst>
                      <a:gd name="T0" fmla="*/ 0 w 21"/>
                      <a:gd name="T1" fmla="*/ 0 h 320"/>
                      <a:gd name="T2" fmla="*/ 0 w 21"/>
                      <a:gd name="T3" fmla="*/ 107 h 320"/>
                      <a:gd name="T4" fmla="*/ 4 w 21"/>
                      <a:gd name="T5" fmla="*/ 170 h 320"/>
                      <a:gd name="T6" fmla="*/ 9 w 21"/>
                      <a:gd name="T7" fmla="*/ 238 h 320"/>
                      <a:gd name="T8" fmla="*/ 21 w 21"/>
                      <a:gd name="T9" fmla="*/ 304 h 320"/>
                      <a:gd name="T10" fmla="*/ 18 w 21"/>
                      <a:gd name="T11" fmla="*/ 320 h 320"/>
                      <a:gd name="T12" fmla="*/ 0 w 21"/>
                      <a:gd name="T13" fmla="*/ 0 h 320"/>
                    </a:gdLst>
                    <a:ahLst/>
                    <a:cxnLst>
                      <a:cxn ang="0">
                        <a:pos x="T0" y="T1"/>
                      </a:cxn>
                      <a:cxn ang="0">
                        <a:pos x="T2" y="T3"/>
                      </a:cxn>
                      <a:cxn ang="0">
                        <a:pos x="T4" y="T5"/>
                      </a:cxn>
                      <a:cxn ang="0">
                        <a:pos x="T6" y="T7"/>
                      </a:cxn>
                      <a:cxn ang="0">
                        <a:pos x="T8" y="T9"/>
                      </a:cxn>
                      <a:cxn ang="0">
                        <a:pos x="T10" y="T11"/>
                      </a:cxn>
                      <a:cxn ang="0">
                        <a:pos x="T12" y="T13"/>
                      </a:cxn>
                    </a:cxnLst>
                    <a:rect l="0" t="0" r="r" b="b"/>
                    <a:pathLst>
                      <a:path w="21" h="320">
                        <a:moveTo>
                          <a:pt x="0" y="0"/>
                        </a:moveTo>
                        <a:lnTo>
                          <a:pt x="0" y="107"/>
                        </a:lnTo>
                        <a:lnTo>
                          <a:pt x="4" y="170"/>
                        </a:lnTo>
                        <a:lnTo>
                          <a:pt x="9" y="238"/>
                        </a:lnTo>
                        <a:lnTo>
                          <a:pt x="21" y="304"/>
                        </a:lnTo>
                        <a:lnTo>
                          <a:pt x="18" y="320"/>
                        </a:lnTo>
                        <a:lnTo>
                          <a:pt x="0" y="0"/>
                        </a:lnTo>
                        <a:close/>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5" name="Group 207"/>
                <p:cNvGrpSpPr>
                  <a:grpSpLocks/>
                </p:cNvGrpSpPr>
                <p:nvPr/>
              </p:nvGrpSpPr>
              <p:grpSpPr bwMode="auto">
                <a:xfrm>
                  <a:off x="3514" y="2699"/>
                  <a:ext cx="65" cy="51"/>
                  <a:chOff x="3514" y="2699"/>
                  <a:chExt cx="65" cy="51"/>
                </a:xfrm>
                <a:grpFill/>
              </p:grpSpPr>
              <p:sp>
                <p:nvSpPr>
                  <p:cNvPr id="36" name="Freeform 208"/>
                  <p:cNvSpPr>
                    <a:spLocks/>
                  </p:cNvSpPr>
                  <p:nvPr/>
                </p:nvSpPr>
                <p:spPr bwMode="auto">
                  <a:xfrm>
                    <a:off x="3514" y="2699"/>
                    <a:ext cx="29" cy="48"/>
                  </a:xfrm>
                  <a:custGeom>
                    <a:avLst/>
                    <a:gdLst>
                      <a:gd name="T0" fmla="*/ 111 w 119"/>
                      <a:gd name="T1" fmla="*/ 0 h 191"/>
                      <a:gd name="T2" fmla="*/ 119 w 119"/>
                      <a:gd name="T3" fmla="*/ 28 h 191"/>
                      <a:gd name="T4" fmla="*/ 119 w 119"/>
                      <a:gd name="T5" fmla="*/ 84 h 191"/>
                      <a:gd name="T6" fmla="*/ 107 w 119"/>
                      <a:gd name="T7" fmla="*/ 63 h 191"/>
                      <a:gd name="T8" fmla="*/ 94 w 119"/>
                      <a:gd name="T9" fmla="*/ 91 h 191"/>
                      <a:gd name="T10" fmla="*/ 90 w 119"/>
                      <a:gd name="T11" fmla="*/ 130 h 191"/>
                      <a:gd name="T12" fmla="*/ 71 w 119"/>
                      <a:gd name="T13" fmla="*/ 166 h 191"/>
                      <a:gd name="T14" fmla="*/ 42 w 119"/>
                      <a:gd name="T15" fmla="*/ 186 h 191"/>
                      <a:gd name="T16" fmla="*/ 20 w 119"/>
                      <a:gd name="T17" fmla="*/ 191 h 191"/>
                      <a:gd name="T18" fmla="*/ 0 w 119"/>
                      <a:gd name="T19" fmla="*/ 187 h 191"/>
                      <a:gd name="T20" fmla="*/ 0 w 119"/>
                      <a:gd name="T21" fmla="*/ 149 h 191"/>
                      <a:gd name="T22" fmla="*/ 16 w 119"/>
                      <a:gd name="T23" fmla="*/ 92 h 191"/>
                      <a:gd name="T24" fmla="*/ 25 w 119"/>
                      <a:gd name="T25" fmla="*/ 107 h 191"/>
                      <a:gd name="T26" fmla="*/ 42 w 119"/>
                      <a:gd name="T27" fmla="*/ 107 h 191"/>
                      <a:gd name="T28" fmla="*/ 66 w 119"/>
                      <a:gd name="T29" fmla="*/ 104 h 191"/>
                      <a:gd name="T30" fmla="*/ 82 w 119"/>
                      <a:gd name="T31" fmla="*/ 79 h 191"/>
                      <a:gd name="T32" fmla="*/ 96 w 119"/>
                      <a:gd name="T33" fmla="*/ 49 h 191"/>
                      <a:gd name="T34" fmla="*/ 111 w 119"/>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91">
                        <a:moveTo>
                          <a:pt x="111" y="0"/>
                        </a:moveTo>
                        <a:lnTo>
                          <a:pt x="119" y="28"/>
                        </a:lnTo>
                        <a:lnTo>
                          <a:pt x="119" y="84"/>
                        </a:lnTo>
                        <a:lnTo>
                          <a:pt x="107" y="63"/>
                        </a:lnTo>
                        <a:lnTo>
                          <a:pt x="94" y="91"/>
                        </a:lnTo>
                        <a:lnTo>
                          <a:pt x="90" y="130"/>
                        </a:lnTo>
                        <a:lnTo>
                          <a:pt x="71" y="166"/>
                        </a:lnTo>
                        <a:lnTo>
                          <a:pt x="42" y="186"/>
                        </a:lnTo>
                        <a:lnTo>
                          <a:pt x="20" y="191"/>
                        </a:lnTo>
                        <a:lnTo>
                          <a:pt x="0" y="187"/>
                        </a:lnTo>
                        <a:lnTo>
                          <a:pt x="0" y="149"/>
                        </a:lnTo>
                        <a:lnTo>
                          <a:pt x="16" y="92"/>
                        </a:lnTo>
                        <a:lnTo>
                          <a:pt x="25" y="107"/>
                        </a:lnTo>
                        <a:lnTo>
                          <a:pt x="42" y="107"/>
                        </a:lnTo>
                        <a:lnTo>
                          <a:pt x="66" y="104"/>
                        </a:lnTo>
                        <a:lnTo>
                          <a:pt x="82" y="79"/>
                        </a:lnTo>
                        <a:lnTo>
                          <a:pt x="96" y="49"/>
                        </a:lnTo>
                        <a:lnTo>
                          <a:pt x="11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7" name="Freeform 209"/>
                  <p:cNvSpPr>
                    <a:spLocks/>
                  </p:cNvSpPr>
                  <p:nvPr/>
                </p:nvSpPr>
                <p:spPr bwMode="auto">
                  <a:xfrm>
                    <a:off x="3552" y="2700"/>
                    <a:ext cx="27" cy="50"/>
                  </a:xfrm>
                  <a:custGeom>
                    <a:avLst/>
                    <a:gdLst>
                      <a:gd name="T0" fmla="*/ 1 w 109"/>
                      <a:gd name="T1" fmla="*/ 0 h 199"/>
                      <a:gd name="T2" fmla="*/ 0 w 109"/>
                      <a:gd name="T3" fmla="*/ 78 h 199"/>
                      <a:gd name="T4" fmla="*/ 6 w 109"/>
                      <a:gd name="T5" fmla="*/ 58 h 199"/>
                      <a:gd name="T6" fmla="*/ 16 w 109"/>
                      <a:gd name="T7" fmla="*/ 83 h 199"/>
                      <a:gd name="T8" fmla="*/ 24 w 109"/>
                      <a:gd name="T9" fmla="*/ 121 h 199"/>
                      <a:gd name="T10" fmla="*/ 33 w 109"/>
                      <a:gd name="T11" fmla="*/ 153 h 199"/>
                      <a:gd name="T12" fmla="*/ 55 w 109"/>
                      <a:gd name="T13" fmla="*/ 178 h 199"/>
                      <a:gd name="T14" fmla="*/ 75 w 109"/>
                      <a:gd name="T15" fmla="*/ 192 h 199"/>
                      <a:gd name="T16" fmla="*/ 95 w 109"/>
                      <a:gd name="T17" fmla="*/ 199 h 199"/>
                      <a:gd name="T18" fmla="*/ 101 w 109"/>
                      <a:gd name="T19" fmla="*/ 188 h 199"/>
                      <a:gd name="T20" fmla="*/ 108 w 109"/>
                      <a:gd name="T21" fmla="*/ 170 h 199"/>
                      <a:gd name="T22" fmla="*/ 109 w 109"/>
                      <a:gd name="T23" fmla="*/ 150 h 199"/>
                      <a:gd name="T24" fmla="*/ 106 w 109"/>
                      <a:gd name="T25" fmla="*/ 130 h 199"/>
                      <a:gd name="T26" fmla="*/ 97 w 109"/>
                      <a:gd name="T27" fmla="*/ 96 h 199"/>
                      <a:gd name="T28" fmla="*/ 81 w 109"/>
                      <a:gd name="T29" fmla="*/ 108 h 199"/>
                      <a:gd name="T30" fmla="*/ 58 w 109"/>
                      <a:gd name="T31" fmla="*/ 108 h 199"/>
                      <a:gd name="T32" fmla="*/ 42 w 109"/>
                      <a:gd name="T33" fmla="*/ 107 h 199"/>
                      <a:gd name="T34" fmla="*/ 13 w 109"/>
                      <a:gd name="T35" fmla="*/ 40 h 199"/>
                      <a:gd name="T36" fmla="*/ 1 w 109"/>
                      <a:gd name="T3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99">
                        <a:moveTo>
                          <a:pt x="1" y="0"/>
                        </a:moveTo>
                        <a:lnTo>
                          <a:pt x="0" y="78"/>
                        </a:lnTo>
                        <a:lnTo>
                          <a:pt x="6" y="58"/>
                        </a:lnTo>
                        <a:lnTo>
                          <a:pt x="16" y="83"/>
                        </a:lnTo>
                        <a:lnTo>
                          <a:pt x="24" y="121"/>
                        </a:lnTo>
                        <a:lnTo>
                          <a:pt x="33" y="153"/>
                        </a:lnTo>
                        <a:lnTo>
                          <a:pt x="55" y="178"/>
                        </a:lnTo>
                        <a:lnTo>
                          <a:pt x="75" y="192"/>
                        </a:lnTo>
                        <a:lnTo>
                          <a:pt x="95" y="199"/>
                        </a:lnTo>
                        <a:lnTo>
                          <a:pt x="101" y="188"/>
                        </a:lnTo>
                        <a:lnTo>
                          <a:pt x="108" y="170"/>
                        </a:lnTo>
                        <a:lnTo>
                          <a:pt x="109" y="150"/>
                        </a:lnTo>
                        <a:lnTo>
                          <a:pt x="106" y="130"/>
                        </a:lnTo>
                        <a:lnTo>
                          <a:pt x="97" y="96"/>
                        </a:lnTo>
                        <a:lnTo>
                          <a:pt x="81" y="108"/>
                        </a:lnTo>
                        <a:lnTo>
                          <a:pt x="58" y="108"/>
                        </a:lnTo>
                        <a:lnTo>
                          <a:pt x="42" y="107"/>
                        </a:lnTo>
                        <a:lnTo>
                          <a:pt x="13" y="40"/>
                        </a:lnTo>
                        <a:lnTo>
                          <a:pt x="1" y="0"/>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26" name="Freeform 210"/>
                <p:cNvSpPr>
                  <a:spLocks/>
                </p:cNvSpPr>
                <p:nvPr/>
              </p:nvSpPr>
              <p:spPr bwMode="auto">
                <a:xfrm>
                  <a:off x="3488" y="2345"/>
                  <a:ext cx="104" cy="352"/>
                </a:xfrm>
                <a:custGeom>
                  <a:avLst/>
                  <a:gdLst>
                    <a:gd name="T0" fmla="*/ 301 w 418"/>
                    <a:gd name="T1" fmla="*/ 14 h 1408"/>
                    <a:gd name="T2" fmla="*/ 382 w 418"/>
                    <a:gd name="T3" fmla="*/ 60 h 1408"/>
                    <a:gd name="T4" fmla="*/ 403 w 418"/>
                    <a:gd name="T5" fmla="*/ 99 h 1408"/>
                    <a:gd name="T6" fmla="*/ 418 w 418"/>
                    <a:gd name="T7" fmla="*/ 422 h 1408"/>
                    <a:gd name="T8" fmla="*/ 411 w 418"/>
                    <a:gd name="T9" fmla="*/ 500 h 1408"/>
                    <a:gd name="T10" fmla="*/ 362 w 418"/>
                    <a:gd name="T11" fmla="*/ 493 h 1408"/>
                    <a:gd name="T12" fmla="*/ 365 w 418"/>
                    <a:gd name="T13" fmla="*/ 685 h 1408"/>
                    <a:gd name="T14" fmla="*/ 341 w 418"/>
                    <a:gd name="T15" fmla="*/ 685 h 1408"/>
                    <a:gd name="T16" fmla="*/ 312 w 418"/>
                    <a:gd name="T17" fmla="*/ 1084 h 1408"/>
                    <a:gd name="T18" fmla="*/ 310 w 418"/>
                    <a:gd name="T19" fmla="*/ 1294 h 1408"/>
                    <a:gd name="T20" fmla="*/ 306 w 418"/>
                    <a:gd name="T21" fmla="*/ 1390 h 1408"/>
                    <a:gd name="T22" fmla="*/ 285 w 418"/>
                    <a:gd name="T23" fmla="*/ 1408 h 1408"/>
                    <a:gd name="T24" fmla="*/ 249 w 418"/>
                    <a:gd name="T25" fmla="*/ 1393 h 1408"/>
                    <a:gd name="T26" fmla="*/ 230 w 418"/>
                    <a:gd name="T27" fmla="*/ 1229 h 1408"/>
                    <a:gd name="T28" fmla="*/ 215 w 418"/>
                    <a:gd name="T29" fmla="*/ 1399 h 1408"/>
                    <a:gd name="T30" fmla="*/ 185 w 418"/>
                    <a:gd name="T31" fmla="*/ 1407 h 1408"/>
                    <a:gd name="T32" fmla="*/ 157 w 418"/>
                    <a:gd name="T33" fmla="*/ 1395 h 1408"/>
                    <a:gd name="T34" fmla="*/ 127 w 418"/>
                    <a:gd name="T35" fmla="*/ 1074 h 1408"/>
                    <a:gd name="T36" fmla="*/ 90 w 418"/>
                    <a:gd name="T37" fmla="*/ 840 h 1408"/>
                    <a:gd name="T38" fmla="*/ 33 w 418"/>
                    <a:gd name="T39" fmla="*/ 623 h 1408"/>
                    <a:gd name="T40" fmla="*/ 0 w 418"/>
                    <a:gd name="T41" fmla="*/ 619 h 1408"/>
                    <a:gd name="T42" fmla="*/ 31 w 418"/>
                    <a:gd name="T43" fmla="*/ 320 h 1408"/>
                    <a:gd name="T44" fmla="*/ 32 w 418"/>
                    <a:gd name="T45" fmla="*/ 84 h 1408"/>
                    <a:gd name="T46" fmla="*/ 50 w 418"/>
                    <a:gd name="T47" fmla="*/ 58 h 1408"/>
                    <a:gd name="T48" fmla="*/ 137 w 418"/>
                    <a:gd name="T49" fmla="*/ 0 h 1408"/>
                    <a:gd name="T50" fmla="*/ 211 w 418"/>
                    <a:gd name="T51" fmla="*/ 126 h 1408"/>
                    <a:gd name="T52" fmla="*/ 301 w 418"/>
                    <a:gd name="T53" fmla="*/ 14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8" h="1408">
                      <a:moveTo>
                        <a:pt x="301" y="14"/>
                      </a:moveTo>
                      <a:lnTo>
                        <a:pt x="382" y="60"/>
                      </a:lnTo>
                      <a:lnTo>
                        <a:pt x="403" y="99"/>
                      </a:lnTo>
                      <a:lnTo>
                        <a:pt x="418" y="422"/>
                      </a:lnTo>
                      <a:lnTo>
                        <a:pt x="411" y="500"/>
                      </a:lnTo>
                      <a:lnTo>
                        <a:pt x="362" y="493"/>
                      </a:lnTo>
                      <a:lnTo>
                        <a:pt x="365" y="685"/>
                      </a:lnTo>
                      <a:lnTo>
                        <a:pt x="341" y="685"/>
                      </a:lnTo>
                      <a:lnTo>
                        <a:pt x="312" y="1084"/>
                      </a:lnTo>
                      <a:lnTo>
                        <a:pt x="310" y="1294"/>
                      </a:lnTo>
                      <a:lnTo>
                        <a:pt x="306" y="1390"/>
                      </a:lnTo>
                      <a:lnTo>
                        <a:pt x="285" y="1408"/>
                      </a:lnTo>
                      <a:lnTo>
                        <a:pt x="249" y="1393"/>
                      </a:lnTo>
                      <a:lnTo>
                        <a:pt x="230" y="1229"/>
                      </a:lnTo>
                      <a:lnTo>
                        <a:pt x="215" y="1399"/>
                      </a:lnTo>
                      <a:lnTo>
                        <a:pt x="185" y="1407"/>
                      </a:lnTo>
                      <a:lnTo>
                        <a:pt x="157" y="1395"/>
                      </a:lnTo>
                      <a:lnTo>
                        <a:pt x="127" y="1074"/>
                      </a:lnTo>
                      <a:lnTo>
                        <a:pt x="90" y="840"/>
                      </a:lnTo>
                      <a:lnTo>
                        <a:pt x="33" y="623"/>
                      </a:lnTo>
                      <a:lnTo>
                        <a:pt x="0" y="619"/>
                      </a:lnTo>
                      <a:lnTo>
                        <a:pt x="31" y="320"/>
                      </a:lnTo>
                      <a:lnTo>
                        <a:pt x="32" y="84"/>
                      </a:lnTo>
                      <a:lnTo>
                        <a:pt x="50" y="58"/>
                      </a:lnTo>
                      <a:lnTo>
                        <a:pt x="137" y="0"/>
                      </a:lnTo>
                      <a:lnTo>
                        <a:pt x="211" y="126"/>
                      </a:lnTo>
                      <a:lnTo>
                        <a:pt x="301" y="14"/>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nvGrpSpPr>
                <p:cNvPr id="27" name="Group 211"/>
                <p:cNvGrpSpPr>
                  <a:grpSpLocks/>
                </p:cNvGrpSpPr>
                <p:nvPr/>
              </p:nvGrpSpPr>
              <p:grpSpPr bwMode="auto">
                <a:xfrm>
                  <a:off x="3514" y="2381"/>
                  <a:ext cx="65" cy="88"/>
                  <a:chOff x="3514" y="2381"/>
                  <a:chExt cx="65" cy="88"/>
                </a:xfrm>
                <a:grpFill/>
              </p:grpSpPr>
              <p:sp>
                <p:nvSpPr>
                  <p:cNvPr id="33" name="Freeform 212"/>
                  <p:cNvSpPr>
                    <a:spLocks/>
                  </p:cNvSpPr>
                  <p:nvPr/>
                </p:nvSpPr>
                <p:spPr bwMode="auto">
                  <a:xfrm>
                    <a:off x="3518" y="2381"/>
                    <a:ext cx="56" cy="66"/>
                  </a:xfrm>
                  <a:custGeom>
                    <a:avLst/>
                    <a:gdLst>
                      <a:gd name="T0" fmla="*/ 221 w 221"/>
                      <a:gd name="T1" fmla="*/ 93 h 263"/>
                      <a:gd name="T2" fmla="*/ 79 w 221"/>
                      <a:gd name="T3" fmla="*/ 0 h 263"/>
                      <a:gd name="T4" fmla="*/ 0 w 221"/>
                      <a:gd name="T5" fmla="*/ 177 h 263"/>
                      <a:gd name="T6" fmla="*/ 142 w 221"/>
                      <a:gd name="T7" fmla="*/ 263 h 263"/>
                      <a:gd name="T8" fmla="*/ 221 w 221"/>
                      <a:gd name="T9" fmla="*/ 93 h 263"/>
                    </a:gdLst>
                    <a:ahLst/>
                    <a:cxnLst>
                      <a:cxn ang="0">
                        <a:pos x="T0" y="T1"/>
                      </a:cxn>
                      <a:cxn ang="0">
                        <a:pos x="T2" y="T3"/>
                      </a:cxn>
                      <a:cxn ang="0">
                        <a:pos x="T4" y="T5"/>
                      </a:cxn>
                      <a:cxn ang="0">
                        <a:pos x="T6" y="T7"/>
                      </a:cxn>
                      <a:cxn ang="0">
                        <a:pos x="T8" y="T9"/>
                      </a:cxn>
                    </a:cxnLst>
                    <a:rect l="0" t="0" r="r" b="b"/>
                    <a:pathLst>
                      <a:path w="221" h="263">
                        <a:moveTo>
                          <a:pt x="221" y="93"/>
                        </a:moveTo>
                        <a:lnTo>
                          <a:pt x="79" y="0"/>
                        </a:lnTo>
                        <a:lnTo>
                          <a:pt x="0" y="177"/>
                        </a:lnTo>
                        <a:lnTo>
                          <a:pt x="142" y="263"/>
                        </a:lnTo>
                        <a:lnTo>
                          <a:pt x="221" y="93"/>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4" name="Freeform 213"/>
                  <p:cNvSpPr>
                    <a:spLocks/>
                  </p:cNvSpPr>
                  <p:nvPr/>
                </p:nvSpPr>
                <p:spPr bwMode="auto">
                  <a:xfrm>
                    <a:off x="3514" y="2409"/>
                    <a:ext cx="24" cy="35"/>
                  </a:xfrm>
                  <a:custGeom>
                    <a:avLst/>
                    <a:gdLst>
                      <a:gd name="T0" fmla="*/ 96 w 96"/>
                      <a:gd name="T1" fmla="*/ 87 h 141"/>
                      <a:gd name="T2" fmla="*/ 72 w 96"/>
                      <a:gd name="T3" fmla="*/ 66 h 141"/>
                      <a:gd name="T4" fmla="*/ 59 w 96"/>
                      <a:gd name="T5" fmla="*/ 24 h 141"/>
                      <a:gd name="T6" fmla="*/ 41 w 96"/>
                      <a:gd name="T7" fmla="*/ 11 h 141"/>
                      <a:gd name="T8" fmla="*/ 31 w 96"/>
                      <a:gd name="T9" fmla="*/ 0 h 141"/>
                      <a:gd name="T10" fmla="*/ 25 w 96"/>
                      <a:gd name="T11" fmla="*/ 4 h 141"/>
                      <a:gd name="T12" fmla="*/ 23 w 96"/>
                      <a:gd name="T13" fmla="*/ 15 h 141"/>
                      <a:gd name="T14" fmla="*/ 5 w 96"/>
                      <a:gd name="T15" fmla="*/ 35 h 141"/>
                      <a:gd name="T16" fmla="*/ 0 w 96"/>
                      <a:gd name="T17" fmla="*/ 70 h 141"/>
                      <a:gd name="T18" fmla="*/ 5 w 96"/>
                      <a:gd name="T19" fmla="*/ 95 h 141"/>
                      <a:gd name="T20" fmla="*/ 33 w 96"/>
                      <a:gd name="T21" fmla="*/ 123 h 141"/>
                      <a:gd name="T22" fmla="*/ 87 w 96"/>
                      <a:gd name="T23" fmla="*/ 141 h 141"/>
                      <a:gd name="T24" fmla="*/ 96 w 96"/>
                      <a:gd name="T25" fmla="*/ 8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41">
                        <a:moveTo>
                          <a:pt x="96" y="87"/>
                        </a:moveTo>
                        <a:lnTo>
                          <a:pt x="72" y="66"/>
                        </a:lnTo>
                        <a:lnTo>
                          <a:pt x="59" y="24"/>
                        </a:lnTo>
                        <a:lnTo>
                          <a:pt x="41" y="11"/>
                        </a:lnTo>
                        <a:lnTo>
                          <a:pt x="31" y="0"/>
                        </a:lnTo>
                        <a:lnTo>
                          <a:pt x="25" y="4"/>
                        </a:lnTo>
                        <a:lnTo>
                          <a:pt x="23" y="15"/>
                        </a:lnTo>
                        <a:lnTo>
                          <a:pt x="5" y="35"/>
                        </a:lnTo>
                        <a:lnTo>
                          <a:pt x="0" y="70"/>
                        </a:lnTo>
                        <a:lnTo>
                          <a:pt x="5" y="95"/>
                        </a:lnTo>
                        <a:lnTo>
                          <a:pt x="33" y="123"/>
                        </a:lnTo>
                        <a:lnTo>
                          <a:pt x="87" y="141"/>
                        </a:lnTo>
                        <a:lnTo>
                          <a:pt x="96" y="87"/>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5" name="Freeform 214"/>
                  <p:cNvSpPr>
                    <a:spLocks/>
                  </p:cNvSpPr>
                  <p:nvPr/>
                </p:nvSpPr>
                <p:spPr bwMode="auto">
                  <a:xfrm>
                    <a:off x="3534" y="2429"/>
                    <a:ext cx="45" cy="40"/>
                  </a:xfrm>
                  <a:custGeom>
                    <a:avLst/>
                    <a:gdLst>
                      <a:gd name="T0" fmla="*/ 179 w 179"/>
                      <a:gd name="T1" fmla="*/ 156 h 156"/>
                      <a:gd name="T2" fmla="*/ 106 w 179"/>
                      <a:gd name="T3" fmla="*/ 129 h 156"/>
                      <a:gd name="T4" fmla="*/ 51 w 179"/>
                      <a:gd name="T5" fmla="*/ 97 h 156"/>
                      <a:gd name="T6" fmla="*/ 0 w 179"/>
                      <a:gd name="T7" fmla="*/ 67 h 156"/>
                      <a:gd name="T8" fmla="*/ 20 w 179"/>
                      <a:gd name="T9" fmla="*/ 0 h 156"/>
                      <a:gd name="T10" fmla="*/ 114 w 179"/>
                      <a:gd name="T11" fmla="*/ 43 h 156"/>
                      <a:gd name="T12" fmla="*/ 171 w 179"/>
                      <a:gd name="T13" fmla="*/ 63 h 156"/>
                      <a:gd name="T14" fmla="*/ 174 w 179"/>
                      <a:gd name="T15" fmla="*/ 53 h 156"/>
                      <a:gd name="T16" fmla="*/ 179 w 179"/>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56">
                        <a:moveTo>
                          <a:pt x="179" y="156"/>
                        </a:moveTo>
                        <a:lnTo>
                          <a:pt x="106" y="129"/>
                        </a:lnTo>
                        <a:lnTo>
                          <a:pt x="51" y="97"/>
                        </a:lnTo>
                        <a:lnTo>
                          <a:pt x="0" y="67"/>
                        </a:lnTo>
                        <a:lnTo>
                          <a:pt x="20" y="0"/>
                        </a:lnTo>
                        <a:lnTo>
                          <a:pt x="114" y="43"/>
                        </a:lnTo>
                        <a:lnTo>
                          <a:pt x="171" y="63"/>
                        </a:lnTo>
                        <a:lnTo>
                          <a:pt x="174" y="53"/>
                        </a:lnTo>
                        <a:lnTo>
                          <a:pt x="179" y="156"/>
                        </a:lnTo>
                        <a:close/>
                      </a:path>
                    </a:pathLst>
                  </a:custGeom>
                  <a:grpFill/>
                  <a:ln w="9525">
                    <a:solidFill>
                      <a:schemeClr val="bg1">
                        <a:lumMod val="75000"/>
                      </a:schemeClr>
                    </a:solidFill>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nvGrpSpPr>
                <p:cNvPr id="28" name="Group 215"/>
                <p:cNvGrpSpPr>
                  <a:grpSpLocks/>
                </p:cNvGrpSpPr>
                <p:nvPr/>
              </p:nvGrpSpPr>
              <p:grpSpPr bwMode="auto">
                <a:xfrm>
                  <a:off x="3531" y="2442"/>
                  <a:ext cx="46" cy="213"/>
                  <a:chOff x="3531" y="2442"/>
                  <a:chExt cx="46" cy="213"/>
                </a:xfrm>
                <a:grpFill/>
              </p:grpSpPr>
              <p:grpSp>
                <p:nvGrpSpPr>
                  <p:cNvPr id="29" name="Group 216"/>
                  <p:cNvGrpSpPr>
                    <a:grpSpLocks/>
                  </p:cNvGrpSpPr>
                  <p:nvPr/>
                </p:nvGrpSpPr>
                <p:grpSpPr bwMode="auto">
                  <a:xfrm>
                    <a:off x="3531" y="2442"/>
                    <a:ext cx="46" cy="74"/>
                    <a:chOff x="3531" y="2442"/>
                    <a:chExt cx="46" cy="74"/>
                  </a:xfrm>
                  <a:grpFill/>
                </p:grpSpPr>
                <p:sp>
                  <p:nvSpPr>
                    <p:cNvPr id="31" name="Freeform 217"/>
                    <p:cNvSpPr>
                      <a:spLocks/>
                    </p:cNvSpPr>
                    <p:nvPr/>
                  </p:nvSpPr>
                  <p:spPr bwMode="auto">
                    <a:xfrm>
                      <a:off x="3531" y="2442"/>
                      <a:ext cx="40" cy="74"/>
                    </a:xfrm>
                    <a:custGeom>
                      <a:avLst/>
                      <a:gdLst>
                        <a:gd name="T0" fmla="*/ 159 w 159"/>
                        <a:gd name="T1" fmla="*/ 296 h 296"/>
                        <a:gd name="T2" fmla="*/ 4 w 159"/>
                        <a:gd name="T3" fmla="*/ 280 h 296"/>
                        <a:gd name="T4" fmla="*/ 0 w 159"/>
                        <a:gd name="T5" fmla="*/ 0 h 296"/>
                      </a:gdLst>
                      <a:ahLst/>
                      <a:cxnLst>
                        <a:cxn ang="0">
                          <a:pos x="T0" y="T1"/>
                        </a:cxn>
                        <a:cxn ang="0">
                          <a:pos x="T2" y="T3"/>
                        </a:cxn>
                        <a:cxn ang="0">
                          <a:pos x="T4" y="T5"/>
                        </a:cxn>
                      </a:cxnLst>
                      <a:rect l="0" t="0" r="r" b="b"/>
                      <a:pathLst>
                        <a:path w="159" h="296">
                          <a:moveTo>
                            <a:pt x="159" y="296"/>
                          </a:moveTo>
                          <a:lnTo>
                            <a:pt x="4" y="280"/>
                          </a:lnTo>
                          <a:lnTo>
                            <a:pt x="0"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sp>
                  <p:nvSpPr>
                    <p:cNvPr id="32" name="Freeform 218"/>
                    <p:cNvSpPr>
                      <a:spLocks/>
                    </p:cNvSpPr>
                    <p:nvPr/>
                  </p:nvSpPr>
                  <p:spPr bwMode="auto">
                    <a:xfrm>
                      <a:off x="3532" y="2451"/>
                      <a:ext cx="45" cy="19"/>
                    </a:xfrm>
                    <a:custGeom>
                      <a:avLst/>
                      <a:gdLst>
                        <a:gd name="T0" fmla="*/ 179 w 179"/>
                        <a:gd name="T1" fmla="*/ 75 h 75"/>
                        <a:gd name="T2" fmla="*/ 116 w 179"/>
                        <a:gd name="T3" fmla="*/ 54 h 75"/>
                        <a:gd name="T4" fmla="*/ 0 w 179"/>
                        <a:gd name="T5" fmla="*/ 0 h 75"/>
                      </a:gdLst>
                      <a:ahLst/>
                      <a:cxnLst>
                        <a:cxn ang="0">
                          <a:pos x="T0" y="T1"/>
                        </a:cxn>
                        <a:cxn ang="0">
                          <a:pos x="T2" y="T3"/>
                        </a:cxn>
                        <a:cxn ang="0">
                          <a:pos x="T4" y="T5"/>
                        </a:cxn>
                      </a:cxnLst>
                      <a:rect l="0" t="0" r="r" b="b"/>
                      <a:pathLst>
                        <a:path w="179" h="75">
                          <a:moveTo>
                            <a:pt x="179" y="75"/>
                          </a:moveTo>
                          <a:lnTo>
                            <a:pt x="116" y="54"/>
                          </a:lnTo>
                          <a:lnTo>
                            <a:pt x="0" y="0"/>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sp>
                <p:nvSpPr>
                  <p:cNvPr id="30" name="Freeform 219"/>
                  <p:cNvSpPr>
                    <a:spLocks/>
                  </p:cNvSpPr>
                  <p:nvPr/>
                </p:nvSpPr>
                <p:spPr bwMode="auto">
                  <a:xfrm>
                    <a:off x="3539" y="2527"/>
                    <a:ext cx="6" cy="128"/>
                  </a:xfrm>
                  <a:custGeom>
                    <a:avLst/>
                    <a:gdLst>
                      <a:gd name="T0" fmla="*/ 0 w 23"/>
                      <a:gd name="T1" fmla="*/ 0 h 512"/>
                      <a:gd name="T2" fmla="*/ 7 w 23"/>
                      <a:gd name="T3" fmla="*/ 275 h 512"/>
                      <a:gd name="T4" fmla="*/ 23 w 23"/>
                      <a:gd name="T5" fmla="*/ 512 h 512"/>
                    </a:gdLst>
                    <a:ahLst/>
                    <a:cxnLst>
                      <a:cxn ang="0">
                        <a:pos x="T0" y="T1"/>
                      </a:cxn>
                      <a:cxn ang="0">
                        <a:pos x="T2" y="T3"/>
                      </a:cxn>
                      <a:cxn ang="0">
                        <a:pos x="T4" y="T5"/>
                      </a:cxn>
                    </a:cxnLst>
                    <a:rect l="0" t="0" r="r" b="b"/>
                    <a:pathLst>
                      <a:path w="23" h="512">
                        <a:moveTo>
                          <a:pt x="0" y="0"/>
                        </a:moveTo>
                        <a:lnTo>
                          <a:pt x="7" y="275"/>
                        </a:lnTo>
                        <a:lnTo>
                          <a:pt x="23" y="512"/>
                        </a:lnTo>
                      </a:path>
                    </a:pathLst>
                  </a:custGeom>
                  <a:grpFill/>
                  <a:ln w="4763">
                    <a:solidFill>
                      <a:schemeClr val="bg1">
                        <a:lumMod val="75000"/>
                      </a:schemeClr>
                    </a:solidFill>
                    <a:prstDash val="solid"/>
                    <a:round/>
                    <a:headEnd/>
                    <a:tailEnd/>
                  </a:ln>
                  <a:extLst/>
                </p:spPr>
                <p:txBody>
                  <a:bodyPr/>
                  <a:lstStyle/>
                  <a:p>
                    <a:pPr>
                      <a:defRPr/>
                    </a:pPr>
                    <a:endParaRPr lang="ja-JP" altLang="en-US">
                      <a:solidFill>
                        <a:prstClr val="black"/>
                      </a:solidFill>
                      <a:latin typeface="メイリオ"/>
                      <a:ea typeface="メイリオ"/>
                      <a:cs typeface="メイリオ"/>
                    </a:endParaRPr>
                  </a:p>
                </p:txBody>
              </p:sp>
            </p:grpSp>
          </p:grpSp>
        </p:grpSp>
        <p:sp>
          <p:nvSpPr>
            <p:cNvPr id="69649" name="テキスト ボックス 12"/>
            <p:cNvSpPr txBox="1">
              <a:spLocks noChangeArrowheads="1"/>
            </p:cNvSpPr>
            <p:nvPr/>
          </p:nvSpPr>
          <p:spPr bwMode="auto">
            <a:xfrm>
              <a:off x="3402272" y="3415553"/>
              <a:ext cx="2338606" cy="9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1pPr>
              <a:lvl2pPr marL="742950" indent="-28575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2pPr>
              <a:lvl3pPr marL="11430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3pPr>
              <a:lvl4pPr marL="16002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4pPr>
              <a:lvl5pPr marL="2057400" indent="-228600" eaLnBrk="0" hangingPunct="0">
                <a:spcBef>
                  <a:spcPct val="20000"/>
                </a:spcBef>
                <a:buChar char="»"/>
                <a:defRPr kumimoji="1" sz="1200">
                  <a:solidFill>
                    <a:srgbClr val="595959"/>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har char="»"/>
                <a:defRPr kumimoji="1" sz="1200">
                  <a:solidFill>
                    <a:srgbClr val="595959"/>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kumimoji="0" lang="ja-JP" altLang="en-US" sz="2800">
                  <a:solidFill>
                    <a:srgbClr val="C00000"/>
                  </a:solidFill>
                </a:rPr>
                <a:t>渋谷駅で</a:t>
              </a:r>
              <a:endParaRPr kumimoji="0" lang="en-US" altLang="ja-JP" sz="2800">
                <a:solidFill>
                  <a:srgbClr val="C00000"/>
                </a:solidFill>
              </a:endParaRPr>
            </a:p>
            <a:p>
              <a:pPr algn="ctr" eaLnBrk="1" hangingPunct="1">
                <a:spcBef>
                  <a:spcPct val="0"/>
                </a:spcBef>
                <a:buFontTx/>
                <a:buNone/>
              </a:pPr>
              <a:r>
                <a:rPr kumimoji="0" lang="ja-JP" altLang="en-US" sz="2800">
                  <a:solidFill>
                    <a:srgbClr val="C00000"/>
                  </a:solidFill>
                </a:rPr>
                <a:t>人混みが発生</a:t>
              </a:r>
              <a:endParaRPr lang="ja-JP" altLang="en-US" sz="2800">
                <a:solidFill>
                  <a:srgbClr val="C00000"/>
                </a:solidFill>
              </a:endParaRPr>
            </a:p>
          </p:txBody>
        </p:sp>
      </p:grpSp>
      <p:sp>
        <p:nvSpPr>
          <p:cNvPr id="378" name="正方形/長方形 377"/>
          <p:cNvSpPr>
            <a:spLocks noChangeArrowheads="1"/>
          </p:cNvSpPr>
          <p:nvPr/>
        </p:nvSpPr>
        <p:spPr bwMode="auto">
          <a:xfrm>
            <a:off x="1403350" y="2995613"/>
            <a:ext cx="6337300" cy="866775"/>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8"/>
              </a:srgbClr>
            </a:outerShdw>
          </a:effectLst>
        </p:spPr>
        <p:txBody>
          <a:bodyPr anchor="ctr"/>
          <a:lstStyle/>
          <a:p>
            <a:pPr algn="ctr">
              <a:buFont typeface="Wingdings" charset="0"/>
              <a:buNone/>
              <a:defRPr/>
            </a:pPr>
            <a:r>
              <a:rPr lang="ja-JP" altLang="en-US">
                <a:solidFill>
                  <a:srgbClr val="404040"/>
                </a:solidFill>
                <a:latin typeface="メイリオ"/>
                <a:ea typeface="メイリオ"/>
                <a:cs typeface="メイリオ"/>
              </a:rPr>
              <a:t>スマホアプリでタクシードライバーに情報提供</a:t>
            </a:r>
          </a:p>
        </p:txBody>
      </p:sp>
      <p:sp>
        <p:nvSpPr>
          <p:cNvPr id="379" name="正方形/長方形 378"/>
          <p:cNvSpPr>
            <a:spLocks noChangeArrowheads="1"/>
          </p:cNvSpPr>
          <p:nvPr/>
        </p:nvSpPr>
        <p:spPr bwMode="auto">
          <a:xfrm>
            <a:off x="1403350" y="4437063"/>
            <a:ext cx="6337300" cy="865187"/>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8"/>
              </a:srgbClr>
            </a:outerShdw>
          </a:effectLst>
        </p:spPr>
        <p:txBody>
          <a:bodyPr anchor="ctr"/>
          <a:lstStyle/>
          <a:p>
            <a:pPr algn="ctr">
              <a:buFont typeface="Wingdings" charset="0"/>
              <a:buNone/>
              <a:defRPr/>
            </a:pPr>
            <a:r>
              <a:rPr lang="ja-JP" altLang="en-US">
                <a:solidFill>
                  <a:srgbClr val="404040"/>
                </a:solidFill>
                <a:latin typeface="メイリオ"/>
                <a:ea typeface="メイリオ"/>
                <a:cs typeface="メイリオ"/>
              </a:rPr>
              <a:t>実車率の向上により売上向上</a:t>
            </a:r>
          </a:p>
        </p:txBody>
      </p:sp>
      <p:sp>
        <p:nvSpPr>
          <p:cNvPr id="380" name="正方形/長方形 379"/>
          <p:cNvSpPr>
            <a:spLocks noChangeArrowheads="1"/>
          </p:cNvSpPr>
          <p:nvPr/>
        </p:nvSpPr>
        <p:spPr bwMode="auto">
          <a:xfrm>
            <a:off x="1403350" y="1555750"/>
            <a:ext cx="6337300" cy="865188"/>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8"/>
              </a:srgbClr>
            </a:outerShdw>
          </a:effectLst>
        </p:spPr>
        <p:txBody>
          <a:bodyPr anchor="ctr"/>
          <a:lstStyle/>
          <a:p>
            <a:pPr algn="ctr">
              <a:buFont typeface="Wingdings" charset="0"/>
              <a:buNone/>
              <a:defRPr/>
            </a:pPr>
            <a:r>
              <a:rPr lang="en-US" altLang="ja-JP" dirty="0">
                <a:solidFill>
                  <a:srgbClr val="404040"/>
                </a:solidFill>
                <a:latin typeface="メイリオ"/>
                <a:ea typeface="メイリオ"/>
                <a:cs typeface="メイリオ"/>
              </a:rPr>
              <a:t>Twitter</a:t>
            </a:r>
            <a:r>
              <a:rPr lang="ja-JP" altLang="en-US" dirty="0">
                <a:solidFill>
                  <a:srgbClr val="404040"/>
                </a:solidFill>
                <a:latin typeface="メイリオ"/>
                <a:ea typeface="メイリオ"/>
                <a:cs typeface="メイリオ"/>
              </a:rPr>
              <a:t>から人身事故や車両故障情報をリアルタイムで収集</a:t>
            </a:r>
            <a:endParaRPr lang="en-US" altLang="ja-JP" dirty="0">
              <a:solidFill>
                <a:srgbClr val="404040"/>
              </a:solidFill>
              <a:latin typeface="メイリオ"/>
              <a:ea typeface="メイリオ"/>
              <a:cs typeface="メイリオ"/>
            </a:endParaRPr>
          </a:p>
          <a:p>
            <a:pPr algn="ctr">
              <a:defRPr/>
            </a:pPr>
            <a:r>
              <a:rPr lang="ja-JP" altLang="en-US" dirty="0">
                <a:solidFill>
                  <a:srgbClr val="404040"/>
                </a:solidFill>
                <a:latin typeface="メイリオ"/>
                <a:ea typeface="メイリオ"/>
                <a:cs typeface="メイリオ"/>
              </a:rPr>
              <a:t>混雑場所を特定</a:t>
            </a:r>
            <a:endParaRPr lang="en-US" altLang="ja-JP" dirty="0">
              <a:solidFill>
                <a:srgbClr val="404040"/>
              </a:solidFill>
              <a:latin typeface="メイリオ"/>
              <a:ea typeface="メイリオ"/>
              <a:cs typeface="メイリオ"/>
            </a:endParaRPr>
          </a:p>
        </p:txBody>
      </p:sp>
      <p:grpSp>
        <p:nvGrpSpPr>
          <p:cNvPr id="381" name="グループ化 1024"/>
          <p:cNvGrpSpPr>
            <a:grpSpLocks/>
          </p:cNvGrpSpPr>
          <p:nvPr/>
        </p:nvGrpSpPr>
        <p:grpSpPr bwMode="auto">
          <a:xfrm>
            <a:off x="23813" y="981075"/>
            <a:ext cx="8897937" cy="5554663"/>
            <a:chOff x="323528" y="980728"/>
            <a:chExt cx="8898776" cy="5554343"/>
          </a:xfrm>
        </p:grpSpPr>
        <p:pic>
          <p:nvPicPr>
            <p:cNvPr id="69645" name="Picture 3" descr="C:\Users\yu sasaki\AppData\Local\Microsoft\Windows\Temporary Internet Files\Content.Outlook\Y7YM076B\ 写真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083" y="980728"/>
              <a:ext cx="4180221" cy="555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6" descr="C:\Users\YUSASA~1\AppData\Local\Temp\enhtmlclip\ScreenClip(3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569390"/>
              <a:ext cx="4589208" cy="24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5829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0"/>
                                        </p:tgtEl>
                                        <p:attrNameLst>
                                          <p:attrName>style.visibility</p:attrName>
                                        </p:attrNameLst>
                                      </p:cBhvr>
                                      <p:to>
                                        <p:strVal val="visible"/>
                                      </p:to>
                                    </p:set>
                                    <p:anim calcmode="lin" valueType="num">
                                      <p:cBhvr additive="base">
                                        <p:cTn id="29" dur="500" fill="hold"/>
                                        <p:tgtEl>
                                          <p:spTgt spid="380"/>
                                        </p:tgtEl>
                                        <p:attrNameLst>
                                          <p:attrName>ppt_x</p:attrName>
                                        </p:attrNameLst>
                                      </p:cBhvr>
                                      <p:tavLst>
                                        <p:tav tm="0">
                                          <p:val>
                                            <p:strVal val="#ppt_x"/>
                                          </p:val>
                                        </p:tav>
                                        <p:tav tm="100000">
                                          <p:val>
                                            <p:strVal val="#ppt_x"/>
                                          </p:val>
                                        </p:tav>
                                      </p:tavLst>
                                    </p:anim>
                                    <p:anim calcmode="lin" valueType="num">
                                      <p:cBhvr additive="base">
                                        <p:cTn id="30" dur="500" fill="hold"/>
                                        <p:tgtEl>
                                          <p:spTgt spid="38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78"/>
                                        </p:tgtEl>
                                        <p:attrNameLst>
                                          <p:attrName>style.visibility</p:attrName>
                                        </p:attrNameLst>
                                      </p:cBhvr>
                                      <p:to>
                                        <p:strVal val="visible"/>
                                      </p:to>
                                    </p:set>
                                    <p:anim calcmode="lin" valueType="num">
                                      <p:cBhvr additive="base">
                                        <p:cTn id="35" dur="500" fill="hold"/>
                                        <p:tgtEl>
                                          <p:spTgt spid="378"/>
                                        </p:tgtEl>
                                        <p:attrNameLst>
                                          <p:attrName>ppt_x</p:attrName>
                                        </p:attrNameLst>
                                      </p:cBhvr>
                                      <p:tavLst>
                                        <p:tav tm="0">
                                          <p:val>
                                            <p:strVal val="#ppt_x"/>
                                          </p:val>
                                        </p:tav>
                                        <p:tav tm="100000">
                                          <p:val>
                                            <p:strVal val="#ppt_x"/>
                                          </p:val>
                                        </p:tav>
                                      </p:tavLst>
                                    </p:anim>
                                    <p:anim calcmode="lin" valueType="num">
                                      <p:cBhvr additive="base">
                                        <p:cTn id="36" dur="500" fill="hold"/>
                                        <p:tgtEl>
                                          <p:spTgt spid="37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9"/>
                                        </p:tgtEl>
                                        <p:attrNameLst>
                                          <p:attrName>style.visibility</p:attrName>
                                        </p:attrNameLst>
                                      </p:cBhvr>
                                      <p:to>
                                        <p:strVal val="visible"/>
                                      </p:to>
                                    </p:set>
                                    <p:anim calcmode="lin" valueType="num">
                                      <p:cBhvr additive="base">
                                        <p:cTn id="41" dur="500" fill="hold"/>
                                        <p:tgtEl>
                                          <p:spTgt spid="379"/>
                                        </p:tgtEl>
                                        <p:attrNameLst>
                                          <p:attrName>ppt_x</p:attrName>
                                        </p:attrNameLst>
                                      </p:cBhvr>
                                      <p:tavLst>
                                        <p:tav tm="0">
                                          <p:val>
                                            <p:strVal val="#ppt_x"/>
                                          </p:val>
                                        </p:tav>
                                        <p:tav tm="100000">
                                          <p:val>
                                            <p:strVal val="#ppt_x"/>
                                          </p:val>
                                        </p:tav>
                                      </p:tavLst>
                                    </p:anim>
                                    <p:anim calcmode="lin" valueType="num">
                                      <p:cBhvr additive="base">
                                        <p:cTn id="42" dur="500" fill="hold"/>
                                        <p:tgtEl>
                                          <p:spTgt spid="37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381"/>
                                        </p:tgtEl>
                                        <p:attrNameLst>
                                          <p:attrName>style.visibility</p:attrName>
                                        </p:attrNameLst>
                                      </p:cBhvr>
                                      <p:to>
                                        <p:strVal val="visible"/>
                                      </p:to>
                                    </p:set>
                                    <p:animEffect transition="in" filter="barn(inVertical)">
                                      <p:cBhvr>
                                        <p:cTn id="47"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78" grpId="0" animBg="1"/>
      <p:bldP spid="379" grpId="0" animBg="1"/>
      <p:bldP spid="3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616" y="0"/>
            <a:ext cx="6830760" cy="679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78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51720" y="620688"/>
            <a:ext cx="4572000" cy="5632311"/>
          </a:xfrm>
          <a:prstGeom prst="rect">
            <a:avLst/>
          </a:prstGeom>
        </p:spPr>
        <p:txBody>
          <a:bodyPr>
            <a:spAutoFit/>
          </a:bodyPr>
          <a:lstStyle/>
          <a:p>
            <a:r>
              <a:rPr lang="ja-JP" altLang="en-US" dirty="0" smtClean="0"/>
              <a:t>商業テキストマイニングソフトの例</a:t>
            </a:r>
            <a:endParaRPr lang="en-US" altLang="ja-JP" dirty="0" smtClean="0"/>
          </a:p>
          <a:p>
            <a:endParaRPr lang="en-US" altLang="ja-JP" dirty="0"/>
          </a:p>
          <a:p>
            <a:r>
              <a:rPr lang="ja-JP" altLang="en-US" dirty="0" smtClean="0"/>
              <a:t>データセクション</a:t>
            </a:r>
            <a:r>
              <a:rPr lang="ja-JP" altLang="en-US" dirty="0"/>
              <a:t>　</a:t>
            </a:r>
            <a:r>
              <a:rPr lang="en-US" altLang="ja-JP" dirty="0"/>
              <a:t>Insight </a:t>
            </a:r>
            <a:r>
              <a:rPr lang="en-US" altLang="ja-JP" dirty="0" smtClean="0"/>
              <a:t>Intelligence</a:t>
            </a:r>
          </a:p>
          <a:p>
            <a:r>
              <a:rPr lang="ja-JP" altLang="en-US" dirty="0" smtClean="0"/>
              <a:t>（ソーシャルメディア分析に特化）</a:t>
            </a:r>
            <a:endParaRPr lang="en-US" altLang="ja-JP" dirty="0"/>
          </a:p>
          <a:p>
            <a:r>
              <a:rPr lang="en-US" altLang="ja-JP" dirty="0">
                <a:hlinkClick r:id="rId2"/>
              </a:rPr>
              <a:t>http://insightintelligence.jp</a:t>
            </a:r>
            <a:r>
              <a:rPr lang="en-US" altLang="ja-JP" dirty="0" smtClean="0">
                <a:hlinkClick r:id="rId2"/>
              </a:rPr>
              <a:t>/</a:t>
            </a:r>
            <a:endParaRPr lang="en-US" altLang="ja-JP" dirty="0" smtClean="0"/>
          </a:p>
          <a:p>
            <a:endParaRPr lang="en-US" altLang="ja-JP" dirty="0"/>
          </a:p>
          <a:p>
            <a:r>
              <a:rPr lang="ja-JP" altLang="en-US" dirty="0"/>
              <a:t>野村総研　</a:t>
            </a:r>
            <a:r>
              <a:rPr lang="en-US" altLang="ja-JP" dirty="0"/>
              <a:t>TRUE TELLER </a:t>
            </a:r>
            <a:r>
              <a:rPr lang="ja-JP" altLang="en-US" dirty="0"/>
              <a:t>テキストマイニング</a:t>
            </a:r>
          </a:p>
          <a:p>
            <a:r>
              <a:rPr lang="en-US" altLang="ja-JP" dirty="0">
                <a:hlinkClick r:id="rId3"/>
              </a:rPr>
              <a:t>http://www.trueteller.net/textmining/tm</a:t>
            </a:r>
            <a:r>
              <a:rPr lang="en-US" altLang="ja-JP" dirty="0" smtClean="0">
                <a:hlinkClick r:id="rId3"/>
              </a:rPr>
              <a:t>/</a:t>
            </a:r>
            <a:endParaRPr lang="en-US" altLang="ja-JP" dirty="0" smtClean="0"/>
          </a:p>
          <a:p>
            <a:endParaRPr lang="en-US" altLang="ja-JP" dirty="0"/>
          </a:p>
          <a:p>
            <a:r>
              <a:rPr lang="ja-JP" altLang="en-US" dirty="0"/>
              <a:t>プラスアルファ　見える化エンジン</a:t>
            </a:r>
          </a:p>
          <a:p>
            <a:r>
              <a:rPr lang="en-US" altLang="ja-JP" dirty="0">
                <a:hlinkClick r:id="rId4"/>
              </a:rPr>
              <a:t>http://www.pa-consul.co.jp/service/engine</a:t>
            </a:r>
            <a:r>
              <a:rPr lang="en-US" altLang="ja-JP" dirty="0" smtClean="0">
                <a:hlinkClick r:id="rId4"/>
              </a:rPr>
              <a:t>/</a:t>
            </a:r>
            <a:endParaRPr lang="en-US" altLang="ja-JP" dirty="0" smtClean="0"/>
          </a:p>
          <a:p>
            <a:endParaRPr lang="en-US" altLang="ja-JP" dirty="0"/>
          </a:p>
          <a:p>
            <a:r>
              <a:rPr lang="en-US" altLang="ja-JP" dirty="0" err="1"/>
              <a:t>VextMiner</a:t>
            </a:r>
            <a:r>
              <a:rPr lang="en-US" altLang="ja-JP" dirty="0"/>
              <a:t> | </a:t>
            </a:r>
            <a:r>
              <a:rPr lang="ja-JP" altLang="en-US" dirty="0"/>
              <a:t>製品・サービス </a:t>
            </a:r>
            <a:r>
              <a:rPr lang="en-US" altLang="ja-JP" dirty="0"/>
              <a:t>| </a:t>
            </a:r>
            <a:r>
              <a:rPr lang="ja-JP" altLang="en-US" dirty="0"/>
              <a:t>ベクスト株式会社 </a:t>
            </a:r>
            <a:r>
              <a:rPr lang="en-US" altLang="ja-JP" dirty="0"/>
              <a:t>- </a:t>
            </a:r>
            <a:r>
              <a:rPr lang="ja-JP" altLang="en-US" dirty="0"/>
              <a:t>テキストマイニング・コンサルティング</a:t>
            </a:r>
          </a:p>
          <a:p>
            <a:r>
              <a:rPr lang="en-US" altLang="ja-JP" dirty="0">
                <a:hlinkClick r:id="rId5"/>
              </a:rPr>
              <a:t>http://</a:t>
            </a:r>
            <a:r>
              <a:rPr lang="en-US" altLang="ja-JP" dirty="0" smtClean="0">
                <a:hlinkClick r:id="rId5"/>
              </a:rPr>
              <a:t>www.vext.co.jp/product/vextminer.php</a:t>
            </a:r>
            <a:endParaRPr lang="en-US" altLang="ja-JP" dirty="0" smtClean="0"/>
          </a:p>
          <a:p>
            <a:endParaRPr lang="en-US" altLang="ja-JP" dirty="0"/>
          </a:p>
          <a:p>
            <a:r>
              <a:rPr lang="ja-JP" altLang="en-US" dirty="0"/>
              <a:t>データマイニングツール </a:t>
            </a:r>
            <a:r>
              <a:rPr lang="en-US" altLang="ja-JP" dirty="0"/>
              <a:t>Visual Mining Studio|</a:t>
            </a:r>
            <a:r>
              <a:rPr lang="ja-JP" altLang="en-US" dirty="0"/>
              <a:t>データマイニングで分析、予測、</a:t>
            </a:r>
            <a:r>
              <a:rPr lang="en-US" altLang="ja-JP" dirty="0"/>
              <a:t>CRM</a:t>
            </a:r>
          </a:p>
          <a:p>
            <a:r>
              <a:rPr lang="en-US" altLang="ja-JP" dirty="0">
                <a:hlinkClick r:id="rId6"/>
              </a:rPr>
              <a:t>http://www.msi.co.jp/vmstudio</a:t>
            </a:r>
            <a:r>
              <a:rPr lang="en-US" altLang="ja-JP" dirty="0" smtClean="0">
                <a:hlinkClick r:id="rId6"/>
              </a:rPr>
              <a:t>/</a:t>
            </a:r>
            <a:endParaRPr lang="en-US" altLang="ja-JP" dirty="0" smtClean="0"/>
          </a:p>
          <a:p>
            <a:endParaRPr lang="ja-JP" altLang="en-US" dirty="0"/>
          </a:p>
        </p:txBody>
      </p:sp>
    </p:spTree>
    <p:extLst>
      <p:ext uri="{BB962C8B-B14F-4D97-AF65-F5344CB8AC3E}">
        <p14:creationId xmlns:p14="http://schemas.microsoft.com/office/powerpoint/2010/main" val="27904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3679</Words>
  <Application>Microsoft Office PowerPoint</Application>
  <PresentationFormat>画面に合わせる (4:3)</PresentationFormat>
  <Paragraphs>1803</Paragraphs>
  <Slides>77</Slides>
  <Notes>2</Notes>
  <HiddenSlides>0</HiddenSlides>
  <MMClips>0</MMClips>
  <ScaleCrop>false</ScaleCrop>
  <HeadingPairs>
    <vt:vector size="4" baseType="variant">
      <vt:variant>
        <vt:lpstr>テーマ</vt:lpstr>
      </vt:variant>
      <vt:variant>
        <vt:i4>1</vt:i4>
      </vt:variant>
      <vt:variant>
        <vt:lpstr>スライド タイトル</vt:lpstr>
      </vt:variant>
      <vt:variant>
        <vt:i4>77</vt:i4>
      </vt:variant>
    </vt:vector>
  </HeadingPairs>
  <TitlesOfParts>
    <vt:vector size="78" baseType="lpstr">
      <vt:lpstr>Office ​​テーマ</vt:lpstr>
      <vt:lpstr>ソーシャルメディア分析　基本編 テキスト情報の分析の基礎知識</vt:lpstr>
      <vt:lpstr>資料ダウンロード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テキストマイニング入門</vt:lpstr>
      <vt:lpstr>あるイベント参加者による ５つの自由記述のアンケート回答がある。各文章のキーワードはどれだろうか？</vt:lpstr>
      <vt:lpstr>登場回数の多い言葉を キーワードとすると赤、黄、緑</vt:lpstr>
      <vt:lpstr>PowerPoint プレゼンテーション</vt:lpstr>
      <vt:lpstr>PowerPoint プレゼンテーション</vt:lpstr>
      <vt:lpstr>その回答文章に特徴的な言葉を キーワードとすると</vt:lpstr>
      <vt:lpstr>フリーソフトでテキスト分析 KHCODER</vt:lpstr>
      <vt:lpstr>小説『こころ』全文の分析 約16万字</vt:lpstr>
      <vt:lpstr>PowerPoint プレゼンテーション</vt:lpstr>
      <vt:lpstr>下準備と頻出語を抽出する</vt:lpstr>
      <vt:lpstr>関連語の検索</vt:lpstr>
      <vt:lpstr>用例の抽出</vt:lpstr>
      <vt:lpstr>コーディングルールの設定 ５つのテーマの具体例</vt:lpstr>
      <vt:lpstr>コーディング結果の集計</vt:lpstr>
      <vt:lpstr>クロス集計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自分のTweets分析</vt:lpstr>
      <vt:lpstr>自分のFacebook分析</vt:lpstr>
      <vt:lpstr>北斗晶さんBlog</vt:lpstr>
      <vt:lpstr>勝間和代さんTwitter</vt:lpstr>
      <vt:lpstr>孫正義さんTwitter</vt:lpstr>
      <vt:lpstr>益若つばささんBlog</vt:lpstr>
      <vt:lpstr>ソーシャルメディアアカウントと 企業アカウントの紐付け</vt:lpstr>
      <vt:lpstr>無料の分析サービス</vt:lpstr>
      <vt:lpstr>テキストマイニング入門</vt:lpstr>
      <vt:lpstr>ソーシャルメディア分析の ビジネス活用例</vt:lpstr>
      <vt:lpstr>街のクチコミ分析</vt:lpstr>
      <vt:lpstr>ソーシャルメディア分析ツール 「Insight Intelligence」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リコメンデーション</vt:lpstr>
      <vt:lpstr>ソーシャルメディアアカウントと企業アカウントの紐付け</vt:lpstr>
      <vt:lpstr>北斗晶さんBlog</vt:lpstr>
      <vt:lpstr>勝間和代さんTwitter</vt:lpstr>
      <vt:lpstr>孫正義さんTwitter</vt:lpstr>
      <vt:lpstr>益若つばささんBlog</vt:lpstr>
      <vt:lpstr>PowerPoint プレゼンテーション</vt:lpstr>
      <vt:lpstr>新商品開発</vt:lpstr>
      <vt:lpstr>良品計画様、「ソーシャルメディアから消費者のニーズを調査！」 MUJI HOME MADEでお菓子の家の街を作る。</vt:lpstr>
      <vt:lpstr>良品計画様、「ソーシャルメディアから新プロモーション企画のアイデアを発掘！」　MUJI HOME MADEでお菓子の家の街を作る。</vt:lpstr>
      <vt:lpstr>良品計画様、「ソーシャルメディアから消費者のニーズを調査！」 MUJI HOME MADEでお菓子の家の街を作る。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移動と位置情報のビジネス活用</vt:lpstr>
      <vt:lpstr>ソーシャルメディア『人群探知機』によって混雑ヒートマップを作成。 「人身事故」「車輌故障」等のキーワードを収集し、タクシー会社へ提供！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daiya</dc:creator>
  <cp:lastModifiedBy>Daiya</cp:lastModifiedBy>
  <cp:revision>32</cp:revision>
  <dcterms:created xsi:type="dcterms:W3CDTF">2014-10-08T04:12:48Z</dcterms:created>
  <dcterms:modified xsi:type="dcterms:W3CDTF">2014-10-17T11:02:52Z</dcterms:modified>
</cp:coreProperties>
</file>