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9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05CA7-0B5F-4831-8760-269DC1D121EF}" type="datetimeFigureOut">
              <a:rPr kumimoji="1" lang="ja-JP" altLang="en-US" smtClean="0"/>
              <a:t>2015/1/10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FF29A-5311-4C77-BA93-7D988D9ECCDE}" type="slidenum">
              <a:rPr kumimoji="1" lang="ja-JP" altLang="en-US" smtClean="0"/>
              <a:t>‹#›</a:t>
            </a:fld>
            <a:endParaRPr kumimoji="1" lang="ja-JP" altLang="en-US"/>
          </a:p>
        </p:txBody>
      </p:sp>
    </p:spTree>
    <p:extLst>
      <p:ext uri="{BB962C8B-B14F-4D97-AF65-F5344CB8AC3E}">
        <p14:creationId xmlns:p14="http://schemas.microsoft.com/office/powerpoint/2010/main" val="9477701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18FF29A-5311-4C77-BA93-7D988D9ECCDE}" type="slidenum">
              <a:rPr kumimoji="1" lang="ja-JP" altLang="en-US" smtClean="0"/>
              <a:t>7</a:t>
            </a:fld>
            <a:endParaRPr kumimoji="1" lang="ja-JP" altLang="en-US"/>
          </a:p>
        </p:txBody>
      </p:sp>
    </p:spTree>
    <p:extLst>
      <p:ext uri="{BB962C8B-B14F-4D97-AF65-F5344CB8AC3E}">
        <p14:creationId xmlns:p14="http://schemas.microsoft.com/office/powerpoint/2010/main" val="120711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37529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416318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320255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37132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416268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65496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96514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63350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355870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210951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BEC63A-A892-4348-8B7E-52391C622A93}" type="datetimeFigureOut">
              <a:rPr kumimoji="1" lang="ja-JP" altLang="en-US" smtClean="0"/>
              <a:t>2015/1/10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96009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EC63A-A892-4348-8B7E-52391C622A93}" type="datetimeFigureOut">
              <a:rPr kumimoji="1" lang="ja-JP" altLang="en-US" smtClean="0"/>
              <a:t>2015/1/10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06136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randmy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opkic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producer/curr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hapeway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wibidata.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nip.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ilt.com/compan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holeearth.com/index.php"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echa-kucha.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WholeInnovationCatalog2015</a:t>
            </a:r>
            <a:br>
              <a:rPr kumimoji="1" lang="en-US" altLang="ja-JP" dirty="0" smtClean="0"/>
            </a:br>
            <a:r>
              <a:rPr kumimoji="1" lang="ja-JP" altLang="en-US" dirty="0" smtClean="0"/>
              <a:t>　</a:t>
            </a:r>
            <a:r>
              <a:rPr kumimoji="1" lang="en-US" altLang="ja-JP" sz="2700" dirty="0" smtClean="0"/>
              <a:t>http://tvnews.jp/tgs2014/</a:t>
            </a:r>
            <a:br>
              <a:rPr kumimoji="1" lang="en-US" altLang="ja-JP" sz="2700" dirty="0" smtClean="0"/>
            </a:br>
            <a:r>
              <a:rPr lang="en-US" altLang="ja-JP" sz="2700" dirty="0" smtClean="0"/>
              <a:t>ID: passion</a:t>
            </a:r>
            <a:br>
              <a:rPr lang="en-US" altLang="ja-JP" sz="2700" dirty="0" smtClean="0"/>
            </a:br>
            <a:r>
              <a:rPr lang="en-US" altLang="ja-JP" sz="2700" dirty="0" err="1" smtClean="0"/>
              <a:t>Pasword:future</a:t>
            </a:r>
            <a:r>
              <a:rPr lang="en-US" altLang="ja-JP" dirty="0"/>
              <a:t/>
            </a:r>
            <a:br>
              <a:rPr lang="en-US" altLang="ja-JP" dirty="0"/>
            </a:br>
            <a:r>
              <a:rPr lang="en-US" altLang="ja-JP" dirty="0" smtClean="0"/>
              <a:t/>
            </a:r>
            <a:br>
              <a:rPr lang="en-US" altLang="ja-JP" dirty="0" smtClean="0"/>
            </a:br>
            <a:r>
              <a:rPr lang="en-US" altLang="ja-JP" dirty="0"/>
              <a:t/>
            </a:r>
            <a:br>
              <a:rPr lang="en-US" altLang="ja-JP" dirty="0"/>
            </a:b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306084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9134450" cy="665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405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smtClean="0"/>
              <a:t>BrandMyMail</a:t>
            </a:r>
            <a:endParaRPr kumimoji="1" lang="ja-JP" altLang="en-US" dirty="0"/>
          </a:p>
        </p:txBody>
      </p:sp>
      <p:sp>
        <p:nvSpPr>
          <p:cNvPr id="7" name="正方形/長方形 6"/>
          <p:cNvSpPr/>
          <p:nvPr/>
        </p:nvSpPr>
        <p:spPr>
          <a:xfrm>
            <a:off x="4464868" y="2115412"/>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テンプレートを埋めていくことで、洗練されたレイアウトのマルチメディア電子メールを作成することができる</a:t>
            </a:r>
            <a:r>
              <a:rPr lang="ja-JP" altLang="en-US" dirty="0" smtClean="0"/>
              <a:t>。</a:t>
            </a:r>
            <a:endParaRPr lang="en-US" altLang="ja-JP" dirty="0" smtClean="0"/>
          </a:p>
          <a:p>
            <a:endParaRPr lang="en-US" altLang="ja-JP" dirty="0"/>
          </a:p>
          <a:p>
            <a:r>
              <a:rPr lang="en-US" altLang="ja-JP" dirty="0" smtClean="0"/>
              <a:t>Twitter</a:t>
            </a:r>
            <a:r>
              <a:rPr lang="ja-JP" altLang="en-US" dirty="0" err="1"/>
              <a:t>、</a:t>
            </a:r>
            <a:r>
              <a:rPr lang="en-US" altLang="ja-JP" dirty="0"/>
              <a:t>YouTube</a:t>
            </a:r>
            <a:r>
              <a:rPr lang="ja-JP" altLang="en-US" dirty="0" err="1"/>
              <a:t>、</a:t>
            </a:r>
            <a:r>
              <a:rPr lang="en-US" altLang="ja-JP" dirty="0"/>
              <a:t>Flickr</a:t>
            </a:r>
            <a:r>
              <a:rPr lang="ja-JP" altLang="en-US" dirty="0" err="1"/>
              <a:t>、</a:t>
            </a:r>
            <a:r>
              <a:rPr lang="en-US" altLang="ja-JP" dirty="0" err="1"/>
              <a:t>WordPress</a:t>
            </a:r>
            <a:r>
              <a:rPr lang="ja-JP" altLang="en-US" dirty="0" err="1"/>
              <a:t>、</a:t>
            </a:r>
            <a:r>
              <a:rPr lang="en-US" altLang="ja-JP" dirty="0" err="1"/>
              <a:t>Tumblr</a:t>
            </a:r>
            <a:r>
              <a:rPr lang="ja-JP" altLang="en-US" dirty="0" err="1"/>
              <a:t>、</a:t>
            </a:r>
            <a:r>
              <a:rPr lang="en-US" altLang="ja-JP" dirty="0" err="1"/>
              <a:t>Quora</a:t>
            </a:r>
            <a:r>
              <a:rPr lang="ja-JP" altLang="en-US" dirty="0" err="1"/>
              <a:t>、</a:t>
            </a:r>
            <a:r>
              <a:rPr lang="en-US" altLang="ja-JP" dirty="0" err="1"/>
              <a:t>ebay</a:t>
            </a:r>
            <a:r>
              <a:rPr lang="ja-JP" altLang="en-US" dirty="0"/>
              <a:t>などソーシャルメディアの情報を埋め込むこともできる。</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76" y="1268760"/>
            <a:ext cx="4296675" cy="3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76" y="4993391"/>
            <a:ext cx="8829070" cy="138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370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8" y="260648"/>
            <a:ext cx="9108504" cy="609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773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smtClean="0"/>
              <a:t>店舗訪問するとたまるポイント</a:t>
            </a:r>
            <a:r>
              <a:rPr kumimoji="1" lang="en-US" altLang="ja-JP" dirty="0" err="1" smtClean="0"/>
              <a:t>Shopkick</a:t>
            </a:r>
            <a:endParaRPr kumimoji="1" lang="ja-JP" altLang="en-US" dirty="0"/>
          </a:p>
        </p:txBody>
      </p:sp>
      <p:sp>
        <p:nvSpPr>
          <p:cNvPr id="7" name="正方形/長方形 6"/>
          <p:cNvSpPr/>
          <p:nvPr/>
        </p:nvSpPr>
        <p:spPr>
          <a:xfrm>
            <a:off x="4362302" y="2276872"/>
            <a:ext cx="4572000" cy="341632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smtClean="0"/>
              <a:t>スマートフォンアプリ。店舗</a:t>
            </a:r>
            <a:r>
              <a:rPr lang="ja-JP" altLang="en-US" dirty="0"/>
              <a:t>訪問自動チェックインで</a:t>
            </a:r>
            <a:r>
              <a:rPr lang="ja-JP" altLang="en-US" dirty="0" smtClean="0"/>
              <a:t>ポイントがたまり、割引が受けられる。</a:t>
            </a:r>
            <a:r>
              <a:rPr lang="ja-JP" altLang="en-US" dirty="0"/>
              <a:t>店舗入り口に仕掛けられた特殊な音声発信装置の情報をスマートフォンがひろう。</a:t>
            </a:r>
            <a:r>
              <a:rPr lang="en-US" altLang="ja-JP" dirty="0"/>
              <a:t>Target</a:t>
            </a:r>
            <a:r>
              <a:rPr lang="ja-JP" altLang="en-US" dirty="0" err="1"/>
              <a:t>、</a:t>
            </a:r>
            <a:r>
              <a:rPr lang="en-US" altLang="ja-JP" dirty="0"/>
              <a:t>BestBuy</a:t>
            </a:r>
            <a:r>
              <a:rPr lang="ja-JP" altLang="en-US" dirty="0" err="1"/>
              <a:t>、</a:t>
            </a:r>
            <a:r>
              <a:rPr lang="en-US" altLang="ja-JP" dirty="0"/>
              <a:t>Macy’s</a:t>
            </a:r>
            <a:r>
              <a:rPr lang="ja-JP" altLang="en-US" dirty="0" err="1"/>
              <a:t>、</a:t>
            </a:r>
            <a:r>
              <a:rPr lang="en-US" altLang="ja-JP" dirty="0"/>
              <a:t>Crate &amp; Barrel</a:t>
            </a:r>
            <a:r>
              <a:rPr lang="ja-JP" altLang="en-US" dirty="0" err="1"/>
              <a:t>、</a:t>
            </a:r>
            <a:r>
              <a:rPr lang="en-US" altLang="ja-JP" dirty="0"/>
              <a:t>Old Navy</a:t>
            </a:r>
            <a:r>
              <a:rPr lang="ja-JP" altLang="en-US" dirty="0" err="1"/>
              <a:t>、</a:t>
            </a:r>
            <a:r>
              <a:rPr lang="en-US" altLang="ja-JP" dirty="0"/>
              <a:t>American Eagle</a:t>
            </a:r>
            <a:r>
              <a:rPr lang="ja-JP" altLang="en-US" dirty="0" err="1"/>
              <a:t>、</a:t>
            </a:r>
            <a:r>
              <a:rPr lang="en-US" altLang="ja-JP" dirty="0"/>
              <a:t>Sports Authority</a:t>
            </a:r>
            <a:r>
              <a:rPr lang="ja-JP" altLang="en-US" dirty="0" err="1"/>
              <a:t>、</a:t>
            </a:r>
            <a:r>
              <a:rPr lang="en-US" altLang="ja-JP" dirty="0"/>
              <a:t>Toys R Us</a:t>
            </a:r>
            <a:r>
              <a:rPr lang="ja-JP" altLang="en-US" dirty="0" err="1"/>
              <a:t>、</a:t>
            </a:r>
            <a:r>
              <a:rPr lang="en-US" altLang="ja-JP" dirty="0"/>
              <a:t>Simon Malls</a:t>
            </a:r>
            <a:r>
              <a:rPr lang="ja-JP" altLang="en-US" dirty="0"/>
              <a:t>などの全米店舗で採用、</a:t>
            </a:r>
            <a:r>
              <a:rPr lang="en-US" altLang="ja-JP" dirty="0"/>
              <a:t>VISA</a:t>
            </a:r>
            <a:r>
              <a:rPr lang="ja-JP" altLang="en-US" dirty="0"/>
              <a:t>が提携して加盟店を広げている。２０１０年８月開始以降、商品情報のページの表示回数は１０億回、加盟店へのユーザーの入店回数は</a:t>
            </a:r>
            <a:r>
              <a:rPr lang="en-US" altLang="ja-JP" dirty="0"/>
              <a:t>200</a:t>
            </a:r>
            <a:r>
              <a:rPr lang="ja-JP" altLang="en-US" dirty="0"/>
              <a:t>万回、大型店舗</a:t>
            </a:r>
            <a:r>
              <a:rPr lang="en-US" altLang="ja-JP" dirty="0"/>
              <a:t>3000</a:t>
            </a:r>
            <a:r>
              <a:rPr lang="ja-JP" altLang="en-US" dirty="0"/>
              <a:t>ヶ所とショッピングモール</a:t>
            </a:r>
            <a:r>
              <a:rPr lang="en-US" altLang="ja-JP" dirty="0"/>
              <a:t>250</a:t>
            </a:r>
            <a:r>
              <a:rPr lang="ja-JP" altLang="en-US" dirty="0"/>
              <a:t>ヶ所に設置。</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8233"/>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429" y="1440309"/>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3" y="3979090"/>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2627" y="3986233"/>
            <a:ext cx="2479675"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059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648"/>
            <a:ext cx="9174679" cy="613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480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Google Current</a:t>
            </a:r>
            <a:endParaRPr kumimoji="1" lang="ja-JP"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31" y="1268760"/>
            <a:ext cx="3810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16" y="4077072"/>
            <a:ext cx="4734694" cy="283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4104631" y="2992517"/>
            <a:ext cx="4572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a:t>Google</a:t>
            </a:r>
            <a:r>
              <a:rPr lang="ja-JP" altLang="en-US" dirty="0"/>
              <a:t>が米国のみで展開しているビジュアルニュースリーダー。</a:t>
            </a:r>
            <a:r>
              <a:rPr lang="en-US" altLang="ja-JP" dirty="0" err="1"/>
              <a:t>Flipboard</a:t>
            </a:r>
            <a:r>
              <a:rPr lang="ja-JP" altLang="en-US" dirty="0"/>
              <a:t>や</a:t>
            </a:r>
            <a:r>
              <a:rPr lang="en-US" altLang="ja-JP" dirty="0"/>
              <a:t>Pulse</a:t>
            </a:r>
            <a:r>
              <a:rPr lang="ja-JP" altLang="en-US" dirty="0"/>
              <a:t>と並んで新しい情報配信ポータルの可能性を模索している。</a:t>
            </a:r>
          </a:p>
        </p:txBody>
      </p:sp>
    </p:spTree>
    <p:extLst>
      <p:ext uri="{BB962C8B-B14F-4D97-AF65-F5344CB8AC3E}">
        <p14:creationId xmlns:p14="http://schemas.microsoft.com/office/powerpoint/2010/main" val="485381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8" y="260648"/>
            <a:ext cx="9150936" cy="611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200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smtClean="0"/>
              <a:t>Shapeways</a:t>
            </a:r>
            <a:endParaRPr kumimoji="1" lang="ja-JP" altLang="en-US"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40768"/>
            <a:ext cx="4859545" cy="419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661248"/>
            <a:ext cx="12858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5661248"/>
            <a:ext cx="12858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5808885"/>
            <a:ext cx="12858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5004048" y="2178407"/>
            <a:ext cx="406794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dirty="0"/>
              <a:t>３Ｄプリントショップ。ユーザーは３Ｄプリンター用の図面をパソコンで作成して</a:t>
            </a:r>
            <a:r>
              <a:rPr lang="en-US" altLang="ja-JP" dirty="0" err="1"/>
              <a:t>Shapeways</a:t>
            </a:r>
            <a:r>
              <a:rPr lang="ja-JP" altLang="en-US" dirty="0"/>
              <a:t>へ送信する。図面はＷｅｂ上のグラフィカルなインタフェースで作成することもできる。同社のオンラインショップで作品は出力されて販売される。素材はプラスチックやステンレスなどから選べる。ユーザは今</a:t>
            </a:r>
            <a:r>
              <a:rPr lang="en-US" altLang="ja-JP" dirty="0"/>
              <a:t>10</a:t>
            </a:r>
            <a:r>
              <a:rPr lang="ja-JP" altLang="en-US" dirty="0"/>
              <a:t>万を超え、売られている作品の数は</a:t>
            </a:r>
            <a:r>
              <a:rPr lang="en-US" altLang="ja-JP" dirty="0"/>
              <a:t>30</a:t>
            </a:r>
            <a:r>
              <a:rPr lang="ja-JP" altLang="en-US" dirty="0"/>
              <a:t>万を超え、２０１２年にはニューヨークに店舗をオープンする。</a:t>
            </a:r>
          </a:p>
        </p:txBody>
      </p:sp>
    </p:spTree>
    <p:extLst>
      <p:ext uri="{BB962C8B-B14F-4D97-AF65-F5344CB8AC3E}">
        <p14:creationId xmlns:p14="http://schemas.microsoft.com/office/powerpoint/2010/main" val="3669266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648"/>
            <a:ext cx="9144000" cy="611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851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smtClean="0"/>
              <a:t>Wibidata</a:t>
            </a:r>
            <a:endParaRPr kumimoji="1" lang="ja-JP" altLang="en-US" dirty="0"/>
          </a:p>
        </p:txBody>
      </p:sp>
      <p:sp>
        <p:nvSpPr>
          <p:cNvPr id="7" name="正方形/長方形 6"/>
          <p:cNvSpPr/>
          <p:nvPr/>
        </p:nvSpPr>
        <p:spPr>
          <a:xfrm>
            <a:off x="4427984" y="3068960"/>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a:t>Apache</a:t>
            </a:r>
            <a:r>
              <a:rPr lang="ja-JP" altLang="en-US" dirty="0"/>
              <a:t>の</a:t>
            </a:r>
            <a:r>
              <a:rPr lang="en-US" altLang="ja-JP" dirty="0" err="1"/>
              <a:t>Hadoop</a:t>
            </a:r>
            <a:r>
              <a:rPr lang="ja-JP" altLang="en-US" dirty="0"/>
              <a:t>を利用して大量のデータを管理し分析するミドルウェア。既存の</a:t>
            </a:r>
            <a:r>
              <a:rPr lang="en-US" altLang="ja-JP" dirty="0"/>
              <a:t>BI</a:t>
            </a:r>
            <a:r>
              <a:rPr lang="ja-JP" altLang="en-US" dirty="0"/>
              <a:t>（ビジネスインテリジェンス）や</a:t>
            </a:r>
            <a:r>
              <a:rPr lang="en-US" altLang="ja-JP" dirty="0"/>
              <a:t>DB</a:t>
            </a:r>
            <a:r>
              <a:rPr lang="ja-JP" altLang="en-US" dirty="0"/>
              <a:t>（データベース）製品と容易に統合できる。すでに、</a:t>
            </a:r>
            <a:r>
              <a:rPr lang="en-US" altLang="ja-JP" dirty="0"/>
              <a:t>Wikipedia</a:t>
            </a:r>
            <a:r>
              <a:rPr lang="ja-JP" altLang="en-US" dirty="0" err="1"/>
              <a:t>、</a:t>
            </a:r>
            <a:r>
              <a:rPr lang="en-US" altLang="ja-JP" dirty="0"/>
              <a:t>Rich Relevance</a:t>
            </a:r>
            <a:r>
              <a:rPr lang="ja-JP" altLang="en-US" dirty="0" err="1"/>
              <a:t>、</a:t>
            </a:r>
            <a:r>
              <a:rPr lang="en-US" altLang="ja-JP" dirty="0" err="1"/>
              <a:t>Atlassian</a:t>
            </a:r>
            <a:r>
              <a:rPr lang="ja-JP" altLang="en-US" dirty="0"/>
              <a:t>といった有名どころが、</a:t>
            </a:r>
            <a:r>
              <a:rPr lang="en-US" altLang="ja-JP" dirty="0" err="1"/>
              <a:t>WibiData</a:t>
            </a:r>
            <a:r>
              <a:rPr lang="ja-JP" altLang="en-US" dirty="0"/>
              <a:t>を利用している。</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72" y="2927389"/>
            <a:ext cx="4107212" cy="203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68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最終レポート課題</a:t>
            </a:r>
            <a:r>
              <a:rPr lang="en-US" altLang="ja-JP" dirty="0"/>
              <a:t/>
            </a:r>
            <a:br>
              <a:rPr lang="en-US" altLang="ja-JP" dirty="0"/>
            </a:br>
            <a:r>
              <a:rPr lang="en-US" altLang="ja-JP" dirty="0" smtClean="0"/>
              <a:t>Whole Innovation Catalog</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660630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648"/>
            <a:ext cx="914588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068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Snip.it</a:t>
            </a:r>
            <a:endParaRPr kumimoji="1" lang="ja-JP" altLang="en-US" dirty="0"/>
          </a:p>
        </p:txBody>
      </p:sp>
      <p:sp>
        <p:nvSpPr>
          <p:cNvPr id="7" name="正方形/長方形 6"/>
          <p:cNvSpPr/>
          <p:nvPr/>
        </p:nvSpPr>
        <p:spPr>
          <a:xfrm>
            <a:off x="4427984" y="1916832"/>
            <a:ext cx="4572000" cy="39703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a:t>Snip.it</a:t>
            </a:r>
            <a:r>
              <a:rPr lang="ja-JP" altLang="en-US" dirty="0"/>
              <a:t>は、コンテンツのコレクションおよびそれに付随するオピニオン（双方あわせて「</a:t>
            </a:r>
            <a:r>
              <a:rPr lang="en-US" altLang="ja-JP" dirty="0"/>
              <a:t>snips</a:t>
            </a:r>
            <a:r>
              <a:rPr lang="ja-JP" altLang="en-US" dirty="0"/>
              <a:t>」と呼んでいる）を作成して、それを特定の誰かないし全体に公開するという機能を持つ。あちこちから気になるトピックを集めてきて、それに自らの意見を加えてひとまとまりのものとして公開することができる。また同様の興味を持つ他の人のコンテンツを見て楽しむという用途もある。ブックマーキングサービスとコンテンツクリッピングサービスと、自己表現ツールに発見ツールがあわさったような感じだ。ウェブから情報を集めてきて、自分の意見を加えてパーソナライズし、さらに新たな発見のためのきっかけとして利用することができる。</a:t>
            </a:r>
          </a:p>
        </p:txBody>
      </p:sp>
      <p:sp>
        <p:nvSpPr>
          <p:cNvPr id="8" name="正方形/長方形 7"/>
          <p:cNvSpPr/>
          <p:nvPr/>
        </p:nvSpPr>
        <p:spPr>
          <a:xfrm>
            <a:off x="5076056" y="5912034"/>
            <a:ext cx="2209387" cy="646331"/>
          </a:xfrm>
          <a:prstGeom prst="rect">
            <a:avLst/>
          </a:prstGeom>
        </p:spPr>
        <p:txBody>
          <a:bodyPr wrap="none">
            <a:spAutoFit/>
          </a:bodyPr>
          <a:lstStyle/>
          <a:p>
            <a:r>
              <a:rPr lang="ja-JP" altLang="en-US" dirty="0" smtClean="0"/>
              <a:t>競合　</a:t>
            </a:r>
            <a:endParaRPr lang="en-US" altLang="ja-JP" dirty="0" smtClean="0"/>
          </a:p>
          <a:p>
            <a:r>
              <a:rPr lang="en-US" altLang="ja-JP" dirty="0" smtClean="0"/>
              <a:t>http</a:t>
            </a:r>
            <a:r>
              <a:rPr lang="en-US" altLang="ja-JP" dirty="0"/>
              <a:t>://pinterest.com/</a:t>
            </a:r>
            <a:endParaRPr lang="ja-JP"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05" y="1916832"/>
            <a:ext cx="4263579" cy="241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181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76" y="0"/>
            <a:ext cx="7905756" cy="685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948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smtClean="0"/>
              <a:t>GuiltGroup</a:t>
            </a:r>
            <a:endParaRPr kumimoji="1" lang="ja-JP" altLang="en-US" dirty="0"/>
          </a:p>
        </p:txBody>
      </p:sp>
      <p:sp>
        <p:nvSpPr>
          <p:cNvPr id="5" name="コンテンツ プレースホルダー 4"/>
          <p:cNvSpPr>
            <a:spLocks noGrp="1"/>
          </p:cNvSpPr>
          <p:nvPr>
            <p:ph sz="half" idx="1"/>
          </p:nvPr>
        </p:nvSpPr>
        <p:spPr/>
        <p:txBody>
          <a:bodyPr/>
          <a:lstStyle/>
          <a:p>
            <a:endParaRPr kumimoji="1" lang="ja-JP" altLang="en-US"/>
          </a:p>
        </p:txBody>
      </p:sp>
      <p:sp>
        <p:nvSpPr>
          <p:cNvPr id="7" name="正方形/長方形 6"/>
          <p:cNvSpPr/>
          <p:nvPr/>
        </p:nvSpPr>
        <p:spPr>
          <a:xfrm>
            <a:off x="4499992" y="2852936"/>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世界最大級の招待制ファミリーセールサイト。メンバー特別価格で高級ファッションを購入することができる。ファストファッション成長に並行して急成長している。会員数は世界で</a:t>
            </a:r>
            <a:r>
              <a:rPr lang="en-US" altLang="ja-JP" dirty="0"/>
              <a:t>350</a:t>
            </a:r>
            <a:r>
              <a:rPr lang="ja-JP" altLang="en-US" dirty="0"/>
              <a:t>万人、日本では</a:t>
            </a:r>
            <a:r>
              <a:rPr lang="en-US" altLang="ja-JP" dirty="0"/>
              <a:t>60</a:t>
            </a:r>
            <a:r>
              <a:rPr lang="ja-JP" altLang="en-US" dirty="0"/>
              <a:t>万人。２０１０年にソフトバンクが５０億円を出資した。</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84" y="2132856"/>
            <a:ext cx="4165718" cy="341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744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0"/>
            <a:ext cx="79112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333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Good Guide</a:t>
            </a:r>
            <a:endParaRPr kumimoji="1" lang="ja-JP" altLang="en-US" dirty="0"/>
          </a:p>
        </p:txBody>
      </p:sp>
      <p:sp>
        <p:nvSpPr>
          <p:cNvPr id="7" name="正方形/長方形 6"/>
          <p:cNvSpPr/>
          <p:nvPr/>
        </p:nvSpPr>
        <p:spPr>
          <a:xfrm>
            <a:off x="4572000" y="2204864"/>
            <a:ext cx="4572000" cy="313932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パーソナルケア製品</a:t>
            </a:r>
            <a:r>
              <a:rPr lang="en-US" altLang="ja-JP" dirty="0"/>
              <a:t>〔</a:t>
            </a:r>
            <a:r>
              <a:rPr lang="ja-JP" altLang="en-US" dirty="0"/>
              <a:t>トイレタリー、洗剤、歯みがきなど</a:t>
            </a:r>
            <a:r>
              <a:rPr lang="en-US" altLang="ja-JP" dirty="0"/>
              <a:t>〕</a:t>
            </a:r>
            <a:r>
              <a:rPr lang="ja-JP" altLang="en-US" dirty="0"/>
              <a:t>およびそのメーカーに関して社会的、医学的、環境的情報を詳しく提供しようとするこのサービス。製品プロフィール・ページは健康、環境、社会的責任の</a:t>
            </a:r>
            <a:r>
              <a:rPr lang="en-US" altLang="ja-JP" dirty="0"/>
              <a:t>3</a:t>
            </a:r>
            <a:r>
              <a:rPr lang="ja-JP" altLang="en-US" dirty="0"/>
              <a:t>分野に分かれており、それぞれ</a:t>
            </a:r>
            <a:r>
              <a:rPr lang="en-US" altLang="ja-JP" dirty="0"/>
              <a:t>10</a:t>
            </a:r>
            <a:r>
              <a:rPr lang="ja-JP" altLang="en-US" dirty="0"/>
              <a:t>点満点で評価される。それぞれの分野はさらに発がん性、毒性</a:t>
            </a:r>
            <a:r>
              <a:rPr lang="en-US" altLang="ja-JP" dirty="0"/>
              <a:t>/</a:t>
            </a:r>
            <a:r>
              <a:rPr lang="ja-JP" altLang="en-US" dirty="0"/>
              <a:t>危険性、温暖化、チャリティー、雇用者責任などの項目に細分化されて評価されている。さらに全部の要素を総合して製品が社会的責任を果たしている度合いが評価される。</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55978"/>
            <a:ext cx="4190371" cy="343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265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0"/>
            <a:ext cx="8011057" cy="680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011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Ｃｏｖｅｓｔｅｒ</a:t>
            </a:r>
            <a:endParaRPr kumimoji="1" lang="ja-JP" altLang="en-US" dirty="0"/>
          </a:p>
        </p:txBody>
      </p:sp>
      <p:sp>
        <p:nvSpPr>
          <p:cNvPr id="7" name="正方形/長方形 6"/>
          <p:cNvSpPr/>
          <p:nvPr/>
        </p:nvSpPr>
        <p:spPr>
          <a:xfrm>
            <a:off x="4499992" y="2708920"/>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投資行動を公開するコミュニティ。はったりでなく”すごい投資家”をフォローすることができる。専門アナリストを凌駕する集合知金融系サービスに発展する可能性。証券サービスと提携しているので実際の売り買いを簡単に公開設定できる。ユーザーランキングもある。</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66" y="2276872"/>
            <a:ext cx="4285893" cy="303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757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22077"/>
            <a:ext cx="8102669" cy="688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03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Ｓｐｉｇｉｔ</a:t>
            </a:r>
            <a:endParaRPr kumimoji="1" lang="ja-JP" altLang="en-US" dirty="0"/>
          </a:p>
        </p:txBody>
      </p:sp>
      <p:sp>
        <p:nvSpPr>
          <p:cNvPr id="5" name="コンテンツ プレースホルダー 4"/>
          <p:cNvSpPr>
            <a:spLocks noGrp="1"/>
          </p:cNvSpPr>
          <p:nvPr>
            <p:ph sz="half" idx="1"/>
          </p:nvPr>
        </p:nvSpPr>
        <p:spPr/>
        <p:txBody>
          <a:bodyPr/>
          <a:lstStyle/>
          <a:p>
            <a:endParaRPr kumimoji="1" lang="ja-JP" altLang="en-US" dirty="0"/>
          </a:p>
        </p:txBody>
      </p:sp>
      <p:sp>
        <p:nvSpPr>
          <p:cNvPr id="7" name="正方形/長方形 6"/>
          <p:cNvSpPr/>
          <p:nvPr/>
        </p:nvSpPr>
        <p:spPr>
          <a:xfrm>
            <a:off x="4567436" y="2060848"/>
            <a:ext cx="4572000" cy="341632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企業が持続的発展のために新たな商品やサービスを模索する過程で、イノベーション（革新的な技術や発想）を事業に結びつけようとするニーズは年々高まっています。イノベーション・マネジメントは、社内外から幅広い多様な意見をインプットとし、その中から価値あるアイデアを抽出し、実行に移すまでアイデアの価値やリスクをコントロールする仕組みです。新しい製品／サービスの開発を継続的に行うイノベーティブな組織づくりを目的とし、欧米の先進企業を中心に業界・業種を問わず多くの先進企業が採用している経営手法です。</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08920"/>
            <a:ext cx="4130824" cy="229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89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Whole Earth Catalog</a:t>
            </a:r>
            <a:endParaRPr kumimoji="1" lang="ja-JP" altLang="en-US" dirty="0"/>
          </a:p>
        </p:txBody>
      </p:sp>
      <p:pic>
        <p:nvPicPr>
          <p:cNvPr id="1028" name="Picture 4" descr="Photo by Whole Earth Catalogue">
            <a:hlinkClick r:id="rId2"/>
          </p:cNvPr>
          <p:cNvPicPr>
            <a:picLocks noChangeAspect="1" noChangeArrowheads="1"/>
          </p:cNvPicPr>
          <p:nvPr/>
        </p:nvPicPr>
        <p:blipFill>
          <a:blip r:embed="rId3" cstate="print"/>
          <a:srcRect/>
          <a:stretch>
            <a:fillRect/>
          </a:stretch>
        </p:blipFill>
        <p:spPr bwMode="auto">
          <a:xfrm>
            <a:off x="467544" y="1268760"/>
            <a:ext cx="3895725" cy="5343526"/>
          </a:xfrm>
          <a:prstGeom prst="rect">
            <a:avLst/>
          </a:prstGeom>
          <a:noFill/>
        </p:spPr>
      </p:pic>
      <p:pic>
        <p:nvPicPr>
          <p:cNvPr id="1030" name="Picture 6" descr="http://upload.wikimedia.org/wikipedia/commons/thumb/5/55/Stewart_Brand-200904.jpg/220px-Stewart_Brand-200904.jpg"/>
          <p:cNvPicPr>
            <a:picLocks noChangeAspect="1" noChangeArrowheads="1"/>
          </p:cNvPicPr>
          <p:nvPr/>
        </p:nvPicPr>
        <p:blipFill>
          <a:blip r:embed="rId4" cstate="print"/>
          <a:srcRect/>
          <a:stretch>
            <a:fillRect/>
          </a:stretch>
        </p:blipFill>
        <p:spPr bwMode="auto">
          <a:xfrm>
            <a:off x="5148064" y="1772816"/>
            <a:ext cx="2520280" cy="3322188"/>
          </a:xfrm>
          <a:prstGeom prst="rect">
            <a:avLst/>
          </a:prstGeom>
          <a:noFill/>
        </p:spPr>
      </p:pic>
      <p:sp>
        <p:nvSpPr>
          <p:cNvPr id="10" name="正方形/長方形 9"/>
          <p:cNvSpPr/>
          <p:nvPr/>
        </p:nvSpPr>
        <p:spPr>
          <a:xfrm>
            <a:off x="4644008" y="5373216"/>
            <a:ext cx="4088107" cy="523220"/>
          </a:xfrm>
          <a:prstGeom prst="rect">
            <a:avLst/>
          </a:prstGeom>
        </p:spPr>
        <p:txBody>
          <a:bodyPr wrap="none">
            <a:spAutoFit/>
          </a:bodyPr>
          <a:lstStyle/>
          <a:p>
            <a:r>
              <a:rPr lang="en-US" altLang="ja-JP" sz="2800" dirty="0" smtClean="0"/>
              <a:t>“Stay </a:t>
            </a:r>
            <a:r>
              <a:rPr lang="en-US" altLang="ja-JP" sz="2800" dirty="0" err="1" smtClean="0"/>
              <a:t>Foolish,Stay</a:t>
            </a:r>
            <a:r>
              <a:rPr lang="en-US" altLang="ja-JP" sz="2800" dirty="0" smtClean="0"/>
              <a:t> Hungry.”</a:t>
            </a:r>
            <a:endParaRPr lang="ja-JP" altLang="en-US" sz="2800" dirty="0"/>
          </a:p>
        </p:txBody>
      </p:sp>
    </p:spTree>
    <p:extLst>
      <p:ext uri="{BB962C8B-B14F-4D97-AF65-F5344CB8AC3E}">
        <p14:creationId xmlns:p14="http://schemas.microsoft.com/office/powerpoint/2010/main" val="3880776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15"/>
            <a:ext cx="7920880" cy="683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554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Arrived</a:t>
            </a:r>
            <a:endParaRPr kumimoji="1" lang="ja-JP"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2"/>
            <a:ext cx="2232248" cy="320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493" y="1563406"/>
            <a:ext cx="2223043" cy="319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560565" y="2229854"/>
            <a:ext cx="4572000" cy="258532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a:t>Arrived</a:t>
            </a:r>
            <a:r>
              <a:rPr lang="ja-JP" altLang="en-US" dirty="0"/>
              <a:t>アプリでは、場所を選択して、そこに着いた時に知らせたい人の名前を追加する。指定された人たちは</a:t>
            </a:r>
            <a:r>
              <a:rPr lang="ja-JP" altLang="en-US" dirty="0" smtClean="0"/>
              <a:t>、</a:t>
            </a:r>
            <a:r>
              <a:rPr lang="ja-JP" altLang="en-US" dirty="0"/>
              <a:t>ユーザー</a:t>
            </a:r>
            <a:r>
              <a:rPr lang="ja-JP" altLang="en-US" dirty="0" smtClean="0"/>
              <a:t>が</a:t>
            </a:r>
            <a:r>
              <a:rPr lang="ja-JP" altLang="en-US" dirty="0"/>
              <a:t>その特定の場所に到着した時に、通知を受けるかどうかを選択できる。ジオフェンシング、自動チェックイン、通知などのしくみを組み合わせることで、</a:t>
            </a:r>
            <a:r>
              <a:rPr lang="en-US" altLang="ja-JP" dirty="0"/>
              <a:t>Arrived</a:t>
            </a:r>
            <a:r>
              <a:rPr lang="ja-JP" altLang="en-US" dirty="0"/>
              <a:t>はユーザーに行動パターンを変えたり、チェックインしたりさせることなく、価値を提供することを目指している。</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4744028"/>
            <a:ext cx="6438677" cy="188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890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0" y="148258"/>
            <a:ext cx="9085683" cy="647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325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1800" y="274638"/>
            <a:ext cx="5915000" cy="1143000"/>
          </a:xfrm>
        </p:spPr>
        <p:txBody>
          <a:bodyPr/>
          <a:lstStyle/>
          <a:p>
            <a:r>
              <a:rPr kumimoji="1" lang="en-US" altLang="ja-JP" dirty="0" err="1" smtClean="0"/>
              <a:t>DropboxAutomator</a:t>
            </a:r>
            <a:endParaRPr kumimoji="1" lang="ja-JP" altLang="en-US" dirty="0"/>
          </a:p>
        </p:txBody>
      </p:sp>
      <p:sp>
        <p:nvSpPr>
          <p:cNvPr id="3" name="コンテンツ プレースホルダー 2"/>
          <p:cNvSpPr>
            <a:spLocks noGrp="1"/>
          </p:cNvSpPr>
          <p:nvPr>
            <p:ph sz="half" idx="1"/>
          </p:nvPr>
        </p:nvSpPr>
        <p:spPr/>
        <p:txBody>
          <a:bodyPr/>
          <a:lstStyle/>
          <a:p>
            <a:endParaRPr kumimoji="1" lang="ja-JP" alt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4788"/>
            <a:ext cx="29337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427984" y="3140968"/>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err="1"/>
              <a:t>Dropbox</a:t>
            </a:r>
            <a:r>
              <a:rPr lang="en-US" altLang="ja-JP" dirty="0"/>
              <a:t> </a:t>
            </a:r>
            <a:r>
              <a:rPr lang="en-US" altLang="ja-JP" dirty="0" err="1"/>
              <a:t>Automator</a:t>
            </a:r>
            <a:r>
              <a:rPr lang="en-US" altLang="ja-JP" dirty="0"/>
              <a:t> </a:t>
            </a:r>
            <a:r>
              <a:rPr lang="ja-JP" altLang="en-US" dirty="0"/>
              <a:t>は、</a:t>
            </a:r>
            <a:r>
              <a:rPr lang="en-US" altLang="ja-JP" dirty="0" err="1"/>
              <a:t>Dropbox</a:t>
            </a:r>
            <a:r>
              <a:rPr lang="en-US" altLang="ja-JP" dirty="0"/>
              <a:t> </a:t>
            </a:r>
            <a:r>
              <a:rPr lang="ja-JP" altLang="en-US" dirty="0"/>
              <a:t>の指定したフォルダにファイルがアップロードされたときに、あらかじめ指定しておいた各種処理を自動的に実行できるサービス。例えば、画像をアップしたら自動的に </a:t>
            </a:r>
            <a:r>
              <a:rPr lang="en-US" altLang="ja-JP" dirty="0"/>
              <a:t>Flickr </a:t>
            </a:r>
            <a:r>
              <a:rPr lang="ja-JP" altLang="en-US" dirty="0"/>
              <a:t>にアップしてくれたり、文書ファイルをアップしたら、自動的に </a:t>
            </a:r>
            <a:r>
              <a:rPr lang="en-US" altLang="ja-JP" dirty="0"/>
              <a:t>PDF </a:t>
            </a:r>
            <a:r>
              <a:rPr lang="ja-JP" altLang="en-US" dirty="0"/>
              <a:t>に変換しておいてもらうといったことが可能になる。</a:t>
            </a:r>
          </a:p>
        </p:txBody>
      </p:sp>
    </p:spTree>
    <p:extLst>
      <p:ext uri="{BB962C8B-B14F-4D97-AF65-F5344CB8AC3E}">
        <p14:creationId xmlns:p14="http://schemas.microsoft.com/office/powerpoint/2010/main" val="3831067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86000" y="980728"/>
            <a:ext cx="4878288" cy="4832092"/>
          </a:xfrm>
          <a:prstGeom prst="rect">
            <a:avLst/>
          </a:prstGeom>
        </p:spPr>
        <p:txBody>
          <a:bodyPr wrap="square">
            <a:spAutoFit/>
          </a:bodyPr>
          <a:lstStyle/>
          <a:p>
            <a:r>
              <a:rPr lang="en-US" altLang="ja-JP" sz="2800" dirty="0" smtClean="0"/>
              <a:t>2015 Keywords</a:t>
            </a:r>
          </a:p>
          <a:p>
            <a:endParaRPr lang="en-US" altLang="ja-JP" sz="2800" dirty="0" smtClean="0"/>
          </a:p>
          <a:p>
            <a:r>
              <a:rPr lang="en-US" altLang="ja-JP" sz="2800" dirty="0" smtClean="0"/>
              <a:t>Share </a:t>
            </a:r>
            <a:r>
              <a:rPr lang="en-US" altLang="ja-JP" sz="2800" dirty="0"/>
              <a:t>and Sync</a:t>
            </a:r>
          </a:p>
          <a:p>
            <a:r>
              <a:rPr lang="en-US" altLang="ja-JP" sz="2800" dirty="0" err="1"/>
              <a:t>GeoFencing</a:t>
            </a:r>
            <a:endParaRPr lang="en-US" altLang="ja-JP" sz="2800" dirty="0"/>
          </a:p>
          <a:p>
            <a:r>
              <a:rPr lang="en-US" altLang="ja-JP" sz="2800" dirty="0" err="1"/>
              <a:t>SocialGood</a:t>
            </a:r>
            <a:endParaRPr lang="en-US" altLang="ja-JP" sz="2800" dirty="0"/>
          </a:p>
          <a:p>
            <a:r>
              <a:rPr lang="en-US" altLang="ja-JP" sz="2800" dirty="0"/>
              <a:t>Big Data</a:t>
            </a:r>
          </a:p>
          <a:p>
            <a:r>
              <a:rPr lang="en-US" altLang="ja-JP" sz="2800" dirty="0"/>
              <a:t>Open Linked Data</a:t>
            </a:r>
          </a:p>
          <a:p>
            <a:r>
              <a:rPr lang="en-US" altLang="ja-JP" sz="2800" dirty="0"/>
              <a:t>Personal branding</a:t>
            </a:r>
          </a:p>
          <a:p>
            <a:r>
              <a:rPr lang="en-US" altLang="ja-JP" sz="2800" dirty="0"/>
              <a:t>Digital fab</a:t>
            </a:r>
          </a:p>
          <a:p>
            <a:r>
              <a:rPr lang="en-US" altLang="ja-JP" sz="2800" dirty="0" err="1" smtClean="0"/>
              <a:t>Curation</a:t>
            </a:r>
            <a:endParaRPr lang="en-US" altLang="ja-JP" sz="2800" dirty="0" smtClean="0"/>
          </a:p>
          <a:p>
            <a:r>
              <a:rPr lang="en-US" altLang="ja-JP" sz="2800" dirty="0" smtClean="0"/>
              <a:t>…</a:t>
            </a:r>
            <a:endParaRPr lang="ja-JP" altLang="en-US" sz="2800" dirty="0"/>
          </a:p>
        </p:txBody>
      </p:sp>
    </p:spTree>
    <p:extLst>
      <p:ext uri="{BB962C8B-B14F-4D97-AF65-F5344CB8AC3E}">
        <p14:creationId xmlns:p14="http://schemas.microsoft.com/office/powerpoint/2010/main" val="3229456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985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46082" name="Picture 2" descr="http://rs.resalliance.org/wp-content/uploads/2009/02/pageexample.jpg"/>
          <p:cNvPicPr>
            <a:picLocks noChangeAspect="1" noChangeArrowheads="1"/>
          </p:cNvPicPr>
          <p:nvPr/>
        </p:nvPicPr>
        <p:blipFill>
          <a:blip r:embed="rId2" cstate="print"/>
          <a:srcRect/>
          <a:stretch>
            <a:fillRect/>
          </a:stretch>
        </p:blipFill>
        <p:spPr bwMode="auto">
          <a:xfrm>
            <a:off x="251520" y="476672"/>
            <a:ext cx="8828914" cy="5976664"/>
          </a:xfrm>
          <a:prstGeom prst="rect">
            <a:avLst/>
          </a:prstGeom>
          <a:noFill/>
        </p:spPr>
      </p:pic>
      <p:sp>
        <p:nvSpPr>
          <p:cNvPr id="6" name="正方形/長方形 5"/>
          <p:cNvSpPr/>
          <p:nvPr/>
        </p:nvSpPr>
        <p:spPr>
          <a:xfrm>
            <a:off x="2411760" y="5949280"/>
            <a:ext cx="4536819"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dirty="0" smtClean="0"/>
              <a:t>時代に先駆けたありとあらゆるモノのカタログ</a:t>
            </a:r>
            <a:endParaRPr lang="ja-JP" altLang="en-US" dirty="0"/>
          </a:p>
        </p:txBody>
      </p:sp>
    </p:spTree>
    <p:extLst>
      <p:ext uri="{BB962C8B-B14F-4D97-AF65-F5344CB8AC3E}">
        <p14:creationId xmlns:p14="http://schemas.microsoft.com/office/powerpoint/2010/main" val="806198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29698" name="Picture 2" descr="greenz/グリーンズ　最後の裏表紙"/>
          <p:cNvPicPr>
            <a:picLocks noChangeAspect="1" noChangeArrowheads="1"/>
          </p:cNvPicPr>
          <p:nvPr/>
        </p:nvPicPr>
        <p:blipFill>
          <a:blip r:embed="rId2" cstate="print"/>
          <a:srcRect/>
          <a:stretch>
            <a:fillRect/>
          </a:stretch>
        </p:blipFill>
        <p:spPr bwMode="auto">
          <a:xfrm>
            <a:off x="2123728" y="0"/>
            <a:ext cx="5091360" cy="6858000"/>
          </a:xfrm>
          <a:prstGeom prst="rect">
            <a:avLst/>
          </a:prstGeom>
          <a:noFill/>
        </p:spPr>
      </p:pic>
    </p:spTree>
    <p:extLst>
      <p:ext uri="{BB962C8B-B14F-4D97-AF65-F5344CB8AC3E}">
        <p14:creationId xmlns:p14="http://schemas.microsoft.com/office/powerpoint/2010/main" val="249938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hlinkClick r:id="rId2"/>
          </p:cNvPr>
          <p:cNvPicPr>
            <a:picLocks noChangeAspect="1" noChangeArrowheads="1"/>
          </p:cNvPicPr>
          <p:nvPr/>
        </p:nvPicPr>
        <p:blipFill>
          <a:blip r:embed="rId3" cstate="print"/>
          <a:srcRect/>
          <a:stretch>
            <a:fillRect/>
          </a:stretch>
        </p:blipFill>
        <p:spPr bwMode="auto">
          <a:xfrm>
            <a:off x="0" y="692696"/>
            <a:ext cx="9180910" cy="5836692"/>
          </a:xfrm>
          <a:prstGeom prst="rect">
            <a:avLst/>
          </a:prstGeom>
          <a:noFill/>
          <a:ln w="9525">
            <a:noFill/>
            <a:miter lim="800000"/>
            <a:headEnd/>
            <a:tailEnd/>
          </a:ln>
        </p:spPr>
      </p:pic>
    </p:spTree>
    <p:extLst>
      <p:ext uri="{BB962C8B-B14F-4D97-AF65-F5344CB8AC3E}">
        <p14:creationId xmlns:p14="http://schemas.microsoft.com/office/powerpoint/2010/main" val="301340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476672"/>
            <a:ext cx="8352928" cy="5570756"/>
          </a:xfrm>
          <a:prstGeom prst="rect">
            <a:avLst/>
          </a:prstGeom>
        </p:spPr>
        <p:txBody>
          <a:bodyPr wrap="square">
            <a:spAutoFit/>
          </a:bodyPr>
          <a:lstStyle/>
          <a:p>
            <a:r>
              <a:rPr lang="ja-JP" altLang="en-US" sz="3200" dirty="0"/>
              <a:t>レポート　”</a:t>
            </a:r>
            <a:r>
              <a:rPr lang="en-US" altLang="ja-JP" sz="3200" dirty="0"/>
              <a:t>Whole Innovation Catalog”</a:t>
            </a:r>
          </a:p>
          <a:p>
            <a:endParaRPr lang="en-US" altLang="ja-JP" dirty="0"/>
          </a:p>
          <a:p>
            <a:r>
              <a:rPr lang="ja-JP" altLang="en-US" dirty="0"/>
              <a:t>集合知によって</a:t>
            </a:r>
            <a:r>
              <a:rPr lang="en-US" altLang="ja-JP" dirty="0"/>
              <a:t>Web</a:t>
            </a:r>
            <a:r>
              <a:rPr lang="ja-JP" altLang="en-US" dirty="0"/>
              <a:t>イノベーションの”可能性のカタログ”をつくります。</a:t>
            </a:r>
          </a:p>
          <a:p>
            <a:endParaRPr lang="ja-JP" altLang="en-US" dirty="0"/>
          </a:p>
          <a:p>
            <a:r>
              <a:rPr lang="ja-JP" altLang="en-US" dirty="0"/>
              <a:t>「これはイノベイティブだ」と思うモノ、サービス、要素技術、人、書籍、場、概念、言葉、クオリアなどを２０個発想してください。</a:t>
            </a:r>
            <a:r>
              <a:rPr lang="en-US" altLang="ja-JP" dirty="0"/>
              <a:t>Web</a:t>
            </a:r>
            <a:r>
              <a:rPr lang="ja-JP" altLang="en-US" dirty="0"/>
              <a:t>イノベーションから離れていても結構ですが、どこかでつながる余地があるものを選んでください。１つの発想について１枚、２０秒で語れるレベルの、シンプルなスライドを作成してください。スライドは画像一枚やワンフレーズでも結構です。計２０枚のスライドができたらレポート完成です。</a:t>
            </a:r>
          </a:p>
          <a:p>
            <a:endParaRPr lang="ja-JP" altLang="en-US" dirty="0"/>
          </a:p>
          <a:p>
            <a:r>
              <a:rPr lang="ja-JP" altLang="en-US" dirty="0"/>
              <a:t>レポート中間発表</a:t>
            </a:r>
            <a:r>
              <a:rPr lang="ja-JP" altLang="en-US" dirty="0" smtClean="0"/>
              <a:t>を</a:t>
            </a:r>
            <a:endParaRPr lang="ja-JP" altLang="en-US" dirty="0"/>
          </a:p>
          <a:p>
            <a:r>
              <a:rPr lang="ja-JP" altLang="en-US" dirty="0"/>
              <a:t>最終授業</a:t>
            </a:r>
            <a:r>
              <a:rPr lang="ja-JP" altLang="en-US" dirty="0" smtClean="0"/>
              <a:t>１月２</a:t>
            </a:r>
            <a:r>
              <a:rPr lang="ja-JP" altLang="en-US" dirty="0"/>
              <a:t>３</a:t>
            </a:r>
            <a:r>
              <a:rPr lang="ja-JP" altLang="en-US" dirty="0" smtClean="0"/>
              <a:t>日（金）</a:t>
            </a:r>
            <a:endParaRPr lang="ja-JP" altLang="en-US" dirty="0"/>
          </a:p>
          <a:p>
            <a:r>
              <a:rPr lang="ja-JP" altLang="en-US" dirty="0" smtClean="0"/>
              <a:t>に</a:t>
            </a:r>
            <a:r>
              <a:rPr lang="en-US" altLang="ja-JP" dirty="0" err="1"/>
              <a:t>Pechakucha</a:t>
            </a:r>
            <a:r>
              <a:rPr lang="en-US" altLang="ja-JP" dirty="0"/>
              <a:t>(Ignite)</a:t>
            </a:r>
            <a:r>
              <a:rPr lang="ja-JP" altLang="en-US" dirty="0"/>
              <a:t>形式で行います。中間発表のフィードバックを経て</a:t>
            </a:r>
          </a:p>
          <a:p>
            <a:r>
              <a:rPr lang="ja-JP" altLang="en-US" dirty="0" smtClean="0"/>
              <a:t>提出</a:t>
            </a:r>
            <a:r>
              <a:rPr lang="ja-JP" altLang="en-US" dirty="0"/>
              <a:t>締切</a:t>
            </a:r>
            <a:r>
              <a:rPr lang="ja-JP" altLang="en-US" dirty="0" smtClean="0"/>
              <a:t>は１月３１日（土）</a:t>
            </a:r>
            <a:endParaRPr lang="ja-JP" altLang="en-US" dirty="0"/>
          </a:p>
          <a:p>
            <a:r>
              <a:rPr lang="en-US" altLang="ja-JP" dirty="0" smtClean="0"/>
              <a:t>daiya@datasection.co.jp</a:t>
            </a:r>
            <a:endParaRPr lang="en-US" altLang="ja-JP" dirty="0"/>
          </a:p>
          <a:p>
            <a:r>
              <a:rPr lang="ja-JP" altLang="en-US" dirty="0"/>
              <a:t>（１ファイル１０メガ以下でお願いします。重たい場合</a:t>
            </a:r>
            <a:r>
              <a:rPr lang="ja-JP" altLang="en-US" dirty="0" smtClean="0"/>
              <a:t>は宅ファイル便を使うか、分割</a:t>
            </a:r>
            <a:r>
              <a:rPr lang="ja-JP" altLang="en-US" dirty="0"/>
              <a:t>するなどしてください。）</a:t>
            </a:r>
          </a:p>
          <a:p>
            <a:endParaRPr lang="ja-JP" altLang="en-US" dirty="0"/>
          </a:p>
          <a:p>
            <a:r>
              <a:rPr lang="ja-JP" altLang="en-US" dirty="0" err="1"/>
              <a:t>まで</a:t>
            </a:r>
            <a:r>
              <a:rPr lang="ja-JP" altLang="en-US" dirty="0"/>
              <a:t>メールでパワーポイントで提出してください。</a:t>
            </a:r>
          </a:p>
        </p:txBody>
      </p:sp>
    </p:spTree>
    <p:extLst>
      <p:ext uri="{BB962C8B-B14F-4D97-AF65-F5344CB8AC3E}">
        <p14:creationId xmlns:p14="http://schemas.microsoft.com/office/powerpoint/2010/main" val="3100532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39752" y="2060848"/>
            <a:ext cx="4572000" cy="2523768"/>
          </a:xfrm>
          <a:prstGeom prst="rect">
            <a:avLst/>
          </a:prstGeom>
        </p:spPr>
        <p:txBody>
          <a:bodyPr>
            <a:spAutoFit/>
          </a:bodyPr>
          <a:lstStyle/>
          <a:p>
            <a:r>
              <a:rPr lang="ja-JP" altLang="en-US" dirty="0" smtClean="0"/>
              <a:t>「これはイノベイティブだ」と思うモノ、サービス、要素技術、人、書籍、場、概念、言葉、クオリアなどを</a:t>
            </a:r>
            <a:r>
              <a:rPr lang="ja-JP" altLang="en-US" dirty="0"/>
              <a:t>５</a:t>
            </a:r>
            <a:r>
              <a:rPr lang="ja-JP" altLang="en-US" dirty="0" smtClean="0"/>
              <a:t>個発想してください。（１０分）</a:t>
            </a:r>
            <a:endParaRPr lang="en-US" altLang="ja-JP" dirty="0" smtClean="0"/>
          </a:p>
          <a:p>
            <a:endParaRPr lang="en-US" altLang="ja-JP" dirty="0" smtClean="0"/>
          </a:p>
          <a:p>
            <a:r>
              <a:rPr lang="ja-JP" altLang="en-US" dirty="0" smtClean="0"/>
              <a:t>発表してください。（</a:t>
            </a:r>
            <a:r>
              <a:rPr lang="ja-JP" altLang="en-US" dirty="0"/>
              <a:t>２０</a:t>
            </a:r>
            <a:r>
              <a:rPr lang="ja-JP" altLang="en-US" dirty="0" smtClean="0"/>
              <a:t>分）</a:t>
            </a:r>
            <a:endParaRPr lang="en-US" altLang="ja-JP" dirty="0" smtClean="0"/>
          </a:p>
          <a:p>
            <a:endParaRPr lang="en-US" altLang="ja-JP" dirty="0" smtClean="0"/>
          </a:p>
          <a:p>
            <a:endParaRPr lang="en-US" altLang="ja-JP" dirty="0" smtClean="0"/>
          </a:p>
          <a:p>
            <a:endParaRPr lang="en-US" altLang="ja-JP" dirty="0" smtClean="0"/>
          </a:p>
          <a:p>
            <a:r>
              <a:rPr lang="en-US" altLang="ja-JP" sz="1400" dirty="0" smtClean="0"/>
              <a:t>NG</a:t>
            </a:r>
            <a:r>
              <a:rPr lang="ja-JP" altLang="en-US" sz="1400" dirty="0" smtClean="0"/>
              <a:t>の作成</a:t>
            </a:r>
            <a:endParaRPr lang="ja-JP" altLang="en-US" sz="1400" dirty="0"/>
          </a:p>
        </p:txBody>
      </p:sp>
      <p:sp>
        <p:nvSpPr>
          <p:cNvPr id="3" name="正方形/長方形 2"/>
          <p:cNvSpPr/>
          <p:nvPr/>
        </p:nvSpPr>
        <p:spPr>
          <a:xfrm>
            <a:off x="2771800" y="1196752"/>
            <a:ext cx="2945037" cy="369332"/>
          </a:xfrm>
          <a:prstGeom prst="rect">
            <a:avLst/>
          </a:prstGeom>
        </p:spPr>
        <p:txBody>
          <a:bodyPr wrap="none">
            <a:spAutoFit/>
          </a:bodyPr>
          <a:lstStyle/>
          <a:p>
            <a:r>
              <a:rPr lang="ja-JP" altLang="en-US" dirty="0" smtClean="0"/>
              <a:t>本日ちょっとやってみましょう</a:t>
            </a:r>
            <a:endParaRPr lang="ja-JP" altLang="en-US" dirty="0"/>
          </a:p>
        </p:txBody>
      </p:sp>
    </p:spTree>
    <p:extLst>
      <p:ext uri="{BB962C8B-B14F-4D97-AF65-F5344CB8AC3E}">
        <p14:creationId xmlns:p14="http://schemas.microsoft.com/office/powerpoint/2010/main" val="4023432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
            </a:r>
            <a:br>
              <a:rPr lang="en-US" altLang="ja-JP" dirty="0"/>
            </a:br>
            <a:r>
              <a:rPr lang="ja-JP" altLang="en-US" dirty="0" smtClean="0"/>
              <a:t>気になる先端</a:t>
            </a:r>
            <a:r>
              <a:rPr lang="en-US" altLang="ja-JP" dirty="0" smtClean="0"/>
              <a:t>12</a:t>
            </a:r>
            <a:r>
              <a:rPr lang="ja-JP" altLang="en-US" dirty="0" smtClean="0"/>
              <a:t>サービス</a:t>
            </a:r>
            <a:endParaRPr kumimoji="1" lang="ja-JP" altLang="en-US" dirty="0"/>
          </a:p>
        </p:txBody>
      </p:sp>
      <p:sp>
        <p:nvSpPr>
          <p:cNvPr id="3" name="サブタイトル 2"/>
          <p:cNvSpPr>
            <a:spLocks noGrp="1"/>
          </p:cNvSpPr>
          <p:nvPr>
            <p:ph type="subTitle" idx="1"/>
          </p:nvPr>
        </p:nvSpPr>
        <p:spPr/>
        <p:txBody>
          <a:bodyPr/>
          <a:lstStyle/>
          <a:p>
            <a:r>
              <a:rPr kumimoji="1" lang="en-US" altLang="ja-JP" dirty="0" err="1" smtClean="0"/>
              <a:t>Daiya</a:t>
            </a:r>
            <a:r>
              <a:rPr kumimoji="1" lang="en-US" altLang="ja-JP" dirty="0" smtClean="0"/>
              <a:t> Hashimoto</a:t>
            </a:r>
            <a:endParaRPr kumimoji="1" lang="ja-JP" altLang="en-US" dirty="0"/>
          </a:p>
        </p:txBody>
      </p:sp>
    </p:spTree>
    <p:extLst>
      <p:ext uri="{BB962C8B-B14F-4D97-AF65-F5344CB8AC3E}">
        <p14:creationId xmlns:p14="http://schemas.microsoft.com/office/powerpoint/2010/main" val="2765854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1061</Words>
  <Application>Microsoft Office PowerPoint</Application>
  <PresentationFormat>画面に合わせる (4:3)</PresentationFormat>
  <Paragraphs>69</Paragraphs>
  <Slides>35</Slides>
  <Notes>1</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WholeInnovationCatalog2015 　http://tvnews.jp/tgs2014/ ID: passion Pasword:future   </vt:lpstr>
      <vt:lpstr>最終レポート課題 Whole Innovation Catalog</vt:lpstr>
      <vt:lpstr>Whole Earth Catalog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気になる先端12サービス</vt:lpstr>
      <vt:lpstr>PowerPoint プレゼンテーション</vt:lpstr>
      <vt:lpstr>BrandMyMail</vt:lpstr>
      <vt:lpstr>PowerPoint プレゼンテーション</vt:lpstr>
      <vt:lpstr>店舗訪問するとたまるポイントShopkick</vt:lpstr>
      <vt:lpstr>PowerPoint プレゼンテーション</vt:lpstr>
      <vt:lpstr>Google Current</vt:lpstr>
      <vt:lpstr>PowerPoint プレゼンテーション</vt:lpstr>
      <vt:lpstr>Shapeways</vt:lpstr>
      <vt:lpstr>PowerPoint プレゼンテーション</vt:lpstr>
      <vt:lpstr>Wibidata</vt:lpstr>
      <vt:lpstr>PowerPoint プレゼンテーション</vt:lpstr>
      <vt:lpstr>Snip.it</vt:lpstr>
      <vt:lpstr>PowerPoint プレゼンテーション</vt:lpstr>
      <vt:lpstr>GuiltGroup</vt:lpstr>
      <vt:lpstr>PowerPoint プレゼンテーション</vt:lpstr>
      <vt:lpstr>Good Guide</vt:lpstr>
      <vt:lpstr>PowerPoint プレゼンテーション</vt:lpstr>
      <vt:lpstr>Ｃｏｖｅｓｔｅｒ</vt:lpstr>
      <vt:lpstr>PowerPoint プレゼンテーション</vt:lpstr>
      <vt:lpstr>Ｓｐｉｇｉｔ</vt:lpstr>
      <vt:lpstr>PowerPoint プレゼンテーション</vt:lpstr>
      <vt:lpstr>Arrived</vt:lpstr>
      <vt:lpstr>PowerPoint プレゼンテーション</vt:lpstr>
      <vt:lpstr>DropboxAutomator</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WholeInnovationCatalog2013</dc:title>
  <dc:creator>Daiya</dc:creator>
  <cp:lastModifiedBy>Daiya</cp:lastModifiedBy>
  <cp:revision>10</cp:revision>
  <dcterms:created xsi:type="dcterms:W3CDTF">2012-12-14T00:18:55Z</dcterms:created>
  <dcterms:modified xsi:type="dcterms:W3CDTF">2015-01-10T00:19:09Z</dcterms:modified>
</cp:coreProperties>
</file>