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368" r:id="rId2"/>
    <p:sldId id="382" r:id="rId3"/>
    <p:sldId id="393" r:id="rId4"/>
    <p:sldId id="383" r:id="rId5"/>
    <p:sldId id="384" r:id="rId6"/>
    <p:sldId id="386" r:id="rId7"/>
    <p:sldId id="387" r:id="rId8"/>
    <p:sldId id="390" r:id="rId9"/>
    <p:sldId id="391" r:id="rId10"/>
    <p:sldId id="394" r:id="rId11"/>
    <p:sldId id="398" r:id="rId12"/>
    <p:sldId id="395" r:id="rId13"/>
    <p:sldId id="399" r:id="rId14"/>
    <p:sldId id="400" r:id="rId15"/>
    <p:sldId id="402" r:id="rId16"/>
    <p:sldId id="401" r:id="rId17"/>
    <p:sldId id="403" r:id="rId18"/>
    <p:sldId id="388" r:id="rId19"/>
    <p:sldId id="389" r:id="rId20"/>
    <p:sldId id="352"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670D0C9-30F8-4D1A-819C-09D81481F0AF}">
          <p14:sldIdLst>
            <p14:sldId id="368"/>
            <p14:sldId id="382"/>
            <p14:sldId id="393"/>
            <p14:sldId id="383"/>
            <p14:sldId id="384"/>
            <p14:sldId id="386"/>
            <p14:sldId id="387"/>
            <p14:sldId id="390"/>
            <p14:sldId id="391"/>
            <p14:sldId id="394"/>
            <p14:sldId id="398"/>
            <p14:sldId id="395"/>
            <p14:sldId id="399"/>
            <p14:sldId id="400"/>
            <p14:sldId id="402"/>
            <p14:sldId id="401"/>
            <p14:sldId id="403"/>
            <p14:sldId id="388"/>
            <p14:sldId id="389"/>
            <p14:sldId id="352"/>
          </p14:sldIdLst>
        </p14:section>
        <p14:section name="タイトルなしのセクション" id="{0E5F6A6B-2085-4C46-9AD0-5F06C5A65EF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3DDEEF"/>
    <a:srgbClr val="0066FF"/>
    <a:srgbClr val="9966FF"/>
    <a:srgbClr val="FF66CC"/>
    <a:srgbClr val="0FA3B3"/>
    <a:srgbClr val="9900CC"/>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89938" autoAdjust="0"/>
  </p:normalViewPr>
  <p:slideViewPr>
    <p:cSldViewPr>
      <p:cViewPr>
        <p:scale>
          <a:sx n="100" d="100"/>
          <a:sy n="100" d="100"/>
        </p:scale>
        <p:origin x="-1932"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48"/>
    </p:cViewPr>
  </p:sorterViewPr>
  <p:notesViewPr>
    <p:cSldViewPr>
      <p:cViewPr varScale="1">
        <p:scale>
          <a:sx n="50" d="100"/>
          <a:sy n="50" d="100"/>
        </p:scale>
        <p:origin x="295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B0E2CC-4599-4AB2-A7F3-C0B265BEB91F}" type="datetimeFigureOut">
              <a:rPr kumimoji="1" lang="ja-JP" altLang="en-US" smtClean="0"/>
              <a:t>2014/1/16</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686428-86BE-404A-A5E8-44DCB60713CD}" type="slidenum">
              <a:rPr kumimoji="1" lang="ja-JP" altLang="en-US" smtClean="0"/>
              <a:t>‹#›</a:t>
            </a:fld>
            <a:endParaRPr kumimoji="1" lang="ja-JP" altLang="en-US"/>
          </a:p>
        </p:txBody>
      </p:sp>
    </p:spTree>
    <p:extLst>
      <p:ext uri="{BB962C8B-B14F-4D97-AF65-F5344CB8AC3E}">
        <p14:creationId xmlns:p14="http://schemas.microsoft.com/office/powerpoint/2010/main" val="4021425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E6DC0-A350-4AED-8BC2-C3A61757D71B}" type="datetimeFigureOut">
              <a:rPr kumimoji="1" lang="ja-JP" altLang="en-US" smtClean="0"/>
              <a:t>2014/1/16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97EC5-6283-4F22-BC7C-B64B77AE4AB5}" type="slidenum">
              <a:rPr kumimoji="1" lang="ja-JP" altLang="en-US" smtClean="0"/>
              <a:t>‹#›</a:t>
            </a:fld>
            <a:endParaRPr kumimoji="1" lang="ja-JP" altLang="en-US"/>
          </a:p>
        </p:txBody>
      </p:sp>
    </p:spTree>
    <p:extLst>
      <p:ext uri="{BB962C8B-B14F-4D97-AF65-F5344CB8AC3E}">
        <p14:creationId xmlns:p14="http://schemas.microsoft.com/office/powerpoint/2010/main" val="536408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10</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11</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12</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13</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14</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15</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16</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17</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18</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19</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2</a:t>
            </a:fld>
            <a:endParaRPr kumimoji="1" lang="ja-JP" altLang="en-US"/>
          </a:p>
        </p:txBody>
      </p:sp>
    </p:spTree>
    <p:extLst>
      <p:ext uri="{BB962C8B-B14F-4D97-AF65-F5344CB8AC3E}">
        <p14:creationId xmlns:p14="http://schemas.microsoft.com/office/powerpoint/2010/main" val="254659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20</a:t>
            </a:fld>
            <a:endParaRPr kumimoji="1" lang="ja-JP" altLang="en-US"/>
          </a:p>
        </p:txBody>
      </p:sp>
    </p:spTree>
    <p:extLst>
      <p:ext uri="{BB962C8B-B14F-4D97-AF65-F5344CB8AC3E}">
        <p14:creationId xmlns:p14="http://schemas.microsoft.com/office/powerpoint/2010/main" val="342791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F4F1DF7-0CA1-4859-A623-35CBC2E89073}" type="slidenum">
              <a:rPr kumimoji="1" lang="ja-JP" altLang="en-US" smtClean="0"/>
              <a:t>3</a:t>
            </a:fld>
            <a:endParaRPr kumimoji="1" lang="ja-JP" altLang="en-US"/>
          </a:p>
        </p:txBody>
      </p:sp>
    </p:spTree>
    <p:extLst>
      <p:ext uri="{BB962C8B-B14F-4D97-AF65-F5344CB8AC3E}">
        <p14:creationId xmlns:p14="http://schemas.microsoft.com/office/powerpoint/2010/main" val="156463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4</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5</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6</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7</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8</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897EC5-6283-4F22-BC7C-B64B77AE4AB5}" type="slidenum">
              <a:rPr kumimoji="1" lang="ja-JP" altLang="en-US" smtClean="0"/>
              <a:t>9</a:t>
            </a:fld>
            <a:endParaRPr kumimoji="1" lang="ja-JP" altLang="en-US" dirty="0"/>
          </a:p>
        </p:txBody>
      </p:sp>
    </p:spTree>
    <p:extLst>
      <p:ext uri="{BB962C8B-B14F-4D97-AF65-F5344CB8AC3E}">
        <p14:creationId xmlns:p14="http://schemas.microsoft.com/office/powerpoint/2010/main" val="254659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424576126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149137998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123839525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329222289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283055190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137723780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55119936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83865589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407568447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383755413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4BE510-4F0E-45BD-8E4D-10406ECC39CD}" type="datetimeFigureOut">
              <a:rPr kumimoji="1" lang="ja-JP" altLang="en-US" smtClean="0"/>
              <a:t>2014/1/16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45140160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94BE510-4F0E-45BD-8E4D-10406ECC39CD}" type="datetimeFigureOut">
              <a:rPr kumimoji="1" lang="ja-JP" altLang="en-US" smtClean="0"/>
              <a:t>2014/1/16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395107-742F-4B07-BEF1-5F5CBBB9B53D}" type="slidenum">
              <a:rPr kumimoji="1" lang="ja-JP" altLang="en-US" smtClean="0"/>
              <a:t>‹#›</a:t>
            </a:fld>
            <a:endParaRPr kumimoji="1" lang="ja-JP" altLang="en-US"/>
          </a:p>
        </p:txBody>
      </p:sp>
    </p:spTree>
    <p:extLst>
      <p:ext uri="{BB962C8B-B14F-4D97-AF65-F5344CB8AC3E}">
        <p14:creationId xmlns:p14="http://schemas.microsoft.com/office/powerpoint/2010/main" val="3032490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jpeg"/><Relationship Id="rId3" Type="http://schemas.openxmlformats.org/officeDocument/2006/relationships/image" Target="../media/image1.jpeg"/><Relationship Id="rId7" Type="http://schemas.openxmlformats.org/officeDocument/2006/relationships/image" Target="../media/image88.gif"/><Relationship Id="rId12" Type="http://schemas.openxmlformats.org/officeDocument/2006/relationships/image" Target="../media/image9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paypal.jp/here/" TargetMode="External"/><Relationship Id="rId11" Type="http://schemas.openxmlformats.org/officeDocument/2006/relationships/image" Target="../media/image92.jpeg"/><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10" Type="http://schemas.openxmlformats.org/officeDocument/2006/relationships/image" Target="../media/image91.png"/><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 Id="rId9" Type="http://schemas.openxmlformats.org/officeDocument/2006/relationships/image" Target="../media/image90.png"/></Relationships>
</file>

<file path=ppt/slides/_rels/slide11.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jpeg"/><Relationship Id="rId3" Type="http://schemas.openxmlformats.org/officeDocument/2006/relationships/image" Target="../media/image1.jpeg"/><Relationship Id="rId7" Type="http://schemas.openxmlformats.org/officeDocument/2006/relationships/hyperlink" Target="http://www.google.co.jp/url?sa=i&amp;rct=j&amp;q=&amp;esrc=s&amp;frm=1&amp;source=images&amp;cd=&amp;cad=rja&amp;docid=mAutojdcAWkCnM&amp;tbnid=bZAN4To4llvNEM:&amp;ved=0CAUQjRw&amp;url=http://gizmodo.com/tag/winky&amp;ei=A07XUva7LaugigeE2oC4CA&amp;bvm=bv.59568121,d.cGU&amp;psig=AFQjCNFquXWUe8jKrIT3FXoN_bct6FDyuw&amp;ust=1389928052985128" TargetMode="External"/><Relationship Id="rId12" Type="http://schemas.openxmlformats.org/officeDocument/2006/relationships/image" Target="../media/image100.jpeg"/><Relationship Id="rId17" Type="http://schemas.openxmlformats.org/officeDocument/2006/relationships/image" Target="../media/image104.jpeg"/><Relationship Id="rId2" Type="http://schemas.openxmlformats.org/officeDocument/2006/relationships/notesSlide" Target="../notesSlides/notesSlide11.xml"/><Relationship Id="rId16" Type="http://schemas.openxmlformats.org/officeDocument/2006/relationships/image" Target="../media/image103.jpeg"/><Relationship Id="rId1" Type="http://schemas.openxmlformats.org/officeDocument/2006/relationships/slideLayout" Target="../slideLayouts/slideLayout1.xml"/><Relationship Id="rId6" Type="http://schemas.openxmlformats.org/officeDocument/2006/relationships/image" Target="../media/image95.gif"/><Relationship Id="rId11" Type="http://schemas.openxmlformats.org/officeDocument/2006/relationships/image" Target="../media/image99.jpeg"/><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15" Type="http://schemas.openxmlformats.org/officeDocument/2006/relationships/hyperlink" Target="http://www.google.co.jp/url?sa=i&amp;source=images&amp;cd=&amp;cad=rja&amp;docid=UzCqT75WESJXCM&amp;tbnid=_2PAiU5GKyZbiM:&amp;ved=0CAgQjRw&amp;url=http://www.roboticsbusinessreview.com/company/boston_dynamics&amp;ei=02XXUvTHI8mqkwXNz4GQAw&amp;psig=AFQjCNHzaZjyTJNpqBV8sQ1azKGAyyTOfA&amp;ust=1389934419650243" TargetMode="External"/><Relationship Id="rId10" Type="http://schemas.openxmlformats.org/officeDocument/2006/relationships/image" Target="../media/image98.jpeg"/><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 Id="rId9" Type="http://schemas.openxmlformats.org/officeDocument/2006/relationships/image" Target="../media/image97.jpeg"/><Relationship Id="rId14" Type="http://schemas.openxmlformats.org/officeDocument/2006/relationships/image" Target="../media/image102.jpeg"/></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jp/url?sa=i&amp;rct=j&amp;q=&amp;esrc=s&amp;frm=1&amp;source=images&amp;cd=&amp;cad=rja&amp;docid=SAx7wyEXOCsr8M&amp;tbnid=9wVZeoliLaELvM:&amp;ved=0CAUQjRw&amp;url=http://www.hitachi.co.jp/products/its/product/technology/2103972_44852.html&amp;ei=pW3XUpTNEcXLkgXG9IDICA&amp;bvm=bv.59568121,d.dGI&amp;psig=AFQjCNFKI7hwZgBPiyTmakQCAJZsOQAR3Q&amp;ust=1389936293727877" TargetMode="External"/><Relationship Id="rId13" Type="http://schemas.openxmlformats.org/officeDocument/2006/relationships/image" Target="../media/image110.png"/><Relationship Id="rId3" Type="http://schemas.openxmlformats.org/officeDocument/2006/relationships/image" Target="../media/image1.jpeg"/><Relationship Id="rId7" Type="http://schemas.openxmlformats.org/officeDocument/2006/relationships/image" Target="../media/image105.jpeg"/><Relationship Id="rId12" Type="http://schemas.openxmlformats.org/officeDocument/2006/relationships/image" Target="../media/image109.png"/><Relationship Id="rId2" Type="http://schemas.openxmlformats.org/officeDocument/2006/relationships/notesSlide" Target="../notesSlides/notesSlide12.xml"/><Relationship Id="rId16" Type="http://schemas.openxmlformats.org/officeDocument/2006/relationships/image" Target="../media/image112.jpeg"/><Relationship Id="rId1" Type="http://schemas.openxmlformats.org/officeDocument/2006/relationships/slideLayout" Target="../slideLayouts/slideLayout1.xml"/><Relationship Id="rId6" Type="http://schemas.openxmlformats.org/officeDocument/2006/relationships/hyperlink" Target="http://www.google.co.jp/url?sa=i&amp;rct=j&amp;q=&amp;esrc=s&amp;frm=1&amp;source=images&amp;cd=&amp;cad=rja&amp;docid=SAx7wyEXOCsr8M&amp;tbnid=9wVZeoliLaELvM:&amp;ved=0CAUQjRw&amp;url=http://www.aliexpress.com/item-img/Around-View-Monitor/663883310.html&amp;ei=hG3XUpmNCcWrkgWcpoFQ&amp;bvm=bv.59568121,d.dGI&amp;psig=AFQjCNFKI7hwZgBPiyTmakQCAJZsOQAR3Q&amp;ust=1389936293727877" TargetMode="External"/><Relationship Id="rId11" Type="http://schemas.openxmlformats.org/officeDocument/2006/relationships/image" Target="../media/image108.png"/><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15" Type="http://schemas.openxmlformats.org/officeDocument/2006/relationships/hyperlink" Target="http://www.google.co.jp/url?sa=i&amp;rct=j&amp;q=&amp;esrc=s&amp;frm=1&amp;source=images&amp;cd=&amp;cad=rja&amp;docid=cMKYi8HA0zP7uM&amp;tbnid=aGpaqHJmGFlZ_M:&amp;ved=0CAUQjRw&amp;url=http://www.gtr-world.com/news/20080902-wald-nissan-gtr-sports-line-bodykit.html&amp;ei=tXfXUsv6C8amkAX824GoDQ&amp;bvm=bv.59568121,d.dGI&amp;psig=AFQjCNHvqkLKeGhODTWWqdc4f3wjnRTtUQ&amp;ust=1389938955096061" TargetMode="External"/><Relationship Id="rId10" Type="http://schemas.openxmlformats.org/officeDocument/2006/relationships/image" Target="../media/image107.gif"/><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 Id="rId9" Type="http://schemas.openxmlformats.org/officeDocument/2006/relationships/image" Target="../media/image106.jpeg"/><Relationship Id="rId14" Type="http://schemas.openxmlformats.org/officeDocument/2006/relationships/image" Target="../media/image1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jpeg"/><Relationship Id="rId7" Type="http://schemas.openxmlformats.org/officeDocument/2006/relationships/image" Target="../media/image114.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3.gif"/><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jpeg"/><Relationship Id="rId7" Type="http://schemas.openxmlformats.org/officeDocument/2006/relationships/image" Target="../media/image11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upload.wikimedia.org/wikipedia/commons/a/a6/Funassyi.jpg" TargetMode="External"/><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jp/url?sa=i&amp;rct=j&amp;q=&amp;esrc=s&amp;frm=1&amp;source=images&amp;cd=&amp;cad=rja&amp;docid=FdwgOd0kx9cuFM&amp;tbnid=MHSMDldFsCZaGM:&amp;ved=0CAUQjRw&amp;url=http://kaden.watch.impress.co.jp/img/kdw/docs/557/839/html/17.jpg.html&amp;ei=v4bXUpWaEseHkwXCyYH4AQ&amp;bvm=bv.59568121,d.dGI&amp;psig=AFQjCNGJlqdvn2rOUkHZqyZIDDbNjm_4xQ&amp;ust=1389942763045339" TargetMode="External"/><Relationship Id="rId3" Type="http://schemas.openxmlformats.org/officeDocument/2006/relationships/image" Target="../media/image1.jpeg"/><Relationship Id="rId7" Type="http://schemas.openxmlformats.org/officeDocument/2006/relationships/image" Target="../media/image11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google.co.jp/url?sa=i&amp;rct=j&amp;q=&amp;esrc=s&amp;frm=1&amp;source=images&amp;cd=&amp;cad=rja&amp;docid=FdwgOd0kx9cuFM&amp;tbnid=MHSMDldFsCZaGM:&amp;ved=0CAUQjRw&amp;url=http://blogs.yahoo.co.jp/iwakiksp/9798484.html&amp;ei=lYbXUvrHNYmekAXdqYCgBg&amp;bvm=bv.59568121,d.dGI&amp;psig=AFQjCNGJlqdvn2rOUkHZqyZIDDbNjm_4xQ&amp;ust=1389942763045339" TargetMode="External"/><Relationship Id="rId11" Type="http://schemas.openxmlformats.org/officeDocument/2006/relationships/image" Target="../media/image120.jpeg"/><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10" Type="http://schemas.openxmlformats.org/officeDocument/2006/relationships/hyperlink" Target="http://www.google.co.jp/url?sa=i&amp;rct=j&amp;q=&amp;esrc=s&amp;frm=1&amp;source=images&amp;cd=&amp;cad=rja&amp;docid=FdwgOd0kx9cuFM&amp;tbnid=MHSMDldFsCZaGM:&amp;ved=0CAUQjRw&amp;url=http://kaden.watch.impress.co.jp/docs/news/20120907_557839.html&amp;ei=AYfXUsb-O4fIlAWb1oCoDA&amp;bvm=bv.59568121,d.dGI&amp;psig=AFQjCNGJlqdvn2rOUkHZqyZIDDbNjm_4xQ&amp;ust=1389942763045339" TargetMode="External"/><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 Id="rId9" Type="http://schemas.openxmlformats.org/officeDocument/2006/relationships/image" Target="../media/image119.jpeg"/></Relationships>
</file>

<file path=ppt/slides/_rels/slide16.xml.rels><?xml version="1.0" encoding="UTF-8" standalone="yes"?>
<Relationships xmlns="http://schemas.openxmlformats.org/package/2006/relationships"><Relationship Id="rId8" Type="http://schemas.openxmlformats.org/officeDocument/2006/relationships/image" Target="../media/image122.jpeg"/><Relationship Id="rId13" Type="http://schemas.openxmlformats.org/officeDocument/2006/relationships/image" Target="../media/image126.gif"/><Relationship Id="rId3" Type="http://schemas.openxmlformats.org/officeDocument/2006/relationships/image" Target="../media/image1.jpeg"/><Relationship Id="rId7" Type="http://schemas.openxmlformats.org/officeDocument/2006/relationships/hyperlink" Target="http://www.google.co.jp/url?sa=i&amp;rct=j&amp;q=&amp;esrc=s&amp;frm=1&amp;source=images&amp;cd=&amp;cad=rja&amp;docid=uEU6OJeF6t_-JM&amp;tbnid=2lOq9o3dMmDOGM:&amp;ved=0CAUQjRw&amp;url=http://girlschannel.net/topics/14304/&amp;ei=bIPXUvSFLsaXkgWRjYGwAQ&amp;bvm=bv.59568121,d.dGI&amp;psig=AFQjCNGaZydPP9mj0nP1Ry9tzNaHFusS2w&amp;ust=1389941761305474" TargetMode="External"/><Relationship Id="rId12" Type="http://schemas.openxmlformats.org/officeDocument/2006/relationships/image" Target="../media/image125.gi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1.png"/><Relationship Id="rId11" Type="http://schemas.openxmlformats.org/officeDocument/2006/relationships/image" Target="../media/image124.gif"/><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15" Type="http://schemas.openxmlformats.org/officeDocument/2006/relationships/image" Target="../media/image128.gif"/><Relationship Id="rId10" Type="http://schemas.openxmlformats.org/officeDocument/2006/relationships/image" Target="../media/image123.jpeg"/><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 Id="rId9" Type="http://schemas.openxmlformats.org/officeDocument/2006/relationships/hyperlink" Target="http://www.google.co.jp/url?sa=i&amp;rct=j&amp;q=&amp;esrc=s&amp;frm=1&amp;source=images&amp;cd=&amp;cad=rja&amp;docid=uEU6OJeF6t_-JM&amp;tbnid=2lOq9o3dMmDOGM:&amp;ved=0CAUQjRw&amp;url=http://trendnews1.com/wbs/9419/&amp;ei=joPXUpewM4TmkgXtvoDIBQ&amp;bvm=bv.59568121,d.dGI&amp;psig=AFQjCNGaZydPP9mj0nP1Ry9tzNaHFusS2w&amp;ust=1389941761305474" TargetMode="External"/><Relationship Id="rId14" Type="http://schemas.openxmlformats.org/officeDocument/2006/relationships/image" Target="../media/image127.gif"/></Relationships>
</file>

<file path=ppt/slides/_rels/slide17.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jpeg"/><Relationship Id="rId7" Type="http://schemas.openxmlformats.org/officeDocument/2006/relationships/image" Target="../media/image1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10" Type="http://schemas.openxmlformats.org/officeDocument/2006/relationships/image" Target="../media/image133.png"/><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 Id="rId9" Type="http://schemas.openxmlformats.org/officeDocument/2006/relationships/image" Target="../media/image132.png"/></Relationships>
</file>

<file path=ppt/slides/_rels/slide18.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jpe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18.xml"/><Relationship Id="rId16" Type="http://schemas.openxmlformats.org/officeDocument/2006/relationships/image" Target="../media/image147.jpeg"/><Relationship Id="rId1" Type="http://schemas.openxmlformats.org/officeDocument/2006/relationships/slideLayout" Target="../slideLayouts/slideLayout1.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jpeg"/><Relationship Id="rId4" Type="http://schemas.openxmlformats.org/officeDocument/2006/relationships/image" Target="../media/image135.jpeg"/><Relationship Id="rId9" Type="http://schemas.openxmlformats.org/officeDocument/2006/relationships/image" Target="../media/image140.png"/><Relationship Id="rId14" Type="http://schemas.openxmlformats.org/officeDocument/2006/relationships/image" Target="../media/image145.png"/></Relationships>
</file>

<file path=ppt/slides/_rels/slide19.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jpeg"/><Relationship Id="rId7" Type="http://schemas.openxmlformats.org/officeDocument/2006/relationships/image" Target="../media/image14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34.gif"/><Relationship Id="rId4" Type="http://schemas.openxmlformats.org/officeDocument/2006/relationships/hyperlink" Target="http://www.rbbtoday.com/" TargetMode="External"/><Relationship Id="rId9" Type="http://schemas.openxmlformats.org/officeDocument/2006/relationships/image" Target="../media/image15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2.pn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hyperlink" Target="http://www.rbbtoday.com/" TargetMode="External"/><Relationship Id="rId26" Type="http://schemas.openxmlformats.org/officeDocument/2006/relationships/image" Target="../media/image41.png"/><Relationship Id="rId3" Type="http://schemas.openxmlformats.org/officeDocument/2006/relationships/image" Target="../media/image1.jpeg"/><Relationship Id="rId21"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jpeg"/><Relationship Id="rId25" Type="http://schemas.openxmlformats.org/officeDocument/2006/relationships/image" Target="../media/image40.jpeg"/><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9.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8.png"/><Relationship Id="rId10" Type="http://schemas.openxmlformats.org/officeDocument/2006/relationships/image" Target="../media/image26.png"/><Relationship Id="rId19" Type="http://schemas.openxmlformats.org/officeDocument/2006/relationships/image" Target="../media/image34.gif"/><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hyperlink" Target="http://nanapi.jp/99145/" TargetMode="External"/><Relationship Id="rId2" Type="http://schemas.openxmlformats.org/officeDocument/2006/relationships/notesSlide" Target="../notesSlides/notesSlide5.xml"/><Relationship Id="rId16" Type="http://schemas.openxmlformats.org/officeDocument/2006/relationships/hyperlink" Target="http://nanapi.jp/97518/" TargetMode="Externa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34.gif"/><Relationship Id="rId15" Type="http://schemas.openxmlformats.org/officeDocument/2006/relationships/hyperlink" Target="http://nanapi.jp/108249/" TargetMode="External"/><Relationship Id="rId10" Type="http://schemas.openxmlformats.org/officeDocument/2006/relationships/image" Target="../media/image46.jpeg"/><Relationship Id="rId4" Type="http://schemas.openxmlformats.org/officeDocument/2006/relationships/hyperlink" Target="http://www.rbbtoday.com/" TargetMode="External"/><Relationship Id="rId9" Type="http://schemas.openxmlformats.org/officeDocument/2006/relationships/image" Target="../media/image45.jpeg"/><Relationship Id="rId14"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34.gif"/><Relationship Id="rId10" Type="http://schemas.openxmlformats.org/officeDocument/2006/relationships/image" Target="../media/image55.png"/><Relationship Id="rId4" Type="http://schemas.openxmlformats.org/officeDocument/2006/relationships/hyperlink" Target="http://www.rbbtoday.com/" TargetMode="External"/><Relationship Id="rId9"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7.png"/><Relationship Id="rId18" Type="http://schemas.openxmlformats.org/officeDocument/2006/relationships/image" Target="../media/image71.jpeg"/><Relationship Id="rId3" Type="http://schemas.openxmlformats.org/officeDocument/2006/relationships/image" Target="../media/image1.jpeg"/><Relationship Id="rId7" Type="http://schemas.openxmlformats.org/officeDocument/2006/relationships/image" Target="../media/image62.png"/><Relationship Id="rId12" Type="http://schemas.openxmlformats.org/officeDocument/2006/relationships/image" Target="../media/image66.jpeg"/><Relationship Id="rId17" Type="http://schemas.openxmlformats.org/officeDocument/2006/relationships/image" Target="../media/image70.jpeg"/><Relationship Id="rId2" Type="http://schemas.openxmlformats.org/officeDocument/2006/relationships/notesSlide" Target="../notesSlides/notesSlide7.xml"/><Relationship Id="rId16" Type="http://schemas.openxmlformats.org/officeDocument/2006/relationships/hyperlink" Target="http://translate.googleusercontent.com/translate_c?depth=1&amp;hl=ja&amp;prev=/search?q%3DWikipedia%2BWeheartit%26rls%3Dcom.microsoft:ja:IE-Address%26rlz%3D1I7TSHJ&amp;rurl=translate.google.co.jp&amp;sl=en&amp;u=http://en.wikipedia.org/wiki/File:We_Heart_It_Logo.jpg&amp;usg=ALkJrhg3Mm43o147SerfA3-h6KsvTTXjZg" TargetMode="Externa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hyperlink" Target="https://www.google.co.jp/imgres?imgurl=http://cdn-ak.f.st-hatena.com/images/fotolife/R/RyoAnna/20110812/20110812233841.png&amp;imgrefurl=http://d.hatena.ne.jp/RyoAnna/20110813/1313161830&amp;docid=qU1818vAMgItWM&amp;tbnid=utANy85zgxX7fM:&amp;w=512&amp;h=512&amp;ei=EC7WUouALsGPkwWZ5YDoAw&amp;ved=0CAIQxiAwAA&amp;iact=c" TargetMode="External"/><Relationship Id="rId5" Type="http://schemas.openxmlformats.org/officeDocument/2006/relationships/image" Target="../media/image60.jpeg"/><Relationship Id="rId15" Type="http://schemas.openxmlformats.org/officeDocument/2006/relationships/image" Target="../media/image69.jpe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8.png"/></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8.gif"/><Relationship Id="rId3" Type="http://schemas.openxmlformats.org/officeDocument/2006/relationships/image" Target="../media/image1.jpeg"/><Relationship Id="rId7" Type="http://schemas.openxmlformats.org/officeDocument/2006/relationships/image" Target="../media/image74.png"/><Relationship Id="rId12" Type="http://schemas.openxmlformats.org/officeDocument/2006/relationships/hyperlink" Target="http://www.dmm.co.jp/to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3.jpeg"/><Relationship Id="rId11" Type="http://schemas.openxmlformats.org/officeDocument/2006/relationships/image" Target="../media/image77.jpeg"/><Relationship Id="rId5" Type="http://schemas.openxmlformats.org/officeDocument/2006/relationships/hyperlink" Target="http://www.yahoo.co.jp/" TargetMode="External"/><Relationship Id="rId15" Type="http://schemas.openxmlformats.org/officeDocument/2006/relationships/image" Target="../media/image79.jpeg"/><Relationship Id="rId10" Type="http://schemas.openxmlformats.org/officeDocument/2006/relationships/hyperlink" Target="http://yokohama.pokewaku.jp/p/form" TargetMode="External"/><Relationship Id="rId4" Type="http://schemas.openxmlformats.org/officeDocument/2006/relationships/image" Target="../media/image72.gif"/><Relationship Id="rId9" Type="http://schemas.openxmlformats.org/officeDocument/2006/relationships/image" Target="../media/image76.gif"/><Relationship Id="rId14" Type="http://schemas.openxmlformats.org/officeDocument/2006/relationships/hyperlink" Target="http://athomechat.com/archives/155"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jp/url?sa=i&amp;rct=j&amp;q=&amp;esrc=s&amp;frm=1&amp;source=images&amp;cd=&amp;cad=rja&amp;docid=mAutojdcAWkCnM&amp;tbnid=bZAN4To4llvNEM:&amp;ved=0CAUQjRw&amp;url=http://gizmodo.com/tag/winky&amp;ei=A07XUva7LaugigeE2oC4CA&amp;bvm=bv.59568121,d.cGU&amp;psig=AFQjCNFquXWUe8jKrIT3FXoN_bct6FDyuw&amp;ust=1389928052985128" TargetMode="External"/><Relationship Id="rId13" Type="http://schemas.openxmlformats.org/officeDocument/2006/relationships/image" Target="../media/image83.jpeg"/><Relationship Id="rId18" Type="http://schemas.openxmlformats.org/officeDocument/2006/relationships/image" Target="../media/image86.jpeg"/><Relationship Id="rId3" Type="http://schemas.openxmlformats.org/officeDocument/2006/relationships/image" Target="../media/image1.jpeg"/><Relationship Id="rId7" Type="http://schemas.openxmlformats.org/officeDocument/2006/relationships/image" Target="../media/image80.jpeg"/><Relationship Id="rId12" Type="http://schemas.openxmlformats.org/officeDocument/2006/relationships/image" Target="../media/image82.jpeg"/><Relationship Id="rId17" Type="http://schemas.openxmlformats.org/officeDocument/2006/relationships/hyperlink" Target="http://www.google.co.jp/url?sa=i&amp;rct=j&amp;q=&amp;esrc=s&amp;frm=1&amp;source=images&amp;cd=&amp;cad=rja&amp;docid=0txVJxnQHrCBmM&amp;tbnid=t0JyDo4rg6jJzM:&amp;ved=0CAUQjRw&amp;url=http://japan.cnet.com/news/service/35038085/&amp;ei=4ljXUsScIciwkgXo-oHQAg&amp;bvm=bv.59568121,d.dGI&amp;psig=AFQjCNHK9ss2O_0-oVE771YGVQt_LTzAFg&amp;ust=1389931083960339" TargetMode="External"/><Relationship Id="rId2" Type="http://schemas.openxmlformats.org/officeDocument/2006/relationships/notesSlide" Target="../notesSlides/notesSlide9.xml"/><Relationship Id="rId16" Type="http://schemas.openxmlformats.org/officeDocument/2006/relationships/image" Target="../media/image85.jpeg"/><Relationship Id="rId20" Type="http://schemas.openxmlformats.org/officeDocument/2006/relationships/image" Target="../media/image87.jpeg"/><Relationship Id="rId1" Type="http://schemas.openxmlformats.org/officeDocument/2006/relationships/slideLayout" Target="../slideLayouts/slideLayout1.xml"/><Relationship Id="rId6" Type="http://schemas.openxmlformats.org/officeDocument/2006/relationships/hyperlink" Target="http://www.google.co.jp/imgres?sa=X&amp;rls=com.microsoft:ja:IE-Address&amp;rlz=1I7TSHJ&amp;biw=1280&amp;bih=689&amp;tbm=isch&amp;tbnid=g6kv9zdb-65hqM:&amp;imgrefurl=http://googleglassme.com/google-glass-apps/&amp;docid=oye7Be4pRdWy3M&amp;imgurl=http://googleglassme.com/wp-content/uploads/2013/05/winky-app-300x200.png&amp;w=300&amp;h=200&amp;ei=9EzXUtOsHpL6oATMgIKoBQ&amp;zoom=1&amp;ved=0CHsQhBwwDA" TargetMode="External"/><Relationship Id="rId11" Type="http://schemas.openxmlformats.org/officeDocument/2006/relationships/hyperlink" Target="http://www.google.co.jp/url?sa=i&amp;rct=j&amp;q=&amp;esrc=s&amp;frm=1&amp;source=images&amp;cd=&amp;cad=rja&amp;docid=0Ul8DgsFuZ0e3M&amp;tbnid=EJkyb07RcR4cOM:&amp;ved=0CAUQjRw&amp;url=http://www.blessthisstuff.com/stuff/technology/cell-mobile-phones/hi-call-bluetooth-talking-glove/&amp;ei=Ak_XUqyVL6qhigeW24GYBA&amp;bvm=bv.59568121,d.cGU&amp;psig=AFQjCNEnZszyyVYkGT0QhOl9jJMRz0oZFg&amp;ust=1389928457087694" TargetMode="External"/><Relationship Id="rId5" Type="http://schemas.openxmlformats.org/officeDocument/2006/relationships/hyperlink" Target="http://www.google.co.jp/imgres?sa=X&amp;rls=com.microsoft:ja:IE-Address&amp;rlz=1I7TSHJ&amp;biw=1280&amp;bih=689&amp;tbm=isch&amp;tbnid=-R4Zs6bcp_7gjM:&amp;imgrefurl=http://www.fastcompany.com/3009173/most-innovative-companies-2013/winky-app-lets-you-take-a-photo-on-google-glass-in-the-blink-&amp;docid=sdIjjY_q9C_omM&amp;imgurl=http://a.fastcompany.net/multisite_files/fastcompany/poster/2013/05/3009173-poster-1920-winky-app-lets-you-take-a-photo-on-google-glass-in-the-blink-of-an-eye.jpg&amp;w=1920&amp;h=1079&amp;ei=9EzXUtOsHpL6oATMgIKoBQ&amp;zoom=1&amp;ved=0CHgQhBwwCw&amp;iact=rc&amp;dur=2000&amp;page=1&amp;start=0&amp;ndsp=13" TargetMode="External"/><Relationship Id="rId15" Type="http://schemas.openxmlformats.org/officeDocument/2006/relationships/hyperlink" Target="http://matome.naver.jp/odai/2136914483877377101/2136915055379251203" TargetMode="External"/><Relationship Id="rId10" Type="http://schemas.openxmlformats.org/officeDocument/2006/relationships/hyperlink" Target="http://www.google.co.jp/imgres?sa=X&amp;rls=com.microsoft:ja:IE-Address&amp;rlz=1I7TSHJ&amp;biw=1280&amp;bih=689&amp;tbm=isch&amp;tbnid=rf3tOPpzcPLLRM:&amp;imgrefurl=http://www.gadgetreview.com/2012/09/hi-call-bluetooth-gloves.html&amp;docid=eVvyjlmqQqmR1M&amp;imgurl=http://www.gadgetreview.com/wp-content/uploads/2012/09/Hi-Call-Glove.jpeg&amp;w=944&amp;h=445&amp;ei=iE7XUvCoJ4KDogSIkIH4DA&amp;zoom=1&amp;ved=0CHIQhBwwCQ&amp;iact=rc&amp;dur=2289&amp;page=1&amp;start=0&amp;ndsp=15" TargetMode="External"/><Relationship Id="rId19" Type="http://schemas.openxmlformats.org/officeDocument/2006/relationships/hyperlink" Target="http://www.google.co.jp/url?sa=i&amp;rct=j&amp;q=&amp;esrc=s&amp;frm=1&amp;source=images&amp;cd=&amp;cad=rja&amp;docid=J7s8M0MoKfpwWM&amp;tbnid=uFxLKioWFI3M7M:&amp;ved=0CAUQjRw&amp;url=http://iphoneuser.doorblog.jp/archives/34550091.html&amp;ei=FFnXUtTbMcSmlQXc-ICgAg&amp;bvm=bv.59568121,d.dGI&amp;psig=AFQjCNHK9ss2O_0-oVE771YGVQt_LTzAFg&amp;ust=1389931083960339" TargetMode="External"/><Relationship Id="rId4" Type="http://schemas.openxmlformats.org/officeDocument/2006/relationships/hyperlink" Target="http://www.google.co.jp/imgres?sa=X&amp;rls=com.microsoft:ja:IE-Address&amp;rlz=1I7TSHJ&amp;biw=1280&amp;bih=689&amp;tbm=isch&amp;tbnid=n1B2IgzkdBeQgM:&amp;imgrefurl=http://www.androidpit.com/how-to-get-started-with-google-glass&amp;docid=1byu8hruTiguiM&amp;imgurl=http://fs01.androidpit.info/userfiles/1799474/image/Google-Glass-video.jpg&amp;w=620&amp;h=338&amp;ei=9EzXUtOsHpL6oATMgIKoBQ&amp;zoom=1&amp;ved=0CHUQhBwwCg" TargetMode="External"/><Relationship Id="rId9" Type="http://schemas.openxmlformats.org/officeDocument/2006/relationships/image" Target="../media/image81.jpeg"/><Relationship Id="rId1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sz="2400" b="1" u="sng" dirty="0"/>
              <a:t> </a:t>
            </a:r>
            <a:r>
              <a:rPr lang="en-US" altLang="ja-JP" sz="2400" b="1" u="sng" dirty="0"/>
              <a:t>Resource</a:t>
            </a:r>
            <a:endParaRPr kumimoji="1" lang="en-US" altLang="ja-JP" sz="2400" b="1" u="sng" dirty="0" smtClean="0"/>
          </a:p>
        </p:txBody>
      </p:sp>
      <p:sp>
        <p:nvSpPr>
          <p:cNvPr id="3" name="ストライプ矢印 2"/>
          <p:cNvSpPr/>
          <p:nvPr/>
        </p:nvSpPr>
        <p:spPr>
          <a:xfrm>
            <a:off x="4067944" y="5485000"/>
            <a:ext cx="801048"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p:nvSpPr>
        <p:spPr>
          <a:xfrm>
            <a:off x="1801302" y="545135"/>
            <a:ext cx="5156155" cy="415498"/>
          </a:xfrm>
          <a:prstGeom prst="rect">
            <a:avLst/>
          </a:prstGeom>
          <a:noFill/>
        </p:spPr>
        <p:txBody>
          <a:bodyPr wrap="none" rtlCol="0">
            <a:spAutoFit/>
          </a:bodyPr>
          <a:lstStyle/>
          <a:p>
            <a:r>
              <a:rPr lang="en-US" altLang="ja-JP" sz="2100" i="1" dirty="0" smtClean="0">
                <a:solidFill>
                  <a:srgbClr val="002060"/>
                </a:solidFill>
                <a:latin typeface="Arial Black" panose="020B0A04020102020204" pitchFamily="34" charset="0"/>
              </a:rPr>
              <a:t>Open Innovation Business model</a:t>
            </a:r>
            <a:endParaRPr lang="en-US" altLang="ja-JP" sz="2100" i="1" dirty="0">
              <a:solidFill>
                <a:srgbClr val="002060"/>
              </a:solidFill>
              <a:latin typeface="Arial Black" panose="020B0A04020102020204" pitchFamily="34" charset="0"/>
            </a:endParaRPr>
          </a:p>
        </p:txBody>
      </p:sp>
      <p:sp>
        <p:nvSpPr>
          <p:cNvPr id="31" name="円/楕円 30"/>
          <p:cNvSpPr/>
          <p:nvPr/>
        </p:nvSpPr>
        <p:spPr>
          <a:xfrm>
            <a:off x="1043608" y="476672"/>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rPr>
              <a:t>1</a:t>
            </a:r>
          </a:p>
        </p:txBody>
      </p:sp>
      <p:sp>
        <p:nvSpPr>
          <p:cNvPr id="9" name="雲 8"/>
          <p:cNvSpPr/>
          <p:nvPr/>
        </p:nvSpPr>
        <p:spPr>
          <a:xfrm>
            <a:off x="290922" y="2357657"/>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雲 35"/>
          <p:cNvSpPr/>
          <p:nvPr/>
        </p:nvSpPr>
        <p:spPr>
          <a:xfrm>
            <a:off x="1169312" y="2819323"/>
            <a:ext cx="6336703" cy="1761805"/>
          </a:xfrm>
          <a:prstGeom prst="cloud">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555632"/>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0" name="テキスト ボックス 39"/>
          <p:cNvSpPr txBox="1"/>
          <p:nvPr/>
        </p:nvSpPr>
        <p:spPr>
          <a:xfrm>
            <a:off x="2003402" y="6309320"/>
            <a:ext cx="4942379" cy="415498"/>
          </a:xfrm>
          <a:prstGeom prst="rect">
            <a:avLst/>
          </a:prstGeom>
          <a:noFill/>
          <a:ln>
            <a:solidFill>
              <a:srgbClr val="0000FF"/>
            </a:solidFill>
          </a:ln>
        </p:spPr>
        <p:txBody>
          <a:bodyPr wrap="none" rtlCol="0">
            <a:spAutoFit/>
          </a:bodyPr>
          <a:lstStyle/>
          <a:p>
            <a:r>
              <a:rPr lang="ja-JP" altLang="en-US" sz="2100" b="1" dirty="0" smtClean="0">
                <a:solidFill>
                  <a:srgbClr val="002060"/>
                </a:solidFill>
                <a:latin typeface="ＭＳ Ｐゴシック" pitchFamily="50" charset="-128"/>
                <a:ea typeface="ＭＳ Ｐゴシック" pitchFamily="50" charset="-128"/>
              </a:rPr>
              <a:t> レポーティング </a:t>
            </a:r>
            <a:r>
              <a:rPr lang="en-US" altLang="ja-JP" sz="2100" b="1" dirty="0" smtClean="0">
                <a:solidFill>
                  <a:srgbClr val="002060"/>
                </a:solidFill>
                <a:latin typeface="ＭＳ Ｐゴシック" pitchFamily="50" charset="-128"/>
                <a:ea typeface="ＭＳ Ｐゴシック" pitchFamily="50" charset="-128"/>
              </a:rPr>
              <a:t>36</a:t>
            </a:r>
            <a:r>
              <a:rPr lang="ja-JP" altLang="en-US" sz="2100" b="1" dirty="0" smtClean="0">
                <a:solidFill>
                  <a:srgbClr val="002060"/>
                </a:solidFill>
                <a:latin typeface="ＭＳ Ｐゴシック" pitchFamily="50" charset="-128"/>
                <a:ea typeface="ＭＳ Ｐゴシック" pitchFamily="50" charset="-128"/>
              </a:rPr>
              <a:t>期・</a:t>
            </a:r>
            <a:r>
              <a:rPr lang="en-US" altLang="ja-JP" sz="2100" b="1" dirty="0" smtClean="0">
                <a:solidFill>
                  <a:srgbClr val="002060"/>
                </a:solidFill>
                <a:latin typeface="ＭＳ Ｐゴシック" pitchFamily="50" charset="-128"/>
                <a:ea typeface="ＭＳ Ｐゴシック" pitchFamily="50" charset="-128"/>
              </a:rPr>
              <a:t>21351007</a:t>
            </a:r>
            <a:r>
              <a:rPr lang="ja-JP" altLang="en-US" sz="2100" b="1" dirty="0" smtClean="0">
                <a:solidFill>
                  <a:srgbClr val="002060"/>
                </a:solidFill>
                <a:latin typeface="ＭＳ Ｐゴシック" pitchFamily="50" charset="-128"/>
                <a:ea typeface="ＭＳ Ｐゴシック" pitchFamily="50" charset="-128"/>
              </a:rPr>
              <a:t> 太田拓司</a:t>
            </a:r>
            <a:endParaRPr lang="en-US" altLang="ja-JP" sz="2100" b="1" dirty="0" smtClean="0">
              <a:solidFill>
                <a:srgbClr val="002060"/>
              </a:solidFill>
              <a:latin typeface="ＭＳ Ｐゴシック" pitchFamily="50" charset="-128"/>
              <a:ea typeface="ＭＳ Ｐゴシック" pitchFamily="50" charset="-128"/>
            </a:endParaRPr>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5057445" y="5670712"/>
            <a:ext cx="3114955" cy="584775"/>
          </a:xfrm>
          <a:prstGeom prst="rect">
            <a:avLst/>
          </a:prstGeom>
          <a:noFill/>
        </p:spPr>
        <p:txBody>
          <a:bodyPr wrap="none" rtlCol="0">
            <a:spAutoFit/>
          </a:bodyPr>
          <a:lstStyle/>
          <a:p>
            <a:r>
              <a:rPr lang="ja-JP" altLang="en-US" sz="2000" b="1" dirty="0" smtClean="0"/>
              <a:t>需要</a:t>
            </a:r>
            <a:r>
              <a:rPr lang="en-US" altLang="ja-JP" sz="2000" b="1" dirty="0" smtClean="0"/>
              <a:t>&amp;</a:t>
            </a:r>
            <a:r>
              <a:rPr lang="ja-JP" altLang="en-US" sz="2000" b="1" dirty="0" smtClean="0"/>
              <a:t>創発推進</a:t>
            </a:r>
            <a:r>
              <a:rPr kumimoji="1" lang="ja-JP" altLang="en-US" sz="2000" b="1" dirty="0" smtClean="0"/>
              <a:t>モデル</a:t>
            </a:r>
            <a:endParaRPr kumimoji="1" lang="en-US" altLang="ja-JP" sz="2000" b="1" dirty="0" smtClean="0"/>
          </a:p>
          <a:p>
            <a:r>
              <a:rPr lang="ja-JP" altLang="en-US" sz="1200" b="1" dirty="0"/>
              <a:t>　</a:t>
            </a:r>
            <a:r>
              <a:rPr lang="en-US" altLang="ja-JP" sz="1200" b="1" dirty="0" smtClean="0"/>
              <a:t>(</a:t>
            </a:r>
            <a:r>
              <a:rPr lang="ja-JP" altLang="en-US" sz="1200" b="1" dirty="0" smtClean="0"/>
              <a:t>オープンイノベーション、マルチエントリー</a:t>
            </a:r>
            <a:r>
              <a:rPr lang="en-US" altLang="ja-JP" sz="1200" b="1" dirty="0" smtClean="0"/>
              <a:t>)</a:t>
            </a:r>
            <a:endParaRPr lang="ja-JP" altLang="en-US" sz="1200" b="1" dirty="0"/>
          </a:p>
        </p:txBody>
      </p:sp>
      <p:sp>
        <p:nvSpPr>
          <p:cNvPr id="28" name="テキスト ボックス 27"/>
          <p:cNvSpPr txBox="1"/>
          <p:nvPr/>
        </p:nvSpPr>
        <p:spPr>
          <a:xfrm>
            <a:off x="1437604" y="5661248"/>
            <a:ext cx="2342308" cy="523220"/>
          </a:xfrm>
          <a:prstGeom prst="rect">
            <a:avLst/>
          </a:prstGeom>
          <a:noFill/>
        </p:spPr>
        <p:txBody>
          <a:bodyPr wrap="none" rtlCol="0">
            <a:spAutoFit/>
          </a:bodyPr>
          <a:lstStyle/>
          <a:p>
            <a:r>
              <a:rPr lang="en-US" altLang="ja-JP" sz="1400" b="1" dirty="0" smtClean="0"/>
              <a:t>20</a:t>
            </a:r>
            <a:r>
              <a:rPr lang="ja-JP" altLang="en-US" sz="1400" b="1" dirty="0"/>
              <a:t>世紀型</a:t>
            </a:r>
            <a:r>
              <a:rPr kumimoji="1" lang="ja-JP" altLang="en-US" sz="1400" b="1" dirty="0" smtClean="0"/>
              <a:t>：</a:t>
            </a:r>
            <a:endParaRPr kumimoji="1" lang="en-US" altLang="ja-JP" sz="1400" b="1" dirty="0" smtClean="0"/>
          </a:p>
          <a:p>
            <a:r>
              <a:rPr lang="ja-JP" altLang="en-US" sz="1400" b="1" dirty="0" smtClean="0"/>
              <a:t>業界主体のサプライチェーン</a:t>
            </a:r>
            <a:endParaRPr kumimoji="1" lang="ja-JP" altLang="en-US" sz="1400" b="1" dirty="0"/>
          </a:p>
        </p:txBody>
      </p:sp>
      <p:sp>
        <p:nvSpPr>
          <p:cNvPr id="32" name="テキスト ボックス 31"/>
          <p:cNvSpPr txBox="1"/>
          <p:nvPr/>
        </p:nvSpPr>
        <p:spPr>
          <a:xfrm>
            <a:off x="4765620" y="5488926"/>
            <a:ext cx="3738524" cy="307777"/>
          </a:xfrm>
          <a:prstGeom prst="rect">
            <a:avLst/>
          </a:prstGeom>
          <a:noFill/>
        </p:spPr>
        <p:txBody>
          <a:bodyPr wrap="none" rtlCol="0">
            <a:spAutoFit/>
          </a:bodyPr>
          <a:lstStyle/>
          <a:p>
            <a:r>
              <a:rPr lang="en-US" altLang="ja-JP" sz="1400" b="1" dirty="0" smtClean="0"/>
              <a:t>21</a:t>
            </a:r>
            <a:r>
              <a:rPr lang="ja-JP" altLang="en-US" sz="1400" b="1" dirty="0"/>
              <a:t>世紀型</a:t>
            </a:r>
            <a:r>
              <a:rPr kumimoji="1" lang="ja-JP" altLang="en-US" sz="1400" b="1" dirty="0" smtClean="0"/>
              <a:t>：　</a:t>
            </a:r>
            <a:r>
              <a:rPr lang="ja-JP" altLang="en-US" sz="1400" b="1" dirty="0" smtClean="0"/>
              <a:t>オープンリソース</a:t>
            </a:r>
            <a:r>
              <a:rPr lang="ja-JP" altLang="en-US" sz="1400" b="1" dirty="0"/>
              <a:t>・サプライチェーン</a:t>
            </a:r>
            <a:endParaRPr kumimoji="1" lang="ja-JP" altLang="en-US" sz="1400" b="1"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490" y="430408"/>
            <a:ext cx="1225550"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1745165" y="2221368"/>
            <a:ext cx="5254101" cy="461665"/>
          </a:xfrm>
          <a:prstGeom prst="rect">
            <a:avLst/>
          </a:prstGeom>
          <a:noFill/>
        </p:spPr>
        <p:txBody>
          <a:bodyPr wrap="square" rtlCol="0">
            <a:spAutoFit/>
          </a:bodyPr>
          <a:lstStyle/>
          <a:p>
            <a:pPr algn="ctr"/>
            <a:r>
              <a:rPr lang="en-US" altLang="ja-JP" sz="2400" b="1" u="sng" dirty="0" smtClean="0"/>
              <a:t>Innovative Business Model </a:t>
            </a:r>
          </a:p>
        </p:txBody>
      </p:sp>
      <p:grpSp>
        <p:nvGrpSpPr>
          <p:cNvPr id="2" name="グループ化 1"/>
          <p:cNvGrpSpPr/>
          <p:nvPr/>
        </p:nvGrpSpPr>
        <p:grpSpPr>
          <a:xfrm>
            <a:off x="1398485" y="2924944"/>
            <a:ext cx="6341867" cy="1331708"/>
            <a:chOff x="1352955" y="2996951"/>
            <a:chExt cx="6341867" cy="1331708"/>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3927369"/>
              <a:ext cx="1025613" cy="40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685" y="2996951"/>
              <a:ext cx="1008137" cy="133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7534" y="3018756"/>
              <a:ext cx="1647388" cy="130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94" y="3032359"/>
              <a:ext cx="1365738" cy="84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2955" y="3012688"/>
              <a:ext cx="1994909" cy="127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9" name="テキスト ボックス 28"/>
          <p:cNvSpPr txBox="1"/>
          <p:nvPr/>
        </p:nvSpPr>
        <p:spPr>
          <a:xfrm>
            <a:off x="1413910" y="4564706"/>
            <a:ext cx="5766323" cy="830997"/>
          </a:xfrm>
          <a:prstGeom prst="rect">
            <a:avLst/>
          </a:prstGeom>
          <a:noFill/>
        </p:spPr>
        <p:txBody>
          <a:bodyPr wrap="none" rtlCol="0">
            <a:spAutoFit/>
          </a:bodyPr>
          <a:lstStyle/>
          <a:p>
            <a:pPr algn="ctr"/>
            <a:r>
              <a:rPr lang="ja-JP" altLang="en-US" sz="2400" dirty="0" smtClean="0">
                <a:solidFill>
                  <a:srgbClr val="0000CC"/>
                </a:solidFill>
              </a:rPr>
              <a:t>ビジネスリソースを求めるという発想の転換</a:t>
            </a:r>
            <a:endParaRPr lang="en-US" altLang="ja-JP" sz="2400" dirty="0" smtClean="0">
              <a:solidFill>
                <a:srgbClr val="0000CC"/>
              </a:solidFill>
            </a:endParaRPr>
          </a:p>
          <a:p>
            <a:pPr algn="ctr"/>
            <a:r>
              <a:rPr lang="ja-JP" altLang="en-US" sz="2400" dirty="0" smtClean="0">
                <a:solidFill>
                  <a:srgbClr val="0000CC"/>
                </a:solidFill>
              </a:rPr>
              <a:t>サプライチェーンも変わるという発想の転換</a:t>
            </a:r>
            <a:endParaRPr lang="en-US" altLang="ja-JP" sz="2400" dirty="0" smtClean="0">
              <a:solidFill>
                <a:srgbClr val="0000CC"/>
              </a:solidFill>
            </a:endParaRPr>
          </a:p>
        </p:txBody>
      </p:sp>
      <p:sp>
        <p:nvSpPr>
          <p:cNvPr id="33" name="テキスト ボックス 32"/>
          <p:cNvSpPr txBox="1"/>
          <p:nvPr/>
        </p:nvSpPr>
        <p:spPr>
          <a:xfrm>
            <a:off x="251520" y="33675"/>
            <a:ext cx="6474722" cy="523220"/>
          </a:xfrm>
          <a:prstGeom prst="rect">
            <a:avLst/>
          </a:prstGeom>
          <a:noFill/>
        </p:spPr>
        <p:txBody>
          <a:bodyPr wrap="none" rtlCol="0">
            <a:spAutoFit/>
          </a:bodyPr>
          <a:lstStyle/>
          <a:p>
            <a:pPr algn="ctr"/>
            <a:r>
              <a:rPr lang="en-US" altLang="ja-JP" sz="2800" b="1" i="1" dirty="0" smtClean="0">
                <a:solidFill>
                  <a:srgbClr val="002060"/>
                </a:solidFill>
                <a:latin typeface="Arial Black" panose="020B0A04020102020204" pitchFamily="34" charset="0"/>
              </a:rPr>
              <a:t>Innovative Contents Mapping 20</a:t>
            </a:r>
            <a:endParaRPr lang="en-US" altLang="ja-JP" sz="2800" b="1" i="1" dirty="0">
              <a:solidFill>
                <a:srgbClr val="002060"/>
              </a:solidFill>
              <a:latin typeface="Arial Black" panose="020B0A04020102020204" pitchFamily="34" charset="0"/>
            </a:endParaRPr>
          </a:p>
        </p:txBody>
      </p:sp>
      <p:grpSp>
        <p:nvGrpSpPr>
          <p:cNvPr id="34" name="グループ化 33"/>
          <p:cNvGrpSpPr/>
          <p:nvPr/>
        </p:nvGrpSpPr>
        <p:grpSpPr>
          <a:xfrm>
            <a:off x="179512" y="5661248"/>
            <a:ext cx="1097689" cy="576064"/>
            <a:chOff x="659229" y="5459188"/>
            <a:chExt cx="1097689" cy="576064"/>
          </a:xfrm>
        </p:grpSpPr>
        <p:sp>
          <p:nvSpPr>
            <p:cNvPr id="35" name="山形 34"/>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テキスト ボックス 36"/>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Tree>
    <p:extLst>
      <p:ext uri="{BB962C8B-B14F-4D97-AF65-F5344CB8AC3E}">
        <p14:creationId xmlns:p14="http://schemas.microsoft.com/office/powerpoint/2010/main" val="238759645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348295" y="5497903"/>
            <a:ext cx="3079689" cy="1015663"/>
          </a:xfrm>
          <a:prstGeom prst="rect">
            <a:avLst/>
          </a:prstGeom>
          <a:noFill/>
        </p:spPr>
        <p:txBody>
          <a:bodyPr wrap="none" rtlCol="0">
            <a:spAutoFit/>
          </a:bodyPr>
          <a:lstStyle/>
          <a:p>
            <a:r>
              <a:rPr lang="ja-JP" altLang="en-US" sz="2000" b="1" dirty="0" smtClean="0"/>
              <a:t>「何から聞いたら良いやら」</a:t>
            </a:r>
            <a:endParaRPr lang="en-US" altLang="ja-JP" sz="2000" b="1" dirty="0" smtClean="0"/>
          </a:p>
          <a:p>
            <a:r>
              <a:rPr lang="ja-JP" altLang="en-US" sz="2000" b="1" dirty="0" smtClean="0"/>
              <a:t>「非常識な質問」</a:t>
            </a:r>
            <a:endParaRPr lang="en-US" altLang="ja-JP" sz="2000" b="1" dirty="0" smtClean="0"/>
          </a:p>
          <a:p>
            <a:r>
              <a:rPr lang="ja-JP" altLang="en-US" sz="2000" b="1" dirty="0" smtClean="0"/>
              <a:t>「プロ目線」</a:t>
            </a:r>
            <a:endParaRPr lang="en-US" altLang="ja-JP" sz="2000" b="1" dirty="0" smtClean="0"/>
          </a:p>
        </p:txBody>
      </p:sp>
      <p:sp>
        <p:nvSpPr>
          <p:cNvPr id="3" name="ストライプ矢印 2"/>
          <p:cNvSpPr/>
          <p:nvPr/>
        </p:nvSpPr>
        <p:spPr>
          <a:xfrm>
            <a:off x="4130992" y="5722802"/>
            <a:ext cx="801048"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738587"/>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4938568" y="5482277"/>
            <a:ext cx="3377848" cy="1015663"/>
          </a:xfrm>
          <a:prstGeom prst="rect">
            <a:avLst/>
          </a:prstGeom>
          <a:noFill/>
        </p:spPr>
        <p:txBody>
          <a:bodyPr wrap="none" rtlCol="0">
            <a:spAutoFit/>
          </a:bodyPr>
          <a:lstStyle/>
          <a:p>
            <a:r>
              <a:rPr lang="ja-JP" altLang="en-US" sz="2000" b="1" dirty="0" smtClean="0"/>
              <a:t>「わからない点が今わかった」</a:t>
            </a:r>
            <a:endParaRPr lang="en-US" altLang="ja-JP" sz="2000" b="1" dirty="0" smtClean="0"/>
          </a:p>
          <a:p>
            <a:r>
              <a:rPr lang="ja-JP" altLang="en-US" sz="2000" b="1" dirty="0" smtClean="0"/>
              <a:t>「皆聞きたがっている」</a:t>
            </a:r>
            <a:endParaRPr lang="en-US" altLang="ja-JP" sz="2000" b="1" dirty="0" smtClean="0"/>
          </a:p>
          <a:p>
            <a:r>
              <a:rPr kumimoji="1" lang="ja-JP" altLang="en-US" sz="2000" b="1" dirty="0" smtClean="0"/>
              <a:t>「</a:t>
            </a:r>
            <a:r>
              <a:rPr lang="ja-JP" altLang="en-US" sz="2000" b="1" dirty="0"/>
              <a:t>アマ</a:t>
            </a:r>
            <a:r>
              <a:rPr kumimoji="1" lang="ja-JP" altLang="en-US" sz="2000" b="1" dirty="0" smtClean="0"/>
              <a:t>目線」</a:t>
            </a:r>
            <a:endParaRPr kumimoji="1" lang="en-US" altLang="ja-JP" sz="2000" b="1" dirty="0" smtClean="0"/>
          </a:p>
        </p:txBody>
      </p:sp>
      <p:sp>
        <p:nvSpPr>
          <p:cNvPr id="33" name="テキスト ボックス 32"/>
          <p:cNvSpPr txBox="1"/>
          <p:nvPr/>
        </p:nvSpPr>
        <p:spPr>
          <a:xfrm>
            <a:off x="1820339" y="4787860"/>
            <a:ext cx="5262980" cy="369332"/>
          </a:xfrm>
          <a:prstGeom prst="rect">
            <a:avLst/>
          </a:prstGeom>
          <a:noFill/>
        </p:spPr>
        <p:txBody>
          <a:bodyPr wrap="none" rtlCol="0">
            <a:spAutoFit/>
          </a:bodyPr>
          <a:lstStyle/>
          <a:p>
            <a:pPr algn="ctr"/>
            <a:r>
              <a:rPr lang="ja-JP" altLang="en-US" b="1" dirty="0" smtClean="0">
                <a:solidFill>
                  <a:srgbClr val="0000CC"/>
                </a:solidFill>
              </a:rPr>
              <a:t>キャッシュレス・財布レス　サプライチェーンへの影響</a:t>
            </a:r>
            <a:endParaRPr lang="en-US" altLang="ja-JP" b="1" dirty="0" smtClean="0">
              <a:solidFill>
                <a:srgbClr val="0000CC"/>
              </a:solidFill>
            </a:endParaRPr>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7" name="Picture 107" descr="PayPa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0888" y="426613"/>
            <a:ext cx="1639184" cy="45532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2602331" y="341127"/>
            <a:ext cx="576064" cy="552424"/>
            <a:chOff x="2439227" y="426613"/>
            <a:chExt cx="576064" cy="552424"/>
          </a:xfrm>
        </p:grpSpPr>
        <p:sp>
          <p:nvSpPr>
            <p:cNvPr id="31" name="円/楕円 30"/>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8" name="テキスト ボックス 37"/>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a:t>
              </a:r>
              <a:r>
                <a:rPr lang="en-US" altLang="ja-JP" dirty="0">
                  <a:solidFill>
                    <a:srgbClr val="FFFF00"/>
                  </a:solidFill>
                </a:rPr>
                <a:t>1</a:t>
              </a:r>
              <a:endParaRPr kumimoji="1" lang="ja-JP" altLang="en-US" dirty="0">
                <a:solidFill>
                  <a:srgbClr val="FFFF00"/>
                </a:solidFill>
              </a:endParaRPr>
            </a:p>
          </p:txBody>
        </p:sp>
      </p:grpSp>
      <p:pic>
        <p:nvPicPr>
          <p:cNvPr id="6152" name="Picture 8" descr="https://www.paypal.jp/jp/here/common/images/img_usemovi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4513" y="-650463838"/>
            <a:ext cx="36195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https://www.paypal.jp/uploadedImages/wwwpaypaljp/Supporting_Content/jp/here/about/index_pic_0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946" y="2565485"/>
            <a:ext cx="2506513" cy="143638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活用例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2292250"/>
            <a:ext cx="9906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9" descr="https://www.paypal.jp/uploadedImages/wwwpaypaljp/Supporting_Content/jp/here/about/pph_intro_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8395" y="3519997"/>
            <a:ext cx="2257255" cy="1080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3" descr="PayPal ネスカフェ原宿"/>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8635" y="3204623"/>
            <a:ext cx="1744684" cy="10904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5" descr="PayPal ネスカフェ原宿"/>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3973" y="2565075"/>
            <a:ext cx="1333851" cy="83365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940196" y="3757712"/>
            <a:ext cx="2016899" cy="646331"/>
          </a:xfrm>
          <a:prstGeom prst="rect">
            <a:avLst/>
          </a:prstGeom>
          <a:noFill/>
        </p:spPr>
        <p:txBody>
          <a:bodyPr wrap="none" rtlCol="0">
            <a:spAutoFit/>
          </a:bodyPr>
          <a:lstStyle/>
          <a:p>
            <a:pPr algn="ctr"/>
            <a:r>
              <a:rPr lang="ja-JP" altLang="en-US" b="1" dirty="0" smtClean="0">
                <a:solidFill>
                  <a:srgbClr val="0000CC"/>
                </a:solidFill>
              </a:rPr>
              <a:t>スマートフォン連動</a:t>
            </a:r>
            <a:endParaRPr lang="en-US" altLang="ja-JP" b="1" dirty="0" smtClean="0">
              <a:solidFill>
                <a:srgbClr val="0000CC"/>
              </a:solidFill>
            </a:endParaRPr>
          </a:p>
          <a:p>
            <a:pPr algn="ctr"/>
            <a:r>
              <a:rPr lang="ja-JP" altLang="en-US" b="1" dirty="0">
                <a:solidFill>
                  <a:srgbClr val="0000CC"/>
                </a:solidFill>
              </a:rPr>
              <a:t>クレジット</a:t>
            </a:r>
            <a:endParaRPr lang="en-US" altLang="ja-JP" b="1" dirty="0" smtClean="0">
              <a:solidFill>
                <a:srgbClr val="0000CC"/>
              </a:solidFill>
            </a:endParaRPr>
          </a:p>
        </p:txBody>
      </p:sp>
      <p:sp>
        <p:nvSpPr>
          <p:cNvPr id="40" name="テキスト ボックス 39"/>
          <p:cNvSpPr txBox="1"/>
          <p:nvPr/>
        </p:nvSpPr>
        <p:spPr>
          <a:xfrm>
            <a:off x="5425458" y="2548849"/>
            <a:ext cx="1324402" cy="646331"/>
          </a:xfrm>
          <a:prstGeom prst="rect">
            <a:avLst/>
          </a:prstGeom>
          <a:noFill/>
        </p:spPr>
        <p:txBody>
          <a:bodyPr wrap="none" rtlCol="0">
            <a:spAutoFit/>
          </a:bodyPr>
          <a:lstStyle/>
          <a:p>
            <a:pPr algn="ctr"/>
            <a:r>
              <a:rPr lang="ja-JP" altLang="en-US" b="1" dirty="0" smtClean="0">
                <a:solidFill>
                  <a:srgbClr val="0000CC"/>
                </a:solidFill>
              </a:rPr>
              <a:t>音声指示</a:t>
            </a:r>
            <a:endParaRPr lang="en-US" altLang="ja-JP" b="1" dirty="0" smtClean="0">
              <a:solidFill>
                <a:srgbClr val="0000CC"/>
              </a:solidFill>
            </a:endParaRPr>
          </a:p>
          <a:p>
            <a:pPr algn="ctr"/>
            <a:r>
              <a:rPr lang="ja-JP" altLang="en-US" b="1" dirty="0" smtClean="0">
                <a:solidFill>
                  <a:srgbClr val="0000CC"/>
                </a:solidFill>
              </a:rPr>
              <a:t>顔パス認証</a:t>
            </a:r>
            <a:endParaRPr lang="en-US" altLang="ja-JP" b="1" dirty="0" smtClean="0">
              <a:solidFill>
                <a:srgbClr val="0000CC"/>
              </a:solidFill>
            </a:endParaRPr>
          </a:p>
        </p:txBody>
      </p:sp>
      <p:pic>
        <p:nvPicPr>
          <p:cNvPr id="42" name="Picture 107" descr="PayPa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5470" y="2872014"/>
            <a:ext cx="1639184" cy="45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2728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790062" y="5733256"/>
            <a:ext cx="1733167" cy="707886"/>
          </a:xfrm>
          <a:prstGeom prst="rect">
            <a:avLst/>
          </a:prstGeom>
          <a:noFill/>
        </p:spPr>
        <p:txBody>
          <a:bodyPr wrap="none" rtlCol="0">
            <a:spAutoFit/>
          </a:bodyPr>
          <a:lstStyle/>
          <a:p>
            <a:r>
              <a:rPr lang="ja-JP" altLang="en-US" sz="2000" b="1" dirty="0" smtClean="0"/>
              <a:t>軍事技術転用</a:t>
            </a:r>
            <a:endParaRPr lang="en-US" altLang="ja-JP" sz="2000" b="1" dirty="0" smtClean="0"/>
          </a:p>
          <a:p>
            <a:r>
              <a:rPr lang="ja-JP" altLang="en-US" sz="2000" b="1" dirty="0" err="1" smtClean="0"/>
              <a:t>への</a:t>
            </a:r>
            <a:r>
              <a:rPr lang="ja-JP" altLang="en-US" sz="2000" b="1" dirty="0" smtClean="0"/>
              <a:t>危険性</a:t>
            </a:r>
            <a:endParaRPr lang="en-US" altLang="ja-JP" sz="2000" b="1" dirty="0" smtClean="0"/>
          </a:p>
        </p:txBody>
      </p:sp>
      <p:sp>
        <p:nvSpPr>
          <p:cNvPr id="3" name="ストライプ矢印 2"/>
          <p:cNvSpPr/>
          <p:nvPr/>
        </p:nvSpPr>
        <p:spPr>
          <a:xfrm>
            <a:off x="3922068" y="5618451"/>
            <a:ext cx="1152128"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45038" y="2208578"/>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84094" y="1581622"/>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5350375" y="5784995"/>
            <a:ext cx="2491388" cy="400110"/>
          </a:xfrm>
          <a:prstGeom prst="rect">
            <a:avLst/>
          </a:prstGeom>
          <a:noFill/>
        </p:spPr>
        <p:txBody>
          <a:bodyPr wrap="none" rtlCol="0">
            <a:spAutoFit/>
          </a:bodyPr>
          <a:lstStyle/>
          <a:p>
            <a:r>
              <a:rPr lang="ja-JP" altLang="en-US" sz="2000" b="1" dirty="0"/>
              <a:t>人類</a:t>
            </a:r>
            <a:r>
              <a:rPr lang="ja-JP" altLang="en-US" sz="2000" b="1" dirty="0" smtClean="0"/>
              <a:t>こそデンジャラス</a:t>
            </a:r>
            <a:endParaRPr lang="en-US" altLang="ja-JP" sz="2000" b="1" dirty="0" smtClean="0"/>
          </a:p>
        </p:txBody>
      </p:sp>
      <p:sp>
        <p:nvSpPr>
          <p:cNvPr id="33" name="テキスト ボックス 32"/>
          <p:cNvSpPr txBox="1"/>
          <p:nvPr/>
        </p:nvSpPr>
        <p:spPr>
          <a:xfrm>
            <a:off x="2585749" y="4808404"/>
            <a:ext cx="3639073" cy="461665"/>
          </a:xfrm>
          <a:prstGeom prst="rect">
            <a:avLst/>
          </a:prstGeom>
          <a:noFill/>
        </p:spPr>
        <p:txBody>
          <a:bodyPr wrap="none" rtlCol="0">
            <a:spAutoFit/>
          </a:bodyPr>
          <a:lstStyle/>
          <a:p>
            <a:pPr algn="ctr"/>
            <a:r>
              <a:rPr lang="en-US" altLang="ja-JP" sz="2400" b="1" dirty="0" smtClean="0">
                <a:solidFill>
                  <a:srgbClr val="0000CC"/>
                </a:solidFill>
              </a:rPr>
              <a:t>Technology is Dangerous !?</a:t>
            </a:r>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148" name="Picture 4" descr="http://img.gawkerassets.com/img/1925wnay9ee3ugif/ku-xlarge.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0055" y="2414952"/>
            <a:ext cx="1667849" cy="9381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img.gawkerassets.com/img/18mf4265ljr8njpg/ku-xlarge.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3782" y="2742734"/>
            <a:ext cx="1439644" cy="8098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1720146" y="331381"/>
            <a:ext cx="576064" cy="552424"/>
            <a:chOff x="2439227" y="426613"/>
            <a:chExt cx="576064" cy="552424"/>
          </a:xfrm>
        </p:grpSpPr>
        <p:sp>
          <p:nvSpPr>
            <p:cNvPr id="38" name="円/楕円 37"/>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9" name="テキスト ボックス 38"/>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11</a:t>
              </a:r>
            </a:p>
          </p:txBody>
        </p:sp>
      </p:grpSp>
      <p:pic>
        <p:nvPicPr>
          <p:cNvPr id="42" name="Picture 109" descr="https://www.paypal.jp/uploadedImages/wwwpaypaljp/Supporting_Content/jp/here/about/pph_intro_o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375" y="2833034"/>
            <a:ext cx="1577721" cy="7552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gzn.jp/img/2013/12/16/google-acquire-boston-dynamics/00-to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43407" y="2407945"/>
            <a:ext cx="1622727" cy="91278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gzn.jp/img/2013/12/16/google-acquire-boston-dynamics/02-0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9790" y="3372491"/>
            <a:ext cx="1767146" cy="99439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gzn.jp/img/2013/12/16/google-acquire-boston-dynamics/02-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87317" y="2407945"/>
            <a:ext cx="1622107" cy="91278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i.gzn.jp/img/2013/12/16/google-acquire-boston-dynamics/05-0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4462" y="3410819"/>
            <a:ext cx="1699033" cy="956071"/>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１２月１６日、ネット検索最大手の米グーグルは、四足歩行ロボットや高速走行ロボットなどの開発で知られる米ボストン・ダイナミクスを買収した。写真はグーグルのロゴ。カリフォルニア州で９月撮影（２０１３年　ロイター/Stephen L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87487" y="156123"/>
            <a:ext cx="1312546" cy="868195"/>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http://t0.gstatic.com/images?q=tbn:ANd9GcSylSpGOnyPD5r1CjXFO-gioJQp4aVcWvT6Azy8DOTtlozQYyu2">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5329" y="143961"/>
            <a:ext cx="1815170" cy="880357"/>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i.gzn.jp/img/2013/12/16/google-acquire-boston-dynamics/03-01_m.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87317" y="3387228"/>
            <a:ext cx="1469493" cy="9796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 descr="１２月１６日、ネット検索最大手の米グーグルは、四足歩行ロボットや高速走行ロボットなどの開発で知られる米ボストン・ダイナミクスを買収した。写真はグーグルのロゴ。カリフォルニア州で９月撮影（２０１３年　ロイター/Stephen L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6690" y="4703428"/>
            <a:ext cx="914648" cy="6050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http://t0.gstatic.com/images?q=tbn:ANd9GcSylSpGOnyPD5r1CjXFO-gioJQp4aVcWvT6Azy8DOTtlozQYyu2">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2869" y="4742968"/>
            <a:ext cx="1060900" cy="5145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1803332" y="975289"/>
            <a:ext cx="60577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FF0000"/>
                </a:solidFill>
                <a:effectLst/>
                <a:latin typeface="Arial" pitchFamily="34" charset="0"/>
                <a:ea typeface="ＭＳ Ｐゴシック" pitchFamily="50" charset="-128"/>
                <a:cs typeface="ＭＳ Ｐゴシック" pitchFamily="50" charset="-128"/>
              </a:rPr>
              <a:t>１２月１６日、ネット検索最大手の米グーグルは、四足歩行ロボットや高速走行ロボットなどの開発で知られる</a:t>
            </a:r>
            <a:endParaRPr kumimoji="1" lang="en-US" altLang="ja-JP" sz="900" b="1" i="0" u="none" strike="noStrike" cap="none" normalizeH="0" baseline="0" dirty="0" smtClean="0">
              <a:ln>
                <a:noFill/>
              </a:ln>
              <a:solidFill>
                <a:srgbClr val="FF0000"/>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FF0000"/>
                </a:solidFill>
                <a:effectLst/>
                <a:latin typeface="Arial" pitchFamily="34" charset="0"/>
                <a:ea typeface="ＭＳ Ｐゴシック" pitchFamily="50" charset="-128"/>
                <a:cs typeface="ＭＳ Ｐゴシック" pitchFamily="50" charset="-128"/>
              </a:rPr>
              <a:t>米ボストン・ダイナミクスを買収した。写真はグーグルのロゴ。カリフォルニア州で９月撮影（２０１３年　ロイター/Stephen Lam）</a:t>
            </a:r>
            <a:endParaRPr kumimoji="1" lang="ja-JP" altLang="ja-JP" sz="1800" b="1" i="0" u="none" strike="noStrike" cap="none" normalizeH="0" baseline="0" dirty="0" smtClean="0">
              <a:ln>
                <a:noFill/>
              </a:ln>
              <a:solidFill>
                <a:srgbClr val="FF0000"/>
              </a:solidFill>
              <a:effectLst/>
              <a:latin typeface="Arial" pitchFamily="34" charset="0"/>
              <a:ea typeface="ＭＳ Ｐゴシック" pitchFamily="50" charset="-128"/>
              <a:cs typeface="ＭＳ Ｐゴシック" pitchFamily="50" charset="-128"/>
            </a:endParaRPr>
          </a:p>
        </p:txBody>
      </p:sp>
      <p:sp>
        <p:nvSpPr>
          <p:cNvPr id="47" name="テキスト ボックス 46"/>
          <p:cNvSpPr txBox="1"/>
          <p:nvPr/>
        </p:nvSpPr>
        <p:spPr>
          <a:xfrm>
            <a:off x="25041" y="2385722"/>
            <a:ext cx="2069797" cy="523220"/>
          </a:xfrm>
          <a:prstGeom prst="rect">
            <a:avLst/>
          </a:prstGeom>
          <a:noFill/>
        </p:spPr>
        <p:txBody>
          <a:bodyPr wrap="none" rtlCol="0">
            <a:spAutoFit/>
          </a:bodyPr>
          <a:lstStyle/>
          <a:p>
            <a:pPr algn="ctr"/>
            <a:r>
              <a:rPr lang="ja-JP" altLang="en-US" sz="1400" b="1" u="sng" dirty="0" smtClean="0">
                <a:solidFill>
                  <a:srgbClr val="0000CC"/>
                </a:solidFill>
              </a:rPr>
              <a:t>キャッシュレス・楽々認証</a:t>
            </a:r>
            <a:endParaRPr lang="en-US" altLang="ja-JP" sz="1400" b="1" u="sng" dirty="0" smtClean="0">
              <a:solidFill>
                <a:srgbClr val="0000CC"/>
              </a:solidFill>
            </a:endParaRPr>
          </a:p>
          <a:p>
            <a:pPr algn="ctr"/>
            <a:r>
              <a:rPr lang="ja-JP" altLang="en-US" sz="1400" b="1" u="sng" dirty="0" smtClean="0">
                <a:solidFill>
                  <a:srgbClr val="0000CC"/>
                </a:solidFill>
              </a:rPr>
              <a:t>＝個人情報の集積</a:t>
            </a:r>
            <a:endParaRPr lang="en-US" altLang="ja-JP" sz="1400" b="1" u="sng" dirty="0" smtClean="0">
              <a:solidFill>
                <a:srgbClr val="0000CC"/>
              </a:solidFill>
            </a:endParaRPr>
          </a:p>
        </p:txBody>
      </p:sp>
      <p:sp>
        <p:nvSpPr>
          <p:cNvPr id="48" name="テキスト ボックス 47"/>
          <p:cNvSpPr txBox="1"/>
          <p:nvPr/>
        </p:nvSpPr>
        <p:spPr>
          <a:xfrm>
            <a:off x="7302158" y="3387228"/>
            <a:ext cx="1465466" cy="646331"/>
          </a:xfrm>
          <a:prstGeom prst="rect">
            <a:avLst/>
          </a:prstGeom>
          <a:noFill/>
        </p:spPr>
        <p:txBody>
          <a:bodyPr wrap="none" rtlCol="0">
            <a:spAutoFit/>
          </a:bodyPr>
          <a:lstStyle/>
          <a:p>
            <a:pPr algn="ctr"/>
            <a:r>
              <a:rPr lang="ja-JP" altLang="en-US" b="1" dirty="0" smtClean="0">
                <a:solidFill>
                  <a:srgbClr val="FF0000"/>
                </a:solidFill>
              </a:rPr>
              <a:t>ストーカーの</a:t>
            </a:r>
            <a:endParaRPr lang="en-US" altLang="ja-JP" b="1" dirty="0" smtClean="0">
              <a:solidFill>
                <a:srgbClr val="FF0000"/>
              </a:solidFill>
            </a:endParaRPr>
          </a:p>
          <a:p>
            <a:pPr algn="ctr"/>
            <a:r>
              <a:rPr lang="ja-JP" altLang="en-US" b="1" dirty="0" smtClean="0">
                <a:solidFill>
                  <a:srgbClr val="FF0000"/>
                </a:solidFill>
              </a:rPr>
              <a:t>ほくそ笑み？</a:t>
            </a:r>
            <a:endParaRPr lang="en-US" altLang="ja-JP" b="1" dirty="0" smtClean="0">
              <a:solidFill>
                <a:srgbClr val="FF0000"/>
              </a:solidFill>
            </a:endParaRPr>
          </a:p>
        </p:txBody>
      </p:sp>
      <p:sp>
        <p:nvSpPr>
          <p:cNvPr id="49" name="テキスト ボックス 48"/>
          <p:cNvSpPr txBox="1"/>
          <p:nvPr/>
        </p:nvSpPr>
        <p:spPr>
          <a:xfrm>
            <a:off x="-16215" y="3565492"/>
            <a:ext cx="2129109" cy="369332"/>
          </a:xfrm>
          <a:prstGeom prst="rect">
            <a:avLst/>
          </a:prstGeom>
          <a:noFill/>
        </p:spPr>
        <p:txBody>
          <a:bodyPr wrap="none" rtlCol="0">
            <a:spAutoFit/>
          </a:bodyPr>
          <a:lstStyle/>
          <a:p>
            <a:pPr algn="ctr"/>
            <a:r>
              <a:rPr lang="ja-JP" altLang="en-US" b="1" dirty="0" smtClean="0">
                <a:solidFill>
                  <a:srgbClr val="FF0000"/>
                </a:solidFill>
              </a:rPr>
              <a:t>プライバシーの監視</a:t>
            </a:r>
            <a:endParaRPr lang="en-US" altLang="ja-JP" b="1" dirty="0" smtClean="0">
              <a:solidFill>
                <a:srgbClr val="FF0000"/>
              </a:solidFill>
            </a:endParaRPr>
          </a:p>
        </p:txBody>
      </p:sp>
      <p:sp>
        <p:nvSpPr>
          <p:cNvPr id="50" name="テキスト ボックス 49"/>
          <p:cNvSpPr txBox="1"/>
          <p:nvPr/>
        </p:nvSpPr>
        <p:spPr>
          <a:xfrm>
            <a:off x="7006957" y="2407945"/>
            <a:ext cx="1912703" cy="523220"/>
          </a:xfrm>
          <a:prstGeom prst="rect">
            <a:avLst/>
          </a:prstGeom>
          <a:noFill/>
        </p:spPr>
        <p:txBody>
          <a:bodyPr wrap="none" rtlCol="0">
            <a:spAutoFit/>
          </a:bodyPr>
          <a:lstStyle/>
          <a:p>
            <a:pPr algn="ctr"/>
            <a:r>
              <a:rPr lang="ja-JP" altLang="en-US" sz="1400" b="1" u="sng" dirty="0" smtClean="0">
                <a:solidFill>
                  <a:srgbClr val="0000CC"/>
                </a:solidFill>
              </a:rPr>
              <a:t>ユビキタステクノロジー</a:t>
            </a:r>
            <a:endParaRPr lang="en-US" altLang="ja-JP" sz="1400" b="1" u="sng" dirty="0" smtClean="0">
              <a:solidFill>
                <a:srgbClr val="0000CC"/>
              </a:solidFill>
            </a:endParaRPr>
          </a:p>
          <a:p>
            <a:pPr algn="ctr"/>
            <a:r>
              <a:rPr lang="ja-JP" altLang="en-US" sz="1400" b="1" u="sng" dirty="0" smtClean="0">
                <a:solidFill>
                  <a:srgbClr val="0000CC"/>
                </a:solidFill>
              </a:rPr>
              <a:t>の実用化</a:t>
            </a:r>
            <a:endParaRPr lang="en-US" altLang="ja-JP" sz="1400" b="1" u="sng" dirty="0" smtClean="0">
              <a:solidFill>
                <a:srgbClr val="0000CC"/>
              </a:solidFill>
            </a:endParaRPr>
          </a:p>
        </p:txBody>
      </p:sp>
    </p:spTree>
    <p:extLst>
      <p:ext uri="{BB962C8B-B14F-4D97-AF65-F5344CB8AC3E}">
        <p14:creationId xmlns:p14="http://schemas.microsoft.com/office/powerpoint/2010/main" val="219866657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09" y="1813248"/>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126" name="Picture 6" descr="http://i00.i.aliimg.com/wsphoto/v0/663883310_3/Around-View-Monitor.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0683" y="3790580"/>
            <a:ext cx="810016" cy="81001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hitachi.co.jp/products/its/product/technology/__icsFiles/afieldfile/2009/04/13/t_02.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898" y="3791290"/>
            <a:ext cx="1397891" cy="8093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
          <p:cNvSpPr>
            <a:spLocks noChangeArrowheads="1"/>
          </p:cNvSpPr>
          <p:nvPr/>
        </p:nvSpPr>
        <p:spPr bwMode="auto">
          <a:xfrm>
            <a:off x="3851275" y="1544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131" name="Picture 11" descr="http://www2.nissan.co.jp/GENERAL/BPARTS/IMAGES/spacer.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275" y="1544638"/>
            <a:ext cx="95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9017" y="2317988"/>
            <a:ext cx="2132627" cy="150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3976" y="2308600"/>
            <a:ext cx="2406445" cy="146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グループ化 39"/>
          <p:cNvGrpSpPr/>
          <p:nvPr/>
        </p:nvGrpSpPr>
        <p:grpSpPr>
          <a:xfrm>
            <a:off x="1041392" y="347275"/>
            <a:ext cx="576064" cy="552424"/>
            <a:chOff x="2439227" y="426613"/>
            <a:chExt cx="576064" cy="552424"/>
          </a:xfrm>
        </p:grpSpPr>
        <p:sp>
          <p:nvSpPr>
            <p:cNvPr id="42" name="円/楕円 41"/>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43" name="テキスト ボックス 42"/>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12</a:t>
              </a:r>
            </a:p>
          </p:txBody>
        </p:sp>
      </p:grpSp>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82892" y="3811492"/>
            <a:ext cx="1483053" cy="87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ワクワク ニッサン タウン 2014 Calend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1644" y="3179590"/>
            <a:ext cx="1820174" cy="1284828"/>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2913434" y="263144"/>
            <a:ext cx="2680542" cy="400110"/>
          </a:xfrm>
          <a:prstGeom prst="rect">
            <a:avLst/>
          </a:prstGeom>
          <a:noFill/>
        </p:spPr>
        <p:txBody>
          <a:bodyPr wrap="none" rtlCol="0">
            <a:spAutoFit/>
          </a:bodyPr>
          <a:lstStyle/>
          <a:p>
            <a:r>
              <a:rPr lang="ja-JP" altLang="en-US" sz="2000" b="1" dirty="0" smtClean="0"/>
              <a:t>わくわくプロジェクト　！</a:t>
            </a:r>
            <a:endParaRPr lang="en-US" altLang="ja-JP" sz="2000" b="1" dirty="0" smtClean="0"/>
          </a:p>
        </p:txBody>
      </p:sp>
      <p:pic>
        <p:nvPicPr>
          <p:cNvPr id="1037" name="Picture 13" descr="http://www.gtr-world.com/media/1/20080902-nissan-gtr-wald-bodykit-02.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15780" y="282611"/>
            <a:ext cx="974941" cy="649961"/>
          </a:xfrm>
          <a:prstGeom prst="rect">
            <a:avLst/>
          </a:prstGeom>
          <a:noFill/>
          <a:extLst>
            <a:ext uri="{909E8E84-426E-40DD-AFC4-6F175D3DCCD1}">
              <a14:hiddenFill xmlns:a14="http://schemas.microsoft.com/office/drawing/2010/main">
                <a:solidFill>
                  <a:srgbClr val="FFFFFF"/>
                </a:solidFill>
              </a14:hiddenFill>
            </a:ext>
          </a:extLst>
        </p:spPr>
      </p:pic>
      <p:sp>
        <p:nvSpPr>
          <p:cNvPr id="3" name="ストライプ矢印 2"/>
          <p:cNvSpPr/>
          <p:nvPr/>
        </p:nvSpPr>
        <p:spPr>
          <a:xfrm>
            <a:off x="3851275" y="5722802"/>
            <a:ext cx="1080765"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979712" y="5533201"/>
            <a:ext cx="1476686" cy="1007890"/>
            <a:chOff x="1926825" y="5533201"/>
            <a:chExt cx="1476686" cy="1007890"/>
          </a:xfrm>
        </p:grpSpPr>
        <p:sp>
          <p:nvSpPr>
            <p:cNvPr id="24" name="テキスト ボックス 23"/>
            <p:cNvSpPr txBox="1"/>
            <p:nvPr/>
          </p:nvSpPr>
          <p:spPr>
            <a:xfrm>
              <a:off x="1947932" y="5533201"/>
              <a:ext cx="1390124" cy="400110"/>
            </a:xfrm>
            <a:prstGeom prst="rect">
              <a:avLst/>
            </a:prstGeom>
            <a:noFill/>
          </p:spPr>
          <p:txBody>
            <a:bodyPr wrap="none" rtlCol="0">
              <a:spAutoFit/>
            </a:bodyPr>
            <a:lstStyle/>
            <a:p>
              <a:r>
                <a:rPr lang="ja-JP" altLang="en-US" sz="2000" b="1" dirty="0" smtClean="0"/>
                <a:t>「ハード系」</a:t>
              </a:r>
              <a:endParaRPr lang="en-US" altLang="ja-JP" sz="2000" b="1" dirty="0" smtClean="0"/>
            </a:p>
          </p:txBody>
        </p:sp>
        <p:sp>
          <p:nvSpPr>
            <p:cNvPr id="36" name="テキスト ボックス 35"/>
            <p:cNvSpPr txBox="1"/>
            <p:nvPr/>
          </p:nvSpPr>
          <p:spPr>
            <a:xfrm>
              <a:off x="1935961" y="5821233"/>
              <a:ext cx="960519" cy="400110"/>
            </a:xfrm>
            <a:prstGeom prst="rect">
              <a:avLst/>
            </a:prstGeom>
            <a:noFill/>
          </p:spPr>
          <p:txBody>
            <a:bodyPr wrap="none" rtlCol="0">
              <a:spAutoFit/>
            </a:bodyPr>
            <a:lstStyle/>
            <a:p>
              <a:r>
                <a:rPr lang="ja-JP" altLang="en-US" sz="2000" b="1" dirty="0" smtClean="0"/>
                <a:t>「性能」</a:t>
              </a:r>
              <a:endParaRPr lang="en-US" altLang="ja-JP" sz="2000" b="1" dirty="0" smtClean="0"/>
            </a:p>
          </p:txBody>
        </p:sp>
        <p:sp>
          <p:nvSpPr>
            <p:cNvPr id="38" name="テキスト ボックス 37"/>
            <p:cNvSpPr txBox="1"/>
            <p:nvPr/>
          </p:nvSpPr>
          <p:spPr>
            <a:xfrm>
              <a:off x="1926825" y="6140981"/>
              <a:ext cx="1476686" cy="400110"/>
            </a:xfrm>
            <a:prstGeom prst="rect">
              <a:avLst/>
            </a:prstGeom>
            <a:noFill/>
          </p:spPr>
          <p:txBody>
            <a:bodyPr wrap="none" rtlCol="0">
              <a:spAutoFit/>
            </a:bodyPr>
            <a:lstStyle/>
            <a:p>
              <a:r>
                <a:rPr lang="ja-JP" altLang="en-US" sz="2000" b="1" dirty="0" smtClean="0"/>
                <a:t>「日産帝国」</a:t>
              </a:r>
              <a:endParaRPr lang="en-US" altLang="ja-JP" sz="2000" b="1" dirty="0" smtClean="0"/>
            </a:p>
          </p:txBody>
        </p:sp>
      </p:grpSp>
      <p:sp>
        <p:nvSpPr>
          <p:cNvPr id="25" name="テキスト ボックス 24"/>
          <p:cNvSpPr txBox="1"/>
          <p:nvPr/>
        </p:nvSpPr>
        <p:spPr>
          <a:xfrm>
            <a:off x="5096647" y="5522747"/>
            <a:ext cx="1282723" cy="400110"/>
          </a:xfrm>
          <a:prstGeom prst="rect">
            <a:avLst/>
          </a:prstGeom>
          <a:noFill/>
        </p:spPr>
        <p:txBody>
          <a:bodyPr wrap="none" rtlCol="0">
            <a:spAutoFit/>
          </a:bodyPr>
          <a:lstStyle/>
          <a:p>
            <a:r>
              <a:rPr lang="ja-JP" altLang="en-US" sz="2000" b="1" dirty="0" smtClean="0"/>
              <a:t>「ソフト系</a:t>
            </a:r>
            <a:r>
              <a:rPr kumimoji="1" lang="ja-JP" altLang="en-US" sz="2000" b="1" dirty="0" smtClean="0"/>
              <a:t>」</a:t>
            </a:r>
            <a:endParaRPr kumimoji="1" lang="en-US" altLang="ja-JP" sz="2000" b="1" dirty="0" smtClean="0"/>
          </a:p>
        </p:txBody>
      </p:sp>
      <p:sp>
        <p:nvSpPr>
          <p:cNvPr id="37" name="テキスト ボックス 36"/>
          <p:cNvSpPr txBox="1"/>
          <p:nvPr/>
        </p:nvSpPr>
        <p:spPr>
          <a:xfrm>
            <a:off x="5096648" y="5848698"/>
            <a:ext cx="3350597" cy="400110"/>
          </a:xfrm>
          <a:prstGeom prst="rect">
            <a:avLst/>
          </a:prstGeom>
          <a:noFill/>
        </p:spPr>
        <p:txBody>
          <a:bodyPr wrap="none" rtlCol="0">
            <a:spAutoFit/>
          </a:bodyPr>
          <a:lstStyle/>
          <a:p>
            <a:r>
              <a:rPr lang="ja-JP" altLang="en-US" sz="2000" b="1" dirty="0" smtClean="0"/>
              <a:t>「ファミリー・主婦層のニーズ</a:t>
            </a:r>
            <a:r>
              <a:rPr kumimoji="1" lang="ja-JP" altLang="en-US" sz="2000" b="1" dirty="0" smtClean="0"/>
              <a:t>」</a:t>
            </a:r>
            <a:endParaRPr kumimoji="1" lang="en-US" altLang="ja-JP" sz="2000" b="1" dirty="0" smtClean="0"/>
          </a:p>
        </p:txBody>
      </p:sp>
      <p:sp>
        <p:nvSpPr>
          <p:cNvPr id="39" name="テキスト ボックス 38"/>
          <p:cNvSpPr txBox="1"/>
          <p:nvPr/>
        </p:nvSpPr>
        <p:spPr>
          <a:xfrm>
            <a:off x="5096648" y="6169788"/>
            <a:ext cx="2510624" cy="400110"/>
          </a:xfrm>
          <a:prstGeom prst="rect">
            <a:avLst/>
          </a:prstGeom>
          <a:noFill/>
        </p:spPr>
        <p:txBody>
          <a:bodyPr wrap="none" rtlCol="0">
            <a:spAutoFit/>
          </a:bodyPr>
          <a:lstStyle/>
          <a:p>
            <a:r>
              <a:rPr lang="ja-JP" altLang="en-US" sz="2000" b="1" dirty="0" smtClean="0"/>
              <a:t>「わくわくプロジェクト」</a:t>
            </a:r>
            <a:endParaRPr lang="en-US" altLang="ja-JP" sz="2000" b="1" dirty="0" smtClean="0"/>
          </a:p>
        </p:txBody>
      </p:sp>
      <p:pic>
        <p:nvPicPr>
          <p:cNvPr id="51" name="Picture 9" descr="ワクワク ニッサン タウン 2014 Calend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1205" y="128888"/>
            <a:ext cx="1356330" cy="957409"/>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3019232" y="574199"/>
            <a:ext cx="2574744" cy="400110"/>
          </a:xfrm>
          <a:prstGeom prst="rect">
            <a:avLst/>
          </a:prstGeom>
          <a:noFill/>
        </p:spPr>
        <p:txBody>
          <a:bodyPr wrap="none" rtlCol="0">
            <a:spAutoFit/>
          </a:bodyPr>
          <a:lstStyle/>
          <a:p>
            <a:r>
              <a:rPr lang="ja-JP" altLang="en-US" sz="2000" b="1" dirty="0" smtClean="0"/>
              <a:t>ニッサン　ワクテク　！</a:t>
            </a:r>
            <a:endParaRPr lang="en-US" altLang="ja-JP" sz="2000" b="1" dirty="0" smtClean="0"/>
          </a:p>
        </p:txBody>
      </p:sp>
      <p:sp>
        <p:nvSpPr>
          <p:cNvPr id="53" name="テキスト ボックス 52"/>
          <p:cNvSpPr txBox="1"/>
          <p:nvPr/>
        </p:nvSpPr>
        <p:spPr>
          <a:xfrm>
            <a:off x="2199689" y="4871813"/>
            <a:ext cx="4153701" cy="461665"/>
          </a:xfrm>
          <a:prstGeom prst="rect">
            <a:avLst/>
          </a:prstGeom>
          <a:noFill/>
        </p:spPr>
        <p:txBody>
          <a:bodyPr wrap="none" rtlCol="0">
            <a:spAutoFit/>
          </a:bodyPr>
          <a:lstStyle/>
          <a:p>
            <a:pPr algn="ctr"/>
            <a:r>
              <a:rPr lang="ja-JP" altLang="en-US" sz="2400" b="1" dirty="0" smtClean="0">
                <a:solidFill>
                  <a:srgbClr val="0000CC"/>
                </a:solidFill>
              </a:rPr>
              <a:t>イノベーション具現化の分岐点</a:t>
            </a:r>
            <a:endParaRPr lang="en-US" altLang="ja-JP" sz="2400" b="1" dirty="0" smtClean="0">
              <a:solidFill>
                <a:srgbClr val="0000CC"/>
              </a:solidFill>
            </a:endParaRPr>
          </a:p>
        </p:txBody>
      </p:sp>
      <p:sp>
        <p:nvSpPr>
          <p:cNvPr id="33" name="テキスト ボックス 32"/>
          <p:cNvSpPr txBox="1"/>
          <p:nvPr/>
        </p:nvSpPr>
        <p:spPr>
          <a:xfrm>
            <a:off x="2148602" y="2696411"/>
            <a:ext cx="4378123" cy="461665"/>
          </a:xfrm>
          <a:prstGeom prst="rect">
            <a:avLst/>
          </a:prstGeom>
          <a:noFill/>
        </p:spPr>
        <p:txBody>
          <a:bodyPr wrap="none" rtlCol="0">
            <a:spAutoFit/>
          </a:bodyPr>
          <a:lstStyle/>
          <a:p>
            <a:pPr algn="ctr"/>
            <a:r>
              <a:rPr lang="en-US" altLang="ja-JP" sz="2400" b="1" dirty="0" smtClean="0">
                <a:solidFill>
                  <a:srgbClr val="0000CC"/>
                </a:solidFill>
              </a:rPr>
              <a:t>SNS</a:t>
            </a:r>
            <a:r>
              <a:rPr lang="ja-JP" altLang="en-US" sz="2400" b="1" dirty="0" smtClean="0">
                <a:solidFill>
                  <a:srgbClr val="0000CC"/>
                </a:solidFill>
              </a:rPr>
              <a:t>調査によるわくわくコンセプト</a:t>
            </a:r>
            <a:endParaRPr lang="en-US" altLang="ja-JP" sz="2400" b="1" dirty="0" smtClean="0">
              <a:solidFill>
                <a:srgbClr val="0000CC"/>
              </a:solidFill>
            </a:endParaRPr>
          </a:p>
        </p:txBody>
      </p:sp>
    </p:spTree>
    <p:extLst>
      <p:ext uri="{BB962C8B-B14F-4D97-AF65-F5344CB8AC3E}">
        <p14:creationId xmlns:p14="http://schemas.microsoft.com/office/powerpoint/2010/main" val="375286717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534203" y="5833204"/>
            <a:ext cx="2156360" cy="400110"/>
          </a:xfrm>
          <a:prstGeom prst="rect">
            <a:avLst/>
          </a:prstGeom>
          <a:noFill/>
        </p:spPr>
        <p:txBody>
          <a:bodyPr wrap="none" rtlCol="0">
            <a:spAutoFit/>
          </a:bodyPr>
          <a:lstStyle/>
          <a:p>
            <a:r>
              <a:rPr lang="ja-JP" altLang="en-US" sz="2000" b="1" dirty="0" smtClean="0"/>
              <a:t>「</a:t>
            </a:r>
            <a:r>
              <a:rPr lang="en-US" altLang="ja-JP" sz="2000" b="1" dirty="0" smtClean="0"/>
              <a:t>GPS</a:t>
            </a:r>
            <a:r>
              <a:rPr lang="ja-JP" altLang="en-US" sz="2000" b="1" dirty="0" smtClean="0"/>
              <a:t>は地図情報」</a:t>
            </a:r>
            <a:endParaRPr lang="en-US" altLang="ja-JP" sz="2000" b="1" dirty="0" smtClean="0"/>
          </a:p>
        </p:txBody>
      </p:sp>
      <p:sp>
        <p:nvSpPr>
          <p:cNvPr id="3" name="ストライプ矢印 2"/>
          <p:cNvSpPr/>
          <p:nvPr/>
        </p:nvSpPr>
        <p:spPr>
          <a:xfrm>
            <a:off x="4066178" y="5602135"/>
            <a:ext cx="118027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98962" y="1246472"/>
            <a:ext cx="383817" cy="6698959"/>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2489248" y="347275"/>
            <a:ext cx="4000967" cy="523220"/>
          </a:xfrm>
          <a:prstGeom prst="rect">
            <a:avLst/>
          </a:prstGeom>
          <a:noFill/>
        </p:spPr>
        <p:txBody>
          <a:bodyPr wrap="none" rtlCol="0">
            <a:spAutoFit/>
          </a:bodyPr>
          <a:lstStyle/>
          <a:p>
            <a:r>
              <a:rPr kumimoji="1" lang="en-US" altLang="ja-JP" sz="2800" b="1" dirty="0" smtClean="0"/>
              <a:t>GPS</a:t>
            </a:r>
            <a:r>
              <a:rPr kumimoji="1" lang="ja-JP" altLang="en-US" sz="2800" b="1" dirty="0" smtClean="0"/>
              <a:t>ナビライナー</a:t>
            </a:r>
            <a:r>
              <a:rPr kumimoji="1" lang="en-US" altLang="ja-JP" sz="2800" b="1" dirty="0" smtClean="0"/>
              <a:t>EGS3000</a:t>
            </a:r>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p:cNvSpPr txBox="1"/>
          <p:nvPr/>
        </p:nvSpPr>
        <p:spPr>
          <a:xfrm>
            <a:off x="5498722" y="5679316"/>
            <a:ext cx="3184144" cy="707886"/>
          </a:xfrm>
          <a:prstGeom prst="rect">
            <a:avLst/>
          </a:prstGeom>
          <a:noFill/>
        </p:spPr>
        <p:txBody>
          <a:bodyPr wrap="square" rtlCol="0">
            <a:spAutoFit/>
          </a:bodyPr>
          <a:lstStyle/>
          <a:p>
            <a:r>
              <a:rPr lang="ja-JP" altLang="en-US" sz="2000" b="1" dirty="0" smtClean="0"/>
              <a:t>「星が導く</a:t>
            </a:r>
            <a:r>
              <a:rPr kumimoji="1" lang="ja-JP" altLang="en-US" sz="2000" b="1" dirty="0" smtClean="0"/>
              <a:t>農作業」</a:t>
            </a:r>
            <a:endParaRPr kumimoji="1" lang="en-US" altLang="ja-JP" sz="2000" b="1" dirty="0" smtClean="0"/>
          </a:p>
          <a:p>
            <a:r>
              <a:rPr kumimoji="1" lang="ja-JP" altLang="en-US" sz="2000" b="1" dirty="0" smtClean="0"/>
              <a:t>新たなマーケット</a:t>
            </a:r>
            <a:endParaRPr kumimoji="1" lang="en-US" altLang="ja-JP" sz="2000" b="1" dirty="0" smtClean="0"/>
          </a:p>
        </p:txBody>
      </p:sp>
      <p:sp>
        <p:nvSpPr>
          <p:cNvPr id="27" name="テキスト ボックス 26"/>
          <p:cNvSpPr txBox="1"/>
          <p:nvPr/>
        </p:nvSpPr>
        <p:spPr>
          <a:xfrm>
            <a:off x="2373714" y="4801553"/>
            <a:ext cx="4315604" cy="369332"/>
          </a:xfrm>
          <a:prstGeom prst="rect">
            <a:avLst/>
          </a:prstGeom>
          <a:noFill/>
        </p:spPr>
        <p:txBody>
          <a:bodyPr wrap="none" rtlCol="0">
            <a:spAutoFit/>
          </a:bodyPr>
          <a:lstStyle/>
          <a:p>
            <a:pPr algn="ctr"/>
            <a:r>
              <a:rPr lang="ja-JP" altLang="en-US" b="1" dirty="0" smtClean="0">
                <a:solidFill>
                  <a:srgbClr val="0000CC"/>
                </a:solidFill>
              </a:rPr>
              <a:t>「農耕」「直進作業」に活用する発想</a:t>
            </a:r>
            <a:r>
              <a:rPr lang="ja-JP" altLang="en-US" b="1" dirty="0">
                <a:solidFill>
                  <a:srgbClr val="0000CC"/>
                </a:solidFill>
              </a:rPr>
              <a:t>の転換</a:t>
            </a:r>
            <a:endParaRPr lang="en-US" altLang="ja-JP" b="1" dirty="0" smtClean="0">
              <a:solidFill>
                <a:srgbClr val="0000CC"/>
              </a:solidFill>
            </a:endParaRPr>
          </a:p>
        </p:txBody>
      </p:sp>
      <p:pic>
        <p:nvPicPr>
          <p:cNvPr id="28" name="Picture 2" descr="http://www.ihi-star.com/seihin/img/gps-fuuke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5030" y="2694071"/>
            <a:ext cx="3023134" cy="174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http://www.ihi-star.com/seihin/img/gps-kousei.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2696411"/>
            <a:ext cx="2755921" cy="17456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株式会社IHIスター"/>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7717" y="2317987"/>
            <a:ext cx="4204030" cy="42040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p:cNvGrpSpPr/>
          <p:nvPr/>
        </p:nvGrpSpPr>
        <p:grpSpPr>
          <a:xfrm>
            <a:off x="1331640" y="347275"/>
            <a:ext cx="576064" cy="552424"/>
            <a:chOff x="2439227" y="426613"/>
            <a:chExt cx="576064" cy="552424"/>
          </a:xfrm>
        </p:grpSpPr>
        <p:sp>
          <p:nvSpPr>
            <p:cNvPr id="36" name="円/楕円 35"/>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7" name="テキスト ボックス 36"/>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13</a:t>
              </a:r>
            </a:p>
          </p:txBody>
        </p:sp>
      </p:grpSp>
    </p:spTree>
    <p:extLst>
      <p:ext uri="{BB962C8B-B14F-4D97-AF65-F5344CB8AC3E}">
        <p14:creationId xmlns:p14="http://schemas.microsoft.com/office/powerpoint/2010/main" val="318050724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277201" y="5906415"/>
            <a:ext cx="2739567" cy="400110"/>
          </a:xfrm>
          <a:prstGeom prst="rect">
            <a:avLst/>
          </a:prstGeom>
          <a:noFill/>
        </p:spPr>
        <p:txBody>
          <a:bodyPr wrap="square" rtlCol="0">
            <a:spAutoFit/>
          </a:bodyPr>
          <a:lstStyle/>
          <a:p>
            <a:r>
              <a:rPr lang="ja-JP" altLang="en-US" sz="2000" b="1" dirty="0" smtClean="0"/>
              <a:t>「暴走」⇒「即お蔵入り」</a:t>
            </a:r>
            <a:endParaRPr lang="en-US" altLang="ja-JP" sz="2000" b="1" dirty="0" smtClean="0"/>
          </a:p>
        </p:txBody>
      </p:sp>
      <p:sp>
        <p:nvSpPr>
          <p:cNvPr id="3" name="ストライプ矢印 2"/>
          <p:cNvSpPr/>
          <p:nvPr/>
        </p:nvSpPr>
        <p:spPr>
          <a:xfrm>
            <a:off x="4066178" y="5602135"/>
            <a:ext cx="118027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98962" y="1246472"/>
            <a:ext cx="383817" cy="6698959"/>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2141427" y="361877"/>
            <a:ext cx="4302781" cy="523220"/>
          </a:xfrm>
          <a:prstGeom prst="rect">
            <a:avLst/>
          </a:prstGeom>
          <a:noFill/>
        </p:spPr>
        <p:txBody>
          <a:bodyPr wrap="none" rtlCol="0">
            <a:spAutoFit/>
          </a:bodyPr>
          <a:lstStyle/>
          <a:p>
            <a:r>
              <a:rPr lang="ja-JP" altLang="en-US" sz="2800" b="1" dirty="0" smtClean="0"/>
              <a:t>暴走から独走にはいったか</a:t>
            </a:r>
            <a:endParaRPr kumimoji="1" lang="en-US" altLang="ja-JP" sz="2800" b="1" dirty="0" smtClean="0"/>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p:cNvSpPr txBox="1"/>
          <p:nvPr/>
        </p:nvSpPr>
        <p:spPr>
          <a:xfrm>
            <a:off x="5246452" y="5874748"/>
            <a:ext cx="3848394" cy="707886"/>
          </a:xfrm>
          <a:prstGeom prst="rect">
            <a:avLst/>
          </a:prstGeom>
          <a:noFill/>
        </p:spPr>
        <p:txBody>
          <a:bodyPr wrap="square" rtlCol="0">
            <a:spAutoFit/>
          </a:bodyPr>
          <a:lstStyle/>
          <a:p>
            <a:r>
              <a:rPr lang="ja-JP" altLang="en-US" sz="2000" b="1" dirty="0" smtClean="0"/>
              <a:t>「非公認</a:t>
            </a:r>
            <a:r>
              <a:rPr kumimoji="1" lang="ja-JP" altLang="en-US" sz="2000" b="1" dirty="0" smtClean="0"/>
              <a:t>」で公認する狡猾さ</a:t>
            </a:r>
            <a:endParaRPr kumimoji="1" lang="en-US" altLang="ja-JP" sz="2000" b="1" dirty="0" smtClean="0"/>
          </a:p>
          <a:p>
            <a:r>
              <a:rPr lang="ja-JP" altLang="en-US" sz="2000" b="1" dirty="0" smtClean="0"/>
              <a:t>ブランディング戦略転換</a:t>
            </a:r>
            <a:endParaRPr kumimoji="1" lang="en-US" altLang="ja-JP" sz="2000" b="1" dirty="0" smtClean="0"/>
          </a:p>
        </p:txBody>
      </p:sp>
      <p:sp>
        <p:nvSpPr>
          <p:cNvPr id="27" name="テキスト ボックス 26"/>
          <p:cNvSpPr txBox="1"/>
          <p:nvPr/>
        </p:nvSpPr>
        <p:spPr>
          <a:xfrm>
            <a:off x="1873170" y="4839774"/>
            <a:ext cx="5598007" cy="369332"/>
          </a:xfrm>
          <a:prstGeom prst="rect">
            <a:avLst/>
          </a:prstGeom>
          <a:noFill/>
        </p:spPr>
        <p:txBody>
          <a:bodyPr wrap="none" rtlCol="0">
            <a:spAutoFit/>
          </a:bodyPr>
          <a:lstStyle/>
          <a:p>
            <a:pPr algn="ctr"/>
            <a:r>
              <a:rPr lang="ja-JP" altLang="en-US" b="1" dirty="0" smtClean="0">
                <a:solidFill>
                  <a:srgbClr val="0000CC"/>
                </a:solidFill>
              </a:rPr>
              <a:t>「暴走」「非公認」でさらに加速する</a:t>
            </a:r>
            <a:r>
              <a:rPr lang="en-US" altLang="ja-JP" b="1" dirty="0" smtClean="0">
                <a:solidFill>
                  <a:srgbClr val="0000CC"/>
                </a:solidFill>
              </a:rPr>
              <a:t>21</a:t>
            </a:r>
            <a:r>
              <a:rPr lang="ja-JP" altLang="en-US" b="1" dirty="0" smtClean="0">
                <a:solidFill>
                  <a:srgbClr val="0000CC"/>
                </a:solidFill>
              </a:rPr>
              <a:t>世紀型ムーブメント</a:t>
            </a:r>
            <a:endParaRPr lang="en-US" altLang="ja-JP" b="1" dirty="0" smtClean="0">
              <a:solidFill>
                <a:srgbClr val="0000CC"/>
              </a:solidFill>
            </a:endParaRPr>
          </a:p>
        </p:txBody>
      </p:sp>
      <p:grpSp>
        <p:nvGrpSpPr>
          <p:cNvPr id="30" name="グループ化 29"/>
          <p:cNvGrpSpPr/>
          <p:nvPr/>
        </p:nvGrpSpPr>
        <p:grpSpPr>
          <a:xfrm>
            <a:off x="1187624" y="347275"/>
            <a:ext cx="576064" cy="552424"/>
            <a:chOff x="2439227" y="426613"/>
            <a:chExt cx="576064" cy="552424"/>
          </a:xfrm>
        </p:grpSpPr>
        <p:sp>
          <p:nvSpPr>
            <p:cNvPr id="36" name="円/楕円 35"/>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7" name="テキスト ボックス 36"/>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14</a:t>
              </a:r>
            </a:p>
          </p:txBody>
        </p:sp>
      </p:grpSp>
      <p:pic>
        <p:nvPicPr>
          <p:cNvPr id="5122" name="Picture 2" descr="ファイル:Funassyi.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0320" y="2696410"/>
            <a:ext cx="1572909" cy="189954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amp_line_20131114_2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296" y="2696411"/>
            <a:ext cx="5038109" cy="195508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2510247" y="2356328"/>
            <a:ext cx="3966150" cy="369332"/>
          </a:xfrm>
          <a:prstGeom prst="rect">
            <a:avLst/>
          </a:prstGeom>
          <a:noFill/>
          <a:ln>
            <a:solidFill>
              <a:srgbClr val="0000FF"/>
            </a:solidFill>
          </a:ln>
        </p:spPr>
        <p:txBody>
          <a:bodyPr wrap="none" rtlCol="0">
            <a:spAutoFit/>
          </a:bodyPr>
          <a:lstStyle/>
          <a:p>
            <a:pPr algn="ctr"/>
            <a:r>
              <a:rPr lang="ja-JP" altLang="en-US" b="1" dirty="0" smtClean="0">
                <a:solidFill>
                  <a:srgbClr val="0000CC"/>
                </a:solidFill>
              </a:rPr>
              <a:t>　ネットで注目　⇒　非公認という公認　</a:t>
            </a:r>
            <a:endParaRPr lang="en-US" altLang="ja-JP" b="1" dirty="0" smtClean="0">
              <a:solidFill>
                <a:srgbClr val="0000CC"/>
              </a:solidFill>
            </a:endParaRPr>
          </a:p>
        </p:txBody>
      </p:sp>
      <p:sp>
        <p:nvSpPr>
          <p:cNvPr id="38" name="テキスト ボックス 37"/>
          <p:cNvSpPr txBox="1"/>
          <p:nvPr/>
        </p:nvSpPr>
        <p:spPr>
          <a:xfrm>
            <a:off x="1827449" y="5430552"/>
            <a:ext cx="2093261" cy="408117"/>
          </a:xfrm>
          <a:prstGeom prst="rect">
            <a:avLst/>
          </a:prstGeom>
          <a:noFill/>
        </p:spPr>
        <p:txBody>
          <a:bodyPr wrap="square" rtlCol="0">
            <a:spAutoFit/>
          </a:bodyPr>
          <a:lstStyle/>
          <a:p>
            <a:r>
              <a:rPr lang="ja-JP" altLang="en-US" sz="2000" b="1" dirty="0" smtClean="0"/>
              <a:t>「カーツ！」</a:t>
            </a:r>
            <a:endParaRPr lang="en-US" altLang="ja-JP" sz="2000" b="1" dirty="0" smtClean="0"/>
          </a:p>
        </p:txBody>
      </p:sp>
      <p:sp>
        <p:nvSpPr>
          <p:cNvPr id="39" name="テキスト ボックス 38"/>
          <p:cNvSpPr txBox="1"/>
          <p:nvPr/>
        </p:nvSpPr>
        <p:spPr>
          <a:xfrm>
            <a:off x="5647089" y="5446787"/>
            <a:ext cx="2093261" cy="408117"/>
          </a:xfrm>
          <a:prstGeom prst="rect">
            <a:avLst/>
          </a:prstGeom>
          <a:noFill/>
        </p:spPr>
        <p:txBody>
          <a:bodyPr wrap="square" rtlCol="0">
            <a:spAutoFit/>
          </a:bodyPr>
          <a:lstStyle/>
          <a:p>
            <a:r>
              <a:rPr lang="ja-JP" altLang="en-US" sz="2000" b="1" dirty="0" smtClean="0"/>
              <a:t>「天晴れ！」</a:t>
            </a:r>
            <a:endParaRPr lang="en-US" altLang="ja-JP" sz="2000" b="1" dirty="0" smtClean="0"/>
          </a:p>
        </p:txBody>
      </p:sp>
    </p:spTree>
    <p:extLst>
      <p:ext uri="{BB962C8B-B14F-4D97-AF65-F5344CB8AC3E}">
        <p14:creationId xmlns:p14="http://schemas.microsoft.com/office/powerpoint/2010/main" val="41554275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829024" y="5724830"/>
            <a:ext cx="1717137" cy="707886"/>
          </a:xfrm>
          <a:prstGeom prst="rect">
            <a:avLst/>
          </a:prstGeom>
          <a:noFill/>
        </p:spPr>
        <p:txBody>
          <a:bodyPr wrap="none" rtlCol="0">
            <a:spAutoFit/>
          </a:bodyPr>
          <a:lstStyle/>
          <a:p>
            <a:r>
              <a:rPr lang="ja-JP" altLang="en-US" sz="2000" b="1" dirty="0" smtClean="0"/>
              <a:t>空調設備には</a:t>
            </a:r>
            <a:endParaRPr lang="en-US" altLang="ja-JP" sz="2000" b="1" dirty="0" smtClean="0"/>
          </a:p>
          <a:p>
            <a:r>
              <a:rPr lang="ja-JP" altLang="en-US" sz="2000" b="1" dirty="0" smtClean="0"/>
              <a:t>ダクトが必要</a:t>
            </a:r>
            <a:endParaRPr lang="en-US" altLang="ja-JP" sz="2000" b="1" dirty="0" smtClean="0"/>
          </a:p>
        </p:txBody>
      </p:sp>
      <p:sp>
        <p:nvSpPr>
          <p:cNvPr id="3" name="ストライプ矢印 2"/>
          <p:cNvSpPr/>
          <p:nvPr/>
        </p:nvSpPr>
        <p:spPr>
          <a:xfrm>
            <a:off x="3941379" y="5602135"/>
            <a:ext cx="118027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98962" y="1246472"/>
            <a:ext cx="383817" cy="6698959"/>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2847335" y="376479"/>
            <a:ext cx="2013693" cy="523220"/>
          </a:xfrm>
          <a:prstGeom prst="rect">
            <a:avLst/>
          </a:prstGeom>
          <a:noFill/>
        </p:spPr>
        <p:txBody>
          <a:bodyPr wrap="none" rtlCol="0">
            <a:spAutoFit/>
          </a:bodyPr>
          <a:lstStyle/>
          <a:p>
            <a:r>
              <a:rPr lang="ja-JP" altLang="en-US" sz="2800" b="1" dirty="0" smtClean="0"/>
              <a:t>クーキレイ</a:t>
            </a:r>
            <a:r>
              <a:rPr kumimoji="1" lang="ja-JP" altLang="en-US" sz="2800" b="1" dirty="0" smtClean="0"/>
              <a:t>　</a:t>
            </a:r>
            <a:endParaRPr kumimoji="1" lang="en-US" altLang="ja-JP" sz="2800" b="1" dirty="0" smtClean="0"/>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p:cNvSpPr txBox="1"/>
          <p:nvPr/>
        </p:nvSpPr>
        <p:spPr>
          <a:xfrm>
            <a:off x="5427962" y="5833204"/>
            <a:ext cx="3184144" cy="400110"/>
          </a:xfrm>
          <a:prstGeom prst="rect">
            <a:avLst/>
          </a:prstGeom>
          <a:noFill/>
        </p:spPr>
        <p:txBody>
          <a:bodyPr wrap="square" rtlCol="0">
            <a:spAutoFit/>
          </a:bodyPr>
          <a:lstStyle/>
          <a:p>
            <a:r>
              <a:rPr lang="ja-JP" altLang="en-US" sz="2000" b="1" dirty="0" smtClean="0"/>
              <a:t>「真近で浄化して欲しい」</a:t>
            </a:r>
            <a:endParaRPr kumimoji="1" lang="en-US" altLang="ja-JP" sz="2000" b="1" dirty="0" smtClean="0"/>
          </a:p>
        </p:txBody>
      </p:sp>
      <p:sp>
        <p:nvSpPr>
          <p:cNvPr id="27" name="テキスト ボックス 26"/>
          <p:cNvSpPr txBox="1"/>
          <p:nvPr/>
        </p:nvSpPr>
        <p:spPr>
          <a:xfrm>
            <a:off x="3007701" y="4801553"/>
            <a:ext cx="3047630" cy="369332"/>
          </a:xfrm>
          <a:prstGeom prst="rect">
            <a:avLst/>
          </a:prstGeom>
          <a:noFill/>
        </p:spPr>
        <p:txBody>
          <a:bodyPr wrap="none" rtlCol="0">
            <a:spAutoFit/>
          </a:bodyPr>
          <a:lstStyle/>
          <a:p>
            <a:pPr algn="ctr"/>
            <a:r>
              <a:rPr lang="ja-JP" altLang="en-US" b="1" dirty="0" smtClean="0">
                <a:solidFill>
                  <a:srgbClr val="0000CC"/>
                </a:solidFill>
              </a:rPr>
              <a:t>照明で空調という発想</a:t>
            </a:r>
            <a:r>
              <a:rPr lang="ja-JP" altLang="en-US" b="1" dirty="0">
                <a:solidFill>
                  <a:srgbClr val="0000CC"/>
                </a:solidFill>
              </a:rPr>
              <a:t>の転換</a:t>
            </a:r>
            <a:endParaRPr lang="en-US" altLang="ja-JP" b="1" dirty="0" smtClean="0">
              <a:solidFill>
                <a:srgbClr val="0000CC"/>
              </a:solidFill>
            </a:endParaRPr>
          </a:p>
        </p:txBody>
      </p:sp>
      <p:grpSp>
        <p:nvGrpSpPr>
          <p:cNvPr id="30" name="グループ化 29"/>
          <p:cNvGrpSpPr/>
          <p:nvPr/>
        </p:nvGrpSpPr>
        <p:grpSpPr>
          <a:xfrm>
            <a:off x="2040055" y="347275"/>
            <a:ext cx="576064" cy="552424"/>
            <a:chOff x="2439227" y="426613"/>
            <a:chExt cx="576064" cy="552424"/>
          </a:xfrm>
        </p:grpSpPr>
        <p:sp>
          <p:nvSpPr>
            <p:cNvPr id="36" name="円/楕円 35"/>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7" name="テキスト ボックス 36"/>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16</a:t>
              </a:r>
            </a:p>
          </p:txBody>
        </p:sp>
      </p:grpSp>
      <p:sp>
        <p:nvSpPr>
          <p:cNvPr id="2" name="AutoShape 2" descr="data:image/jpeg;base64,/9j/4AAQSkZJRgABAQAAAQABAAD/2wCEAAkGBxMSERIUEBQVEhUWFBUYFhcYEhsXFRQVGBEWFhcWFRgYKCggGB0lGxcYITEiJSorLi8uFyA/ODMtNygtLisBCgoKDg0OGhAQGjQkIB83Li0yNDU3LCwwNCwsLCwsLCwsNDQ3LCw0LC4uLCwsLDAvLC0tLCwvLjMsLSwsLCwtLP/AABEIAHYBqQMBIgACEQEDEQH/xAAcAAEAAgMBAQEAAAAAAAAAAAAAAgQDBQYHAQj/xABIEAACAQIDAgsFBAkCBAcBAAABAgMAEQQSIRMxBQYUIkFRUlORktEVMmFxk3OBobMHIzM0YnKxweGC8BZCQ9IkRGN0orLxF//EABkBAQADAQEAAAAAAAAAAAAAAAABAgMEBf/EACgRAQACAgEDAwQCAwAAAAAAAAABAhEhAwQSMRRBURNhcfBCgTKhsf/aAAwDAQACEQMRAD8A9xpSlApSlAqvLj4lNmkRT1FwD4GsPCkhtGgJUyOEuN4GUs1j0EhSL9F6sQ4VEAVFVQOgCrYj3GL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rwlCTYSxk/aL61Y2Y6h4V8aFSLFQR1ECmhOla/BDZyvEPcyq6DsXLKVHwuLjqufhWwqJjAUpSoClKUClKUClKUGt4Waz4Y6/tjuFz+xk6BVvlS/xD5ow/tVThYfrMN0frj+TJV3I3a8Vq0+IHxMShNgyk9WYX8KzVhdCRZgrD4+mtYtgo3K0f8p08o08RVRbpVVS/wDyssnwbmnzLp/8alysD3wY/wCbd5hp+N6CxSlKBSlKBSsc0yoLuQo+Jtr1Vi5Qze4ht1vzB9w978B86CzXwm2/SqpBPvSE9YQWH92HjX1MOu8Jc9bG58Tc0GTlSdDA/LX+lfduOpvI3pX2zdYH3X9KZD2vwFB8246m8h9K+7YfHyn0r4Yz2j4CvmzbobxX/NB9GITtDx1rLWBg/wDC3z0/Cq7KBvjKfFDbxy/3oL9KpxsxF43Djqb/ALl3feDWaGcNcEFWG9TvHx+I+IoM1KUoISyZVLG5ABNgpYmwvoBqT8BWofjLCGylZltGzkvC0ahVKjfJluSWAAF63JrXYXgsrtHZ9rNIoUu6jKoW5VVjFgFBYm17m+pOlgxYTjDDKrtGHfJluFTO3Ovaypc20r6vGCExbUZ8u0eOxQhs6MVcZWsdGUj5ioRcDW2hExEsmQSSKqqwjXNljjG5BzmIJuecdd1sb8W12LQLIdizGysokaONlIdInbUXJuGbMRcgdFg2WG4RjeIy3yoMxYtZcoXeW6hbX5VkXGRk2DpfTTML84kDT42PhVDhLgKOVY1H6sJJE4VbhDkmjksyAhWJCZbkG16m/AyNOZWynW4URgXcx7MvI2+Q5bgDQAHcSAQGFOM+GOfnMAiyNcxsFdI7Z3jcjK66jUHpHXUYeNmDZZGEwCxgsxIIBUBTmTTnizp7t/fXrqxgeCcrF5W2rlMg5gWOOO4OSJB7oJAJuSTYa2UAUX4rqIGjjkKymLZLK2d9mgK2EaZwE0VPdsCUBIO6gRccMM0TyKWbIyhkXK785wqkZCVI5wOh0vrY6VCHjrhmimmtKI4cudtkSLnNoCtxcZDe9rXW++qkPFFtlNE2IQrI17LCwy85mtZpGBGZr9ZtYmnBvEuOMYhFnZllysneRSBpWzZgeeA0l1BHNIvcmxBOm3m4yQLAZgXZBc6RkEgKGJGewtlN7k2PRepy8YYFRWJc5g2VRDIXOUKW5oF9My6nTWtbJxUPJWw6PDGrGUsVw7D9oDci0nvXZjck7xppqxHFVpFQNKgMdymWC63MkL3YSOx/6VtCPeP3hcwfGeCQRWzq0hfKjqEfKi3MhDEczVRm63Ub72ywcYYXVWTO11zELGzstnyFWVLkMGuCOixrWYXikUgjh2ySJEzOgfDhrsLGMyEMC9nvI1spZjvVebVuDi5kWEJMyNFFGgZVADFL6lTcWOZubr0a3ANBs8Lwgkjsi5gypG5DIVIEmbLcNqDzDcHdVU8PxbbYhZjJ1DDyWAzZcxa1gpN7G9jY2vY1gxXArMXPKGUSRJHMQoV2VC/OjdbbIkOQSL2sLZTrVvkDLO0scmUSFdojIGDFVsMjXBU2HxGm4EkkhlThOIrE2bSVsiHKbFrMbHTS+U2va5t1isGB4bjlnkgAZZIwGYNl0DHTcTqd9t9iOsVgw3AICFWld02kcka6ARiOfbqBbfzjYnpVVHRc4MBxXWKcSCRiiOzxxkarIySIzNISWe4kN77yFJu1yQ6GlKUFBf3tvsF/Mer9UF/em+wX8x6v1awUpSqhSlKBSlKBSlKDXcKftML9sfyZK2Nc/wAcca0McUqgMyy6A7jeNx/eueX9ITgXaNend8PvrevDa9YmrO3LWs4l6DSuCH6SUHvRnx//AGjfpSww3ofkJFv+Nqj6HJ8H1afLu2QHePX7jWORWA5vO/hPSPgfWuDf9LGFtzY3J+Og8VBrAP0sIxskH37Q2HzuotUx03LP8UTz8cfyd3BCCM0DFB2bXS99QU/5deq1ZxIw95L/ABUgj8bH+tcBw1x0eGCKVAFE7ORlAPu2U2zXFundXUcCYmbZBsQ13cA5SAMg6AbdJBFx0eNUtx2rXuleLxM4huNv/A/gB/U1B9o260Y6zzm+4e6Px+VYhjP92NchxsxuJgbOkrbJjprbId+UkeI/xUUp3ziC9u2MuvWJUeyjPIRqzG5A6yegfwiwqyIu0c34Dw9a89xvGmeMRslhtIY2JsDfm79fH76pNx1xXbHlFbV6S9ozDG3U0rOJepgW3V9ryc8c8V2x4VH/AIwxXeVb0XJ9lfV0etUryM8a8Uf+ofE+tfF4y4o/9V/M3rU+iv8AJ6uj12leSHh7EHfK/mNQbheY73J8Kejt8nqq/D16vhYddeNYnhGQC4ux+BrWHhbEEm0XiwqfRT8nqon2ey8IWQiRCAbgNYjUE2vbpqU2Mhc2JOZNbqCCpPUf7bjXmfAU+IeTD541VC55wbVuYxsQOjSus4PnDmbW2XENfQ62VbH51y3r2zh01nMZb3C8MK267DMASRlIvuO/WtrXG4Q5nUJIq5XFiAxLc7S+n9a7KqJY53yqxClyATlW2ZrDcLkC/wAyK5WDgvFouId80ryIiwgTlZYQrtkjkkFgyjOWaQc61xaSwJ6ySQKCzaAAknqAFzWpXjNhirMrkhRKf2b67J8rhbjUg9A1I13UGjwHF54klihjYqqQQqZJ3jYiJHVnVoiXKfswEJUGx3V8wnA+ISDDqYhJlZ3ymZmy58JIuzIc8xVzbNVViNRqNTW5g41Yd1kZSxCZb8w72k2YA6Cc2luipTcaMOis0hdApUG8TE3YMV0UHflPhRLXY3DyMMOEw+Iw8aO8nM2LzLIBlXe7IFKu/aOn/L02cYmJtHsGxIYqlg+w2aEEAmckZzcakKTv0t0STjlhDCJg75CbX2El77IykWtfRFJ8OsVfwfDcEi5lcKMzLzwUOZU2hADWJspzadFBqo+B0GNd5MNnBZTDIuUxx80MxkBObabQMc1iLZLEHNWq4N4GnGJaWSKQFsUJAM4aNI1gRS4YuXzGzKLe8NCqqdOhxXGrCR5c86KWj2gUnK+TKrC6tYqSGFgbE1nPD+HEiRGTK77lKkc7m2Qk6BzmFlOpseo0HC8XeA8Th8RA7YdyF6eZlQ8nZCBzrgAvqQOdbo0BucWeA5YpIBlZVMZjH/hY4zh0OG7wFjKcyKOeDfNru17eXHqpsc28gWQsSQLmwW5qDcKRC9yRbNclGy3VSzAG1iQAdN+hqe2UZc1wDxWkQNmkljUpJCwM8jNLkbZQynnZE/VxobqAxuASLEGfBnF9gkrMcTGNlBEo27bV1gYuxGVyI89yoAa4BOouRXRjhOLpYrrbnKyb1Zh7wGllOvwrJBjUdVZDmDaA/G17Hq0p2yZc5hODJI45mRMTGrFBFByss4IL5nZnZljzNJqFJ0jU+8SojNwFJBh8Kke0xDRCx/WlbEYSSO8bXBQXPQb6/fW4wvGPCye5Kp50i9I1jJEm/oBGp3VbwWOWXNlDjLb3o2QG97FSwAcabxfoqEuN9hYiTBDDFZoZJGmBk5SzxxxuwOdwWuWymwj1GbNra5NDjNwPiJjhnWCUNETtCSkzxsZE50LSZs6ggMunRqou1uxn40YdJGiLMXVyjWjZgGCRuQWAsNJF3/Gsz8YsKrojTIrvI0aqWsxdWdSLHW2ZGAO4kabxUDmcNwA3I8KsuHdyjsJYw4MgjvIUWNncjIGKaBvdFv4TPhzi9Iy4JMOjZAybVS4iyqs8cl2yDJoNoMqgEkjnc3XpsHw5h5Q+zkDZCwYC97qWBsN7e6d3VWODjDA+0ylzszZv1EosbIbarr767uv4VIsYZ2WTZCMiNUGWQve505pB16Trc+6b2uL3apcF8KRYhS0JYgG2sbp0kaZwL6g7qu0QoL+9N9gv5j1fqgv7032C/mPV+rWClKVUKUpQKUpQKUpQcd+lRiMFdQCc4tcXG49FeOYTg7G4n9isjjrUZUH+oWX8a964ywK4gVlVwZtVYAqbRuRcHQ6ipx4U2A3DoA0A+Qrr4+f6dMYYX4u+2cvFov0c4xtZMifNszfh61m//nkw/iP82n9P717UmCHTWdcOo6KT1nIj09Hho4h4oaCIH7z/AN1ZP+BcYBpEviLDxNe5BB1VTx5L/q13H3z1L2R8T/T509byHpeOXDtxfzzYBHAaHDwBiLe++cBRb4kA/EBhWy4w8J4yJ7YPDGVumRlYqD1Iq7/mT610MCmSXm6RpoSN7EaZQeodP31tbVhPJM4zvDbtiM493lY4y8Mr7+HDDpHJ2sfxFb7BYgY3DyRzQvASLMjjQHodCd636N4++57a1RljzAjdceFLckT4jH4RFMeZy8j4Y4PkkwcBVM0sDyQOAoY2Vrgi/wALVzEr4gaFGUj+BT+Fr17JgsOVMiaLIGzg9vdzj1ncD13HXW4jyyDVR8QRexranVTXWGd+niz8+cvkX3wfvQAH8Ku4TjJGP2mGjf5M4P8A9rfhXts/AsD741+4W/pWnx3EfCyX/Vrf+Uf2sa29XWfMf7ZemtHiXC4LjBwc1tph5E/lkLf1tXRYBODJfcNvgXK/idPxqlwj+jdRcxFl+RzDwPrXM43ixiYDcDaAdK3zD7t9WieO/wDjeY/tSYvTzSJekHi9hSPdbz6UHFrDdT+f/FedcC8MSxkhJWRr+6b2Pz6z8wa7HgzjsPdxMY/mWw3afynxFZ34+Wvi2WlOTit5jDYPxZw3U4/1j0rF/wAK4X/1PMPSt/gsXBOLxOG6bbmHzU6/fWZ8MK5/q3j3lv8ATp8Q0mE4FhhZXQubHczAi33AVHC8FrmcxFs0jEkluaAWuTbcfh8fvrYY2MkBV3nT18Nf9is+Fw+UACqTa0+ZXisR7MvB3A8UZzC7Hfr0fIVs6wxGs1USwY6EvHIiu0bMjKHW2ZCVIDrfS43i/VXMYXibs1cK8S51cMVgKmQyTiRzKc5MlhmVbm4zG5OtdRjZikbsqGRlViEW2ZyASFW9hcnTU9NcynBbxGLbpJisuCRMyNzlnQ2kyksCDKJBrcAbI3IvQU8HxGliWRI8RGFkILAQyLuxEcmW4kzZcgdNCCcw10N7CcSf1TxbUIhMRQIrkKyFw1xM7nnKwHNI3V8hwUyQ4qORZotowa8bPiAY3XZiGIkho2GUZzoOeWDC90yQ4XHRYKUowWYrI4RmfENFliAjiizE3Ylbm5YBmIGcamEsMPEYCBojIbFpnA6naEwx2YWOVUJuPgLWtrbTikGjeGZg0DymRowDmeyoEBkJuBzMxygG9tbXBlwjFJG2FjhjmdYxJKXvnDSlGRFlLMC92kdzrvRfhVDGx4ieRHyTxGSPDxmIgNGoeW+MVzYqAItxJ1YaUG04U4vSSxyJt/egbDqzx5mWKRQJWJBUNKxCnNawyjmnUnNiOAS86ymeXmh8ozDmMWTKUFsoAUSKbqSRJqdK43hTgvG7YZIiyomUujPGBljVW2SZSyg3GYLfMF5tyLV1GFxE8ayxJC7ytLMwLApCEbM6HaH7lyjnAnUAC9BuJuD1cqX1AZza2/MLfhWCbgksCueyXkYDJqGdXBub6gZybW6ta5PgzA4xI5FflTsY2D3cISqQosOV01ErMCx2ZYAOwJLBb/eB+Cp1wuKMnKgxLPGTicQQRtpSuQKdqGta4KC+ZbhtQLd8ow6qXgYalGyG4K6XyuEdQ2p/iBt8PjWbB8HbMIqtmAIJJ3nLGEW1tBzQPCtPxZw8mGw0WeOd3lkbOHmeUorSuylsxIU5WBNgove+tgenqe+TDmIOKjrLmOIZkEciBCnviUJtBJrY5nUvdAjXbfYWrLwdxcaFmeN4YnKqv6rDZEYCRWJmDMxlY2IzEggO3Sb10VKqON4U4kmeaWRpEs8jsUZHe6tFFGVuXsBaM6Zbc74VucNwIyvHeQGOOWWVVCEMXkaW2ZyTdVWUi1rkgG/RW5pQc/BwA6n9pEwKMHLYYM+d2kZ2jYtZQWkJysG6qo4HiXs0nAkjLTWueSrlW2z0FyXykR6gtvN1ykV11KDTcWeARg4ygZWzG5IiVNbkkc3Urc6ZixHWa3NKUFBf3tvsF/Mer9UF/e2+wX8x6v1awUpSqhSlKBSlKBSlKDWcL+/hvtj+TJVwWqlwyt3wwHfH8mSs4wzda+FWnxAzbQdY8abYdAJ+639bVAQHtD7l/wA1Pk46Sx++39LGqjHLL1kKPnqfv9KgIiwsv6teu1mP8o3j5nX+tWkiVdwAPX0n5neakTQQhjCKFUWAqeao19AoPuavt6jlqJoMeKwocg3ysNxG/wD36nrrFYr7wse0vun0+R8TVoNUgaDCsv3/ABFT2g+Xz0o0CnosesaHxFQOHPQx++x/zQSuD0jxrBPhVbeBUzC3Wp/0n1rG2Hf+DwNBzXDvFOGYEkDN2hYN49P31x7cU8Wr5VUSR685mCgA9ebp0r1I4STtqPlHr+Lf2qjjuAlkH6xnk+ZsPBbVvTntXWdMrcVZ289jwsUDXbE3Ya7ODnsCP4zop+69dDBxlkOXagwQje0r2lcfADnMd2oH3jfXP8bOCcTh7thWyR9KRqqEDrDKAzfImuETH3POubnUk612V4Y5q5mc/v78uW3LPFOIjH7+/D9AcC8IwYhc0LhjbUbmUfynUD47q2Qjr87RcKNFIGicm2oNrW+XSD8RavROLX6SAbJiRf8Ai0B8dAfvt8yay5eivWM03C/H1lJnttqXpSrWQVVwGOjmXNEwcfDeD1MDqD8DVquGYw7ClfGawJPRVYY+M9J8jelBapVUY+PrPkb0oMfH1nyN6UFqlVfaEe+58jelOXx9Z8jelBapVU4+PrPkbrt1UOPj6z5G67dVBapVdMahIUE3O7mt0fG1UeH+EpYFRooxJctm36WW4OnyNRM4jK/HSb2iseZbala7A8Il5ZEKkZb2NiL2cg7+i2Ug9Nz1Vz/GnhrG4bE4fKIRh5Z4oh7zSksRmJ3BekDfuFVteIjLbi6W/JyfTjETjO3Y0r5XEQ8McI4ySdsDsIoYpDGplDFpWXedNw1HiN+tpteKo4Onty5mJiIjzM6jfh3FK5/inxhOJgkaZNlLC7xzKNQGQXJX4eh37652Hh/hOeB8bh1w64dc7JE9zI8cZIYkjS+h6Ru8azy1xE/LWvQcs2tWZiO2Yjc6zPiI/P8Ax6FSubxnG6OPg5cblPPRcqX1MjaZL9QIOvUDWmn4c4SwiR4jHJC0DFRKkYIkgDHQ66G17WuddPjSeWsHH0HNf4iczERM4mZjzEO9pUUcEAg3BAIPWDuqVaOJQX97b7BfzHq/VBf3pvsF/Mer9WsFKUqoUpSgUpSgUpSg1vC3v4b7Y/kyVbF6q8KftML9sfyZK2NWnxAw3NfRestKqMYWpBalSg+Wr7SlAr5avtKCJWvmWp0oMetfL1lr5agx5q+Zqy5aZaDCTUSCasZaWoNdicCHFmF68v488QmGabDj4svX6H417FXxlB361rxctuOcwpyccXjEvylISpIYEEaEHoqcc9e48bP0bw4ol4SIpPlzT4aj8flXL4T9Esob9YyZf4XJ/qBXrU63imMzOJebydJfOIjKj+jiWc4mPYlt4zdnJfnBvhb/AHevcK0XF3i6mEQLGAvXbefma3teZ1PNHLfMQ7un4Z4qdsyV53Pxi4RVGIS7WQqOTSa3kUFCGVQpswBbMQA4Otmt6G27SsAjk7a/T/zXO3c9FwnjGiVlXn5ZSyNhmBARpACWDWBOVQEFzzukXNbdMbM4zRw3W9gZHMTHQa5CpIF7jWx06iKtCOTtr9P/ADTZydtfp/5oKOD4UdppI2jcWLZGMTqnMWMEF2FjmcvYi4snxFUeF+EMYsCsiKkhnZTZXlAiAkIYhVLD3V1sd/xtW82cnbX6f+abOTtr9P8AzQcPDxj4QMgGzYgpF/5c81y1nDMSt72YaLYEDtA10p4UmKqUia5BCq0TgyNkHOZjbYIGNueLkA2G6+zMcnbX6f8Amhjk7a/T/wA0GvwOInbEOHvsgDkOwKB2DEOCSSQF5tiQua7EXAvVDj3imihjeN1jkSQMhadYlbLqyMGIzhluLfI9FdAqPcXcEdIyWv8AffSsrrcWqtozGGvByRx8kXmM49nHcTeHOWYmaYsAGS0Ue3UtHGjAEtEpuGZjcsejKK+fpH97g3/30X9a6TgDgzk2HihzZ9mgXNltm1321t41U4ycA8rOGO02exnSX3c2bL/y7xb561nNLfTx7u+vUcMdZ3xqkZiPPjExH32tcL8MRYbZbUn9bKsaBVzEs17aDW2n4itfxv4w8ljVIRtMTKcsMY1JY6ZiOofj4kWcZwLtcZDiHe6wxuI48u6VzYyE315ulrfG9c7iOJGKbFNihj8srXAIwwIRewmZjYW069/WaXm+8Qr0tOkzWeS3iMznOJnOo1E6+Z/qPltOL3BY4PwMjTHaPaSfENvzNlzMB1iwt8deuuJ4M4CxsvBsz4ecQQSCR0w3v/q7m67U6rex03Hp3mvROBeCpo45ExeIOLzne0YSylbFbAm99fGue/4FnRHggxzx4VibxGIMyqx5yq972OvVv1vVL8c4jEOrp+rrW95tyR3Tas5mJmsxGfEY1Me2o+0w1HDmMjk4L4LljTZwpiYcy3JCBM6tcneLg6nrrrf0hyKODcVm3FAB8WLqF/G1W34twHB8jKnY5Mu/nXvfPftZtfnWii4kSuYkxmMbE4eIgpCYwua3uiRgbsANNfwqZpeImMeYVr1HT3tW027Y47WtjczMTOYx9/ac/nLouLEbLg8KH94YeIG+8ERroa2dKVvEYjDyOS3fabfO1Bf3pvsF/Mer9UF/e2+wX8x6v1eyhSlKqFKUoFKUoFKUoKXCkRIR1BYxuHyjewsVYD45WNvjapx8JRMLiRPkWAI+BB1B+Bq1WN4VOpUH5gGpzHuMfLou8TzinLou8Tzip8mTsL5RTkydhfKKaEOXRd4nnFOXRd4nnFT5MnYXyinJk7C+UU0Icui7xPOKcui7xPOKnyZOwvlFOTJ2F8opoQ5dF3iecU5dF3iecVPkydhfKKcmTsL5RTQhy6LvE84py6LvE84qfJk7C+UU5MnYXyimhDl0XeJ5xTl0XeJ5xU+TJ2F8opyZOwvlFNCHLou8TzinLou8Tzip8mTsL5RTkydhfKKaEOXRd4nnFOXRd4nnFT5MnYXyinJk7C+UU0Icui7xPOKcui7xPOKnyZOwvlFOTJ2F8opoQ5dF3iecU5dF3iecVPkydhfKKcmTsL5RTQhy6LvE84py6LvE84qfJk7C+UU5MnYXyimhDl0XeJ5xTl0XeJ5xU+TJ2F8opyZOwvlFNCHLou8TzinLou8Tzip8mTsL5RTkydhfKKaEOXRd4nnFOXRd4nnFT5MnYXyinJk7C+UU0Icui7xPOKcui7xPOKnyZOwvlFOTJ2F8opoQ5dF3iecU5dF3iecVPkydhfKKcmTsL5RTQhy6LvE84py6LvE84qfJk7C+UU5MnYXyimhDl0XeJ5xTl0XeJ5xU+TJ2F8opyZOwvlFNCHLou8TzinLou8Tzip8mTsL5RTkydhfKKaEOXRd4nnFOXRd4nnFT5MnYXyinJk7C+UU0Icui7xPOK+Nj4gLmSMf6xWTkydhfKKDDoNyqP9IpoVcFz5HlsQpVUS4sWALEtY7gS1h8vjV+lKTOQpSlQFKUoFKUoFKUoFKUoFKUoFKUoFKUoFKUoFKUoFKUoFKUoFKUoFKUoFKUoFKUoFKUoFKUoFKUoFKUoFKUoFKUoFKUoFKUoFKUoFKUoFKUoFKUoFKUoP/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170" name="Picture 2" descr="https://encrypted-tbn3.gstatic.com/images?q=tbn:ANd9GcQMJ4jAZGDjLtHlI6A4To1ltbRchusZ5mQoI0QksIui_OQq9Q9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319" y="2492896"/>
            <a:ext cx="1365082" cy="19302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kaden.watch.impress.co.jp/img/kdw/docs/557/839/17.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2822" y="2758244"/>
            <a:ext cx="2497343" cy="166489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data:image/jpeg;base64,/9j/4AAQSkZJRgABAQAAAQABAAD/2wCEAAkGBhQSERQUEhQUFBQUFxYUFBUVFRYUFBYUFRYWFxQYFRcXGyYeFxkjHBQUHy8gIycpLCwsFR4xNTAqNSYrLCkBCQoKDgwOGg8PGiwkHyQsLCwsLCwsLCwsLCwsLCwsLCwsLCwtLCksKSwsLCwsLCksLCwsLCwsLCwsLCwsLCwsLP/AABEIALcBEwMBIgACEQEDEQH/xAAcAAAABwEBAAAAAAAAAAAAAAAAAgMEBQYHAQj/xABTEAABAwEEBAcHDwgKAwEAAAABAgMRAAQSITEFB0FRBhMiYXGBkTJCkqGxwdIUFyMkM1JTVHJzk7LC0fAlNUNidKLT4RY0RGOCg6Ozw/EVlONk/8QAGgEAAgMBAQAAAAAAAAAAAAAAAQMCBAUABv/EADMRAAIBAgQCCAYCAgMAAAAAAAABAgMRBBIhMRNRMkFhcYGRodEFFBVCscEi8DNSI7Lh/9oADAMBAAIRAxEAPwCtDWK2kSqzvAHCeTz8/MaB1jWMlJVZlkokoJQ2SknMpM4ZDKqCFT3RUelRP4zPbSyW291ZvydJdT8zTWJqvrRdkcOtHC57UcHFKvt3W2wEKJBJSL4gylPZSauF2iizxJsto4sr4yIEhZwKgrjbww3GqS8hByEdEDzUgWxz1JYSn2+ZCWIqLTTyNT0VrE0cw2ltpDyEJmBcnMySTeJJ56fp1p2H3zv0Z++qvofVIu0MNPC0ITxiErCS2TF4AxN7HOnvrIu/Gm/o1ffXP4XB6u/mBY+otFbyJ9OtKw+/c+iVVU0twvs1ota3XFLW02EpYZAUi/hKlLUe4TemYxMJ2DF56x73xlrwFUVWpF/ZaGfBXU6Xw+NJ3jcjUxc6itKw/wBH8NErASpwWdoZIYbJMcxTMdM9VWGz8NbGlN0F2PmXTO8k3cSapStSVp+Hs/WHPRrg1MWwZP2ePlOjyIqNT4bn67dxOnjMvVfxLd/Tyz8YpJbc4oJTdWEKkqJJWCkwQBycdsndSp1laPTALiwRs4pwx2JIqlq1LW0/pbKelbv8KuesvbfhLJ4bv8Kl/So9dyTx8uouidZ2jvhl/RO+jXUa09H4+yrEYCWV4iBiIT5apR1MW34Wyb+7dy+ioesxbfhbJ4b38Oj9Kp9vp7EPn59hdVaz9HH9Ov6J30aO3rU0eBHHLP8Aku+jVJGpe2fC2Twnv4dGTqWte16yjoLp+xXfSafb5r2O+dn2F29djR3wq/oXfRri9bOj4MOrmDHsLmezZVOTqRtO20MdQc9Glk6jXttpa8FX3V30qmufmvY75yb5Es3rPsiSlzjnStXuiC0ooiDATuIMY7ZO5N169rksQICeNUN9wiOo9VV31jXfjTfgKop1Hu/Gm/o1ffR+mU3z8yU8dUk7u3kWU65LDA92xz9jyw6cccKSc112IHBu0q5w2iPG4Kr/AKyLnxpH0SvSo41Hr+Np+hPp0fpdPt8xXzkyZVrtsmxm09aWh/yVw67rL8BaOxr06iRqNV8cT9Af4lGGow/HB/6//wBaP0ylyfmD5ufMkVa7rNss7/8Apj7VJK14M7LM74aBTZvUaO+thPQwB5XDS6dSDO20u+AgVL6XS5ep3zc+Yi7rzHe2NR6XwnyNmkVa8lbLGB0vz/x1IJ1JWfbaH+xsfZo41J2X4a09rfoVJfDaP+vq/cHzdTn+CIVrwc2WVA6XVH7FNLZrmfWkhNnYHyipY7MKsqdS9k+FtXhtD/ip7Z9UdiTtfPOXPuSKP06kvtXmwrEze8jPV619IFRUFNpBUk3Q0CkAZpBON07cZwwIop1r2+SeMbAKpu8UmAMeSJxjHfOGdarZ9WFhH6NR+UtRpTSmr6xNsOqSziltagb68ClJI244ihLCwX2R/vgNjUlL735f+mRK1o25ah7OhtJgG6y2QBOKoUCSY2UqOGzwn2+uDJ5NlaTyufDoprpGzgThUE8ikwp0pq6il4L2GVOLT0cm/F+5YDw4e+NWg84QyAeo0Kq5FCn/AC9PkvJFbjVOf5OA0a9RK7TxKZ0qrk0KFcdc9DcD0fk+zR8Xb/2xUpdVIu3iAN5kgAZkg48+edNuBrftCyfs7HjaTU2lNXr2EW1GLjasMVZ5jDYPFnR3EqnAnPdgRiI8Y7CakAmgUVG5MiUoVf76OfLEq2dnZSyUqjMndgB5sBT/AIuuhqpti7DNpJw24CZEYyQT4qRdnipSL5kQCYkXxtIzj8DOpYNU30jZ5bULt4xgmYk7BPTFRbCkQbdhST7nECMF5SCTs5z2mnDbEEKS2Tz3pyQoDMfrEYfyPUMC+TxYxKZPGA4XcTE4f976fMNhMlUJVtlQ7kEhJ6M644aG0rhPsYBMSCsSMpzGPV/KusuuFMqbhUnC9OAmDMUHbCi8hRSmUEhBKxiI5Pb4qdqcOQuzzkAZxXHBLysOTO/EZyP59lBbjk4IBwO3aDA7RJpVCyRPJ54Mx09WNIv25YHJSkmQIvpxO0Z7qDRJCsqgcnHCZOWGP3UipSp7jDfPOPMSeqnKrSIJlIGJBKhHMcxgTSbloiJKMZnlp2ZxJHP2VELC3KOEUkt5UXkhBTmVXwRAKZMyBkV+D2kZtiryr5aCAhKwb6RnnPKPJnbHbUiNhzcoXKDa1KyuHOYVOIMCD27KT9WDA3kQByscJ6Z2Y+KuOFLlC5RUWi8qElBwnAybuMnZOMfzoPOEAQpEju5IwGBO3dNE47crlykfZL3dIujOQRmDEEiN1ETxsDlomQDySRgYWMBgZiJrjhzcroTSDClQZWkkxBCFHAxsAG8dtcUVEqIcAQE4wnFJBN5QlPMcMcq44fIplwkdix2k7mHT2NqriVq+E248ndAIGH47KZ8IUkaPtZKir2B4gndxah5jSpxumPpys0YdpB2ahnk1KLbmmrtnrLptR0NGqnLUjSmu04LNCrGYp5GMwmjBFLNMzS4YoudgRptjIooihT1bNNnU4HoNGMrkZQsel+CbMWGyg7LOwOxpNTARTbQzcMNDc2gdiRT4CtFlYKE127TZ5S+NEHk98DAEQrbElRUUYDIJJ2gULY6u6LhAN5EwQeTfTezGGF7YajcnlbsOrlGSimrNoVKgY7owVEARAiIEq2miMPOSiVDFEqBAgLOJGAkAZZ5bTQcrBVNsk0t0V9iRlOXiM+amtjW5jKtoAkbOTJywwvDHbSzanLok43k7u5hF7Z8vGq7q9g/gPmhoqwkYpQJ24xsw77YezxHj1hChykbAICjlOwyMgT1+Ndx5Y25k7BIAcQBiMMUlZ7OslmtBuqKpmVkAwMATdAAJxiKdGSaEyptDVejcQeLTgZBKjOF4DGdxPhHfXbRYipopLYUeTdSpRKZEESb04EnHmwpk1bLQojugDJ5QbGCVtztwlJcgGCYw2Uqw6/d5S8eMA70Ku8a2BHJiLvGEnZIoqQXQa60KM2Z1JMNohak3oUQYIIWqSoyoYbBStm0YM1oSFXr2BME3RJMkzjeGOyKGkLS4lvkwVmACghRvEKmQRASITjz5DayVaLRyjKsJAENycERkT+tjiPNzkCNJtXuh0/o2+i6ptBGEgFSRyVCMlDGB29dGRosTihISZmFKmSMYN7LZ2UgHnwtPKkCLxIEK5LewARJ4zo56M5aHrpxM5wEpnM8lMA97GM4EjEwRQug8J80OLPYigXEoSGxeAEqJgmQMSc8fFvMC0aJCkwG08pN1YJOWGGBy7qiBbuHLPJhRwAve6ApAuzMXD1DOZDhDyygzevThgmIvbIGGH/RoOR3DfMTYsbicggDPCcVSTvw73tNBGjBcgoReg7MLxETnurrCnLipKyqeTeGecTGATI7OqmiWny57osJIXgWzAkm4cMjBSY2RFcpEnS1eqH9nsQBJKUzkCBBu4YEydtLepxuGOeHV5KjXy+EYX1KOIwgpnMGExhIAEHIma42t8wTfESByRjy4BVIB7kY5bIxOEsxDh9d0SYZEzAnfGP4+6hxI3Db4zJ8dRFkRaAkhRXeKXIOJhRUbo5XNBB5opO22W0m4UqXyW1ykXk3l4XMSo4zBkz3BBwVFdm7CSpK9syJn1Mn3o7BRuKG6oS0sPgckOKCbkJKlSq6JUZJ25YnMSczU1ZkEJxJPKUcZmCokDHYAQOqpJ3IShlV7gDQGwVE8ME/k+1/MO/UNTcVDcMvzfa/mHPqmhPos6n0l3mFoYojtmp2yaM4K85mdz0OVWIZVmoU9UKFNzsVw0QrApxdpgy7FORaasSi7lOE1YM4mmL4wPQacOPTTd04HoPkpkE0KqtPY9UaPRDaBuSkeIU6CaTsyYSBzCofhZp9yyhvi0oJXfm+Ce5uxEEe+rRq1FTTlIopXJ6KFZ05rHtI/Rs+Cv06aOa1bSP0THY56dIWMpPr9CMv47moUoiso9du0fAsH6T0qXb1svn9Ex+/6Vc8XS5+jIKpE1dBo81mtm1nOqzbaHh+lUkjh+vahv970qRLGUV1+jGqaLouk4qh2nWU4k4IaPhelSKNZzh/Rtfv+lU1jaVt/RkHURebZaCiIgkmMerd002dt6wMADlEggSVERnzDtqro1irP6Nr970qMdYSx3jX7331NfEKC0/TFymlr+i2m0qlXJwGOEzErg7sQgdtIvW9QyCZx2nKSBu5j0KFVpjWEVKSLjfKUlOF7aQN/PV2in0sRTqaxR0JqezIxzSK4EBJmNpOZI2ZHLDZ14HVbVTEJ25yMhhjJkZ5bjuqnawuHz1gfS20lKkqRexgQfBNVQa6LV7xHaPQprq01o7evsSuzYLDalLJmBEgQCDgSNuzKnorFk65LV7xHi9GlU637Se9R4vRpM6tJvSX59icWzZDXIrI29a1pOxHYPup0jWLazsb8R8gpLxFFby9H7E7M1GK4RWWWjWLa05hPTcUPKmkLVrEt6EpWpCQhfcqgQRzRRWJov7vR+wtysazFCsXVrWtf6nZRTrWtn6vgn76nx6X+3o/YjxOw2quGsU9dO2fq+CfvoyNZ1sJAwxIGR3/KrliKd7X/ACDi9hs8VB8OPzbbPmHPq1K6OcKmW1KMkoQSd5KQSaieHv5stnzDnkp81ZNDoPVMwizWunRdmoazLqZswBia89Uikz0FKTkhEpoVJGwjYRQpPFQ/hMoyKViusIpzxdabkYsYXQ0NAIvckZqhI6Th56cLao+jGpfZG91odriaZTabQuaaPUzdVDWGsSwDud/4/uq3Iqj6yRK2OZK/GU/dTccv+F+H5KTqZFmKbaPxvqMds5NHdtZGdNTpE82G8bd1Y8YshUqOewf1Cd9KJsB30Vm2q5o6BS/qtW/xUXmIQpzkL2ewKHfc9SjVmPvjMYVBt2pRV3WAxOGVOFaTKVTeJy/HipMoybEVo1YO1xW02PHPPmoiLEJzNV226ZUlRvLUI5/51IoQWAF21bjci8izJ/rLg2FUyLOgyOUvlEAwk51YhQk0Mpwqbtk+1o+cBeJ5sa5aNBrhRuOQmbxumBGc4YZjtqDs/DNSHQ422hAAupRylJCcheJVeWqM1E4nHDCHVr1jPuIcQQgB1JSq6FjMASJWcYAG7PfRjRWt3qXeFJoUsFiHqhjP3Znb/eJrfAK81aBcK7XZs/6zZ/8Aebr0sBV/CRyxZHhuG5i2uYTbEj+6T45rPUsVoOuYe3R82jz1mbr5yoVdZv8AvURjFvYfoZFOG0J5u2oPjqc6Oa4x1CNhOPQMTSZR0u2Ty2V2zQuCmhUKhxaQU96DiDz9FXuzqSkE4AAHDpECqpZH7qQBgAB1Uo7paBE1h1G5SuZyqcR6j7SFoFRCnmlAtu9yZuqibitihzSMRtFNbTpCdtRj7k02nTLHCUhrbHUNqKVESMMASOoxiKaK0m3vPYaT04DdSraOSejMfjnqvuOmtGnTUkNWHUlcsCtLN8/Z/OuN6WQVJHKxIGzf01Wy4d9KWZZvox75P1hViFCOZB+Wij1Vor3Br5tH1RUTrA/Nlt+Yc8lS2ivcGvm0fVFROsD82W35hzyVr1d34hjsjzmyupWzP1CIXT+zO1iVY3NmjMmQ7QpBDoihVPKXsxXmVxTnjBUYHKOHa0nC5jxq2Q9W7TnQONrsw32hgf6qKieNqW4Ji9b7GM/bLB6g4knxA02nHVCqk7np9NUfWEfZmhubn95X3VeE1QNYK/bKRuZSeu+5TcdpS8TIxkrUjPz3Qn8Y0xtTYvqgjr6j56epVKtkeIfiKj7SsB1WzLpmKzYCaU3fwFWQQevt/H42VIMgEdWM/wAuymliWSRkcxBOGVSjFlvRswwmSMujDbS6hYWJybj7Q+h+MvYEzAw2T5pgUxtmj4cIEmCQMM1A7fJWh8CNHqbavKSBeAKTOaZJmOzxUinRJUHVJ5E3ilREzKs+nAdRNVW2nfmZtbGSlNsovCh9iyBC7ED6ogIcecSsqQboJUwlcoQpRnlAEgGE3aoRcJJJJKlEqUSSSpRxJJOJJ3mrdwgtHH30wSRKxAkEEgBRMAZJwA31UvU5BxEba06dRyjqaeGquUP5bgC6USuiBNHT5aLSLaqE/wADkzbLN+0MeJ1Br0tXmjgHjb7L+0NeJQNelxVmgrJ95NzzGJ64le3f8tH2qy+0nlVpeuJz29/lp8qqzG1HlUqXTYqD1C0+0PpLiHQ4W0uQCLqiQMdsjzyKjgqjhVBq6syb1VmaLY9a9wEJZLc5htLMdt0GtN0VaEvNtrAm82lZwGawCB059tecmRJrdNWKD6hSTekrViqTeAhKYJ2BISn/AA1Rr0kkrfl/szMVRjBJxH3CFSG2FrKVEIx5ITOYgC8Y2xjVIe4V2LisWHis4j3IJA2hXKJB6jWm6UsYdZcQoSFJIjn2eMDsrA9JWItqWk96SIyx/wC6RTpRzWZLB5HdSFdLaQVaEKQxZVwTEpCnVXgCQBdSAkxjG6p9xjRyW2nTZ1xJUtSmLSlCklkiQLlwpCriuYSqJJBguDnDRyxIWhDSHAtd83lEd6EwIHN48qWt2sNx1kMuMIU2EBv3Ry+pAEcpeZOWPNjM1r0lCnGyNNrqWwThPatHqbdLDQQtaklhQS42hSEgJVdBbgm9fmTuxwAFWYbIcQCCDeRgQQcSCMDvBB66sjHDpxCbqGm0gDkpkltJlahdQoGAFOuGARhcTMJ5UPadIKedbUoAXeKQkADBKAhOKolXczjMTApqackcrnqDRI9ga+bR9UVE6wPzZbfmHPJUvor3Br5tH1RUVw//ADZbfmHPqmrtXd+IuOyPMqTS7TsUhdrorKauX4tofi00KZTXaXkQ7iMYXq7eoldFWjPuKA1ZNXaZ0pZPnJ7EqPmqsA1bNV6Z0rZflOHsZcNTh0kRZ6RTWb6xHotXQ0jyrPnrR0mss1iu+23OZCB+5Pno47/H4mXjf8a7yltPi9UdbrQOMV0jyD+fbStnVyqircv2RXTVCCuwUYLN4EizbN8fdvqb0OsuKSkGStSUgbyYAw6Y8fPVPS7V21cKSt1y9BMIIJiQJN4if8NRrRSi2RxcclNzNdscBIbyASEpzxAEYT0U8ba5JTsxz3GfvqkaI4RKxSocptd0kZQFQcMxMjwqluGWk1t2NakG6oiJiTsyqnTmr67mJBu9nuZlbGkNvKCReCiQCCJKZEKIJ24xOO2ACKZv6HlRAmIv5YTyZAI5z+MYindJm9JvReBzmCCSoAE7ZHg7dkhYNJBEKkQVSUgkkDkgyD0TOGOWVWssorQ2sk4K6ArQCgJ73DpAIBxHQRTI2Eg4A4HDfV50db2TdCiGyZCkpGYSd20CM8vLVhs3Blh9sKTtJxkXv50njSW6ErFzi7SRR+AdmPq+zYYB9HiBNehhWcaD4JFi0NKzAcCp6q0atPCSzQb7f0jRwtTiJvtML1wq9vn5CfKazS1Z1pGt1Xt9XyR56ze1510umx1N6sRBo6TSYNHSaDHj2xNFSgkCSogDpJwr0JwSsKmLK00tQUUiAQI6duJzM7a8/aPVygN+BOcc4563vg3pAOXQlRIAMykpIgCJB+UDWdiZNSRn477SdfcIgpTe3gGDkTIno8dYlpzRykqc4wKSqcUqmZxxJjHDo7rprbLU+EoUo5AEmM4ArGuGnCxNpfUUDkABKSZmBjMbMcNtLV5T0FYWLc9CrmyHpoi9HnZTlFtE7qkGbclWBjE1Yc5I1JXiV02YjMUpZmOUn5SfKKthsTTgwPUezCkxwYczQLwBGXTXQxKur6C44qn92hvWi/cWvm0fVFRfDxM6Ntg//O79U1J6LPsLXyEfVFRnDo/k22/s731DW9V3fiThbQ818VQDdELtF42smzNK8RS5QpLja7XWZ2aJH0K5NCasmeGBq66omL2lWT7xLqv9NSft1SQav+pRE6SJ3MOH95seemU+kgPY35NZBrCc9uWn/D4mUCtfTWL8P3fbdpPPHYkDzVHH9GPf+mZmL1jHv9yn2ZzldtRVrXy1dJqQsquUeiol5UqUec+WqsFqOor+TBep1Y9ILaVfbUUKgiRuOYM4Hr3A7KZg0YGmNFiUU1Zl00HwkcdIbGLzhShF0HKG0iVEziUyeur5w30yiz2RLa1JLpSAAoFQKrkE4DHGTjhOdVLVBo1K7Q46pMlpKbhyurVeBMDA4YY0TWwu9aAoSbktKGMbFJgkYmFmY3jcaoShF1LIwalKnLE8NaLr/JQ+M55kR/3+Ngpxo+03FpcUgOpQQtTajCVgSbqjtBjEDMSKbXsAfFllkcM/5GiqPJPQavo30i7cPNIXtI2iEBKgopJB7pSe/jGDduggRJBO01zQ/CZ1KVAKUCcjOJwxwGeHMcs6Z8NnSNJWsAx7IfqJmd+ZqJFrUThhthMgZAb8evdSqsFJu5XqUVPdGy8B+Ea3VMtrUFQtSJ5JJupURMHDAVo81gWrq2r/APJWRMQFKcvZiYYdMR0ia3wVYwkMsH3hw1Lhp95g+thXt9zoFZ3a8xV/1qL/ACg7zGKoNszHXQn033k6W43oyTRaAoD7k9wPtATbbOSUgBffGEyUqCQTBzUQMttb5ZWhJcC1AlMFOBGHVJgg15qaeKCFAkFJCgRmCkyD2ivRuiUONMIDq+NdXEmBBcKbygIjkze6gKzsXHVSMn4grSjLw/vmIaa4VMtGFrKAEmSpJjlAxhhJzA56wRT851dOF2kw64+2qRCCpN4xikyAmBj3QIGEyqqGleOInmmD2waZh4WV3ux+BjaLk92LcbSiXqaXq7xlWMpot3JNFuUDOM9mfRU1oPhG62cF9uVVXjaUTaSAY8VLlST3K9SmpqzR6k0SfYGvkI+qKjuHH5ttv7M//tqqQ0OfYGvkJ8gphw1H5Otv7NaP9pdblXd+JOGyPL5XRb9FJos1mWLWYUv0KSmhRsdmEq7NcrtSFnRWj6jGibe6rYmzqHWpxuPqms4FapqGb9mtR3IbHapR+zTaXTRGWxtArDOGr82i1H+9dT2LKfNW5prAOFbsu2g73XD2uE1DHfaZuJV3FdpXWVxJ3AmotSpJNPwcFR70io2aREtUlqw9GCqSmug1Ic0a7qklFmWtRupU4YEAXsAmRA5Xcrz97T3WJaEK0Y+EybrrZO9K1OJUq9uEL/eFVjVtpUrCrOrEJSVCCRCSReiMb14jEe+qv8N7zdpW0C6EkJWpLm1ZvGcAJGMjdPNWeoN1/U87CjKeOabtZ370V4qG+gXMD0GrFwa4St2dh5taSVLJKSGkLgwkC8VLBiUzdAzAzyq0HSV8MOo0ctQTcAIQ1duLKFJcAE3CA2EiYCUuKBVkTqKCfWei2Klwyt6HbfaXG1BSFOkpUDgRAAIqKatGOBq+oltLb67CptLSXCoJTZiClKlGUyQvC9ewEKBJAgA1A8JOEzNp40NtlIUtCm5QhBRdQEqJKFG8SARdgDEnExAlDrZxI6r3CrStkJJ7p3DZ/V3q9Eg1531SInSlm5g8f9JY89ehgafRX8QIwLWer8oP/K8wqi2vZ11dNZKp0haPl/ZTVLtezrqvPpvvYmmNq7QrlRHh8wa9E8GtIoestnU3yAWkgDAlMAJIHOIrzqk1p+rPSDirUGOUhtCJ4ubyUDOZOMkn97CIqriYOUdOozsfBuCa6itaxLGpu3OpxuAp4vAgAFKTyZJwmf5ZVWFLkyduPXWh62HUl9HKUVXdsXQgHkhMY535ms6JqdJ3gixhJ5qSOzXaKKE00tigNGW8QkgEjA1xAozzRg9BoXGZLo9T6EPtdr5CfJTThkPydbf2W0f7K6c6B/q7XyRReEbV6x2pPvrO+ntaUK16vSfiVobI8n7K5XdlcrOLByu1yu0DhOhQoVIB0VrmoVr+uK2ewpB5xxpPlFZGK2jUaiLNaDveA8FCfSptHpEZbGqIOIrzjpq0376vfKKu1U16GW9AJ3AnsFebbcrkx0UvGdKPj+ihWV5RGbW2oypNnbTU2A76RF2H05JN3G1dFTmj+C5WJcJSNgGfXIwqW0VwPbNobTfVmFkEApuoIJvYZYRUHWghc8bRjdX2JLVXYkm+4Fp4wqQgJ74JBkkc/RzUw1tLB0hEglLLYMCIMrOO84jtqxaGS2vSa1BakpbSCVtgIaUpCcSojDEEjoEb6q+sDStktNqC2XHDCEoWoNC6ookXgSsKVhAmO9FJpxbqOfMzcNeeLdWz1Xl2FRmrFZeHtqbaDTakISlCUAhAJCUxvkEmMTG001Og2uKS56ra5U8i4suC7neQMQMDjlhnT5vgWHD7XtbD+UXQ4FTBJBQRIyOewTVviZVc1pV6aV5fh+wg/wANLQtgsKDZbIKRCCgpSQBCbigMEgJEg4CDNQ6WjnT3SXB51gArKCCY5JJMwTtA3U2bmKGfNrcZGpGSvFl11P8A50bkZNvGZ/Vjz1v4NYHqfH5THMy75UDz1vAVV2j0Ao8+6xF/lC0fL+ymqjash11aeHypt9o+X9lNVh9BIEVVn05d7/ImnsNK7XS0d1OrNolxYkAAbLxifFUW0h0pRSu2NBWn6pbU2klMK41aisr2XEQEoznuiT0ms7e0YpHdFHQFEnyVatXbjjby3UNOOAJCFXEkjlEHMbcMqTW1g7FLGWlRdmPtb1jWm0JVCg0pMtyBE4XwCMcJTgd9Z6a2DXHo8rbs7iVJupvC4pSUrvKjFIMFWAg7oFZQrRjvwa+pJPko01lVmHCSSppNoazQBpY2Jz4NzwFfdSC0kZgjpBHlpmhejJPYWbVThb0gznHmpo0qlXF8k9BqLjqOjUcT1HwdXNma+T5zTnSQll0b21jtQajuCrs2Rk/qn6xqRtJlChvSoeI1sVek/EqQeiPJGyuUNlcrNLB2hQoVwROhXa5XAAK27Us0U2FZPfPrI6AhtPlBrERW8ap240a0ffKdP+oofZp9HpEZ7Ft0vablneUe9acV4KFHzV53tisOv769DaRsYeZcaJIDqFtkjMBaSkxPMapTmp1hWb7/AGN+jQr0pTkmitKN5JmU2YTgMzgANtWXRmhIhS+62Dd/Or3ozVVZ2SSHXVKO1VzAc0CpI8BG/hXOxP3VSq4etLSK9UUcTTrTdoLQo5QBVV4S21aHgpta0Sji1FJUiRMkSDiDhh+rWtu8BmgR7I6Z3JSfxty3GkH+AVnJuqW5kDihMYqu4z00ulhK0He3qhGGw1WlPM1fxMr0fpy0iz3EW1aEkyprbeBJmczOc/dUTbHFLJLjt4jmjsjCtdd1WWLes4gYJESRzZ5pxG1Q6k2NWNiVMKWm7ibyEnfO0zlVnhVL6x/BpxunfL/1M+4NWtsouOKxB5IMAAHpEEzNWeypQibozEZ4dgwqdsfAOzi/cecGAHuTYzxkQrZBHXT71r0fDkc4aCT2pUDSZ4WrJ3t6opV8NOpJtaeJm/Ch/uBzKV2XR5zVZCuetgt+qEOmTa1iAUj2IHMznfpgdRu62HrYB8jgpsMPOMbWL2Hp8OmosiNTn5xPzDn12q3QKrP+BerU2C0F42jjZbU3d4ri+6UgzN9XvMo21ewavUouMbMeefOGy5tr/wAs+QVCJyrZtI6rmHnFOLUu8skkhRSJPNBpsjVHZ0mQpfWv70GkzoScm1YTlaRmNi0dOKhhsH31KgADdWgDVkjY4vw0/wAGkl6s2ybvGEqiY41Mxhs4jnHaN9V3hasn1eaKkqVSb1MjtNuuPqVcbdTJ5DkqQZSUibqgZEznmBU3oLh9a7M2U2dFnCCqT7HmSBM8qdlXR3VAyskFZvTGDyZBicuKzjGmytTLYJAtC0naL7ZwABMi6NhB66asPO3V5r3LeROKTXoUHhBwgetjgW8lAUBEgnKZAxMADmirVwF0tZfU4bWkh0Ei8pQLaRgQbgxIJnA786euam0nK1E4kD3I4jMd2McD2V1nU4pBkOyQNraMt/u9QlhZuNkl5r3FVqClTyJenuRWmtNv8YoskITPJEKPJxwJTnOGwUx/8wbnsiCVYyUJUB+9zVa/Wzd2OK7EHyvGk3NWVoggODEESpAnH5KqR8nU/wBfVe5Vjh7JJx/Rlr929yAQNxzoilYHoq9WjVBa+9W2elLo8iTTZWqe2Da32Wj+DVrgVOTNRSSW5sfAt2bCwf1T9ZVTSlYVA8ELKtqxtNuCFIF04EYgnEXgDHVU0k4jprRqdJkIbI8mg0KMtspJScwSD0gwaLWYWQV2uV2gEJQmhQogBUlY+E1qaQG2n3W0CYSlZSkSSTAHOSeuhQoptbHCp4XW0/2u0dTyx565/Sq2fG7T9O56VcoUc8uYbI6OFNs+N2n6dz0qL/Su2fG7T9O56VChXZ5cwWR3+lVs+N2n6Zz0qH9LLZ8atB6XlnymuUKOeXM6yFBwxtvxu0fSqPno6eGlt2Wp4f4zQoUHKXM6yAeGtt+Mumf1s+mlBw+t4/tb3hUKFdnlzOshROsXSA/tTv7p81HGsjSPxpzsR6NChXZ5cwWQcay9I/Gl+A36FH9dDSXxpX0bJ+xQoUM8uYbIHrp6SH9qP0TPoUq1rY0kP06T0tNeZNdoUeJLmckhVOt/SI/SNnpaT5qMNcFumTxBJ3tea9+IG4UKFdxJczrIB1vWwmbtnzk+xrE8kp2L3E0VzW1alYKasxHL/Rr7/uu/rlCuzsKdg7etZ4XfYGYSq8MXBiQQe+23vEKe+vK4ZvWdCpTcPsh7mCMOThnsihQrs72C231hLNrdWgAepkGDMlwzmnI3cO58m6pYa+TtsY6n/wD5UKFFVZIEv5bjlrXs2e6srg6HEq8oFOE687NtYfHRxZ+0KFCputIXlQdOvKx7WrT4LZ/5KdMa5rAYJLyflN+iTQoUeNI7KjE9IuBbzqkYpU4tSdnJKiR4opvFChVe42xyu0KFcA//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176" name="Picture 8" descr="http://kaden.watch.impress.co.jp/img/kdw/docs/557/839/7.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6304" y="2519075"/>
            <a:ext cx="2593227" cy="1728818"/>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2440543" y="2242368"/>
            <a:ext cx="4188967" cy="523220"/>
          </a:xfrm>
          <a:prstGeom prst="rect">
            <a:avLst/>
          </a:prstGeom>
          <a:noFill/>
        </p:spPr>
        <p:txBody>
          <a:bodyPr wrap="none" rtlCol="0">
            <a:spAutoFit/>
          </a:bodyPr>
          <a:lstStyle/>
          <a:p>
            <a:r>
              <a:rPr lang="ja-JP" altLang="en-US" sz="2800" b="1" dirty="0" smtClean="0"/>
              <a:t>マルチファンクション照明</a:t>
            </a:r>
            <a:r>
              <a:rPr kumimoji="1" lang="ja-JP" altLang="en-US" sz="2800" b="1" dirty="0" smtClean="0"/>
              <a:t>　</a:t>
            </a:r>
            <a:endParaRPr kumimoji="1" lang="en-US" altLang="ja-JP" sz="2800" b="1" dirty="0" smtClean="0"/>
          </a:p>
        </p:txBody>
      </p:sp>
    </p:spTree>
    <p:extLst>
      <p:ext uri="{BB962C8B-B14F-4D97-AF65-F5344CB8AC3E}">
        <p14:creationId xmlns:p14="http://schemas.microsoft.com/office/powerpoint/2010/main" val="347326444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829024" y="5724830"/>
            <a:ext cx="1729961" cy="707886"/>
          </a:xfrm>
          <a:prstGeom prst="rect">
            <a:avLst/>
          </a:prstGeom>
          <a:noFill/>
        </p:spPr>
        <p:txBody>
          <a:bodyPr wrap="none" rtlCol="0">
            <a:spAutoFit/>
          </a:bodyPr>
          <a:lstStyle/>
          <a:p>
            <a:r>
              <a:rPr lang="ja-JP" altLang="en-US" sz="2000" b="1" dirty="0" smtClean="0"/>
              <a:t>ニッチな？</a:t>
            </a:r>
            <a:endParaRPr lang="en-US" altLang="ja-JP" sz="2000" b="1" dirty="0" smtClean="0"/>
          </a:p>
          <a:p>
            <a:r>
              <a:rPr lang="ja-JP" altLang="en-US" sz="2000" b="1" dirty="0" smtClean="0"/>
              <a:t>「</a:t>
            </a:r>
            <a:r>
              <a:rPr lang="ja-JP" altLang="en-US" sz="2000" b="1" dirty="0"/>
              <a:t>めがね</a:t>
            </a:r>
            <a:r>
              <a:rPr lang="ja-JP" altLang="en-US" sz="2000" b="1" dirty="0" smtClean="0"/>
              <a:t>」業界</a:t>
            </a:r>
            <a:endParaRPr lang="en-US" altLang="ja-JP" sz="2000" b="1" dirty="0" smtClean="0"/>
          </a:p>
        </p:txBody>
      </p:sp>
      <p:sp>
        <p:nvSpPr>
          <p:cNvPr id="3" name="ストライプ矢印 2"/>
          <p:cNvSpPr/>
          <p:nvPr/>
        </p:nvSpPr>
        <p:spPr>
          <a:xfrm>
            <a:off x="4042964" y="5602135"/>
            <a:ext cx="118027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98962" y="1246472"/>
            <a:ext cx="383817" cy="6698959"/>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2489248" y="347275"/>
            <a:ext cx="4409156" cy="523220"/>
          </a:xfrm>
          <a:prstGeom prst="rect">
            <a:avLst/>
          </a:prstGeom>
          <a:noFill/>
        </p:spPr>
        <p:txBody>
          <a:bodyPr wrap="none" rtlCol="0">
            <a:spAutoFit/>
          </a:bodyPr>
          <a:lstStyle/>
          <a:p>
            <a:r>
              <a:rPr kumimoji="1" lang="en-US" altLang="ja-JP" sz="2800" b="1" dirty="0" smtClean="0"/>
              <a:t>FOR</a:t>
            </a:r>
            <a:r>
              <a:rPr kumimoji="1" lang="ja-JP" altLang="en-US" sz="2800" b="1" dirty="0" smtClean="0"/>
              <a:t>ゆ　フレキシブルめがね</a:t>
            </a:r>
            <a:endParaRPr kumimoji="1" lang="en-US" altLang="ja-JP" sz="2800" b="1" dirty="0" smtClean="0"/>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p:cNvSpPr txBox="1"/>
          <p:nvPr/>
        </p:nvSpPr>
        <p:spPr>
          <a:xfrm>
            <a:off x="5427963" y="5678663"/>
            <a:ext cx="3184144" cy="400110"/>
          </a:xfrm>
          <a:prstGeom prst="rect">
            <a:avLst/>
          </a:prstGeom>
          <a:noFill/>
        </p:spPr>
        <p:txBody>
          <a:bodyPr wrap="square" rtlCol="0">
            <a:spAutoFit/>
          </a:bodyPr>
          <a:lstStyle/>
          <a:p>
            <a:r>
              <a:rPr lang="ja-JP" altLang="en-US" sz="2000" b="1" dirty="0" smtClean="0"/>
              <a:t>「ホワイトエリア」の発見</a:t>
            </a:r>
            <a:endParaRPr kumimoji="1" lang="en-US" altLang="ja-JP" sz="2000" b="1" dirty="0" smtClean="0"/>
          </a:p>
        </p:txBody>
      </p:sp>
      <p:sp>
        <p:nvSpPr>
          <p:cNvPr id="27" name="テキスト ボックス 26"/>
          <p:cNvSpPr txBox="1"/>
          <p:nvPr/>
        </p:nvSpPr>
        <p:spPr>
          <a:xfrm>
            <a:off x="2338448" y="4801553"/>
            <a:ext cx="4386137" cy="369332"/>
          </a:xfrm>
          <a:prstGeom prst="rect">
            <a:avLst/>
          </a:prstGeom>
          <a:noFill/>
        </p:spPr>
        <p:txBody>
          <a:bodyPr wrap="none" rtlCol="0">
            <a:spAutoFit/>
          </a:bodyPr>
          <a:lstStyle/>
          <a:p>
            <a:pPr algn="ctr"/>
            <a:r>
              <a:rPr lang="ja-JP" altLang="en-US" b="1" dirty="0" smtClean="0">
                <a:solidFill>
                  <a:srgbClr val="0000CC"/>
                </a:solidFill>
              </a:rPr>
              <a:t>風呂用に安価で生産するという発想</a:t>
            </a:r>
            <a:r>
              <a:rPr lang="ja-JP" altLang="en-US" b="1" dirty="0">
                <a:solidFill>
                  <a:srgbClr val="0000CC"/>
                </a:solidFill>
              </a:rPr>
              <a:t>の転換</a:t>
            </a:r>
            <a:endParaRPr lang="en-US" altLang="ja-JP" b="1" dirty="0" smtClean="0">
              <a:solidFill>
                <a:srgbClr val="0000CC"/>
              </a:solidFill>
            </a:endParaRPr>
          </a:p>
        </p:txBody>
      </p:sp>
      <p:grpSp>
        <p:nvGrpSpPr>
          <p:cNvPr id="30" name="グループ化 29"/>
          <p:cNvGrpSpPr/>
          <p:nvPr/>
        </p:nvGrpSpPr>
        <p:grpSpPr>
          <a:xfrm>
            <a:off x="1547664" y="347275"/>
            <a:ext cx="576064" cy="552424"/>
            <a:chOff x="2439227" y="426613"/>
            <a:chExt cx="576064" cy="552424"/>
          </a:xfrm>
        </p:grpSpPr>
        <p:sp>
          <p:nvSpPr>
            <p:cNvPr id="36" name="円/楕円 35"/>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7" name="テキスト ボックス 36"/>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16</a:t>
              </a:r>
            </a:p>
          </p:txBody>
        </p:sp>
      </p:grpSp>
      <p:sp>
        <p:nvSpPr>
          <p:cNvPr id="2" name="AutoShape 2" descr="data:image/jpeg;base64,/9j/4AAQSkZJRgABAQAAAQABAAD/2wCEAAkGBxMSERIUEBQVEhUWFBUYFhcYEhsXFRQVGBEWFhcWFRgYKCggGB0lGxcYITEiJSorLi8uFyA/ODMtNygtLisBCgoKDg0OGhAQGjQkIB83Li0yNDU3LCwwNCwsLCwsLCwsNDQ3LCw0LC4uLCwsLDAvLC0tLCwvLjMsLSwsLCwtLP/AABEIAHYBqQMBIgACEQEDEQH/xAAcAAEAAgMBAQEAAAAAAAAAAAAAAgQDBQYHAQj/xABIEAACAQIDAgsFBAkCBAcBAAABAgMAEQQSIRMxBQYUIkFRUlORktEVMmFxk3OBobMHIzM0YnKxweGC8BZCQ9IkRGN0orLxF//EABkBAQADAQEAAAAAAAAAAAAAAAABAgMEBf/EACgRAQACAgEDAwQCAwAAAAAAAAABAhEhAwQSMRRBURNhcfBCgTKhsf/aAAwDAQACEQMRAD8A9xpSlApSlAqvLj4lNmkRT1FwD4GsPCkhtGgJUyOEuN4GUs1j0EhSL9F6sQ4VEAVFVQOgCrYj3GL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rwlCTYSxk/aL61Y2Y6h4V8aFSLFQR1ECmhOla/BDZyvEPcyq6DsXLKVHwuLjqufhWwqJjAUpSoClKUClKUClKUGt4Waz4Y6/tjuFz+xk6BVvlS/xD5ow/tVThYfrMN0frj+TJV3I3a8Vq0+IHxMShNgyk9WYX8KzVhdCRZgrD4+mtYtgo3K0f8p08o08RVRbpVVS/wDyssnwbmnzLp/8alysD3wY/wCbd5hp+N6CxSlKBSlKBSsc0yoLuQo+Jtr1Vi5Qze4ht1vzB9w978B86CzXwm2/SqpBPvSE9YQWH92HjX1MOu8Jc9bG58Tc0GTlSdDA/LX+lfduOpvI3pX2zdYH3X9KZD2vwFB8246m8h9K+7YfHyn0r4Yz2j4CvmzbobxX/NB9GITtDx1rLWBg/wDC3z0/Cq7KBvjKfFDbxy/3oL9KpxsxF43Djqb/ALl3feDWaGcNcEFWG9TvHx+I+IoM1KUoISyZVLG5ABNgpYmwvoBqT8BWofjLCGylZltGzkvC0ahVKjfJluSWAAF63JrXYXgsrtHZ9rNIoUu6jKoW5VVjFgFBYm17m+pOlgxYTjDDKrtGHfJluFTO3Ovaypc20r6vGCExbUZ8u0eOxQhs6MVcZWsdGUj5ioRcDW2hExEsmQSSKqqwjXNljjG5BzmIJuecdd1sb8W12LQLIdizGysokaONlIdInbUXJuGbMRcgdFg2WG4RjeIy3yoMxYtZcoXeW6hbX5VkXGRk2DpfTTML84kDT42PhVDhLgKOVY1H6sJJE4VbhDkmjksyAhWJCZbkG16m/AyNOZWynW4URgXcx7MvI2+Q5bgDQAHcSAQGFOM+GOfnMAiyNcxsFdI7Z3jcjK66jUHpHXUYeNmDZZGEwCxgsxIIBUBTmTTnizp7t/fXrqxgeCcrF5W2rlMg5gWOOO4OSJB7oJAJuSTYa2UAUX4rqIGjjkKymLZLK2d9mgK2EaZwE0VPdsCUBIO6gRccMM0TyKWbIyhkXK785wqkZCVI5wOh0vrY6VCHjrhmimmtKI4cudtkSLnNoCtxcZDe9rXW++qkPFFtlNE2IQrI17LCwy85mtZpGBGZr9ZtYmnBvEuOMYhFnZllysneRSBpWzZgeeA0l1BHNIvcmxBOm3m4yQLAZgXZBc6RkEgKGJGewtlN7k2PRepy8YYFRWJc5g2VRDIXOUKW5oF9My6nTWtbJxUPJWw6PDGrGUsVw7D9oDci0nvXZjck7xppqxHFVpFQNKgMdymWC63MkL3YSOx/6VtCPeP3hcwfGeCQRWzq0hfKjqEfKi3MhDEczVRm63Ub72ywcYYXVWTO11zELGzstnyFWVLkMGuCOixrWYXikUgjh2ySJEzOgfDhrsLGMyEMC9nvI1spZjvVebVuDi5kWEJMyNFFGgZVADFL6lTcWOZubr0a3ANBs8Lwgkjsi5gypG5DIVIEmbLcNqDzDcHdVU8PxbbYhZjJ1DDyWAzZcxa1gpN7G9jY2vY1gxXArMXPKGUSRJHMQoV2VC/OjdbbIkOQSL2sLZTrVvkDLO0scmUSFdojIGDFVsMjXBU2HxGm4EkkhlThOIrE2bSVsiHKbFrMbHTS+U2va5t1isGB4bjlnkgAZZIwGYNl0DHTcTqd9t9iOsVgw3AICFWld02kcka6ARiOfbqBbfzjYnpVVHRc4MBxXWKcSCRiiOzxxkarIySIzNISWe4kN77yFJu1yQ6GlKUFBf3tvsF/Mer9UF/em+wX8x6v1awUpSqhSlKBSlKBSlKDXcKftML9sfyZK2Nc/wAcca0McUqgMyy6A7jeNx/eueX9ITgXaNend8PvrevDa9YmrO3LWs4l6DSuCH6SUHvRnx//AGjfpSww3ofkJFv+Nqj6HJ8H1afLu2QHePX7jWORWA5vO/hPSPgfWuDf9LGFtzY3J+Og8VBrAP0sIxskH37Q2HzuotUx03LP8UTz8cfyd3BCCM0DFB2bXS99QU/5deq1ZxIw95L/ABUgj8bH+tcBw1x0eGCKVAFE7ORlAPu2U2zXFundXUcCYmbZBsQ13cA5SAMg6AbdJBFx0eNUtx2rXuleLxM4huNv/A/gB/U1B9o260Y6zzm+4e6Px+VYhjP92NchxsxuJgbOkrbJjprbId+UkeI/xUUp3ziC9u2MuvWJUeyjPIRqzG5A6yegfwiwqyIu0c34Dw9a89xvGmeMRslhtIY2JsDfm79fH76pNx1xXbHlFbV6S9ozDG3U0rOJepgW3V9ryc8c8V2x4VH/AIwxXeVb0XJ9lfV0etUryM8a8Uf+ofE+tfF4y4o/9V/M3rU+iv8AJ6uj12leSHh7EHfK/mNQbheY73J8Kejt8nqq/D16vhYddeNYnhGQC4ux+BrWHhbEEm0XiwqfRT8nqon2ey8IWQiRCAbgNYjUE2vbpqU2Mhc2JOZNbqCCpPUf7bjXmfAU+IeTD541VC55wbVuYxsQOjSus4PnDmbW2XENfQ62VbH51y3r2zh01nMZb3C8MK267DMASRlIvuO/WtrXG4Q5nUJIq5XFiAxLc7S+n9a7KqJY53yqxClyATlW2ZrDcLkC/wAyK5WDgvFouId80ryIiwgTlZYQrtkjkkFgyjOWaQc61xaSwJ6ySQKCzaAAknqAFzWpXjNhirMrkhRKf2b67J8rhbjUg9A1I13UGjwHF54klihjYqqQQqZJ3jYiJHVnVoiXKfswEJUGx3V8wnA+ISDDqYhJlZ3ymZmy58JIuzIc8xVzbNVViNRqNTW5g41Yd1kZSxCZb8w72k2YA6Cc2luipTcaMOis0hdApUG8TE3YMV0UHflPhRLXY3DyMMOEw+Iw8aO8nM2LzLIBlXe7IFKu/aOn/L02cYmJtHsGxIYqlg+w2aEEAmckZzcakKTv0t0STjlhDCJg75CbX2El77IykWtfRFJ8OsVfwfDcEi5lcKMzLzwUOZU2hADWJspzadFBqo+B0GNd5MNnBZTDIuUxx80MxkBObabQMc1iLZLEHNWq4N4GnGJaWSKQFsUJAM4aNI1gRS4YuXzGzKLe8NCqqdOhxXGrCR5c86KWj2gUnK+TKrC6tYqSGFgbE1nPD+HEiRGTK77lKkc7m2Qk6BzmFlOpseo0HC8XeA8Th8RA7YdyF6eZlQ8nZCBzrgAvqQOdbo0BucWeA5YpIBlZVMZjH/hY4zh0OG7wFjKcyKOeDfNru17eXHqpsc28gWQsSQLmwW5qDcKRC9yRbNclGy3VSzAG1iQAdN+hqe2UZc1wDxWkQNmkljUpJCwM8jNLkbZQynnZE/VxobqAxuASLEGfBnF9gkrMcTGNlBEo27bV1gYuxGVyI89yoAa4BOouRXRjhOLpYrrbnKyb1Zh7wGllOvwrJBjUdVZDmDaA/G17Hq0p2yZc5hODJI45mRMTGrFBFByss4IL5nZnZljzNJqFJ0jU+8SojNwFJBh8Kke0xDRCx/WlbEYSSO8bXBQXPQb6/fW4wvGPCye5Kp50i9I1jJEm/oBGp3VbwWOWXNlDjLb3o2QG97FSwAcabxfoqEuN9hYiTBDDFZoZJGmBk5SzxxxuwOdwWuWymwj1GbNra5NDjNwPiJjhnWCUNETtCSkzxsZE50LSZs6ggMunRqou1uxn40YdJGiLMXVyjWjZgGCRuQWAsNJF3/Gsz8YsKrojTIrvI0aqWsxdWdSLHW2ZGAO4kabxUDmcNwA3I8KsuHdyjsJYw4MgjvIUWNncjIGKaBvdFv4TPhzi9Iy4JMOjZAybVS4iyqs8cl2yDJoNoMqgEkjnc3XpsHw5h5Q+zkDZCwYC97qWBsN7e6d3VWODjDA+0ylzszZv1EosbIbarr767uv4VIsYZ2WTZCMiNUGWQve505pB16Trc+6b2uL3apcF8KRYhS0JYgG2sbp0kaZwL6g7qu0QoL+9N9gv5j1fqgv7032C/mPV+rWClKVUKUpQKUpQKUpQcd+lRiMFdQCc4tcXG49FeOYTg7G4n9isjjrUZUH+oWX8a964ywK4gVlVwZtVYAqbRuRcHQ6ipx4U2A3DoA0A+Qrr4+f6dMYYX4u+2cvFov0c4xtZMifNszfh61m//nkw/iP82n9P717UmCHTWdcOo6KT1nIj09Hho4h4oaCIH7z/AN1ZP+BcYBpEviLDxNe5BB1VTx5L/q13H3z1L2R8T/T509byHpeOXDtxfzzYBHAaHDwBiLe++cBRb4kA/EBhWy4w8J4yJ7YPDGVumRlYqD1Iq7/mT610MCmSXm6RpoSN7EaZQeodP31tbVhPJM4zvDbtiM493lY4y8Mr7+HDDpHJ2sfxFb7BYgY3DyRzQvASLMjjQHodCd636N4++57a1RljzAjdceFLckT4jH4RFMeZy8j4Y4PkkwcBVM0sDyQOAoY2Vrgi/wALVzEr4gaFGUj+BT+Fr17JgsOVMiaLIGzg9vdzj1ncD13HXW4jyyDVR8QRexranVTXWGd+niz8+cvkX3wfvQAH8Ku4TjJGP2mGjf5M4P8A9rfhXts/AsD741+4W/pWnx3EfCyX/Vrf+Uf2sa29XWfMf7ZemtHiXC4LjBwc1tph5E/lkLf1tXRYBODJfcNvgXK/idPxqlwj+jdRcxFl+RzDwPrXM43ixiYDcDaAdK3zD7t9WieO/wDjeY/tSYvTzSJekHi9hSPdbz6UHFrDdT+f/FedcC8MSxkhJWRr+6b2Pz6z8wa7HgzjsPdxMY/mWw3afynxFZ34+Wvi2WlOTit5jDYPxZw3U4/1j0rF/wAK4X/1PMPSt/gsXBOLxOG6bbmHzU6/fWZ8MK5/q3j3lv8ATp8Q0mE4FhhZXQubHczAi33AVHC8FrmcxFs0jEkluaAWuTbcfh8fvrYY2MkBV3nT18Nf9is+Fw+UACqTa0+ZXisR7MvB3A8UZzC7Hfr0fIVs6wxGs1USwY6EvHIiu0bMjKHW2ZCVIDrfS43i/VXMYXibs1cK8S51cMVgKmQyTiRzKc5MlhmVbm4zG5OtdRjZikbsqGRlViEW2ZyASFW9hcnTU9NcynBbxGLbpJisuCRMyNzlnQ2kyksCDKJBrcAbI3IvQU8HxGliWRI8RGFkILAQyLuxEcmW4kzZcgdNCCcw10N7CcSf1TxbUIhMRQIrkKyFw1xM7nnKwHNI3V8hwUyQ4qORZotowa8bPiAY3XZiGIkho2GUZzoOeWDC90yQ4XHRYKUowWYrI4RmfENFliAjiizE3Ylbm5YBmIGcamEsMPEYCBojIbFpnA6naEwx2YWOVUJuPgLWtrbTikGjeGZg0DymRowDmeyoEBkJuBzMxygG9tbXBlwjFJG2FjhjmdYxJKXvnDSlGRFlLMC92kdzrvRfhVDGx4ieRHyTxGSPDxmIgNGoeW+MVzYqAItxJ1YaUG04U4vSSxyJt/egbDqzx5mWKRQJWJBUNKxCnNawyjmnUnNiOAS86ymeXmh8ozDmMWTKUFsoAUSKbqSRJqdK43hTgvG7YZIiyomUujPGBljVW2SZSyg3GYLfMF5tyLV1GFxE8ayxJC7ytLMwLApCEbM6HaH7lyjnAnUAC9BuJuD1cqX1AZza2/MLfhWCbgksCueyXkYDJqGdXBub6gZybW6ta5PgzA4xI5FflTsY2D3cISqQosOV01ErMCx2ZYAOwJLBb/eB+Cp1wuKMnKgxLPGTicQQRtpSuQKdqGta4KC+ZbhtQLd8ow6qXgYalGyG4K6XyuEdQ2p/iBt8PjWbB8HbMIqtmAIJJ3nLGEW1tBzQPCtPxZw8mGw0WeOd3lkbOHmeUorSuylsxIU5WBNgove+tgenqe+TDmIOKjrLmOIZkEciBCnviUJtBJrY5nUvdAjXbfYWrLwdxcaFmeN4YnKqv6rDZEYCRWJmDMxlY2IzEggO3Sb10VKqON4U4kmeaWRpEs8jsUZHe6tFFGVuXsBaM6Zbc74VucNwIyvHeQGOOWWVVCEMXkaW2ZyTdVWUi1rkgG/RW5pQc/BwA6n9pEwKMHLYYM+d2kZ2jYtZQWkJysG6qo4HiXs0nAkjLTWueSrlW2z0FyXykR6gtvN1ykV11KDTcWeARg4ygZWzG5IiVNbkkc3Urc6ZixHWa3NKUFBf3tvsF/Mer9UF/e2+wX8x6v1awUpSqhSlKBSlKBSlKDWcL+/hvtj+TJVwWqlwyt3wwHfH8mSs4wzda+FWnxAzbQdY8abYdAJ+639bVAQHtD7l/wA1Pk46Sx++39LGqjHLL1kKPnqfv9KgIiwsv6teu1mP8o3j5nX+tWkiVdwAPX0n5neakTQQhjCKFUWAqeao19AoPuavt6jlqJoMeKwocg3ysNxG/wD36nrrFYr7wse0vun0+R8TVoNUgaDCsv3/ABFT2g+Xz0o0CnosesaHxFQOHPQx++x/zQSuD0jxrBPhVbeBUzC3Wp/0n1rG2Hf+DwNBzXDvFOGYEkDN2hYN49P31x7cU8Wr5VUSR685mCgA9ebp0r1I4STtqPlHr+Lf2qjjuAlkH6xnk+ZsPBbVvTntXWdMrcVZ289jwsUDXbE3Ya7ODnsCP4zop+69dDBxlkOXagwQje0r2lcfADnMd2oH3jfXP8bOCcTh7thWyR9KRqqEDrDKAzfImuETH3POubnUk612V4Y5q5mc/v78uW3LPFOIjH7+/D9AcC8IwYhc0LhjbUbmUfynUD47q2Qjr87RcKNFIGicm2oNrW+XSD8RavROLX6SAbJiRf8Ai0B8dAfvt8yay5eivWM03C/H1lJnttqXpSrWQVVwGOjmXNEwcfDeD1MDqD8DVquGYw7ClfGawJPRVYY+M9J8jelBapVUY+PrPkb0oMfH1nyN6UFqlVfaEe+58jelOXx9Z8jelBapVU4+PrPkbrt1UOPj6z5G67dVBapVdMahIUE3O7mt0fG1UeH+EpYFRooxJctm36WW4OnyNRM4jK/HSb2iseZbala7A8Il5ZEKkZb2NiL2cg7+i2Ug9Nz1Vz/GnhrG4bE4fKIRh5Z4oh7zSksRmJ3BekDfuFVteIjLbi6W/JyfTjETjO3Y0r5XEQ8McI4ySdsDsIoYpDGplDFpWXedNw1HiN+tpteKo4Onty5mJiIjzM6jfh3FK5/inxhOJgkaZNlLC7xzKNQGQXJX4eh37652Hh/hOeB8bh1w64dc7JE9zI8cZIYkjS+h6Ru8azy1xE/LWvQcs2tWZiO2Yjc6zPiI/P8Ax6FSubxnG6OPg5cblPPRcqX1MjaZL9QIOvUDWmn4c4SwiR4jHJC0DFRKkYIkgDHQ66G17WuddPjSeWsHH0HNf4iczERM4mZjzEO9pUUcEAg3BAIPWDuqVaOJQX97b7BfzHq/VBf3pvsF/Mer9WsFKUqoUpSgUpSgUpSg1vC3v4b7Y/kyVbF6q8KftML9sfyZK2NWnxAw3NfRestKqMYWpBalSg+Wr7SlAr5avtKCJWvmWp0oMetfL1lr5agx5q+Zqy5aZaDCTUSCasZaWoNdicCHFmF68v488QmGabDj4svX6H417FXxlB361rxctuOcwpyccXjEvylISpIYEEaEHoqcc9e48bP0bw4ol4SIpPlzT4aj8flXL4T9Esob9YyZf4XJ/qBXrU63imMzOJebydJfOIjKj+jiWc4mPYlt4zdnJfnBvhb/AHevcK0XF3i6mEQLGAvXbefma3teZ1PNHLfMQ7un4Z4qdsyV53Pxi4RVGIS7WQqOTSa3kUFCGVQpswBbMQA4Otmt6G27SsAjk7a/T/zXO3c9FwnjGiVlXn5ZSyNhmBARpACWDWBOVQEFzzukXNbdMbM4zRw3W9gZHMTHQa5CpIF7jWx06iKtCOTtr9P/ADTZydtfp/5oKOD4UdppI2jcWLZGMTqnMWMEF2FjmcvYi4snxFUeF+EMYsCsiKkhnZTZXlAiAkIYhVLD3V1sd/xtW82cnbX6f+abOTtr9P8AzQcPDxj4QMgGzYgpF/5c81y1nDMSt72YaLYEDtA10p4UmKqUia5BCq0TgyNkHOZjbYIGNueLkA2G6+zMcnbX6f8Amhjk7a/T/wA0GvwOInbEOHvsgDkOwKB2DEOCSSQF5tiQua7EXAvVDj3imihjeN1jkSQMhadYlbLqyMGIzhluLfI9FdAqPcXcEdIyWv8AffSsrrcWqtozGGvByRx8kXmM49nHcTeHOWYmaYsAGS0Ue3UtHGjAEtEpuGZjcsejKK+fpH97g3/30X9a6TgDgzk2HihzZ9mgXNltm1321t41U4ycA8rOGO02exnSX3c2bL/y7xb561nNLfTx7u+vUcMdZ3xqkZiPPjExH32tcL8MRYbZbUn9bKsaBVzEs17aDW2n4itfxv4w8ljVIRtMTKcsMY1JY6ZiOofj4kWcZwLtcZDiHe6wxuI48u6VzYyE315ulrfG9c7iOJGKbFNihj8srXAIwwIRewmZjYW069/WaXm+8Qr0tOkzWeS3iMznOJnOo1E6+Z/qPltOL3BY4PwMjTHaPaSfENvzNlzMB1iwt8deuuJ4M4CxsvBsz4ecQQSCR0w3v/q7m67U6rex03Hp3mvROBeCpo45ExeIOLzne0YSylbFbAm99fGue/4FnRHggxzx4VibxGIMyqx5yq972OvVv1vVL8c4jEOrp+rrW95tyR3Tas5mJmsxGfEY1Me2o+0w1HDmMjk4L4LljTZwpiYcy3JCBM6tcneLg6nrrrf0hyKODcVm3FAB8WLqF/G1W34twHB8jKnY5Mu/nXvfPftZtfnWii4kSuYkxmMbE4eIgpCYwua3uiRgbsANNfwqZpeImMeYVr1HT3tW027Y47WtjczMTOYx9/ac/nLouLEbLg8KH94YeIG+8ERroa2dKVvEYjDyOS3fabfO1Bf3pvsF/Mer9UF/e2+wX8x6v1eyhSlKqFKUoFKUoFKUoKXCkRIR1BYxuHyjewsVYD45WNvjapx8JRMLiRPkWAI+BB1B+Bq1WN4VOpUH5gGpzHuMfLou8TzinLou8Tzip8mTsL5RTkydhfKKaEOXRd4nnFOXRd4nnFT5MnYXyinJk7C+UU0Icui7xPOKcui7xPOKnyZOwvlFOTJ2F8opoQ5dF3iecU5dF3iecVPkydhfKKcmTsL5RTQhy6LvE84py6LvE84qfJk7C+UU5MnYXyimhDl0XeJ5xTl0XeJ5xU+TJ2F8opyZOwvlFNCHLou8TzinLou8Tzip8mTsL5RTkydhfKKaEOXRd4nnFOXRd4nnFT5MnYXyinJk7C+UU0Icui7xPOKcui7xPOKnyZOwvlFOTJ2F8opoQ5dF3iecU5dF3iecVPkydhfKKcmTsL5RTQhy6LvE84py6LvE84qfJk7C+UU5MnYXyimhDl0XeJ5xTl0XeJ5xU+TJ2F8opyZOwvlFNCHLou8TzinLou8Tzip8mTsL5RTkydhfKKaEOXRd4nnFOXRd4nnFT5MnYXyinJk7C+UU0Icui7xPOKcui7xPOKnyZOwvlFOTJ2F8opoQ5dF3iecU5dF3iecVPkydhfKKcmTsL5RTQhy6LvE84py6LvE84qfJk7C+UU5MnYXyimhDl0XeJ5xTl0XeJ5xU+TJ2F8opyZOwvlFNCHLou8TzinLou8Tzip8mTsL5RTkydhfKKaEOXRd4nnFOXRd4nnFT5MnYXyinJk7C+UU0Icui7xPOK+Nj4gLmSMf6xWTkydhfKKDDoNyqP9IpoVcFz5HlsQpVUS4sWALEtY7gS1h8vjV+lKTOQpSlQFKUoFKUoFKUoFKUoFKUoFKUoFKUoFKUoFKUoFKUoFKUoFKUoFKUoFKUoFKUoFKUoFKUoFKUoFKUoFKUoFKUoFKUoFKUoFKUoFKUoFKUoFKUoFKUoP/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823" y="3683636"/>
            <a:ext cx="332882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www.glafas.com/assets/images/news1212/121228aigan_cm_natsuna12_960.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407" y="2777987"/>
            <a:ext cx="2274378" cy="127801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trendnews1.com/wordpress/wp-content/uploads/2013/03/%E5%86%99%E7%9C%9F-2013-03-20-0-30-24.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53" y="2777987"/>
            <a:ext cx="2254153" cy="156288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5200254" y="6232661"/>
            <a:ext cx="3652410" cy="400110"/>
          </a:xfrm>
          <a:prstGeom prst="rect">
            <a:avLst/>
          </a:prstGeom>
          <a:noFill/>
        </p:spPr>
        <p:txBody>
          <a:bodyPr wrap="square" rtlCol="0">
            <a:spAutoFit/>
          </a:bodyPr>
          <a:lstStyle/>
          <a:p>
            <a:r>
              <a:rPr lang="en-US" altLang="ja-JP" sz="2000" b="1" dirty="0" smtClean="0">
                <a:solidFill>
                  <a:srgbClr val="0000CC"/>
                </a:solidFill>
              </a:rPr>
              <a:t>※</a:t>
            </a:r>
            <a:r>
              <a:rPr lang="ja-JP" altLang="en-US" sz="2000" b="1" dirty="0" smtClean="0">
                <a:solidFill>
                  <a:srgbClr val="0000CC"/>
                </a:solidFill>
              </a:rPr>
              <a:t>　「アイスホッケー」にぴったり</a:t>
            </a:r>
            <a:endParaRPr kumimoji="1" lang="en-US" altLang="ja-JP" sz="2000" b="1" dirty="0" smtClean="0">
              <a:solidFill>
                <a:srgbClr val="0000CC"/>
              </a:solidFill>
            </a:endParaRPr>
          </a:p>
        </p:txBody>
      </p:sp>
      <p:grpSp>
        <p:nvGrpSpPr>
          <p:cNvPr id="4" name="グループ化 3"/>
          <p:cNvGrpSpPr/>
          <p:nvPr/>
        </p:nvGrpSpPr>
        <p:grpSpPr>
          <a:xfrm>
            <a:off x="2634031" y="2573990"/>
            <a:ext cx="3725514" cy="1048300"/>
            <a:chOff x="2792396" y="2777986"/>
            <a:chExt cx="3725514" cy="1048300"/>
          </a:xfrm>
        </p:grpSpPr>
        <p:pic>
          <p:nvPicPr>
            <p:cNvPr id="4106" name="Picture 10" descr="体のすみずみまで綺麗になれる。"/>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4236" y="2777986"/>
              <a:ext cx="683674" cy="10483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湯気や湿気でもレンズが曇りにくい。"/>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81029" y="2777986"/>
              <a:ext cx="766543" cy="104829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初めての温泉でも安全で快適。"/>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34691" y="2777987"/>
              <a:ext cx="758256" cy="1048299"/>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お風呂用テレビもらくらく鑑賞。"/>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70954" y="2777986"/>
              <a:ext cx="795547" cy="104829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熱に強いのでサウナでの使用もO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92396" y="2777987"/>
              <a:ext cx="926242" cy="10461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264510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494309" y="5754181"/>
            <a:ext cx="2890535" cy="400110"/>
          </a:xfrm>
          <a:prstGeom prst="rect">
            <a:avLst/>
          </a:prstGeom>
          <a:noFill/>
        </p:spPr>
        <p:txBody>
          <a:bodyPr wrap="none" rtlCol="0">
            <a:spAutoFit/>
          </a:bodyPr>
          <a:lstStyle/>
          <a:p>
            <a:r>
              <a:rPr lang="ja-JP" altLang="en-US" sz="2000" b="1" dirty="0" smtClean="0"/>
              <a:t>過疎地＝商売にならない</a:t>
            </a:r>
            <a:endParaRPr lang="en-US" altLang="ja-JP" sz="2000" b="1" dirty="0" smtClean="0"/>
          </a:p>
        </p:txBody>
      </p:sp>
      <p:sp>
        <p:nvSpPr>
          <p:cNvPr id="3" name="ストライプ矢印 2"/>
          <p:cNvSpPr/>
          <p:nvPr/>
        </p:nvSpPr>
        <p:spPr>
          <a:xfrm>
            <a:off x="4163977" y="5585221"/>
            <a:ext cx="118027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98962" y="1246472"/>
            <a:ext cx="383817" cy="6698959"/>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1987080" y="411163"/>
            <a:ext cx="3143809" cy="523220"/>
          </a:xfrm>
          <a:prstGeom prst="rect">
            <a:avLst/>
          </a:prstGeom>
          <a:noFill/>
        </p:spPr>
        <p:txBody>
          <a:bodyPr wrap="none" rtlCol="0">
            <a:spAutoFit/>
          </a:bodyPr>
          <a:lstStyle/>
          <a:p>
            <a:r>
              <a:rPr kumimoji="1" lang="ja-JP" altLang="en-US" sz="2800" b="1" dirty="0" smtClean="0"/>
              <a:t>道の家　いろり山賊</a:t>
            </a:r>
            <a:endParaRPr kumimoji="1" lang="en-US" altLang="ja-JP" sz="2800" b="1" dirty="0" smtClean="0"/>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p:cNvSpPr txBox="1"/>
          <p:nvPr/>
        </p:nvSpPr>
        <p:spPr>
          <a:xfrm>
            <a:off x="5427963" y="5678663"/>
            <a:ext cx="3184144" cy="707886"/>
          </a:xfrm>
          <a:prstGeom prst="rect">
            <a:avLst/>
          </a:prstGeom>
          <a:noFill/>
        </p:spPr>
        <p:txBody>
          <a:bodyPr wrap="square" rtlCol="0">
            <a:spAutoFit/>
          </a:bodyPr>
          <a:lstStyle/>
          <a:p>
            <a:r>
              <a:rPr lang="ja-JP" altLang="en-US" sz="2000" b="1" dirty="0"/>
              <a:t>過疎地</a:t>
            </a:r>
            <a:r>
              <a:rPr lang="ja-JP" altLang="en-US" sz="2000" b="1" dirty="0" smtClean="0"/>
              <a:t>の特性を生かす</a:t>
            </a:r>
            <a:endParaRPr lang="en-US" altLang="ja-JP" sz="2000" b="1" dirty="0" smtClean="0"/>
          </a:p>
          <a:p>
            <a:r>
              <a:rPr kumimoji="1" lang="ja-JP" altLang="en-US" sz="2000" b="1" dirty="0"/>
              <a:t>ブランディング</a:t>
            </a:r>
            <a:endParaRPr kumimoji="1" lang="en-US" altLang="ja-JP" sz="2000" b="1" dirty="0" smtClean="0"/>
          </a:p>
        </p:txBody>
      </p:sp>
      <p:sp>
        <p:nvSpPr>
          <p:cNvPr id="27" name="テキスト ボックス 26"/>
          <p:cNvSpPr txBox="1"/>
          <p:nvPr/>
        </p:nvSpPr>
        <p:spPr>
          <a:xfrm>
            <a:off x="2939577" y="4801553"/>
            <a:ext cx="3183885" cy="646331"/>
          </a:xfrm>
          <a:prstGeom prst="rect">
            <a:avLst/>
          </a:prstGeom>
          <a:noFill/>
        </p:spPr>
        <p:txBody>
          <a:bodyPr wrap="none" rtlCol="0">
            <a:spAutoFit/>
          </a:bodyPr>
          <a:lstStyle/>
          <a:p>
            <a:pPr algn="ctr"/>
            <a:r>
              <a:rPr lang="ja-JP" altLang="en-US" b="1" dirty="0" smtClean="0">
                <a:solidFill>
                  <a:srgbClr val="0000CC"/>
                </a:solidFill>
              </a:rPr>
              <a:t>過疎地は商売にならないという</a:t>
            </a:r>
            <a:endParaRPr lang="en-US" altLang="ja-JP" b="1" dirty="0" smtClean="0">
              <a:solidFill>
                <a:srgbClr val="0000CC"/>
              </a:solidFill>
            </a:endParaRPr>
          </a:p>
          <a:p>
            <a:pPr algn="ctr"/>
            <a:r>
              <a:rPr lang="ja-JP" altLang="en-US" b="1" dirty="0" smtClean="0">
                <a:solidFill>
                  <a:srgbClr val="0000CC"/>
                </a:solidFill>
              </a:rPr>
              <a:t>常識を覆す逆転の発想</a:t>
            </a:r>
            <a:endParaRPr lang="en-US" altLang="ja-JP" b="1" dirty="0" smtClean="0">
              <a:solidFill>
                <a:srgbClr val="0000CC"/>
              </a:solidFill>
            </a:endParaRPr>
          </a:p>
        </p:txBody>
      </p:sp>
      <p:grpSp>
        <p:nvGrpSpPr>
          <p:cNvPr id="30" name="グループ化 29"/>
          <p:cNvGrpSpPr/>
          <p:nvPr/>
        </p:nvGrpSpPr>
        <p:grpSpPr>
          <a:xfrm>
            <a:off x="1277201" y="375567"/>
            <a:ext cx="576064" cy="552424"/>
            <a:chOff x="2439227" y="426613"/>
            <a:chExt cx="576064" cy="552424"/>
          </a:xfrm>
        </p:grpSpPr>
        <p:sp>
          <p:nvSpPr>
            <p:cNvPr id="36" name="円/楕円 35"/>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7" name="テキスト ボックス 36"/>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17</a:t>
              </a:r>
            </a:p>
          </p:txBody>
        </p:sp>
      </p:grpSp>
      <p:sp>
        <p:nvSpPr>
          <p:cNvPr id="2" name="AutoShape 2" descr="data:image/jpeg;base64,/9j/4AAQSkZJRgABAQAAAQABAAD/2wCEAAkGBxMSERIUEBQVEhUWFBUYFhcYEhsXFRQVGBEWFhcWFRgYKCggGB0lGxcYITEiJSorLi8uFyA/ODMtNygtLisBCgoKDg0OGhAQGjQkIB83Li0yNDU3LCwwNCwsLCwsLCwsNDQ3LCw0LC4uLCwsLDAvLC0tLCwvLjMsLSwsLCwtLP/AABEIAHYBqQMBIgACEQEDEQH/xAAcAAEAAgMBAQEAAAAAAAAAAAAAAgQDBQYHAQj/xABIEAACAQIDAgsFBAkCBAcBAAABAgMAEQQSIRMxBQYUIkFRUlORktEVMmFxk3OBobMHIzM0YnKxweGC8BZCQ9IkRGN0orLxF//EABkBAQADAQEAAAAAAAAAAAAAAAABAgMEBf/EACgRAQACAgEDAwQCAwAAAAAAAAABAhEhAwQSMRRBURNhcfBCgTKhsf/aAAwDAQACEQMRAD8A9xpSlApSlAqvLj4lNmkRT1FwD4GsPCkhtGgJUyOEuN4GUs1j0EhSL9F6sQ4VEAVFVQOgCrYj3GL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e1IO+i+ovrVnZjqHhTZjqHhTQre1IO+i+ovrT2pB30X1F9as7MdQ8KbMdQ8KaFb2pB30X1F9a+rwlCTYSxk/aL61Y2Y6h4V8aFSLFQR1ECmhOla/BDZyvEPcyq6DsXLKVHwuLjqufhWwqJjAUpSoClKUClKUClKUGt4Waz4Y6/tjuFz+xk6BVvlS/xD5ow/tVThYfrMN0frj+TJV3I3a8Vq0+IHxMShNgyk9WYX8KzVhdCRZgrD4+mtYtgo3K0f8p08o08RVRbpVVS/wDyssnwbmnzLp/8alysD3wY/wCbd5hp+N6CxSlKBSlKBSsc0yoLuQo+Jtr1Vi5Qze4ht1vzB9w978B86CzXwm2/SqpBPvSE9YQWH92HjX1MOu8Jc9bG58Tc0GTlSdDA/LX+lfduOpvI3pX2zdYH3X9KZD2vwFB8246m8h9K+7YfHyn0r4Yz2j4CvmzbobxX/NB9GITtDx1rLWBg/wDC3z0/Cq7KBvjKfFDbxy/3oL9KpxsxF43Djqb/ALl3feDWaGcNcEFWG9TvHx+I+IoM1KUoISyZVLG5ABNgpYmwvoBqT8BWofjLCGylZltGzkvC0ahVKjfJluSWAAF63JrXYXgsrtHZ9rNIoUu6jKoW5VVjFgFBYm17m+pOlgxYTjDDKrtGHfJluFTO3Ovaypc20r6vGCExbUZ8u0eOxQhs6MVcZWsdGUj5ioRcDW2hExEsmQSSKqqwjXNljjG5BzmIJuecdd1sb8W12LQLIdizGysokaONlIdInbUXJuGbMRcgdFg2WG4RjeIy3yoMxYtZcoXeW6hbX5VkXGRk2DpfTTML84kDT42PhVDhLgKOVY1H6sJJE4VbhDkmjksyAhWJCZbkG16m/AyNOZWynW4URgXcx7MvI2+Q5bgDQAHcSAQGFOM+GOfnMAiyNcxsFdI7Z3jcjK66jUHpHXUYeNmDZZGEwCxgsxIIBUBTmTTnizp7t/fXrqxgeCcrF5W2rlMg5gWOOO4OSJB7oJAJuSTYa2UAUX4rqIGjjkKymLZLK2d9mgK2EaZwE0VPdsCUBIO6gRccMM0TyKWbIyhkXK785wqkZCVI5wOh0vrY6VCHjrhmimmtKI4cudtkSLnNoCtxcZDe9rXW++qkPFFtlNE2IQrI17LCwy85mtZpGBGZr9ZtYmnBvEuOMYhFnZllysneRSBpWzZgeeA0l1BHNIvcmxBOm3m4yQLAZgXZBc6RkEgKGJGewtlN7k2PRepy8YYFRWJc5g2VRDIXOUKW5oF9My6nTWtbJxUPJWw6PDGrGUsVw7D9oDci0nvXZjck7xppqxHFVpFQNKgMdymWC63MkL3YSOx/6VtCPeP3hcwfGeCQRWzq0hfKjqEfKi3MhDEczVRm63Ub72ywcYYXVWTO11zELGzstnyFWVLkMGuCOixrWYXikUgjh2ySJEzOgfDhrsLGMyEMC9nvI1spZjvVebVuDi5kWEJMyNFFGgZVADFL6lTcWOZubr0a3ANBs8Lwgkjsi5gypG5DIVIEmbLcNqDzDcHdVU8PxbbYhZjJ1DDyWAzZcxa1gpN7G9jY2vY1gxXArMXPKGUSRJHMQoV2VC/OjdbbIkOQSL2sLZTrVvkDLO0scmUSFdojIGDFVsMjXBU2HxGm4EkkhlThOIrE2bSVsiHKbFrMbHTS+U2va5t1isGB4bjlnkgAZZIwGYNl0DHTcTqd9t9iOsVgw3AICFWld02kcka6ARiOfbqBbfzjYnpVVHRc4MBxXWKcSCRiiOzxxkarIySIzNISWe4kN77yFJu1yQ6GlKUFBf3tvsF/Mer9UF/em+wX8x6v1awUpSqhSlKBSlKBSlKDXcKftML9sfyZK2Nc/wAcca0McUqgMyy6A7jeNx/eueX9ITgXaNend8PvrevDa9YmrO3LWs4l6DSuCH6SUHvRnx//AGjfpSww3ofkJFv+Nqj6HJ8H1afLu2QHePX7jWORWA5vO/hPSPgfWuDf9LGFtzY3J+Og8VBrAP0sIxskH37Q2HzuotUx03LP8UTz8cfyd3BCCM0DFB2bXS99QU/5deq1ZxIw95L/ABUgj8bH+tcBw1x0eGCKVAFE7ORlAPu2U2zXFundXUcCYmbZBsQ13cA5SAMg6AbdJBFx0eNUtx2rXuleLxM4huNv/A/gB/U1B9o260Y6zzm+4e6Px+VYhjP92NchxsxuJgbOkrbJjprbId+UkeI/xUUp3ziC9u2MuvWJUeyjPIRqzG5A6yegfwiwqyIu0c34Dw9a89xvGmeMRslhtIY2JsDfm79fH76pNx1xXbHlFbV6S9ozDG3U0rOJepgW3V9ryc8c8V2x4VH/AIwxXeVb0XJ9lfV0etUryM8a8Uf+ofE+tfF4y4o/9V/M3rU+iv8AJ6uj12leSHh7EHfK/mNQbheY73J8Kejt8nqq/D16vhYddeNYnhGQC4ux+BrWHhbEEm0XiwqfRT8nqon2ey8IWQiRCAbgNYjUE2vbpqU2Mhc2JOZNbqCCpPUf7bjXmfAU+IeTD541VC55wbVuYxsQOjSus4PnDmbW2XENfQ62VbH51y3r2zh01nMZb3C8MK267DMASRlIvuO/WtrXG4Q5nUJIq5XFiAxLc7S+n9a7KqJY53yqxClyATlW2ZrDcLkC/wAyK5WDgvFouId80ryIiwgTlZYQrtkjkkFgyjOWaQc61xaSwJ6ySQKCzaAAknqAFzWpXjNhirMrkhRKf2b67J8rhbjUg9A1I13UGjwHF54klihjYqqQQqZJ3jYiJHVnVoiXKfswEJUGx3V8wnA+ISDDqYhJlZ3ymZmy58JIuzIc8xVzbNVViNRqNTW5g41Yd1kZSxCZb8w72k2YA6Cc2luipTcaMOis0hdApUG8TE3YMV0UHflPhRLXY3DyMMOEw+Iw8aO8nM2LzLIBlXe7IFKu/aOn/L02cYmJtHsGxIYqlg+w2aEEAmckZzcakKTv0t0STjlhDCJg75CbX2El77IykWtfRFJ8OsVfwfDcEi5lcKMzLzwUOZU2hADWJspzadFBqo+B0GNd5MNnBZTDIuUxx80MxkBObabQMc1iLZLEHNWq4N4GnGJaWSKQFsUJAM4aNI1gRS4YuXzGzKLe8NCqqdOhxXGrCR5c86KWj2gUnK+TKrC6tYqSGFgbE1nPD+HEiRGTK77lKkc7m2Qk6BzmFlOpseo0HC8XeA8Th8RA7YdyF6eZlQ8nZCBzrgAvqQOdbo0BucWeA5YpIBlZVMZjH/hY4zh0OG7wFjKcyKOeDfNru17eXHqpsc28gWQsSQLmwW5qDcKRC9yRbNclGy3VSzAG1iQAdN+hqe2UZc1wDxWkQNmkljUpJCwM8jNLkbZQynnZE/VxobqAxuASLEGfBnF9gkrMcTGNlBEo27bV1gYuxGVyI89yoAa4BOouRXRjhOLpYrrbnKyb1Zh7wGllOvwrJBjUdVZDmDaA/G17Hq0p2yZc5hODJI45mRMTGrFBFByss4IL5nZnZljzNJqFJ0jU+8SojNwFJBh8Kke0xDRCx/WlbEYSSO8bXBQXPQb6/fW4wvGPCye5Kp50i9I1jJEm/oBGp3VbwWOWXNlDjLb3o2QG97FSwAcabxfoqEuN9hYiTBDDFZoZJGmBk5SzxxxuwOdwWuWymwj1GbNra5NDjNwPiJjhnWCUNETtCSkzxsZE50LSZs6ggMunRqou1uxn40YdJGiLMXVyjWjZgGCRuQWAsNJF3/Gsz8YsKrojTIrvI0aqWsxdWdSLHW2ZGAO4kabxUDmcNwA3I8KsuHdyjsJYw4MgjvIUWNncjIGKaBvdFv4TPhzi9Iy4JMOjZAybVS4iyqs8cl2yDJoNoMqgEkjnc3XpsHw5h5Q+zkDZCwYC97qWBsN7e6d3VWODjDA+0ylzszZv1EosbIbarr767uv4VIsYZ2WTZCMiNUGWQve505pB16Trc+6b2uL3apcF8KRYhS0JYgG2sbp0kaZwL6g7qu0QoL+9N9gv5j1fqgv7032C/mPV+rWClKVUKUpQKUpQKUpQcd+lRiMFdQCc4tcXG49FeOYTg7G4n9isjjrUZUH+oWX8a964ywK4gVlVwZtVYAqbRuRcHQ6ipx4U2A3DoA0A+Qrr4+f6dMYYX4u+2cvFov0c4xtZMifNszfh61m//nkw/iP82n9P717UmCHTWdcOo6KT1nIj09Hho4h4oaCIH7z/AN1ZP+BcYBpEviLDxNe5BB1VTx5L/q13H3z1L2R8T/T509byHpeOXDtxfzzYBHAaHDwBiLe++cBRb4kA/EBhWy4w8J4yJ7YPDGVumRlYqD1Iq7/mT610MCmSXm6RpoSN7EaZQeodP31tbVhPJM4zvDbtiM493lY4y8Mr7+HDDpHJ2sfxFb7BYgY3DyRzQvASLMjjQHodCd636N4++57a1RljzAjdceFLckT4jH4RFMeZy8j4Y4PkkwcBVM0sDyQOAoY2Vrgi/wALVzEr4gaFGUj+BT+Fr17JgsOVMiaLIGzg9vdzj1ncD13HXW4jyyDVR8QRexranVTXWGd+niz8+cvkX3wfvQAH8Ku4TjJGP2mGjf5M4P8A9rfhXts/AsD741+4W/pWnx3EfCyX/Vrf+Uf2sa29XWfMf7ZemtHiXC4LjBwc1tph5E/lkLf1tXRYBODJfcNvgXK/idPxqlwj+jdRcxFl+RzDwPrXM43ixiYDcDaAdK3zD7t9WieO/wDjeY/tSYvTzSJekHi9hSPdbz6UHFrDdT+f/FedcC8MSxkhJWRr+6b2Pz6z8wa7HgzjsPdxMY/mWw3afynxFZ34+Wvi2WlOTit5jDYPxZw3U4/1j0rF/wAK4X/1PMPSt/gsXBOLxOG6bbmHzU6/fWZ8MK5/q3j3lv8ATp8Q0mE4FhhZXQubHczAi33AVHC8FrmcxFs0jEkluaAWuTbcfh8fvrYY2MkBV3nT18Nf9is+Fw+UACqTa0+ZXisR7MvB3A8UZzC7Hfr0fIVs6wxGs1USwY6EvHIiu0bMjKHW2ZCVIDrfS43i/VXMYXibs1cK8S51cMVgKmQyTiRzKc5MlhmVbm4zG5OtdRjZikbsqGRlViEW2ZyASFW9hcnTU9NcynBbxGLbpJisuCRMyNzlnQ2kyksCDKJBrcAbI3IvQU8HxGliWRI8RGFkILAQyLuxEcmW4kzZcgdNCCcw10N7CcSf1TxbUIhMRQIrkKyFw1xM7nnKwHNI3V8hwUyQ4qORZotowa8bPiAY3XZiGIkho2GUZzoOeWDC90yQ4XHRYKUowWYrI4RmfENFliAjiizE3Ylbm5YBmIGcamEsMPEYCBojIbFpnA6naEwx2YWOVUJuPgLWtrbTikGjeGZg0DymRowDmeyoEBkJuBzMxygG9tbXBlwjFJG2FjhjmdYxJKXvnDSlGRFlLMC92kdzrvRfhVDGx4ieRHyTxGSPDxmIgNGoeW+MVzYqAItxJ1YaUG04U4vSSxyJt/egbDqzx5mWKRQJWJBUNKxCnNawyjmnUnNiOAS86ymeXmh8ozDmMWTKUFsoAUSKbqSRJqdK43hTgvG7YZIiyomUujPGBljVW2SZSyg3GYLfMF5tyLV1GFxE8ayxJC7ytLMwLApCEbM6HaH7lyjnAnUAC9BuJuD1cqX1AZza2/MLfhWCbgksCueyXkYDJqGdXBub6gZybW6ta5PgzA4xI5FflTsY2D3cISqQosOV01ErMCx2ZYAOwJLBb/eB+Cp1wuKMnKgxLPGTicQQRtpSuQKdqGta4KC+ZbhtQLd8ow6qXgYalGyG4K6XyuEdQ2p/iBt8PjWbB8HbMIqtmAIJJ3nLGEW1tBzQPCtPxZw8mGw0WeOd3lkbOHmeUorSuylsxIU5WBNgove+tgenqe+TDmIOKjrLmOIZkEciBCnviUJtBJrY5nUvdAjXbfYWrLwdxcaFmeN4YnKqv6rDZEYCRWJmDMxlY2IzEggO3Sb10VKqON4U4kmeaWRpEs8jsUZHe6tFFGVuXsBaM6Zbc74VucNwIyvHeQGOOWWVVCEMXkaW2ZyTdVWUi1rkgG/RW5pQc/BwA6n9pEwKMHLYYM+d2kZ2jYtZQWkJysG6qo4HiXs0nAkjLTWueSrlW2z0FyXykR6gtvN1ykV11KDTcWeARg4ygZWzG5IiVNbkkc3Urc6ZixHWa3NKUFBf3tvsF/Mer9UF/e2+wX8x6v1awUpSqhSlKBSlKBSlKDWcL+/hvtj+TJVwWqlwyt3wwHfH8mSs4wzda+FWnxAzbQdY8abYdAJ+639bVAQHtD7l/wA1Pk46Sx++39LGqjHLL1kKPnqfv9KgIiwsv6teu1mP8o3j5nX+tWkiVdwAPX0n5neakTQQhjCKFUWAqeao19AoPuavt6jlqJoMeKwocg3ysNxG/wD36nrrFYr7wse0vun0+R8TVoNUgaDCsv3/ABFT2g+Xz0o0CnosesaHxFQOHPQx++x/zQSuD0jxrBPhVbeBUzC3Wp/0n1rG2Hf+DwNBzXDvFOGYEkDN2hYN49P31x7cU8Wr5VUSR685mCgA9ebp0r1I4STtqPlHr+Lf2qjjuAlkH6xnk+ZsPBbVvTntXWdMrcVZ289jwsUDXbE3Ya7ODnsCP4zop+69dDBxlkOXagwQje0r2lcfADnMd2oH3jfXP8bOCcTh7thWyR9KRqqEDrDKAzfImuETH3POubnUk612V4Y5q5mc/v78uW3LPFOIjH7+/D9AcC8IwYhc0LhjbUbmUfynUD47q2Qjr87RcKNFIGicm2oNrW+XSD8RavROLX6SAbJiRf8Ai0B8dAfvt8yay5eivWM03C/H1lJnttqXpSrWQVVwGOjmXNEwcfDeD1MDqD8DVquGYw7ClfGawJPRVYY+M9J8jelBapVUY+PrPkb0oMfH1nyN6UFqlVfaEe+58jelOXx9Z8jelBapVU4+PrPkbrt1UOPj6z5G67dVBapVdMahIUE3O7mt0fG1UeH+EpYFRooxJctm36WW4OnyNRM4jK/HSb2iseZbala7A8Il5ZEKkZb2NiL2cg7+i2Ug9Nz1Vz/GnhrG4bE4fKIRh5Z4oh7zSksRmJ3BekDfuFVteIjLbi6W/JyfTjETjO3Y0r5XEQ8McI4ySdsDsIoYpDGplDFpWXedNw1HiN+tpteKo4Onty5mJiIjzM6jfh3FK5/inxhOJgkaZNlLC7xzKNQGQXJX4eh37652Hh/hOeB8bh1w64dc7JE9zI8cZIYkjS+h6Ru8azy1xE/LWvQcs2tWZiO2Yjc6zPiI/P8Ax6FSubxnG6OPg5cblPPRcqX1MjaZL9QIOvUDWmn4c4SwiR4jHJC0DFRKkYIkgDHQ66G17WuddPjSeWsHH0HNf4iczERM4mZjzEO9pUUcEAg3BAIPWDuqVaOJQX97b7BfzHq/VBf3pvsF/Mer9WsFKUqoUpSgUpSgUpSg1vC3v4b7Y/kyVbF6q8KftML9sfyZK2NWnxAw3NfRestKqMYWpBalSg+Wr7SlAr5avtKCJWvmWp0oMetfL1lr5agx5q+Zqy5aZaDCTUSCasZaWoNdicCHFmF68v488QmGabDj4svX6H417FXxlB361rxctuOcwpyccXjEvylISpIYEEaEHoqcc9e48bP0bw4ol4SIpPlzT4aj8flXL4T9Esob9YyZf4XJ/qBXrU63imMzOJebydJfOIjKj+jiWc4mPYlt4zdnJfnBvhb/AHevcK0XF3i6mEQLGAvXbefma3teZ1PNHLfMQ7un4Z4qdsyV53Pxi4RVGIS7WQqOTSa3kUFCGVQpswBbMQA4Otmt6G27SsAjk7a/T/zXO3c9FwnjGiVlXn5ZSyNhmBARpACWDWBOVQEFzzukXNbdMbM4zRw3W9gZHMTHQa5CpIF7jWx06iKtCOTtr9P/ADTZydtfp/5oKOD4UdppI2jcWLZGMTqnMWMEF2FjmcvYi4snxFUeF+EMYsCsiKkhnZTZXlAiAkIYhVLD3V1sd/xtW82cnbX6f+abOTtr9P8AzQcPDxj4QMgGzYgpF/5c81y1nDMSt72YaLYEDtA10p4UmKqUia5BCq0TgyNkHOZjbYIGNueLkA2G6+zMcnbX6f8Amhjk7a/T/wA0GvwOInbEOHvsgDkOwKB2DEOCSSQF5tiQua7EXAvVDj3imihjeN1jkSQMhadYlbLqyMGIzhluLfI9FdAqPcXcEdIyWv8AffSsrrcWqtozGGvByRx8kXmM49nHcTeHOWYmaYsAGS0Ue3UtHGjAEtEpuGZjcsejKK+fpH97g3/30X9a6TgDgzk2HihzZ9mgXNltm1321t41U4ycA8rOGO02exnSX3c2bL/y7xb561nNLfTx7u+vUcMdZ3xqkZiPPjExH32tcL8MRYbZbUn9bKsaBVzEs17aDW2n4itfxv4w8ljVIRtMTKcsMY1JY6ZiOofj4kWcZwLtcZDiHe6wxuI48u6VzYyE315ulrfG9c7iOJGKbFNihj8srXAIwwIRewmZjYW069/WaXm+8Qr0tOkzWeS3iMznOJnOo1E6+Z/qPltOL3BY4PwMjTHaPaSfENvzNlzMB1iwt8deuuJ4M4CxsvBsz4ecQQSCR0w3v/q7m67U6rex03Hp3mvROBeCpo45ExeIOLzne0YSylbFbAm99fGue/4FnRHggxzx4VibxGIMyqx5yq972OvVv1vVL8c4jEOrp+rrW95tyR3Tas5mJmsxGfEY1Me2o+0w1HDmMjk4L4LljTZwpiYcy3JCBM6tcneLg6nrrrf0hyKODcVm3FAB8WLqF/G1W34twHB8jKnY5Mu/nXvfPftZtfnWii4kSuYkxmMbE4eIgpCYwua3uiRgbsANNfwqZpeImMeYVr1HT3tW027Y47WtjczMTOYx9/ac/nLouLEbLg8KH94YeIG+8ERroa2dKVvEYjDyOS3fabfO1Bf3pvsF/Mer9UF/e2+wX8x6v1eyhSlKqFKUoFKUoFKUoKXCkRIR1BYxuHyjewsVYD45WNvjapx8JRMLiRPkWAI+BB1B+Bq1WN4VOpUH5gGpzHuMfLou8TzinLou8Tzip8mTsL5RTkydhfKKaEOXRd4nnFOXRd4nnFT5MnYXyinJk7C+UU0Icui7xPOKcui7xPOKnyZOwvlFOTJ2F8opoQ5dF3iecU5dF3iecVPkydhfKKcmTsL5RTQhy6LvE84py6LvE84qfJk7C+UU5MnYXyimhDl0XeJ5xTl0XeJ5xU+TJ2F8opyZOwvlFNCHLou8TzinLou8Tzip8mTsL5RTkydhfKKaEOXRd4nnFOXRd4nnFT5MnYXyinJk7C+UU0Icui7xPOKcui7xPOKnyZOwvlFOTJ2F8opoQ5dF3iecU5dF3iecVPkydhfKKcmTsL5RTQhy6LvE84py6LvE84qfJk7C+UU5MnYXyimhDl0XeJ5xTl0XeJ5xU+TJ2F8opyZOwvlFNCHLou8TzinLou8Tzip8mTsL5RTkydhfKKaEOXRd4nnFOXRd4nnFT5MnYXyinJk7C+UU0Icui7xPOKcui7xPOKnyZOwvlFOTJ2F8opoQ5dF3iecU5dF3iecVPkydhfKKcmTsL5RTQhy6LvE84py6LvE84qfJk7C+UU5MnYXyimhDl0XeJ5xTl0XeJ5xU+TJ2F8opyZOwvlFNCHLou8TzinLou8Tzip8mTsL5RTkydhfKKaEOXRd4nnFOXRd4nnFT5MnYXyinJk7C+UU0Icui7xPOK+Nj4gLmSMf6xWTkydhfKKDDoNyqP9IpoVcFz5HlsQpVUS4sWALEtY7gS1h8vjV+lKTOQpSlQFKUoFKUoFKUoFKUoFKUoFKUoFKUoFKUoFKUoFKUoFKUoFKUoFKUoFKUoFKUoFKUoFKUoFKUoFKUoFKUoFKUoFKUoFKUoFKUoFKUoFKUoFKUoFKUoP/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462" y="3326800"/>
            <a:ext cx="22669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8219" y="3565969"/>
            <a:ext cx="1405785" cy="88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1336" y="437356"/>
            <a:ext cx="1316037"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3238" y="518442"/>
            <a:ext cx="1485900" cy="36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2603" y="2965514"/>
            <a:ext cx="1815507" cy="120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5500" y="2459545"/>
            <a:ext cx="2327275" cy="114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8219" y="2744837"/>
            <a:ext cx="1316037"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66545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441904" y="5714092"/>
            <a:ext cx="2616422" cy="523220"/>
          </a:xfrm>
          <a:prstGeom prst="rect">
            <a:avLst/>
          </a:prstGeom>
          <a:noFill/>
        </p:spPr>
        <p:txBody>
          <a:bodyPr wrap="none" rtlCol="0">
            <a:spAutoFit/>
          </a:bodyPr>
          <a:lstStyle/>
          <a:p>
            <a:r>
              <a:rPr lang="ja-JP" altLang="en-US" sz="1400" b="1" dirty="0" smtClean="0"/>
              <a:t>「豪華客船＝世界一周」</a:t>
            </a:r>
            <a:endParaRPr lang="en-US" altLang="ja-JP" sz="1400" b="1" dirty="0" smtClean="0"/>
          </a:p>
          <a:p>
            <a:r>
              <a:rPr lang="ja-JP" altLang="en-US" sz="1400" b="1" dirty="0" smtClean="0"/>
              <a:t>「空での贅沢＝ファーストクラス」</a:t>
            </a:r>
            <a:endParaRPr lang="en-US" altLang="ja-JP" sz="1400" b="1" dirty="0" smtClean="0"/>
          </a:p>
        </p:txBody>
      </p:sp>
      <p:sp>
        <p:nvSpPr>
          <p:cNvPr id="3" name="ストライプ矢印 2"/>
          <p:cNvSpPr/>
          <p:nvPr/>
        </p:nvSpPr>
        <p:spPr>
          <a:xfrm>
            <a:off x="4211960" y="5583094"/>
            <a:ext cx="801048"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738587"/>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902959" y="33675"/>
            <a:ext cx="4698274" cy="523220"/>
          </a:xfrm>
          <a:prstGeom prst="rect">
            <a:avLst/>
          </a:prstGeom>
          <a:noFill/>
        </p:spPr>
        <p:txBody>
          <a:bodyPr wrap="none" rtlCol="0">
            <a:spAutoFit/>
          </a:bodyPr>
          <a:lstStyle/>
          <a:p>
            <a:pPr algn="ctr"/>
            <a:r>
              <a:rPr lang="en-US" altLang="ja-JP" sz="2800" b="1" i="1" dirty="0" smtClean="0">
                <a:solidFill>
                  <a:srgbClr val="002060"/>
                </a:solidFill>
                <a:latin typeface="Arial Black" panose="020B0A04020102020204" pitchFamily="34" charset="0"/>
              </a:rPr>
              <a:t>Innovative Contents 20</a:t>
            </a:r>
            <a:endParaRPr lang="en-US" altLang="ja-JP" sz="2800" b="1" i="1" dirty="0">
              <a:solidFill>
                <a:srgbClr val="002060"/>
              </a:solidFill>
              <a:latin typeface="Arial Black" panose="020B0A04020102020204" pitchFamily="34" charset="0"/>
            </a:endParaRPr>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5172055" y="5714092"/>
            <a:ext cx="2871299" cy="523220"/>
          </a:xfrm>
          <a:prstGeom prst="rect">
            <a:avLst/>
          </a:prstGeom>
          <a:noFill/>
        </p:spPr>
        <p:txBody>
          <a:bodyPr wrap="none" rtlCol="0">
            <a:spAutoFit/>
          </a:bodyPr>
          <a:lstStyle/>
          <a:p>
            <a:r>
              <a:rPr lang="ja-JP" altLang="en-US" sz="1400" b="1" dirty="0" smtClean="0"/>
              <a:t>「豪華海外</a:t>
            </a:r>
            <a:r>
              <a:rPr lang="ja-JP" altLang="en-US" sz="1400" b="1" dirty="0"/>
              <a:t>客船</a:t>
            </a:r>
            <a:r>
              <a:rPr lang="ja-JP" altLang="en-US" sz="1400" b="1" dirty="0" smtClean="0"/>
              <a:t>での</a:t>
            </a:r>
            <a:r>
              <a:rPr lang="ja-JP" altLang="en-US" sz="1400" b="1" dirty="0"/>
              <a:t>お手頃</a:t>
            </a:r>
            <a:r>
              <a:rPr lang="ja-JP" altLang="en-US" sz="1400" b="1" dirty="0" smtClean="0"/>
              <a:t>ツアー」</a:t>
            </a:r>
            <a:endParaRPr lang="en-US" altLang="ja-JP" sz="1400" b="1" dirty="0" smtClean="0"/>
          </a:p>
          <a:p>
            <a:r>
              <a:rPr lang="ja-JP" altLang="en-US" sz="1400" b="1" dirty="0" smtClean="0"/>
              <a:t>「スイートクラス・シャワールーム」</a:t>
            </a:r>
            <a:endParaRPr lang="en-US" altLang="ja-JP" sz="1400" b="1" dirty="0" smtClean="0"/>
          </a:p>
        </p:txBody>
      </p:sp>
      <p:sp>
        <p:nvSpPr>
          <p:cNvPr id="33" name="テキスト ボックス 32"/>
          <p:cNvSpPr txBox="1"/>
          <p:nvPr/>
        </p:nvSpPr>
        <p:spPr>
          <a:xfrm>
            <a:off x="1890868" y="4787860"/>
            <a:ext cx="5121915" cy="646331"/>
          </a:xfrm>
          <a:prstGeom prst="rect">
            <a:avLst/>
          </a:prstGeom>
          <a:noFill/>
        </p:spPr>
        <p:txBody>
          <a:bodyPr wrap="none" rtlCol="0">
            <a:spAutoFit/>
          </a:bodyPr>
          <a:lstStyle/>
          <a:p>
            <a:pPr algn="ctr"/>
            <a:r>
              <a:rPr lang="ja-JP" altLang="en-US" b="1" dirty="0" smtClean="0">
                <a:solidFill>
                  <a:srgbClr val="0000CC"/>
                </a:solidFill>
              </a:rPr>
              <a:t>豪華客船＝世界一周、空の贅沢＝ファーストクラス</a:t>
            </a:r>
            <a:endParaRPr lang="en-US" altLang="ja-JP" b="1" dirty="0" smtClean="0">
              <a:solidFill>
                <a:srgbClr val="0000CC"/>
              </a:solidFill>
            </a:endParaRPr>
          </a:p>
          <a:p>
            <a:pPr algn="ctr"/>
            <a:r>
              <a:rPr lang="ja-JP" altLang="en-US" b="1" dirty="0" smtClean="0">
                <a:solidFill>
                  <a:srgbClr val="0000CC"/>
                </a:solidFill>
              </a:rPr>
              <a:t>という従来の常識を覆す逆転の発想</a:t>
            </a:r>
            <a:endParaRPr lang="en-US" altLang="ja-JP" b="1" dirty="0" smtClean="0">
              <a:solidFill>
                <a:srgbClr val="0000CC"/>
              </a:solidFill>
            </a:endParaRPr>
          </a:p>
        </p:txBody>
      </p:sp>
      <p:grpSp>
        <p:nvGrpSpPr>
          <p:cNvPr id="32" name="グループ化 31"/>
          <p:cNvGrpSpPr/>
          <p:nvPr/>
        </p:nvGrpSpPr>
        <p:grpSpPr>
          <a:xfrm>
            <a:off x="233951" y="5661248"/>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grpSp>
        <p:nvGrpSpPr>
          <p:cNvPr id="22" name="グループ化 21"/>
          <p:cNvGrpSpPr/>
          <p:nvPr/>
        </p:nvGrpSpPr>
        <p:grpSpPr>
          <a:xfrm>
            <a:off x="1547664" y="449139"/>
            <a:ext cx="576064" cy="552424"/>
            <a:chOff x="1735581" y="448574"/>
            <a:chExt cx="576064" cy="552424"/>
          </a:xfrm>
        </p:grpSpPr>
        <p:sp>
          <p:nvSpPr>
            <p:cNvPr id="26" name="円/楕円 25"/>
            <p:cNvSpPr/>
            <p:nvPr/>
          </p:nvSpPr>
          <p:spPr>
            <a:xfrm>
              <a:off x="1735581" y="448574"/>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27" name="テキスト ボックス 26"/>
            <p:cNvSpPr txBox="1"/>
            <p:nvPr/>
          </p:nvSpPr>
          <p:spPr>
            <a:xfrm>
              <a:off x="1815989" y="556335"/>
              <a:ext cx="418704" cy="369332"/>
            </a:xfrm>
            <a:prstGeom prst="rect">
              <a:avLst/>
            </a:prstGeom>
            <a:noFill/>
          </p:spPr>
          <p:txBody>
            <a:bodyPr wrap="none" rtlCol="0">
              <a:spAutoFit/>
            </a:bodyPr>
            <a:lstStyle/>
            <a:p>
              <a:r>
                <a:rPr lang="en-US" altLang="ja-JP" dirty="0" smtClean="0">
                  <a:solidFill>
                    <a:srgbClr val="FFFF00"/>
                  </a:solidFill>
                </a:rPr>
                <a:t>18</a:t>
              </a:r>
              <a:endParaRPr kumimoji="1" lang="ja-JP" altLang="en-US" dirty="0">
                <a:solidFill>
                  <a:srgbClr val="FFFF00"/>
                </a:solidFill>
              </a:endParaRPr>
            </a:p>
          </p:txBody>
        </p:sp>
      </p:grpSp>
      <p:grpSp>
        <p:nvGrpSpPr>
          <p:cNvPr id="7" name="グループ化 6"/>
          <p:cNvGrpSpPr/>
          <p:nvPr/>
        </p:nvGrpSpPr>
        <p:grpSpPr>
          <a:xfrm>
            <a:off x="1362008" y="2749068"/>
            <a:ext cx="1985856" cy="1832060"/>
            <a:chOff x="1346773" y="2623022"/>
            <a:chExt cx="2001091" cy="1892071"/>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773" y="2623022"/>
              <a:ext cx="2001091" cy="122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4144" y="3873819"/>
              <a:ext cx="1606348" cy="64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0924" y="448115"/>
            <a:ext cx="1841036" cy="57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6627" y="448115"/>
            <a:ext cx="919097" cy="60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5191" y="448115"/>
            <a:ext cx="936675" cy="59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3817272" y="2395028"/>
            <a:ext cx="3347016" cy="1052008"/>
            <a:chOff x="3816974" y="2431089"/>
            <a:chExt cx="3347016" cy="1052008"/>
          </a:xfrm>
        </p:grpSpPr>
        <p:grpSp>
          <p:nvGrpSpPr>
            <p:cNvPr id="4" name="グループ化 3"/>
            <p:cNvGrpSpPr/>
            <p:nvPr/>
          </p:nvGrpSpPr>
          <p:grpSpPr>
            <a:xfrm>
              <a:off x="3816974" y="2682600"/>
              <a:ext cx="3347016" cy="800497"/>
              <a:chOff x="3989421" y="2616125"/>
              <a:chExt cx="3347016" cy="800497"/>
            </a:xfrm>
          </p:grpSpPr>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89421" y="2616126"/>
                <a:ext cx="1042567" cy="80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9201" y="2618828"/>
                <a:ext cx="1097236" cy="79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73760" y="2616125"/>
                <a:ext cx="1129620" cy="80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4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7144" y="2431089"/>
              <a:ext cx="1682750" cy="24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グループ化 5"/>
          <p:cNvGrpSpPr/>
          <p:nvPr/>
        </p:nvGrpSpPr>
        <p:grpSpPr>
          <a:xfrm>
            <a:off x="3574905" y="3507925"/>
            <a:ext cx="3949423" cy="1097298"/>
            <a:chOff x="3491880" y="3507925"/>
            <a:chExt cx="3949423" cy="1097298"/>
          </a:xfrm>
        </p:grpSpPr>
        <p:grpSp>
          <p:nvGrpSpPr>
            <p:cNvPr id="2" name="グループ化 1"/>
            <p:cNvGrpSpPr/>
            <p:nvPr/>
          </p:nvGrpSpPr>
          <p:grpSpPr>
            <a:xfrm>
              <a:off x="3491880" y="3769282"/>
              <a:ext cx="3949423" cy="835941"/>
              <a:chOff x="3845897" y="3410664"/>
              <a:chExt cx="4049757" cy="888192"/>
            </a:xfrm>
          </p:grpSpPr>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5897" y="3410664"/>
                <a:ext cx="1337456" cy="88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2349" y="3425972"/>
                <a:ext cx="1323305" cy="8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4078" y="3416621"/>
                <a:ext cx="1352550" cy="87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41"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99730" y="3507925"/>
              <a:ext cx="1356446" cy="27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1527" y="2428115"/>
            <a:ext cx="1051581" cy="33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47750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331640" y="5663810"/>
            <a:ext cx="2861681" cy="707886"/>
          </a:xfrm>
          <a:prstGeom prst="rect">
            <a:avLst/>
          </a:prstGeom>
          <a:noFill/>
        </p:spPr>
        <p:txBody>
          <a:bodyPr wrap="none" rtlCol="0">
            <a:spAutoFit/>
          </a:bodyPr>
          <a:lstStyle/>
          <a:p>
            <a:r>
              <a:rPr lang="ja-JP" altLang="en-US" sz="2000" b="1" dirty="0" smtClean="0"/>
              <a:t>「</a:t>
            </a:r>
            <a:r>
              <a:rPr lang="en-US" altLang="ja-JP" sz="2000" b="1" dirty="0" smtClean="0"/>
              <a:t>PB</a:t>
            </a:r>
            <a:r>
              <a:rPr lang="ja-JP" altLang="en-US" sz="2000" b="1" dirty="0"/>
              <a:t>は</a:t>
            </a:r>
            <a:r>
              <a:rPr lang="ja-JP" altLang="en-US" sz="2000" b="1" dirty="0" smtClean="0"/>
              <a:t>安い」</a:t>
            </a:r>
            <a:endParaRPr lang="en-US" altLang="ja-JP" sz="2000" b="1" dirty="0" smtClean="0"/>
          </a:p>
          <a:p>
            <a:r>
              <a:rPr lang="ja-JP" altLang="en-US" sz="2000" b="1" dirty="0" smtClean="0"/>
              <a:t>「</a:t>
            </a:r>
            <a:r>
              <a:rPr lang="ja-JP" altLang="en-US" sz="2000" b="1" dirty="0"/>
              <a:t>そろそろ</a:t>
            </a:r>
            <a:r>
              <a:rPr lang="ja-JP" altLang="en-US" sz="2000" b="1" dirty="0" smtClean="0"/>
              <a:t>コモディティ化」</a:t>
            </a:r>
            <a:endParaRPr lang="en-US" altLang="ja-JP" sz="2000" b="1" dirty="0" smtClean="0"/>
          </a:p>
        </p:txBody>
      </p:sp>
      <p:sp>
        <p:nvSpPr>
          <p:cNvPr id="3" name="ストライプ矢印 2"/>
          <p:cNvSpPr/>
          <p:nvPr/>
        </p:nvSpPr>
        <p:spPr>
          <a:xfrm>
            <a:off x="4139952" y="5590164"/>
            <a:ext cx="801048"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627640"/>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902959" y="33675"/>
            <a:ext cx="4698274" cy="523220"/>
          </a:xfrm>
          <a:prstGeom prst="rect">
            <a:avLst/>
          </a:prstGeom>
          <a:noFill/>
        </p:spPr>
        <p:txBody>
          <a:bodyPr wrap="none" rtlCol="0">
            <a:spAutoFit/>
          </a:bodyPr>
          <a:lstStyle/>
          <a:p>
            <a:pPr algn="ctr"/>
            <a:r>
              <a:rPr lang="en-US" altLang="ja-JP" sz="2800" b="1" i="1" dirty="0" smtClean="0">
                <a:solidFill>
                  <a:srgbClr val="002060"/>
                </a:solidFill>
                <a:latin typeface="Arial Black" panose="020B0A04020102020204" pitchFamily="34" charset="0"/>
              </a:rPr>
              <a:t>Innovative Contents 20</a:t>
            </a:r>
            <a:endParaRPr lang="en-US" altLang="ja-JP" sz="2800" b="1" i="1" dirty="0">
              <a:solidFill>
                <a:srgbClr val="002060"/>
              </a:solidFill>
              <a:latin typeface="Arial Black" panose="020B0A04020102020204" pitchFamily="34" charset="0"/>
            </a:endParaRPr>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4860032" y="5663810"/>
            <a:ext cx="3943708" cy="707886"/>
          </a:xfrm>
          <a:prstGeom prst="rect">
            <a:avLst/>
          </a:prstGeom>
          <a:noFill/>
        </p:spPr>
        <p:txBody>
          <a:bodyPr wrap="none" rtlCol="0">
            <a:spAutoFit/>
          </a:bodyPr>
          <a:lstStyle/>
          <a:p>
            <a:r>
              <a:rPr lang="ja-JP" altLang="en-US" sz="2000" b="1" dirty="0" smtClean="0"/>
              <a:t>「</a:t>
            </a:r>
            <a:r>
              <a:rPr lang="ja-JP" altLang="en-US" sz="2000" b="1" dirty="0"/>
              <a:t>ユニーク</a:t>
            </a:r>
            <a:r>
              <a:rPr lang="ja-JP" altLang="en-US" sz="2000" b="1" dirty="0" smtClean="0"/>
              <a:t>な個性際立つ</a:t>
            </a:r>
            <a:r>
              <a:rPr lang="en-US" altLang="ja-JP" sz="2000" b="1" dirty="0" smtClean="0"/>
              <a:t>PB</a:t>
            </a:r>
            <a:r>
              <a:rPr lang="ja-JP" altLang="en-US" sz="2000" b="1" dirty="0" smtClean="0"/>
              <a:t>戦略」</a:t>
            </a:r>
            <a:endParaRPr lang="en-US" altLang="ja-JP" sz="2000" b="1" dirty="0" smtClean="0"/>
          </a:p>
          <a:p>
            <a:r>
              <a:rPr lang="ja-JP" altLang="en-US" sz="2000" b="1" dirty="0" smtClean="0"/>
              <a:t>「顧客参加型＋主婦のコスパ眼力」</a:t>
            </a:r>
            <a:endParaRPr lang="en-US" altLang="ja-JP" sz="2000" b="1" dirty="0" smtClean="0"/>
          </a:p>
        </p:txBody>
      </p:sp>
      <p:sp>
        <p:nvSpPr>
          <p:cNvPr id="33" name="テキスト ボックス 32"/>
          <p:cNvSpPr txBox="1"/>
          <p:nvPr/>
        </p:nvSpPr>
        <p:spPr>
          <a:xfrm>
            <a:off x="1573480" y="4686205"/>
            <a:ext cx="5756704" cy="646331"/>
          </a:xfrm>
          <a:prstGeom prst="rect">
            <a:avLst/>
          </a:prstGeom>
          <a:noFill/>
        </p:spPr>
        <p:txBody>
          <a:bodyPr wrap="none" rtlCol="0">
            <a:spAutoFit/>
          </a:bodyPr>
          <a:lstStyle/>
          <a:p>
            <a:pPr algn="ctr"/>
            <a:r>
              <a:rPr lang="ja-JP" altLang="en-US" b="1" dirty="0" smtClean="0">
                <a:solidFill>
                  <a:srgbClr val="0000CC"/>
                </a:solidFill>
              </a:rPr>
              <a:t>プライベートブランド・グレートバリューから衣替えを図り</a:t>
            </a:r>
            <a:endParaRPr lang="en-US" altLang="ja-JP" b="1" dirty="0" smtClean="0">
              <a:solidFill>
                <a:srgbClr val="0000CC"/>
              </a:solidFill>
            </a:endParaRPr>
          </a:p>
          <a:p>
            <a:pPr algn="ctr"/>
            <a:r>
              <a:rPr lang="ja-JP" altLang="en-US" b="1" dirty="0" smtClean="0">
                <a:solidFill>
                  <a:srgbClr val="0000CC"/>
                </a:solidFill>
              </a:rPr>
              <a:t>消費者支持率を商品開発の核に据えるという発想</a:t>
            </a:r>
            <a:r>
              <a:rPr lang="ja-JP" altLang="en-US" b="1" dirty="0">
                <a:solidFill>
                  <a:srgbClr val="0000CC"/>
                </a:solidFill>
              </a:rPr>
              <a:t>の転換</a:t>
            </a:r>
            <a:endParaRPr lang="en-US" altLang="ja-JP" b="1" dirty="0" smtClean="0">
              <a:solidFill>
                <a:srgbClr val="0000CC"/>
              </a:solidFill>
            </a:endParaRPr>
          </a:p>
        </p:txBody>
      </p:sp>
      <p:pic>
        <p:nvPicPr>
          <p:cNvPr id="17" name="Picture 7" descr="RBB TOD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325" y="-7886700"/>
            <a:ext cx="1619250" cy="28575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グループ化 31"/>
          <p:cNvGrpSpPr/>
          <p:nvPr/>
        </p:nvGrpSpPr>
        <p:grpSpPr>
          <a:xfrm>
            <a:off x="305959"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grpSp>
        <p:nvGrpSpPr>
          <p:cNvPr id="2" name="グループ化 1"/>
          <p:cNvGrpSpPr/>
          <p:nvPr/>
        </p:nvGrpSpPr>
        <p:grpSpPr>
          <a:xfrm>
            <a:off x="2051720" y="448574"/>
            <a:ext cx="576064" cy="552424"/>
            <a:chOff x="1735581" y="448574"/>
            <a:chExt cx="576064" cy="552424"/>
          </a:xfrm>
        </p:grpSpPr>
        <p:sp>
          <p:nvSpPr>
            <p:cNvPr id="31" name="円/楕円 30"/>
            <p:cNvSpPr/>
            <p:nvPr/>
          </p:nvSpPr>
          <p:spPr>
            <a:xfrm>
              <a:off x="1735581" y="448574"/>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22" name="テキスト ボックス 21"/>
            <p:cNvSpPr txBox="1"/>
            <p:nvPr/>
          </p:nvSpPr>
          <p:spPr>
            <a:xfrm>
              <a:off x="1815989" y="556335"/>
              <a:ext cx="418704" cy="369332"/>
            </a:xfrm>
            <a:prstGeom prst="rect">
              <a:avLst/>
            </a:prstGeom>
            <a:noFill/>
          </p:spPr>
          <p:txBody>
            <a:bodyPr wrap="none" rtlCol="0">
              <a:spAutoFit/>
            </a:bodyPr>
            <a:lstStyle/>
            <a:p>
              <a:r>
                <a:rPr lang="en-US" altLang="ja-JP" dirty="0">
                  <a:solidFill>
                    <a:srgbClr val="FFFF00"/>
                  </a:solidFill>
                </a:rPr>
                <a:t>19</a:t>
              </a:r>
              <a:endParaRPr kumimoji="1" lang="ja-JP" altLang="en-US" dirty="0">
                <a:solidFill>
                  <a:srgbClr val="FFFF00"/>
                </a:solidFill>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283" y="2543118"/>
            <a:ext cx="2555645" cy="189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7735" y="2497791"/>
            <a:ext cx="3232577" cy="194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9915" y="529450"/>
            <a:ext cx="1307750" cy="48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0063" y="572557"/>
            <a:ext cx="1531218" cy="40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3009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sz="2400"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248781" y="5786329"/>
            <a:ext cx="2951449" cy="553998"/>
          </a:xfrm>
          <a:prstGeom prst="rect">
            <a:avLst/>
          </a:prstGeom>
          <a:noFill/>
        </p:spPr>
        <p:txBody>
          <a:bodyPr wrap="none" rtlCol="0">
            <a:spAutoFit/>
          </a:bodyPr>
          <a:lstStyle/>
          <a:p>
            <a:r>
              <a:rPr kumimoji="1" lang="ja-JP" altLang="en-US" b="1" u="sng" dirty="0" smtClean="0"/>
              <a:t>供給側</a:t>
            </a:r>
            <a:r>
              <a:rPr lang="ja-JP" altLang="en-US" b="1" u="sng" dirty="0" smtClean="0"/>
              <a:t>事情での選択肢限定</a:t>
            </a:r>
            <a:endParaRPr kumimoji="1" lang="en-US" altLang="ja-JP" b="1" u="sng" dirty="0" smtClean="0"/>
          </a:p>
          <a:p>
            <a:r>
              <a:rPr lang="ja-JP" altLang="en-US" sz="1200" b="1" dirty="0" smtClean="0"/>
              <a:t>　</a:t>
            </a:r>
            <a:r>
              <a:rPr lang="en-US" altLang="ja-JP" sz="1200" b="1" dirty="0" smtClean="0"/>
              <a:t>(</a:t>
            </a:r>
            <a:r>
              <a:rPr lang="ja-JP" altLang="en-US" sz="1200" b="1" dirty="0" smtClean="0"/>
              <a:t>一社での生産・開発力</a:t>
            </a:r>
            <a:r>
              <a:rPr lang="ja-JP" altLang="en-US" sz="1200" b="1" dirty="0"/>
              <a:t>・</a:t>
            </a:r>
            <a:r>
              <a:rPr lang="ja-JP" altLang="en-US" sz="1200" b="1" dirty="0" smtClean="0"/>
              <a:t>提携先の限界</a:t>
            </a:r>
            <a:r>
              <a:rPr lang="en-US" altLang="ja-JP" sz="1200" b="1" dirty="0" smtClean="0"/>
              <a:t>)</a:t>
            </a:r>
            <a:endParaRPr kumimoji="1" lang="ja-JP" altLang="en-US" sz="1200" b="1" dirty="0"/>
          </a:p>
        </p:txBody>
      </p:sp>
      <p:sp>
        <p:nvSpPr>
          <p:cNvPr id="3" name="ストライプ矢印 2"/>
          <p:cNvSpPr/>
          <p:nvPr/>
        </p:nvSpPr>
        <p:spPr>
          <a:xfrm>
            <a:off x="4275008" y="5666944"/>
            <a:ext cx="94506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p:nvSpPr>
        <p:spPr>
          <a:xfrm>
            <a:off x="1835696" y="329111"/>
            <a:ext cx="5016053" cy="415498"/>
          </a:xfrm>
          <a:prstGeom prst="rect">
            <a:avLst/>
          </a:prstGeom>
          <a:noFill/>
        </p:spPr>
        <p:txBody>
          <a:bodyPr wrap="none" rtlCol="0">
            <a:spAutoFit/>
          </a:bodyPr>
          <a:lstStyle/>
          <a:p>
            <a:r>
              <a:rPr lang="en-US" altLang="ja-JP" sz="2100" i="1" dirty="0">
                <a:solidFill>
                  <a:srgbClr val="002060"/>
                </a:solidFill>
                <a:latin typeface="Arial Black" panose="020B0A04020102020204" pitchFamily="34" charset="0"/>
              </a:rPr>
              <a:t>Free Connecting</a:t>
            </a:r>
            <a:r>
              <a:rPr lang="en-US" altLang="ja-JP" sz="2100" i="1" dirty="0" smtClean="0">
                <a:solidFill>
                  <a:srgbClr val="002060"/>
                </a:solidFill>
                <a:latin typeface="Arial Black" panose="020B0A04020102020204" pitchFamily="34" charset="0"/>
              </a:rPr>
              <a:t> Business model</a:t>
            </a:r>
            <a:endParaRPr lang="en-US" altLang="ja-JP" sz="2100" i="1" dirty="0">
              <a:solidFill>
                <a:srgbClr val="002060"/>
              </a:solidFill>
              <a:latin typeface="Arial Black" panose="020B0A04020102020204" pitchFamily="34" charset="0"/>
            </a:endParaRPr>
          </a:p>
        </p:txBody>
      </p:sp>
      <p:sp>
        <p:nvSpPr>
          <p:cNvPr id="31" name="円/楕円 30"/>
          <p:cNvSpPr/>
          <p:nvPr/>
        </p:nvSpPr>
        <p:spPr>
          <a:xfrm>
            <a:off x="1187624" y="260648"/>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2</a:t>
            </a:r>
            <a:endParaRPr kumimoji="1" lang="en-US" altLang="ja-JP" b="1" dirty="0" smtClean="0">
              <a:solidFill>
                <a:srgbClr val="FFFF00"/>
              </a:solidFill>
            </a:endParaRPr>
          </a:p>
        </p:txBody>
      </p:sp>
      <p:sp>
        <p:nvSpPr>
          <p:cNvPr id="9" name="雲 8"/>
          <p:cNvSpPr/>
          <p:nvPr/>
        </p:nvSpPr>
        <p:spPr>
          <a:xfrm>
            <a:off x="290922" y="2357657"/>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2118943" y="2126824"/>
            <a:ext cx="4378604" cy="461665"/>
          </a:xfrm>
          <a:prstGeom prst="rect">
            <a:avLst/>
          </a:prstGeom>
          <a:noFill/>
        </p:spPr>
        <p:txBody>
          <a:bodyPr wrap="square" rtlCol="0">
            <a:spAutoFit/>
          </a:bodyPr>
          <a:lstStyle/>
          <a:p>
            <a:pPr algn="ctr"/>
            <a:r>
              <a:rPr lang="en-US" altLang="ja-JP" sz="2400" b="1" u="sng" dirty="0"/>
              <a:t>Free Connecting</a:t>
            </a:r>
            <a:r>
              <a:rPr lang="en-US" altLang="ja-JP" sz="2400" b="1" u="sng" dirty="0" smtClean="0"/>
              <a:t> Business Model </a:t>
            </a:r>
          </a:p>
        </p:txBody>
      </p:sp>
      <p:sp>
        <p:nvSpPr>
          <p:cNvPr id="23" name="右大かっこ 22"/>
          <p:cNvSpPr/>
          <p:nvPr/>
        </p:nvSpPr>
        <p:spPr>
          <a:xfrm rot="5400000">
            <a:off x="4141111" y="1635476"/>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5475097" y="5445799"/>
            <a:ext cx="2983509" cy="1200329"/>
          </a:xfrm>
          <a:prstGeom prst="rect">
            <a:avLst/>
          </a:prstGeom>
          <a:noFill/>
        </p:spPr>
        <p:txBody>
          <a:bodyPr wrap="none" rtlCol="0">
            <a:spAutoFit/>
          </a:bodyPr>
          <a:lstStyle/>
          <a:p>
            <a:r>
              <a:rPr lang="ja-JP" altLang="en-US" b="1" u="sng" dirty="0" smtClean="0"/>
              <a:t>ビジネスコネクティングで</a:t>
            </a:r>
            <a:endParaRPr lang="en-US" altLang="ja-JP" b="1" u="sng" dirty="0" smtClean="0"/>
          </a:p>
          <a:p>
            <a:r>
              <a:rPr lang="ja-JP" altLang="en-US" b="1" u="sng" dirty="0" smtClean="0"/>
              <a:t>より</a:t>
            </a:r>
            <a:r>
              <a:rPr kumimoji="1" lang="ja-JP" altLang="en-US" b="1" u="sng" dirty="0" smtClean="0"/>
              <a:t>多様な</a:t>
            </a:r>
            <a:r>
              <a:rPr lang="ja-JP" altLang="en-US" b="1" u="sng" dirty="0" smtClean="0"/>
              <a:t>選択が</a:t>
            </a:r>
            <a:r>
              <a:rPr lang="ja-JP" altLang="en-US" b="1" u="sng" dirty="0"/>
              <a:t>可能となる</a:t>
            </a:r>
            <a:endParaRPr kumimoji="1" lang="en-US" altLang="ja-JP" b="1" u="sng" dirty="0" smtClean="0"/>
          </a:p>
          <a:p>
            <a:pPr marL="285750" indent="-285750">
              <a:buFont typeface="Wingdings" panose="05000000000000000000" pitchFamily="2" charset="2"/>
              <a:buChar char="ü"/>
            </a:pPr>
            <a:r>
              <a:rPr kumimoji="1" lang="ja-JP" altLang="en-US" b="1" dirty="0" smtClean="0"/>
              <a:t>フリー：潜在的欲求喚起</a:t>
            </a:r>
            <a:endParaRPr kumimoji="1" lang="en-US" altLang="ja-JP" b="1" dirty="0" smtClean="0"/>
          </a:p>
          <a:p>
            <a:pPr marL="285750" indent="-285750">
              <a:buFont typeface="Wingdings" panose="05000000000000000000" pitchFamily="2" charset="2"/>
              <a:buChar char="ü"/>
            </a:pPr>
            <a:r>
              <a:rPr lang="ja-JP" altLang="en-US" b="1" dirty="0" smtClean="0"/>
              <a:t>マルチエントリー奨励</a:t>
            </a:r>
            <a:endParaRPr kumimoji="1" lang="en-US" altLang="ja-JP" b="1" dirty="0" smtClean="0"/>
          </a:p>
        </p:txBody>
      </p:sp>
      <p:sp>
        <p:nvSpPr>
          <p:cNvPr id="33" name="テキスト ボックス 32"/>
          <p:cNvSpPr txBox="1"/>
          <p:nvPr/>
        </p:nvSpPr>
        <p:spPr>
          <a:xfrm>
            <a:off x="880574" y="4694041"/>
            <a:ext cx="7499169" cy="677108"/>
          </a:xfrm>
          <a:prstGeom prst="rect">
            <a:avLst/>
          </a:prstGeom>
          <a:noFill/>
        </p:spPr>
        <p:txBody>
          <a:bodyPr wrap="none" rtlCol="0">
            <a:spAutoFit/>
          </a:bodyPr>
          <a:lstStyle/>
          <a:p>
            <a:pPr algn="ctr"/>
            <a:r>
              <a:rPr lang="ja-JP" altLang="en-US" sz="2000" dirty="0" smtClean="0">
                <a:solidFill>
                  <a:srgbClr val="0000CC"/>
                </a:solidFill>
              </a:rPr>
              <a:t>ディマンドサイドの空間選定欲求を喚起拡大させるという発想の転換</a:t>
            </a:r>
            <a:endParaRPr lang="en-US" altLang="ja-JP" sz="2000" dirty="0" smtClean="0">
              <a:solidFill>
                <a:srgbClr val="0000CC"/>
              </a:solidFill>
            </a:endParaRPr>
          </a:p>
          <a:p>
            <a:pPr algn="ctr"/>
            <a:r>
              <a:rPr lang="en-US" altLang="ja-JP" dirty="0" smtClean="0">
                <a:solidFill>
                  <a:srgbClr val="0000CC"/>
                </a:solidFill>
              </a:rPr>
              <a:t>(</a:t>
            </a:r>
            <a:r>
              <a:rPr lang="ja-JP" altLang="en-US" dirty="0" smtClean="0">
                <a:solidFill>
                  <a:srgbClr val="0000CC"/>
                </a:solidFill>
              </a:rPr>
              <a:t>居住</a:t>
            </a:r>
            <a:r>
              <a:rPr lang="en-US" altLang="ja-JP" dirty="0" smtClean="0">
                <a:solidFill>
                  <a:srgbClr val="0000CC"/>
                </a:solidFill>
              </a:rPr>
              <a:t>/</a:t>
            </a:r>
            <a:r>
              <a:rPr lang="ja-JP" altLang="en-US" dirty="0" smtClean="0">
                <a:solidFill>
                  <a:srgbClr val="0000CC"/>
                </a:solidFill>
              </a:rPr>
              <a:t>滞在</a:t>
            </a:r>
            <a:r>
              <a:rPr lang="en-US" altLang="ja-JP" dirty="0" smtClean="0">
                <a:solidFill>
                  <a:srgbClr val="0000CC"/>
                </a:solidFill>
              </a:rPr>
              <a:t>/</a:t>
            </a:r>
            <a:r>
              <a:rPr lang="ja-JP" altLang="en-US" dirty="0" smtClean="0">
                <a:solidFill>
                  <a:srgbClr val="0000CC"/>
                </a:solidFill>
              </a:rPr>
              <a:t>宿泊</a:t>
            </a:r>
            <a:r>
              <a:rPr lang="en-US" altLang="ja-JP" dirty="0" smtClean="0">
                <a:solidFill>
                  <a:srgbClr val="0000CC"/>
                </a:solidFill>
              </a:rPr>
              <a:t>)</a:t>
            </a:r>
          </a:p>
        </p:txBody>
      </p:sp>
      <p:grpSp>
        <p:nvGrpSpPr>
          <p:cNvPr id="8" name="グループ化 7"/>
          <p:cNvGrpSpPr/>
          <p:nvPr/>
        </p:nvGrpSpPr>
        <p:grpSpPr>
          <a:xfrm>
            <a:off x="1218234" y="2833820"/>
            <a:ext cx="6626303" cy="1761805"/>
            <a:chOff x="1002814" y="2819323"/>
            <a:chExt cx="6626303" cy="1761805"/>
          </a:xfrm>
        </p:grpSpPr>
        <p:sp>
          <p:nvSpPr>
            <p:cNvPr id="36" name="雲 35"/>
            <p:cNvSpPr/>
            <p:nvPr/>
          </p:nvSpPr>
          <p:spPr>
            <a:xfrm>
              <a:off x="1169312" y="2819323"/>
              <a:ext cx="6336703" cy="1761805"/>
            </a:xfrm>
            <a:prstGeom prst="cloud">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748" y="3011301"/>
              <a:ext cx="1593898" cy="110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764" y="4083251"/>
              <a:ext cx="1616353" cy="41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2814" y="2998599"/>
              <a:ext cx="1049510" cy="150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3011" y="3020657"/>
              <a:ext cx="1577545" cy="147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0556" y="3802472"/>
              <a:ext cx="1092844" cy="68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2524" y="3061610"/>
              <a:ext cx="1310369" cy="73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853950" y="3476396"/>
              <a:ext cx="974947" cy="261610"/>
            </a:xfrm>
            <a:prstGeom prst="rect">
              <a:avLst/>
            </a:prstGeom>
            <a:noFill/>
          </p:spPr>
          <p:txBody>
            <a:bodyPr wrap="none" rtlCol="0">
              <a:spAutoFit/>
            </a:bodyPr>
            <a:lstStyle/>
            <a:p>
              <a:r>
                <a:rPr kumimoji="1" lang="ja-JP" altLang="en-US" sz="1050" b="1" dirty="0" smtClean="0">
                  <a:solidFill>
                    <a:srgbClr val="0000CC"/>
                  </a:solidFill>
                </a:rPr>
                <a:t>ビジネス兼用</a:t>
              </a:r>
              <a:endParaRPr kumimoji="1" lang="ja-JP" altLang="en-US" sz="1050" b="1" dirty="0">
                <a:solidFill>
                  <a:srgbClr val="0000CC"/>
                </a:solidFill>
              </a:endParaRPr>
            </a:p>
          </p:txBody>
        </p:sp>
        <p:sp>
          <p:nvSpPr>
            <p:cNvPr id="35" name="テキスト ボックス 34"/>
            <p:cNvSpPr txBox="1"/>
            <p:nvPr/>
          </p:nvSpPr>
          <p:spPr>
            <a:xfrm>
              <a:off x="2305235" y="3246551"/>
              <a:ext cx="912429" cy="253916"/>
            </a:xfrm>
            <a:prstGeom prst="rect">
              <a:avLst/>
            </a:prstGeom>
            <a:noFill/>
          </p:spPr>
          <p:txBody>
            <a:bodyPr wrap="none" rtlCol="0">
              <a:spAutoFit/>
            </a:bodyPr>
            <a:lstStyle/>
            <a:p>
              <a:r>
                <a:rPr lang="ja-JP" altLang="en-US" sz="1050" b="1" dirty="0">
                  <a:solidFill>
                    <a:srgbClr val="0000CC"/>
                  </a:solidFill>
                </a:rPr>
                <a:t>シェアハウス</a:t>
              </a:r>
              <a:endParaRPr kumimoji="1" lang="ja-JP" altLang="en-US" sz="1050" b="1" dirty="0">
                <a:solidFill>
                  <a:srgbClr val="0000CC"/>
                </a:solidFill>
              </a:endParaRPr>
            </a:p>
          </p:txBody>
        </p:sp>
        <p:sp>
          <p:nvSpPr>
            <p:cNvPr id="34" name="テキスト ボックス 33"/>
            <p:cNvSpPr txBox="1"/>
            <p:nvPr/>
          </p:nvSpPr>
          <p:spPr>
            <a:xfrm>
              <a:off x="4266441" y="4238987"/>
              <a:ext cx="1026243" cy="253916"/>
            </a:xfrm>
            <a:prstGeom prst="rect">
              <a:avLst/>
            </a:prstGeom>
            <a:noFill/>
          </p:spPr>
          <p:txBody>
            <a:bodyPr wrap="none" rtlCol="0">
              <a:spAutoFit/>
            </a:bodyPr>
            <a:lstStyle/>
            <a:p>
              <a:r>
                <a:rPr kumimoji="1" lang="ja-JP" altLang="en-US" sz="1050" b="1" dirty="0" smtClean="0">
                  <a:solidFill>
                    <a:srgbClr val="0000CC"/>
                  </a:solidFill>
                </a:rPr>
                <a:t>アートスペース</a:t>
              </a:r>
              <a:endParaRPr kumimoji="1" lang="ja-JP" altLang="en-US" sz="1050" b="1" dirty="0">
                <a:solidFill>
                  <a:srgbClr val="0000CC"/>
                </a:solidFill>
              </a:endParaRPr>
            </a:p>
          </p:txBody>
        </p:sp>
      </p:grpSp>
      <p:sp>
        <p:nvSpPr>
          <p:cNvPr id="5" name="正方形/長方形 4"/>
          <p:cNvSpPr/>
          <p:nvPr/>
        </p:nvSpPr>
        <p:spPr>
          <a:xfrm>
            <a:off x="6041549" y="2664586"/>
            <a:ext cx="1410771" cy="369332"/>
          </a:xfrm>
          <a:prstGeom prst="rect">
            <a:avLst/>
          </a:prstGeom>
          <a:ln>
            <a:solidFill>
              <a:srgbClr val="0000CC"/>
            </a:solidFill>
          </a:ln>
        </p:spPr>
        <p:txBody>
          <a:bodyPr wrap="none">
            <a:spAutoFit/>
          </a:bodyPr>
          <a:lstStyle/>
          <a:p>
            <a:pPr algn="ctr"/>
            <a:r>
              <a:rPr lang="en-US" altLang="ja-JP" b="1" dirty="0"/>
              <a:t>We ♥ </a:t>
            </a:r>
            <a:r>
              <a:rPr lang="en-US" altLang="ja-JP" b="1" dirty="0" err="1"/>
              <a:t>Airbnb</a:t>
            </a:r>
            <a:endParaRPr lang="ja-JP" altLang="en-US" dirty="0"/>
          </a:p>
        </p:txBody>
      </p:sp>
      <p:grpSp>
        <p:nvGrpSpPr>
          <p:cNvPr id="37" name="グループ化 36"/>
          <p:cNvGrpSpPr/>
          <p:nvPr/>
        </p:nvGrpSpPr>
        <p:grpSpPr>
          <a:xfrm>
            <a:off x="179512" y="5733256"/>
            <a:ext cx="1097689" cy="576064"/>
            <a:chOff x="659229" y="5459188"/>
            <a:chExt cx="1097689" cy="576064"/>
          </a:xfrm>
        </p:grpSpPr>
        <p:sp>
          <p:nvSpPr>
            <p:cNvPr id="38" name="山形 37"/>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テキスト ボックス 38"/>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pic>
        <p:nvPicPr>
          <p:cNvPr id="4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44044" y="3777522"/>
            <a:ext cx="1212799" cy="45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481697" y="2701987"/>
            <a:ext cx="930063" cy="369332"/>
          </a:xfrm>
          <a:prstGeom prst="rect">
            <a:avLst/>
          </a:prstGeom>
          <a:noFill/>
          <a:ln>
            <a:solidFill>
              <a:srgbClr val="0000CC"/>
            </a:solidFill>
          </a:ln>
        </p:spPr>
        <p:txBody>
          <a:bodyPr wrap="none" rtlCol="0">
            <a:spAutoFit/>
          </a:bodyPr>
          <a:lstStyle/>
          <a:p>
            <a:pPr algn="ctr"/>
            <a:r>
              <a:rPr kumimoji="1" lang="ja-JP" altLang="en-US" dirty="0" smtClean="0"/>
              <a:t>メディア</a:t>
            </a:r>
            <a:endParaRPr kumimoji="1" lang="ja-JP" altLang="en-US" dirty="0"/>
          </a:p>
        </p:txBody>
      </p:sp>
      <p:sp>
        <p:nvSpPr>
          <p:cNvPr id="43" name="テキスト ボックス 42"/>
          <p:cNvSpPr txBox="1"/>
          <p:nvPr/>
        </p:nvSpPr>
        <p:spPr>
          <a:xfrm>
            <a:off x="3203848" y="2661864"/>
            <a:ext cx="2202847" cy="369332"/>
          </a:xfrm>
          <a:prstGeom prst="rect">
            <a:avLst/>
          </a:prstGeom>
          <a:noFill/>
          <a:ln>
            <a:solidFill>
              <a:srgbClr val="0000CC"/>
            </a:solidFill>
          </a:ln>
        </p:spPr>
        <p:txBody>
          <a:bodyPr wrap="none" rtlCol="0">
            <a:spAutoFit/>
          </a:bodyPr>
          <a:lstStyle/>
          <a:p>
            <a:pPr algn="ctr"/>
            <a:r>
              <a:rPr lang="ja-JP" altLang="en-US" dirty="0" smtClean="0"/>
              <a:t>不動産リノベーション</a:t>
            </a:r>
            <a:endParaRPr kumimoji="1" lang="ja-JP" altLang="en-US" dirty="0"/>
          </a:p>
        </p:txBody>
      </p:sp>
      <p:sp>
        <p:nvSpPr>
          <p:cNvPr id="44" name="正方形/長方形 43"/>
          <p:cNvSpPr/>
          <p:nvPr/>
        </p:nvSpPr>
        <p:spPr>
          <a:xfrm>
            <a:off x="6936512" y="556895"/>
            <a:ext cx="1955968" cy="415498"/>
          </a:xfrm>
          <a:prstGeom prst="rect">
            <a:avLst/>
          </a:prstGeom>
          <a:ln>
            <a:solidFill>
              <a:srgbClr val="0000CC"/>
            </a:solidFill>
          </a:ln>
        </p:spPr>
        <p:txBody>
          <a:bodyPr wrap="square">
            <a:spAutoFit/>
          </a:bodyPr>
          <a:lstStyle/>
          <a:p>
            <a:pPr algn="ctr"/>
            <a:r>
              <a:rPr lang="ja-JP" altLang="en-US" sz="2100" b="1" dirty="0" smtClean="0">
                <a:solidFill>
                  <a:srgbClr val="0000FF"/>
                </a:solidFill>
                <a:ea typeface="ふみゴシック" panose="03000509000000000000" pitchFamily="65" charset="-128"/>
              </a:rPr>
              <a:t>自分の</a:t>
            </a:r>
            <a:r>
              <a:rPr lang="ja-JP" altLang="en-US" sz="2100" b="1" dirty="0">
                <a:solidFill>
                  <a:srgbClr val="0000FF"/>
                </a:solidFill>
                <a:ea typeface="ふみゴシック" panose="03000509000000000000" pitchFamily="65" charset="-128"/>
              </a:rPr>
              <a:t>仮説</a:t>
            </a:r>
          </a:p>
        </p:txBody>
      </p:sp>
      <p:sp>
        <p:nvSpPr>
          <p:cNvPr id="14" name="テキスト ボックス 13"/>
          <p:cNvSpPr txBox="1"/>
          <p:nvPr/>
        </p:nvSpPr>
        <p:spPr>
          <a:xfrm>
            <a:off x="2483768" y="2471154"/>
            <a:ext cx="803425" cy="830997"/>
          </a:xfrm>
          <a:prstGeom prst="rect">
            <a:avLst/>
          </a:prstGeom>
          <a:noFill/>
        </p:spPr>
        <p:txBody>
          <a:bodyPr wrap="none" rtlCol="0">
            <a:spAutoFit/>
          </a:bodyPr>
          <a:lstStyle/>
          <a:p>
            <a:r>
              <a:rPr kumimoji="1" lang="ja-JP" altLang="en-US" sz="4800" b="1" dirty="0" smtClean="0">
                <a:solidFill>
                  <a:srgbClr val="0000FF"/>
                </a:solidFill>
              </a:rPr>
              <a:t>＊</a:t>
            </a:r>
            <a:endParaRPr kumimoji="1" lang="ja-JP" altLang="en-US" sz="4800" b="1" dirty="0">
              <a:solidFill>
                <a:srgbClr val="0000FF"/>
              </a:solidFill>
            </a:endParaRPr>
          </a:p>
        </p:txBody>
      </p:sp>
      <p:sp>
        <p:nvSpPr>
          <p:cNvPr id="45" name="テキスト ボックス 44"/>
          <p:cNvSpPr txBox="1"/>
          <p:nvPr/>
        </p:nvSpPr>
        <p:spPr>
          <a:xfrm>
            <a:off x="5320699" y="2441068"/>
            <a:ext cx="803425" cy="830997"/>
          </a:xfrm>
          <a:prstGeom prst="rect">
            <a:avLst/>
          </a:prstGeom>
          <a:noFill/>
        </p:spPr>
        <p:txBody>
          <a:bodyPr wrap="none" rtlCol="0">
            <a:spAutoFit/>
          </a:bodyPr>
          <a:lstStyle/>
          <a:p>
            <a:r>
              <a:rPr kumimoji="1" lang="ja-JP" altLang="en-US" sz="4800" b="1" dirty="0" smtClean="0">
                <a:solidFill>
                  <a:srgbClr val="0000FF"/>
                </a:solidFill>
              </a:rPr>
              <a:t>＊</a:t>
            </a:r>
            <a:endParaRPr kumimoji="1" lang="ja-JP" altLang="en-US" sz="4800" b="1" dirty="0">
              <a:solidFill>
                <a:srgbClr val="0000FF"/>
              </a:solidFill>
            </a:endParaRPr>
          </a:p>
        </p:txBody>
      </p:sp>
    </p:spTree>
    <p:extLst>
      <p:ext uri="{BB962C8B-B14F-4D97-AF65-F5344CB8AC3E}">
        <p14:creationId xmlns:p14="http://schemas.microsoft.com/office/powerpoint/2010/main" val="370969263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直線コネクタ 96"/>
          <p:cNvCxnSpPr/>
          <p:nvPr/>
        </p:nvCxnSpPr>
        <p:spPr>
          <a:xfrm>
            <a:off x="4499992" y="1268760"/>
            <a:ext cx="0" cy="405154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53724" y="3383862"/>
            <a:ext cx="8136904" cy="137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4499992" y="2812405"/>
            <a:ext cx="2347118" cy="2232248"/>
          </a:xfrm>
          <a:prstGeom prst="ellipse">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4402584" y="1243629"/>
            <a:ext cx="2347118" cy="2232248"/>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2267744" y="1297556"/>
            <a:ext cx="2347118" cy="2232248"/>
          </a:xfrm>
          <a:prstGeom prst="ellipse">
            <a:avLst/>
          </a:prstGeom>
          <a:solidFill>
            <a:srgbClr val="3DD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円/楕円 1"/>
          <p:cNvSpPr/>
          <p:nvPr/>
        </p:nvSpPr>
        <p:spPr>
          <a:xfrm>
            <a:off x="2195736" y="2852936"/>
            <a:ext cx="2347118" cy="2232248"/>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正方形/長方形 71"/>
          <p:cNvSpPr/>
          <p:nvPr/>
        </p:nvSpPr>
        <p:spPr>
          <a:xfrm>
            <a:off x="0" y="5371919"/>
            <a:ext cx="9144000" cy="1513048"/>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p:cNvGrpSpPr/>
          <p:nvPr/>
        </p:nvGrpSpPr>
        <p:grpSpPr>
          <a:xfrm>
            <a:off x="728356" y="556895"/>
            <a:ext cx="8164124" cy="5364445"/>
            <a:chOff x="597050" y="496759"/>
            <a:chExt cx="8164124" cy="5364445"/>
          </a:xfrm>
        </p:grpSpPr>
        <p:sp>
          <p:nvSpPr>
            <p:cNvPr id="19" name="テキスト ボックス 18"/>
            <p:cNvSpPr txBox="1"/>
            <p:nvPr/>
          </p:nvSpPr>
          <p:spPr>
            <a:xfrm>
              <a:off x="2297420" y="1404903"/>
              <a:ext cx="2160627" cy="307777"/>
            </a:xfrm>
            <a:prstGeom prst="rect">
              <a:avLst/>
            </a:prstGeom>
            <a:noFill/>
          </p:spPr>
          <p:txBody>
            <a:bodyPr wrap="square" rtlCol="0">
              <a:spAutoFit/>
            </a:bodyPr>
            <a:lstStyle/>
            <a:p>
              <a:r>
                <a:rPr lang="en-US" altLang="ja-JP" sz="1400" b="1" i="1" dirty="0" smtClean="0">
                  <a:solidFill>
                    <a:srgbClr val="002060"/>
                  </a:solidFill>
                  <a:latin typeface="ＭＳ Ｐゴシック" pitchFamily="50" charset="-128"/>
                </a:rPr>
                <a:t>Instagram</a:t>
              </a:r>
              <a:r>
                <a:rPr lang="ja-JP" altLang="en-US" sz="1400" b="1" i="1" dirty="0">
                  <a:solidFill>
                    <a:srgbClr val="002060"/>
                  </a:solidFill>
                  <a:latin typeface="ＭＳ Ｐゴシック" pitchFamily="50" charset="-128"/>
                </a:rPr>
                <a:t> </a:t>
              </a:r>
              <a:r>
                <a:rPr lang="en-US" altLang="ja-JP" sz="1400" b="1" i="1" dirty="0" err="1" smtClean="0">
                  <a:solidFill>
                    <a:srgbClr val="002060"/>
                  </a:solidFill>
                  <a:latin typeface="ＭＳ Ｐゴシック" pitchFamily="50" charset="-128"/>
                </a:rPr>
                <a:t>WeHertIt</a:t>
              </a:r>
              <a:endParaRPr lang="en-US" altLang="ja-JP" sz="1400" b="1" i="1" dirty="0">
                <a:solidFill>
                  <a:srgbClr val="002060"/>
                </a:solidFill>
                <a:latin typeface="ＭＳ Ｐゴシック" pitchFamily="50" charset="-128"/>
              </a:endParaRPr>
            </a:p>
          </p:txBody>
        </p:sp>
        <p:sp>
          <p:nvSpPr>
            <p:cNvPr id="20" name="テキスト ボックス 19"/>
            <p:cNvSpPr txBox="1"/>
            <p:nvPr/>
          </p:nvSpPr>
          <p:spPr>
            <a:xfrm>
              <a:off x="4584710" y="496759"/>
              <a:ext cx="2422458" cy="369332"/>
            </a:xfrm>
            <a:prstGeom prst="rect">
              <a:avLst/>
            </a:prstGeom>
            <a:noFill/>
          </p:spPr>
          <p:txBody>
            <a:bodyPr wrap="none" rtlCol="0">
              <a:spAutoFit/>
            </a:bodyPr>
            <a:lstStyle/>
            <a:p>
              <a:r>
                <a:rPr lang="en-US" altLang="ja-JP" i="1" dirty="0" smtClean="0">
                  <a:solidFill>
                    <a:srgbClr val="002060"/>
                  </a:solidFill>
                  <a:latin typeface="Arial Black" panose="020B0A04020102020204" pitchFamily="34" charset="0"/>
                </a:rPr>
                <a:t>21</a:t>
              </a:r>
              <a:r>
                <a:rPr lang="ja-JP" altLang="en-US" i="1" dirty="0" smtClean="0">
                  <a:solidFill>
                    <a:srgbClr val="002060"/>
                  </a:solidFill>
                  <a:latin typeface="Arial Black" panose="020B0A04020102020204" pitchFamily="34" charset="0"/>
                </a:rPr>
                <a:t>世紀型エコシステム</a:t>
              </a:r>
              <a:endParaRPr lang="en-US" altLang="ja-JP" i="1" dirty="0" smtClean="0">
                <a:solidFill>
                  <a:srgbClr val="002060"/>
                </a:solidFill>
                <a:latin typeface="Arial Black" panose="020B0A04020102020204" pitchFamily="34" charset="0"/>
              </a:endParaRPr>
            </a:p>
          </p:txBody>
        </p:sp>
        <p:sp>
          <p:nvSpPr>
            <p:cNvPr id="30" name="テキスト ボックス 29"/>
            <p:cNvSpPr txBox="1"/>
            <p:nvPr/>
          </p:nvSpPr>
          <p:spPr>
            <a:xfrm>
              <a:off x="5880854" y="4109898"/>
              <a:ext cx="2880320" cy="1169551"/>
            </a:xfrm>
            <a:prstGeom prst="rect">
              <a:avLst/>
            </a:prstGeom>
            <a:noFill/>
          </p:spPr>
          <p:txBody>
            <a:bodyPr wrap="square" rtlCol="0">
              <a:spAutoFit/>
            </a:bodyPr>
            <a:lstStyle/>
            <a:p>
              <a:r>
                <a:rPr lang="ja-JP" altLang="en-US" sz="1400" b="1" i="1" dirty="0">
                  <a:solidFill>
                    <a:srgbClr val="002060"/>
                  </a:solidFill>
                  <a:latin typeface="ＭＳ Ｐゴシック" pitchFamily="50" charset="-128"/>
                </a:rPr>
                <a:t>　　</a:t>
              </a:r>
              <a:r>
                <a:rPr lang="en-US" altLang="ja-JP" sz="1400" b="1" i="1" dirty="0" smtClean="0">
                  <a:solidFill>
                    <a:srgbClr val="002060"/>
                  </a:solidFill>
                  <a:latin typeface="ＭＳ Ｐゴシック" pitchFamily="50" charset="-128"/>
                </a:rPr>
                <a:t>FOR</a:t>
              </a:r>
              <a:r>
                <a:rPr lang="ja-JP" altLang="en-US" sz="1400" b="1" i="1" dirty="0" smtClean="0">
                  <a:solidFill>
                    <a:srgbClr val="002060"/>
                  </a:solidFill>
                  <a:latin typeface="ＭＳ Ｐゴシック" pitchFamily="50" charset="-128"/>
                </a:rPr>
                <a:t>ゆ</a:t>
              </a:r>
              <a:endParaRPr lang="en-US" altLang="ja-JP" sz="1400" b="1" i="1" dirty="0">
                <a:solidFill>
                  <a:srgbClr val="002060"/>
                </a:solidFill>
                <a:latin typeface="ＭＳ Ｐゴシック" pitchFamily="50" charset="-128"/>
              </a:endParaRPr>
            </a:p>
            <a:p>
              <a:r>
                <a:rPr lang="ja-JP" altLang="en-US" sz="1400" b="1" i="1" dirty="0">
                  <a:solidFill>
                    <a:srgbClr val="002060"/>
                  </a:solidFill>
                  <a:latin typeface="ＭＳ Ｐゴシック" pitchFamily="50" charset="-128"/>
                </a:rPr>
                <a:t>　</a:t>
              </a:r>
              <a:r>
                <a:rPr lang="ja-JP" altLang="en-US" sz="1400" b="1" i="1" dirty="0" smtClean="0">
                  <a:solidFill>
                    <a:srgbClr val="002060"/>
                  </a:solidFill>
                  <a:latin typeface="ＭＳ Ｐゴシック" pitchFamily="50" charset="-128"/>
                </a:rPr>
                <a:t>　いろり山賊</a:t>
              </a:r>
              <a:endParaRPr lang="en-US" altLang="ja-JP" sz="1400" b="1" i="1" dirty="0" smtClean="0">
                <a:solidFill>
                  <a:srgbClr val="002060"/>
                </a:solidFill>
                <a:latin typeface="ＭＳ Ｐゴシック" pitchFamily="50" charset="-128"/>
              </a:endParaRPr>
            </a:p>
            <a:p>
              <a:r>
                <a:rPr lang="ja-JP" altLang="en-US" sz="1400" b="1" i="1" dirty="0">
                  <a:solidFill>
                    <a:srgbClr val="002060"/>
                  </a:solidFill>
                  <a:latin typeface="ＭＳ Ｐゴシック" pitchFamily="50" charset="-128"/>
                </a:rPr>
                <a:t>　</a:t>
              </a:r>
              <a:r>
                <a:rPr lang="ja-JP" altLang="en-US" sz="1400" b="1" i="1" dirty="0" smtClean="0">
                  <a:solidFill>
                    <a:srgbClr val="002060"/>
                  </a:solidFill>
                  <a:latin typeface="ＭＳ Ｐゴシック" pitchFamily="50" charset="-128"/>
                </a:rPr>
                <a:t>　道</a:t>
              </a:r>
              <a:r>
                <a:rPr lang="ja-JP" altLang="en-US" sz="1400" b="1" i="1" dirty="0">
                  <a:solidFill>
                    <a:srgbClr val="002060"/>
                  </a:solidFill>
                  <a:latin typeface="ＭＳ Ｐゴシック" pitchFamily="50" charset="-128"/>
                </a:rPr>
                <a:t>の</a:t>
              </a:r>
              <a:r>
                <a:rPr lang="ja-JP" altLang="en-US" sz="1400" b="1" i="1" dirty="0" smtClean="0">
                  <a:solidFill>
                    <a:srgbClr val="002060"/>
                  </a:solidFill>
                  <a:latin typeface="ＭＳ Ｐゴシック" pitchFamily="50" charset="-128"/>
                </a:rPr>
                <a:t>家</a:t>
              </a:r>
              <a:endParaRPr lang="en-US" altLang="ja-JP" sz="1400" b="1" i="1" dirty="0" smtClean="0">
                <a:solidFill>
                  <a:srgbClr val="002060"/>
                </a:solidFill>
                <a:latin typeface="ＭＳ Ｐゴシック" pitchFamily="50" charset="-128"/>
              </a:endParaRPr>
            </a:p>
            <a:p>
              <a:r>
                <a:rPr lang="ja-JP" altLang="en-US" sz="1400" b="1" i="1" dirty="0" smtClean="0">
                  <a:solidFill>
                    <a:srgbClr val="002060"/>
                  </a:solidFill>
                  <a:latin typeface="ＭＳ Ｐゴシック" pitchFamily="50" charset="-128"/>
                </a:rPr>
                <a:t>　　スイートクラス</a:t>
              </a:r>
              <a:endParaRPr lang="en-US" altLang="ja-JP" sz="1400" b="1" i="1" dirty="0">
                <a:solidFill>
                  <a:srgbClr val="002060"/>
                </a:solidFill>
                <a:latin typeface="ＭＳ Ｐゴシック" pitchFamily="50" charset="-128"/>
              </a:endParaRPr>
            </a:p>
            <a:p>
              <a:r>
                <a:rPr lang="ja-JP" altLang="en-US" sz="1400" b="1" i="1" dirty="0" smtClean="0">
                  <a:solidFill>
                    <a:srgbClr val="002060"/>
                  </a:solidFill>
                  <a:latin typeface="ＭＳ Ｐゴシック" pitchFamily="50" charset="-128"/>
                </a:rPr>
                <a:t>　お手頃豪華</a:t>
              </a:r>
              <a:r>
                <a:rPr lang="ja-JP" altLang="en-US" sz="1400" b="1" i="1" dirty="0">
                  <a:solidFill>
                    <a:srgbClr val="002060"/>
                  </a:solidFill>
                  <a:latin typeface="ＭＳ Ｐゴシック" pitchFamily="50" charset="-128"/>
                </a:rPr>
                <a:t>客船</a:t>
              </a:r>
              <a:endParaRPr lang="en-US" altLang="ja-JP" sz="1400" b="1" i="1" dirty="0" smtClean="0">
                <a:solidFill>
                  <a:srgbClr val="002060"/>
                </a:solidFill>
                <a:latin typeface="ＭＳ Ｐゴシック" pitchFamily="50" charset="-128"/>
              </a:endParaRPr>
            </a:p>
          </p:txBody>
        </p:sp>
        <p:sp>
          <p:nvSpPr>
            <p:cNvPr id="32" name="テキスト ボックス 31"/>
            <p:cNvSpPr txBox="1"/>
            <p:nvPr/>
          </p:nvSpPr>
          <p:spPr>
            <a:xfrm>
              <a:off x="6008604" y="2140934"/>
              <a:ext cx="2565811" cy="1169551"/>
            </a:xfrm>
            <a:prstGeom prst="rect">
              <a:avLst/>
            </a:prstGeom>
            <a:noFill/>
          </p:spPr>
          <p:txBody>
            <a:bodyPr wrap="square" rtlCol="0">
              <a:spAutoFit/>
            </a:bodyPr>
            <a:lstStyle/>
            <a:p>
              <a:pPr marL="285750" indent="-285750">
                <a:buFont typeface="Wingdings" panose="05000000000000000000" pitchFamily="2" charset="2"/>
                <a:buChar char="l"/>
              </a:pPr>
              <a:r>
                <a:rPr lang="en-US" altLang="ja-JP" sz="1400" b="1" i="1" dirty="0" err="1" smtClean="0">
                  <a:solidFill>
                    <a:srgbClr val="002060"/>
                  </a:solidFill>
                  <a:latin typeface="ＭＳ Ｐゴシック" pitchFamily="50" charset="-128"/>
                </a:rPr>
                <a:t>BostonDynamics</a:t>
              </a:r>
              <a:endParaRPr lang="en-US" altLang="ja-JP" sz="1400" b="1" i="1" dirty="0" smtClean="0">
                <a:solidFill>
                  <a:srgbClr val="002060"/>
                </a:solidFill>
                <a:latin typeface="ＭＳ Ｐゴシック" pitchFamily="50" charset="-128"/>
              </a:endParaRPr>
            </a:p>
            <a:p>
              <a:pPr marL="285750" indent="-285750">
                <a:buFont typeface="Wingdings" panose="05000000000000000000" pitchFamily="2" charset="2"/>
                <a:buChar char="l"/>
              </a:pPr>
              <a:r>
                <a:rPr lang="en-US" altLang="ja-JP" sz="1400" b="1" i="1" dirty="0" err="1" smtClean="0">
                  <a:solidFill>
                    <a:srgbClr val="002060"/>
                  </a:solidFill>
                  <a:latin typeface="ＭＳ Ｐゴシック" pitchFamily="50" charset="-128"/>
                </a:rPr>
                <a:t>AroundView</a:t>
              </a:r>
              <a:r>
                <a:rPr lang="en-US" altLang="ja-JP" sz="1400" b="1" i="1" dirty="0" smtClean="0">
                  <a:solidFill>
                    <a:srgbClr val="002060"/>
                  </a:solidFill>
                  <a:latin typeface="ＭＳ Ｐゴシック" pitchFamily="50" charset="-128"/>
                </a:rPr>
                <a:t>/</a:t>
              </a:r>
              <a:r>
                <a:rPr lang="ja-JP" altLang="en-US" sz="1400" b="1" i="1" dirty="0" smtClean="0">
                  <a:solidFill>
                    <a:srgbClr val="002060"/>
                  </a:solidFill>
                  <a:latin typeface="ＭＳ Ｐゴシック" pitchFamily="50" charset="-128"/>
                </a:rPr>
                <a:t>ＵＶカット</a:t>
              </a:r>
              <a:endParaRPr lang="en-US" altLang="ja-JP" sz="1400" b="1" i="1" dirty="0" smtClean="0">
                <a:solidFill>
                  <a:srgbClr val="002060"/>
                </a:solidFill>
                <a:latin typeface="ＭＳ Ｐゴシック" pitchFamily="50" charset="-128"/>
              </a:endParaRPr>
            </a:p>
            <a:p>
              <a:r>
                <a:rPr lang="ja-JP" altLang="en-US" sz="1400" b="1" i="1" dirty="0">
                  <a:solidFill>
                    <a:srgbClr val="002060"/>
                  </a:solidFill>
                  <a:latin typeface="ＭＳ Ｐゴシック" pitchFamily="50" charset="-128"/>
                </a:rPr>
                <a:t>　</a:t>
              </a:r>
              <a:r>
                <a:rPr lang="ja-JP" altLang="en-US" sz="1400" b="1" i="1" dirty="0" smtClean="0">
                  <a:solidFill>
                    <a:srgbClr val="002060"/>
                  </a:solidFill>
                  <a:latin typeface="ＭＳ Ｐゴシック" pitchFamily="50" charset="-128"/>
                </a:rPr>
                <a:t>　</a:t>
              </a:r>
              <a:r>
                <a:rPr lang="en-US" altLang="ja-JP" sz="1400" b="1" i="1" dirty="0" smtClean="0">
                  <a:solidFill>
                    <a:srgbClr val="002060"/>
                  </a:solidFill>
                  <a:latin typeface="ＭＳ Ｐゴシック" pitchFamily="50" charset="-128"/>
                </a:rPr>
                <a:t>(</a:t>
              </a:r>
              <a:r>
                <a:rPr lang="ja-JP" altLang="en-US" sz="1400" b="1" i="1" dirty="0" smtClean="0">
                  <a:solidFill>
                    <a:srgbClr val="002060"/>
                  </a:solidFill>
                  <a:latin typeface="ＭＳ Ｐゴシック" pitchFamily="50" charset="-128"/>
                </a:rPr>
                <a:t>日産</a:t>
              </a:r>
              <a:r>
                <a:rPr lang="en-US" altLang="ja-JP" sz="1400" b="1" i="1" dirty="0" smtClean="0">
                  <a:solidFill>
                    <a:srgbClr val="002060"/>
                  </a:solidFill>
                  <a:latin typeface="ＭＳ Ｐゴシック" pitchFamily="50" charset="-128"/>
                </a:rPr>
                <a:t>)</a:t>
              </a:r>
              <a:r>
                <a:rPr lang="ja-JP" altLang="en-US" sz="1400" b="1" i="1" dirty="0" smtClean="0">
                  <a:solidFill>
                    <a:srgbClr val="002060"/>
                  </a:solidFill>
                  <a:latin typeface="ＭＳ Ｐゴシック" pitchFamily="50" charset="-128"/>
                </a:rPr>
                <a:t>ワクテク</a:t>
              </a:r>
              <a:endParaRPr lang="en-US" altLang="ja-JP" sz="1400" b="1" i="1" dirty="0" smtClean="0">
                <a:solidFill>
                  <a:srgbClr val="002060"/>
                </a:solidFill>
                <a:latin typeface="ＭＳ Ｐゴシック" pitchFamily="50" charset="-128"/>
              </a:endParaRPr>
            </a:p>
            <a:p>
              <a:r>
                <a:rPr lang="en-US" altLang="ja-JP" sz="1400" b="1" i="1" dirty="0" smtClean="0">
                  <a:solidFill>
                    <a:srgbClr val="002060"/>
                  </a:solidFill>
                  <a:latin typeface="ＭＳ Ｐゴシック" pitchFamily="50" charset="-128"/>
                </a:rPr>
                <a:t>    NAVI</a:t>
              </a:r>
              <a:r>
                <a:rPr lang="ja-JP" altLang="en-US" sz="1400" b="1" i="1" dirty="0" smtClean="0">
                  <a:solidFill>
                    <a:srgbClr val="002060"/>
                  </a:solidFill>
                  <a:latin typeface="ＭＳ Ｐゴシック" pitchFamily="50" charset="-128"/>
                </a:rPr>
                <a:t>トラクター</a:t>
              </a:r>
              <a:endParaRPr lang="en-US" altLang="ja-JP" sz="1400" b="1" i="1" dirty="0" smtClean="0">
                <a:solidFill>
                  <a:srgbClr val="002060"/>
                </a:solidFill>
                <a:latin typeface="ＭＳ Ｐゴシック" pitchFamily="50" charset="-128"/>
              </a:endParaRPr>
            </a:p>
            <a:p>
              <a:r>
                <a:rPr lang="ja-JP" altLang="en-US" sz="1400" b="1" i="1" dirty="0">
                  <a:solidFill>
                    <a:srgbClr val="002060"/>
                  </a:solidFill>
                  <a:latin typeface="ＭＳ Ｐゴシック" pitchFamily="50" charset="-128"/>
                </a:rPr>
                <a:t>　</a:t>
              </a:r>
              <a:r>
                <a:rPr lang="ja-JP" altLang="en-US" sz="1400" b="1" i="1" dirty="0" smtClean="0">
                  <a:solidFill>
                    <a:srgbClr val="002060"/>
                  </a:solidFill>
                  <a:latin typeface="ＭＳ Ｐゴシック" pitchFamily="50" charset="-128"/>
                </a:rPr>
                <a:t>　非公認キャラ</a:t>
              </a:r>
              <a:endParaRPr lang="en-US" altLang="ja-JP" sz="1400" b="1" i="1" dirty="0" smtClean="0">
                <a:solidFill>
                  <a:srgbClr val="002060"/>
                </a:solidFill>
                <a:latin typeface="ＭＳ Ｐゴシック" pitchFamily="50" charset="-128"/>
              </a:endParaRPr>
            </a:p>
          </p:txBody>
        </p:sp>
        <p:sp>
          <p:nvSpPr>
            <p:cNvPr id="33" name="テキスト ボックス 32"/>
            <p:cNvSpPr txBox="1"/>
            <p:nvPr/>
          </p:nvSpPr>
          <p:spPr>
            <a:xfrm>
              <a:off x="5520814" y="1138554"/>
              <a:ext cx="1368152" cy="738664"/>
            </a:xfrm>
            <a:prstGeom prst="rect">
              <a:avLst/>
            </a:prstGeom>
            <a:noFill/>
          </p:spPr>
          <p:txBody>
            <a:bodyPr wrap="square" rtlCol="0">
              <a:spAutoFit/>
            </a:bodyPr>
            <a:lstStyle/>
            <a:p>
              <a:r>
                <a:rPr lang="en-US" altLang="ja-JP" sz="1400" b="1" i="1" dirty="0" err="1" smtClean="0">
                  <a:solidFill>
                    <a:srgbClr val="002060"/>
                  </a:solidFill>
                  <a:latin typeface="ＭＳ Ｐゴシック" pitchFamily="50" charset="-128"/>
                </a:rPr>
                <a:t>Winky</a:t>
              </a:r>
              <a:r>
                <a:rPr lang="en-US" altLang="ja-JP" sz="1400" b="1" i="1" dirty="0">
                  <a:solidFill>
                    <a:srgbClr val="002060"/>
                  </a:solidFill>
                  <a:latin typeface="ＭＳ Ｐゴシック" pitchFamily="50" charset="-128"/>
                </a:rPr>
                <a:t>/</a:t>
              </a:r>
              <a:r>
                <a:rPr lang="en-US" altLang="ja-JP" sz="1400" b="1" i="1" dirty="0" smtClean="0">
                  <a:solidFill>
                    <a:srgbClr val="002060"/>
                  </a:solidFill>
                  <a:latin typeface="ＭＳ Ｐゴシック" pitchFamily="50" charset="-128"/>
                </a:rPr>
                <a:t>Hi-Call</a:t>
              </a:r>
            </a:p>
            <a:p>
              <a:r>
                <a:rPr lang="en-US" altLang="ja-JP" sz="1400" b="1" i="1" dirty="0" smtClean="0">
                  <a:solidFill>
                    <a:srgbClr val="002060"/>
                  </a:solidFill>
                  <a:latin typeface="ＭＳ Ｐゴシック" pitchFamily="50" charset="-128"/>
                </a:rPr>
                <a:t>Siri</a:t>
              </a:r>
            </a:p>
            <a:p>
              <a:r>
                <a:rPr lang="en-US" altLang="ja-JP" sz="1400" b="1" i="1" dirty="0" err="1" smtClean="0">
                  <a:solidFill>
                    <a:srgbClr val="002060"/>
                  </a:solidFill>
                  <a:latin typeface="ＭＳ Ｐゴシック" pitchFamily="50" charset="-128"/>
                </a:rPr>
                <a:t>Paypal</a:t>
              </a:r>
              <a:endParaRPr lang="en-US" altLang="ja-JP" sz="1400" b="1" i="1" dirty="0" smtClean="0">
                <a:solidFill>
                  <a:srgbClr val="002060"/>
                </a:solidFill>
                <a:latin typeface="ＭＳ Ｐゴシック" pitchFamily="50" charset="-128"/>
              </a:endParaRPr>
            </a:p>
          </p:txBody>
        </p:sp>
        <p:sp>
          <p:nvSpPr>
            <p:cNvPr id="34" name="テキスト ボックス 33"/>
            <p:cNvSpPr txBox="1"/>
            <p:nvPr/>
          </p:nvSpPr>
          <p:spPr>
            <a:xfrm>
              <a:off x="6199334" y="3872920"/>
              <a:ext cx="1674539" cy="30777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400" b="1" i="1" dirty="0" smtClean="0">
                  <a:solidFill>
                    <a:srgbClr val="002060"/>
                  </a:solidFill>
                  <a:latin typeface="ＭＳ Ｐゴシック" pitchFamily="50" charset="-128"/>
                </a:rPr>
                <a:t>クーキレイ</a:t>
              </a:r>
              <a:endParaRPr lang="en-US" altLang="ja-JP" sz="1400" b="1" i="1" dirty="0" smtClean="0">
                <a:solidFill>
                  <a:srgbClr val="002060"/>
                </a:solidFill>
                <a:latin typeface="ＭＳ Ｐゴシック" pitchFamily="50" charset="-128"/>
              </a:endParaRPr>
            </a:p>
          </p:txBody>
        </p:sp>
        <p:sp>
          <p:nvSpPr>
            <p:cNvPr id="27" name="テキスト ボックス 26"/>
            <p:cNvSpPr txBox="1"/>
            <p:nvPr/>
          </p:nvSpPr>
          <p:spPr>
            <a:xfrm>
              <a:off x="1966693" y="1610114"/>
              <a:ext cx="1465889" cy="307777"/>
            </a:xfrm>
            <a:prstGeom prst="rect">
              <a:avLst/>
            </a:prstGeom>
            <a:noFill/>
          </p:spPr>
          <p:txBody>
            <a:bodyPr wrap="square" rtlCol="0">
              <a:spAutoFit/>
            </a:bodyPr>
            <a:lstStyle/>
            <a:p>
              <a:r>
                <a:rPr lang="en-US" altLang="ja-JP" sz="1400" b="1" i="1" dirty="0" smtClean="0">
                  <a:solidFill>
                    <a:srgbClr val="002060"/>
                  </a:solidFill>
                  <a:latin typeface="ＭＳ Ｐゴシック" pitchFamily="50" charset="-128"/>
                </a:rPr>
                <a:t>Tumbler</a:t>
              </a:r>
              <a:endParaRPr lang="en-US" altLang="ja-JP" sz="1400" b="1" i="1" dirty="0">
                <a:solidFill>
                  <a:srgbClr val="002060"/>
                </a:solidFill>
                <a:latin typeface="ＭＳ Ｐゴシック" pitchFamily="50" charset="-128"/>
              </a:endParaRPr>
            </a:p>
          </p:txBody>
        </p:sp>
        <p:sp>
          <p:nvSpPr>
            <p:cNvPr id="28" name="テキスト ボックス 27"/>
            <p:cNvSpPr txBox="1"/>
            <p:nvPr/>
          </p:nvSpPr>
          <p:spPr>
            <a:xfrm>
              <a:off x="2649103" y="1615849"/>
              <a:ext cx="927495" cy="307777"/>
            </a:xfrm>
            <a:prstGeom prst="rect">
              <a:avLst/>
            </a:prstGeom>
            <a:noFill/>
          </p:spPr>
          <p:txBody>
            <a:bodyPr wrap="square" rtlCol="0">
              <a:spAutoFit/>
            </a:bodyPr>
            <a:lstStyle/>
            <a:p>
              <a:r>
                <a:rPr lang="en-US" altLang="ja-JP" sz="1400" b="1" i="1" dirty="0" err="1" smtClean="0">
                  <a:solidFill>
                    <a:srgbClr val="002060"/>
                  </a:solidFill>
                  <a:latin typeface="ＭＳ Ｐゴシック" pitchFamily="50" charset="-128"/>
                </a:rPr>
                <a:t>Sumal</a:t>
              </a:r>
              <a:r>
                <a:rPr lang="ja-JP" altLang="en-US" sz="1400" b="1" i="1" dirty="0" smtClean="0">
                  <a:solidFill>
                    <a:srgbClr val="002060"/>
                  </a:solidFill>
                  <a:latin typeface="ＭＳ Ｐゴシック" pitchFamily="50" charset="-128"/>
                </a:rPr>
                <a:t>ｌｙ</a:t>
              </a:r>
              <a:endParaRPr lang="en-US" altLang="ja-JP" sz="1400" b="1" i="1" dirty="0" smtClean="0">
                <a:solidFill>
                  <a:srgbClr val="002060"/>
                </a:solidFill>
                <a:latin typeface="ＭＳ Ｐゴシック" pitchFamily="50" charset="-128"/>
              </a:endParaRPr>
            </a:p>
          </p:txBody>
        </p:sp>
        <p:sp>
          <p:nvSpPr>
            <p:cNvPr id="46" name="テキスト ボックス 45"/>
            <p:cNvSpPr txBox="1"/>
            <p:nvPr/>
          </p:nvSpPr>
          <p:spPr>
            <a:xfrm>
              <a:off x="2064430" y="4515249"/>
              <a:ext cx="3591624" cy="307777"/>
            </a:xfrm>
            <a:prstGeom prst="rect">
              <a:avLst/>
            </a:prstGeom>
            <a:noFill/>
          </p:spPr>
          <p:txBody>
            <a:bodyPr wrap="none" rtlCol="0">
              <a:spAutoFit/>
            </a:bodyPr>
            <a:lstStyle/>
            <a:p>
              <a:pPr marL="285750" indent="-285750">
                <a:buFont typeface="Wingdings" panose="05000000000000000000" pitchFamily="2" charset="2"/>
                <a:buChar char="l"/>
              </a:pPr>
              <a:r>
                <a:rPr lang="en-US" altLang="ja-JP" sz="1400" i="1" dirty="0" smtClean="0">
                  <a:solidFill>
                    <a:srgbClr val="002060"/>
                  </a:solidFill>
                  <a:latin typeface="Arial Black" panose="020B0A04020102020204" pitchFamily="34" charset="0"/>
                </a:rPr>
                <a:t>Innovative Routine - Framework</a:t>
              </a:r>
              <a:endParaRPr lang="en-US" altLang="ja-JP" sz="1400" i="1" dirty="0">
                <a:solidFill>
                  <a:srgbClr val="002060"/>
                </a:solidFill>
                <a:latin typeface="Arial Black" panose="020B0A04020102020204" pitchFamily="34" charset="0"/>
              </a:endParaRPr>
            </a:p>
          </p:txBody>
        </p:sp>
        <p:sp>
          <p:nvSpPr>
            <p:cNvPr id="78" name="テキスト ボックス 77"/>
            <p:cNvSpPr txBox="1"/>
            <p:nvPr/>
          </p:nvSpPr>
          <p:spPr>
            <a:xfrm>
              <a:off x="597050" y="4115637"/>
              <a:ext cx="3846309" cy="307777"/>
            </a:xfrm>
            <a:prstGeom prst="rect">
              <a:avLst/>
            </a:prstGeom>
            <a:noFill/>
          </p:spPr>
          <p:txBody>
            <a:bodyPr wrap="none" rtlCol="0">
              <a:spAutoFit/>
            </a:bodyPr>
            <a:lstStyle/>
            <a:p>
              <a:pPr marL="285750" indent="-285750">
                <a:buFont typeface="Wingdings" panose="05000000000000000000" pitchFamily="2" charset="2"/>
                <a:buChar char="l"/>
              </a:pPr>
              <a:r>
                <a:rPr lang="en-US" altLang="ja-JP" sz="1400" i="1" dirty="0" smtClean="0">
                  <a:solidFill>
                    <a:srgbClr val="002060"/>
                  </a:solidFill>
                  <a:latin typeface="Arial Black" panose="020B0A04020102020204" pitchFamily="34" charset="0"/>
                </a:rPr>
                <a:t>Open Innovation</a:t>
              </a:r>
              <a:r>
                <a:rPr lang="ja-JP" altLang="en-US" sz="1400" i="1" dirty="0" smtClean="0">
                  <a:solidFill>
                    <a:srgbClr val="002060"/>
                  </a:solidFill>
                  <a:latin typeface="Arial Black" panose="020B0A04020102020204" pitchFamily="34" charset="0"/>
                </a:rPr>
                <a:t> </a:t>
              </a:r>
              <a:r>
                <a:rPr lang="en-US" altLang="ja-JP" sz="1400" i="1" dirty="0" smtClean="0">
                  <a:solidFill>
                    <a:srgbClr val="002060"/>
                  </a:solidFill>
                  <a:latin typeface="Arial Black" panose="020B0A04020102020204" pitchFamily="34" charset="0"/>
                </a:rPr>
                <a:t>Business</a:t>
              </a:r>
              <a:r>
                <a:rPr lang="ja-JP" altLang="en-US" sz="1400" i="1" dirty="0" smtClean="0">
                  <a:solidFill>
                    <a:srgbClr val="002060"/>
                  </a:solidFill>
                  <a:latin typeface="Arial Black" panose="020B0A04020102020204" pitchFamily="34" charset="0"/>
                </a:rPr>
                <a:t> </a:t>
              </a:r>
              <a:r>
                <a:rPr lang="en-US" altLang="ja-JP" sz="1400" i="1" dirty="0" smtClean="0">
                  <a:solidFill>
                    <a:srgbClr val="002060"/>
                  </a:solidFill>
                  <a:latin typeface="Arial Black" panose="020B0A04020102020204" pitchFamily="34" charset="0"/>
                </a:rPr>
                <a:t>models</a:t>
              </a:r>
              <a:endParaRPr lang="en-US" altLang="ja-JP" sz="1400" i="1" dirty="0">
                <a:solidFill>
                  <a:srgbClr val="002060"/>
                </a:solidFill>
                <a:latin typeface="Arial Black" panose="020B0A04020102020204" pitchFamily="34" charset="0"/>
              </a:endParaRPr>
            </a:p>
          </p:txBody>
        </p:sp>
        <p:sp>
          <p:nvSpPr>
            <p:cNvPr id="93" name="テキスト ボックス 92"/>
            <p:cNvSpPr txBox="1"/>
            <p:nvPr/>
          </p:nvSpPr>
          <p:spPr>
            <a:xfrm>
              <a:off x="1416358" y="5553427"/>
              <a:ext cx="5849871" cy="307777"/>
            </a:xfrm>
            <a:prstGeom prst="rect">
              <a:avLst/>
            </a:prstGeom>
            <a:noFill/>
          </p:spPr>
          <p:txBody>
            <a:bodyPr wrap="none" rtlCol="0">
              <a:spAutoFit/>
            </a:bodyPr>
            <a:lstStyle/>
            <a:p>
              <a:r>
                <a:rPr lang="en-US" altLang="ja-JP" sz="1400" i="1" dirty="0" smtClean="0">
                  <a:solidFill>
                    <a:srgbClr val="002060"/>
                  </a:solidFill>
                  <a:latin typeface="Arial Black" panose="020B0A04020102020204" pitchFamily="34" charset="0"/>
                </a:rPr>
                <a:t>Innovative Routine Framework : Eco-system of Innovation</a:t>
              </a:r>
              <a:endParaRPr lang="en-US" altLang="ja-JP" sz="1400" i="1" dirty="0">
                <a:solidFill>
                  <a:srgbClr val="002060"/>
                </a:solidFill>
                <a:latin typeface="Arial Black" panose="020B0A04020102020204" pitchFamily="34" charset="0"/>
              </a:endParaRPr>
            </a:p>
          </p:txBody>
        </p:sp>
        <p:sp>
          <p:nvSpPr>
            <p:cNvPr id="95" name="テキスト ボックス 94"/>
            <p:cNvSpPr txBox="1"/>
            <p:nvPr/>
          </p:nvSpPr>
          <p:spPr>
            <a:xfrm>
              <a:off x="854766" y="3824488"/>
              <a:ext cx="2569871" cy="307777"/>
            </a:xfrm>
            <a:prstGeom prst="rect">
              <a:avLst/>
            </a:prstGeom>
            <a:noFill/>
          </p:spPr>
          <p:txBody>
            <a:bodyPr wrap="none" rtlCol="0">
              <a:spAutoFit/>
            </a:bodyPr>
            <a:lstStyle/>
            <a:p>
              <a:r>
                <a:rPr lang="en-US" altLang="ja-JP" sz="1400" i="1" smtClean="0">
                  <a:solidFill>
                    <a:srgbClr val="002060"/>
                  </a:solidFill>
                  <a:latin typeface="Arial Black" panose="020B0A04020102020204" pitchFamily="34" charset="0"/>
                </a:rPr>
                <a:t>Free </a:t>
              </a:r>
              <a:r>
                <a:rPr lang="en-US" altLang="ja-JP" sz="1400" i="1">
                  <a:solidFill>
                    <a:srgbClr val="002060"/>
                  </a:solidFill>
                  <a:latin typeface="Arial Black" panose="020B0A04020102020204" pitchFamily="34" charset="0"/>
                </a:rPr>
                <a:t>Connecting</a:t>
              </a:r>
              <a:r>
                <a:rPr lang="ja-JP" altLang="en-US" sz="1400" i="1" dirty="0" smtClean="0">
                  <a:solidFill>
                    <a:srgbClr val="002060"/>
                  </a:solidFill>
                  <a:latin typeface="Arial Black" panose="020B0A04020102020204" pitchFamily="34" charset="0"/>
                </a:rPr>
                <a:t> </a:t>
              </a:r>
              <a:r>
                <a:rPr lang="en-US" altLang="ja-JP" sz="1400" i="1" dirty="0" smtClean="0">
                  <a:solidFill>
                    <a:srgbClr val="002060"/>
                  </a:solidFill>
                  <a:latin typeface="Arial Black" panose="020B0A04020102020204" pitchFamily="34" charset="0"/>
                </a:rPr>
                <a:t>models</a:t>
              </a:r>
            </a:p>
          </p:txBody>
        </p:sp>
        <p:sp>
          <p:nvSpPr>
            <p:cNvPr id="35" name="テキスト ボックス 34"/>
            <p:cNvSpPr txBox="1"/>
            <p:nvPr/>
          </p:nvSpPr>
          <p:spPr>
            <a:xfrm>
              <a:off x="3918387" y="4788899"/>
              <a:ext cx="1810927" cy="30777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400" b="1" i="1" dirty="0">
                  <a:solidFill>
                    <a:srgbClr val="002060"/>
                  </a:solidFill>
                  <a:latin typeface="ＭＳ Ｐゴシック" pitchFamily="50" charset="-128"/>
                </a:rPr>
                <a:t>皆様</a:t>
              </a:r>
              <a:r>
                <a:rPr lang="ja-JP" altLang="en-US" sz="1400" b="1" i="1" dirty="0" smtClean="0">
                  <a:solidFill>
                    <a:srgbClr val="002060"/>
                  </a:solidFill>
                  <a:latin typeface="ＭＳ Ｐゴシック" pitchFamily="50" charset="-128"/>
                </a:rPr>
                <a:t>の</a:t>
              </a:r>
              <a:r>
                <a:rPr lang="ja-JP" altLang="en-US" sz="1400" b="1" i="1" dirty="0">
                  <a:solidFill>
                    <a:srgbClr val="002060"/>
                  </a:solidFill>
                  <a:latin typeface="ＭＳ Ｐゴシック" pitchFamily="50" charset="-128"/>
                </a:rPr>
                <a:t>お墨付き</a:t>
              </a:r>
              <a:endParaRPr lang="en-US" altLang="ja-JP" sz="1400" b="1" i="1" dirty="0" smtClean="0">
                <a:solidFill>
                  <a:srgbClr val="002060"/>
                </a:solidFill>
                <a:latin typeface="ＭＳ Ｐゴシック" pitchFamily="50" charset="-128"/>
              </a:endParaRPr>
            </a:p>
          </p:txBody>
        </p:sp>
        <p:sp>
          <p:nvSpPr>
            <p:cNvPr id="107" name="テキスト ボックス 106"/>
            <p:cNvSpPr txBox="1"/>
            <p:nvPr/>
          </p:nvSpPr>
          <p:spPr>
            <a:xfrm>
              <a:off x="1056318" y="499013"/>
              <a:ext cx="3739613" cy="338554"/>
            </a:xfrm>
            <a:prstGeom prst="rect">
              <a:avLst/>
            </a:prstGeom>
            <a:noFill/>
          </p:spPr>
          <p:txBody>
            <a:bodyPr wrap="none" rtlCol="0">
              <a:spAutoFit/>
            </a:bodyPr>
            <a:lstStyle/>
            <a:p>
              <a:r>
                <a:rPr lang="en-US" altLang="ja-JP" sz="1600" i="1" u="sng" dirty="0" smtClean="0">
                  <a:solidFill>
                    <a:srgbClr val="002060"/>
                  </a:solidFill>
                  <a:latin typeface="Arial Black" panose="020B0A04020102020204" pitchFamily="34" charset="0"/>
                </a:rPr>
                <a:t>Innovative Routine</a:t>
              </a:r>
              <a:r>
                <a:rPr lang="ja-JP" altLang="en-US" sz="1600" i="1" u="sng" dirty="0">
                  <a:solidFill>
                    <a:srgbClr val="002060"/>
                  </a:solidFill>
                  <a:latin typeface="Arial Black" panose="020B0A04020102020204" pitchFamily="34" charset="0"/>
                </a:rPr>
                <a:t> </a:t>
              </a:r>
              <a:r>
                <a:rPr lang="en-US" altLang="ja-JP" sz="1600" i="1" u="sng" dirty="0" smtClean="0">
                  <a:solidFill>
                    <a:srgbClr val="002060"/>
                  </a:solidFill>
                  <a:latin typeface="Arial Black" panose="020B0A04020102020204" pitchFamily="34" charset="0"/>
                </a:rPr>
                <a:t>Framework</a:t>
              </a:r>
              <a:endParaRPr lang="en-US" altLang="ja-JP" sz="1600" i="1" u="sng" dirty="0">
                <a:solidFill>
                  <a:srgbClr val="002060"/>
                </a:solidFill>
                <a:latin typeface="Arial Black" panose="020B0A04020102020204" pitchFamily="34" charset="0"/>
              </a:endParaRPr>
            </a:p>
          </p:txBody>
        </p:sp>
        <p:sp>
          <p:nvSpPr>
            <p:cNvPr id="31" name="テキスト ボックス 30"/>
            <p:cNvSpPr txBox="1"/>
            <p:nvPr/>
          </p:nvSpPr>
          <p:spPr>
            <a:xfrm>
              <a:off x="1848406" y="2432760"/>
              <a:ext cx="1201668" cy="738664"/>
            </a:xfrm>
            <a:prstGeom prst="rect">
              <a:avLst/>
            </a:prstGeom>
            <a:noFill/>
          </p:spPr>
          <p:txBody>
            <a:bodyPr wrap="square" rtlCol="0">
              <a:spAutoFit/>
            </a:bodyPr>
            <a:lstStyle/>
            <a:p>
              <a:r>
                <a:rPr lang="en-US" altLang="ja-JP" sz="1400" b="1" i="1" dirty="0" err="1" smtClean="0">
                  <a:solidFill>
                    <a:srgbClr val="002060"/>
                  </a:solidFill>
                  <a:latin typeface="ＭＳ Ｐゴシック" pitchFamily="50" charset="-128"/>
                </a:rPr>
                <a:t>nanapi</a:t>
              </a:r>
              <a:endParaRPr lang="en-US" altLang="ja-JP" sz="1400" b="1" i="1" dirty="0" smtClean="0">
                <a:solidFill>
                  <a:srgbClr val="002060"/>
                </a:solidFill>
                <a:latin typeface="ＭＳ Ｐゴシック" pitchFamily="50" charset="-128"/>
              </a:endParaRPr>
            </a:p>
            <a:p>
              <a:r>
                <a:rPr lang="en-US" altLang="ja-JP" sz="1400" b="1" i="1" dirty="0" smtClean="0">
                  <a:solidFill>
                    <a:srgbClr val="002060"/>
                  </a:solidFill>
                  <a:latin typeface="ＭＳ Ｐゴシック" pitchFamily="50" charset="-128"/>
                </a:rPr>
                <a:t>RBB</a:t>
              </a:r>
              <a:r>
                <a:rPr lang="ja-JP" altLang="en-US" sz="1400" b="1" i="1" dirty="0" smtClean="0">
                  <a:solidFill>
                    <a:srgbClr val="002060"/>
                  </a:solidFill>
                  <a:latin typeface="ＭＳ Ｐゴシック" pitchFamily="50" charset="-128"/>
                </a:rPr>
                <a:t>　</a:t>
              </a:r>
              <a:r>
                <a:rPr lang="en-US" altLang="ja-JP" sz="1400" b="1" i="1" dirty="0" smtClean="0">
                  <a:solidFill>
                    <a:srgbClr val="002060"/>
                  </a:solidFill>
                  <a:latin typeface="ＭＳ Ｐゴシック" pitchFamily="50" charset="-128"/>
                </a:rPr>
                <a:t>Profile</a:t>
              </a:r>
              <a:endParaRPr lang="en-US" altLang="ja-JP" sz="1400" b="1" i="1" dirty="0">
                <a:solidFill>
                  <a:srgbClr val="002060"/>
                </a:solidFill>
                <a:latin typeface="ＭＳ Ｐゴシック" pitchFamily="50" charset="-128"/>
              </a:endParaRPr>
            </a:p>
            <a:p>
              <a:r>
                <a:rPr lang="en-US" altLang="ja-JP" sz="1400" b="1" i="1" dirty="0" smtClean="0">
                  <a:solidFill>
                    <a:srgbClr val="002060"/>
                  </a:solidFill>
                  <a:latin typeface="ＭＳ Ｐゴシック" pitchFamily="50" charset="-128"/>
                </a:rPr>
                <a:t>RISEMOM</a:t>
              </a:r>
              <a:r>
                <a:rPr lang="ja-JP" altLang="en-US" sz="1400" b="1" i="1" dirty="0" smtClean="0">
                  <a:solidFill>
                    <a:srgbClr val="002060"/>
                  </a:solidFill>
                  <a:latin typeface="ＭＳ Ｐゴシック" pitchFamily="50" charset="-128"/>
                </a:rPr>
                <a:t>・・</a:t>
              </a:r>
              <a:endParaRPr lang="en-US" altLang="ja-JP" sz="1400" b="1" i="1" dirty="0" smtClean="0">
                <a:solidFill>
                  <a:srgbClr val="002060"/>
                </a:solidFill>
                <a:latin typeface="ＭＳ Ｐゴシック" pitchFamily="50" charset="-128"/>
              </a:endParaRPr>
            </a:p>
          </p:txBody>
        </p:sp>
        <p:sp>
          <p:nvSpPr>
            <p:cNvPr id="29" name="テキスト ボックス 28"/>
            <p:cNvSpPr txBox="1"/>
            <p:nvPr/>
          </p:nvSpPr>
          <p:spPr>
            <a:xfrm>
              <a:off x="2739046" y="1230680"/>
              <a:ext cx="1103015" cy="307777"/>
            </a:xfrm>
            <a:prstGeom prst="rect">
              <a:avLst/>
            </a:prstGeom>
            <a:noFill/>
          </p:spPr>
          <p:txBody>
            <a:bodyPr wrap="square" rtlCol="0">
              <a:spAutoFit/>
            </a:bodyPr>
            <a:lstStyle/>
            <a:p>
              <a:r>
                <a:rPr lang="en-US" altLang="ja-JP" sz="1400" b="1" i="1" dirty="0" smtClean="0">
                  <a:solidFill>
                    <a:srgbClr val="002060"/>
                  </a:solidFill>
                  <a:latin typeface="ＭＳ Ｐゴシック" pitchFamily="50" charset="-128"/>
                </a:rPr>
                <a:t>Camera+</a:t>
              </a:r>
            </a:p>
          </p:txBody>
        </p:sp>
        <p:sp>
          <p:nvSpPr>
            <p:cNvPr id="118" name="テキスト ボックス 117"/>
            <p:cNvSpPr txBox="1"/>
            <p:nvPr/>
          </p:nvSpPr>
          <p:spPr>
            <a:xfrm>
              <a:off x="3826878" y="1468127"/>
              <a:ext cx="1592148" cy="307777"/>
            </a:xfrm>
            <a:prstGeom prst="rect">
              <a:avLst/>
            </a:prstGeom>
            <a:noFill/>
          </p:spPr>
          <p:txBody>
            <a:bodyPr wrap="square" rtlCol="0">
              <a:spAutoFit/>
            </a:bodyPr>
            <a:lstStyle/>
            <a:p>
              <a:r>
                <a:rPr lang="en-US" altLang="ja-JP" sz="1400" b="1" i="1" dirty="0" err="1" smtClean="0">
                  <a:solidFill>
                    <a:srgbClr val="002060"/>
                  </a:solidFill>
                  <a:latin typeface="ＭＳ Ｐゴシック" pitchFamily="50" charset="-128"/>
                </a:rPr>
                <a:t>LiveChat</a:t>
              </a:r>
              <a:r>
                <a:rPr lang="en-US" altLang="ja-JP" sz="1400" b="1" i="1" dirty="0" smtClean="0">
                  <a:solidFill>
                    <a:srgbClr val="002060"/>
                  </a:solidFill>
                  <a:latin typeface="ＭＳ Ｐゴシック" pitchFamily="50" charset="-128"/>
                </a:rPr>
                <a:t> </a:t>
              </a:r>
              <a:r>
                <a:rPr lang="en-US" altLang="ja-JP" sz="1400" b="1" i="1" dirty="0">
                  <a:solidFill>
                    <a:srgbClr val="002060"/>
                  </a:solidFill>
                  <a:latin typeface="ＭＳ Ｐゴシック" pitchFamily="50" charset="-128"/>
                </a:rPr>
                <a:t>Business</a:t>
              </a:r>
              <a:endParaRPr lang="en-US" altLang="ja-JP" sz="1400" b="1" i="1" dirty="0" smtClean="0">
                <a:solidFill>
                  <a:srgbClr val="002060"/>
                </a:solidFill>
                <a:latin typeface="ＭＳ Ｐゴシック" pitchFamily="50" charset="-128"/>
              </a:endParaRPr>
            </a:p>
          </p:txBody>
        </p:sp>
      </p:grpSp>
      <p:sp>
        <p:nvSpPr>
          <p:cNvPr id="17" name="テキスト ボックス 16"/>
          <p:cNvSpPr txBox="1"/>
          <p:nvPr/>
        </p:nvSpPr>
        <p:spPr>
          <a:xfrm>
            <a:off x="7308996" y="64878"/>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grpSp>
        <p:nvGrpSpPr>
          <p:cNvPr id="10" name="グループ化 9"/>
          <p:cNvGrpSpPr/>
          <p:nvPr/>
        </p:nvGrpSpPr>
        <p:grpSpPr>
          <a:xfrm>
            <a:off x="3098414" y="1809597"/>
            <a:ext cx="3183498" cy="2013290"/>
            <a:chOff x="3031800" y="3000257"/>
            <a:chExt cx="2079770" cy="1178404"/>
          </a:xfrm>
          <a:gradFill flip="none" rotWithShape="1">
            <a:gsLst>
              <a:gs pos="0">
                <a:srgbClr val="3DDEEF">
                  <a:tint val="66000"/>
                  <a:satMod val="160000"/>
                </a:srgbClr>
              </a:gs>
              <a:gs pos="50000">
                <a:srgbClr val="3DDEEF">
                  <a:tint val="44500"/>
                  <a:satMod val="160000"/>
                </a:srgbClr>
              </a:gs>
              <a:gs pos="100000">
                <a:srgbClr val="3DDEEF">
                  <a:tint val="23500"/>
                  <a:satMod val="160000"/>
                </a:srgbClr>
              </a:gs>
            </a:gsLst>
            <a:lin ang="5400000" scaled="1"/>
            <a:tileRect/>
          </a:gradFill>
        </p:grpSpPr>
        <p:sp>
          <p:nvSpPr>
            <p:cNvPr id="11" name="曲折矢印 10"/>
            <p:cNvSpPr/>
            <p:nvPr/>
          </p:nvSpPr>
          <p:spPr>
            <a:xfrm>
              <a:off x="3031800" y="3000257"/>
              <a:ext cx="1380353" cy="820813"/>
            </a:xfrm>
            <a:prstGeom prst="bentArrow">
              <a:avLst>
                <a:gd name="adj1" fmla="val 47161"/>
                <a:gd name="adj2" fmla="val 35342"/>
                <a:gd name="adj3" fmla="val 2795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2" name="曲折矢印 11"/>
            <p:cNvSpPr/>
            <p:nvPr/>
          </p:nvSpPr>
          <p:spPr>
            <a:xfrm flipH="1" flipV="1">
              <a:off x="3637237" y="3400945"/>
              <a:ext cx="1474333" cy="777716"/>
            </a:xfrm>
            <a:prstGeom prst="bentArrow">
              <a:avLst>
                <a:gd name="adj1" fmla="val 47161"/>
                <a:gd name="adj2" fmla="val 35342"/>
                <a:gd name="adj3" fmla="val 2795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389" y="2614885"/>
            <a:ext cx="2236314" cy="45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1583467" y="1859537"/>
            <a:ext cx="1564986" cy="584164"/>
          </a:xfrm>
          <a:prstGeom prst="rect">
            <a:avLst/>
          </a:prstGeom>
          <a:noFill/>
        </p:spPr>
        <p:txBody>
          <a:bodyPr wrap="square" rtlCol="0">
            <a:spAutoFit/>
          </a:bodyPr>
          <a:lstStyle/>
          <a:p>
            <a:pPr algn="ctr"/>
            <a:r>
              <a:rPr lang="en-US" altLang="ja-JP" sz="3600" b="1" u="sng" dirty="0" smtClean="0"/>
              <a:t>Virtual</a:t>
            </a:r>
          </a:p>
        </p:txBody>
      </p:sp>
      <p:sp>
        <p:nvSpPr>
          <p:cNvPr id="25" name="テキスト ボックス 24"/>
          <p:cNvSpPr txBox="1"/>
          <p:nvPr/>
        </p:nvSpPr>
        <p:spPr>
          <a:xfrm>
            <a:off x="5887334" y="1737682"/>
            <a:ext cx="1564986" cy="646331"/>
          </a:xfrm>
          <a:prstGeom prst="rect">
            <a:avLst/>
          </a:prstGeom>
          <a:noFill/>
        </p:spPr>
        <p:txBody>
          <a:bodyPr wrap="square" rtlCol="0">
            <a:spAutoFit/>
          </a:bodyPr>
          <a:lstStyle/>
          <a:p>
            <a:pPr algn="ctr"/>
            <a:r>
              <a:rPr lang="en-US" altLang="ja-JP" sz="3600" b="1" u="sng" dirty="0" smtClean="0"/>
              <a:t>Hybrid</a:t>
            </a:r>
          </a:p>
        </p:txBody>
      </p:sp>
      <p:sp>
        <p:nvSpPr>
          <p:cNvPr id="26" name="テキスト ボックス 25"/>
          <p:cNvSpPr txBox="1"/>
          <p:nvPr/>
        </p:nvSpPr>
        <p:spPr>
          <a:xfrm>
            <a:off x="6011638" y="3340302"/>
            <a:ext cx="1410741" cy="646331"/>
          </a:xfrm>
          <a:prstGeom prst="rect">
            <a:avLst/>
          </a:prstGeom>
          <a:noFill/>
        </p:spPr>
        <p:txBody>
          <a:bodyPr wrap="square" rtlCol="0">
            <a:spAutoFit/>
          </a:bodyPr>
          <a:lstStyle/>
          <a:p>
            <a:pPr algn="ctr"/>
            <a:r>
              <a:rPr lang="en-US" altLang="ja-JP" sz="3600" b="1" u="sng" dirty="0" smtClean="0"/>
              <a:t>Real</a:t>
            </a:r>
            <a:r>
              <a:rPr kumimoji="1" lang="en-US" altLang="ja-JP" sz="3600" b="1" u="sng" dirty="0" smtClean="0"/>
              <a:t> </a:t>
            </a:r>
          </a:p>
        </p:txBody>
      </p:sp>
      <p:sp>
        <p:nvSpPr>
          <p:cNvPr id="13" name="テキスト ボックス 12"/>
          <p:cNvSpPr txBox="1"/>
          <p:nvPr/>
        </p:nvSpPr>
        <p:spPr>
          <a:xfrm>
            <a:off x="3154134" y="2924944"/>
            <a:ext cx="2858026" cy="461665"/>
          </a:xfrm>
          <a:prstGeom prst="rect">
            <a:avLst/>
          </a:prstGeom>
          <a:noFill/>
        </p:spPr>
        <p:txBody>
          <a:bodyPr wrap="none" rtlCol="0">
            <a:spAutoFit/>
          </a:bodyPr>
          <a:lstStyle/>
          <a:p>
            <a:r>
              <a:rPr lang="en-US" altLang="ja-JP" sz="2400" b="1" i="1" dirty="0">
                <a:solidFill>
                  <a:srgbClr val="002060"/>
                </a:solidFill>
              </a:rPr>
              <a:t>User </a:t>
            </a:r>
            <a:r>
              <a:rPr lang="en-US" altLang="ja-JP" sz="2400" b="1" i="1" dirty="0" smtClean="0">
                <a:solidFill>
                  <a:srgbClr val="002060"/>
                </a:solidFill>
              </a:rPr>
              <a:t>Activity</a:t>
            </a:r>
            <a:r>
              <a:rPr lang="ja-JP" altLang="en-US" sz="2400" b="1" i="1" dirty="0">
                <a:solidFill>
                  <a:srgbClr val="002060"/>
                </a:solidFill>
              </a:rPr>
              <a:t> </a:t>
            </a:r>
            <a:r>
              <a:rPr lang="en-US" altLang="ja-JP" sz="2400" b="1" i="1" dirty="0" smtClean="0">
                <a:solidFill>
                  <a:srgbClr val="002060"/>
                </a:solidFill>
              </a:rPr>
              <a:t>Routine</a:t>
            </a:r>
            <a:endParaRPr lang="en-US" altLang="ja-JP" sz="2400" b="1" i="1" dirty="0">
              <a:solidFill>
                <a:srgbClr val="002060"/>
              </a:solidFill>
            </a:endParaRPr>
          </a:p>
        </p:txBody>
      </p:sp>
      <p:grpSp>
        <p:nvGrpSpPr>
          <p:cNvPr id="24" name="グループ化 23"/>
          <p:cNvGrpSpPr/>
          <p:nvPr/>
        </p:nvGrpSpPr>
        <p:grpSpPr>
          <a:xfrm>
            <a:off x="3203848" y="1995783"/>
            <a:ext cx="830677" cy="662880"/>
            <a:chOff x="3419872" y="1995783"/>
            <a:chExt cx="830677" cy="662880"/>
          </a:xfrm>
        </p:grpSpPr>
        <p:sp>
          <p:nvSpPr>
            <p:cNvPr id="37" name="円/楕円 36"/>
            <p:cNvSpPr/>
            <p:nvPr/>
          </p:nvSpPr>
          <p:spPr>
            <a:xfrm>
              <a:off x="3493545" y="1995783"/>
              <a:ext cx="718415" cy="662880"/>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p>
          </p:txBody>
        </p:sp>
        <p:sp>
          <p:nvSpPr>
            <p:cNvPr id="38" name="テキスト ボックス 37"/>
            <p:cNvSpPr txBox="1"/>
            <p:nvPr/>
          </p:nvSpPr>
          <p:spPr>
            <a:xfrm>
              <a:off x="3419872" y="2060848"/>
              <a:ext cx="830677" cy="430887"/>
            </a:xfrm>
            <a:prstGeom prst="rect">
              <a:avLst/>
            </a:prstGeom>
            <a:noFill/>
          </p:spPr>
          <p:txBody>
            <a:bodyPr wrap="none" rtlCol="0">
              <a:spAutoFit/>
            </a:bodyPr>
            <a:lstStyle/>
            <a:p>
              <a:pPr algn="ctr"/>
              <a:r>
                <a:rPr kumimoji="1" lang="en-US" altLang="ja-JP" sz="1100" dirty="0" smtClean="0">
                  <a:solidFill>
                    <a:srgbClr val="FFFF00"/>
                  </a:solidFill>
                </a:rPr>
                <a:t>SNS</a:t>
              </a:r>
              <a:r>
                <a:rPr lang="ja-JP" altLang="en-US" sz="1100" dirty="0">
                  <a:solidFill>
                    <a:srgbClr val="FFFF00"/>
                  </a:solidFill>
                </a:rPr>
                <a:t> </a:t>
              </a:r>
              <a:r>
                <a:rPr lang="en-US" altLang="ja-JP" sz="1100" dirty="0" smtClean="0">
                  <a:solidFill>
                    <a:srgbClr val="FFFF00"/>
                  </a:solidFill>
                </a:rPr>
                <a:t>Sight</a:t>
              </a:r>
              <a:endParaRPr kumimoji="1" lang="en-US" altLang="ja-JP" sz="1100" dirty="0" smtClean="0">
                <a:solidFill>
                  <a:srgbClr val="FFFF00"/>
                </a:solidFill>
              </a:endParaRPr>
            </a:p>
            <a:p>
              <a:pPr algn="ctr"/>
              <a:r>
                <a:rPr lang="en-US" altLang="ja-JP" sz="1100" dirty="0">
                  <a:solidFill>
                    <a:srgbClr val="FFFF00"/>
                  </a:solidFill>
                </a:rPr>
                <a:t>Application</a:t>
              </a:r>
              <a:endParaRPr kumimoji="1" lang="ja-JP" altLang="en-US" sz="1100" dirty="0">
                <a:solidFill>
                  <a:srgbClr val="FFFF00"/>
                </a:solidFill>
              </a:endParaRPr>
            </a:p>
          </p:txBody>
        </p:sp>
      </p:grpSp>
      <p:sp>
        <p:nvSpPr>
          <p:cNvPr id="39" name="テキスト ボックス 38"/>
          <p:cNvSpPr txBox="1"/>
          <p:nvPr/>
        </p:nvSpPr>
        <p:spPr>
          <a:xfrm>
            <a:off x="1068670" y="3368890"/>
            <a:ext cx="2567226" cy="646331"/>
          </a:xfrm>
          <a:prstGeom prst="rect">
            <a:avLst/>
          </a:prstGeom>
          <a:noFill/>
        </p:spPr>
        <p:txBody>
          <a:bodyPr wrap="square" rtlCol="0">
            <a:spAutoFit/>
          </a:bodyPr>
          <a:lstStyle/>
          <a:p>
            <a:pPr algn="ctr"/>
            <a:r>
              <a:rPr lang="en-US" altLang="ja-JP" sz="3600" b="1" u="sng" dirty="0" smtClean="0"/>
              <a:t>Potential</a:t>
            </a:r>
            <a:endParaRPr lang="en-US" altLang="ja-JP" sz="3600" b="1" u="sng" dirty="0"/>
          </a:p>
        </p:txBody>
      </p:sp>
      <p:grpSp>
        <p:nvGrpSpPr>
          <p:cNvPr id="15" name="グループ化 14"/>
          <p:cNvGrpSpPr/>
          <p:nvPr/>
        </p:nvGrpSpPr>
        <p:grpSpPr>
          <a:xfrm>
            <a:off x="5091582" y="3657488"/>
            <a:ext cx="821059" cy="662880"/>
            <a:chOff x="5163590" y="3657488"/>
            <a:chExt cx="821059" cy="662880"/>
          </a:xfrm>
        </p:grpSpPr>
        <p:sp>
          <p:nvSpPr>
            <p:cNvPr id="40" name="円/楕円 39"/>
            <p:cNvSpPr/>
            <p:nvPr/>
          </p:nvSpPr>
          <p:spPr>
            <a:xfrm>
              <a:off x="5235680" y="3657488"/>
              <a:ext cx="718415" cy="662880"/>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p>
          </p:txBody>
        </p:sp>
        <p:sp>
          <p:nvSpPr>
            <p:cNvPr id="41" name="テキスト ボックス 40"/>
            <p:cNvSpPr txBox="1"/>
            <p:nvPr/>
          </p:nvSpPr>
          <p:spPr>
            <a:xfrm>
              <a:off x="5163590" y="3773484"/>
              <a:ext cx="821059" cy="430887"/>
            </a:xfrm>
            <a:prstGeom prst="rect">
              <a:avLst/>
            </a:prstGeom>
            <a:noFill/>
          </p:spPr>
          <p:txBody>
            <a:bodyPr wrap="none" rtlCol="0">
              <a:spAutoFit/>
            </a:bodyPr>
            <a:lstStyle/>
            <a:p>
              <a:pPr algn="ctr"/>
              <a:r>
                <a:rPr kumimoji="1" lang="en-US" altLang="ja-JP" sz="1100" dirty="0" smtClean="0">
                  <a:solidFill>
                    <a:srgbClr val="FFFF00"/>
                  </a:solidFill>
                </a:rPr>
                <a:t>Realization</a:t>
              </a:r>
            </a:p>
            <a:p>
              <a:pPr algn="ctr"/>
              <a:r>
                <a:rPr lang="en-US" altLang="ja-JP" sz="1100" dirty="0" smtClean="0">
                  <a:solidFill>
                    <a:srgbClr val="FFFF00"/>
                  </a:solidFill>
                </a:rPr>
                <a:t>In Products</a:t>
              </a:r>
              <a:endParaRPr kumimoji="1" lang="ja-JP" altLang="en-US" sz="1100" dirty="0">
                <a:solidFill>
                  <a:srgbClr val="FFFF00"/>
                </a:solidFill>
              </a:endParaRPr>
            </a:p>
          </p:txBody>
        </p:sp>
      </p:grpSp>
      <p:grpSp>
        <p:nvGrpSpPr>
          <p:cNvPr id="16" name="グループ化 15"/>
          <p:cNvGrpSpPr/>
          <p:nvPr/>
        </p:nvGrpSpPr>
        <p:grpSpPr>
          <a:xfrm>
            <a:off x="5015469" y="1975009"/>
            <a:ext cx="840294" cy="662880"/>
            <a:chOff x="5087477" y="1975009"/>
            <a:chExt cx="840294" cy="662880"/>
          </a:xfrm>
        </p:grpSpPr>
        <p:sp>
          <p:nvSpPr>
            <p:cNvPr id="42" name="円/楕円 41"/>
            <p:cNvSpPr/>
            <p:nvPr/>
          </p:nvSpPr>
          <p:spPr>
            <a:xfrm>
              <a:off x="5148416" y="1975009"/>
              <a:ext cx="718415" cy="662880"/>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p>
          </p:txBody>
        </p:sp>
        <p:sp>
          <p:nvSpPr>
            <p:cNvPr id="43" name="テキスト ボックス 42"/>
            <p:cNvSpPr txBox="1"/>
            <p:nvPr/>
          </p:nvSpPr>
          <p:spPr>
            <a:xfrm>
              <a:off x="5087477" y="2078630"/>
              <a:ext cx="840294" cy="430887"/>
            </a:xfrm>
            <a:prstGeom prst="rect">
              <a:avLst/>
            </a:prstGeom>
            <a:noFill/>
          </p:spPr>
          <p:txBody>
            <a:bodyPr wrap="none" rtlCol="0">
              <a:spAutoFit/>
            </a:bodyPr>
            <a:lstStyle/>
            <a:p>
              <a:pPr algn="ctr"/>
              <a:r>
                <a:rPr kumimoji="1" lang="en-US" altLang="ja-JP" sz="1100" dirty="0" smtClean="0">
                  <a:solidFill>
                    <a:srgbClr val="FFFF00"/>
                  </a:solidFill>
                </a:rPr>
                <a:t>Cross </a:t>
              </a:r>
            </a:p>
            <a:p>
              <a:pPr algn="ctr"/>
              <a:r>
                <a:rPr kumimoji="1" lang="en-US" altLang="ja-JP" sz="1100" dirty="0" smtClean="0">
                  <a:solidFill>
                    <a:srgbClr val="FFFF00"/>
                  </a:solidFill>
                </a:rPr>
                <a:t>Technology</a:t>
              </a:r>
            </a:p>
          </p:txBody>
        </p:sp>
      </p:grpSp>
      <p:grpSp>
        <p:nvGrpSpPr>
          <p:cNvPr id="9" name="グループ化 8"/>
          <p:cNvGrpSpPr/>
          <p:nvPr/>
        </p:nvGrpSpPr>
        <p:grpSpPr>
          <a:xfrm>
            <a:off x="3211747" y="3647694"/>
            <a:ext cx="784189" cy="662880"/>
            <a:chOff x="3432074" y="3647694"/>
            <a:chExt cx="784189" cy="662880"/>
          </a:xfrm>
        </p:grpSpPr>
        <p:sp>
          <p:nvSpPr>
            <p:cNvPr id="44" name="円/楕円 43"/>
            <p:cNvSpPr/>
            <p:nvPr/>
          </p:nvSpPr>
          <p:spPr>
            <a:xfrm>
              <a:off x="3477145" y="3647694"/>
              <a:ext cx="718415" cy="662880"/>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p>
          </p:txBody>
        </p:sp>
        <p:sp>
          <p:nvSpPr>
            <p:cNvPr id="45" name="テキスト ボックス 44"/>
            <p:cNvSpPr txBox="1"/>
            <p:nvPr/>
          </p:nvSpPr>
          <p:spPr>
            <a:xfrm>
              <a:off x="3432074" y="3717032"/>
              <a:ext cx="784189" cy="430887"/>
            </a:xfrm>
            <a:prstGeom prst="rect">
              <a:avLst/>
            </a:prstGeom>
            <a:noFill/>
          </p:spPr>
          <p:txBody>
            <a:bodyPr wrap="none" rtlCol="0">
              <a:spAutoFit/>
            </a:bodyPr>
            <a:lstStyle/>
            <a:p>
              <a:pPr algn="ctr"/>
              <a:r>
                <a:rPr lang="en-US" altLang="ja-JP" sz="1100" dirty="0" smtClean="0">
                  <a:solidFill>
                    <a:srgbClr val="FFFF00"/>
                  </a:solidFill>
                </a:rPr>
                <a:t>Overview</a:t>
              </a:r>
            </a:p>
            <a:p>
              <a:pPr algn="ctr"/>
              <a:r>
                <a:rPr kumimoji="1" lang="en-US" altLang="ja-JP" sz="1100" dirty="0">
                  <a:solidFill>
                    <a:srgbClr val="FFFF00"/>
                  </a:solidFill>
                </a:rPr>
                <a:t>Evaluation</a:t>
              </a:r>
              <a:endParaRPr kumimoji="1" lang="en-US" altLang="ja-JP" sz="1100" dirty="0" smtClean="0">
                <a:solidFill>
                  <a:srgbClr val="FFFF00"/>
                </a:solidFill>
              </a:endParaRPr>
            </a:p>
          </p:txBody>
        </p:sp>
      </p:grpSp>
      <p:sp>
        <p:nvSpPr>
          <p:cNvPr id="48" name="円/楕円 47"/>
          <p:cNvSpPr/>
          <p:nvPr/>
        </p:nvSpPr>
        <p:spPr>
          <a:xfrm>
            <a:off x="728356" y="4170138"/>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rgbClr val="FFFF00"/>
                </a:solidFill>
              </a:rPr>
              <a:t>1</a:t>
            </a:r>
          </a:p>
        </p:txBody>
      </p:sp>
      <p:sp>
        <p:nvSpPr>
          <p:cNvPr id="62" name="円/楕円 61"/>
          <p:cNvSpPr/>
          <p:nvPr/>
        </p:nvSpPr>
        <p:spPr>
          <a:xfrm>
            <a:off x="539552" y="3870876"/>
            <a:ext cx="315356" cy="317800"/>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2</a:t>
            </a:r>
            <a:endParaRPr kumimoji="1" lang="en-US" altLang="ja-JP" sz="1200" b="1" dirty="0" smtClean="0">
              <a:solidFill>
                <a:srgbClr val="FFFF00"/>
              </a:solidFill>
            </a:endParaRPr>
          </a:p>
        </p:txBody>
      </p:sp>
      <p:sp>
        <p:nvSpPr>
          <p:cNvPr id="63" name="円/楕円 62"/>
          <p:cNvSpPr/>
          <p:nvPr/>
        </p:nvSpPr>
        <p:spPr>
          <a:xfrm>
            <a:off x="1691680" y="2780928"/>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4</a:t>
            </a:r>
            <a:endParaRPr kumimoji="1" lang="en-US" altLang="ja-JP" sz="1200" b="1" dirty="0" smtClean="0">
              <a:solidFill>
                <a:srgbClr val="FFFF00"/>
              </a:solidFill>
            </a:endParaRPr>
          </a:p>
        </p:txBody>
      </p:sp>
      <p:grpSp>
        <p:nvGrpSpPr>
          <p:cNvPr id="5" name="グループ化 4"/>
          <p:cNvGrpSpPr/>
          <p:nvPr/>
        </p:nvGrpSpPr>
        <p:grpSpPr>
          <a:xfrm>
            <a:off x="179512" y="5921340"/>
            <a:ext cx="1097689" cy="576064"/>
            <a:chOff x="659229" y="5459188"/>
            <a:chExt cx="1097689" cy="576064"/>
          </a:xfrm>
        </p:grpSpPr>
        <p:sp>
          <p:nvSpPr>
            <p:cNvPr id="4" name="山形 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テキスト ボックス 6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66" name="テキスト ボックス 65"/>
          <p:cNvSpPr txBox="1"/>
          <p:nvPr/>
        </p:nvSpPr>
        <p:spPr>
          <a:xfrm>
            <a:off x="1330921" y="5949860"/>
            <a:ext cx="7502375" cy="577081"/>
          </a:xfrm>
          <a:prstGeom prst="rect">
            <a:avLst/>
          </a:prstGeom>
          <a:noFill/>
          <a:ln>
            <a:noFill/>
          </a:ln>
        </p:spPr>
        <p:txBody>
          <a:bodyPr wrap="none" rtlCol="0">
            <a:spAutoFit/>
          </a:bodyPr>
          <a:lstStyle/>
          <a:p>
            <a:pPr marL="171450" indent="-171450">
              <a:buFont typeface="Wingdings" panose="05000000000000000000" pitchFamily="2" charset="2"/>
              <a:buChar char="l"/>
            </a:pPr>
            <a:r>
              <a:rPr lang="ja-JP" altLang="en-US" sz="1050" b="1" dirty="0">
                <a:solidFill>
                  <a:srgbClr val="002060"/>
                </a:solidFill>
                <a:latin typeface="ＭＳ Ｐゴシック" pitchFamily="50" charset="-128"/>
                <a:ea typeface="ＭＳ Ｐゴシック" pitchFamily="50" charset="-128"/>
              </a:rPr>
              <a:t>イノベーション</a:t>
            </a:r>
            <a:r>
              <a:rPr lang="ja-JP" altLang="en-US" sz="1050" b="1" dirty="0" smtClean="0">
                <a:solidFill>
                  <a:srgbClr val="002060"/>
                </a:solidFill>
                <a:latin typeface="ＭＳ Ｐゴシック" pitchFamily="50" charset="-128"/>
                <a:ea typeface="ＭＳ Ｐゴシック" pitchFamily="50" charset="-128"/>
              </a:rPr>
              <a:t>の循環</a:t>
            </a:r>
            <a:r>
              <a:rPr lang="ja-JP" altLang="en-US" sz="1050" b="1" dirty="0">
                <a:solidFill>
                  <a:srgbClr val="002060"/>
                </a:solidFill>
                <a:latin typeface="ＭＳ Ｐゴシック" pitchFamily="50" charset="-128"/>
                <a:ea typeface="ＭＳ Ｐゴシック" pitchFamily="50" charset="-128"/>
              </a:rPr>
              <a:t>　</a:t>
            </a:r>
            <a:r>
              <a:rPr lang="ja-JP" altLang="en-US" sz="1050" b="1" dirty="0" smtClean="0">
                <a:solidFill>
                  <a:srgbClr val="002060"/>
                </a:solidFill>
                <a:latin typeface="ＭＳ Ｐゴシック" pitchFamily="50" charset="-128"/>
                <a:ea typeface="ＭＳ Ｐゴシック" pitchFamily="50" charset="-128"/>
              </a:rPr>
              <a:t>･･　カストマーの行動に</a:t>
            </a:r>
            <a:r>
              <a:rPr lang="ja-JP" altLang="en-US" sz="1050" b="1" dirty="0">
                <a:solidFill>
                  <a:srgbClr val="002060"/>
                </a:solidFill>
                <a:latin typeface="ＭＳ Ｐゴシック" pitchFamily="50" charset="-128"/>
                <a:ea typeface="ＭＳ Ｐゴシック" pitchFamily="50" charset="-128"/>
              </a:rPr>
              <a:t>よって</a:t>
            </a:r>
            <a:r>
              <a:rPr lang="ja-JP" altLang="en-US" sz="1050" b="1" dirty="0" smtClean="0">
                <a:solidFill>
                  <a:srgbClr val="002060"/>
                </a:solidFill>
                <a:latin typeface="ＭＳ Ｐゴシック" pitchFamily="50" charset="-128"/>
                <a:ea typeface="ＭＳ Ｐゴシック" pitchFamily="50" charset="-128"/>
              </a:rPr>
              <a:t>、他のドメインに影響を与え、次なるイノベーション生成が加速する。</a:t>
            </a:r>
            <a:endParaRPr lang="en-US" altLang="ja-JP" sz="1050" b="1" dirty="0" smtClean="0">
              <a:solidFill>
                <a:srgbClr val="002060"/>
              </a:solidFill>
              <a:latin typeface="ＭＳ Ｐゴシック" pitchFamily="50" charset="-128"/>
              <a:ea typeface="ＭＳ Ｐゴシック" pitchFamily="50" charset="-128"/>
            </a:endParaRPr>
          </a:p>
          <a:p>
            <a:pPr marL="171450" indent="-171450">
              <a:buFont typeface="Wingdings" panose="05000000000000000000" pitchFamily="2" charset="2"/>
              <a:buChar char="l"/>
            </a:pPr>
            <a:r>
              <a:rPr lang="ja-JP" altLang="en-US" sz="1050" b="1" dirty="0" smtClean="0">
                <a:solidFill>
                  <a:srgbClr val="002060"/>
                </a:solidFill>
                <a:latin typeface="ＭＳ Ｐゴシック" pitchFamily="50" charset="-128"/>
                <a:ea typeface="ＭＳ Ｐゴシック" pitchFamily="50" charset="-128"/>
              </a:rPr>
              <a:t>開発情報のフラット化</a:t>
            </a:r>
            <a:r>
              <a:rPr lang="ja-JP" altLang="en-US" sz="1050" b="1" dirty="0">
                <a:solidFill>
                  <a:srgbClr val="002060"/>
                </a:solidFill>
                <a:latin typeface="ＭＳ Ｐゴシック" pitchFamily="50" charset="-128"/>
                <a:ea typeface="ＭＳ Ｐゴシック" pitchFamily="50" charset="-128"/>
              </a:rPr>
              <a:t>　</a:t>
            </a:r>
            <a:r>
              <a:rPr lang="ja-JP" altLang="en-US" sz="1050" b="1" dirty="0" smtClean="0">
                <a:solidFill>
                  <a:srgbClr val="002060"/>
                </a:solidFill>
                <a:latin typeface="ＭＳ Ｐゴシック" pitchFamily="50" charset="-128"/>
                <a:ea typeface="ＭＳ Ｐゴシック" pitchFamily="50" charset="-128"/>
              </a:rPr>
              <a:t>・・　顧客接点を多様化・多層化させ、ますますカストマーの潜在需要力がキーになると予想される。</a:t>
            </a:r>
            <a:endParaRPr lang="en-US" altLang="ja-JP" sz="1050" b="1" dirty="0" smtClean="0">
              <a:solidFill>
                <a:srgbClr val="002060"/>
              </a:solidFill>
              <a:latin typeface="ＭＳ Ｐゴシック" pitchFamily="50" charset="-128"/>
              <a:ea typeface="ＭＳ Ｐゴシック" pitchFamily="50" charset="-128"/>
            </a:endParaRPr>
          </a:p>
          <a:p>
            <a:pPr marL="171450" indent="-171450">
              <a:buFont typeface="Wingdings" panose="05000000000000000000" pitchFamily="2" charset="2"/>
              <a:buChar char="l"/>
            </a:pPr>
            <a:r>
              <a:rPr lang="en-US" altLang="ja-JP" sz="1050" b="1" dirty="0" smtClean="0">
                <a:solidFill>
                  <a:srgbClr val="002060"/>
                </a:solidFill>
                <a:latin typeface="ＭＳ Ｐゴシック" pitchFamily="50" charset="-128"/>
                <a:ea typeface="ＭＳ Ｐゴシック" pitchFamily="50" charset="-128"/>
              </a:rPr>
              <a:t>21</a:t>
            </a:r>
            <a:r>
              <a:rPr lang="ja-JP" altLang="en-US" sz="1050" b="1" dirty="0" smtClean="0">
                <a:solidFill>
                  <a:srgbClr val="002060"/>
                </a:solidFill>
                <a:latin typeface="ＭＳ Ｐゴシック" pitchFamily="50" charset="-128"/>
                <a:ea typeface="ＭＳ Ｐゴシック" pitchFamily="50" charset="-128"/>
              </a:rPr>
              <a:t>世紀型エコシステム　･･　自律的に集合知</a:t>
            </a:r>
            <a:r>
              <a:rPr lang="en-US" altLang="ja-JP" sz="1050" b="1" dirty="0" smtClean="0">
                <a:solidFill>
                  <a:srgbClr val="002060"/>
                </a:solidFill>
                <a:latin typeface="ＭＳ Ｐゴシック" pitchFamily="50" charset="-128"/>
                <a:ea typeface="ＭＳ Ｐゴシック" pitchFamily="50" charset="-128"/>
              </a:rPr>
              <a:t>(</a:t>
            </a:r>
            <a:r>
              <a:rPr lang="ja-JP" altLang="en-US" sz="1050" b="1" dirty="0" smtClean="0">
                <a:solidFill>
                  <a:srgbClr val="002060"/>
                </a:solidFill>
                <a:latin typeface="ＭＳ Ｐゴシック" pitchFamily="50" charset="-128"/>
                <a:ea typeface="ＭＳ Ｐゴシック" pitchFamily="50" charset="-128"/>
              </a:rPr>
              <a:t>集合的暗黙知</a:t>
            </a:r>
            <a:r>
              <a:rPr lang="en-US" altLang="ja-JP" sz="1050" b="1" dirty="0" smtClean="0">
                <a:solidFill>
                  <a:srgbClr val="002060"/>
                </a:solidFill>
                <a:latin typeface="ＭＳ Ｐゴシック" pitchFamily="50" charset="-128"/>
                <a:ea typeface="ＭＳ Ｐゴシック" pitchFamily="50" charset="-128"/>
              </a:rPr>
              <a:t>)</a:t>
            </a:r>
            <a:r>
              <a:rPr lang="ja-JP" altLang="en-US" sz="1050" b="1" dirty="0" smtClean="0">
                <a:solidFill>
                  <a:srgbClr val="002060"/>
                </a:solidFill>
                <a:latin typeface="ＭＳ Ｐゴシック" pitchFamily="50" charset="-128"/>
                <a:ea typeface="ＭＳ Ｐゴシック" pitchFamily="50" charset="-128"/>
              </a:rPr>
              <a:t>が形成される当プロセスは、「イノベーションの生態系」といえる。</a:t>
            </a:r>
            <a:endParaRPr lang="en-US" altLang="ja-JP" sz="1050" b="1" dirty="0" smtClean="0">
              <a:solidFill>
                <a:srgbClr val="002060"/>
              </a:solidFill>
              <a:latin typeface="ＭＳ Ｐゴシック" pitchFamily="50" charset="-128"/>
              <a:ea typeface="ＭＳ Ｐゴシック" pitchFamily="50" charset="-128"/>
            </a:endParaRPr>
          </a:p>
        </p:txBody>
      </p:sp>
      <p:sp>
        <p:nvSpPr>
          <p:cNvPr id="69" name="円/楕円 68"/>
          <p:cNvSpPr/>
          <p:nvPr/>
        </p:nvSpPr>
        <p:spPr>
          <a:xfrm>
            <a:off x="1880380" y="1721102"/>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6</a:t>
            </a:r>
            <a:endParaRPr kumimoji="1" lang="en-US" altLang="ja-JP" sz="1200" b="1" dirty="0" smtClean="0">
              <a:solidFill>
                <a:srgbClr val="FFFF00"/>
              </a:solidFill>
            </a:endParaRPr>
          </a:p>
        </p:txBody>
      </p:sp>
      <p:sp>
        <p:nvSpPr>
          <p:cNvPr id="70" name="円/楕円 69"/>
          <p:cNvSpPr/>
          <p:nvPr/>
        </p:nvSpPr>
        <p:spPr>
          <a:xfrm>
            <a:off x="1691680" y="2564904"/>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5</a:t>
            </a:r>
            <a:endParaRPr kumimoji="1" lang="en-US" altLang="ja-JP" sz="1200" b="1" dirty="0" smtClean="0">
              <a:solidFill>
                <a:srgbClr val="FFFF00"/>
              </a:solidFill>
            </a:endParaRPr>
          </a:p>
        </p:txBody>
      </p:sp>
      <p:sp>
        <p:nvSpPr>
          <p:cNvPr id="71" name="円/楕円 70"/>
          <p:cNvSpPr/>
          <p:nvPr/>
        </p:nvSpPr>
        <p:spPr>
          <a:xfrm>
            <a:off x="4032012" y="4865010"/>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73" name="テキスト ボックス 72"/>
          <p:cNvSpPr txBox="1"/>
          <p:nvPr/>
        </p:nvSpPr>
        <p:spPr>
          <a:xfrm>
            <a:off x="4009842" y="4879813"/>
            <a:ext cx="377026" cy="276999"/>
          </a:xfrm>
          <a:prstGeom prst="rect">
            <a:avLst/>
          </a:prstGeom>
          <a:noFill/>
        </p:spPr>
        <p:txBody>
          <a:bodyPr wrap="none" rtlCol="0">
            <a:spAutoFit/>
          </a:bodyPr>
          <a:lstStyle/>
          <a:p>
            <a:pPr algn="ctr"/>
            <a:r>
              <a:rPr kumimoji="1" lang="en-US" altLang="ja-JP" sz="1200" b="1" dirty="0" smtClean="0">
                <a:solidFill>
                  <a:srgbClr val="FFFF00"/>
                </a:solidFill>
              </a:rPr>
              <a:t>18 </a:t>
            </a:r>
            <a:endParaRPr kumimoji="1" lang="ja-JP" altLang="en-US" sz="1200" b="1" dirty="0">
              <a:solidFill>
                <a:srgbClr val="FFFF00"/>
              </a:solidFill>
            </a:endParaRPr>
          </a:p>
        </p:txBody>
      </p:sp>
      <p:sp>
        <p:nvSpPr>
          <p:cNvPr id="75" name="円/楕円 74"/>
          <p:cNvSpPr/>
          <p:nvPr/>
        </p:nvSpPr>
        <p:spPr>
          <a:xfrm>
            <a:off x="2195736" y="4569898"/>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74" name="テキスト ボックス 73"/>
          <p:cNvSpPr txBox="1"/>
          <p:nvPr/>
        </p:nvSpPr>
        <p:spPr>
          <a:xfrm>
            <a:off x="2195736" y="4592161"/>
            <a:ext cx="341760" cy="276999"/>
          </a:xfrm>
          <a:prstGeom prst="rect">
            <a:avLst/>
          </a:prstGeom>
          <a:noFill/>
        </p:spPr>
        <p:txBody>
          <a:bodyPr wrap="square" rtlCol="0">
            <a:spAutoFit/>
          </a:bodyPr>
          <a:lstStyle/>
          <a:p>
            <a:pPr algn="ctr"/>
            <a:r>
              <a:rPr lang="en-US" altLang="ja-JP" sz="1200" dirty="0">
                <a:solidFill>
                  <a:srgbClr val="FFFF00"/>
                </a:solidFill>
              </a:rPr>
              <a:t>20</a:t>
            </a:r>
            <a:endParaRPr kumimoji="1" lang="ja-JP" altLang="en-US" sz="1200" dirty="0">
              <a:solidFill>
                <a:srgbClr val="FFFF00"/>
              </a:solidFill>
            </a:endParaRPr>
          </a:p>
        </p:txBody>
      </p:sp>
      <p:sp>
        <p:nvSpPr>
          <p:cNvPr id="88" name="円/楕円 87"/>
          <p:cNvSpPr/>
          <p:nvPr/>
        </p:nvSpPr>
        <p:spPr>
          <a:xfrm>
            <a:off x="2422868" y="1307607"/>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7</a:t>
            </a:r>
            <a:endParaRPr kumimoji="1" lang="en-US" altLang="ja-JP" sz="1200" b="1" dirty="0" smtClean="0">
              <a:solidFill>
                <a:srgbClr val="FFFF00"/>
              </a:solidFill>
            </a:endParaRPr>
          </a:p>
        </p:txBody>
      </p:sp>
      <p:sp>
        <p:nvSpPr>
          <p:cNvPr id="89" name="円/楕円 88"/>
          <p:cNvSpPr/>
          <p:nvPr/>
        </p:nvSpPr>
        <p:spPr>
          <a:xfrm>
            <a:off x="5336764" y="1268760"/>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9</a:t>
            </a:r>
            <a:endParaRPr kumimoji="1" lang="en-US" altLang="ja-JP" sz="1200" b="1" dirty="0" smtClean="0">
              <a:solidFill>
                <a:srgbClr val="FFFF00"/>
              </a:solidFill>
            </a:endParaRPr>
          </a:p>
        </p:txBody>
      </p:sp>
      <p:sp>
        <p:nvSpPr>
          <p:cNvPr id="79" name="円/楕円 78"/>
          <p:cNvSpPr/>
          <p:nvPr/>
        </p:nvSpPr>
        <p:spPr>
          <a:xfrm>
            <a:off x="6100433" y="2276147"/>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80" name="円/楕円 79"/>
          <p:cNvSpPr/>
          <p:nvPr/>
        </p:nvSpPr>
        <p:spPr>
          <a:xfrm>
            <a:off x="6110643" y="2830689"/>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81" name="円/楕円 80"/>
          <p:cNvSpPr/>
          <p:nvPr/>
        </p:nvSpPr>
        <p:spPr>
          <a:xfrm>
            <a:off x="6110643" y="2437795"/>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83" name="円/楕円 82"/>
          <p:cNvSpPr/>
          <p:nvPr/>
        </p:nvSpPr>
        <p:spPr>
          <a:xfrm>
            <a:off x="6108881" y="3085867"/>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90" name="テキスト ボックス 89"/>
          <p:cNvSpPr txBox="1"/>
          <p:nvPr/>
        </p:nvSpPr>
        <p:spPr>
          <a:xfrm>
            <a:off x="6106066" y="2265855"/>
            <a:ext cx="341760" cy="276999"/>
          </a:xfrm>
          <a:prstGeom prst="rect">
            <a:avLst/>
          </a:prstGeom>
          <a:noFill/>
        </p:spPr>
        <p:txBody>
          <a:bodyPr wrap="none" rtlCol="0">
            <a:spAutoFit/>
          </a:bodyPr>
          <a:lstStyle/>
          <a:p>
            <a:pPr algn="ctr"/>
            <a:r>
              <a:rPr lang="en-US" altLang="ja-JP" sz="1200" b="1" dirty="0" smtClean="0">
                <a:solidFill>
                  <a:srgbClr val="FFFF00"/>
                </a:solidFill>
              </a:rPr>
              <a:t>11</a:t>
            </a:r>
            <a:endParaRPr kumimoji="1" lang="ja-JP" altLang="en-US" sz="1200" b="1" dirty="0">
              <a:solidFill>
                <a:srgbClr val="FFFF00"/>
              </a:solidFill>
            </a:endParaRPr>
          </a:p>
        </p:txBody>
      </p:sp>
      <p:sp>
        <p:nvSpPr>
          <p:cNvPr id="91" name="テキスト ボックス 90"/>
          <p:cNvSpPr txBox="1"/>
          <p:nvPr/>
        </p:nvSpPr>
        <p:spPr>
          <a:xfrm>
            <a:off x="6110643" y="2437795"/>
            <a:ext cx="341760" cy="276999"/>
          </a:xfrm>
          <a:prstGeom prst="rect">
            <a:avLst/>
          </a:prstGeom>
          <a:noFill/>
        </p:spPr>
        <p:txBody>
          <a:bodyPr wrap="none" rtlCol="0">
            <a:spAutoFit/>
          </a:bodyPr>
          <a:lstStyle/>
          <a:p>
            <a:pPr algn="ctr"/>
            <a:r>
              <a:rPr lang="en-US" altLang="ja-JP" sz="1200" b="1" dirty="0" smtClean="0">
                <a:solidFill>
                  <a:srgbClr val="FFFF00"/>
                </a:solidFill>
              </a:rPr>
              <a:t>12</a:t>
            </a:r>
            <a:endParaRPr kumimoji="1" lang="ja-JP" altLang="en-US" sz="1200" b="1" dirty="0">
              <a:solidFill>
                <a:srgbClr val="FFFF00"/>
              </a:solidFill>
            </a:endParaRPr>
          </a:p>
        </p:txBody>
      </p:sp>
      <p:sp>
        <p:nvSpPr>
          <p:cNvPr id="92" name="テキスト ボックス 91"/>
          <p:cNvSpPr txBox="1"/>
          <p:nvPr/>
        </p:nvSpPr>
        <p:spPr>
          <a:xfrm>
            <a:off x="6087231" y="2852952"/>
            <a:ext cx="341760" cy="276999"/>
          </a:xfrm>
          <a:prstGeom prst="rect">
            <a:avLst/>
          </a:prstGeom>
          <a:noFill/>
        </p:spPr>
        <p:txBody>
          <a:bodyPr wrap="none" rtlCol="0">
            <a:spAutoFit/>
          </a:bodyPr>
          <a:lstStyle/>
          <a:p>
            <a:pPr algn="ctr"/>
            <a:r>
              <a:rPr lang="en-US" altLang="ja-JP" sz="1200" b="1" dirty="0" smtClean="0">
                <a:solidFill>
                  <a:srgbClr val="FFFF00"/>
                </a:solidFill>
              </a:rPr>
              <a:t>13</a:t>
            </a:r>
            <a:endParaRPr kumimoji="1" lang="ja-JP" altLang="en-US" sz="1200" b="1" dirty="0">
              <a:solidFill>
                <a:srgbClr val="FFFF00"/>
              </a:solidFill>
            </a:endParaRPr>
          </a:p>
        </p:txBody>
      </p:sp>
      <p:sp>
        <p:nvSpPr>
          <p:cNvPr id="94" name="テキスト ボックス 93"/>
          <p:cNvSpPr txBox="1"/>
          <p:nvPr/>
        </p:nvSpPr>
        <p:spPr>
          <a:xfrm>
            <a:off x="6084168" y="3118934"/>
            <a:ext cx="341760" cy="276999"/>
          </a:xfrm>
          <a:prstGeom prst="rect">
            <a:avLst/>
          </a:prstGeom>
          <a:noFill/>
        </p:spPr>
        <p:txBody>
          <a:bodyPr wrap="none" rtlCol="0">
            <a:spAutoFit/>
          </a:bodyPr>
          <a:lstStyle/>
          <a:p>
            <a:pPr algn="ctr"/>
            <a:r>
              <a:rPr lang="en-US" altLang="ja-JP" sz="1200" b="1" dirty="0">
                <a:solidFill>
                  <a:srgbClr val="FFFF00"/>
                </a:solidFill>
              </a:rPr>
              <a:t>14</a:t>
            </a:r>
            <a:endParaRPr kumimoji="1" lang="ja-JP" altLang="en-US" sz="1200" b="1" dirty="0">
              <a:solidFill>
                <a:srgbClr val="FFFF00"/>
              </a:solidFill>
            </a:endParaRPr>
          </a:p>
        </p:txBody>
      </p:sp>
      <p:grpSp>
        <p:nvGrpSpPr>
          <p:cNvPr id="7" name="グループ化 6"/>
          <p:cNvGrpSpPr/>
          <p:nvPr/>
        </p:nvGrpSpPr>
        <p:grpSpPr>
          <a:xfrm>
            <a:off x="5940152" y="3966107"/>
            <a:ext cx="720080" cy="1202315"/>
            <a:chOff x="5882959" y="4146295"/>
            <a:chExt cx="720080" cy="1202315"/>
          </a:xfrm>
        </p:grpSpPr>
        <p:sp>
          <p:nvSpPr>
            <p:cNvPr id="77" name="円/楕円 76"/>
            <p:cNvSpPr/>
            <p:nvPr/>
          </p:nvSpPr>
          <p:spPr>
            <a:xfrm>
              <a:off x="5893976" y="4689308"/>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84" name="円/楕円 83"/>
            <p:cNvSpPr/>
            <p:nvPr/>
          </p:nvSpPr>
          <p:spPr>
            <a:xfrm>
              <a:off x="5893976" y="4388372"/>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85" name="円/楕円 84"/>
            <p:cNvSpPr/>
            <p:nvPr/>
          </p:nvSpPr>
          <p:spPr>
            <a:xfrm>
              <a:off x="5893976" y="5049348"/>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86" name="円/楕円 85"/>
            <p:cNvSpPr/>
            <p:nvPr/>
          </p:nvSpPr>
          <p:spPr>
            <a:xfrm>
              <a:off x="6258111" y="4146295"/>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rgbClr val="FFFF00"/>
                </a:solidFill>
              </a:endParaRPr>
            </a:p>
          </p:txBody>
        </p:sp>
        <p:sp>
          <p:nvSpPr>
            <p:cNvPr id="87" name="テキスト ボックス 86"/>
            <p:cNvSpPr txBox="1"/>
            <p:nvPr/>
          </p:nvSpPr>
          <p:spPr>
            <a:xfrm>
              <a:off x="5882959" y="4689308"/>
              <a:ext cx="341760" cy="276999"/>
            </a:xfrm>
            <a:prstGeom prst="rect">
              <a:avLst/>
            </a:prstGeom>
            <a:noFill/>
          </p:spPr>
          <p:txBody>
            <a:bodyPr wrap="none" rtlCol="0">
              <a:spAutoFit/>
            </a:bodyPr>
            <a:lstStyle/>
            <a:p>
              <a:pPr algn="ctr"/>
              <a:r>
                <a:rPr lang="en-US" altLang="ja-JP" sz="1200" b="1" dirty="0" smtClean="0">
                  <a:solidFill>
                    <a:srgbClr val="FFFF00"/>
                  </a:solidFill>
                </a:rPr>
                <a:t>17</a:t>
              </a:r>
              <a:endParaRPr kumimoji="1" lang="ja-JP" altLang="en-US" sz="1200" b="1" dirty="0">
                <a:solidFill>
                  <a:srgbClr val="FFFF00"/>
                </a:solidFill>
              </a:endParaRPr>
            </a:p>
          </p:txBody>
        </p:sp>
        <p:sp>
          <p:nvSpPr>
            <p:cNvPr id="99" name="テキスト ボックス 98"/>
            <p:cNvSpPr txBox="1"/>
            <p:nvPr/>
          </p:nvSpPr>
          <p:spPr>
            <a:xfrm>
              <a:off x="6261279" y="4166821"/>
              <a:ext cx="341760" cy="276999"/>
            </a:xfrm>
            <a:prstGeom prst="rect">
              <a:avLst/>
            </a:prstGeom>
            <a:noFill/>
          </p:spPr>
          <p:txBody>
            <a:bodyPr wrap="none" rtlCol="0">
              <a:spAutoFit/>
            </a:bodyPr>
            <a:lstStyle/>
            <a:p>
              <a:pPr algn="ctr"/>
              <a:r>
                <a:rPr lang="en-US" altLang="ja-JP" sz="1200" b="1" dirty="0" smtClean="0">
                  <a:solidFill>
                    <a:srgbClr val="FFFF00"/>
                  </a:solidFill>
                </a:rPr>
                <a:t>15</a:t>
              </a:r>
              <a:endParaRPr kumimoji="1" lang="ja-JP" altLang="en-US" sz="1200" b="1" dirty="0">
                <a:solidFill>
                  <a:srgbClr val="FFFF00"/>
                </a:solidFill>
              </a:endParaRPr>
            </a:p>
          </p:txBody>
        </p:sp>
        <p:sp>
          <p:nvSpPr>
            <p:cNvPr id="100" name="テキスト ボックス 99"/>
            <p:cNvSpPr txBox="1"/>
            <p:nvPr/>
          </p:nvSpPr>
          <p:spPr>
            <a:xfrm>
              <a:off x="5882959" y="4372589"/>
              <a:ext cx="341760" cy="276999"/>
            </a:xfrm>
            <a:prstGeom prst="rect">
              <a:avLst/>
            </a:prstGeom>
            <a:noFill/>
          </p:spPr>
          <p:txBody>
            <a:bodyPr wrap="none" rtlCol="0">
              <a:spAutoFit/>
            </a:bodyPr>
            <a:lstStyle/>
            <a:p>
              <a:pPr algn="ctr"/>
              <a:r>
                <a:rPr lang="en-US" altLang="ja-JP" sz="1200" b="1" dirty="0" smtClean="0">
                  <a:solidFill>
                    <a:srgbClr val="FFFF00"/>
                  </a:solidFill>
                </a:rPr>
                <a:t>16</a:t>
              </a:r>
              <a:endParaRPr kumimoji="1" lang="ja-JP" altLang="en-US" sz="1200" b="1" dirty="0">
                <a:solidFill>
                  <a:srgbClr val="FFFF00"/>
                </a:solidFill>
              </a:endParaRPr>
            </a:p>
          </p:txBody>
        </p:sp>
        <p:sp>
          <p:nvSpPr>
            <p:cNvPr id="101" name="テキスト ボックス 100"/>
            <p:cNvSpPr txBox="1"/>
            <p:nvPr/>
          </p:nvSpPr>
          <p:spPr>
            <a:xfrm>
              <a:off x="5882959" y="5049348"/>
              <a:ext cx="341760" cy="276999"/>
            </a:xfrm>
            <a:prstGeom prst="rect">
              <a:avLst/>
            </a:prstGeom>
            <a:noFill/>
          </p:spPr>
          <p:txBody>
            <a:bodyPr wrap="none" rtlCol="0">
              <a:spAutoFit/>
            </a:bodyPr>
            <a:lstStyle/>
            <a:p>
              <a:pPr algn="ctr"/>
              <a:r>
                <a:rPr lang="en-US" altLang="ja-JP" sz="1200" b="1" dirty="0" smtClean="0">
                  <a:solidFill>
                    <a:srgbClr val="FFFF00"/>
                  </a:solidFill>
                </a:rPr>
                <a:t>18</a:t>
              </a:r>
              <a:endParaRPr kumimoji="1" lang="ja-JP" altLang="en-US" sz="1200" b="1" dirty="0">
                <a:solidFill>
                  <a:srgbClr val="FFFF00"/>
                </a:solidFill>
              </a:endParaRPr>
            </a:p>
          </p:txBody>
        </p:sp>
      </p:grpSp>
      <p:sp>
        <p:nvSpPr>
          <p:cNvPr id="6" name="正方形/長方形 5"/>
          <p:cNvSpPr/>
          <p:nvPr/>
        </p:nvSpPr>
        <p:spPr>
          <a:xfrm>
            <a:off x="2123728" y="4544424"/>
            <a:ext cx="3754194" cy="35475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611560" y="476672"/>
            <a:ext cx="576064" cy="552424"/>
            <a:chOff x="1552712" y="376700"/>
            <a:chExt cx="576064" cy="552424"/>
          </a:xfrm>
        </p:grpSpPr>
        <p:sp>
          <p:nvSpPr>
            <p:cNvPr id="47" name="円/楕円 46"/>
            <p:cNvSpPr/>
            <p:nvPr/>
          </p:nvSpPr>
          <p:spPr>
            <a:xfrm>
              <a:off x="1552712" y="376700"/>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103" name="テキスト ボックス 102"/>
            <p:cNvSpPr txBox="1"/>
            <p:nvPr/>
          </p:nvSpPr>
          <p:spPr>
            <a:xfrm>
              <a:off x="1630689" y="467380"/>
              <a:ext cx="418704" cy="369332"/>
            </a:xfrm>
            <a:prstGeom prst="rect">
              <a:avLst/>
            </a:prstGeom>
            <a:noFill/>
          </p:spPr>
          <p:txBody>
            <a:bodyPr wrap="none" rtlCol="0">
              <a:spAutoFit/>
            </a:bodyPr>
            <a:lstStyle/>
            <a:p>
              <a:r>
                <a:rPr lang="en-US" altLang="ja-JP" dirty="0" smtClean="0">
                  <a:solidFill>
                    <a:srgbClr val="FFFF00"/>
                  </a:solidFill>
                </a:rPr>
                <a:t>20</a:t>
              </a:r>
              <a:endParaRPr kumimoji="1" lang="ja-JP" altLang="en-US" dirty="0">
                <a:solidFill>
                  <a:srgbClr val="FFFF00"/>
                </a:solidFill>
              </a:endParaRPr>
            </a:p>
          </p:txBody>
        </p:sp>
      </p:grpSp>
      <p:sp>
        <p:nvSpPr>
          <p:cNvPr id="49" name="テキスト ボックス 48"/>
          <p:cNvSpPr txBox="1"/>
          <p:nvPr/>
        </p:nvSpPr>
        <p:spPr>
          <a:xfrm>
            <a:off x="3964868" y="929124"/>
            <a:ext cx="1242969" cy="369332"/>
          </a:xfrm>
          <a:prstGeom prst="rect">
            <a:avLst/>
          </a:prstGeom>
          <a:gradFill>
            <a:gsLst>
              <a:gs pos="0">
                <a:srgbClr val="8488C4"/>
              </a:gs>
              <a:gs pos="53000">
                <a:srgbClr val="D4DEFF"/>
              </a:gs>
              <a:gs pos="83000">
                <a:srgbClr val="D4DEFF"/>
              </a:gs>
              <a:gs pos="100000">
                <a:srgbClr val="96AB94"/>
              </a:gs>
            </a:gsLst>
            <a:lin ang="5400000" scaled="0"/>
          </a:gradFill>
        </p:spPr>
        <p:txBody>
          <a:bodyPr wrap="none" rtlCol="0">
            <a:spAutoFit/>
          </a:bodyPr>
          <a:lstStyle/>
          <a:p>
            <a:pPr algn="ctr"/>
            <a:r>
              <a:rPr kumimoji="1" lang="en-US" altLang="ja-JP" dirty="0" smtClean="0"/>
              <a:t>Technology</a:t>
            </a:r>
            <a:endParaRPr kumimoji="1" lang="ja-JP" altLang="en-US" dirty="0"/>
          </a:p>
        </p:txBody>
      </p:sp>
      <p:sp>
        <p:nvSpPr>
          <p:cNvPr id="102" name="テキスト ボックス 101"/>
          <p:cNvSpPr txBox="1"/>
          <p:nvPr/>
        </p:nvSpPr>
        <p:spPr>
          <a:xfrm>
            <a:off x="213318" y="3199196"/>
            <a:ext cx="902298" cy="369332"/>
          </a:xfrm>
          <a:prstGeom prst="rect">
            <a:avLst/>
          </a:prstGeom>
          <a:solidFill>
            <a:srgbClr val="3DDEEF"/>
          </a:solidFill>
        </p:spPr>
        <p:txBody>
          <a:bodyPr wrap="none" rtlCol="0">
            <a:spAutoFit/>
          </a:bodyPr>
          <a:lstStyle/>
          <a:p>
            <a:pPr algn="ctr"/>
            <a:r>
              <a:rPr lang="en-US" altLang="ja-JP" dirty="0" smtClean="0"/>
              <a:t>Insights</a:t>
            </a:r>
            <a:endParaRPr kumimoji="1" lang="ja-JP" altLang="en-US" dirty="0"/>
          </a:p>
        </p:txBody>
      </p:sp>
      <p:sp>
        <p:nvSpPr>
          <p:cNvPr id="104" name="テキスト ボックス 103"/>
          <p:cNvSpPr txBox="1"/>
          <p:nvPr/>
        </p:nvSpPr>
        <p:spPr>
          <a:xfrm>
            <a:off x="3883767" y="5187253"/>
            <a:ext cx="1520481" cy="369332"/>
          </a:xfrm>
          <a:prstGeom prst="rect">
            <a:avLst/>
          </a:prstGeom>
          <a:gradFill>
            <a:gsLst>
              <a:gs pos="0">
                <a:srgbClr val="03D4A8"/>
              </a:gs>
              <a:gs pos="25000">
                <a:srgbClr val="21D6E0"/>
              </a:gs>
              <a:gs pos="75000">
                <a:srgbClr val="0087E6"/>
              </a:gs>
              <a:gs pos="100000">
                <a:srgbClr val="005CBF"/>
              </a:gs>
            </a:gsLst>
            <a:lin ang="5400000" scaled="0"/>
          </a:gradFill>
        </p:spPr>
        <p:txBody>
          <a:bodyPr wrap="none" rtlCol="0">
            <a:spAutoFit/>
          </a:bodyPr>
          <a:lstStyle/>
          <a:p>
            <a:pPr algn="ctr"/>
            <a:r>
              <a:rPr kumimoji="1" lang="en-US" altLang="ja-JP" dirty="0" smtClean="0"/>
              <a:t>Service Model</a:t>
            </a:r>
            <a:endParaRPr kumimoji="1" lang="ja-JP" altLang="en-US" dirty="0"/>
          </a:p>
        </p:txBody>
      </p:sp>
      <p:sp>
        <p:nvSpPr>
          <p:cNvPr id="105" name="テキスト ボックス 104"/>
          <p:cNvSpPr txBox="1"/>
          <p:nvPr/>
        </p:nvSpPr>
        <p:spPr>
          <a:xfrm>
            <a:off x="7823729" y="3173254"/>
            <a:ext cx="1284775" cy="369332"/>
          </a:xfrm>
          <a:prstGeom prst="rect">
            <a:avLst/>
          </a:prstGeom>
          <a:solidFill>
            <a:srgbClr val="0066FF"/>
          </a:solidFill>
        </p:spPr>
        <p:txBody>
          <a:bodyPr wrap="none" rtlCol="0">
            <a:spAutoFit/>
          </a:bodyPr>
          <a:lstStyle/>
          <a:p>
            <a:pPr algn="ctr"/>
            <a:r>
              <a:rPr kumimoji="1" lang="en-US" altLang="ja-JP" dirty="0" smtClean="0"/>
              <a:t>Prototyping</a:t>
            </a:r>
            <a:endParaRPr kumimoji="1" lang="ja-JP" altLang="en-US" dirty="0"/>
          </a:p>
        </p:txBody>
      </p:sp>
      <p:sp>
        <p:nvSpPr>
          <p:cNvPr id="106" name="テキスト ボックス 105"/>
          <p:cNvSpPr txBox="1"/>
          <p:nvPr/>
        </p:nvSpPr>
        <p:spPr>
          <a:xfrm>
            <a:off x="185510" y="33675"/>
            <a:ext cx="6474722" cy="523220"/>
          </a:xfrm>
          <a:prstGeom prst="rect">
            <a:avLst/>
          </a:prstGeom>
          <a:noFill/>
        </p:spPr>
        <p:txBody>
          <a:bodyPr wrap="none" rtlCol="0">
            <a:spAutoFit/>
          </a:bodyPr>
          <a:lstStyle/>
          <a:p>
            <a:pPr algn="ctr"/>
            <a:r>
              <a:rPr lang="en-US" altLang="ja-JP" sz="2800" b="1" i="1" dirty="0" smtClean="0">
                <a:solidFill>
                  <a:srgbClr val="002060"/>
                </a:solidFill>
                <a:latin typeface="Arial Black" panose="020B0A04020102020204" pitchFamily="34" charset="0"/>
              </a:rPr>
              <a:t>Innovative Contents </a:t>
            </a:r>
            <a:r>
              <a:rPr lang="en-US" altLang="ja-JP" sz="2800" b="1" i="1" dirty="0">
                <a:solidFill>
                  <a:srgbClr val="002060"/>
                </a:solidFill>
                <a:latin typeface="Arial Black" panose="020B0A04020102020204" pitchFamily="34" charset="0"/>
              </a:rPr>
              <a:t>Mapping 20</a:t>
            </a:r>
          </a:p>
        </p:txBody>
      </p:sp>
      <p:sp>
        <p:nvSpPr>
          <p:cNvPr id="52" name="角丸四角形 51"/>
          <p:cNvSpPr/>
          <p:nvPr/>
        </p:nvSpPr>
        <p:spPr>
          <a:xfrm>
            <a:off x="323528" y="1274326"/>
            <a:ext cx="1224136" cy="803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smtClean="0">
              <a:solidFill>
                <a:srgbClr val="0000CC"/>
              </a:solidFill>
            </a:endParaRPr>
          </a:p>
        </p:txBody>
      </p:sp>
      <p:sp>
        <p:nvSpPr>
          <p:cNvPr id="110" name="角丸四角形 109"/>
          <p:cNvSpPr/>
          <p:nvPr/>
        </p:nvSpPr>
        <p:spPr>
          <a:xfrm>
            <a:off x="7668344" y="1257530"/>
            <a:ext cx="1224136" cy="803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0000CC"/>
                </a:solidFill>
              </a:rPr>
              <a:t>テクノロジーとの商品化融合</a:t>
            </a:r>
            <a:endParaRPr lang="en-US" altLang="ja-JP" sz="1100" dirty="0">
              <a:solidFill>
                <a:srgbClr val="0000CC"/>
              </a:solidFill>
            </a:endParaRPr>
          </a:p>
        </p:txBody>
      </p:sp>
      <p:sp>
        <p:nvSpPr>
          <p:cNvPr id="111" name="角丸四角形 110"/>
          <p:cNvSpPr/>
          <p:nvPr/>
        </p:nvSpPr>
        <p:spPr>
          <a:xfrm>
            <a:off x="7668344" y="4447376"/>
            <a:ext cx="1224136" cy="803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00CC"/>
                </a:solidFill>
              </a:rPr>
              <a:t>マーケティング</a:t>
            </a:r>
            <a:endParaRPr lang="en-US" altLang="ja-JP" sz="1100" dirty="0" smtClean="0">
              <a:solidFill>
                <a:srgbClr val="0000CC"/>
              </a:solidFill>
            </a:endParaRPr>
          </a:p>
          <a:p>
            <a:pPr algn="ctr"/>
            <a:r>
              <a:rPr lang="ja-JP" altLang="en-US" sz="1100" dirty="0" smtClean="0">
                <a:solidFill>
                  <a:srgbClr val="0000CC"/>
                </a:solidFill>
              </a:rPr>
              <a:t>に反映</a:t>
            </a:r>
            <a:endParaRPr lang="en-US" altLang="ja-JP" sz="1100" dirty="0">
              <a:solidFill>
                <a:srgbClr val="0000CC"/>
              </a:solidFill>
            </a:endParaRPr>
          </a:p>
        </p:txBody>
      </p:sp>
      <p:sp>
        <p:nvSpPr>
          <p:cNvPr id="112" name="角丸四角形 111"/>
          <p:cNvSpPr/>
          <p:nvPr/>
        </p:nvSpPr>
        <p:spPr>
          <a:xfrm>
            <a:off x="251520" y="4447376"/>
            <a:ext cx="1224136" cy="803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CC"/>
              </a:solidFill>
            </a:endParaRPr>
          </a:p>
        </p:txBody>
      </p:sp>
      <p:sp>
        <p:nvSpPr>
          <p:cNvPr id="113" name="角丸四角形 112"/>
          <p:cNvSpPr/>
          <p:nvPr/>
        </p:nvSpPr>
        <p:spPr>
          <a:xfrm>
            <a:off x="79564" y="4447376"/>
            <a:ext cx="1510349" cy="803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0000CC"/>
                </a:solidFill>
              </a:rPr>
              <a:t>ナレッジの蓄積</a:t>
            </a:r>
            <a:endParaRPr lang="en-US" altLang="ja-JP" sz="1100" dirty="0" smtClean="0">
              <a:solidFill>
                <a:srgbClr val="0000CC"/>
              </a:solidFill>
            </a:endParaRPr>
          </a:p>
          <a:p>
            <a:pPr algn="ctr"/>
            <a:r>
              <a:rPr lang="ja-JP" altLang="en-US" sz="1100" dirty="0" smtClean="0">
                <a:solidFill>
                  <a:srgbClr val="0000CC"/>
                </a:solidFill>
              </a:rPr>
              <a:t>インキュベーション</a:t>
            </a:r>
            <a:endParaRPr lang="en-US" altLang="ja-JP" sz="1100" dirty="0" smtClean="0">
              <a:solidFill>
                <a:srgbClr val="0000CC"/>
              </a:solidFill>
            </a:endParaRPr>
          </a:p>
          <a:p>
            <a:pPr algn="ctr"/>
            <a:r>
              <a:rPr lang="ja-JP" altLang="en-US" sz="1100" dirty="0" smtClean="0">
                <a:solidFill>
                  <a:srgbClr val="0000CC"/>
                </a:solidFill>
              </a:rPr>
              <a:t>の醸成</a:t>
            </a:r>
            <a:endParaRPr lang="en-US" altLang="ja-JP" sz="1100" dirty="0" smtClean="0">
              <a:solidFill>
                <a:srgbClr val="0000CC"/>
              </a:solidFill>
            </a:endParaRPr>
          </a:p>
        </p:txBody>
      </p:sp>
      <p:sp>
        <p:nvSpPr>
          <p:cNvPr id="114" name="ストライプ矢印 113"/>
          <p:cNvSpPr/>
          <p:nvPr/>
        </p:nvSpPr>
        <p:spPr>
          <a:xfrm>
            <a:off x="7124619" y="1247265"/>
            <a:ext cx="532251"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ストライプ矢印 114"/>
          <p:cNvSpPr/>
          <p:nvPr/>
        </p:nvSpPr>
        <p:spPr>
          <a:xfrm rot="5400000">
            <a:off x="8007926" y="3719626"/>
            <a:ext cx="532251"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ストライプ矢印 115"/>
          <p:cNvSpPr/>
          <p:nvPr/>
        </p:nvSpPr>
        <p:spPr>
          <a:xfrm rot="10800000">
            <a:off x="1519468" y="4433886"/>
            <a:ext cx="532251"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ストライプ矢印 116"/>
          <p:cNvSpPr/>
          <p:nvPr/>
        </p:nvSpPr>
        <p:spPr>
          <a:xfrm rot="16200000">
            <a:off x="632254" y="1934997"/>
            <a:ext cx="532251"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777918" y="3889414"/>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3</a:t>
            </a:r>
            <a:endParaRPr kumimoji="1" lang="en-US" altLang="ja-JP" sz="1200" b="1" dirty="0" smtClean="0">
              <a:solidFill>
                <a:srgbClr val="FFFF00"/>
              </a:solidFill>
            </a:endParaRPr>
          </a:p>
        </p:txBody>
      </p:sp>
      <p:sp>
        <p:nvSpPr>
          <p:cNvPr id="109" name="正方形/長方形 108"/>
          <p:cNvSpPr/>
          <p:nvPr/>
        </p:nvSpPr>
        <p:spPr>
          <a:xfrm>
            <a:off x="7157454" y="482205"/>
            <a:ext cx="1955968" cy="415498"/>
          </a:xfrm>
          <a:prstGeom prst="rect">
            <a:avLst/>
          </a:prstGeom>
          <a:ln>
            <a:solidFill>
              <a:srgbClr val="0000CC"/>
            </a:solidFill>
          </a:ln>
        </p:spPr>
        <p:txBody>
          <a:bodyPr wrap="square">
            <a:spAutoFit/>
          </a:bodyPr>
          <a:lstStyle/>
          <a:p>
            <a:pPr algn="ctr"/>
            <a:r>
              <a:rPr lang="ja-JP" altLang="en-US" sz="2100" b="1" dirty="0" smtClean="0">
                <a:solidFill>
                  <a:srgbClr val="0000FF"/>
                </a:solidFill>
                <a:ea typeface="ふみゴシック" panose="03000509000000000000" pitchFamily="65" charset="-128"/>
              </a:rPr>
              <a:t>自分の</a:t>
            </a:r>
            <a:r>
              <a:rPr lang="ja-JP" altLang="en-US" sz="2100" b="1" dirty="0">
                <a:solidFill>
                  <a:srgbClr val="0000FF"/>
                </a:solidFill>
                <a:ea typeface="ふみゴシック" panose="03000509000000000000" pitchFamily="65" charset="-128"/>
              </a:rPr>
              <a:t>仮説</a:t>
            </a:r>
          </a:p>
        </p:txBody>
      </p:sp>
      <p:sp>
        <p:nvSpPr>
          <p:cNvPr id="119" name="円/楕円 118"/>
          <p:cNvSpPr/>
          <p:nvPr/>
        </p:nvSpPr>
        <p:spPr>
          <a:xfrm>
            <a:off x="4153793" y="1303327"/>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FF00"/>
                </a:solidFill>
              </a:rPr>
              <a:t>8</a:t>
            </a:r>
            <a:endParaRPr kumimoji="1" lang="en-US" altLang="ja-JP" sz="1200" b="1" dirty="0" smtClean="0">
              <a:solidFill>
                <a:srgbClr val="FFFF00"/>
              </a:solidFill>
            </a:endParaRPr>
          </a:p>
        </p:txBody>
      </p:sp>
      <p:sp>
        <p:nvSpPr>
          <p:cNvPr id="120" name="テキスト ボックス 119"/>
          <p:cNvSpPr txBox="1"/>
          <p:nvPr/>
        </p:nvSpPr>
        <p:spPr>
          <a:xfrm>
            <a:off x="78166" y="1731437"/>
            <a:ext cx="1671098" cy="400110"/>
          </a:xfrm>
          <a:prstGeom prst="rect">
            <a:avLst/>
          </a:prstGeom>
          <a:noFill/>
        </p:spPr>
        <p:txBody>
          <a:bodyPr wrap="none" rtlCol="0">
            <a:spAutoFit/>
          </a:bodyPr>
          <a:lstStyle/>
          <a:p>
            <a:r>
              <a:rPr lang="en-US" altLang="ja-JP" sz="2000" b="1" i="1" dirty="0">
                <a:solidFill>
                  <a:srgbClr val="002060"/>
                </a:solidFill>
              </a:rPr>
              <a:t>Seeds Routine</a:t>
            </a:r>
          </a:p>
        </p:txBody>
      </p:sp>
      <p:sp>
        <p:nvSpPr>
          <p:cNvPr id="121" name="テキスト ボックス 120"/>
          <p:cNvSpPr txBox="1"/>
          <p:nvPr/>
        </p:nvSpPr>
        <p:spPr>
          <a:xfrm>
            <a:off x="7221382" y="1074271"/>
            <a:ext cx="1671098" cy="400110"/>
          </a:xfrm>
          <a:prstGeom prst="rect">
            <a:avLst/>
          </a:prstGeom>
          <a:noFill/>
        </p:spPr>
        <p:txBody>
          <a:bodyPr wrap="none" rtlCol="0">
            <a:spAutoFit/>
          </a:bodyPr>
          <a:lstStyle/>
          <a:p>
            <a:r>
              <a:rPr lang="en-US" altLang="ja-JP" sz="2000" b="1" i="1" dirty="0">
                <a:solidFill>
                  <a:srgbClr val="002060"/>
                </a:solidFill>
              </a:rPr>
              <a:t>Seeds Routine</a:t>
            </a:r>
          </a:p>
        </p:txBody>
      </p:sp>
      <p:sp>
        <p:nvSpPr>
          <p:cNvPr id="122" name="テキスト ボックス 121"/>
          <p:cNvSpPr txBox="1"/>
          <p:nvPr/>
        </p:nvSpPr>
        <p:spPr>
          <a:xfrm>
            <a:off x="7452320" y="4344369"/>
            <a:ext cx="1671098" cy="400110"/>
          </a:xfrm>
          <a:prstGeom prst="rect">
            <a:avLst/>
          </a:prstGeom>
          <a:noFill/>
        </p:spPr>
        <p:txBody>
          <a:bodyPr wrap="none" rtlCol="0">
            <a:spAutoFit/>
          </a:bodyPr>
          <a:lstStyle/>
          <a:p>
            <a:r>
              <a:rPr lang="en-US" altLang="ja-JP" sz="2000" b="1" i="1" dirty="0">
                <a:solidFill>
                  <a:srgbClr val="002060"/>
                </a:solidFill>
              </a:rPr>
              <a:t>Seeds Routine</a:t>
            </a:r>
          </a:p>
        </p:txBody>
      </p:sp>
      <p:sp>
        <p:nvSpPr>
          <p:cNvPr id="123" name="テキスト ボックス 122"/>
          <p:cNvSpPr txBox="1"/>
          <p:nvPr/>
        </p:nvSpPr>
        <p:spPr>
          <a:xfrm>
            <a:off x="323528" y="4991242"/>
            <a:ext cx="1671098" cy="400110"/>
          </a:xfrm>
          <a:prstGeom prst="rect">
            <a:avLst/>
          </a:prstGeom>
          <a:noFill/>
        </p:spPr>
        <p:txBody>
          <a:bodyPr wrap="none" rtlCol="0">
            <a:spAutoFit/>
          </a:bodyPr>
          <a:lstStyle/>
          <a:p>
            <a:r>
              <a:rPr lang="en-US" altLang="ja-JP" sz="2000" b="1" i="1" dirty="0">
                <a:solidFill>
                  <a:srgbClr val="002060"/>
                </a:solidFill>
              </a:rPr>
              <a:t>Seeds Routine</a:t>
            </a:r>
          </a:p>
        </p:txBody>
      </p:sp>
      <p:sp>
        <p:nvSpPr>
          <p:cNvPr id="124" name="角丸四角形 123"/>
          <p:cNvSpPr/>
          <p:nvPr/>
        </p:nvSpPr>
        <p:spPr>
          <a:xfrm>
            <a:off x="255004" y="1275312"/>
            <a:ext cx="1367342" cy="803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0000CC"/>
                </a:solidFill>
              </a:rPr>
              <a:t>バーチャルトレンド</a:t>
            </a:r>
            <a:endParaRPr lang="en-US" altLang="ja-JP" sz="1100" dirty="0" smtClean="0">
              <a:solidFill>
                <a:srgbClr val="0000CC"/>
              </a:solidFill>
            </a:endParaRPr>
          </a:p>
          <a:p>
            <a:pPr algn="ctr"/>
            <a:r>
              <a:rPr lang="ja-JP" altLang="en-US" sz="1100" dirty="0" smtClean="0">
                <a:solidFill>
                  <a:srgbClr val="0000CC"/>
                </a:solidFill>
              </a:rPr>
              <a:t>先行</a:t>
            </a:r>
            <a:r>
              <a:rPr lang="ja-JP" altLang="en-US" sz="1100" dirty="0">
                <a:solidFill>
                  <a:srgbClr val="0000CC"/>
                </a:solidFill>
              </a:rPr>
              <a:t>形成</a:t>
            </a:r>
            <a:endParaRPr lang="en-US" altLang="ja-JP" sz="1100" dirty="0" smtClean="0">
              <a:solidFill>
                <a:srgbClr val="0000CC"/>
              </a:solidFill>
            </a:endParaRPr>
          </a:p>
        </p:txBody>
      </p:sp>
      <p:sp>
        <p:nvSpPr>
          <p:cNvPr id="125" name="円/楕円 124"/>
          <p:cNvSpPr/>
          <p:nvPr/>
        </p:nvSpPr>
        <p:spPr>
          <a:xfrm>
            <a:off x="5467347" y="1659189"/>
            <a:ext cx="315356" cy="299262"/>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smtClean="0">
              <a:solidFill>
                <a:srgbClr val="FFFF00"/>
              </a:solidFill>
            </a:endParaRPr>
          </a:p>
        </p:txBody>
      </p:sp>
      <p:sp>
        <p:nvSpPr>
          <p:cNvPr id="126" name="テキスト ボックス 125"/>
          <p:cNvSpPr txBox="1"/>
          <p:nvPr/>
        </p:nvSpPr>
        <p:spPr>
          <a:xfrm flipH="1">
            <a:off x="5404248" y="1688941"/>
            <a:ext cx="460226" cy="276999"/>
          </a:xfrm>
          <a:prstGeom prst="rect">
            <a:avLst/>
          </a:prstGeom>
          <a:noFill/>
        </p:spPr>
        <p:txBody>
          <a:bodyPr wrap="square" rtlCol="0">
            <a:spAutoFit/>
          </a:bodyPr>
          <a:lstStyle/>
          <a:p>
            <a:pPr algn="ctr"/>
            <a:r>
              <a:rPr lang="en-US" altLang="ja-JP" sz="1200" b="1" dirty="0" smtClean="0">
                <a:solidFill>
                  <a:srgbClr val="FFFF00"/>
                </a:solidFill>
              </a:rPr>
              <a:t>11</a:t>
            </a:r>
            <a:endParaRPr kumimoji="1" lang="ja-JP" altLang="en-US" sz="1200" b="1" dirty="0">
              <a:solidFill>
                <a:srgbClr val="FFFF00"/>
              </a:solidFill>
            </a:endParaRPr>
          </a:p>
        </p:txBody>
      </p:sp>
    </p:spTree>
    <p:extLst>
      <p:ext uri="{BB962C8B-B14F-4D97-AF65-F5344CB8AC3E}">
        <p14:creationId xmlns:p14="http://schemas.microsoft.com/office/powerpoint/2010/main" val="372556566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85"/>
          <p:cNvSpPr txBox="1">
            <a:spLocks noChangeArrowheads="1"/>
          </p:cNvSpPr>
          <p:nvPr/>
        </p:nvSpPr>
        <p:spPr bwMode="auto">
          <a:xfrm>
            <a:off x="236306" y="1039669"/>
            <a:ext cx="8561418" cy="87716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en-US" altLang="ja-JP" sz="2100" b="1" i="1" dirty="0" smtClean="0">
              <a:solidFill>
                <a:srgbClr val="002060"/>
              </a:solidFill>
            </a:endParaRPr>
          </a:p>
          <a:p>
            <a:pPr algn="ctr">
              <a:spcBef>
                <a:spcPct val="0"/>
              </a:spcBef>
              <a:buFontTx/>
              <a:buNone/>
            </a:pPr>
            <a:endParaRPr lang="en-US" altLang="ja-JP" sz="2100" b="1" i="1" dirty="0">
              <a:solidFill>
                <a:srgbClr val="002060"/>
              </a:solidFill>
            </a:endParaRPr>
          </a:p>
          <a:p>
            <a:pPr algn="ctr">
              <a:spcBef>
                <a:spcPct val="0"/>
              </a:spcBef>
              <a:buFontTx/>
              <a:buNone/>
            </a:pPr>
            <a:endParaRPr lang="en-US" altLang="ja-JP" sz="900" b="1" dirty="0" smtClean="0">
              <a:solidFill>
                <a:srgbClr val="002060"/>
              </a:solidFill>
            </a:endParaRPr>
          </a:p>
        </p:txBody>
      </p:sp>
      <p:sp>
        <p:nvSpPr>
          <p:cNvPr id="6" name="フローチャート: 書類 5"/>
          <p:cNvSpPr/>
          <p:nvPr/>
        </p:nvSpPr>
        <p:spPr>
          <a:xfrm>
            <a:off x="2588218" y="2746518"/>
            <a:ext cx="4053790" cy="282767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36"/>
          <p:cNvSpPr txBox="1">
            <a:spLocks noChangeArrowheads="1"/>
          </p:cNvSpPr>
          <p:nvPr/>
        </p:nvSpPr>
        <p:spPr bwMode="auto">
          <a:xfrm>
            <a:off x="1427353" y="6024203"/>
            <a:ext cx="2597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smtClean="0">
                <a:solidFill>
                  <a:srgbClr val="002060"/>
                </a:solidFill>
              </a:rPr>
              <a:t>合理性と快適性の両立</a:t>
            </a:r>
            <a:endParaRPr lang="en-US" altLang="ja-JP" sz="1800" b="1" dirty="0" smtClean="0">
              <a:solidFill>
                <a:srgbClr val="002060"/>
              </a:solidFill>
            </a:endParaRPr>
          </a:p>
          <a:p>
            <a:pPr>
              <a:spcBef>
                <a:spcPct val="0"/>
              </a:spcBef>
              <a:buFontTx/>
              <a:buNone/>
            </a:pPr>
            <a:r>
              <a:rPr lang="ja-JP" altLang="en-US" sz="1800" b="1" dirty="0" smtClean="0">
                <a:solidFill>
                  <a:srgbClr val="002060"/>
                </a:solidFill>
              </a:rPr>
              <a:t>をめざすも家族内で譲歩</a:t>
            </a:r>
            <a:endParaRPr lang="en-US" altLang="ja-JP" sz="1800" b="1" dirty="0">
              <a:solidFill>
                <a:srgbClr val="002060"/>
              </a:solidFill>
            </a:endParaRPr>
          </a:p>
        </p:txBody>
      </p:sp>
      <p:sp>
        <p:nvSpPr>
          <p:cNvPr id="45" name="右矢印 44"/>
          <p:cNvSpPr/>
          <p:nvPr/>
        </p:nvSpPr>
        <p:spPr bwMode="auto">
          <a:xfrm>
            <a:off x="4126483" y="5905912"/>
            <a:ext cx="877565" cy="882914"/>
          </a:xfrm>
          <a:prstGeom prst="rightArrow">
            <a:avLst/>
          </a:prstGeom>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線吹き出し 2 (枠付き) 14"/>
          <p:cNvSpPr/>
          <p:nvPr/>
        </p:nvSpPr>
        <p:spPr>
          <a:xfrm>
            <a:off x="6988043" y="2610046"/>
            <a:ext cx="1913058" cy="704400"/>
          </a:xfrm>
          <a:prstGeom prst="borderCallout2">
            <a:avLst>
              <a:gd name="adj1" fmla="val 18750"/>
              <a:gd name="adj2" fmla="val -8333"/>
              <a:gd name="adj3" fmla="val 20950"/>
              <a:gd name="adj4" fmla="val -18287"/>
              <a:gd name="adj5" fmla="val 63838"/>
              <a:gd name="adj6" fmla="val -38059"/>
            </a:avLst>
          </a:prstGeom>
          <a:gradFill flip="none" rotWithShape="1">
            <a:gsLst>
              <a:gs pos="0">
                <a:srgbClr val="00FFCC">
                  <a:tint val="66000"/>
                  <a:satMod val="160000"/>
                </a:srgbClr>
              </a:gs>
              <a:gs pos="50000">
                <a:srgbClr val="00FFCC">
                  <a:tint val="44500"/>
                  <a:satMod val="160000"/>
                </a:srgbClr>
              </a:gs>
              <a:gs pos="100000">
                <a:srgbClr val="00FFCC">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00FF"/>
                </a:solidFill>
              </a:rPr>
              <a:t>コクピットシグナル</a:t>
            </a:r>
            <a:endParaRPr lang="en-US" altLang="ja-JP" sz="1400" b="1" dirty="0" smtClean="0">
              <a:solidFill>
                <a:srgbClr val="0000FF"/>
              </a:solidFill>
            </a:endParaRPr>
          </a:p>
          <a:p>
            <a:pPr algn="ctr"/>
            <a:r>
              <a:rPr lang="ja-JP" altLang="en-US" sz="1400" b="1" dirty="0" smtClean="0">
                <a:solidFill>
                  <a:srgbClr val="0000FF"/>
                </a:solidFill>
              </a:rPr>
              <a:t>プッシュ型</a:t>
            </a:r>
            <a:r>
              <a:rPr lang="ja-JP" altLang="en-US" sz="1400" b="1" dirty="0">
                <a:solidFill>
                  <a:srgbClr val="0000FF"/>
                </a:solidFill>
              </a:rPr>
              <a:t>事前</a:t>
            </a:r>
            <a:r>
              <a:rPr lang="ja-JP" altLang="en-US" sz="1400" b="1" dirty="0" smtClean="0">
                <a:solidFill>
                  <a:srgbClr val="0000FF"/>
                </a:solidFill>
              </a:rPr>
              <a:t>警報</a:t>
            </a:r>
            <a:endParaRPr lang="en-US" altLang="ja-JP" sz="1400" b="1" dirty="0" smtClean="0">
              <a:solidFill>
                <a:srgbClr val="0000FF"/>
              </a:solidFill>
            </a:endParaRPr>
          </a:p>
        </p:txBody>
      </p:sp>
      <p:sp>
        <p:nvSpPr>
          <p:cNvPr id="67" name="線吹き出し 2 (枠付き) 66"/>
          <p:cNvSpPr/>
          <p:nvPr/>
        </p:nvSpPr>
        <p:spPr>
          <a:xfrm>
            <a:off x="6988043" y="3410350"/>
            <a:ext cx="1913058" cy="1289300"/>
          </a:xfrm>
          <a:prstGeom prst="borderCallout2">
            <a:avLst>
              <a:gd name="adj1" fmla="val 18750"/>
              <a:gd name="adj2" fmla="val -8333"/>
              <a:gd name="adj3" fmla="val 19952"/>
              <a:gd name="adj4" fmla="val -16667"/>
              <a:gd name="adj5" fmla="val 35894"/>
              <a:gd name="adj6" fmla="val -43899"/>
            </a:avLst>
          </a:prstGeom>
          <a:gradFill flip="none" rotWithShape="1">
            <a:gsLst>
              <a:gs pos="0">
                <a:srgbClr val="00FFCC">
                  <a:tint val="66000"/>
                  <a:satMod val="160000"/>
                </a:srgbClr>
              </a:gs>
              <a:gs pos="50000">
                <a:srgbClr val="00FFCC">
                  <a:tint val="44500"/>
                  <a:satMod val="160000"/>
                </a:srgbClr>
              </a:gs>
              <a:gs pos="100000">
                <a:srgbClr val="00FFCC">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00FF"/>
                </a:solidFill>
              </a:rPr>
              <a:t>不可抗力未達保険</a:t>
            </a:r>
            <a:endParaRPr lang="en-US" altLang="ja-JP" sz="1400" b="1" dirty="0" smtClean="0">
              <a:solidFill>
                <a:srgbClr val="0000FF"/>
              </a:solidFill>
            </a:endParaRPr>
          </a:p>
          <a:p>
            <a:pPr algn="ctr"/>
            <a:endParaRPr lang="en-US" altLang="ja-JP" sz="700" b="1" dirty="0" smtClean="0">
              <a:solidFill>
                <a:srgbClr val="0000FF"/>
              </a:solidFill>
            </a:endParaRPr>
          </a:p>
          <a:p>
            <a:pPr algn="ctr"/>
            <a:r>
              <a:rPr lang="ja-JP" altLang="en-US" sz="1050" b="1" dirty="0" smtClean="0">
                <a:solidFill>
                  <a:srgbClr val="0000FF"/>
                </a:solidFill>
              </a:rPr>
              <a:t>進捗情報がクラウド</a:t>
            </a:r>
            <a:endParaRPr lang="en-US" altLang="ja-JP" sz="1050" b="1" dirty="0" smtClean="0">
              <a:solidFill>
                <a:srgbClr val="0000FF"/>
              </a:solidFill>
            </a:endParaRPr>
          </a:p>
          <a:p>
            <a:pPr algn="ctr"/>
            <a:r>
              <a:rPr lang="ja-JP" altLang="en-US" sz="1050" b="1" dirty="0" smtClean="0">
                <a:solidFill>
                  <a:srgbClr val="0000FF"/>
                </a:solidFill>
              </a:rPr>
              <a:t>マップにアップされ</a:t>
            </a:r>
            <a:endParaRPr lang="en-US" altLang="ja-JP" sz="1050" b="1" dirty="0" smtClean="0">
              <a:solidFill>
                <a:srgbClr val="0000FF"/>
              </a:solidFill>
            </a:endParaRPr>
          </a:p>
          <a:p>
            <a:pPr algn="ctr"/>
            <a:r>
              <a:rPr lang="ja-JP" altLang="en-US" sz="1050" b="1" dirty="0">
                <a:solidFill>
                  <a:srgbClr val="0000FF"/>
                </a:solidFill>
              </a:rPr>
              <a:t>天災</a:t>
            </a:r>
            <a:r>
              <a:rPr lang="ja-JP" altLang="en-US" sz="1050" b="1" dirty="0" smtClean="0">
                <a:solidFill>
                  <a:srgbClr val="0000FF"/>
                </a:solidFill>
              </a:rPr>
              <a:t>や事故情報と整合</a:t>
            </a:r>
            <a:endParaRPr lang="en-US" altLang="ja-JP" sz="1050" b="1" dirty="0">
              <a:solidFill>
                <a:srgbClr val="0000FF"/>
              </a:solidFill>
            </a:endParaRPr>
          </a:p>
        </p:txBody>
      </p:sp>
      <p:sp>
        <p:nvSpPr>
          <p:cNvPr id="69" name="線吹き出し 2 (枠付き) 68"/>
          <p:cNvSpPr/>
          <p:nvPr/>
        </p:nvSpPr>
        <p:spPr>
          <a:xfrm flipH="1">
            <a:off x="94490" y="2601522"/>
            <a:ext cx="1908940" cy="655030"/>
          </a:xfrm>
          <a:prstGeom prst="borderCallout2">
            <a:avLst>
              <a:gd name="adj1" fmla="val 18750"/>
              <a:gd name="adj2" fmla="val -8333"/>
              <a:gd name="adj3" fmla="val 18750"/>
              <a:gd name="adj4" fmla="val -16667"/>
              <a:gd name="adj5" fmla="val 85372"/>
              <a:gd name="adj6" fmla="val -45198"/>
            </a:avLst>
          </a:prstGeom>
          <a:gradFill flip="none" rotWithShape="1">
            <a:gsLst>
              <a:gs pos="0">
                <a:srgbClr val="00FFCC">
                  <a:tint val="66000"/>
                  <a:satMod val="160000"/>
                </a:srgbClr>
              </a:gs>
              <a:gs pos="50000">
                <a:srgbClr val="00FFCC">
                  <a:tint val="44500"/>
                  <a:satMod val="160000"/>
                </a:srgbClr>
              </a:gs>
              <a:gs pos="100000">
                <a:srgbClr val="00FFCC">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rgbClr val="0000FF"/>
              </a:solidFill>
            </a:endParaRPr>
          </a:p>
          <a:p>
            <a:pPr algn="ctr"/>
            <a:r>
              <a:rPr lang="ja-JP" altLang="en-US" sz="1400" b="1" dirty="0" smtClean="0">
                <a:solidFill>
                  <a:srgbClr val="0000FF"/>
                </a:solidFill>
              </a:rPr>
              <a:t>従量課金</a:t>
            </a:r>
            <a:endParaRPr lang="en-US" altLang="ja-JP" sz="1400" b="1" dirty="0" smtClean="0">
              <a:solidFill>
                <a:srgbClr val="0000FF"/>
              </a:solidFill>
            </a:endParaRPr>
          </a:p>
          <a:p>
            <a:pPr algn="ctr"/>
            <a:r>
              <a:rPr lang="ja-JP" altLang="en-US" sz="1400" b="1" dirty="0" smtClean="0">
                <a:solidFill>
                  <a:srgbClr val="0000FF"/>
                </a:solidFill>
              </a:rPr>
              <a:t>レンタルサービス</a:t>
            </a:r>
            <a:endParaRPr lang="ja-JP" altLang="en-US" sz="1400" b="1" dirty="0">
              <a:solidFill>
                <a:srgbClr val="0000FF"/>
              </a:solidFill>
            </a:endParaRPr>
          </a:p>
          <a:p>
            <a:pPr algn="ctr"/>
            <a:endParaRPr kumimoji="1" lang="ja-JP" altLang="en-US" b="1" dirty="0">
              <a:solidFill>
                <a:srgbClr val="0000FF"/>
              </a:solidFill>
            </a:endParaRPr>
          </a:p>
        </p:txBody>
      </p:sp>
      <p:sp>
        <p:nvSpPr>
          <p:cNvPr id="71" name="線吹き出し 2 (枠付き) 70"/>
          <p:cNvSpPr/>
          <p:nvPr/>
        </p:nvSpPr>
        <p:spPr>
          <a:xfrm flipH="1">
            <a:off x="129075" y="3370077"/>
            <a:ext cx="1874355" cy="1297118"/>
          </a:xfrm>
          <a:prstGeom prst="borderCallout2">
            <a:avLst>
              <a:gd name="adj1" fmla="val 18750"/>
              <a:gd name="adj2" fmla="val -8333"/>
              <a:gd name="adj3" fmla="val 18750"/>
              <a:gd name="adj4" fmla="val -16667"/>
              <a:gd name="adj5" fmla="val 39234"/>
              <a:gd name="adj6" fmla="val -37382"/>
            </a:avLst>
          </a:prstGeom>
          <a:gradFill flip="none" rotWithShape="1">
            <a:gsLst>
              <a:gs pos="0">
                <a:srgbClr val="00FFCC">
                  <a:tint val="66000"/>
                  <a:satMod val="160000"/>
                </a:srgbClr>
              </a:gs>
              <a:gs pos="50000">
                <a:srgbClr val="00FFCC">
                  <a:tint val="44500"/>
                  <a:satMod val="160000"/>
                </a:srgbClr>
              </a:gs>
              <a:gs pos="100000">
                <a:srgbClr val="00FFCC">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00FF"/>
                </a:solidFill>
              </a:rPr>
              <a:t>オンディマンド</a:t>
            </a:r>
            <a:endParaRPr lang="en-US" altLang="ja-JP" sz="1400" b="1" dirty="0">
              <a:solidFill>
                <a:srgbClr val="0000FF"/>
              </a:solidFill>
            </a:endParaRPr>
          </a:p>
          <a:p>
            <a:pPr algn="ctr"/>
            <a:r>
              <a:rPr lang="en-US" altLang="ja-JP" sz="1400" b="1" dirty="0" smtClean="0">
                <a:solidFill>
                  <a:srgbClr val="0000FF"/>
                </a:solidFill>
              </a:rPr>
              <a:t>IT</a:t>
            </a:r>
            <a:r>
              <a:rPr lang="ja-JP" altLang="en-US" sz="1400" b="1" dirty="0" smtClean="0">
                <a:solidFill>
                  <a:srgbClr val="0000FF"/>
                </a:solidFill>
              </a:rPr>
              <a:t>コク</a:t>
            </a:r>
            <a:r>
              <a:rPr lang="ja-JP" altLang="en-US" sz="1400" b="1" dirty="0">
                <a:solidFill>
                  <a:srgbClr val="0000FF"/>
                </a:solidFill>
              </a:rPr>
              <a:t>ピット</a:t>
            </a:r>
          </a:p>
          <a:p>
            <a:pPr algn="ctr"/>
            <a:endParaRPr lang="en-US" altLang="ja-JP" sz="700" b="1" dirty="0" smtClean="0">
              <a:solidFill>
                <a:srgbClr val="0000FF"/>
              </a:solidFill>
            </a:endParaRPr>
          </a:p>
          <a:p>
            <a:pPr algn="ctr"/>
            <a:r>
              <a:rPr lang="en-US" altLang="ja-JP" sz="1050" b="1" dirty="0" smtClean="0">
                <a:solidFill>
                  <a:srgbClr val="0000FF"/>
                </a:solidFill>
              </a:rPr>
              <a:t>IT/</a:t>
            </a:r>
            <a:r>
              <a:rPr lang="ja-JP" altLang="en-US" sz="1050" b="1" dirty="0" smtClean="0">
                <a:solidFill>
                  <a:srgbClr val="0000FF"/>
                </a:solidFill>
              </a:rPr>
              <a:t>バストイレ</a:t>
            </a:r>
            <a:endParaRPr lang="en-US" altLang="ja-JP" sz="1050" b="1" dirty="0" smtClean="0">
              <a:solidFill>
                <a:srgbClr val="0000FF"/>
              </a:solidFill>
            </a:endParaRPr>
          </a:p>
          <a:p>
            <a:pPr algn="ctr"/>
            <a:r>
              <a:rPr lang="ja-JP" altLang="en-US" sz="1050" b="1" dirty="0" smtClean="0">
                <a:solidFill>
                  <a:srgbClr val="0000FF"/>
                </a:solidFill>
              </a:rPr>
              <a:t>キッチンカウンター</a:t>
            </a:r>
            <a:endParaRPr lang="en-US" altLang="ja-JP" sz="1050" b="1" dirty="0">
              <a:solidFill>
                <a:srgbClr val="0000FF"/>
              </a:solidFill>
            </a:endParaRPr>
          </a:p>
        </p:txBody>
      </p:sp>
      <p:sp>
        <p:nvSpPr>
          <p:cNvPr id="7" name="テキスト ボックス 6"/>
          <p:cNvSpPr txBox="1"/>
          <p:nvPr/>
        </p:nvSpPr>
        <p:spPr>
          <a:xfrm>
            <a:off x="3094469" y="2776276"/>
            <a:ext cx="1082348" cy="307777"/>
          </a:xfrm>
          <a:prstGeom prst="rect">
            <a:avLst/>
          </a:prstGeom>
          <a:noFill/>
        </p:spPr>
        <p:txBody>
          <a:bodyPr wrap="none" rtlCol="0">
            <a:spAutoFit/>
          </a:bodyPr>
          <a:lstStyle/>
          <a:p>
            <a:r>
              <a:rPr kumimoji="1" lang="ja-JP" altLang="en-US" sz="1400" u="sng" dirty="0" smtClean="0"/>
              <a:t>合理性充足</a:t>
            </a:r>
            <a:endParaRPr kumimoji="1" lang="ja-JP" altLang="en-US" sz="1400" u="sng" dirty="0"/>
          </a:p>
        </p:txBody>
      </p:sp>
      <p:sp>
        <p:nvSpPr>
          <p:cNvPr id="28" name="テキスト ボックス 27"/>
          <p:cNvSpPr txBox="1"/>
          <p:nvPr/>
        </p:nvSpPr>
        <p:spPr>
          <a:xfrm>
            <a:off x="2798372" y="3046478"/>
            <a:ext cx="1864061" cy="1015663"/>
          </a:xfrm>
          <a:prstGeom prst="rect">
            <a:avLst/>
          </a:prstGeom>
          <a:noFill/>
        </p:spPr>
        <p:txBody>
          <a:bodyPr wrap="square" rtlCol="0">
            <a:spAutoFit/>
          </a:bodyPr>
          <a:lstStyle/>
          <a:p>
            <a:pPr marL="171450" indent="-171450">
              <a:buFont typeface="Wingdings" panose="05000000000000000000" pitchFamily="2" charset="2"/>
              <a:buChar char="ü"/>
            </a:pPr>
            <a:r>
              <a:rPr lang="ja-JP" altLang="en-US" sz="1200" b="1" dirty="0" smtClean="0"/>
              <a:t>合理的従量課金契約</a:t>
            </a:r>
            <a:endParaRPr lang="en-US" altLang="ja-JP" sz="1200" b="1" dirty="0" smtClean="0"/>
          </a:p>
          <a:p>
            <a:pPr marL="171450" indent="-171450">
              <a:buFont typeface="Wingdings" panose="05000000000000000000" pitchFamily="2" charset="2"/>
              <a:buChar char="ü"/>
            </a:pPr>
            <a:endParaRPr lang="en-US" altLang="ja-JP" sz="1200" b="1" dirty="0"/>
          </a:p>
          <a:p>
            <a:pPr marL="171450" indent="-171450">
              <a:buFont typeface="Wingdings" panose="05000000000000000000" pitchFamily="2" charset="2"/>
              <a:buChar char="ü"/>
            </a:pPr>
            <a:r>
              <a:rPr lang="ja-JP" altLang="en-US" sz="1200" b="1" dirty="0" smtClean="0"/>
              <a:t>合理的移動スペース</a:t>
            </a:r>
            <a:endParaRPr lang="en-US" altLang="ja-JP" sz="1200" b="1" dirty="0" smtClean="0"/>
          </a:p>
          <a:p>
            <a:pPr marL="171450" indent="-171450">
              <a:buFont typeface="Wingdings" panose="05000000000000000000" pitchFamily="2" charset="2"/>
              <a:buChar char="ü"/>
            </a:pPr>
            <a:r>
              <a:rPr lang="ja-JP" altLang="en-US" sz="1200" b="1" dirty="0" smtClean="0"/>
              <a:t>合理的ワークスタイル</a:t>
            </a:r>
            <a:endParaRPr lang="en-US" altLang="ja-JP" sz="1200" b="1" dirty="0"/>
          </a:p>
          <a:p>
            <a:pPr marL="171450" indent="-171450">
              <a:buFont typeface="Wingdings" panose="05000000000000000000" pitchFamily="2" charset="2"/>
              <a:buChar char="ü"/>
            </a:pPr>
            <a:r>
              <a:rPr lang="ja-JP" altLang="en-US" sz="1200" b="1" dirty="0" smtClean="0"/>
              <a:t>合理的オフワーク</a:t>
            </a:r>
            <a:endParaRPr lang="en-US" altLang="ja-JP" sz="1200" b="1" dirty="0" smtClean="0"/>
          </a:p>
        </p:txBody>
      </p:sp>
      <p:sp>
        <p:nvSpPr>
          <p:cNvPr id="32" name="テキスト ボックス 31"/>
          <p:cNvSpPr txBox="1"/>
          <p:nvPr/>
        </p:nvSpPr>
        <p:spPr>
          <a:xfrm>
            <a:off x="3067953" y="4159476"/>
            <a:ext cx="1082348" cy="307777"/>
          </a:xfrm>
          <a:prstGeom prst="rect">
            <a:avLst/>
          </a:prstGeom>
          <a:noFill/>
        </p:spPr>
        <p:txBody>
          <a:bodyPr wrap="none" rtlCol="0">
            <a:spAutoFit/>
          </a:bodyPr>
          <a:lstStyle/>
          <a:p>
            <a:r>
              <a:rPr lang="ja-JP" altLang="en-US" sz="1400" u="sng" dirty="0"/>
              <a:t>快適性</a:t>
            </a:r>
            <a:r>
              <a:rPr kumimoji="1" lang="ja-JP" altLang="en-US" sz="1400" u="sng" dirty="0" smtClean="0"/>
              <a:t>充足</a:t>
            </a:r>
            <a:endParaRPr kumimoji="1" lang="ja-JP" altLang="en-US" sz="1400" u="sng" dirty="0"/>
          </a:p>
        </p:txBody>
      </p:sp>
      <p:sp>
        <p:nvSpPr>
          <p:cNvPr id="34" name="テキスト ボックス 33"/>
          <p:cNvSpPr txBox="1"/>
          <p:nvPr/>
        </p:nvSpPr>
        <p:spPr>
          <a:xfrm>
            <a:off x="4542266" y="3934430"/>
            <a:ext cx="2040943" cy="830997"/>
          </a:xfrm>
          <a:prstGeom prst="rect">
            <a:avLst/>
          </a:prstGeom>
          <a:noFill/>
        </p:spPr>
        <p:txBody>
          <a:bodyPr wrap="none" rtlCol="0">
            <a:spAutoFit/>
          </a:bodyPr>
          <a:lstStyle/>
          <a:p>
            <a:pPr marL="171450" indent="-171450">
              <a:buFont typeface="Wingdings" panose="05000000000000000000" pitchFamily="2" charset="2"/>
              <a:buChar char="ü"/>
            </a:pPr>
            <a:endParaRPr lang="en-US" altLang="ja-JP" sz="1200" b="1" dirty="0" smtClean="0"/>
          </a:p>
          <a:p>
            <a:pPr marL="171450" indent="-171450">
              <a:buFont typeface="Wingdings" panose="05000000000000000000" pitchFamily="2" charset="2"/>
              <a:buChar char="ü"/>
            </a:pPr>
            <a:r>
              <a:rPr lang="ja-JP" altLang="en-US" sz="1200" b="1" dirty="0" smtClean="0"/>
              <a:t>納得の見える化</a:t>
            </a:r>
            <a:endParaRPr lang="en-US" altLang="ja-JP" sz="1200" b="1" dirty="0" smtClean="0"/>
          </a:p>
          <a:p>
            <a:pPr marL="171450" indent="-171450">
              <a:buFont typeface="Wingdings" panose="05000000000000000000" pitchFamily="2" charset="2"/>
              <a:buChar char="ü"/>
            </a:pPr>
            <a:r>
              <a:rPr lang="ja-JP" altLang="en-US" sz="1200" b="1" dirty="0"/>
              <a:t>納得</a:t>
            </a:r>
            <a:r>
              <a:rPr lang="ja-JP" altLang="en-US" sz="1200" b="1" dirty="0" smtClean="0"/>
              <a:t>のスケジュール</a:t>
            </a:r>
            <a:endParaRPr lang="en-US" altLang="ja-JP" sz="1200" b="1" dirty="0" smtClean="0"/>
          </a:p>
          <a:p>
            <a:pPr marL="171450" indent="-171450">
              <a:buFont typeface="Wingdings" panose="05000000000000000000" pitchFamily="2" charset="2"/>
              <a:buChar char="ü"/>
            </a:pPr>
            <a:r>
              <a:rPr lang="ja-JP" altLang="en-US" sz="1200" b="1" dirty="0"/>
              <a:t>納得</a:t>
            </a:r>
            <a:r>
              <a:rPr lang="ja-JP" altLang="en-US" sz="1200" b="1" dirty="0" smtClean="0"/>
              <a:t>のセーフティシステム</a:t>
            </a:r>
            <a:endParaRPr lang="en-US" altLang="ja-JP" sz="1200" b="1" dirty="0"/>
          </a:p>
        </p:txBody>
      </p:sp>
      <p:sp>
        <p:nvSpPr>
          <p:cNvPr id="35" name="テキスト ボックス 34"/>
          <p:cNvSpPr txBox="1"/>
          <p:nvPr/>
        </p:nvSpPr>
        <p:spPr>
          <a:xfrm>
            <a:off x="4866604" y="2805635"/>
            <a:ext cx="1082348" cy="307777"/>
          </a:xfrm>
          <a:prstGeom prst="rect">
            <a:avLst/>
          </a:prstGeom>
          <a:noFill/>
        </p:spPr>
        <p:txBody>
          <a:bodyPr wrap="none" rtlCol="0">
            <a:spAutoFit/>
          </a:bodyPr>
          <a:lstStyle/>
          <a:p>
            <a:r>
              <a:rPr lang="ja-JP" altLang="en-US" sz="1400" u="sng" dirty="0"/>
              <a:t>創造性</a:t>
            </a:r>
            <a:r>
              <a:rPr lang="ja-JP" altLang="en-US" sz="1400" u="sng" dirty="0" smtClean="0"/>
              <a:t>向上</a:t>
            </a:r>
            <a:endParaRPr lang="en-US" altLang="ja-JP" sz="1400" u="sng" dirty="0" smtClean="0"/>
          </a:p>
        </p:txBody>
      </p:sp>
      <p:sp>
        <p:nvSpPr>
          <p:cNvPr id="36" name="テキスト ボックス 35"/>
          <p:cNvSpPr txBox="1"/>
          <p:nvPr/>
        </p:nvSpPr>
        <p:spPr>
          <a:xfrm>
            <a:off x="4920549" y="3843636"/>
            <a:ext cx="1082348" cy="307777"/>
          </a:xfrm>
          <a:prstGeom prst="rect">
            <a:avLst/>
          </a:prstGeom>
          <a:noFill/>
        </p:spPr>
        <p:txBody>
          <a:bodyPr wrap="none" rtlCol="0">
            <a:spAutoFit/>
          </a:bodyPr>
          <a:lstStyle/>
          <a:p>
            <a:r>
              <a:rPr lang="ja-JP" altLang="en-US" sz="1400" u="sng" dirty="0" smtClean="0"/>
              <a:t>納得性向上</a:t>
            </a:r>
            <a:endParaRPr lang="en-US" altLang="ja-JP" sz="1400" u="sng" dirty="0" smtClean="0"/>
          </a:p>
        </p:txBody>
      </p:sp>
      <p:sp>
        <p:nvSpPr>
          <p:cNvPr id="37" name="テキスト ボックス 36"/>
          <p:cNvSpPr txBox="1"/>
          <p:nvPr/>
        </p:nvSpPr>
        <p:spPr>
          <a:xfrm>
            <a:off x="4613224" y="3096775"/>
            <a:ext cx="1864061" cy="646331"/>
          </a:xfrm>
          <a:prstGeom prst="rect">
            <a:avLst/>
          </a:prstGeom>
          <a:noFill/>
        </p:spPr>
        <p:txBody>
          <a:bodyPr wrap="square" rtlCol="0">
            <a:spAutoFit/>
          </a:bodyPr>
          <a:lstStyle/>
          <a:p>
            <a:pPr marL="171450" indent="-171450">
              <a:buFont typeface="Wingdings" panose="05000000000000000000" pitchFamily="2" charset="2"/>
              <a:buChar char="ü"/>
            </a:pPr>
            <a:r>
              <a:rPr lang="ja-JP" altLang="en-US" sz="1200" b="1" dirty="0" smtClean="0"/>
              <a:t>創造的家族旅行プラン</a:t>
            </a:r>
            <a:endParaRPr lang="en-US" altLang="ja-JP" sz="1200" b="1" dirty="0" smtClean="0"/>
          </a:p>
          <a:p>
            <a:pPr marL="171450" indent="-171450">
              <a:buFont typeface="Wingdings" panose="05000000000000000000" pitchFamily="2" charset="2"/>
              <a:buChar char="ü"/>
            </a:pPr>
            <a:r>
              <a:rPr lang="ja-JP" altLang="en-US" sz="1200" b="1" dirty="0" smtClean="0"/>
              <a:t>創造歴スケジュール</a:t>
            </a:r>
            <a:endParaRPr lang="en-US" altLang="ja-JP" sz="1200" b="1" dirty="0" smtClean="0"/>
          </a:p>
          <a:p>
            <a:pPr marL="171450" indent="-171450">
              <a:buFont typeface="Wingdings" panose="05000000000000000000" pitchFamily="2" charset="2"/>
              <a:buChar char="ü"/>
            </a:pPr>
            <a:r>
              <a:rPr lang="ja-JP" altLang="en-US" sz="1200" b="1" dirty="0" smtClean="0"/>
              <a:t>創造的ライフスタイル</a:t>
            </a:r>
            <a:endParaRPr lang="en-US" altLang="ja-JP" sz="1200" b="1" dirty="0" smtClean="0"/>
          </a:p>
        </p:txBody>
      </p:sp>
      <p:sp>
        <p:nvSpPr>
          <p:cNvPr id="40" name="テキスト ボックス 39"/>
          <p:cNvSpPr txBox="1"/>
          <p:nvPr/>
        </p:nvSpPr>
        <p:spPr>
          <a:xfrm>
            <a:off x="2811313" y="4243651"/>
            <a:ext cx="1864061" cy="646331"/>
          </a:xfrm>
          <a:prstGeom prst="rect">
            <a:avLst/>
          </a:prstGeom>
          <a:noFill/>
        </p:spPr>
        <p:txBody>
          <a:bodyPr wrap="square" rtlCol="0">
            <a:spAutoFit/>
          </a:bodyPr>
          <a:lstStyle/>
          <a:p>
            <a:endParaRPr lang="en-US" altLang="ja-JP" sz="1200" b="1" dirty="0"/>
          </a:p>
          <a:p>
            <a:pPr marL="171450" indent="-171450">
              <a:buFont typeface="Wingdings" panose="05000000000000000000" pitchFamily="2" charset="2"/>
              <a:buChar char="ü"/>
            </a:pPr>
            <a:r>
              <a:rPr lang="ja-JP" altLang="en-US" sz="1200" b="1" dirty="0" smtClean="0"/>
              <a:t>快適ファミリーライフ</a:t>
            </a:r>
            <a:endParaRPr lang="en-US" altLang="ja-JP" sz="1200" b="1" dirty="0" smtClean="0"/>
          </a:p>
          <a:p>
            <a:pPr marL="171450" indent="-171450">
              <a:buFont typeface="Wingdings" panose="05000000000000000000" pitchFamily="2" charset="2"/>
              <a:buChar char="ü"/>
            </a:pPr>
            <a:r>
              <a:rPr lang="ja-JP" altLang="en-US" sz="1200" b="1" dirty="0" smtClean="0"/>
              <a:t>快適サテライトオフィス</a:t>
            </a:r>
            <a:endParaRPr lang="en-US" altLang="ja-JP" sz="1200" b="1" dirty="0" smtClean="0"/>
          </a:p>
        </p:txBody>
      </p:sp>
      <p:sp>
        <p:nvSpPr>
          <p:cNvPr id="41" name="テキスト ボックス 36"/>
          <p:cNvSpPr txBox="1">
            <a:spLocks noChangeArrowheads="1"/>
          </p:cNvSpPr>
          <p:nvPr/>
        </p:nvSpPr>
        <p:spPr bwMode="auto">
          <a:xfrm>
            <a:off x="5017343" y="6022589"/>
            <a:ext cx="27222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smtClean="0">
                <a:solidFill>
                  <a:srgbClr val="002060"/>
                </a:solidFill>
              </a:rPr>
              <a:t>より納得性を高めた</a:t>
            </a:r>
            <a:endParaRPr lang="en-US" altLang="ja-JP" sz="1800" b="1" dirty="0" smtClean="0">
              <a:solidFill>
                <a:srgbClr val="002060"/>
              </a:solidFill>
            </a:endParaRPr>
          </a:p>
          <a:p>
            <a:pPr>
              <a:spcBef>
                <a:spcPct val="0"/>
              </a:spcBef>
              <a:buFontTx/>
              <a:buNone/>
            </a:pPr>
            <a:r>
              <a:rPr lang="ja-JP" altLang="en-US" sz="1800" b="1" dirty="0" smtClean="0">
                <a:solidFill>
                  <a:srgbClr val="002060"/>
                </a:solidFill>
              </a:rPr>
              <a:t>ライフスタイル追及が</a:t>
            </a:r>
            <a:r>
              <a:rPr lang="ja-JP" altLang="en-US" sz="1800" b="1" dirty="0">
                <a:solidFill>
                  <a:srgbClr val="002060"/>
                </a:solidFill>
              </a:rPr>
              <a:t>可能</a:t>
            </a:r>
            <a:endParaRPr lang="en-US" altLang="ja-JP" sz="1800" b="1" dirty="0">
              <a:solidFill>
                <a:srgbClr val="002060"/>
              </a:solidFill>
            </a:endParaRPr>
          </a:p>
        </p:txBody>
      </p:sp>
      <p:sp>
        <p:nvSpPr>
          <p:cNvPr id="42" name="テキスト ボックス 36"/>
          <p:cNvSpPr txBox="1">
            <a:spLocks noChangeArrowheads="1"/>
          </p:cNvSpPr>
          <p:nvPr/>
        </p:nvSpPr>
        <p:spPr bwMode="auto">
          <a:xfrm>
            <a:off x="932548" y="4974583"/>
            <a:ext cx="787587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100" b="1" dirty="0" smtClean="0">
                <a:solidFill>
                  <a:srgbClr val="002060"/>
                </a:solidFill>
              </a:rPr>
              <a:t>こだわりを充足しながら新たなファミリーライフスタイルを創造できる</a:t>
            </a:r>
            <a:endParaRPr lang="en-US" altLang="ja-JP" sz="2100" b="1" dirty="0" smtClean="0">
              <a:solidFill>
                <a:srgbClr val="002060"/>
              </a:solidFill>
            </a:endParaRPr>
          </a:p>
        </p:txBody>
      </p:sp>
      <p:sp>
        <p:nvSpPr>
          <p:cNvPr id="43" name="テキスト ボックス 42"/>
          <p:cNvSpPr txBox="1"/>
          <p:nvPr/>
        </p:nvSpPr>
        <p:spPr>
          <a:xfrm>
            <a:off x="5178476" y="5574192"/>
            <a:ext cx="1511761" cy="369332"/>
          </a:xfrm>
          <a:prstGeom prst="rect">
            <a:avLst/>
          </a:prstGeom>
          <a:noFill/>
        </p:spPr>
        <p:txBody>
          <a:bodyPr wrap="none" rtlCol="0">
            <a:spAutoFit/>
          </a:bodyPr>
          <a:lstStyle/>
          <a:p>
            <a:r>
              <a:rPr lang="en-US" altLang="ja-JP" b="1" i="1" dirty="0" smtClean="0">
                <a:solidFill>
                  <a:srgbClr val="002060"/>
                </a:solidFill>
                <a:latin typeface="Impact" panose="020B0806030902050204" pitchFamily="34" charset="0"/>
              </a:rPr>
              <a:t>New</a:t>
            </a:r>
            <a:r>
              <a:rPr lang="ja-JP" altLang="en-US" b="1" i="1" dirty="0" smtClean="0">
                <a:solidFill>
                  <a:srgbClr val="002060"/>
                </a:solidFill>
                <a:latin typeface="Impact" panose="020B0806030902050204" pitchFamily="34" charset="0"/>
              </a:rPr>
              <a:t> </a:t>
            </a:r>
            <a:r>
              <a:rPr lang="en-US" altLang="ja-JP" b="1" i="1" dirty="0" smtClean="0">
                <a:solidFill>
                  <a:srgbClr val="002060"/>
                </a:solidFill>
                <a:latin typeface="Impact" panose="020B0806030902050204" pitchFamily="34" charset="0"/>
              </a:rPr>
              <a:t>Lifestyle</a:t>
            </a:r>
            <a:r>
              <a:rPr lang="ja-JP" altLang="en-US" b="1" i="1" dirty="0" smtClean="0">
                <a:solidFill>
                  <a:srgbClr val="002060"/>
                </a:solidFill>
                <a:latin typeface="Impact" panose="020B0806030902050204" pitchFamily="34" charset="0"/>
              </a:rPr>
              <a:t>  </a:t>
            </a:r>
            <a:endParaRPr lang="en-US" altLang="ja-JP" b="1" i="1" dirty="0" smtClean="0">
              <a:solidFill>
                <a:srgbClr val="002060"/>
              </a:solidFill>
              <a:latin typeface="Impact" panose="020B0806030902050204" pitchFamily="34" charset="0"/>
            </a:endParaRPr>
          </a:p>
        </p:txBody>
      </p:sp>
      <p:sp>
        <p:nvSpPr>
          <p:cNvPr id="44" name="テキスト ボックス 43"/>
          <p:cNvSpPr txBox="1"/>
          <p:nvPr/>
        </p:nvSpPr>
        <p:spPr>
          <a:xfrm>
            <a:off x="2049382" y="5585209"/>
            <a:ext cx="1758623" cy="369332"/>
          </a:xfrm>
          <a:prstGeom prst="rect">
            <a:avLst/>
          </a:prstGeom>
          <a:noFill/>
        </p:spPr>
        <p:txBody>
          <a:bodyPr wrap="none" rtlCol="0">
            <a:spAutoFit/>
          </a:bodyPr>
          <a:lstStyle/>
          <a:p>
            <a:r>
              <a:rPr lang="en-US" altLang="ja-JP" b="1" i="1" dirty="0" smtClean="0">
                <a:solidFill>
                  <a:srgbClr val="002060"/>
                </a:solidFill>
                <a:latin typeface="Impact" panose="020B0806030902050204" pitchFamily="34" charset="0"/>
              </a:rPr>
              <a:t>Curren</a:t>
            </a:r>
            <a:r>
              <a:rPr lang="en-US" altLang="ja-JP" b="1" i="1" dirty="0">
                <a:solidFill>
                  <a:srgbClr val="002060"/>
                </a:solidFill>
                <a:latin typeface="Impact" panose="020B0806030902050204" pitchFamily="34" charset="0"/>
              </a:rPr>
              <a:t>t</a:t>
            </a:r>
            <a:r>
              <a:rPr lang="ja-JP" altLang="en-US" b="1" i="1" dirty="0" smtClean="0">
                <a:solidFill>
                  <a:srgbClr val="002060"/>
                </a:solidFill>
                <a:latin typeface="Impact" panose="020B0806030902050204" pitchFamily="34" charset="0"/>
              </a:rPr>
              <a:t> </a:t>
            </a:r>
            <a:r>
              <a:rPr lang="en-US" altLang="ja-JP" b="1" i="1" dirty="0" smtClean="0">
                <a:solidFill>
                  <a:srgbClr val="002060"/>
                </a:solidFill>
                <a:latin typeface="Impact" panose="020B0806030902050204" pitchFamily="34" charset="0"/>
              </a:rPr>
              <a:t>Lifestyle</a:t>
            </a:r>
          </a:p>
        </p:txBody>
      </p:sp>
      <p:grpSp>
        <p:nvGrpSpPr>
          <p:cNvPr id="2" name="グループ化 1"/>
          <p:cNvGrpSpPr/>
          <p:nvPr/>
        </p:nvGrpSpPr>
        <p:grpSpPr>
          <a:xfrm>
            <a:off x="558913" y="1556792"/>
            <a:ext cx="7670686" cy="1087955"/>
            <a:chOff x="558913" y="1604865"/>
            <a:chExt cx="7670686" cy="1087955"/>
          </a:xfrm>
        </p:grpSpPr>
        <p:pic>
          <p:nvPicPr>
            <p:cNvPr id="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13" y="1606153"/>
              <a:ext cx="1311314" cy="94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25" y="1604865"/>
              <a:ext cx="1212163" cy="95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0090" y="1641982"/>
              <a:ext cx="1235436" cy="92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7540" y="1623884"/>
              <a:ext cx="1032059" cy="97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3153" y="1649135"/>
              <a:ext cx="1701531" cy="961734"/>
            </a:xfrm>
            <a:prstGeom prst="rect">
              <a:avLst/>
            </a:prstGeom>
          </p:spPr>
        </p:pic>
        <p:sp>
          <p:nvSpPr>
            <p:cNvPr id="38" name="右矢印 37"/>
            <p:cNvSpPr/>
            <p:nvPr/>
          </p:nvSpPr>
          <p:spPr bwMode="auto">
            <a:xfrm>
              <a:off x="5017343" y="1709595"/>
              <a:ext cx="977268" cy="983225"/>
            </a:xfrm>
            <a:prstGeom prst="rightArrow">
              <a:avLst/>
            </a:prstGeom>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テキスト ボックス 47"/>
            <p:cNvSpPr txBox="1"/>
            <p:nvPr/>
          </p:nvSpPr>
          <p:spPr>
            <a:xfrm>
              <a:off x="4982786" y="1943962"/>
              <a:ext cx="872355" cy="369332"/>
            </a:xfrm>
            <a:prstGeom prst="rect">
              <a:avLst/>
            </a:prstGeom>
            <a:noFill/>
          </p:spPr>
          <p:txBody>
            <a:bodyPr wrap="none" rtlCol="0">
              <a:spAutoFit/>
            </a:bodyPr>
            <a:lstStyle/>
            <a:p>
              <a:r>
                <a:rPr lang="en-US" altLang="ja-JP" b="1" i="1" dirty="0" smtClean="0">
                  <a:solidFill>
                    <a:srgbClr val="002060"/>
                  </a:solidFill>
                  <a:latin typeface="Impact" panose="020B0806030902050204" pitchFamily="34" charset="0"/>
                </a:rPr>
                <a:t>Benefit</a:t>
              </a:r>
            </a:p>
          </p:txBody>
        </p:sp>
        <p:sp>
          <p:nvSpPr>
            <p:cNvPr id="49" name="右矢印 48"/>
            <p:cNvSpPr/>
            <p:nvPr/>
          </p:nvSpPr>
          <p:spPr bwMode="auto">
            <a:xfrm>
              <a:off x="2928617" y="1662084"/>
              <a:ext cx="953254" cy="923397"/>
            </a:xfrm>
            <a:prstGeom prst="rightArrow">
              <a:avLst/>
            </a:prstGeom>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テキスト ボックス 46"/>
            <p:cNvSpPr txBox="1"/>
            <p:nvPr/>
          </p:nvSpPr>
          <p:spPr>
            <a:xfrm>
              <a:off x="2857807" y="1925104"/>
              <a:ext cx="1007169" cy="369332"/>
            </a:xfrm>
            <a:prstGeom prst="rect">
              <a:avLst/>
            </a:prstGeom>
            <a:noFill/>
          </p:spPr>
          <p:txBody>
            <a:bodyPr wrap="square" rtlCol="0">
              <a:spAutoFit/>
            </a:bodyPr>
            <a:lstStyle/>
            <a:p>
              <a:r>
                <a:rPr lang="en-US" altLang="ja-JP" b="1" i="1" dirty="0" smtClean="0">
                  <a:solidFill>
                    <a:srgbClr val="002060"/>
                  </a:solidFill>
                  <a:latin typeface="Impact" panose="020B0806030902050204" pitchFamily="34" charset="0"/>
                </a:rPr>
                <a:t>Feature</a:t>
              </a:r>
            </a:p>
          </p:txBody>
        </p:sp>
      </p:grpSp>
      <p:sp>
        <p:nvSpPr>
          <p:cNvPr id="55" name="テキスト ボックス 54"/>
          <p:cNvSpPr txBox="1"/>
          <p:nvPr/>
        </p:nvSpPr>
        <p:spPr>
          <a:xfrm>
            <a:off x="2155462" y="1095127"/>
            <a:ext cx="4376519" cy="461665"/>
          </a:xfrm>
          <a:prstGeom prst="rect">
            <a:avLst/>
          </a:prstGeom>
          <a:noFill/>
        </p:spPr>
        <p:txBody>
          <a:bodyPr wrap="none" rtlCol="0">
            <a:spAutoFit/>
          </a:bodyPr>
          <a:lstStyle/>
          <a:p>
            <a:r>
              <a:rPr lang="en-US" altLang="ja-JP" sz="2400" b="1" i="1" dirty="0" smtClean="0">
                <a:solidFill>
                  <a:srgbClr val="002060"/>
                </a:solidFill>
                <a:latin typeface="Impact" panose="020B0806030902050204" pitchFamily="34" charset="0"/>
              </a:rPr>
              <a:t>On-demand</a:t>
            </a:r>
            <a:r>
              <a:rPr lang="ja-JP" altLang="en-US" sz="2400" b="1" i="1" dirty="0" smtClean="0">
                <a:solidFill>
                  <a:srgbClr val="002060"/>
                </a:solidFill>
                <a:latin typeface="Impact" panose="020B0806030902050204" pitchFamily="34" charset="0"/>
              </a:rPr>
              <a:t> </a:t>
            </a:r>
            <a:r>
              <a:rPr lang="en-US" altLang="ja-JP" sz="2400" b="1" i="1" dirty="0" smtClean="0">
                <a:solidFill>
                  <a:srgbClr val="002060"/>
                </a:solidFill>
                <a:latin typeface="Impact" panose="020B0806030902050204" pitchFamily="34" charset="0"/>
              </a:rPr>
              <a:t>Personal</a:t>
            </a:r>
            <a:r>
              <a:rPr lang="ja-JP" altLang="en-US" sz="2400" b="1" i="1" dirty="0">
                <a:solidFill>
                  <a:srgbClr val="002060"/>
                </a:solidFill>
                <a:latin typeface="Impact" panose="020B0806030902050204" pitchFamily="34" charset="0"/>
              </a:rPr>
              <a:t> </a:t>
            </a:r>
            <a:r>
              <a:rPr lang="en-US" altLang="ja-JP" sz="2400" b="1" i="1" dirty="0" smtClean="0">
                <a:solidFill>
                  <a:srgbClr val="002060"/>
                </a:solidFill>
                <a:latin typeface="Impact" panose="020B0806030902050204" pitchFamily="34" charset="0"/>
              </a:rPr>
              <a:t>Space</a:t>
            </a:r>
            <a:r>
              <a:rPr lang="ja-JP" altLang="en-US" sz="2400" b="1" i="1" dirty="0">
                <a:solidFill>
                  <a:srgbClr val="002060"/>
                </a:solidFill>
                <a:latin typeface="Impact" panose="020B0806030902050204" pitchFamily="34" charset="0"/>
              </a:rPr>
              <a:t> </a:t>
            </a:r>
            <a:r>
              <a:rPr lang="en-US" altLang="ja-JP" sz="2400" b="1" i="1" dirty="0" smtClean="0">
                <a:solidFill>
                  <a:srgbClr val="002060"/>
                </a:solidFill>
                <a:latin typeface="Impact" panose="020B0806030902050204" pitchFamily="34" charset="0"/>
              </a:rPr>
              <a:t>Plan</a:t>
            </a:r>
            <a:r>
              <a:rPr lang="ja-JP" altLang="en-US" sz="2400" b="1" i="1" dirty="0" smtClean="0">
                <a:solidFill>
                  <a:srgbClr val="002060"/>
                </a:solidFill>
                <a:latin typeface="Impact" panose="020B0806030902050204" pitchFamily="34" charset="0"/>
              </a:rPr>
              <a:t>  </a:t>
            </a:r>
            <a:endParaRPr lang="en-US" altLang="ja-JP" sz="2400" b="1" i="1" dirty="0" smtClean="0">
              <a:solidFill>
                <a:srgbClr val="002060"/>
              </a:solidFill>
              <a:latin typeface="Impact" panose="020B0806030902050204" pitchFamily="34" charset="0"/>
            </a:endParaRPr>
          </a:p>
        </p:txBody>
      </p:sp>
      <p:sp>
        <p:nvSpPr>
          <p:cNvPr id="59" name="円/楕円 58"/>
          <p:cNvSpPr/>
          <p:nvPr/>
        </p:nvSpPr>
        <p:spPr>
          <a:xfrm>
            <a:off x="1208820" y="260648"/>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3</a:t>
            </a:r>
            <a:endParaRPr kumimoji="1" lang="en-US" altLang="ja-JP" b="1" dirty="0" smtClean="0">
              <a:solidFill>
                <a:srgbClr val="FFFF00"/>
              </a:solidFill>
            </a:endParaRPr>
          </a:p>
        </p:txBody>
      </p:sp>
      <p:sp>
        <p:nvSpPr>
          <p:cNvPr id="60" name="テキスト ボックス 59"/>
          <p:cNvSpPr txBox="1"/>
          <p:nvPr/>
        </p:nvSpPr>
        <p:spPr>
          <a:xfrm>
            <a:off x="1835696" y="329111"/>
            <a:ext cx="5016053" cy="415498"/>
          </a:xfrm>
          <a:prstGeom prst="rect">
            <a:avLst/>
          </a:prstGeom>
          <a:noFill/>
        </p:spPr>
        <p:txBody>
          <a:bodyPr wrap="none" rtlCol="0">
            <a:spAutoFit/>
          </a:bodyPr>
          <a:lstStyle/>
          <a:p>
            <a:r>
              <a:rPr lang="en-US" altLang="ja-JP" sz="2100" i="1" dirty="0">
                <a:solidFill>
                  <a:srgbClr val="002060"/>
                </a:solidFill>
                <a:latin typeface="Arial Black" panose="020B0A04020102020204" pitchFamily="34" charset="0"/>
              </a:rPr>
              <a:t>Free Connecting</a:t>
            </a:r>
            <a:r>
              <a:rPr lang="en-US" altLang="ja-JP" sz="2100" i="1" dirty="0" smtClean="0">
                <a:solidFill>
                  <a:srgbClr val="002060"/>
                </a:solidFill>
                <a:latin typeface="Arial Black" panose="020B0A04020102020204" pitchFamily="34" charset="0"/>
              </a:rPr>
              <a:t> Business model</a:t>
            </a:r>
            <a:endParaRPr lang="en-US" altLang="ja-JP" sz="2100" i="1" dirty="0">
              <a:solidFill>
                <a:srgbClr val="002060"/>
              </a:solidFill>
              <a:latin typeface="Arial Black" panose="020B0A04020102020204" pitchFamily="34" charset="0"/>
            </a:endParaRPr>
          </a:p>
        </p:txBody>
      </p:sp>
      <p:sp>
        <p:nvSpPr>
          <p:cNvPr id="61" name="テキスト ボックス 6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62" name="正方形/長方形 61"/>
          <p:cNvSpPr/>
          <p:nvPr/>
        </p:nvSpPr>
        <p:spPr>
          <a:xfrm>
            <a:off x="6936512" y="556895"/>
            <a:ext cx="1955968" cy="415498"/>
          </a:xfrm>
          <a:prstGeom prst="rect">
            <a:avLst/>
          </a:prstGeom>
          <a:ln>
            <a:solidFill>
              <a:srgbClr val="0000CC"/>
            </a:solidFill>
          </a:ln>
        </p:spPr>
        <p:txBody>
          <a:bodyPr wrap="square">
            <a:spAutoFit/>
          </a:bodyPr>
          <a:lstStyle/>
          <a:p>
            <a:pPr algn="ctr"/>
            <a:r>
              <a:rPr lang="ja-JP" altLang="en-US" sz="2100" b="1" dirty="0" smtClean="0">
                <a:solidFill>
                  <a:srgbClr val="0000FF"/>
                </a:solidFill>
                <a:ea typeface="ふみゴシック" panose="03000509000000000000" pitchFamily="65" charset="-128"/>
              </a:rPr>
              <a:t>自分の</a:t>
            </a:r>
            <a:r>
              <a:rPr lang="ja-JP" altLang="en-US" sz="2100" b="1" dirty="0">
                <a:solidFill>
                  <a:srgbClr val="0000FF"/>
                </a:solidFill>
                <a:ea typeface="ふみゴシック" panose="03000509000000000000" pitchFamily="65" charset="-128"/>
              </a:rPr>
              <a:t>仮説</a:t>
            </a:r>
          </a:p>
        </p:txBody>
      </p:sp>
      <p:grpSp>
        <p:nvGrpSpPr>
          <p:cNvPr id="63" name="グループ化 62"/>
          <p:cNvGrpSpPr/>
          <p:nvPr/>
        </p:nvGrpSpPr>
        <p:grpSpPr>
          <a:xfrm>
            <a:off x="179512" y="5733256"/>
            <a:ext cx="1097689" cy="576064"/>
            <a:chOff x="659229" y="5459188"/>
            <a:chExt cx="1097689" cy="576064"/>
          </a:xfrm>
        </p:grpSpPr>
        <p:sp>
          <p:nvSpPr>
            <p:cNvPr id="64" name="山形 6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テキスト ボックス 6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Tree>
    <p:extLst>
      <p:ext uri="{BB962C8B-B14F-4D97-AF65-F5344CB8AC3E}">
        <p14:creationId xmlns:p14="http://schemas.microsoft.com/office/powerpoint/2010/main" val="105665360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sz="2400"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319331" y="5620031"/>
            <a:ext cx="2638864" cy="1015663"/>
          </a:xfrm>
          <a:prstGeom prst="rect">
            <a:avLst/>
          </a:prstGeom>
          <a:noFill/>
        </p:spPr>
        <p:txBody>
          <a:bodyPr wrap="none" rtlCol="0">
            <a:spAutoFit/>
          </a:bodyPr>
          <a:lstStyle/>
          <a:p>
            <a:r>
              <a:rPr lang="ja-JP" altLang="en-US" sz="2000" b="1" dirty="0" smtClean="0"/>
              <a:t>「縦割り分類が当然」</a:t>
            </a:r>
            <a:endParaRPr lang="en-US" altLang="ja-JP" sz="2000" b="1" dirty="0" smtClean="0"/>
          </a:p>
          <a:p>
            <a:r>
              <a:rPr lang="ja-JP" altLang="en-US" sz="2000" b="1" dirty="0" smtClean="0"/>
              <a:t>「自分勝手」</a:t>
            </a:r>
            <a:endParaRPr lang="en-US" altLang="ja-JP" sz="2000" b="1" dirty="0" smtClean="0"/>
          </a:p>
          <a:p>
            <a:r>
              <a:rPr lang="ja-JP" altLang="en-US" sz="2000" b="1" dirty="0" smtClean="0"/>
              <a:t>「運営者・評価者目線」</a:t>
            </a:r>
            <a:endParaRPr lang="en-US" altLang="ja-JP" sz="2000" b="1" dirty="0" smtClean="0"/>
          </a:p>
        </p:txBody>
      </p:sp>
      <p:sp>
        <p:nvSpPr>
          <p:cNvPr id="3" name="ストライプ矢印 2"/>
          <p:cNvSpPr/>
          <p:nvPr/>
        </p:nvSpPr>
        <p:spPr>
          <a:xfrm>
            <a:off x="4203000" y="5620032"/>
            <a:ext cx="801048"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85727" y="476672"/>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4</a:t>
            </a:r>
            <a:endParaRPr kumimoji="1" lang="en-US" altLang="ja-JP" b="1" dirty="0" smtClean="0">
              <a:solidFill>
                <a:srgbClr val="FFFF00"/>
              </a:solidFill>
            </a:endParaRPr>
          </a:p>
        </p:txBody>
      </p:sp>
      <p:sp>
        <p:nvSpPr>
          <p:cNvPr id="9" name="雲 8"/>
          <p:cNvSpPr/>
          <p:nvPr/>
        </p:nvSpPr>
        <p:spPr>
          <a:xfrm>
            <a:off x="290922" y="2357657"/>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738587"/>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5067972" y="5620032"/>
            <a:ext cx="3033203" cy="1015663"/>
          </a:xfrm>
          <a:prstGeom prst="rect">
            <a:avLst/>
          </a:prstGeom>
          <a:noFill/>
        </p:spPr>
        <p:txBody>
          <a:bodyPr wrap="none" rtlCol="0">
            <a:spAutoFit/>
          </a:bodyPr>
          <a:lstStyle/>
          <a:p>
            <a:r>
              <a:rPr lang="ja-JP" altLang="en-US" sz="2000" b="1" dirty="0" smtClean="0"/>
              <a:t>「ドメイン・クロスオーバー」</a:t>
            </a:r>
            <a:endParaRPr lang="en-US" altLang="ja-JP" sz="2000" b="1" dirty="0" smtClean="0"/>
          </a:p>
          <a:p>
            <a:r>
              <a:rPr lang="ja-JP" altLang="en-US" sz="2000" b="1" dirty="0" smtClean="0"/>
              <a:t>「かゆい</a:t>
            </a:r>
            <a:r>
              <a:rPr lang="ja-JP" altLang="en-US" sz="2000" b="1" dirty="0"/>
              <a:t>ところ</a:t>
            </a:r>
            <a:r>
              <a:rPr lang="ja-JP" altLang="en-US" sz="2000" b="1" dirty="0" smtClean="0"/>
              <a:t>に</a:t>
            </a:r>
            <a:r>
              <a:rPr lang="ja-JP" altLang="en-US" sz="2000" b="1" dirty="0"/>
              <a:t>・・</a:t>
            </a:r>
            <a:r>
              <a:rPr lang="ja-JP" altLang="en-US" sz="2000" b="1" dirty="0" smtClean="0"/>
              <a:t>」</a:t>
            </a:r>
            <a:endParaRPr lang="en-US" altLang="ja-JP" sz="2000" b="1" dirty="0" smtClean="0"/>
          </a:p>
          <a:p>
            <a:r>
              <a:rPr kumimoji="1" lang="ja-JP" altLang="en-US" sz="2000" b="1" dirty="0" smtClean="0"/>
              <a:t>「当事者目線」</a:t>
            </a:r>
            <a:endParaRPr kumimoji="1" lang="en-US" altLang="ja-JP" sz="2000" b="1" dirty="0" smtClean="0"/>
          </a:p>
        </p:txBody>
      </p:sp>
      <p:sp>
        <p:nvSpPr>
          <p:cNvPr id="33" name="テキスト ボックス 32"/>
          <p:cNvSpPr txBox="1"/>
          <p:nvPr/>
        </p:nvSpPr>
        <p:spPr>
          <a:xfrm>
            <a:off x="928273" y="4787860"/>
            <a:ext cx="7047122" cy="646331"/>
          </a:xfrm>
          <a:prstGeom prst="rect">
            <a:avLst/>
          </a:prstGeom>
          <a:noFill/>
        </p:spPr>
        <p:txBody>
          <a:bodyPr wrap="none" rtlCol="0">
            <a:spAutoFit/>
          </a:bodyPr>
          <a:lstStyle/>
          <a:p>
            <a:pPr algn="ctr"/>
            <a:r>
              <a:rPr lang="ja-JP" altLang="en-US" b="1" dirty="0">
                <a:solidFill>
                  <a:srgbClr val="0000CC"/>
                </a:solidFill>
              </a:rPr>
              <a:t>これ</a:t>
            </a:r>
            <a:r>
              <a:rPr lang="ja-JP" altLang="en-US" b="1" dirty="0" smtClean="0">
                <a:solidFill>
                  <a:srgbClr val="0000CC"/>
                </a:solidFill>
              </a:rPr>
              <a:t>までハンドリングしづらいがゆえに放置されてきたグレイゾーン</a:t>
            </a:r>
            <a:endParaRPr lang="en-US" altLang="ja-JP" b="1" dirty="0" smtClean="0">
              <a:solidFill>
                <a:srgbClr val="0000CC"/>
              </a:solidFill>
            </a:endParaRPr>
          </a:p>
          <a:p>
            <a:pPr algn="ctr"/>
            <a:r>
              <a:rPr lang="ja-JP" altLang="en-US" b="1" dirty="0" smtClean="0">
                <a:solidFill>
                  <a:srgbClr val="0000CC"/>
                </a:solidFill>
              </a:rPr>
              <a:t>異領域に跨る体験欲求などを積極的にキャッチしようと</a:t>
            </a:r>
            <a:r>
              <a:rPr lang="ja-JP" altLang="en-US" b="1" dirty="0">
                <a:solidFill>
                  <a:srgbClr val="0000CC"/>
                </a:solidFill>
              </a:rPr>
              <a:t>いう</a:t>
            </a:r>
            <a:r>
              <a:rPr lang="ja-JP" altLang="en-US" b="1" dirty="0" smtClean="0">
                <a:solidFill>
                  <a:srgbClr val="0000CC"/>
                </a:solidFill>
              </a:rPr>
              <a:t>発想</a:t>
            </a:r>
            <a:r>
              <a:rPr lang="ja-JP" altLang="en-US" b="1" dirty="0">
                <a:solidFill>
                  <a:srgbClr val="0000CC"/>
                </a:solidFill>
              </a:rPr>
              <a:t>の転換</a:t>
            </a:r>
            <a:endParaRPr lang="en-US" altLang="ja-JP" b="1" dirty="0" smtClean="0">
              <a:solidFill>
                <a:srgbClr val="0000CC"/>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045" y="4020391"/>
            <a:ext cx="981717" cy="68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3622" y="4029698"/>
            <a:ext cx="923423" cy="67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201" y="3837994"/>
            <a:ext cx="1248032" cy="25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3356" y="4077165"/>
            <a:ext cx="1029233" cy="63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グループ化 13"/>
          <p:cNvGrpSpPr/>
          <p:nvPr/>
        </p:nvGrpSpPr>
        <p:grpSpPr>
          <a:xfrm>
            <a:off x="4099145" y="3457377"/>
            <a:ext cx="2284259" cy="380618"/>
            <a:chOff x="3996200" y="3380935"/>
            <a:chExt cx="2488145" cy="480113"/>
          </a:xfrm>
        </p:grpSpPr>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6200" y="3566656"/>
              <a:ext cx="1464984" cy="29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6200" y="3380935"/>
              <a:ext cx="2488145" cy="19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1987" y="2846222"/>
            <a:ext cx="1321958" cy="135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9176" y="2597170"/>
            <a:ext cx="1828800" cy="2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57134" y="4188373"/>
            <a:ext cx="2485084" cy="17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3404" y="428413"/>
            <a:ext cx="1422901" cy="57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6966" y="483869"/>
            <a:ext cx="4013123" cy="52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5576" y="2970024"/>
            <a:ext cx="900004" cy="59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7573" y="2613962"/>
            <a:ext cx="1266048" cy="31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9833" y="3693465"/>
            <a:ext cx="1328922" cy="54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descr="RBB TODAY">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43325" y="-7886700"/>
            <a:ext cx="1619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9919" y="2015002"/>
            <a:ext cx="1683010" cy="37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直線コネクタ 25"/>
          <p:cNvCxnSpPr>
            <a:endCxn id="5" idx="3"/>
          </p:cNvCxnSpPr>
          <p:nvPr/>
        </p:nvCxnSpPr>
        <p:spPr>
          <a:xfrm flipH="1">
            <a:off x="2293621" y="2393294"/>
            <a:ext cx="1948172" cy="3761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241794" y="2409090"/>
            <a:ext cx="95871" cy="10438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p:cNvCxnSpPr>
            <a:endCxn id="1033" idx="1"/>
          </p:cNvCxnSpPr>
          <p:nvPr/>
        </p:nvCxnSpPr>
        <p:spPr>
          <a:xfrm>
            <a:off x="4241793" y="2393294"/>
            <a:ext cx="2277383" cy="3364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3643276" y="2409090"/>
            <a:ext cx="598519" cy="12843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6" idx="3"/>
          </p:cNvCxnSpPr>
          <p:nvPr/>
        </p:nvCxnSpPr>
        <p:spPr>
          <a:xfrm flipH="1">
            <a:off x="2108755" y="2409090"/>
            <a:ext cx="2133038" cy="15558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0" name="グループ化 19"/>
          <p:cNvGrpSpPr/>
          <p:nvPr/>
        </p:nvGrpSpPr>
        <p:grpSpPr>
          <a:xfrm>
            <a:off x="2723794" y="2608788"/>
            <a:ext cx="3287594" cy="748204"/>
            <a:chOff x="2723794" y="2485130"/>
            <a:chExt cx="3287594" cy="748204"/>
          </a:xfrm>
        </p:grpSpPr>
        <p:pic>
          <p:nvPicPr>
            <p:cNvPr id="7"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17136" y="2875453"/>
              <a:ext cx="1605938" cy="29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97499" y="2485130"/>
              <a:ext cx="2216767" cy="27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23794" y="2734829"/>
              <a:ext cx="919482" cy="47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153791" y="2713622"/>
              <a:ext cx="857597" cy="51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Picture 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91680" y="2978911"/>
            <a:ext cx="901786" cy="57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82839" y="3663556"/>
            <a:ext cx="1668411" cy="32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 name="グループ化 48"/>
          <p:cNvGrpSpPr/>
          <p:nvPr/>
        </p:nvGrpSpPr>
        <p:grpSpPr>
          <a:xfrm>
            <a:off x="179512" y="5733256"/>
            <a:ext cx="1097689" cy="576064"/>
            <a:chOff x="659229" y="5459188"/>
            <a:chExt cx="1097689" cy="576064"/>
          </a:xfrm>
        </p:grpSpPr>
        <p:sp>
          <p:nvSpPr>
            <p:cNvPr id="50" name="山形 49"/>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テキスト ボックス 50"/>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Tree>
    <p:extLst>
      <p:ext uri="{BB962C8B-B14F-4D97-AF65-F5344CB8AC3E}">
        <p14:creationId xmlns:p14="http://schemas.microsoft.com/office/powerpoint/2010/main" val="109556571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276287" y="5497903"/>
            <a:ext cx="3079689" cy="1015663"/>
          </a:xfrm>
          <a:prstGeom prst="rect">
            <a:avLst/>
          </a:prstGeom>
          <a:noFill/>
        </p:spPr>
        <p:txBody>
          <a:bodyPr wrap="none" rtlCol="0">
            <a:spAutoFit/>
          </a:bodyPr>
          <a:lstStyle/>
          <a:p>
            <a:r>
              <a:rPr lang="ja-JP" altLang="en-US" sz="2000" b="1" dirty="0" smtClean="0"/>
              <a:t>「何から聞いたら良いやら」</a:t>
            </a:r>
            <a:endParaRPr lang="en-US" altLang="ja-JP" sz="2000" b="1" dirty="0" smtClean="0"/>
          </a:p>
          <a:p>
            <a:r>
              <a:rPr lang="ja-JP" altLang="en-US" sz="2000" b="1" dirty="0" smtClean="0"/>
              <a:t>「非常識な質問」</a:t>
            </a:r>
            <a:endParaRPr lang="en-US" altLang="ja-JP" sz="2000" b="1" dirty="0" smtClean="0"/>
          </a:p>
          <a:p>
            <a:r>
              <a:rPr lang="ja-JP" altLang="en-US" sz="2000" b="1" dirty="0" smtClean="0"/>
              <a:t>「プロ目線」</a:t>
            </a:r>
            <a:endParaRPr lang="en-US" altLang="ja-JP" sz="2000" b="1" dirty="0" smtClean="0"/>
          </a:p>
        </p:txBody>
      </p:sp>
      <p:sp>
        <p:nvSpPr>
          <p:cNvPr id="3" name="ストライプ矢印 2"/>
          <p:cNvSpPr/>
          <p:nvPr/>
        </p:nvSpPr>
        <p:spPr>
          <a:xfrm>
            <a:off x="4097700" y="5722802"/>
            <a:ext cx="801048"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735581" y="448574"/>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5</a:t>
            </a:r>
            <a:endParaRPr kumimoji="1" lang="en-US" altLang="ja-JP" b="1" dirty="0" smtClean="0">
              <a:solidFill>
                <a:srgbClr val="FFFF00"/>
              </a:solidFill>
            </a:endParaRPr>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738587"/>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4786156" y="5482277"/>
            <a:ext cx="3377848" cy="1015663"/>
          </a:xfrm>
          <a:prstGeom prst="rect">
            <a:avLst/>
          </a:prstGeom>
          <a:noFill/>
        </p:spPr>
        <p:txBody>
          <a:bodyPr wrap="none" rtlCol="0">
            <a:spAutoFit/>
          </a:bodyPr>
          <a:lstStyle/>
          <a:p>
            <a:r>
              <a:rPr lang="ja-JP" altLang="en-US" sz="2000" b="1" dirty="0" smtClean="0"/>
              <a:t>「わからない点が今わかった」</a:t>
            </a:r>
            <a:endParaRPr lang="en-US" altLang="ja-JP" sz="2000" b="1" dirty="0" smtClean="0"/>
          </a:p>
          <a:p>
            <a:r>
              <a:rPr lang="ja-JP" altLang="en-US" sz="2000" b="1" dirty="0" smtClean="0"/>
              <a:t>「皆聞きたがっている」</a:t>
            </a:r>
            <a:endParaRPr lang="en-US" altLang="ja-JP" sz="2000" b="1" dirty="0" smtClean="0"/>
          </a:p>
          <a:p>
            <a:r>
              <a:rPr kumimoji="1" lang="ja-JP" altLang="en-US" sz="2000" b="1" dirty="0" smtClean="0"/>
              <a:t>「</a:t>
            </a:r>
            <a:r>
              <a:rPr lang="ja-JP" altLang="en-US" sz="2000" b="1" dirty="0"/>
              <a:t>アマ</a:t>
            </a:r>
            <a:r>
              <a:rPr kumimoji="1" lang="ja-JP" altLang="en-US" sz="2000" b="1" dirty="0" smtClean="0"/>
              <a:t>目線」</a:t>
            </a:r>
            <a:endParaRPr kumimoji="1" lang="en-US" altLang="ja-JP" sz="2000" b="1" dirty="0" smtClean="0"/>
          </a:p>
        </p:txBody>
      </p:sp>
      <p:sp>
        <p:nvSpPr>
          <p:cNvPr id="33" name="テキスト ボックス 32"/>
          <p:cNvSpPr txBox="1"/>
          <p:nvPr/>
        </p:nvSpPr>
        <p:spPr>
          <a:xfrm>
            <a:off x="1534203" y="4787860"/>
            <a:ext cx="5835252" cy="646331"/>
          </a:xfrm>
          <a:prstGeom prst="rect">
            <a:avLst/>
          </a:prstGeom>
          <a:noFill/>
        </p:spPr>
        <p:txBody>
          <a:bodyPr wrap="none" rtlCol="0">
            <a:spAutoFit/>
          </a:bodyPr>
          <a:lstStyle/>
          <a:p>
            <a:pPr algn="ctr"/>
            <a:r>
              <a:rPr lang="ja-JP" altLang="en-US" b="1" dirty="0" smtClean="0">
                <a:solidFill>
                  <a:srgbClr val="0000CC"/>
                </a:solidFill>
              </a:rPr>
              <a:t>生活の</a:t>
            </a:r>
            <a:r>
              <a:rPr lang="ja-JP" altLang="en-US" b="1" dirty="0">
                <a:solidFill>
                  <a:srgbClr val="0000CC"/>
                </a:solidFill>
              </a:rPr>
              <a:t>経験値</a:t>
            </a:r>
            <a:r>
              <a:rPr lang="ja-JP" altLang="en-US" b="1" dirty="0" smtClean="0">
                <a:solidFill>
                  <a:srgbClr val="0000CC"/>
                </a:solidFill>
              </a:rPr>
              <a:t>やコツを集積し、小さいが共通の悩みを解消</a:t>
            </a:r>
            <a:endParaRPr lang="en-US" altLang="ja-JP" b="1" dirty="0" smtClean="0">
              <a:solidFill>
                <a:srgbClr val="0000CC"/>
              </a:solidFill>
            </a:endParaRPr>
          </a:p>
          <a:p>
            <a:pPr algn="ctr"/>
            <a:r>
              <a:rPr lang="ja-JP" altLang="en-US" b="1" dirty="0" smtClean="0">
                <a:solidFill>
                  <a:srgbClr val="0000CC"/>
                </a:solidFill>
              </a:rPr>
              <a:t>積極的にキャッチしようと</a:t>
            </a:r>
            <a:r>
              <a:rPr lang="ja-JP" altLang="en-US" b="1" dirty="0">
                <a:solidFill>
                  <a:srgbClr val="0000CC"/>
                </a:solidFill>
              </a:rPr>
              <a:t>いう</a:t>
            </a:r>
            <a:r>
              <a:rPr lang="ja-JP" altLang="en-US" b="1" dirty="0" smtClean="0">
                <a:solidFill>
                  <a:srgbClr val="0000CC"/>
                </a:solidFill>
              </a:rPr>
              <a:t>発想</a:t>
            </a:r>
            <a:r>
              <a:rPr lang="ja-JP" altLang="en-US" b="1" dirty="0">
                <a:solidFill>
                  <a:srgbClr val="0000CC"/>
                </a:solidFill>
              </a:rPr>
              <a:t>の転換</a:t>
            </a:r>
            <a:endParaRPr lang="en-US" altLang="ja-JP" b="1" dirty="0" smtClean="0">
              <a:solidFill>
                <a:srgbClr val="0000CC"/>
              </a:solidFill>
            </a:endParaRPr>
          </a:p>
        </p:txBody>
      </p:sp>
      <p:pic>
        <p:nvPicPr>
          <p:cNvPr id="17" name="Picture 7" descr="RBB TOD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325" y="-7886700"/>
            <a:ext cx="1619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833" y="3480288"/>
            <a:ext cx="1427085" cy="87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8" name="Picture 5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2462" y="3236105"/>
            <a:ext cx="1255684" cy="14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9" name="Picture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8987" y="2559388"/>
            <a:ext cx="2039316" cy="39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1" name="Picture 57" descr="http://p.cdnanapi.com/r/2013/07/11/08/20130711081044_51dde9f4040ef.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68289" y="3392488"/>
            <a:ext cx="864096" cy="1294847"/>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http://p.cdnanapi.com/r/2013/12/16/14/20131216140932_52ae8b0c371d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8556" y="3392488"/>
            <a:ext cx="842997" cy="126323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1139530" y="3019125"/>
            <a:ext cx="3886920" cy="430887"/>
          </a:xfrm>
          <a:prstGeom prst="rect">
            <a:avLst/>
          </a:prstGeom>
        </p:spPr>
        <p:txBody>
          <a:bodyPr wrap="square">
            <a:spAutoFit/>
          </a:bodyPr>
          <a:lstStyle/>
          <a:p>
            <a:r>
              <a:rPr lang="ja-JP" altLang="en-US" sz="1100" b="1" dirty="0"/>
              <a:t>日本人にとってはフツー、外国人には理解</a:t>
            </a:r>
            <a:r>
              <a:rPr lang="ja-JP" altLang="en-US" sz="1100" b="1" dirty="0" smtClean="0"/>
              <a:t>できない</a:t>
            </a:r>
            <a:endParaRPr lang="en-US" altLang="ja-JP" sz="1100" b="1" dirty="0" smtClean="0"/>
          </a:p>
          <a:p>
            <a:r>
              <a:rPr lang="ja-JP" altLang="en-US" sz="1100" b="1" dirty="0" smtClean="0"/>
              <a:t>ニッポン</a:t>
            </a:r>
            <a:r>
              <a:rPr lang="ja-JP" altLang="en-US" sz="1100" b="1" dirty="0"/>
              <a:t>の文化と慣習ベスト１０！</a:t>
            </a:r>
            <a:endParaRPr lang="ja-JP" altLang="en-US" sz="1100" dirty="0"/>
          </a:p>
        </p:txBody>
      </p:sp>
      <p:pic>
        <p:nvPicPr>
          <p:cNvPr id="1085" name="Picture 61" descr="http://p.cdnanapi.com/r/2013/08/30/11/20130830115821_52200a4d6cde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38942" y="3826008"/>
            <a:ext cx="798723" cy="533016"/>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2889" y="511773"/>
            <a:ext cx="1208703" cy="46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3045423" y="3778301"/>
            <a:ext cx="2087431" cy="261610"/>
          </a:xfrm>
          <a:prstGeom prst="rect">
            <a:avLst/>
          </a:prstGeom>
        </p:spPr>
        <p:txBody>
          <a:bodyPr wrap="none">
            <a:spAutoFit/>
          </a:bodyPr>
          <a:lstStyle/>
          <a:p>
            <a:r>
              <a:rPr lang="ja-JP" altLang="en-US" sz="1100" b="1" dirty="0"/>
              <a:t>なんか違和感！就活生あるある</a:t>
            </a:r>
            <a:endParaRPr lang="ja-JP" altLang="en-US" sz="1100" dirty="0"/>
          </a:p>
        </p:txBody>
      </p:sp>
      <p:pic>
        <p:nvPicPr>
          <p:cNvPr id="1087" name="Picture 6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38942" y="4415103"/>
            <a:ext cx="2425353" cy="24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2040054" y="3471442"/>
            <a:ext cx="3561179" cy="261610"/>
          </a:xfrm>
          <a:prstGeom prst="rect">
            <a:avLst/>
          </a:prstGeom>
        </p:spPr>
        <p:txBody>
          <a:bodyPr wrap="square">
            <a:spAutoFit/>
          </a:bodyPr>
          <a:lstStyle/>
          <a:p>
            <a:r>
              <a:rPr lang="ja-JP" altLang="en-US" sz="1100" b="1" dirty="0"/>
              <a:t>事前に設備やお店のレイアウトで確認すべきこと</a:t>
            </a:r>
            <a:endParaRPr lang="ja-JP" altLang="en-US" sz="1100" dirty="0"/>
          </a:p>
        </p:txBody>
      </p:sp>
      <p:pic>
        <p:nvPicPr>
          <p:cNvPr id="1088" name="Picture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6108" y="627763"/>
            <a:ext cx="3278187" cy="23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4283968" y="2277933"/>
            <a:ext cx="4161207" cy="1007968"/>
          </a:xfrm>
          <a:prstGeom prst="rect">
            <a:avLst/>
          </a:prstGeom>
          <a:ln>
            <a:solidFill>
              <a:schemeClr val="accent1"/>
            </a:solidFill>
          </a:ln>
        </p:spPr>
        <p:txBody>
          <a:bodyPr wrap="square">
            <a:spAutoFit/>
          </a:bodyPr>
          <a:lstStyle/>
          <a:p>
            <a:r>
              <a:rPr lang="ja-JP" altLang="en-US" sz="1050" b="1" dirty="0">
                <a:hlinkClick r:id="rId15"/>
              </a:rPr>
              <a:t>待望の新機能！「</a:t>
            </a:r>
            <a:r>
              <a:rPr lang="en-US" altLang="ja-JP" sz="1050" b="1" dirty="0">
                <a:hlinkClick r:id="rId15"/>
              </a:rPr>
              <a:t>LINE(</a:t>
            </a:r>
            <a:r>
              <a:rPr lang="ja-JP" altLang="en-US" sz="1050" b="1" dirty="0">
                <a:hlinkClick r:id="rId15"/>
              </a:rPr>
              <a:t>ライン</a:t>
            </a:r>
            <a:r>
              <a:rPr lang="en-US" altLang="ja-JP" sz="1050" b="1" dirty="0">
                <a:hlinkClick r:id="rId15"/>
              </a:rPr>
              <a:t>)</a:t>
            </a:r>
            <a:r>
              <a:rPr lang="ja-JP" altLang="en-US" sz="1050" b="1" dirty="0">
                <a:hlinkClick r:id="rId15"/>
              </a:rPr>
              <a:t>」</a:t>
            </a:r>
            <a:r>
              <a:rPr lang="en-US" altLang="ja-JP" sz="1050" b="1" dirty="0">
                <a:hlinkClick r:id="rId15"/>
              </a:rPr>
              <a:t>[iPhone]</a:t>
            </a:r>
            <a:r>
              <a:rPr lang="ja-JP" altLang="en-US" sz="1050" b="1" dirty="0">
                <a:hlinkClick r:id="rId15"/>
              </a:rPr>
              <a:t>で友達を完全に削除する方法</a:t>
            </a:r>
            <a:endParaRPr lang="ja-JP" altLang="en-US" sz="1050" b="1" dirty="0"/>
          </a:p>
          <a:p>
            <a:r>
              <a:rPr lang="ja-JP" altLang="en-US" sz="900" b="1" dirty="0"/>
              <a:t>ブロックや非表示機能で対応していたかたにはありがたい機能！</a:t>
            </a:r>
          </a:p>
          <a:p>
            <a:r>
              <a:rPr lang="ja-JP" altLang="en-US" sz="1050" b="1" dirty="0">
                <a:hlinkClick r:id="rId16"/>
              </a:rPr>
              <a:t>「既読」にならないようにメッセージを読む方法</a:t>
            </a:r>
            <a:endParaRPr lang="ja-JP" altLang="en-US" sz="1050" b="1" dirty="0"/>
          </a:p>
          <a:p>
            <a:r>
              <a:rPr lang="en-US" altLang="ja-JP" sz="900" b="1" dirty="0"/>
              <a:t>iPhone</a:t>
            </a:r>
            <a:r>
              <a:rPr lang="ja-JP" altLang="en-US" sz="900" b="1" dirty="0"/>
              <a:t>をお使いの方ならこの裏ワザを使うと、既読にならないで済みますよ！</a:t>
            </a:r>
          </a:p>
          <a:p>
            <a:r>
              <a:rPr lang="ja-JP" altLang="en-US" sz="1050" b="1" dirty="0">
                <a:hlinkClick r:id="rId17"/>
              </a:rPr>
              <a:t>特定の友だちにブロックされているかを調べる方法</a:t>
            </a:r>
            <a:endParaRPr lang="ja-JP" altLang="en-US" sz="1050" b="1" dirty="0"/>
          </a:p>
          <a:p>
            <a:r>
              <a:rPr lang="ja-JP" altLang="en-US" sz="900" b="1" dirty="0"/>
              <a:t>「あれ？ブロックされてる？」と思った方は上記の方法で確認できます</a:t>
            </a:r>
            <a:r>
              <a:rPr lang="ja-JP" altLang="en-US" sz="900" b="1" dirty="0" smtClean="0"/>
              <a:t>！</a:t>
            </a:r>
            <a:endParaRPr lang="en-US" altLang="ja-JP" sz="900" b="1" dirty="0" smtClean="0"/>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Tree>
    <p:extLst>
      <p:ext uri="{BB962C8B-B14F-4D97-AF65-F5344CB8AC3E}">
        <p14:creationId xmlns:p14="http://schemas.microsoft.com/office/powerpoint/2010/main" val="78837618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2023613" y="5675319"/>
            <a:ext cx="1677062" cy="461665"/>
          </a:xfrm>
          <a:prstGeom prst="rect">
            <a:avLst/>
          </a:prstGeom>
          <a:noFill/>
        </p:spPr>
        <p:txBody>
          <a:bodyPr wrap="none" rtlCol="0">
            <a:spAutoFit/>
          </a:bodyPr>
          <a:lstStyle/>
          <a:p>
            <a:r>
              <a:rPr lang="en-US" altLang="ja-JP" sz="2400" b="1" dirty="0"/>
              <a:t>b</a:t>
            </a:r>
            <a:r>
              <a:rPr lang="en-US" altLang="ja-JP" sz="2400" b="1" dirty="0" smtClean="0"/>
              <a:t>log</a:t>
            </a:r>
            <a:r>
              <a:rPr lang="ja-JP" altLang="en-US" sz="2400" b="1" dirty="0" smtClean="0"/>
              <a:t> ＊ </a:t>
            </a:r>
            <a:r>
              <a:rPr lang="en-US" altLang="ja-JP" sz="2400" b="1" dirty="0" smtClean="0"/>
              <a:t>SNS</a:t>
            </a:r>
          </a:p>
        </p:txBody>
      </p:sp>
      <p:sp>
        <p:nvSpPr>
          <p:cNvPr id="3" name="ストライプ矢印 2"/>
          <p:cNvSpPr/>
          <p:nvPr/>
        </p:nvSpPr>
        <p:spPr>
          <a:xfrm>
            <a:off x="4203000" y="5646191"/>
            <a:ext cx="94506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735581" y="448574"/>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6</a:t>
            </a:r>
            <a:endParaRPr kumimoji="1" lang="en-US" altLang="ja-JP" b="1" dirty="0" smtClean="0">
              <a:solidFill>
                <a:srgbClr val="FFFF00"/>
              </a:solidFill>
            </a:endParaRPr>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738587"/>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902959" y="33675"/>
            <a:ext cx="4698274" cy="523220"/>
          </a:xfrm>
          <a:prstGeom prst="rect">
            <a:avLst/>
          </a:prstGeom>
          <a:noFill/>
        </p:spPr>
        <p:txBody>
          <a:bodyPr wrap="none" rtlCol="0">
            <a:spAutoFit/>
          </a:bodyPr>
          <a:lstStyle/>
          <a:p>
            <a:pPr algn="ctr"/>
            <a:r>
              <a:rPr lang="en-US" altLang="ja-JP" sz="2800" b="1" i="1" dirty="0" smtClean="0">
                <a:solidFill>
                  <a:srgbClr val="002060"/>
                </a:solidFill>
                <a:latin typeface="Arial Black" panose="020B0A04020102020204" pitchFamily="34" charset="0"/>
              </a:rPr>
              <a:t>Innovative Contents 20</a:t>
            </a:r>
            <a:endParaRPr lang="en-US" altLang="ja-JP" sz="2800" b="1" i="1" dirty="0">
              <a:solidFill>
                <a:srgbClr val="002060"/>
              </a:solidFill>
              <a:latin typeface="Arial Black" panose="020B0A04020102020204" pitchFamily="34" charset="0"/>
            </a:endParaRPr>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33" name="テキスト ボックス 32"/>
          <p:cNvSpPr txBox="1"/>
          <p:nvPr/>
        </p:nvSpPr>
        <p:spPr>
          <a:xfrm>
            <a:off x="2574557" y="4854406"/>
            <a:ext cx="3140603" cy="369332"/>
          </a:xfrm>
          <a:prstGeom prst="rect">
            <a:avLst/>
          </a:prstGeom>
          <a:noFill/>
        </p:spPr>
        <p:txBody>
          <a:bodyPr wrap="none" rtlCol="0">
            <a:spAutoFit/>
          </a:bodyPr>
          <a:lstStyle/>
          <a:p>
            <a:pPr algn="ctr"/>
            <a:r>
              <a:rPr lang="ja-JP" altLang="en-US" b="1" dirty="0" smtClean="0">
                <a:solidFill>
                  <a:srgbClr val="0000CC"/>
                </a:solidFill>
              </a:rPr>
              <a:t>ユーザーが求める形態へ進化</a:t>
            </a:r>
            <a:endParaRPr lang="en-US" altLang="ja-JP" b="1" dirty="0" smtClean="0">
              <a:solidFill>
                <a:srgbClr val="0000CC"/>
              </a:solidFill>
            </a:endParaRPr>
          </a:p>
        </p:txBody>
      </p:sp>
      <p:pic>
        <p:nvPicPr>
          <p:cNvPr id="17" name="Picture 7" descr="RBB TOD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325" y="-7886700"/>
            <a:ext cx="1619250" cy="28575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グループ化 31"/>
          <p:cNvGrpSpPr/>
          <p:nvPr/>
        </p:nvGrpSpPr>
        <p:grpSpPr>
          <a:xfrm>
            <a:off x="377967"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2461" y="2679536"/>
            <a:ext cx="939473" cy="129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2907" y="461248"/>
            <a:ext cx="202565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0499" y="4001867"/>
            <a:ext cx="3865651" cy="42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3801" y="2665083"/>
            <a:ext cx="828658" cy="128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5601233" y="5540816"/>
            <a:ext cx="2333524" cy="1200329"/>
          </a:xfrm>
          <a:prstGeom prst="rect">
            <a:avLst/>
          </a:prstGeom>
          <a:noFill/>
        </p:spPr>
        <p:txBody>
          <a:bodyPr wrap="none" rtlCol="0">
            <a:spAutoFit/>
          </a:bodyPr>
          <a:lstStyle/>
          <a:p>
            <a:r>
              <a:rPr lang="en-US" altLang="ja-JP" sz="2400" b="1" dirty="0" smtClean="0"/>
              <a:t>Multi-function</a:t>
            </a:r>
          </a:p>
          <a:p>
            <a:r>
              <a:rPr lang="en-US" altLang="ja-JP" sz="2400" b="1" dirty="0" smtClean="0"/>
              <a:t>Easy</a:t>
            </a:r>
            <a:r>
              <a:rPr lang="ja-JP" altLang="en-US" sz="2400" b="1" dirty="0" smtClean="0"/>
              <a:t> </a:t>
            </a:r>
            <a:r>
              <a:rPr lang="en-US" altLang="ja-JP" sz="2400" b="1" dirty="0" smtClean="0"/>
              <a:t>operation</a:t>
            </a:r>
          </a:p>
          <a:p>
            <a:r>
              <a:rPr lang="en-US" altLang="ja-JP" sz="2400" b="1" dirty="0" smtClean="0"/>
              <a:t>Easy customizing</a:t>
            </a:r>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4295" y="2296373"/>
            <a:ext cx="2673769" cy="38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6204" y="2665083"/>
            <a:ext cx="1334242" cy="130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Sumall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4042" y="446617"/>
            <a:ext cx="554381" cy="5543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9484" y="2392498"/>
            <a:ext cx="1120383" cy="198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1" descr="Sumall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8034" y="2639817"/>
            <a:ext cx="897138" cy="897138"/>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1836117" y="6037273"/>
            <a:ext cx="1939955" cy="461665"/>
          </a:xfrm>
          <a:prstGeom prst="rect">
            <a:avLst/>
          </a:prstGeom>
          <a:noFill/>
        </p:spPr>
        <p:txBody>
          <a:bodyPr wrap="none" rtlCol="0">
            <a:spAutoFit/>
          </a:bodyPr>
          <a:lstStyle/>
          <a:p>
            <a:r>
              <a:rPr lang="en-US" altLang="ja-JP" sz="2400" b="1" dirty="0"/>
              <a:t>Goods</a:t>
            </a:r>
            <a:r>
              <a:rPr lang="ja-JP" altLang="en-US" sz="2400" b="1" dirty="0" smtClean="0"/>
              <a:t> ＊ </a:t>
            </a:r>
            <a:r>
              <a:rPr lang="en-US" altLang="ja-JP" sz="2400" b="1" dirty="0" smtClean="0"/>
              <a:t>SNS</a:t>
            </a:r>
          </a:p>
        </p:txBody>
      </p:sp>
      <p:sp>
        <p:nvSpPr>
          <p:cNvPr id="49" name="テキスト ボックス 48"/>
          <p:cNvSpPr txBox="1"/>
          <p:nvPr/>
        </p:nvSpPr>
        <p:spPr>
          <a:xfrm>
            <a:off x="599059" y="2925173"/>
            <a:ext cx="1677062" cy="461665"/>
          </a:xfrm>
          <a:prstGeom prst="rect">
            <a:avLst/>
          </a:prstGeom>
          <a:noFill/>
        </p:spPr>
        <p:txBody>
          <a:bodyPr wrap="none" rtlCol="0">
            <a:spAutoFit/>
          </a:bodyPr>
          <a:lstStyle/>
          <a:p>
            <a:r>
              <a:rPr lang="en-US" altLang="ja-JP" sz="2400" b="1" dirty="0"/>
              <a:t>b</a:t>
            </a:r>
            <a:r>
              <a:rPr lang="en-US" altLang="ja-JP" sz="2400" b="1" dirty="0" smtClean="0"/>
              <a:t>log</a:t>
            </a:r>
            <a:r>
              <a:rPr lang="ja-JP" altLang="en-US" sz="2400" b="1" dirty="0" smtClean="0"/>
              <a:t> ＊ </a:t>
            </a:r>
            <a:r>
              <a:rPr lang="en-US" altLang="ja-JP" sz="2400" b="1" dirty="0" smtClean="0"/>
              <a:t>SNS</a:t>
            </a:r>
          </a:p>
        </p:txBody>
      </p:sp>
      <p:sp>
        <p:nvSpPr>
          <p:cNvPr id="50" name="テキスト ボックス 49"/>
          <p:cNvSpPr txBox="1"/>
          <p:nvPr/>
        </p:nvSpPr>
        <p:spPr>
          <a:xfrm>
            <a:off x="5864064" y="3749205"/>
            <a:ext cx="2228495" cy="830997"/>
          </a:xfrm>
          <a:prstGeom prst="rect">
            <a:avLst/>
          </a:prstGeom>
          <a:noFill/>
        </p:spPr>
        <p:txBody>
          <a:bodyPr wrap="none" rtlCol="0">
            <a:spAutoFit/>
          </a:bodyPr>
          <a:lstStyle/>
          <a:p>
            <a:r>
              <a:rPr lang="en-US" altLang="ja-JP" sz="2400" b="1" dirty="0"/>
              <a:t>Goods</a:t>
            </a:r>
            <a:r>
              <a:rPr lang="ja-JP" altLang="en-US" sz="2400" b="1" dirty="0" smtClean="0"/>
              <a:t> ＊ </a:t>
            </a:r>
            <a:r>
              <a:rPr lang="en-US" altLang="ja-JP" sz="2400" b="1" dirty="0" smtClean="0"/>
              <a:t>SNS</a:t>
            </a:r>
          </a:p>
          <a:p>
            <a:r>
              <a:rPr lang="ja-JP" altLang="en-US" sz="2400" b="1" dirty="0" smtClean="0"/>
              <a:t>モノの百科事典</a:t>
            </a:r>
            <a:endParaRPr lang="en-US" altLang="ja-JP" sz="2400" b="1" dirty="0" smtClean="0"/>
          </a:p>
        </p:txBody>
      </p:sp>
      <p:pic>
        <p:nvPicPr>
          <p:cNvPr id="5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948" y="3377705"/>
            <a:ext cx="1539811" cy="41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412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550892" y="5787038"/>
            <a:ext cx="2055371" cy="707886"/>
          </a:xfrm>
          <a:prstGeom prst="rect">
            <a:avLst/>
          </a:prstGeom>
          <a:noFill/>
        </p:spPr>
        <p:txBody>
          <a:bodyPr wrap="none" rtlCol="0">
            <a:spAutoFit/>
          </a:bodyPr>
          <a:lstStyle/>
          <a:p>
            <a:r>
              <a:rPr lang="ja-JP" altLang="en-US" sz="2000" b="1" dirty="0" smtClean="0"/>
              <a:t>必要コンテンツ</a:t>
            </a:r>
            <a:endParaRPr lang="en-US" altLang="ja-JP" sz="2000" b="1" dirty="0" smtClean="0"/>
          </a:p>
          <a:p>
            <a:r>
              <a:rPr lang="ja-JP" altLang="en-US" sz="2000" b="1" dirty="0" smtClean="0"/>
              <a:t>のみダウンロード</a:t>
            </a:r>
            <a:endParaRPr lang="en-US" altLang="ja-JP" sz="2000" b="1" dirty="0" smtClean="0"/>
          </a:p>
        </p:txBody>
      </p:sp>
      <p:sp>
        <p:nvSpPr>
          <p:cNvPr id="31" name="円/楕円 30"/>
          <p:cNvSpPr/>
          <p:nvPr/>
        </p:nvSpPr>
        <p:spPr>
          <a:xfrm>
            <a:off x="1664028" y="379121"/>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7</a:t>
            </a:r>
            <a:endParaRPr kumimoji="1" lang="en-US" altLang="ja-JP" b="1" dirty="0" smtClean="0">
              <a:solidFill>
                <a:srgbClr val="FFFF00"/>
              </a:solidFill>
            </a:endParaRPr>
          </a:p>
        </p:txBody>
      </p:sp>
      <p:sp>
        <p:nvSpPr>
          <p:cNvPr id="9" name="雲 8"/>
          <p:cNvSpPr/>
          <p:nvPr/>
        </p:nvSpPr>
        <p:spPr>
          <a:xfrm>
            <a:off x="502447"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738587"/>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33" name="テキスト ボックス 32"/>
          <p:cNvSpPr txBox="1"/>
          <p:nvPr/>
        </p:nvSpPr>
        <p:spPr>
          <a:xfrm>
            <a:off x="1982243" y="4787860"/>
            <a:ext cx="4939173" cy="369332"/>
          </a:xfrm>
          <a:prstGeom prst="rect">
            <a:avLst/>
          </a:prstGeom>
          <a:noFill/>
        </p:spPr>
        <p:txBody>
          <a:bodyPr wrap="none" rtlCol="0">
            <a:spAutoFit/>
          </a:bodyPr>
          <a:lstStyle/>
          <a:p>
            <a:pPr algn="ctr"/>
            <a:r>
              <a:rPr lang="ja-JP" altLang="en-US" b="1" dirty="0" smtClean="0">
                <a:solidFill>
                  <a:srgbClr val="0000CC"/>
                </a:solidFill>
              </a:rPr>
              <a:t>コンテンツが洗練されアップロードされ鼓舞される</a:t>
            </a:r>
            <a:endParaRPr lang="en-US" altLang="ja-JP" b="1" dirty="0" smtClean="0">
              <a:solidFill>
                <a:srgbClr val="0000CC"/>
              </a:solidFill>
            </a:endParaRPr>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pic>
        <p:nvPicPr>
          <p:cNvPr id="2050" name="Picture 2" descr="iPhone スクリーンショット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984171"/>
            <a:ext cx="802054" cy="1423646"/>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5362575" y="5633623"/>
            <a:ext cx="2517036" cy="1015663"/>
          </a:xfrm>
          <a:prstGeom prst="rect">
            <a:avLst/>
          </a:prstGeom>
          <a:noFill/>
        </p:spPr>
        <p:txBody>
          <a:bodyPr wrap="none" rtlCol="0">
            <a:spAutoFit/>
          </a:bodyPr>
          <a:lstStyle/>
          <a:p>
            <a:r>
              <a:rPr lang="ja-JP" altLang="en-US" sz="2000" b="1" dirty="0" smtClean="0"/>
              <a:t>コンテンツが洗練され</a:t>
            </a:r>
            <a:endParaRPr lang="en-US" altLang="ja-JP" sz="2000" b="1" dirty="0" smtClean="0"/>
          </a:p>
          <a:p>
            <a:r>
              <a:rPr lang="ja-JP" altLang="en-US" sz="2000" b="1" dirty="0" smtClean="0"/>
              <a:t>アップロードされ</a:t>
            </a:r>
            <a:endParaRPr lang="en-US" altLang="ja-JP" sz="2000" b="1" dirty="0" smtClean="0"/>
          </a:p>
          <a:p>
            <a:r>
              <a:rPr lang="ja-JP" altLang="en-US" sz="2000" b="1" dirty="0"/>
              <a:t>主張</a:t>
            </a:r>
            <a:r>
              <a:rPr lang="ja-JP" altLang="en-US" sz="2000" b="1" dirty="0" smtClean="0"/>
              <a:t>が</a:t>
            </a:r>
            <a:r>
              <a:rPr lang="ja-JP" altLang="en-US" sz="2000" b="1" dirty="0"/>
              <a:t>鼓舞</a:t>
            </a:r>
            <a:r>
              <a:rPr lang="ja-JP" altLang="en-US" sz="2000" b="1" dirty="0" smtClean="0"/>
              <a:t>される</a:t>
            </a:r>
            <a:endParaRPr lang="en-US" altLang="ja-JP" sz="2000" b="1" dirty="0" smtClean="0"/>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0872" y="3116270"/>
            <a:ext cx="1148439" cy="111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928" y="2576784"/>
            <a:ext cx="1193800" cy="37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79121"/>
            <a:ext cx="1760267" cy="55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ストライプ矢印 28"/>
          <p:cNvSpPr/>
          <p:nvPr/>
        </p:nvSpPr>
        <p:spPr>
          <a:xfrm>
            <a:off x="3901580" y="5787038"/>
            <a:ext cx="117301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8304" y="4235492"/>
            <a:ext cx="1927512" cy="23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8" descr="data:image/jpeg;base64,/9j/4AAQSkZJRgABAQAAAQABAAD/2wCEAAkGBxQSEhUUEhQVFhQXFxcaGBcXGBgaGhkVHBcXFxQcGBUYHCggGBolHBcXITEhJSkrLi4uFx8zODMsNygtLisBCgoKDg0OGhAQGiwfHSUsLiwsLCwsLCwsLCwsLCwsLCwsLCwsLCwsLCwsLCwsLCwsLCwsLCwsLCwsLCw3LCwsLP/AABEIAOEA4QMBIgACEQEDEQH/xAAcAAAABwEBAAAAAAAAAAAAAAAAAQIDBAUGBwj/xABHEAABAgIFCAcECAUEAgMBAAABAAIDEQQFITFBBhJRYXGBkfATIjKhscHRB0JS4RQjNGJyc5KzJDOCovEVQ1OyFpNUdMII/8QAGgEBAQEBAQEBAAAAAAAAAAAAAAEEBQMCBv/EACERAQACAwADAAMBAQAAAAAAAAABAgMEERIhMRMiQVEy/9oADAMBAAIRAxEAPwDuKCC5p7QcuS0uo9GdKVkSIDbO4tYZ2azwQabKLLSBRZtB6SIJza0iTT952GwTOpYKs/aDSYhOa8MbgGAD+4zM9cwsLEpJJ42zSGv2HvQaOJlBHdfGiHbEcfNG2uovxvx/3HeRVA105CzyF05JwPQaJtdxPjeB+M+M9aebXcT43X3lztO1Z1jpa7sbJ33J4P1gmePkg0TK7ifG6X4jPD1Tja6ifE79R8jzas81+iR1+KdbEnZLHaJWTNiDQNrt/wATtucT3TSxXUT4zdpPeqERNZ12jwSw7btNnASQXv8ArUT4j+o7sUf+sxPiddfM36iqMRLZ+dqLP0957zegu/8AWn/E/V1r0X+tRPid+ozKpC/XM7EkuGgeOO+SC5NdRPjJ1BzucQm3V1E+N36ifNU5fpnwlssvTZiayLNFutBburuJdnvOmTj4zTTq9iYPduLj52qodFGJs9fkmnP2+fC1BbPryJ8b/wBTt9guTL69i/8AJE/Ud2KqXP23b8LCmnP59NaC1fX0T/kfP8R2aUluUEYXRYot92I4cSD5rP0qsWM7TwN9ssVCNdQTZnY65eqDodW+0ClQ74mePhiDOGGPa71vMnvaDAjkMi/UvNxJ6hOp3u7+JXCIdKa+1rgRonOxLbSCMcebkHqVBceyAy9MEtg0hxMEyDXGZMPRMm3M8Ni7ADNAaCCCDKe0bKL6HRpMMo0WbWaQPfdumBtcFwOPGmefBa32s1uYtOe2fVhBsNownLOeduc6X9IWGDufEoJLT62GXPzS2v2XXG5Rg7d5pYdt7rkEpr99ncnmP03+eiShA8z8U6x+/fZhsQTGvu8BZbvTzX7T4a7ZKCH6DLz3pwPGiYG4Y60E8Pno4+ACdEThtvulIfJQA/hqHPFOiJzf8kE5rxpEhhLmaX0gxF+nfhNQmxdZ4Jxr+MtXqglh+7RZIcfJARN12Cjh23yv70c/mge6XXtn3pJi6LtNnJTOdzhrnrSXmeu6SB1z9t+O64fJNuiWc7/NNOdtvvnyE25+vnBA6YvOvCU8Ey5+26+enamzE3nfIJtz9m0hAt0TRZ3zOxZ+sKxfEf0UA3dp2jTapddUzMhOIJmbJyUWqaOGMGk2nafT1QFRqlYLX9d2JPp6p11CgmzNZukpr+ydh8F37LOCwVdSZMaD9HfbIfCg8y0mrM3rQiWnROxPVfWBf1XWPGHmpMd6pqd1XB4vBtQX0OJI/Ndt9keUvTwjRohm+EJsJxhTlL+kyGxzVwhsSYBstWkyDrc0amwIlzc8NdrY/qOnsnPcEHpVBBBB5bypjl1KjuOMaKeMR3cqlruQVMyhP8RG/NifuOVc13MpIJAdx4pbTh4eqjtdzJKD+CCS12iW61OB3PyCjNdzjwSw7nFBKETWeCX0uvm4KIH884p1j+cUEtr9t+HqnoZx51lQs8AKNSazAx3ILoRgMSkxKwaLzuVDRG0ilGUFjnCfauaNrrlf0L2fRX2xoobqYJn9R9EESJXTBpsGn0TJr8aVrqNkBRmCbg9+tzjLgLE47J6gNvbRx+JzfMq8TrGNr5vcnYdctOjgtW7J+guubRzsczyKh0vIqjkTa1zdbXGScOqeHWDTcRuFyX0ow4nnmSj0zI57f5UWepw8x6Knjtj0f+Ywy+IWjjhvTir1/OHemXOVdRqyDtCldLNQVeUb5tbP4rVZVS5pjQg4AtMWGHA3Fpe0EGeElCraDnwyMRbwUOhR85o0iwoPSDqgqr/4tB/9cH0V3Tsx7HMiBroZaQ5rpFpbK0EGyUl5aiuGabMD4L0HlrMVdSf/AK7/APogbp1Q1WIUQtotCDgx8iIcKc80ylZfNedKd2LdSnZo0KvrJ8yGC/FBKojuo3YpMF+idxkozRIAJcN1+xB6U/8AI36kFn0EHGsoT/ER/wA6L/3cq4FWOUX2mN+dE/ccqwIHAUtrufRNBKCB4FKDudKaB2cEtp2oHm7Ub4wA80zEi5o0eKjUSjRKVFEOGLcTg0aSgPpnxXhkJpc43AC35DWtrk7kE0SfSuu6/MHZG34vBWlVVXR6ugl7yB8Tz2nHQB5LG5R5YxaTNkKcODoF7h9447LvFVG1rPKyiUQZjJPcPdhyzRtcLOE1kaxy/pUSyEGwm6hbvJtnsksnIC+096W1xN1idOJdJp8eKZxIr3bT5qMQcXn9R9UhzmjtO75pH0mHyEU8AcHn9R9U/ApkaHayI8b/ADUH6SzXwSmOaeye+SDSULLOOyyKBEbrv43z3rS1bXlHpPVnmO+F3qubkka0bCCbLDwO4p1ON9W2RLXzdC+rfq7J2jzCyFKhxqM/o47S04HBw0tOK0OSmWToDgykzfC+K9zdwvGy3UV2tmTNDrGi9fNiQ3ibXNNossc1wuKDz2yPMKupdDc0l8O7EK+y1ySj1VHzHzfBeT0UXBw+F2h477xqrIUWaioEKmtN9h1qcazMrYriMQXnwmkxoTXdpoPco/0OH8KBMasJ2QxM6Umj0fN6zrXFPtAFjQAiKATRsdfsSUG47Cg7wgggg43lF9pjfmxf+7lWtPMlY5RfaI/5sX9xyrZoFDmaUkhGgWEvO0ptqapMSQQEGPjRGwoYm5xkAPXRiupVPU8Or6OXPNwm92JdoCsPY1kPKj/TYw68UfVA+7CwO11+ySyPtUr0RI5o0I9SGeuRi6+XgTuGBVRmsoa7fTIkzZDHYbgBzzcBTufg3j6IOdOwb/RMRYkuq29AuJFDdZTXXfqGpSKHQZ2ldNyT9lkekAPjnoIZtExOI4am+7tPBaaYY52zPkzxHqHL2UAp5lAXo+hez2hQG2QhEcPeidY8DYNwUGtqG1gk1jRsC14MeO88hkvs3hwNtWtxBRRKmn2Sd/yXS6xeMQFRiHDdhLYtd9KnPj6wZ73n6wsWjxIV4s4j5ImRQ6+wrcxqusmLQs7WdRg9aHYdGB2aFy82t4/HSiJ4rmRZWOu0+q2ns8y6iVbFzXTfRXnrsvLZ+/DGnS3HasHCiGea6/X5p9plYblk4PW1Z1fRq0omY7NiQYrQWuFt4m1zTgRevMeUdRRaupT6PGwtY7B7D2XDXgdYW49i2WZo0YUOM76mK76ok9iKfd/C8/3fiK6B7YMlm02hl7AOngguhnFw95k9BA4gKDz6DNJcmKNEmE+UCSiQRFARKIGw7CgiwOwoO9IIkaDjWUR/iY350X9xyrZqxyi+0x/zov7jlXBAoI0QQAQKmpmS9SmnU2DRhPNe7rnRDFr9llm0hV7zYurf/wA81QHRKTSiOyGwmHQT14ndmIOkZdV2yrave9oALWhkJuBceqwS0YnUCvLMaKTNxJL3Ekk3lxM3E77V1f2/Vzn0iDRR2Ybekd+J02s3gB/6wuSvtOyz1QIivzW2XlS6sq8m0i9R6uo/TRdQt3BdVyDqMPi9K8dVhEtbr+7xIW7Vw+X7Sx7Wbxjxhp/ZvkGyCG0ikNBim1jCLIegkYv8Nq6UFBo8YZs7gEqLTmMYXvOa0ciQxOpfGSLWlmx2jnZOUmIQLAsBlXSIgn1g3cPNS64ykiRZiGejZq7R2uw2DvWGrV4n1jbrPqurp6lqftZnyZ62nlYUNZ0yLOxwO4eSq4NZSPXbLWLuCsorATYQdiiRqJNask/4362KedXFXUmcpEEHgVMptXhzc9m8aFk4LnQXTF2I5xW2qSmBwBFoN40hYrTFvTq0pMsHlBVecC9o6wv1j1VLRn5wkbx4LpVe1fmOmOy60Lnda0foY0x2TbuxC5uxj57fGSnBwydJBGIv1EHAruuTeVrqXQmOeZxGjMifiGMtYIO9cLdYQdK1mQNOLIzoRPViNs/G23vE/wBKyx9eUqjKuhdBS3y7ETrt39ocbd6ggrWe0KjThtiYsd3GzxksewpKwUUlGUSgJEbjsKMojcdhQd6QRoIOMZQ/aY/50X9xyrgrDKH7TH/Oi/uOVfNAYRzSUCgKKbF2L2SU/oKE0D33ved5s7gFxuIbF0TJCk5tHhjQwKwksrltWBj06kxSZ9ctGxgDP/yeKzbzJpKmU103RDpc48XE+aiUwSbvCirrJWj9Uu0nuHJXVKmp4o8NrS2y8kXzxvvXP8lYQzYQ0lvebfFdDp1DY67qnu4Lt63jFOS4u55TfsLduUUN7msY8TvIuOqwqmrmvTGiSB+rZY0aTi7nBYulwHNjPcbQDKY1Wbk++PJhOr5LVjjHWes1/KY8WhoVKEWIGTkJ2n0SssqnhwmgsMyVkKNSS0zBUqNTHxbCSV927NotE+nvhrEfrxVOgp6juwdx9VeQake5s5KsplFLCsmbYiPj9FqYPRik0dHUNIzImZgbR5+qkZ2c0HV4WKt7MVh+8Bxs81zr7Ud+ut+DnJbSlSiQiMRaPPy4LA5V0acPOxae42HyW0osXDSFnsooc4cQaj3WpbJF4eOxg9MfAOcwcFa1PHzI0F+h7eBsd3EqnoXZO1TIDuqDo8isbkukZTwM+jxW6WmW3BcygOsXUqeZwzrb5LlcC5WUg9NBBEooIsDsPggUJ2HYUHekEEEHF6/P8TH/ADov7jlABU2vz/Ex/wA6L+45QAUC0RQREoCfctZk1G+qZ+FZQq9yZi9SWgkd6sCipAtdqJ8VHp7eoDrHgVZ1lBlFiDWe+3zUKOzOhHUJ8LSoNPko7qwjoze4rfUp65pkhFnDli0n1HiujMm9gIWmux4sObH76yNLinPiDWfVMxSSwjVPgZqRXkAsi52Dh3j5S4IQAvau3Dx8YQIJsVrVAGeJqDSaNmGY7JuPkU9QXyKZd2K1n216+t5Wdgq50LoZWTksZXlVhzifBP1VGIaLbStFV1XdLfcuDl3JtPKv0GDD+L9pYyFVEmDqjHBU9JoH1jQQO0MNa7BSamGbcstGqb62crG+JsHms1rZIn26mHPjvDPQ6DK0WSmZFZjKF3UibHeC6BWMEQ4bju43901zPKmPKGdLiB5nwW/XzTPqXnuePhMwy9CFh2qZAb1Rv8So9FbKHPTMq3qqjZ0SEzS5s9kwXd01pfmG5rB0mHU3yXMIFy6HlFSM2FEOhpXPYQkArKQWimhNEooTRE2HYUERuOw+CDvqCCCDilf/AGmP+dG/ccoCnV+f4mP+fG/ccoAKBQKBRBGgAVhUcTNe5umRHgVXAp6HEzXNfoNuzFIFxX0HrNeLnCR2j5EcFVQbCRzI8laV0LpoRaL72/iHqJjes1EbK3RfsxVlCcn43Qxyw3OsG33eda6zk1HB6jrneOHOtcirKBMB7b2+HyWwyRrgRGiZ64v9Vmz9rHYfNqeTbZRVFnsIlbhtwWEDXQ3ZrhIjmY1Lq1XU1sZma7tAWHT81S17UjX3iRwIvCw12pifbz/EycG0eSfolAYXi8W4H1TcerYsO4Z40i/e30mioVLk8ZwINt4Iw1qZM02dTTpFWxq2iMBtmdvyW0ql4AC5xRawtsmdlq1tSxXulMZo1+iz4rTF3UzY/KjYRDMSF6gUqggDm9TKI4AeazuWWVDIDCxpBiGyzD5+C2ZbdhzcNbzfxqxuWVNAd0bTY2/bjzqK5JlHSOliiG3Czeb+AV7lDXcg4zm43c6AszV8K+I683bMTvXtq45/6lo388RWMcH3Q7WtF3kFpMlaLOKYhuht/ud1R3ZyoqO29xxu2LdVdQuggNabHu6z9RPZG4S3zW5x5UOWFI+rDRe5w4C0rKFWeUFK6SMZdlnVG33vJVZKSsDmiQRKAFAmw7CiJQNx2HwQd+QQQQcSr/7TH/PjfuOUBTsoD/Ex/wA+N+45QECgjBSJo0BnenIRnYmiUAbUF9UVLl1CbW3bMFIrqhyPStHVcesND/Q+M1RscbHN7Te8YrS1VTmvbIibSJOae8FVGeb1TLA3eijODoD+lhXYjRps0K9rKruj+9Dd2T5HQ4d96rbW32t0+qkxExyVbLJvKZsUCRk7EemkLYQq3DxJ3FcTi0KRz4RzTouG44KwoWVMSH1YwO24+hXNzaX9q+uurRiDcVFz5EHQVioWU7Tc6Se/8j+8sc69obMOSIb0RZJ+HXbIXacPFczpGUJPvKmpddzxmvXFr266EbNee3T669oRzS2D1dc7eOG7iucVtXxcSS6ZVHEp7nmTQSdSeo9Xe9EM/u4bzit9df8AssuXcrWOUNwYTozs9/Z8fkpwZnmXui/0S2tLrBY3T5BajIvJKJT4vRw5thMl0kWVjRoHxPOA3mxaojnqHMtabT2SskKl6V3TPH1UM2DB8S9rdYFhO4YqdlZWHQwyb3usaNLiui1zVkKiQJCUODCaZTuAFpJJvJvJxJXCK+rQ0iKYh7AmGN1aToJX18h8/VU+zzOJOKbCDigvlRokERQCaBuOw+CKaBuOw+CDv6CCCDiNf/aY/wCfG/dcq9WOUP2mP+dG/ccq5AqaMJKNAaIo0ECoUSR+amwXuac9n9TdI9VXkJcKLJBsqtrBsRsjJzTY5p8xgUzTKoIm6FN7cW+80bPeGsKghOtzoZzXaMDtV1V1c2gO6rubiqnxWmjfAZajd8k3FulEbZrExxuWtishRrXiTvjbYd4udzao76nd/tua8aOyeBs70VkH1dDNom3YfVNmq9EQ7x81pY9VkduCRrzSO8KL9Ch/eH9XqoKQVTpiHh804yrYTb5u2n0Vv9Ch6XH+r0U2iVM538uA52vNc7+4odUkEYQ2WahIcblIbQ8XmeoXbzitlV+R8Z5HSOZCbrOe7c1tnEhdDySyTocBwdm9LEFz4sjI/dZ2W7bTrV4jDZH+zmNSy18YOgUfWJPePuNPZH3iNgK7JAg0egUeQzIMCG0kkmQAvJc43nSTaVWZWZcUWr2/WvzohHVhMte7dgNZkFwjLTLOkVg6cY5kEGbIDT1RoLz77u4d6irD2lZeOrF/RwptojDYLjFcLnOGDdA3lYCNEmjjRZpqSAwghNEUAKJBEgOaGB2HwRIxcdhQegEEEEHEcoftMf8APjfuOVbNWeU8PNpdJBvFIjjhFeCqyWxAaMIkoIDCNJmlEckoAic1GjkgSx5GJ4qW2kAiTwCo0knMkgt6PGezsPDhod5G9WMCvZdtrhrFo7lmWvI0qRCpxxJkg2VEr9huiDjJWcOtQfeB2yK5/wDSWHtNnuRAwvh4K9TjpUKtAMQNkgij5Rw29uK3e5c2LoXwohHYLmjnyTqt7Ey3ht7AfEOoSH6iqysMtqW8EMeIDfuWu/Ubtw3rIxKYcLEw+IT/AJTokxqVaTMlxNrnElx2k2kqI+ISizSlZqgQAjRlAlAkpJSiiQEUSNEUARi47CkpQuOw+CD0Agrb/QYmhBByP2vVSYFZx/hi5sVuFjhJ397XrDgL0Z7ZsmDSqKI8MTi0fOcQBMugn+YJYkSDhsOleeIsOSBoI5JYCOSBICMBKASg1AlGAlhuNqUAgRm60M3nFO5vOpGG8zwQMmHtRGGpAZ482IZvOtBFMNF0fM/JTBD0cbEMzmUygiCGh0al9HtQzEEUQuCPN5+akGGiLEDGakkJ9zecUkt2IGM1FJPFqQQgakiITstiSWoG5IJZCGagbkr7ImqTSabR4IEw+K3O/A3rxP7GuVK1kyu4ewnJbMa+nRB2wYcGfwT+sfvIDRqacCg67JBBBAFwn2o+zs0dzqTRmk0dxm9g/wBkm8y/4/8ArsXdkRE70Hjp8EjmxFJd9yv9k0GOTEohEF5tMMz6Jx1Sth7gRqXK66yHplGJ6SjxJD3mDPbq6zJyG2SDMAJQb3a8U8YGki+3TNKEBAyG8/NOBqeELXwuTggHTxKCOGf4TgZz/hSG0c7d6W2i/wCbCgitZO6fhwSuj1+qmfRTq4pQouzyQQej5mjEPdwU8UQ6AjFE0S42IK7o9Mt6Is5PPkrH6JrHOpF9FJ0IK4w9iSYasTRTq0pBovNiCuc3YkFisHUY8y5KadRtk9omggub6JBbtU19HI/z5JswtYQRCEktUl0LZxSHMGkIGC1BrJ3LQVPklS6SQINHiuHxZua3/wBj5N710/JP2OtaQ+nvD8ehhk5v9cSwu2CQ1lBivZxkA+sIgfEBZRWnrvtBiEXshnxdhtu9F0eA2G1rGNDWNAa1oEgGgSAAwACECC1jQxjQ1rQA1rQAABcABYAnEAQQQQBBBBAEEEEGTyo7e5Z9BBAtqDUEEAKWgggUPNGiQQHjzoQKCCAyiKCCA23FIdeEEEAekBBBAlEgggSrbJ7+aNqCCDboIIIAggggCCCCD//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10" descr="data:image/jpeg;base64,/9j/4AAQSkZJRgABAQAAAQABAAD/2wCEAAkGBxQSEhUUEhQVFhQXFxcaGBcXGBgaGhkVHBcXFxQcGBUYHCggGBolHBcXITEhJSkrLi4uFx8zODMsNygtLisBCgoKDg0OGhAQGiwfHSUsLiwsLCwsLCwsLCwsLCwsLCwsLCwsLCwsLCwsLCwsLCwsLCwsLCwsLCwsLCw3LCwsLP/AABEIAOEA4QMBIgACEQEDEQH/xAAcAAAABwEBAAAAAAAAAAAAAAAAAQIDBAUGBwj/xABHEAABAgIFCAcECAUEAgMBAAABAAIDEQQFITFBBhJRYXGBkfATIjKhscHRB0JS4RQjNGJyc5KzJDOCovEVQ1OyFpNUdMII/8QAGgEBAQEBAQEBAAAAAAAAAAAAAAEEBQMCBv/EACERAQACAwADAAMBAQAAAAAAAAABAgMEERIhMRMiQVEy/9oADAMBAAIRAxEAPwDuKCC5p7QcuS0uo9GdKVkSIDbO4tYZ2azwQabKLLSBRZtB6SIJza0iTT952GwTOpYKs/aDSYhOa8MbgGAD+4zM9cwsLEpJJ42zSGv2HvQaOJlBHdfGiHbEcfNG2uovxvx/3HeRVA105CzyF05JwPQaJtdxPjeB+M+M9aebXcT43X3lztO1Z1jpa7sbJ33J4P1gmePkg0TK7ifG6X4jPD1Tja6ifE79R8jzas81+iR1+KdbEnZLHaJWTNiDQNrt/wATtucT3TSxXUT4zdpPeqERNZ12jwSw7btNnASQXv8ArUT4j+o7sUf+sxPiddfM36iqMRLZ+dqLP0957zegu/8AWn/E/V1r0X+tRPid+ozKpC/XM7EkuGgeOO+SC5NdRPjJ1BzucQm3V1E+N36ifNU5fpnwlssvTZiayLNFutBburuJdnvOmTj4zTTq9iYPduLj52qodFGJs9fkmnP2+fC1BbPryJ8b/wBTt9guTL69i/8AJE/Ud2KqXP23b8LCmnP59NaC1fX0T/kfP8R2aUluUEYXRYot92I4cSD5rP0qsWM7TwN9ssVCNdQTZnY65eqDodW+0ClQ74mePhiDOGGPa71vMnvaDAjkMi/UvNxJ6hOp3u7+JXCIdKa+1rgRonOxLbSCMcebkHqVBceyAy9MEtg0hxMEyDXGZMPRMm3M8Ni7ADNAaCCCDKe0bKL6HRpMMo0WbWaQPfdumBtcFwOPGmefBa32s1uYtOe2fVhBsNownLOeduc6X9IWGDufEoJLT62GXPzS2v2XXG5Rg7d5pYdt7rkEpr99ncnmP03+eiShA8z8U6x+/fZhsQTGvu8BZbvTzX7T4a7ZKCH6DLz3pwPGiYG4Y60E8Pno4+ACdEThtvulIfJQA/hqHPFOiJzf8kE5rxpEhhLmaX0gxF+nfhNQmxdZ4Jxr+MtXqglh+7RZIcfJARN12Cjh23yv70c/mge6XXtn3pJi6LtNnJTOdzhrnrSXmeu6SB1z9t+O64fJNuiWc7/NNOdtvvnyE25+vnBA6YvOvCU8Ey5+26+enamzE3nfIJtz9m0hAt0TRZ3zOxZ+sKxfEf0UA3dp2jTapddUzMhOIJmbJyUWqaOGMGk2nafT1QFRqlYLX9d2JPp6p11CgmzNZukpr+ydh8F37LOCwVdSZMaD9HfbIfCg8y0mrM3rQiWnROxPVfWBf1XWPGHmpMd6pqd1XB4vBtQX0OJI/Ndt9keUvTwjRohm+EJsJxhTlL+kyGxzVwhsSYBstWkyDrc0amwIlzc8NdrY/qOnsnPcEHpVBBBB5bypjl1KjuOMaKeMR3cqlruQVMyhP8RG/NifuOVc13MpIJAdx4pbTh4eqjtdzJKD+CCS12iW61OB3PyCjNdzjwSw7nFBKETWeCX0uvm4KIH884p1j+cUEtr9t+HqnoZx51lQs8AKNSazAx3ILoRgMSkxKwaLzuVDRG0ilGUFjnCfauaNrrlf0L2fRX2xoobqYJn9R9EESJXTBpsGn0TJr8aVrqNkBRmCbg9+tzjLgLE47J6gNvbRx+JzfMq8TrGNr5vcnYdctOjgtW7J+guubRzsczyKh0vIqjkTa1zdbXGScOqeHWDTcRuFyX0ow4nnmSj0zI57f5UWepw8x6Knjtj0f+Ywy+IWjjhvTir1/OHemXOVdRqyDtCldLNQVeUb5tbP4rVZVS5pjQg4AtMWGHA3Fpe0EGeElCraDnwyMRbwUOhR85o0iwoPSDqgqr/4tB/9cH0V3Tsx7HMiBroZaQ5rpFpbK0EGyUl5aiuGabMD4L0HlrMVdSf/AK7/APogbp1Q1WIUQtotCDgx8iIcKc80ylZfNedKd2LdSnZo0KvrJ8yGC/FBKojuo3YpMF+idxkozRIAJcN1+xB6U/8AI36kFn0EHGsoT/ER/wA6L/3cq4FWOUX2mN+dE/ccqwIHAUtrufRNBKCB4FKDudKaB2cEtp2oHm7Ub4wA80zEi5o0eKjUSjRKVFEOGLcTg0aSgPpnxXhkJpc43AC35DWtrk7kE0SfSuu6/MHZG34vBWlVVXR6ugl7yB8Tz2nHQB5LG5R5YxaTNkKcODoF7h9447LvFVG1rPKyiUQZjJPcPdhyzRtcLOE1kaxy/pUSyEGwm6hbvJtnsksnIC+096W1xN1idOJdJp8eKZxIr3bT5qMQcXn9R9UhzmjtO75pH0mHyEU8AcHn9R9U/ApkaHayI8b/ADUH6SzXwSmOaeye+SDSULLOOyyKBEbrv43z3rS1bXlHpPVnmO+F3qubkka0bCCbLDwO4p1ON9W2RLXzdC+rfq7J2jzCyFKhxqM/o47S04HBw0tOK0OSmWToDgykzfC+K9zdwvGy3UV2tmTNDrGi9fNiQ3ibXNNossc1wuKDz2yPMKupdDc0l8O7EK+y1ySj1VHzHzfBeT0UXBw+F2h477xqrIUWaioEKmtN9h1qcazMrYriMQXnwmkxoTXdpoPco/0OH8KBMasJ2QxM6Umj0fN6zrXFPtAFjQAiKATRsdfsSUG47Cg7wgggg43lF9pjfmxf+7lWtPMlY5RfaI/5sX9xyrZoFDmaUkhGgWEvO0ptqapMSQQEGPjRGwoYm5xkAPXRiupVPU8Or6OXPNwm92JdoCsPY1kPKj/TYw68UfVA+7CwO11+ySyPtUr0RI5o0I9SGeuRi6+XgTuGBVRmsoa7fTIkzZDHYbgBzzcBTufg3j6IOdOwb/RMRYkuq29AuJFDdZTXXfqGpSKHQZ2ldNyT9lkekAPjnoIZtExOI4am+7tPBaaYY52zPkzxHqHL2UAp5lAXo+hez2hQG2QhEcPeidY8DYNwUGtqG1gk1jRsC14MeO88hkvs3hwNtWtxBRRKmn2Sd/yXS6xeMQFRiHDdhLYtd9KnPj6wZ73n6wsWjxIV4s4j5ImRQ6+wrcxqusmLQs7WdRg9aHYdGB2aFy82t4/HSiJ4rmRZWOu0+q2ns8y6iVbFzXTfRXnrsvLZ+/DGnS3HasHCiGea6/X5p9plYblk4PW1Z1fRq0omY7NiQYrQWuFt4m1zTgRevMeUdRRaupT6PGwtY7B7D2XDXgdYW49i2WZo0YUOM76mK76ok9iKfd/C8/3fiK6B7YMlm02hl7AOngguhnFw95k9BA4gKDz6DNJcmKNEmE+UCSiQRFARKIGw7CgiwOwoO9IIkaDjWUR/iY350X9xyrZqxyi+0x/zov7jlXBAoI0QQAQKmpmS9SmnU2DRhPNe7rnRDFr9llm0hV7zYurf/wA81QHRKTSiOyGwmHQT14ndmIOkZdV2yrave9oALWhkJuBceqwS0YnUCvLMaKTNxJL3Ekk3lxM3E77V1f2/Vzn0iDRR2Ybekd+J02s3gB/6wuSvtOyz1QIivzW2XlS6sq8m0i9R6uo/TRdQt3BdVyDqMPi9K8dVhEtbr+7xIW7Vw+X7Sx7Wbxjxhp/ZvkGyCG0ikNBim1jCLIegkYv8Nq6UFBo8YZs7gEqLTmMYXvOa0ciQxOpfGSLWlmx2jnZOUmIQLAsBlXSIgn1g3cPNS64ykiRZiGejZq7R2uw2DvWGrV4n1jbrPqurp6lqftZnyZ62nlYUNZ0yLOxwO4eSq4NZSPXbLWLuCsorATYQdiiRqJNask/4362KedXFXUmcpEEHgVMptXhzc9m8aFk4LnQXTF2I5xW2qSmBwBFoN40hYrTFvTq0pMsHlBVecC9o6wv1j1VLRn5wkbx4LpVe1fmOmOy60Lnda0foY0x2TbuxC5uxj57fGSnBwydJBGIv1EHAruuTeVrqXQmOeZxGjMifiGMtYIO9cLdYQdK1mQNOLIzoRPViNs/G23vE/wBKyx9eUqjKuhdBS3y7ETrt39ocbd6ggrWe0KjThtiYsd3GzxksewpKwUUlGUSgJEbjsKMojcdhQd6QRoIOMZQ/aY/50X9xyrgrDKH7TH/Oi/uOVfNAYRzSUCgKKbF2L2SU/oKE0D33ved5s7gFxuIbF0TJCk5tHhjQwKwksrltWBj06kxSZ9ctGxgDP/yeKzbzJpKmU103RDpc48XE+aiUwSbvCirrJWj9Uu0nuHJXVKmp4o8NrS2y8kXzxvvXP8lYQzYQ0lvebfFdDp1DY67qnu4Lt63jFOS4u55TfsLduUUN7msY8TvIuOqwqmrmvTGiSB+rZY0aTi7nBYulwHNjPcbQDKY1Wbk++PJhOr5LVjjHWes1/KY8WhoVKEWIGTkJ2n0SssqnhwmgsMyVkKNSS0zBUqNTHxbCSV927NotE+nvhrEfrxVOgp6juwdx9VeQake5s5KsplFLCsmbYiPj9FqYPRik0dHUNIzImZgbR5+qkZ2c0HV4WKt7MVh+8Bxs81zr7Ud+ut+DnJbSlSiQiMRaPPy4LA5V0acPOxae42HyW0osXDSFnsooc4cQaj3WpbJF4eOxg9MfAOcwcFa1PHzI0F+h7eBsd3EqnoXZO1TIDuqDo8isbkukZTwM+jxW6WmW3BcygOsXUqeZwzrb5LlcC5WUg9NBBEooIsDsPggUJ2HYUHekEEEHF6/P8TH/ADov7jlABU2vz/Ex/wA6L+45QAUC0RQREoCfctZk1G+qZ+FZQq9yZi9SWgkd6sCipAtdqJ8VHp7eoDrHgVZ1lBlFiDWe+3zUKOzOhHUJ8LSoNPko7qwjoze4rfUp65pkhFnDli0n1HiujMm9gIWmux4sObH76yNLinPiDWfVMxSSwjVPgZqRXkAsi52Dh3j5S4IQAvau3Dx8YQIJsVrVAGeJqDSaNmGY7JuPkU9QXyKZd2K1n216+t5Wdgq50LoZWTksZXlVhzifBP1VGIaLbStFV1XdLfcuDl3JtPKv0GDD+L9pYyFVEmDqjHBU9JoH1jQQO0MNa7BSamGbcstGqb62crG+JsHms1rZIn26mHPjvDPQ6DK0WSmZFZjKF3UibHeC6BWMEQ4bju43901zPKmPKGdLiB5nwW/XzTPqXnuePhMwy9CFh2qZAb1Rv8So9FbKHPTMq3qqjZ0SEzS5s9kwXd01pfmG5rB0mHU3yXMIFy6HlFSM2FEOhpXPYQkArKQWimhNEooTRE2HYUERuOw+CDvqCCCDilf/AGmP+dG/ccoCnV+f4mP+fG/ccoAKBQKBRBGgAVhUcTNe5umRHgVXAp6HEzXNfoNuzFIFxX0HrNeLnCR2j5EcFVQbCRzI8laV0LpoRaL72/iHqJjes1EbK3RfsxVlCcn43Qxyw3OsG33eda6zk1HB6jrneOHOtcirKBMB7b2+HyWwyRrgRGiZ64v9Vmz9rHYfNqeTbZRVFnsIlbhtwWEDXQ3ZrhIjmY1Lq1XU1sZma7tAWHT81S17UjX3iRwIvCw12pifbz/EycG0eSfolAYXi8W4H1TcerYsO4Z40i/e30mioVLk8ZwINt4Iw1qZM02dTTpFWxq2iMBtmdvyW0ql4AC5xRawtsmdlq1tSxXulMZo1+iz4rTF3UzY/KjYRDMSF6gUqggDm9TKI4AeazuWWVDIDCxpBiGyzD5+C2ZbdhzcNbzfxqxuWVNAd0bTY2/bjzqK5JlHSOliiG3Czeb+AV7lDXcg4zm43c6AszV8K+I683bMTvXtq45/6lo388RWMcH3Q7WtF3kFpMlaLOKYhuht/ud1R3ZyoqO29xxu2LdVdQuggNabHu6z9RPZG4S3zW5x5UOWFI+rDRe5w4C0rKFWeUFK6SMZdlnVG33vJVZKSsDmiQRKAFAmw7CiJQNx2HwQd+QQQQcSr/7TH/PjfuOUBTsoD/Ex/wA+N+45QECgjBSJo0BnenIRnYmiUAbUF9UVLl1CbW3bMFIrqhyPStHVcesND/Q+M1RscbHN7Te8YrS1VTmvbIibSJOae8FVGeb1TLA3eijODoD+lhXYjRps0K9rKruj+9Dd2T5HQ4d96rbW32t0+qkxExyVbLJvKZsUCRk7EemkLYQq3DxJ3FcTi0KRz4RzTouG44KwoWVMSH1YwO24+hXNzaX9q+uurRiDcVFz5EHQVioWU7Tc6Se/8j+8sc69obMOSIb0RZJ+HXbIXacPFczpGUJPvKmpddzxmvXFr266EbNee3T669oRzS2D1dc7eOG7iucVtXxcSS6ZVHEp7nmTQSdSeo9Xe9EM/u4bzit9df8AssuXcrWOUNwYTozs9/Z8fkpwZnmXui/0S2tLrBY3T5BajIvJKJT4vRw5thMl0kWVjRoHxPOA3mxaojnqHMtabT2SskKl6V3TPH1UM2DB8S9rdYFhO4YqdlZWHQwyb3usaNLiui1zVkKiQJCUODCaZTuAFpJJvJvJxJXCK+rQ0iKYh7AmGN1aToJX18h8/VU+zzOJOKbCDigvlRokERQCaBuOw+CKaBuOw+CDv6CCCDiNf/aY/wCfG/dcq9WOUP2mP+dG/ccq5AqaMJKNAaIo0ECoUSR+amwXuac9n9TdI9VXkJcKLJBsqtrBsRsjJzTY5p8xgUzTKoIm6FN7cW+80bPeGsKghOtzoZzXaMDtV1V1c2gO6rubiqnxWmjfAZajd8k3FulEbZrExxuWtishRrXiTvjbYd4udzao76nd/tua8aOyeBs70VkH1dDNom3YfVNmq9EQ7x81pY9VkduCRrzSO8KL9Ch/eH9XqoKQVTpiHh804yrYTb5u2n0Vv9Ch6XH+r0U2iVM538uA52vNc7+4odUkEYQ2WahIcblIbQ8XmeoXbzitlV+R8Z5HSOZCbrOe7c1tnEhdDySyTocBwdm9LEFz4sjI/dZ2W7bTrV4jDZH+zmNSy18YOgUfWJPePuNPZH3iNgK7JAg0egUeQzIMCG0kkmQAvJc43nSTaVWZWZcUWr2/WvzohHVhMte7dgNZkFwjLTLOkVg6cY5kEGbIDT1RoLz77u4d6irD2lZeOrF/RwptojDYLjFcLnOGDdA3lYCNEmjjRZpqSAwghNEUAKJBEgOaGB2HwRIxcdhQegEEEEHEcoftMf8APjfuOVbNWeU8PNpdJBvFIjjhFeCqyWxAaMIkoIDCNJmlEckoAic1GjkgSx5GJ4qW2kAiTwCo0knMkgt6PGezsPDhod5G9WMCvZdtrhrFo7lmWvI0qRCpxxJkg2VEr9huiDjJWcOtQfeB2yK5/wDSWHtNnuRAwvh4K9TjpUKtAMQNkgij5Rw29uK3e5c2LoXwohHYLmjnyTqt7Ey3ht7AfEOoSH6iqysMtqW8EMeIDfuWu/Ubtw3rIxKYcLEw+IT/AJTokxqVaTMlxNrnElx2k2kqI+ISizSlZqgQAjRlAlAkpJSiiQEUSNEUARi47CkpQuOw+CD0Agrb/QYmhBByP2vVSYFZx/hi5sVuFjhJ397XrDgL0Z7ZsmDSqKI8MTi0fOcQBMugn+YJYkSDhsOleeIsOSBoI5JYCOSBICMBKASg1AlGAlhuNqUAgRm60M3nFO5vOpGG8zwQMmHtRGGpAZ482IZvOtBFMNF0fM/JTBD0cbEMzmUygiCGh0al9HtQzEEUQuCPN5+akGGiLEDGakkJ9zecUkt2IGM1FJPFqQQgakiITstiSWoG5IJZCGagbkr7ImqTSabR4IEw+K3O/A3rxP7GuVK1kyu4ewnJbMa+nRB2wYcGfwT+sfvIDRqacCg67JBBBAFwn2o+zs0dzqTRmk0dxm9g/wBkm8y/4/8ArsXdkRE70Hjp8EjmxFJd9yv9k0GOTEohEF5tMMz6Jx1Sth7gRqXK66yHplGJ6SjxJD3mDPbq6zJyG2SDMAJQb3a8U8YGki+3TNKEBAyG8/NOBqeELXwuTggHTxKCOGf4TgZz/hSG0c7d6W2i/wCbCgitZO6fhwSuj1+qmfRTq4pQouzyQQej5mjEPdwU8UQ6AjFE0S42IK7o9Mt6Is5PPkrH6JrHOpF9FJ0IK4w9iSYasTRTq0pBovNiCuc3YkFisHUY8y5KadRtk9omggub6JBbtU19HI/z5JswtYQRCEktUl0LZxSHMGkIGC1BrJ3LQVPklS6SQINHiuHxZua3/wBj5N710/JP2OtaQ+nvD8ehhk5v9cSwu2CQ1lBivZxkA+sIgfEBZRWnrvtBiEXshnxdhtu9F0eA2G1rGNDWNAa1oEgGgSAAwACECC1jQxjQ1rQA1rQAABcABYAnEAQQQQBBBBAEEEEGTyo7e5Z9BBAtqDUEEAKWgggUPNGiQQHjzoQKCCAyiKCCA23FIdeEEEAekBBBAlEgggSrbJ7+aNqCCDboIIIAggggCCCCD//Z"/>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6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465" y="2585066"/>
            <a:ext cx="649440" cy="639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2895" y="2560693"/>
            <a:ext cx="473510" cy="66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3648" y="2355870"/>
            <a:ext cx="1346452" cy="20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descr="https://encrypted-tbn1.gstatic.com/images?q=tbn:ANd9GcTt7WRNlR-qXFYTi6f1uw5x-GAMIuSTPEJwNK3_m-D-aa9RFfFP">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8617" y="345932"/>
            <a:ext cx="608820" cy="6088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7" descr="https://encrypted-tbn1.gstatic.com/images?q=tbn:ANd9GcTt7WRNlR-qXFYTi6f1uw5x-GAMIuSTPEJwNK3_m-D-aa9RFfFP">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0561" y="2764109"/>
            <a:ext cx="692143" cy="69214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7503" y="3271095"/>
            <a:ext cx="1556305" cy="99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75380" y="2707462"/>
            <a:ext cx="874275" cy="155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8" descr="iPhone スクリーンショット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65812" y="2460436"/>
            <a:ext cx="1061389" cy="18839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私たちはハートそれlogo.jpgの">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65366" y="345932"/>
            <a:ext cx="618802" cy="6188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私たちはハートそれlogo.jpgの">
            <a:hlinkClick r:id="rId16"/>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89108" y="2377728"/>
            <a:ext cx="572543" cy="5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1840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565233" y="5729215"/>
            <a:ext cx="1975221" cy="707886"/>
          </a:xfrm>
          <a:prstGeom prst="rect">
            <a:avLst/>
          </a:prstGeom>
          <a:noFill/>
        </p:spPr>
        <p:txBody>
          <a:bodyPr wrap="none" rtlCol="0">
            <a:spAutoFit/>
          </a:bodyPr>
          <a:lstStyle/>
          <a:p>
            <a:r>
              <a:rPr lang="ja-JP" altLang="en-US" sz="2000" b="1" dirty="0" smtClean="0"/>
              <a:t>「アダルト</a:t>
            </a:r>
            <a:r>
              <a:rPr lang="ja-JP" altLang="en-US" sz="2000" b="1" dirty="0"/>
              <a:t>サイト</a:t>
            </a:r>
            <a:r>
              <a:rPr lang="ja-JP" altLang="en-US" sz="2000" b="1" dirty="0" smtClean="0"/>
              <a:t>」</a:t>
            </a:r>
            <a:endParaRPr lang="en-US" altLang="ja-JP" sz="2000" b="1" dirty="0" smtClean="0"/>
          </a:p>
          <a:p>
            <a:r>
              <a:rPr lang="ja-JP" altLang="en-US" sz="2000" b="1" dirty="0" smtClean="0"/>
              <a:t>「出会い系」</a:t>
            </a:r>
            <a:endParaRPr lang="en-US" altLang="ja-JP" sz="2000" b="1" dirty="0" smtClean="0"/>
          </a:p>
        </p:txBody>
      </p:sp>
      <p:sp>
        <p:nvSpPr>
          <p:cNvPr id="3" name="ストライプ矢印 2"/>
          <p:cNvSpPr/>
          <p:nvPr/>
        </p:nvSpPr>
        <p:spPr>
          <a:xfrm>
            <a:off x="3707904" y="5622685"/>
            <a:ext cx="1224136"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187624" y="28068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8</a:t>
            </a:r>
            <a:endParaRPr kumimoji="1" lang="en-US" altLang="ja-JP" b="1" dirty="0" smtClean="0">
              <a:solidFill>
                <a:srgbClr val="FFFF00"/>
              </a:solidFill>
            </a:endParaRPr>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141111" y="1594571"/>
            <a:ext cx="393109" cy="572402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5103525" y="5987092"/>
            <a:ext cx="3127779" cy="523220"/>
          </a:xfrm>
          <a:prstGeom prst="rect">
            <a:avLst/>
          </a:prstGeom>
          <a:noFill/>
        </p:spPr>
        <p:txBody>
          <a:bodyPr wrap="none" rtlCol="0">
            <a:spAutoFit/>
          </a:bodyPr>
          <a:lstStyle/>
          <a:p>
            <a:r>
              <a:rPr lang="ja-JP" altLang="en-US" sz="1400" b="1" dirty="0" smtClean="0"/>
              <a:t>ガール・レディー「好きな時間に</a:t>
            </a:r>
            <a:r>
              <a:rPr lang="ja-JP" altLang="en-US" sz="1400" b="1" dirty="0"/>
              <a:t>稼げる</a:t>
            </a:r>
            <a:r>
              <a:rPr lang="ja-JP" altLang="en-US" sz="1400" b="1" dirty="0" smtClean="0"/>
              <a:t>」</a:t>
            </a:r>
            <a:endParaRPr lang="en-US" altLang="ja-JP" sz="1400" b="1" dirty="0" smtClean="0"/>
          </a:p>
          <a:p>
            <a:r>
              <a:rPr kumimoji="1" lang="ja-JP" altLang="en-US" sz="1400" b="1" dirty="0" smtClean="0"/>
              <a:t>ユーザー「</a:t>
            </a:r>
            <a:r>
              <a:rPr lang="ja-JP" altLang="en-US" sz="1400" b="1" dirty="0"/>
              <a:t>好き</a:t>
            </a:r>
            <a:r>
              <a:rPr lang="ja-JP" altLang="en-US" sz="1400" b="1" dirty="0" smtClean="0"/>
              <a:t>に妄想</a:t>
            </a:r>
            <a:r>
              <a:rPr lang="ja-JP" altLang="en-US" sz="1400" b="1" dirty="0"/>
              <a:t>できる</a:t>
            </a:r>
            <a:r>
              <a:rPr kumimoji="1" lang="ja-JP" altLang="en-US" sz="1400" b="1" dirty="0" smtClean="0"/>
              <a:t>」</a:t>
            </a:r>
            <a:endParaRPr kumimoji="1" lang="en-US" altLang="ja-JP" sz="1400" b="1" dirty="0" smtClean="0"/>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grpSp>
        <p:nvGrpSpPr>
          <p:cNvPr id="12" name="グループ化 11"/>
          <p:cNvGrpSpPr/>
          <p:nvPr/>
        </p:nvGrpSpPr>
        <p:grpSpPr>
          <a:xfrm>
            <a:off x="1105056" y="2887116"/>
            <a:ext cx="6812170" cy="1396837"/>
            <a:chOff x="1072198" y="2826262"/>
            <a:chExt cx="7048500" cy="1533526"/>
          </a:xfrm>
        </p:grpSpPr>
        <p:pic>
          <p:nvPicPr>
            <p:cNvPr id="3074" name="Picture 2" descr="仕事内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198" y="2826262"/>
              <a:ext cx="7048500" cy="153352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094790" y="3252654"/>
              <a:ext cx="4808166" cy="270315"/>
            </a:xfrm>
            <a:prstGeom prst="rect">
              <a:avLst/>
            </a:prstGeom>
          </p:spPr>
          <p:txBody>
            <a:bodyPr wrap="square">
              <a:spAutoFit/>
            </a:bodyPr>
            <a:lstStyle/>
            <a:p>
              <a:r>
                <a:rPr lang="ja-JP" altLang="en-US" sz="1000" b="1" dirty="0" smtClean="0"/>
                <a:t>男性</a:t>
              </a:r>
              <a:r>
                <a:rPr lang="ja-JP" altLang="en-US" sz="1000" b="1" dirty="0"/>
                <a:t>会員と</a:t>
              </a:r>
              <a:r>
                <a:rPr lang="en-US" altLang="ja-JP" sz="1000" b="1" dirty="0"/>
                <a:t>WEB</a:t>
              </a:r>
              <a:r>
                <a:rPr lang="ja-JP" altLang="en-US" sz="1000" b="1" dirty="0"/>
                <a:t>カメラを通しお話しして</a:t>
              </a:r>
              <a:r>
                <a:rPr lang="ja-JP" altLang="en-US" sz="1000" b="1" dirty="0" smtClean="0"/>
                <a:t>頂簡単</a:t>
              </a:r>
              <a:r>
                <a:rPr lang="ja-JP" altLang="en-US" sz="1000" b="1" dirty="0"/>
                <a:t>なお仕事です。</a:t>
              </a:r>
            </a:p>
          </p:txBody>
        </p:sp>
        <p:sp>
          <p:nvSpPr>
            <p:cNvPr id="5" name="正方形/長方形 4"/>
            <p:cNvSpPr/>
            <p:nvPr/>
          </p:nvSpPr>
          <p:spPr>
            <a:xfrm>
              <a:off x="4217989" y="3538491"/>
              <a:ext cx="2980797" cy="400110"/>
            </a:xfrm>
            <a:prstGeom prst="rect">
              <a:avLst/>
            </a:prstGeom>
          </p:spPr>
          <p:txBody>
            <a:bodyPr wrap="square">
              <a:spAutoFit/>
            </a:bodyPr>
            <a:lstStyle/>
            <a:p>
              <a:r>
                <a:rPr lang="ja-JP" altLang="en-US" sz="1000" b="1" dirty="0"/>
                <a:t>ノルマや時間制限等ございません</a:t>
              </a:r>
              <a:r>
                <a:rPr lang="ja-JP" altLang="en-US" sz="1000" b="1" dirty="0" smtClean="0"/>
                <a:t>ので</a:t>
              </a:r>
              <a:endParaRPr lang="en-US" altLang="ja-JP" sz="1000" b="1" dirty="0" smtClean="0"/>
            </a:p>
            <a:p>
              <a:r>
                <a:rPr lang="ja-JP" altLang="en-US" sz="1000" b="1" dirty="0" smtClean="0"/>
                <a:t>好き</a:t>
              </a:r>
              <a:r>
                <a:rPr lang="ja-JP" altLang="en-US" sz="1000" b="1" dirty="0"/>
                <a:t>な時間に好きなだけお仕事して頂けます。</a:t>
              </a:r>
            </a:p>
          </p:txBody>
        </p:sp>
      </p:grpSp>
      <p:sp>
        <p:nvSpPr>
          <p:cNvPr id="39" name="テキスト ボックス 38"/>
          <p:cNvSpPr txBox="1"/>
          <p:nvPr/>
        </p:nvSpPr>
        <p:spPr>
          <a:xfrm>
            <a:off x="5141997" y="5617760"/>
            <a:ext cx="2978701" cy="369332"/>
          </a:xfrm>
          <a:prstGeom prst="rect">
            <a:avLst/>
          </a:prstGeom>
          <a:noFill/>
        </p:spPr>
        <p:txBody>
          <a:bodyPr wrap="none" rtlCol="0">
            <a:spAutoFit/>
          </a:bodyPr>
          <a:lstStyle/>
          <a:p>
            <a:r>
              <a:rPr kumimoji="1" lang="ja-JP" altLang="en-US" b="1" u="sng" dirty="0" smtClean="0"/>
              <a:t>チャットガール・チャットレディ</a:t>
            </a:r>
            <a:endParaRPr kumimoji="1" lang="ja-JP" altLang="en-US" b="1" u="sng" dirty="0"/>
          </a:p>
        </p:txBody>
      </p:sp>
      <p:grpSp>
        <p:nvGrpSpPr>
          <p:cNvPr id="14" name="グループ化 13"/>
          <p:cNvGrpSpPr/>
          <p:nvPr/>
        </p:nvGrpSpPr>
        <p:grpSpPr>
          <a:xfrm>
            <a:off x="2112963" y="2611859"/>
            <a:ext cx="2492302" cy="550514"/>
            <a:chOff x="5541433" y="2277933"/>
            <a:chExt cx="3317461" cy="795072"/>
          </a:xfrm>
        </p:grpSpPr>
        <p:pic>
          <p:nvPicPr>
            <p:cNvPr id="3082" name="Picture 10" descr="NO(退場)">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1665" y="2277933"/>
              <a:ext cx="1577229" cy="7950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1433" y="2277933"/>
              <a:ext cx="1746905" cy="79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0084" y="2426814"/>
            <a:ext cx="2262261" cy="84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完備しているアイテム"/>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9455" y="4223099"/>
            <a:ext cx="2551285" cy="5627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チャットレディのお仕事開始までの流れ">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4114" y="3938601"/>
            <a:ext cx="2123583" cy="914258"/>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2112963" y="4629799"/>
            <a:ext cx="4255386" cy="646331"/>
          </a:xfrm>
          <a:prstGeom prst="rect">
            <a:avLst/>
          </a:prstGeom>
          <a:noFill/>
        </p:spPr>
        <p:txBody>
          <a:bodyPr wrap="square" rtlCol="0">
            <a:spAutoFit/>
          </a:bodyPr>
          <a:lstStyle/>
          <a:p>
            <a:pPr algn="ctr"/>
            <a:r>
              <a:rPr lang="en-US" altLang="ja-JP" sz="3600" b="1" dirty="0" smtClean="0">
                <a:solidFill>
                  <a:srgbClr val="0000CC"/>
                </a:solidFill>
              </a:rPr>
              <a:t>“</a:t>
            </a:r>
            <a:r>
              <a:rPr lang="en-US" altLang="ja-JP" sz="3600" b="1" dirty="0" err="1" smtClean="0">
                <a:solidFill>
                  <a:srgbClr val="0000CC"/>
                </a:solidFill>
              </a:rPr>
              <a:t>Co-Free”</a:t>
            </a:r>
            <a:r>
              <a:rPr lang="en-US" altLang="ja-JP" sz="3600" b="1" dirty="0" err="1">
                <a:solidFill>
                  <a:srgbClr val="0000CC"/>
                </a:solidFill>
              </a:rPr>
              <a:t>&amp;</a:t>
            </a:r>
            <a:r>
              <a:rPr lang="en-US" altLang="ja-JP" sz="3600" b="1" dirty="0" err="1" smtClean="0">
                <a:solidFill>
                  <a:srgbClr val="0000CC"/>
                </a:solidFill>
              </a:rPr>
              <a:t>“Co-Easy</a:t>
            </a:r>
            <a:r>
              <a:rPr lang="ja-JP" altLang="en-US" sz="3600" b="1" dirty="0" smtClean="0">
                <a:solidFill>
                  <a:srgbClr val="0000CC"/>
                </a:solidFill>
              </a:rPr>
              <a:t>“</a:t>
            </a:r>
            <a:endParaRPr lang="en-US" altLang="ja-JP" sz="3600" b="1" dirty="0" smtClean="0">
              <a:solidFill>
                <a:srgbClr val="0000CC"/>
              </a:solidFill>
            </a:endParaRPr>
          </a:p>
        </p:txBody>
      </p:sp>
      <p:pic>
        <p:nvPicPr>
          <p:cNvPr id="1033" name="Picture 9" descr="http://p.dmm.co.jp/p/navi/global/dmm_15th_g.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2963" y="384764"/>
            <a:ext cx="2664295" cy="34426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チャットガール認証済み店舗">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74112" y="279746"/>
            <a:ext cx="1294237" cy="62762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775205" y="2190038"/>
            <a:ext cx="5311069" cy="461665"/>
          </a:xfrm>
          <a:prstGeom prst="rect">
            <a:avLst/>
          </a:prstGeom>
          <a:noFill/>
        </p:spPr>
        <p:txBody>
          <a:bodyPr wrap="none" rtlCol="0">
            <a:spAutoFit/>
          </a:bodyPr>
          <a:lstStyle/>
          <a:p>
            <a:r>
              <a:rPr lang="ja-JP" altLang="en-US" sz="2400" b="1" dirty="0" smtClean="0"/>
              <a:t>ライブチャット・フリーマッチングビジネス</a:t>
            </a:r>
            <a:endParaRPr kumimoji="1" lang="ja-JP" altLang="en-US" sz="2400" b="1" dirty="0"/>
          </a:p>
        </p:txBody>
      </p:sp>
    </p:spTree>
    <p:extLst>
      <p:ext uri="{BB962C8B-B14F-4D97-AF65-F5344CB8AC3E}">
        <p14:creationId xmlns:p14="http://schemas.microsoft.com/office/powerpoint/2010/main" val="227964757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3533" y="5430552"/>
            <a:ext cx="9144000" cy="144674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0" y="0"/>
            <a:ext cx="9144000" cy="11137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flipH="1">
            <a:off x="4023914" y="1364200"/>
            <a:ext cx="4658952" cy="2637667"/>
          </a:xfrm>
          <a:prstGeom prst="homePlat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403042" y="1390956"/>
            <a:ext cx="4351072" cy="26109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72207" y="1357867"/>
            <a:ext cx="3335697" cy="461665"/>
          </a:xfrm>
          <a:prstGeom prst="rect">
            <a:avLst/>
          </a:prstGeom>
          <a:noFill/>
        </p:spPr>
        <p:txBody>
          <a:bodyPr wrap="square" rtlCol="0">
            <a:spAutoFit/>
          </a:bodyPr>
          <a:lstStyle/>
          <a:p>
            <a:pPr algn="ctr"/>
            <a:r>
              <a:rPr lang="en-US" altLang="ja-JP" sz="2400" b="1" u="sng" dirty="0" smtClean="0"/>
              <a:t>Demand Capacity</a:t>
            </a:r>
          </a:p>
        </p:txBody>
      </p:sp>
      <p:sp>
        <p:nvSpPr>
          <p:cNvPr id="18" name="テキスト ボックス 17"/>
          <p:cNvSpPr txBox="1"/>
          <p:nvPr/>
        </p:nvSpPr>
        <p:spPr>
          <a:xfrm>
            <a:off x="4898748" y="1333103"/>
            <a:ext cx="3776986" cy="461665"/>
          </a:xfrm>
          <a:prstGeom prst="rect">
            <a:avLst/>
          </a:prstGeom>
          <a:noFill/>
        </p:spPr>
        <p:txBody>
          <a:bodyPr wrap="square" rtlCol="0">
            <a:spAutoFit/>
          </a:bodyPr>
          <a:lstStyle/>
          <a:p>
            <a:pPr algn="ctr"/>
            <a:r>
              <a:rPr lang="en-US" altLang="ja-JP" sz="2400" b="1" u="sng" dirty="0" smtClean="0"/>
              <a:t>Open</a:t>
            </a:r>
            <a:r>
              <a:rPr lang="ja-JP" altLang="en-US" b="1" u="sng" dirty="0" smtClean="0"/>
              <a:t> </a:t>
            </a:r>
            <a:r>
              <a:rPr lang="en-US" altLang="ja-JP" sz="2400" b="1" u="sng" dirty="0"/>
              <a:t>Resource</a:t>
            </a:r>
            <a:endParaRPr kumimoji="1" lang="en-US" altLang="ja-JP" sz="2400" b="1" u="sng" dirty="0" smtClean="0"/>
          </a:p>
        </p:txBody>
      </p:sp>
      <p:sp>
        <p:nvSpPr>
          <p:cNvPr id="24" name="テキスト ボックス 23"/>
          <p:cNvSpPr txBox="1"/>
          <p:nvPr/>
        </p:nvSpPr>
        <p:spPr>
          <a:xfrm>
            <a:off x="1723815" y="5527070"/>
            <a:ext cx="2390398" cy="1015663"/>
          </a:xfrm>
          <a:prstGeom prst="rect">
            <a:avLst/>
          </a:prstGeom>
          <a:noFill/>
        </p:spPr>
        <p:txBody>
          <a:bodyPr wrap="none" rtlCol="0">
            <a:spAutoFit/>
          </a:bodyPr>
          <a:lstStyle/>
          <a:p>
            <a:r>
              <a:rPr lang="ja-JP" altLang="en-US" sz="2000" b="1" dirty="0" smtClean="0"/>
              <a:t>「技術開発投資」</a:t>
            </a:r>
            <a:endParaRPr lang="en-US" altLang="ja-JP" sz="2000" b="1" dirty="0" smtClean="0"/>
          </a:p>
          <a:p>
            <a:r>
              <a:rPr lang="ja-JP" altLang="en-US" sz="2000" b="1" dirty="0" smtClean="0"/>
              <a:t>「～開発会議」</a:t>
            </a:r>
            <a:endParaRPr lang="en-US" altLang="ja-JP" sz="2000" b="1" dirty="0" smtClean="0"/>
          </a:p>
          <a:p>
            <a:r>
              <a:rPr lang="ja-JP" altLang="en-US" sz="2000" b="1" dirty="0" smtClean="0"/>
              <a:t>「マニュアル</a:t>
            </a:r>
            <a:r>
              <a:rPr lang="ja-JP" altLang="en-US" sz="2000" b="1" dirty="0"/>
              <a:t>的</a:t>
            </a:r>
            <a:r>
              <a:rPr lang="ja-JP" altLang="en-US" sz="2000" b="1" dirty="0" smtClean="0"/>
              <a:t>講釈」</a:t>
            </a:r>
            <a:endParaRPr lang="en-US" altLang="ja-JP" sz="2000" b="1" dirty="0" smtClean="0"/>
          </a:p>
        </p:txBody>
      </p:sp>
      <p:sp>
        <p:nvSpPr>
          <p:cNvPr id="3" name="ストライプ矢印 2"/>
          <p:cNvSpPr/>
          <p:nvPr/>
        </p:nvSpPr>
        <p:spPr>
          <a:xfrm>
            <a:off x="4449242" y="5722802"/>
            <a:ext cx="986854" cy="86224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雲 8"/>
          <p:cNvSpPr/>
          <p:nvPr/>
        </p:nvSpPr>
        <p:spPr>
          <a:xfrm>
            <a:off x="287162" y="2277933"/>
            <a:ext cx="8101005" cy="3088142"/>
          </a:xfrm>
          <a:prstGeom prst="cloud">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大かっこ 22"/>
          <p:cNvSpPr/>
          <p:nvPr/>
        </p:nvSpPr>
        <p:spPr>
          <a:xfrm rot="5400000">
            <a:off x="4267432" y="1612265"/>
            <a:ext cx="393109" cy="5976665"/>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1" name="テキスト ボックス 20"/>
          <p:cNvSpPr txBox="1"/>
          <p:nvPr/>
        </p:nvSpPr>
        <p:spPr>
          <a:xfrm>
            <a:off x="1180687" y="1794768"/>
            <a:ext cx="6782626" cy="523220"/>
          </a:xfrm>
          <a:prstGeom prst="rect">
            <a:avLst/>
          </a:prstGeom>
          <a:noFill/>
        </p:spPr>
        <p:txBody>
          <a:bodyPr wrap="none" rtlCol="0">
            <a:spAutoFit/>
          </a:bodyPr>
          <a:lstStyle/>
          <a:p>
            <a:pPr algn="ctr"/>
            <a:r>
              <a:rPr lang="ja-JP" altLang="en-US" sz="2800" dirty="0" smtClean="0"/>
              <a:t>「潜在需要力」    　　　　    　 「究極の供給力」</a:t>
            </a:r>
            <a:endParaRPr lang="en-US" altLang="ja-JP" sz="2800" dirty="0" smtClean="0"/>
          </a:p>
        </p:txBody>
      </p:sp>
      <p:sp>
        <p:nvSpPr>
          <p:cNvPr id="41" name="テキスト ボックス 40"/>
          <p:cNvSpPr txBox="1"/>
          <p:nvPr/>
        </p:nvSpPr>
        <p:spPr>
          <a:xfrm>
            <a:off x="7199677" y="55744"/>
            <a:ext cx="1584088" cy="400110"/>
          </a:xfrm>
          <a:prstGeom prst="rect">
            <a:avLst/>
          </a:prstGeom>
          <a:noFill/>
          <a:ln>
            <a:noFill/>
          </a:ln>
        </p:spPr>
        <p:txBody>
          <a:bodyPr wrap="none" rtlCol="0">
            <a:spAutoFit/>
          </a:bodyPr>
          <a:lstStyle/>
          <a:p>
            <a:r>
              <a:rPr lang="en-US" altLang="ja-JP" sz="2000" b="1" dirty="0" smtClean="0">
                <a:solidFill>
                  <a:srgbClr val="002060"/>
                </a:solidFill>
                <a:latin typeface="ＭＳ Ｐゴシック" pitchFamily="50" charset="-128"/>
                <a:ea typeface="ＭＳ Ｐゴシック" pitchFamily="50" charset="-128"/>
              </a:rPr>
              <a:t>16</a:t>
            </a:r>
            <a:r>
              <a:rPr lang="en-US" altLang="ja-JP" sz="2000" b="1" baseline="30000" dirty="0" smtClean="0">
                <a:solidFill>
                  <a:srgbClr val="002060"/>
                </a:solidFill>
                <a:latin typeface="ＭＳ Ｐゴシック" pitchFamily="50" charset="-128"/>
                <a:ea typeface="ＭＳ Ｐゴシック" pitchFamily="50" charset="-128"/>
              </a:rPr>
              <a:t>th</a:t>
            </a:r>
            <a:r>
              <a:rPr lang="en-US" altLang="ja-JP" sz="2000" b="1" dirty="0" smtClean="0">
                <a:solidFill>
                  <a:srgbClr val="002060"/>
                </a:solidFill>
                <a:latin typeface="ＭＳ Ｐゴシック" pitchFamily="50" charset="-128"/>
                <a:ea typeface="ＭＳ Ｐゴシック" pitchFamily="50" charset="-128"/>
              </a:rPr>
              <a:t>Jan 2014</a:t>
            </a:r>
          </a:p>
        </p:txBody>
      </p:sp>
      <p:sp>
        <p:nvSpPr>
          <p:cNvPr id="25" name="テキスト ボックス 24"/>
          <p:cNvSpPr txBox="1"/>
          <p:nvPr/>
        </p:nvSpPr>
        <p:spPr>
          <a:xfrm>
            <a:off x="5414138" y="5513456"/>
            <a:ext cx="2292615" cy="1015663"/>
          </a:xfrm>
          <a:prstGeom prst="rect">
            <a:avLst/>
          </a:prstGeom>
          <a:noFill/>
        </p:spPr>
        <p:txBody>
          <a:bodyPr wrap="none" rtlCol="0">
            <a:spAutoFit/>
          </a:bodyPr>
          <a:lstStyle/>
          <a:p>
            <a:r>
              <a:rPr lang="ja-JP" altLang="en-US" sz="2000" b="1" dirty="0" smtClean="0"/>
              <a:t>「プロトタイプ」</a:t>
            </a:r>
            <a:endParaRPr lang="en-US" altLang="ja-JP" sz="2000" b="1" dirty="0" smtClean="0"/>
          </a:p>
          <a:p>
            <a:r>
              <a:rPr lang="ja-JP" altLang="en-US" sz="2000" b="1" dirty="0" smtClean="0"/>
              <a:t>「ユーザーの関心」</a:t>
            </a:r>
            <a:endParaRPr lang="en-US" altLang="ja-JP" sz="2000" b="1" dirty="0" smtClean="0"/>
          </a:p>
          <a:p>
            <a:r>
              <a:rPr kumimoji="1" lang="ja-JP" altLang="en-US" sz="2000" b="1" dirty="0" smtClean="0"/>
              <a:t>「</a:t>
            </a:r>
            <a:r>
              <a:rPr lang="ja-JP" altLang="en-US" sz="2000" b="1" dirty="0" smtClean="0"/>
              <a:t>マーケット判断</a:t>
            </a:r>
            <a:r>
              <a:rPr kumimoji="1" lang="ja-JP" altLang="en-US" sz="2000" b="1" dirty="0" smtClean="0"/>
              <a:t>」</a:t>
            </a:r>
            <a:endParaRPr kumimoji="1" lang="en-US" altLang="ja-JP" sz="2000" b="1" dirty="0" smtClean="0"/>
          </a:p>
        </p:txBody>
      </p:sp>
      <p:sp>
        <p:nvSpPr>
          <p:cNvPr id="33" name="テキスト ボックス 32"/>
          <p:cNvSpPr txBox="1"/>
          <p:nvPr/>
        </p:nvSpPr>
        <p:spPr>
          <a:xfrm>
            <a:off x="1155934" y="4842535"/>
            <a:ext cx="6673622" cy="369332"/>
          </a:xfrm>
          <a:prstGeom prst="rect">
            <a:avLst/>
          </a:prstGeom>
          <a:noFill/>
        </p:spPr>
        <p:txBody>
          <a:bodyPr wrap="none" rtlCol="0">
            <a:spAutoFit/>
          </a:bodyPr>
          <a:lstStyle/>
          <a:p>
            <a:pPr algn="ctr"/>
            <a:r>
              <a:rPr lang="ja-JP" altLang="en-US" b="1" dirty="0" smtClean="0">
                <a:solidFill>
                  <a:srgbClr val="0000CC"/>
                </a:solidFill>
              </a:rPr>
              <a:t>ユビキタス・コンピューティングと</a:t>
            </a:r>
            <a:r>
              <a:rPr lang="ja-JP" altLang="en-US" b="1" dirty="0">
                <a:solidFill>
                  <a:srgbClr val="0000CC"/>
                </a:solidFill>
              </a:rPr>
              <a:t>は？</a:t>
            </a:r>
            <a:r>
              <a:rPr lang="ja-JP" altLang="en-US" b="1" dirty="0" smtClean="0">
                <a:solidFill>
                  <a:srgbClr val="0000CC"/>
                </a:solidFill>
              </a:rPr>
              <a:t>  ⇒　これです！あれです！</a:t>
            </a:r>
            <a:endParaRPr lang="en-US" altLang="ja-JP" b="1" dirty="0" smtClean="0">
              <a:solidFill>
                <a:srgbClr val="0000CC"/>
              </a:solidFill>
            </a:endParaRPr>
          </a:p>
        </p:txBody>
      </p:sp>
      <p:grpSp>
        <p:nvGrpSpPr>
          <p:cNvPr id="32" name="グループ化 31"/>
          <p:cNvGrpSpPr/>
          <p:nvPr/>
        </p:nvGrpSpPr>
        <p:grpSpPr>
          <a:xfrm>
            <a:off x="179512" y="5733256"/>
            <a:ext cx="1097689" cy="576064"/>
            <a:chOff x="659229" y="5459188"/>
            <a:chExt cx="1097689" cy="576064"/>
          </a:xfrm>
        </p:grpSpPr>
        <p:sp>
          <p:nvSpPr>
            <p:cNvPr id="34" name="山形 33"/>
            <p:cNvSpPr/>
            <p:nvPr/>
          </p:nvSpPr>
          <p:spPr>
            <a:xfrm>
              <a:off x="659229" y="5459188"/>
              <a:ext cx="1097689" cy="576064"/>
            </a:xfrm>
            <a:prstGeom prst="chevron">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テキスト ボックス 34"/>
            <p:cNvSpPr txBox="1"/>
            <p:nvPr/>
          </p:nvSpPr>
          <p:spPr>
            <a:xfrm>
              <a:off x="832427" y="5559136"/>
              <a:ext cx="839140" cy="307777"/>
            </a:xfrm>
            <a:prstGeom prst="rect">
              <a:avLst/>
            </a:prstGeom>
            <a:noFill/>
          </p:spPr>
          <p:txBody>
            <a:bodyPr wrap="none" rtlCol="0">
              <a:spAutoFit/>
            </a:bodyPr>
            <a:lstStyle/>
            <a:p>
              <a:pPr algn="ctr"/>
              <a:r>
                <a:rPr kumimoji="1" lang="en-US" altLang="ja-JP" sz="1400" b="1" dirty="0" smtClean="0">
                  <a:solidFill>
                    <a:srgbClr val="002060"/>
                  </a:solidFill>
                </a:rPr>
                <a:t>Keyword</a:t>
              </a:r>
              <a:endParaRPr kumimoji="1" lang="ja-JP" altLang="en-US" sz="1400" b="1" dirty="0">
                <a:solidFill>
                  <a:srgbClr val="002060"/>
                </a:solidFill>
              </a:endParaRPr>
            </a:p>
          </p:txBody>
        </p:sp>
      </p:grpSp>
      <p:sp>
        <p:nvSpPr>
          <p:cNvPr id="5" name="AutoShape 4" descr="data:image/jpeg;base64,/9j/4AAQSkZJRgABAQAAAQABAAD/2wCEAAkGBxISEhQSEBISFBUQFA8QFRUQFBQQDxAQFBQWFhQUFBQYHCggGBolHBQUITEhJSkrLi4uFx8zODMsNygtLisBCgoKDg0OFBAQFCwcFBwsLCwsLCwsLCwsLCwsLCwsLCwsLCwsNywsLCwsLCsrKywrLCw3LCwsKys3LCssLCssK//AABEIAKYBMAMBIgACEQEDEQH/xAAcAAACAwEBAQEAAAAAAAAAAAAEBQIDBgABBwj/xAA9EAABAwIFAgMECAQGAwEAAAABAAIDBBEFEiExQVFhE3GRBiKBoRQyQrHB0eHwB1Ji8RUjM2OSojRTghb/xAAZAQADAQEBAAAAAAAAAAAAAAAAAQIDBAX/xAAfEQEBAQEAAwEBAQEBAAAAAAAAARECEiExQQNRYRP/2gAMAwEAAhEDEQA/APlcchG+qPpqkHQ/NCaHsvcnkfLdJqYOh5bzxwolnax6jUeiphnt+qKEgP6bhAVA2127jVp/JXslGzx8QoBh4sfkVFreNuzkAxo62WJwfG4i2xabfPlfS/ZP+IYdliqvdOwfs0+fRfKGZm7em49UTDIHb6FSLNfpKKUOALSCDqCNQVIlfHPZT2olprMcc8Z4vq3y/JfVqStbI0PYQWuFwQhnZg26pkeu8RUTPTSk2RXtelUc+tkUJUDRwevS9BeMuM6AlPIktVUkusNlbXVwAslLZbm6cOQ7w8pxCdEgoJrJxTypfoFrlHOF54gT001yrMoUDUhHlAvUXusqPpKGqqoAapXohBqFfG+6y7sROa/CbUVYHDQoBquVbJLqV1UppLlG67MjQkuUc6i6RK9Ek5yodKqZ50rkxD3rBTuinbXr0lBQyq8yoD8tNVjQELkPBUmyEbhW1GAdNVxHmEMJRxoiI5etikFrZyB7wuOoVzJB59jqqLci4UWkf2QDFjmnoPkiWxA8C3ZKmvcP0R1NPfi3mN0gPijPB+BWs9k8cMByP+o70BWcgINtB8L6ptR0ub5KTzX0yGva4XB3VNTWjhZ+kY9rbX0VpcUazvIhtUQ66YMrUiJUo509PwPvpSoqa3RLhUIeWoRpeKcr7rxpsh/GUHTparDGOpsntNU3AWKfUI6kxKwtdNNjX/SkO7EAOUgkxK43Qrp+6RYfzYu0cpRNjzi7TZKKqW6DY7VVkORro8ZuFTUVpcksMiJ8VIWLpJkRh1bld5pZJIqxKqGN7TVVwifpKxNFipbodka7GxZQMaZ1UoOqu6xNVjridDoqDjT+qD8K3gqu6i6dYqkxl3KPGKoK8mGJ1pGgSVkxzXJVdTV5jdBPqU4PFraOuFt0S+sHVYpldblEx1ZKVHi+OAtKl4Q4KGyqTQtFr/B6j0UmxDg2VbXnqrc55F0BNsZ/suLOo/BcJR/fVXRnv+IQFbbja/4/qioKnhwH76qTNlNtK09lNBnRPBIstRhZNxpfbosdSgsNtx1C2mBkEC3RTVctZRRXbY8j0QM7MpIKPoX8LzFISbOA7FSfUKpEG+SyYOpX9ChZqJ/Qpo0OahCzVKYDCprf6brfBCz4XLywjzt+aZQB9LXhqVdJg0w18M2+H5qqLCZnGzWE/EIXsUvnXNqEb/8An6j/ANZ9R+a8/wAAqP5Pm380ytiuKcq/xlS/D5WGzm243BUosPme8xtb7zbEgkDQ7alBYoqJkO2dH1fs/UtdkLRmNjYOBtfa/RRd7H1v8jB5vHr5I0lDKpFx1N+UPWeytXDH4snh5QQ3R9zc7aWVVNSP5t6pUzHxgqnyrz6K624VD6d3UJaMRkqVU6rQ81O6+4VQpz1CZ8iTNdSzocsINrqbW90Kq1stlb9LPVD5FBwQlc+vKGfWEqDmq2npASjCqdO4uTykYVTRUgCcQQjolSfDWuUwVTZSatTXgqYCHBKsEiAvAUvMeipEgVoceLFAWxS2+16okT33Qdzy1SBHRIGlMbG417LR4VWNBGW4PI4WTp79ynNDBfWx+KmnH0mhkuAfimzXXCyuETWaATe3on9JUfNZa2s2ChJpe23VVNmDtW2Suor3NzNt/MEBRYpYZTuT8NlXmx/861Zms0X6XSs1AcXOGoboPOyJgkzRtPUIUZWggnkm+2n7+5Pr56KR7FVWO3unMTzltyEVRxtzBzfqm/wQ8MDCLnRtvK+2vyVUuIZdWbNsB9yfO/pdQ3lktsOba6IaWoHII+Y+SHNYXAEW9VTV1GXaxOl+ifkU5BY08G1iDa23kuwGtdLNd7W+6wWsLXbmHPKlM7ONQhcLhMb3kG5yn4ao3VZjVYUM+d5Fy6QgnoANPhqiqqYjw7i3vmPXkFpP4JV7NVhDjG7Z93A9HD8CPuXuO1h8RrBswhxPVx09AEfo/F/tppRns+Pz3WLpXbaX0udzzvZbn2seH0BcP5or9jmWBMOthxk/7W/NFiR0ZBGot0v16E/gqZHgbt1sLjp+9FRJFa93DS199LgW891GVoA0N/q37Ei/5qPEaFqrE+6NFCGNXEAoiBgCo9Dmm19EVBSi2v8AVxfZpUiRf0UpJu6RaGdG3W/Bbxa++nZLZgSTxr6JhUnrzY+Y4KE3KY10EWuoJ04+SYQgdOOmpOqqhjOthe4t9x/BGMeR9k3ttbfunoX00m2iNbU9t0qbUE2BB04HKs+k+euuqVgfGwVILwOC9DQtFPQpBx7KNrL3N2QE8w6L0N6KLXqd0BONzh+7omKQ9EOz4q+EpUD6YE9Vo8Mj/ZSehzHotXh8Itx8Fn1WnEG0rbJnTTWKAYrWv1WOt89LMXaWnMLWcCddeEjinaC0kXF9QnNbL4uWMbjk7IM+zM32crrG+h4T8dKdyPWvJ0a5w30ubW7LpHSW3drpe6thpZA4hzSLX+sNNBdHQQdNOoVT5CufgWIySWzFwA0IvurhCS0i2xt8L6JnTxdh8FaIxc6K2NpS6ndY2B4tZDTRPB54T90mmyFlk7JlOiYggHe6KwKPxHyg8R5vRzfwVNRKdbNv5BV+z+IFj5SRYhl9ukjOPK6NF9xpJqHwyMxAIykhoALL9DzZKcRqveIa3OWWzPyl3kT0TjEsYifaQOYA4NBDtHZuluUNHKxsklnkF7mlwYAbtAI9E+bcqbz8J8QxgvppIzpYxutsHDNvZImV7uu2nG37ARvtBlLS4Fxda3vdM4/JZx0bhw7a+x26p27heOGRqXXuHfvZRdOeTfb5bID3huHDzBXjpkiwd46vinSN02qNpiSg8GzTG69jlNwehBVL4zdHx04NrC4u0XB11P2hwp0sQqqkyWBtoANAASf2V7BArBC3U2GnQ35tqiYmDQjnjyRP+BKGI306Kx+97ck/FExKupcgtL5HkHTThVucTur3yfirHahP2NfFgVNqpBVjStFrrr0KtTa1ATDFNsXdRDbL0EpBaY7cq+G6obdEQOA3KAd4W251stbQO0WcwjDppLeFA9w01y2b6nRbGiwCQD/Nkjj7NJkf6DT5rLqa156kVOkVb6iycsw+nZ9bxJD/AFERt9Bqr4sQYw2hjjDv9tniSeupUzg7/WfhJQYXUy3LYn+99pwyNA8ynWHYMYSDNU2t9iM5ifj+iIMVXNvdg6yut/0GqvpsCYw55HOe4f8Ay0fBXjK96bxODyLMJadLm2gHVEtih1Aym29tVlsUxlwJijOUAfZ0XuB1OxJ5F1N6XP43NtNMViY1pc0W5WfkxIDcp7jkg8I9wvn1fylehxzs9nU2ONCXVPtC1IZgl04KqXTvMh5PjgO1/ghGYmASbE3FvLUG6UAIqhizOTTpia0vsLOs3XblOKbELWcAcxblNxoV7Q0QsNEW+jCJEXovmeHXvubcaIaWR1rB7rdPl+ATYQBePowmXkzM1TIBlEhtYi1tLeiWOHf71q6ig7ICXD+yBpfFiTxYZxYaagfkjosScRlLm2O+gv6od9BbhVCGyRmHiAlENqTvpfS562N0taVxeUsBkya3x0N+UbTyXttp0WfEqaUT0YR7EdEPUleRy6IOqnTiXhOqIaUuZLcorNomT49ZepjSYBUyfVjd5kWTyj9gp3f6jms+ZWmtGTBUs6+i0fsHTM1le5/YGwWlwzBaOLVsDT3IuVF7kVOLXyCmopn6sjkI6hpt6p1h/spVSn6oYOryvpftDi8MUVgx3YMbpp1WJrPb2TaKIN7u1+SculZYOoPYJjdZ5nO/pZ7o9U+pqOiptWsiaR9p9nP9TqvmOI+0lXINZSAeGe6nnsDCJZYhIS4vcXEu1JsdrnyRSx9LgdNKAY2OLTsXf5bCO19T6IyLBpT9eRrO0Yzu/wCRsPkmzDppwp5lBWgYcDhH1g6Q/wC664/4izfkmMMbWizGho6NAaPkqZaprBd7mtH9RASuf2mhGjbvP9IsPUo0Tm08cUFWT2BQuH10kt3EBrRoANSfMr2Z6DzLjF1j3tmeXgjNYtv/AC2U6WvcDpyvPaOS9Rbo1qEgktusa7p8aaeVzmgkk6JBXsT6j9+MH4JZiESSLMZ6QISViYzMQFQ6yuVNgKXRWYbUAOQFVKoULtVcR1H0WgqmkBGSygrO4XINE9jAKqOfpNrLq1rFHJZRdJZNLnsVBiHReuqQq31YQEZqdqBlpArZq8dUO6rBRhh3U1kJNGUf4t1wZdI9LAxHUsllJ8SjlTwCpKmw0SyaoJKK8Mq2KjukQWlujXSGyKjpLKToEEYSzBuwAS+WsJ5VFbOgJJrKeq6/58aYOrAFY6usLk2CRNcSVDF5yIrcuIaFl9rp9QbVYj4gtbTus1iGHgm4CeMGVgHYKt7bqpcY9TWQlpiOEXg1bLA8OZrldmA6FOpaUHhUx0oC08mXg21P7fEt/wDHOfS93e5f0uhpvaipkP1hGDxGLH/kdVnIm20HKMgZZRarnif4MMhcbuJceriSfUqyJ6GuvWv1UtWwwCp0LfijJZEgwSazwDzotO6lVS+mPfM8mI9pjacd2N+8quhNzqi/a+O00Z/mZb0P6oOmFiorfn41WHt9yyDrmK7C5Liy6sCUTWdqot0hxA2WmqxoVmsSbdXEkU2pVtMLKwQaqwxKtKw2oato3KeU1eOqxJiPCIpXuBsFbGyNv9M7oGsxCyWxOcQl+Ih45TZ2DJcW6oZ+I35SN8hK4OQeG7JS46FH09O4pRRyhaPD5ggljaUoqKCyIY8KzOEEClYh/DTB4CpLUB0UKNhiAQzJLK5soQQsWUHkKvMh5ygE9ZLqgJJdUvrsUzSZW7K+E3Kz6ej/AD+G9CwcqmubneB9mPW6jST+/ZeYu64cBpfooPoF/irHOLWm9jZMIhcLBmJ0ctxsSvoOEnMxPqYznuK3RoWZlkzlag5W3SgQgj56olRavUWnI4leByi8qvMgzbDp7OHmF9SZFdo8h9y+QYcS6VjRu5zR6lfYqmZscZc42DG3JPQBXyx/tfjBfxBytfDbcZgewNrLPtmIsqMbxN073PPL7jsOFGOosLHbtuFHUbyZI0mG1Ra9pOgOhTnEYfdzN25WVoXk2sMw6k6hamkqLe6diPvU7hWazVc7dI523K1+I4BI4uMZBbuL7rOyUjmuyuBBHVaSoAMpV6aZNWRKMsSCKDDZdFGLomZDtutIw6+mTGiyWYm4WVwLwNEsrI3u3VI0oe7VcSr30R7ql8JCR6p8cjZG0uKkJZIujToamHGz1RcWM91k7rwPKk8bmPEweVGWvAWOiqXDlWurHW1TLGikxYdVZFifdY2WYleR1ThykPF9Dpq2/KOEwK+fUmLEbp1h2K5nAXTKxlGaG6e0L9QkZajKKexAU13c06YbSeaNrmddiEE9twHBNaMtkbles6q+2VxGlt5Jh7OV+uQrVOpogMrmgg9UFLhMMXvxjXpfRFvpM9JTnVCyhWX5VEpUwnAqQUFJMPHqh2mqucUHVSWRA0fsBR+NVhx+rCM56ZtmhNv4hY455+jQG4brIRyeGoOimdQYY6Zuks5ABPGY2HoLlY+lr7m51J1J5JV/Iyk8ut/xa6M5TfQoimehKusuF1DLcKbG7QUVgbhOZJbBp+Cz9HInYdmj7g/JZiHWHVuYW5CsqaaKcaizhzykFLIWOBCfCMPGZhyu+RQeM5XUbojY7cHgoNzlrZm5xklbbv8Aqs3iGGPjPUHYrTm6y6mAXU91JlEiqeI8hHMhVsvVLBRKp9COidmLsqntAVTpF5I34eOiAqsN7LRSShDvcCnqWMqcL7IQ0BC3D6cFDTUHZMmLkhI4VWQ9FqpaDsh3Yd2Sw9Iom9VYU2+gdlH/AAy6R6QzsXkdM48LSw4PfcJjDhrW8IGs1S4STuE8wzCspumJDW9FfRvBQVYAhcBbVcuSdJxhdSdinscFtQvFyjpqKAJUa0kNC8XKaVBhygVy5CXoK4rlyDQcULDD4s0ce2d7WnyJXLk+fpdfG1/iqwMoYmN0Aljb8A0r5tTleLlpUfy+I1jkVgzr381y5TfjWH8Bsn2FvubHnRcuWNOD54gNlZTTkLlyDhxTzXsHC9/kq6povlIuD8ly5KChDSNC8c0DhcuXR+OO/QVRLZKKupXq5Sokqq0hUxV5JXLlcZ0whqbonxVy5Ul5a6tjgBXLkBM0YUDABwvFyk1UkgHCBmrDwuXIKhsxdym+Gwd14uQK/9k=">
            <a:hlinkClick r:id="rId4"/>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AutoShape 5" descr="data:image/jpeg;base64,/9j/4AAQSkZJRgABAQAAAQABAAD/2wCEAAkGBxQTEhUUExQVFBUXFxgYFxcYGBcXFhoaGhcXFxoYGBcZHCggGBolGxQWITEhJSkrLi4uFx8zODMsNygtLisBCgoKDg0OGxAQGzQmICQ0LDQsLCwsLCwsLCwsLCwsNCwsLCwsLCwsNCwsLCwsLCwsLCwsLCwsLCwsLCwsLCwsLP/AABEIAKgBLAMBIgACEQEDEQH/xAAcAAABBQEBAQAAAAAAAAAAAAAFAAIDBAYHAQj/xAA9EAABAwIEAwYEBQQABQUAAAABAAIRAyEEEjFBBVFhBiJxgZGhE7HB8AcyQtHhFCNS8RYkM2JyFUNzkqL/xAAZAQACAwEAAAAAAAAAAAAAAAADBAECBQD/xAAvEQACAgIBAwIEBAcBAAAAAAABAgARAyESBDFBIlETYXGhMjOBkQUUQlKx0fAj/9oADAMBAAIRAxEAPwDjiKdl3AYujO749QR9UHpusrvCauWvScNqjD6OCXYWCI8p2J13A0YqT/qeXgtI2vDmkcj7ICa0vG1yNB5hEsRPdiI38DKx+marj2YWRNlw+qC0FWpBFln+DPiw08Z2WgYVr4X5LMvKvFpUxAsSs9xRtiOnTx1+9VqKzZQHi1GG6fsh5xqEwHczxqSLk/muDYWmfmF5UeQ/MJOh8ZAP2PBNo08wh1rwRrBvBnccvRXC3oNweQsIjpLVlOLmiCBOV9u+DijW+IwRTqy4D/F095v181mV1zi/DxiaD6Lvzh2dh5OgxHjJ9Vymvhi0lpsQYI6haXSucqfMd4j1AGJt9jIJSKTgvEepS7iXkpJq6dPUl5KSmREkvEl0iJKV4kpnTzEbFVHFWsQNAq9OnJV07Sj2dRwU2BwxqVG02/me4NHmYXjaa1v4e4AipUxBbIpNhtp77rCOoEqmXIEUmExpyYCbinhGiq1rYLGBrPCAG/QovgmElo23M3gfuR6IVwVhJLj4Qf58YWi4aAYuSdSVk9Ps2Y/n1r2hfDNgEXkx+9kSpMOqrYRo5cz6q1Vp5ucSDbfotRJnMdynxRwA8FnsbUJabSfYInxVxJv98vDZD6f5bj+Ut1DXoRjCtC5gvxAw4fgyQL03Az845LlK7f21w4OBrAXtPquL08KTrZE6I1jNwfVLycVK6SldQdyKjIT0Snr3ymqWjRzTeIS/p3bBd3nEcQLkpelRecwjXZRSvab4IPIyh1qMctzt+Ep56bKjfzODXGOZF/vojlMFzAdzv0vbrqst2PxOfDtLSLd2PcfOFrOHHMzL9+iwVFZCJqMfSDCXCIbaUfp1QSWyC4QS0awdDHLqsdTdlcCZsfb7j1WlwlRjiKkNzxlzbwbxPKR8lo9O4/CYj1CeYTDENx2G1m6v5yFA+sDqm8ihhUWQkGY3F4LIe7bn4HmPPZQ1K2WQdDEa2119/ZGuLUwLyqT8OS2YkxHTnE7fz1WRkxkEgTTTICATB+BY345LjGzRty022WL/ABH7PuZVNdgljrkjQE81oXVSKkgy4CL/APlfz+qOPqNfSLHjMHW02jkqdNn+G0nqsPNanB3MKZC1Pajs+6i6WgmmRY8oFwVmq9OFuhlZeQ7TEp1fh5kCc1nNekcjK9NJyrrwIW28tGuA2UZUnwjyK9p0p3A8VXcvYG7kKUJzxfmmB14sPHRdLj3MkAXqb8QQkx0j0UUZYkRy9p07wmJ9OpAJ30Ur33B5L46jmNJMC66hwbBmlgWjTM7MT8/28lgOzeDNSq0DcrqOP7mHDAZIEH1/gpTrsnpCiH6HHTlv0/3PMDUhgi8ACR1v/CP8Jp6ZRHM+N/lus/wpxcwxGs7a323stXwumC0OJ21SfTAnUbzkC4WogyIRFrIF1TwVcREeB+qtY6sGsJmLHwWvjoLdzMeyamX4ziRmgbe6rOH9vaTr0VRzi+oTy9J1+/JWKtMtEFZrMWszSChQBAHa9scPr/8AjY767Lj7AALXC6z29rhuBqgHUR76LkNJ1gmOl/AfrA5PzB9JdFYaIXi2w7xurJKiJDxJ1HyWgHJG5nHCFyUnmPw4hvin4PGZAWnmV5l0UFWhJkKuMkNCZ1VsY+UiKcWWzdY+q8UjXWc0+PmP4XGWmu/Dji2SqaJMB47s6SNF1LC4gh0GA4a7E/vuvn/D1Swte0w5pBXd+A4puLoMrgjNlh3iBfXyKyutxcXGRf1j3T5LXiYcxLczZ5j6JvA8UabshmfeJsoMNip7u/p8/vVNxTTlltjYyNRH0Qw+wywnHXEzbDvBD8SDzVfhGOsJ03VzFtzm2kdZWkGGRbEQ4FGowRjq4LS0yDsf3TcM2aN7GI3H2dR6ed84IuaLzAPmqlAf2nNJjKb9LwfLRL5FPc+0MGFUIBdgGvjmCfP7sFebQaBpE6ncAp/C25NTNtY11N/VE+HYX4jyDcSS72EeEykcWHlVdzGMuWrvsJTwHCRWa4PYMvM35j6Lg/aeh8LE1acEBjyADrG3svqbIGjK0LGdp+wtHFVPjVO66IkWJA0kbnrqtRMXwVr95ntk+Ibr6T55+JysvfjHmuscQ/Dmmf8ApVnEci0fOyq/8ARBzyN7Ae3mFY5kHn7QYRz/AEj95zLMN3n0UBXUqvYVguSZ8Bby3UA7A5gcp9QJ9FT+Yxnz9oQYsq+PuP8AQnNsnh6qP+nLtI8yB810TE/h04AgRI8fuUHxXYyo2158flZXXNj/ALpxGT+0/wCf8GZR+HDQJIM28E4aQtIexFcxlAjmf9L1/YnFATAjzPyC5s2MnR+85Eetj7VM6+nDZXhpWlGqnZHE9I8T+yVbs7iS0tFJ1txB9YVw+M+fvBt8VaFHvvXiaX8NeGNLmudBzNMcwZt8vdbDilENcQ4RNgdvHxQX8O8F8Jn95jgRoeUXHTZb/G0qb2lpIIcI6gm4N9pt5rMZTldrP0mgrDEBUznDuF5QbkNiT5cvYI9gqgNMDQqnRflbfVo92kgfMKHg1cuJzakzfqpxDhLOS+zNdwyha6Hdp8XDS2dbfYRClVyM6xN1kcXU+LWP/aU1myBMYUdzF8GPk5Y9hLXDMEYBPifH7hO4nVA1HopjUyNEHTUblUAfiOLjADRJ6eJSzkKlDvDiy3IznP4j4wwyjF3S4i2mg+q5+DCKdoOJGtiqtR1xmLWgaZRIEeSDGpAIT3T4uCBYtlzWxIEmFYGLaJrDrtJlRUipmC4COfaCQAC/aTVBb0TA5ONMwSoiVOQUZTpzyU37yGo2/jcJ1QzB8j5fwvH7eFk1RLmJp97Lqf4aYeqyg5zDmuc1OYloGoOgdOnPRctcwjVdk/DuvlwIfAJdmFzf8xGnkUr1hHD5Rjpxs+8O067ajc9M/wDyCDmEWuDebBXMM8uEGI6X8wVYHBW1A2sxwp1Rq6JDraPG+uuqH4thaRFpOmwMbdP2SBxHHvxGg4bQj6NV1N28T4AjmOui2HCMQ0iLSswylnFrEe3ipsG8g2s4bdUXC5xmx2lMyDIK8zX1aQF0EDRL41vbYx/v5Itha2anBN490HwdQio9lRhF7OIsRoYI8TY391oNTV84gtgGVW4TMQ0WuJO0DKT9UU4NTINR2x0Sp4Y5tNRtvsfr6q/lygMmQNOfnzhDxYAp5GTky2KkwqwOqGYp+e7ojkdP5U1QyOVyhmJxV42B2MGV2bLQ3K40syPFDpG95+ngEvhyIE6COmtiLJ+EYXuk6A9CRFr9UZw+GA2+tkqinIbHaHZuGoFpcOv3pPv5+Mq//Ri+yKUqICc5nRML04AgWzEwDisECDYnrzugmIwGU6eM6m4Wzq0uV0PxeEBOn7/f7JfN0/kQuLNUA4XCjl1+UhEKeBBB+/vRXqOGHP1+9LhXWU7eSriwe8nJlgDF8FaZ/SdQR5W6iRohNbAgOOaxmMwn397eC3PwQh+K4eCQff78T6o74NWJRc3vM1h6lRhEmQLbD38N/BECGPaS3uuH6efl9V5xbhzmtLhcAbfON1QwlfMIH5m6Ea9Z/lDX0tRlz6hYkOHpEh4cb6joN/OxKv8AB+FSQ6+s9ddD6qbA0xUY4R3okbSOURsUV4dVDaIm0WR1wrd+JBzNVDvI+K1gymZN4WXwBnvefz0Tu0WJ+I8MBnp0UVWWtDRrodkvlcM1+BGsScEryZ5i+IS6G3i0cyfv2VfFg1Kb6LJDXZm1Kg5kRkb9Tt46RcPpOdUtbkfafFG+JOaykGsEZIiEPGvK2JkuQCFE+deMYL4NV1O9juqIXSfxL4SKjRiaY0/PHW0/Jc5e2I6rTwPzQGZuZeDkRrSrNOnmtMdVVVvDCxJ8kYCzBluKmTUmw0gmVXKipuMiZiUhU5rn32nYfQTclcy/RJ0RCY6omodQ9iOdUK6T2QxP/Isv3mmoP/2Tf/7BcyK6D+GsVaNakTdhL4O7XNAt5t90t1qXh14Ihulyf+u51/gGIJpNlwHdGuswmcWYzKcpE8pH10WK4Zxg53MJIP6W8yNBrbRe1OIOk/EBB+SzT1B40RHh0x52IZw+JLTIkkjSeW9twLI6HZ2fGH5w2/UDa2pGyEcKYxw1i4ynxEe2vkieHdkcW6aZQdAdfS8K+EkC/Epkomh3hjA1Lh02jTY7z0hO4i1heHmbQJBcCL/5N2mLEEIVTxEu7rfzmw5O/UPYn1WiwFHKyHGZte/ktHCSwrxEc3pNx7KeUTmmJg2+58FE9/prdSYh2g++ir4xwYwk3J0G88kbI1CLqLMrY/FBovqdBPT2VDD0Sbk3NrEZQJ5Ai3io6mHrOfJaQTsSG26ffoiNPDVA2Mt95OaPl8llvzyN2joARe8sUO7aLnp/KJYZ3mh+EZbvXjcW9kQw0GwtyTeAVFsksBIuUnwioXMhNm4CIqGq0a/f3+6cX89l7rHoqGjLDUiZTupsq8A+aWdQABJO549RgypQJC8FGNOq7Z7SJVxTQRposPxSk6g/O0HKTffrfp93WzrU3BxuPDdCeJYcPaQ4C9g4gCD4OFyk89nxGsJqVqL7tqM0On7X6K/iHt+HnaTB1BIkHf7CB9n6t34d5Frsn3aNbjVGKDYeWOEsqWnk7Y3tfTzRcLc0r/rlXHB/+7TO4egHVPi7d49Tt9AliXkAuNrj5n9vZFcdhPhOjLv6AKnSoGoWiYmDMTA6+KVZCDxjoyK3q8QXh8dleSB3fC5MWjloVDiOKyZAdfY3Ec/5VjitVtMuFvzaan7i3qh+GeG5qh/KBJn6pVnYHjDKoI5VKVRnxaOIaDLBTeY2nKZBXHCukcT4yylgqrmvmriHOaANQ0WNthBXOd1qdEpCkmIdYQWk9GhYk7D5qOV68nU7lNCdMUQHuZ5MX5FSMxMbKN6jhSpqVyKGMcvSvF6qwk8KvcC4s7DVm1G+DhzadQqKaQuKhhRkWVNidbxuNoVadPEUaozSJbuOYIRh7KeKomqwjO0d4AjlrZcNa8jQkI92O7TPwVbMO9TdZ7OY5jqs3J/D9HifpH06/YsfrOl8Nxr6cAz4fJaluPFQNkXneQbwPTZVsEKGKpCtS7zXXi0jp4qrUrNZVYORv1Wcrvi0e0cbjl2O86FgMO1tMWifmVI98XIMnQffMqpQqh0a5QJO1vVVnYvPL9j+WxgALbXKAgqYxQljcsfHDZc4z6pUiXDO7UjTl5ErOca4plDAbAuaHSQLTeUF7UdsXn+1RpObBEPcAWRMZidvyz/tLnNd/KMJgJqvM6Phi0kwDHKPlOvNSDFNi0QZk9RYg8jIPouU4XtI+nDjiaNSnEEVO4PAZz3jOgn0uFHj+3rADEmdrRpAdmBN97WHM2V1zmu25LdKb7zoeIo9/NTdyJF73MieX8orgMRoDAcZ6jUaLjPZ3tuXVcryACT0EERr6+q33DOKh7WGmSR3epgzryHyVEcI9HU58RK63N78XmmVXWlVG4ieXRWXGGp0Py7RLjUqOemsqE7KvWeZSpuE/L2Spy7qF46lipU2+9F7ReqlZ1/RTYRxkT4+OigZCXqSV1CbAALpr8REqLFHl4qhXqzI8rev7ph8nHQg1S5XxOM1c0d4EDnt9+qmpYY1BL9COsnyVPE4llJ3eLRFwDzgib+Kp0u11EGA4eeu4BA3tfwKAjC/UYYqa9Ijsb2dEh9NxaQZBN/blslWdnEW0JE77SDy/dPx3avDimC50ToJm2kyJhCaHGqdUnLe/deJAmd3XE3VWONG9PmXC5HHqHaaHA1m4illd/1GiDN55Hx5od8GGva0gOmD0+5VOnjDRqzIncTIHPxRTiLfiM+LSNnC+tv3RHYstjuINBxavBmYr8CLX5n94anzWM7c8eYf+WpER+uOWwvpdbjtdxN1DAuebOymFwHDYgve5zjJNyUvg6cE84xkzmuPmV8VTcCMxlRvABsZ6xCK1WB2t0x1Jo/T6LQDitxNkN2JVqd5oI0AUCtimBMTBTaZYJuFbkCZwUqsayhLZGqr1AQYKsYVwDiAbbK0KM3hSu2qDduKcoMXq8SXQkS8K9XhUyDGr1eL1TKTbfhv2w/o6hp1T/Zfz0af2K7ZWwuHxeHmmQbZmkGb+S+YKdIla/sDxV2ExVNwccpMObJymemiUzYkJJP6xzCMhFjxO8Y6qaGFyk990N9dVXbWhoAMy0CABpF/O6AdoONio5hE5ZH1RLA1MxESINupsLpQvuh27CXCULMG9p6Zaab8ucNIJEwLQQASIj91puB4rD12XaO/qCATe8SOidWwoqNLY2JnQzEXgibkoPhMGaV/1kiIAyWjmD3r7qQChvxJ5B1rzKvav8P6LwalJoBjaedrTEeVo0WCxXZXJAyktdLgZaSDabjvAEN8fddxwGIGWD4EGSeupUWL4ULu/wAhAgXA0tytsEU3XJP2lFcfhefN9fhgpHMXGBJjTzE672Wn7OV30XtJcchLbnkbzItoui8W7GU6o/KAc3enQCc2g321+SGcW7PNo0vhgjK29N0RFzLf9IWZuSbEPhKhqBmm4TxIGAydJv8AfL5rRVXmOtlzrsgx7quU7Qekea3VevJAGnPqFTBkpDcH1GMB6EY9xv4wN9k2nUCr4itHoBdRPxAEknXfyQi9GVCWJbc+bp1CqQRyVHM0nzCmY4RPooDm7kldSzxTH5d43HXex8isLx/tMaMtB70+Ua/X5LUdp6OfCOI1YZ6/d1zGvgH4gmbAaOA3lXzEswJOobpkXjdQF2h7aVqrQM+m+huLj75LW9kewR+EzEYt7i6o0OZTabNES3ORfNEGNPFYHiXZ85yN5IA08EV4W/iLKYpMrVmsaIDbEBttnCzbiPFNsiBKBgW+Ix1K3aJ+Iw9d7adVxpgkNzQ5hiTBkbdUU/DrtHTNdza0Uy6ANqckxpq2Z0HJSUuxWKxAh5cQ1oMRGYXE2Elxve5vdXeFfh8Iio0tNtJtprOvsoY4+IFbkr8Qd2+sOYjiM1H96crsuxEAAGNueiJ9m+0QpvdTd+XUAmY21P1WOo0izNLplzri4Izag9QENxXE/huzgiYdmHO+17xCohN6kOo8xfi32tdVrHD07UwBmOpJ15wAuf4P9XgmY3Emo9z3XLjKlwbbHqtAiliYNtLdM2CVR8AlewmvAIg6IXmFGhKn9W46C6gyGb2lW3V2jQR4DXzUT8XfSyMNHQgjseo7kZcGu7t4+yr4rEaCVQxLRII3CIUdAuJ2CJUr6Sp3BiS9AUtLCvcYDSVJIHeXAJ7SFKFoMH2ZeYNTujluitHh1JlmNl3MpZ+rRe24ynSu3fUyVHh9R2jT5ovhezx3MlabD4Hco1wzhpJaYsdko/WO2ljSdNjx7O5n6fYyoaWdne6LNYzCOYYIIIX0hgcG1jAABbUIT2x4FTrUHEU2lwBggCfVHCsosm4EdSC1VOW9n+MfGayk8w5pmRqRp6rq/CKUsAOttrzaOsaLhvCKZpYymCP1wdd7bLvOAYJEj9II+SEVAex2MtlOoX4e2CQdOR6qrxnDhocCDB2BHPW+uunyRDDC8nWIMdFY4lhg9l76dPdOfD5Y6iAenuUMFhwWiHPHqLz1FvRFGju38+eqF0HZf1WAt00RnCGQUPEo7Szk95Xq07evmgnFyHMNpOg1GpnXwJWhfTkk9IHRC6FCahcdBp+5sqZkJ0PMtjYDftKXDMGKFObZ3CXdBsPJeVK8AydN+cqfG1rk6dUBrVzpryskcrBdDtGcalzZlyvWm+3y6Klnkkb+yc8mFSqvIcI01KWY+TGUXxCIqkR6dLqwMSZGlh6oOMSetk/+oJBufvxUq3tIZPeaPCvDgWHRwII2ugOC4QGFzNXAkdIJ2HgrOAriRIG0X+iLsw/ekH83zTCr8RR8oAt8Mn5yjhuzjBNr2vA8Y8JAPki/DuDUmXyCY9Y59UQwtMAXgJmOqwPu+9uq0Ewqo5GKNlZtXK+ILANQBpFh7e6xHa7jOZvwcPZ9QluYEaCzgR4HU80S49job3C1pN9iSdLbgoN2X7PtJNZ4Je+zQYs3nA5wfuVUuXahCBQi8jB+K4aGMptgwLTFyGtgm29vbquYdp6wI7vPKOcXJvzldi7aj4FOo87MMadfePvdcFaS55JMm51lXTHTX7SC9r9YsJQ3IVpIJK5a5AUCe6pq8Luq8a8cwu2Z2hPH0wdQquJDQIAurj3AdVSqU5d0lFC13MFyLdhFXP5fBXGEQFXq0cx+Sfk08FF6EtxNmabh/AwTYI2zBspDqrXxA3u0x5/spcLw1zzMEndYjZGabFAfIQY5jn81bwuCaPFaGlwprG56hDR92HMqI1SQcjWsA3Il3ToFQihuRzvQkNDhr3R3YajvDMBDxnEgegWZr1q7bis7xGnpGiscN7aPpkNxLcw2qNEEeLdD5QiYuJMpkR61OmYV400Vp7AQQRIKG8GxLajc7DmY4SDqCjDQtjHtZkOKM5D297J/CqsxFKQM7SelxJWy7KYoPcWkDusAkWvOvpCv9raZdQfAmxQThNMhlKow3DYOgDh9PBKMOOSvEbDF8e5taR7w/wBq+1liIty5IZgn5gDF+fLwRVmi0MZsRB9GA+L0Sw5u8WcrQDzXnB8S7I6b38PbyRTiwHwzO4VLhuDLKYBiTfw8gl8qEZLWGRgUoyc4mwHqqmNxWwtPO4XnEDlEzAnXfy5IJiq5cdo6fulcuYjUNjx3uPxtSe7Jzb3tCp06e6XxO8DeFO4xG0/d0kfUY2PSJC9xBifvqqjrm8ffJEKWHJOk8yqWO4S4OmInWLqTgarkrkW6kZYBp/pMqGBf+VJ/6c9pMGRHiomG5B1+SocRHiX5gyzhKg0g8lq+FOBEEabysVVBa5pEHn4IpgMSbieUCfu6Phfg1wGZOQmqxOKAIBMRdUcfXg2MjW9wOXXRDWglwknWDOhtbqE2viZrBurgA3n4aC24TRyF4uMYWUjh3VajWENDSeRkidYF+kla7DYUCCQLWHQeqi4PgC3vPjM7WJ2V/FGAU5hxcRZi+XJyNCc2/F7EhuFqnm2J11MD3K4TgWWJ5rvv4i4H4lF+cd3I4Cf8jEHyhcMp8BrudkZTcSLQu5LZBMni1AiROqtG6q4gg3zeV1of+B8UBLjTaeRcZ9gUNxnBq1KzxPUXEeO6hWS9GWN1uCVKHn/EfJevEbLymZRO84Die8kBK9p3TM4XrXHzVYS5OBCRXgfKRVKkA3O0YLgx/wAZKK0sE5muVg5nvE7wGoa2tUhrWmXHW/7FSvpuNVgeTfz9lj2qx8gnuZo8Dw2lU7xl7ubtvACw8lVxvDgJAaPFaHC0sjBA2VTEvkckfLjHHfeLJkPLXaZXEYEXnked55LN8W4XLe6DPVbzECRGgGwm/Wd0GxtDbSPv2hIsOJsR7G9wF2E4y7DVm0Xn+090Gf0uNg4chzXXg+1lxjiOCgZhfc20v/tdi4cQ6kwjdrfkFq9DlLgiJdegBDDzKPH6U0H62adPBZ7hf/TbAuQJ52t9Pdabj9qFQ/8AY63kgPDWjLIsCJg6AwJIt5q2cesQOE+gw9wioQII3+9bos+qBHVBMCIPMdb/ACtp4K1VrRWYNsriInaPoU1hb0wGQeqXsawugCfuCp3U7XXmEaXHMdrRorVRlkRlvcGDWpnOOHa3OECc06HKLnTXzRbjleDmmIHLdBcMzMQXbnVZGf8AGZpYR6ZNTbccknAufpbkparwDG2nVXHNZTZ8SoY5D91TFjLNUl2oRv8AVlrTa/yUOLxcgFAuJcaBf3Tb2VjD8WpBneIdO3JOnKv4blBgYU1Qq951A0A++qq1qTCSRqdRunM4vTgCYG5TW1WOs0iToVWwwkUy94LxZiYkdeiZgK/ebprrb38Ffx1G3eHih7cOA6d7EWGnKUlR5VGQQVuaym4SIE6fLZO4fgAMQ95ue7Ei4Ec/GVY4bhh+Ybj6J1Op/ddOkC+xvzWhgQjZmfkbvUNM0VHE46mHQTmcNGt7x9Bp5p9eoSIGm50t4rn1fts4urUqFNuRrsoriSXCBmDWxznvE+RTztQi6LZljtDxcjEt+I1nwwJLcwLtCBmgQDfSfNCK/FqTXktywTN4j78+ai+If0NAzbmS4nnMTuVIyq4DvhpkRJgiQY0joUiUdjZP2jgKqKqQ4oBwLic53HPwWbxrgP0EDnEgjwWyZXptY1wa0hrgSwQGu1iwtqJQHj3aGiaFZrmCnX7pomLua4jMIAhrheOip/L1sHcIM16IlHCYelVY1rKTXPdvEn30EfNZbt3wA4R7JhjngnKNI59Fp+wvE/6RxqOa02P55AA1MOFmnqReeiGdvaz+IYh1VgJAaAwAyCAJOTmOqNjHE8iYF9+kCYEFWGmGm1yoGktN9QrjXNI3TVG9RcuANxtPQc909zpXkwvEIwq1O+MweSCJJ5K9RwbnEVHgAjQBJJYyqDHncgTT4W7YKq4qkSfuySSecWguJqaaUsVYgax9NEKxNGL9D/qSkks7IAbMdxmqgLH3zCLX53NrLf8AZGoXYSiTbuwR4Ej6JJJr+HfmH6QfXH0D6xva18Yd56AdNdYQzgrJZOxFjlgjxAsb+BSSTWbeX9Ivj1i/WFKEh+2vL5X8UuMuh1J9xD4Pg4EX84SSRMXaUbuIa4TU7u+/VXKlRJJN+Iv5mH7VulwaP1a+R2VjBUQ1gcdY3SSWLk/MYzSH5aiCuI4xjT8Q2A9yszWx9bEk6ls2SSUf0ge8axAC29p5/wCkutmOqgbwx4cQDYLxJV+EIf47RtajVnQwnh1RvO15CSS5l4bBnK/PREO8K46KwNJ/5h+X9kzEOMZo39EklOTYDeYsVCuVHadH4bT7rT0Gmihxhawxa+/VJJa6ilEyDtjMbxPihr1H4Vpdl/8AccDAa3ZvNznQdNAJ3E4PDOcTUAJs92pMnvOv7L1JVymFxiEcA8g5nHXpvvKKZpGXNsTff7lJJVBluIgrHmoMgj89wBa4jKfcq6zsyPhmo4l1U5TAAygGLdeX0XqSqEBbclmIGo7D4cUZn9TSCDAAmRAI8v5lZHiOLfRcTTMVA/IIuN55Xgct14kpyihUnCbMzPH+z76VJuIcRFR5BbEEHWfA3Q2oMtOJXiSL0rFsdmLdUAMlCVhVjQX3KlY+15SSViBI5Gf/2Q==">
            <a:hlinkClick r:id="rId5"/>
          </p:cNvPr>
          <p:cNvSpPr>
            <a:spLocks noChangeAspect="1" noChangeArrowheads="1"/>
          </p:cNvSpPr>
          <p:nvPr/>
        </p:nvSpPr>
        <p:spPr bwMode="auto">
          <a:xfrm>
            <a:off x="42863"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2054" name="Picture 6" descr="https://encrypted-tbn3.gstatic.com/images?q=tbn:ANd9GcRbn1sa_gYWKaYPNLnhXtcaMfMGOT1m2Xr1aLmIW7BX5fjYpby5">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3780" y="223550"/>
            <a:ext cx="1166172" cy="7774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gawkerassets.com/img/18mf4265ljr8njpg/ku-xlarg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592" y="2748678"/>
            <a:ext cx="2670735" cy="150228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xQTEhUUExQVFhQWGBcXFxgYGBgXHBgaGBwXGBgcHRoaHCggGBwlHRgaIjEhJSkrLi4uFx8zODMsNygtLiwBCgoKDg0OGxAQGywkICYuLCwtLCwsLC80LCw0LCwsLCwsLCwsLCwsLCwvLCwsLCwsLCwsLCwvLCwsLCwsLCwsLP/AABEIAKsBJwMBIgACEQEDEQH/xAAcAAABBQEBAQAAAAAAAAAAAAAFAgMEBgcAAQj/xABBEAACAAMGAwUGBAQFAwUAAAABAgADEQQFEiExQQZRYRMicYGRBzKhscHwFCNC0VJicuGCkqKy8RUzUyQ0Q2PC/8QAGgEAAwEBAQEAAAAAAAAAAAAAAgMEAQAFBv/EAC4RAAICAQMCBQQCAQUAAAAAAAABAhEDEiExBEETIlFhcTKB0fChsZEFM8Hh8f/aAAwDAQACEQMRAD8A2a9p+CS7DWlB4nIfEwu75WGWi8lED+IGxdlLH6mqfAf8/CCwyEE9ogcyGbRagusInJWXStN4ZtagkR7b54pSPNllb16q9EBKXN8EZCBTPEd49tU7Cp5nKI0qauHM0bbrCJc0O1CIjeSUVfLZLr2ogWK5ggx/qqTXxghMnsCpXQax7Mwoy5mhypD9is5KEsa5mgEdLBOSuGzr17gwbugTb7OZgZ01HOIs2QTLowFSKkwaMgBSGBBaBV4zAMApXPMRBKGiOmTptb/Lf/aO1VyVac4lMSxy5RKuvAZ8p2BKYgfA7RFvRTMtbNhoqAEjnFssF1y7TKluoKqM+RizpcShHSnbV17ma29olf48vcSbbLmggqoFRz1yiyXPfPaATAmFXFRnFa404WM2cjSiRgFKDc8/GHpd02iUiykGFRmdc/SKMeR5Jby3utuF+THbd97DV4W5VZmIyA5jYVioTLcJjnlMAAFf1DER8BDvEdrwBQKmlCa6inzGsVS0W8jIbklCcq708dx5x9HCCjFIriqEXlPwsqHMBQprqSxatab5CIk2ZiBBzGmfyP0MP25xOAY5EEK9Ngcgw8yPCsIt90TkTtVXGhFSVGKlNarr16RzmkqGKDe5D7V5fdriTauq+PLx0zjhbkPvZH1H395RGkW0Ed1lPQk69Dr6Q1aZCvWgwnegVx5gGohTY1IJyLTtiBHOo+IyJ8fjC3mYQcqg6ita+BG/xistZipyqeqH/wDLEfOHFtRAyYf4gyj/AFA/AwIdiOIJlCGU1BOdMswdeh2I5+MIui3nnUUoVO4J+gJyj2ZeKtUOoFdSMwT1/wCYi2KWob+U8tusZ3MstV2WtUcK4LS39wkVof4fH5iBl6zwWJVaDam8T5KDDzGopz2pyMT7vulXfGc+Y5Hf9/OCb2EZMe9gCRYWxSy4yY6RbrLZc8hQQm+bNR5NB+qDNnkZwKW4D2RMscnKJ6JCLNKiakuKUJEJLiU0vJY5JcSWTJfGNMG0WJMtI8VIkIsaacqw6qx6qw4qxxpyLHQ6ojoyzhR79rrsmQ8sz8TBecRTOA9zZzCTrmT4kwUtM8DLePP6iSjDcpi9myHOZRQmPGZXBrCXlljpDFpsv6QaDekeJ4k422tv7ETbfCITTMU0CmS1iRaGqVwDPeG55ly1NfIwq7GBJEIm9UtEXzV/IiMUnTGrqlTA79oAB+k1rBI2xQBQ1A3gPerfmKocgnUdIK2izqwVVXQZ0ihzywxNY61f2Enu9JBn3r2jU2ECbX3moo2riMG3sa0akvOmvKKfNmTHndkD3ADEKw5VkUszuT7/AKjuU29xs450xWGS1VW6itIvN6XkljkDCM6d0RndomtKmy5WFiG1PI1FIuN5STMlYnQ91Dn9+EejgpXJPd/wc5ad48sK3JPWYiuaEsKmBPFHECpMVFz1xEeGQgVIvuXZ7NUOpYDSukQLpkGfZfxD5lyWHhWKumyeK3FLjf8AB2N3UDp9h/EGYUyCDOn8ZzHTMVr4RQbxlEEimR1GdK11yzU13HpGu8GWf/0hYjN5swn/AAtgH+2APFnCperysm5c49VTpUz0PD9DOJcyhrUV6765EfqBz0i3cJ3qAcDMVUnInZhsfXXr4xSbXMKMUdSGGoYUb0pn5GG5NpIJNeVRrUc6cxzHKNl5kbHysv8AxJwDJn1eWBKmH9SZAnquhjNb3uy1WRsMxQ66hqVHx0PSNI4T4uBpKnGh0VjoekWm33ek1SCAQYmcpRKNMZGBpfgbJxTxr886RBtxBzRqcxXL51i98Z8CBazJQoNwPnGaWizlCQdoNZLFTg4jZYwuW5GYOce2WzPMYJLUsx0AiXbLnmyhVqEDXCQaeMZaBUW1aROum9TXCciaDof2i9cN2oFxyYadR/av+WMxlSCwy15ftFj4bvU4lBJxoQfGkMTBe5oV/Se9JP8AMINyLPnEC8SHWQy6FgR5xY5UmHRW5JITIkxKSXDkqVEhZcMAGVlw+U7o8YWqQ9g7vnHGjQSHUWPQsOqsaceKsOKsehYcUQLZp4ojocUR0DZw3ctldJj4tKAD4k/SJk+lTEvSsCZjljWmXOPM6uew3I9KSHEmHnDFqtS0FDvSFTGqpAygPPsJJCo1TWPKyylp0re/3Ymnka2R3ZB53f0WlIct8p+3QyRkBnyMOWS7Glzi7viBAFOUTXtgDjLKkH4UYXGq3XyBGF7M9tgShNAGprHtjmgioO2YhtZ5YZDNtAYY7Wcsz3FoFzIhtqU0/wCuwV07GrV2rVSXz1PKBAt0mQJpK/mDu884OWF3KTCdTUr0iqzrmmu4VVr2jZsc6czE+THOCUk3Jv1/j4F8sbuWazzg7CtMwOcWLi6fM/BOssfmTBhAG1esRHtK2c4OyGJNGXcw9/0ufPKGecAOeBeXUwrpUoKUYNt8ff5CTe9Ge3HwfMnoZbnCSe+a1y8Y0yxXSkuyLZlNMC0B8Ik26xiRZZvYijAEgjpAuxPaT2bPQoy1J3qY9rp1kUuF7jFqTthK5bP2NnlSzqMR8Szs1fjA/iC3tLlOyLiYaD6wOvMWmXaO0SYWlhRWWQABtrzyibeknHLDitGUMP8AEKw+bPWxR4bM7N2PbZh7YF26ZU89oB3zwkZTGjFejCo9RSkXOx278IzPMlzCrii4EZqkcyMh5mA1rvqdbHCS5DS0rm8wZ9QqA5n4QtSkUShG6oqH/Tp6HCaOD1+uUXPhbiC0SKS5qO8raubL4MK1HQ+sWuycNKEBbNqZ1p9BSPTdQQxzyN8mLHFcMdtNqWchwgmo0KsPmBGcXzwvLmzcI7pIr/aNJJAG0DmsKs4bcff7wNvsFS7lYunhBZQKS1YuQAxAq1GNDnsBBm+uEV7EHDVl1PNTseYi6XTQL915D76w/a5WJSOYh0cSatk0upcZUlsj5itthaRaJstT7jaa1BzHnSHWUuQyjDNTP+r9zlkYIcQVF6WiuXfoR0oKfSGrTLUMG26HT++WXh4Q6CencRNrU6LrwveJmy5aHZgy+ZzH19Y0+VLjGOHbQEmgHnUeNc/vxjcLJRlBG4h0CfKt7OSXDoSHUlw6EgxQyEhzD3YcCQrDkYyzRoLDirCsMLCxjZwkLCwIUFhQWBbNEgR0OBY9gbOH7S2VOcC1y7piTajRjEYSsTVrHiZ25z2W62OyyuQi3TMwoHpCrLJQOG0IFIfKAEmGknJXPKkIcXDKpOrsGlduhcyatSCesB7VKcuiq9C5yPIR7edpDVK0qcljySWlyMcwFnGYoKwDnHJP47galK/YJifKkEKzAHQVOphc20gVOxivi7jOK2icpVhTAtanavhBS1zgAOetIZkySwwT2XojZS5SFW2a7AJLHInw5QFe+5va9lLXcKQBUjma7CDdnvQYQaVdsgBDl3WZJSu2RdyWZuVf2jmtUtSyP39l2QuMNTuyM9kFVYCuDNhrUwE434mYdmLPixKasQMgOUWOXaBLkMV7xFSTFWtvFFlLKiLjB99gNILXox2mldWElp2Xccve/f8A0aLiq88UryrF2lScMlF5KB8Iz2bbLPN7OXLH6lPgKiNJm6Rd0knJP7DcEWrspfEVqmKVlSZXaTJjKoLVCS6177kA5DluSBvBO0yxQINFAA60yicZeddh84jTHBNFoYryUX4bogz7qV1wnQ7VIhF38PypRxAVPMmtPDlDs63lHw0rvltSF/jwwyMJbRSlJIXNMDLQpY0UVO0PWi1RKu2VhGM6sMh0jox1OjJz0RsZsd0AGswgn+EaefOCYQaUFI8Vqw6IpUVHghlNydsjGyqMwKE8v2juziTCWjQTJ/a1wzmttlL3los0D+HZz4ZDwjN5XeyNaN3Tn7pBqjDqDH0tbLMroysAVYEEHcHUR888SXI1jtLSTXDqjHcH3DXyKnqINbo5Pci2CYagmgZaZeFK+mvg3SN/4SndpZpbfygemUfPMmb3qnI1o3XrTqCfhG0eyG2dpZWU5mW5T0Ap8KHzjos7Iti+BIWFharCwka5CRsLCgmRh1UhZTIwDkdQwFhapC5aZQ4FjHI1IaCQtUhYWPJ05UFWIA6wNthKJwWOin35xth7shcX8x0joasE2hbyQRYHmEd6lSc6RHWQxqTlXasNyScRNcoku4AJrnHzmTdeb+xKqW7ItomhaLXlnES8pWJO0BoBr12iVIshnAYjQa9Yg3laSayVzWv7RH1Eqx273+n5rb7e4NbWz2RZay6gVbUVgmgmCSXdhUCpFMhSIlqmooWbjwS5Yz5HaBFk4tkWntJCv/ev2Iux4Vj8vtsFBr6Q/JtbMoyxE5gUhN6JMWWWKipFPCC13SwEB6UgdxXamRECipY0pDvArG5ybY2UKhqYK4RHeOKpoNTz3gvbKBXxe6RmdIjXVZWSWO0HebMgbfdIZS1FnKOlVOld6RFDH4ONQk7bvf8AIuM6pMGS58yXVUHaSmqfAGEXJw0HxFwok1rRciTrmeUEbXZKMWGVQFwjQQHvu1TbIwVCxVgCBzPIQTyRh5pr7HZM2qXwWK8bDIs8lpmFVoO747QIt18zSstgdhWm0Uy9OKJ1rtEtJiMiI1OzOVSNzFju285ZrLYd6tFEWxcnOKgtnsLyN7VwWG8WebIUoaM1NTQEnKldooFtstrWYA0+dLD+6qhCuWoLd6p9I0W+5WGxsRlhQnLakVW6OIDaLPjSUZk1GKsACcLHDnQbHX1G0ejlguUe10mZqoBG4brZAWmOzsdzTIcgBCLzdJbCtUxHI/pJ5dDEI2K1zD+ZaOyr+hO83mQcK/GFjhGQ7VftJzcprs4H+CuH1EIcdix7O5Mn2ax4mAJy18t4MTXEMWaziSlK1NKZnQDau/jES1z6Bc/sGm5inFDStzz8+TVLbgKI1BCploCjqYjSGyFfH6/dIgi0dpMpkRvzz5fe8MoSGJcwmA14cV2aUSpmY2FaiWMdKa5+78Yr3GFumtPNmJMuSEB7us6ornp3agqF0qM9qV58KEqMgcI0q5YaYEOlc6V0x5E0EYdZcDx5IOkueRzwpT17SG+Krnl3lY8UvOYFLSWyBDDVT4kUI6ecUu22lsRl9j2ZGqtiDiuImoagzxnRQMxyEF/Z7e+CabOx7sypSuzgZjzA9QOccpK6N0yq2qMqVKzM6iYpKuNwVNKEcxpGtexZ6I9f/kfPoyqB8QD/AJesU32wXT+Hti2hVok8VJH/AJFyboCRhPr1gXwXxnMsjkAB1zOH3c8swQMjl8I1PejpbxPqFVhYWMmsHttlkgTLKVXms0E+hRR/qi/8L8XWW3g9g/eX3pbDC69aaMOqkjrGSTQlUHlEKIyjgI9hYxIRLGUe0jxYWsczoqwJet99mxRFqw3OkVa8J7zM3Ynpt6RP4om4Z5AFTQGMQ4143tLTXkJ+UqnCaanz2i6LhjgpE7UpyotXEfENns+TMC38K5mOjGmYk1JqTuY6Evq5Xshq6aPdn2DMkrKYh31NVryjp1oB0p1hziW7w+CZrhNKeOkRrKikFF15x8/1GN69Ee/BNPyScTyVa6q5Q1Gkdd11nFjNMxDz3aol4A4UanrCbZfMuUyymbUUrGY8EYzTyduPl8g1X1APiK5ZlsrJUhZY1pvA64uEBJLmWoZlGHzg/wAW3yLFZqyiMbkAbk11PWB3DfEAaSVUNjNSWO5MdkcccnfP7sgowV7jUviadZmWVNlM1FqWUVAPKJtnvP8AETUd8sOg5Vic9krLDOcTEZxAsdmDzFwg4VJxMRQeES5s8o5I4079f+AXb8obfG5ZkIAAwjqYrVpkWiVMR2cEVzG5rFhupwMSAGgYmvOHJio7doFrhFFruYryQx5YqTfHv/nYFptWgLPvCaJ4BWsvCCRvnHttmfiJ0rKiy6sKa10FekEbpl2j80TESrVIaug2HWESLM+ElMGI70iaeHWrt79n7MZwqrkH2ixEMziXLZq96uvSOuy4AZomMKHlCLFjSfgc5Yqk86xc5csVEer/AKZHw4Sb5s3EkwXxklLDOptLPyjLuE7QLKq4nKJOGAn+YlRLqepJH+KNV4y/9nNrphjHeOJIMuzSlzDuWPRZalvmIrfq/cugqnfojQbsksxNaqo1O5PKCUycssUUU66/GAlzXws6wS5mKjAYZhP8aZEnLegYZaMDFZvriY0Il+GNhQeIrmT1zg4RUVbDyZJTlQevC/Fl5uc61CmuYGXl5/CIs+9laWSprhNRQ0GFswTTriBHOM4n24GpYmYeWijy+x0geb2nIaqQBn3SAVodRTkYF54p0aumm1ZuNjt6zJYYEGqE18s4j8OuGnPRgxAByOgNdRtofSMnuTjAyZiLTIsPy8zXFVSFO1a6HekXBQ1l7VkdsUzI07pouLCMtDmakGKILXwTTeh7lg49SWyqMQE5DkKV7jUxA000BFeR5xV5toUdi0tBLeSAQ6+87ChxtXXMabVIhuaxOZOUNNQw1YIcsU8snwRb9t02dMM2YQ7kAFjlkNMloIHWa04HR8w6sGBrUVBqK7wRtK5QJtME8cfQHxJ+pZuNLyl2+75goBOk0nKpOoT38J/V3C2WsY6GFaioIoecXVW225RU7ZdzCc0tBUVqPA6ffSEZYVwOxTvkYaaa5/CJd1Xm8mYsyU7I6GqsDQg/e0Ks90VNPeO9NB5wUl3Oi6geQ+zGxxzBlkhwfQ/s44yW8bNiNFny6LOUczo4/lah8CCNotoMfMNx3nMsbmZZj2bEYSaKajI0IbUVEaBw/wC1Z6hbVLBH8cvIjxQmh8iPCMn075R0M8eGa2kOCBt1XnLnIHlsGQ6EfLmD0OcEUieSobAqvE8v82vMR81cfScNunDmQfgI+nuJ176noY+cPapKw29jzVT84qnvhQuG2VlPjo6OiMqPtu8JOOWy8waeO0BrlmAIB+r9VekWGAlou9VmFgSCc+kIyxdqSJOoi01NDLYVLM3kPCK9MkSrVOAoQwzr4aRPtC48TK3uHMHeIv45Fq60AAoT1iOONydSr1+STVFD9p4WQsJk5i5GS10UeENuyy8RRVwqCaiHbyt2CSJk5qo2QA66QMuG7VLVLNgzNCcs4XNRtqL9zrjewfsdsDyA9KGmhhd33mpShAA08SYYayYnohAlgd4bmFPZMc5GCgLLzpzpEk801ljp+GvW+f8AAdSRMvH8lAVFIiqURGxPQkVUk0z6ecN3nebvMCAUXr8TDV+XcJ3ZgkKEqwY7nlDLjKUpQW3ZPa3+BjWr6eANI4ntSKBMCkFqVofd384HXpxoUYLL2qTypyh6XYZuF2PuCuZz05RGsV09vLLgArn3oFa2023dcc/yInJMncJcQG2znHZH3a4hplGgXY9QIqfs9usyZj1y7oy2zMXiVLoTHsdHFRx33f5KcEFyvUH8SqhkMH900qOeeQ9YyMS/xFtmtl2dnQywNiyqC3+pvhF99oV9iVKZCjBqr2ZJFHY1AAzqKHpoDGf2RAgRE7xIJxD9ZYku3ma+kUvG2WJ0m75K5YrzeRZqymIZ3qwG4Coor5j4wKvG1zC47Rqglcz/AAtkCPBiAfEdInSKJNSW27BabdwPX4g/CG+J7ATKJX3pdWHUb/D4rBOGwSnXDAV0zWa09hNb3iVBFBRv06ag6eYgnxFIFmWrGrNko58z4CA98Sizy7RL7quFbENEYCrCvQg/5YgX3ej2qc0x9TkoGiqNAPvcwp497GrM1FruEuBU7S8ZGPPvFvNFZ1+KiNSvmZirTkYzDgpTLttnNDVnwjwdWWvxjQ76tYxdmoLNvTIKObNoBF+BUjzsztinlg6wloFzr6lhsNc+QzPpEmTasegbzBEP1ITR7OMCrVBSeQBAueaxjOIEzIxzBiRhIAOTE606HzMeTYbWZSpArQHInIxlmE6XLVF2RBvp/wAwybQCe4pPU7+C6+ZoIHzJ4qGnOanNVAq3gqaKOpz8IWLdNI/Ks5UfxTCfiIFzD0EycTSIExDXUxGtE22akrTphiOj2nSqnxpHeJ7Mx477ounBnFc2xTairSmI7RK6jmOTjY76GPoW6bek6UkyWwZHFVPMfQ7EbEER8oSO0FTMYKQKgBTmfHSNQ9jfFWGd+Fc9ybUy/wCWYBUgdGA9VHOAyxU46lybik4S0vg03ice4fGPnv2xy6WtDzT5H+8fRHEw7inrGBe2mX+ZIbow+UZzg/fUcv8AdM1jo6OiMpPuKK7xmXVEZGwnFQ9QYscDOJLMZlnmAe8FJXxGYheWLlBpCs6uDKfb7QoliUWKlqEtz84DXirTJaLZ5JKq3e60OsCJ16vT85SQdCYtPCt62ZVWRKJxe+5P38IlxScn5ttvueQqfJ41hnzZOK1NLkSUzxOwUADckwJs/Hlgs5WRL7a25990XDLHhU94esVi/LEbVapotU+ZOwOxlqXGAIT3MMvILRcjQag+bkuypLFEUDwj0MfTY0k6L8cIJWty6W7jKz4g9lXuZrNFMLKeinPIZkUzBqORKWy8nwpgFS1K05HkYzCfZmH5ssVYCjL/AORRt/WNVPiN8rPwXfksMiM5aS4HZM2WBjqn9JaoWuhy0IVfP6/otS1Q29Tpx1MP3pa3DyFkisz3SCCaDepg/eF0NOKYmIUar1h6Thl94AZmsRL0vwGQ7S/fGQz3iaEoU/E5AitO1jhkrJmy0/S4Ioc4E3vapaushGCKZnepllrASabVWW89vzphwy1GijeB/tGuBmMns2fEw74G5GdY24pN8cf+CHW5o9xTVMxyuYAAqM+cFWvCWNGxH+Fe83+UZ+sVP2aXbMkSfzDUvmQdRSLsoj0emleJNr9st6feKM29okp3KvMKoVFZSVHdqdGoe+zDI0yWtATmTmcu8OzmLQ4SqOCrVDEirDCSKMSxNSp3jVfarZjgR1NGoymmRprUfH1jC7RfHYsQRjH6gwBU8gFIIpzJFTWPSxySgjJpym0C51tmj36hwagnPPXPcHrDh4on094VzGmx1g6LNJtMsmWRRRmpNWl9a6lNjXTPUZis2e7CZ/ZkHuk4wNaLmR0J0HUiFzi+wyM13EzGYSklVJLd+lfdU5qOlfePisIlyMAq1DtSvrlv9jnFhS6D3prmjPnloBsqnltXplziDabCxzAoNB98oNYnyxcsyuh/gWr3jIHVz6S3OgyEaFe+DF2KLWpqxFNeZ6RQ+EB2NslOdO8v+ZGX6xbbVf8ALftVsyElBimOSBTl1O+Q2EMxpx5AnJS4PLW9nkCrEL5kVp4QCtfGcpP+2pbxJA+MSXuaVMYtPabNzNBTAo6CmZESZdjs6e7Z5Y5EqCfU1MbJy7bHJR77lOtnEs6a3dFOQUVhpPxb5ATPTCPU0EX1Z3JAB0AENzp3IGF+HfMmFr9EioJdVq3ZR4tX5Aw8iTk9+jDmpPyIz8oMT3iMZldYNRXZi3L2GLJMQVODXVseZ9YVNtrKe6WZdwaVHgRrCLRPlyz3iFr0rXnoITKdJhpLmKzbCuE+QIFY61wdTqzrRPFARoYhloenyGU95TEZwdjSDFvdi5rVUisRLutjypqsrEOjBlPJlIIPqIV2zD3l8xDE0AnEv+L6GFSfdDYLsz6ktF6rabBJtC6TFVqcifeHk1R5RjPtkFVkHqR8Itfs1vPHc86WdZE00/pmUcf6scU/2oTcUmX0b6RlViaGJ+dMzOOjo6Iis+448YVFIbs0zEinWoB+EOxvDM5RiHE/Dc2ZaZi1wojGng2Y+cDbXZUsctnlsTMUZkmNA9othnGYjyjRSDi6kafX0jFeKLPMViXc0bVa5ekS5FTPFeOsjjYV4Hsv4ia7u5B1Hif+IsQXs5yM1TgdWIBoTQg67RUeDrSshy9Scsh840G8cE2SjqR2tK0G45GCxdRonplwWRypOhd+WSRhWdZ3QK1F7MZEHc0rUbVHWsZ7Ptv4ae6NTsZ3vVAOEkgk9ASBX151Pq1DnDM7hSZb5yBO6g9+YRko+rHYR6NDmWq475tACySjPiBwPrXkCdzTfcCvODV18PTcQee4UA17MZ1/q2Hxidctgl2OQkmWWIRcOJjVvXYZ5CEzrd1+URvpMbnqNUEjy12ENbZM5noqKVUcyafGkWVpQOdB5xU7Pbg1oloKd1WZt8JJAUcgfey11gzft6tKkky1xN8oXLFGDdfIiairHrFNYs9MjtHWe3zQzKxAYaA6GIN2XpKIVgwqwoRuD1hN63gjNl+ncfvB9L5vK9xUJP1Kr7TbY1pEmUtUnI5YgGuxGXrGfT+GpeLFaDV/4UqF8zz6DKL7fFtqzEAYjrzI8dhFWvCaRUkjevIeJ5R6WLp1HeW4Tk753I1x3Apng2XGrfrAUspTUhhTKtMs9YdMpZs1pgk9jKRVlKGADsEABx5Ak4gSa5kmmVKCx3ZxQeyEuz2cyZSqC012BLE7qozLHWrUIqMuQ2cS2ZqANF/frDYq3YUnSqwdPl4vCIk2w1NB59IJTLQoyrU9O9/t0iLPtmEUVD1JoK+lcoYKBwu+jBtWBBXpQ5eJiZ+Am2asqVIBL0adNZhmRXugfpUVI66w5cdrd7RLBRQoqx1PugkfECCN52mpNTvpC2g48EJrYVQDLkPLIeOkO2aVu3vGIkpBiqQSQcgNBUDP1JiWJpJ0pHfJo88RZpEONMhmc3SOOIVoYaUgRaJfKC0+IE8wJzBdrAdcLDNTUfI/fSIRstBlVeo19dYMOgOZyh6RKlzO6GGIaiudd4zSnycpS7Amz2+agoT2i8m19d4ULSkw0A7N/wCE6HwMO3hYGl50y5/vA+YgYZxlNcBWpckmYKa5c4QssVqIblz2Ao5qADRjr/T1j2Q4IqNI1NMFxaNA9mLFLNeabCVJceRmiKxxbbBMkDniEWX2azR2d4Sz7z2YEeCMQ3+8RnVsn1SkBKkmv3gONuSYLjo6OiEuPsL2fzS13WbFmwlqp8VFPpFhiu8CJhsqqRSm3jnFig8n1MDH9KK17QGZLHMmqKmUMdOYHvfCsfOPE97i0zFwikfVlvs4mS3RswykHzEfJsy5WlWp5BNOzmFCTyBpX0zibN6kueEVPWxdgVgwG5yEapw3dqyZFZvvHnrE64uG7O6S3KAFaEHnFnnLLpQjMR5k56uESzi4vcqtr4bM5Q6Cj1Wo0BUmldNRkeorFjlS0kSxLQUC76EncnqYkWGZUnKgVT+wip3/AHvhYgfetPjHs9K5SxKyzFK4Jkm9L4CA7nl8/n08op9438WYS199q0Qe8eo0plvrlCRKn2l+zk65Y5jVwywa7btyA5+cWS5eEZFm72cya3vzGzYnpyHQRVwFyP8ACV0ugxsol1oaMwLV3xYa51+kWifZsWRYHpp/xAxXwgffy/vEG23qqCpIFB0r1oP2IhXhJmOEWtwBbbrmC24ZZKSwC0w8hp5k7esFZ80ABVyUafUmI6Xt+Jl1Q5qwDVyqNjv9mINrnUBpmdydP7+EP6Xpo4ltyTaVAjW20A1of38/vKAExDPm9muaKwx/zvqJY6DVj0pziXeNqalAe81Qppku7NQbKM+pwjeCnDtjEuXiA5qgOeQPeY8yWBz3pXeKZO9jYruLnSCoAxEAcgKknU51z++sQ3kA61Pia/PSJdpm1POIpaDAZ46gCgiHOlxLJhqYI5s5I8ueWBNr/K30hNvky3PexA7EEwiW1G8jCHcHryzgGGlQpKoKLiJOlfvrD6IQKE5nWIqOVzZhvpt576R6JuPJanrA2ESGI0hto9EqnjvDc1wo1jDhi0QPmSyTDtrtyJ7zU5wN/EPaK9n+XKGRc6t0AgdRukbtVploe8fj9IEWlVZjMl4gRTOuh8NadaxKnS1VqIM92bNj+3lHkqcoYM2dBQ9QdR1gWtXJsXp4OlXvNdDKdqE0wt1GxPWGJU3FUEUdfeHhvT5wu8bGBQjNGzUxGD5jEaMPdc79G+VYBuUWHSkth0iPLOMJpsdOh+/lDzJ0p0O3Mfe1IROXI+vpDK7gX2LXwBOpawv/AJJU+X6y2b5oIos4+8OpHoYt/s+etus4/mcesuZFSvFaTZg5O4+JheV7IZhjREjo6OiQqPsXhpcNVpQYV9RkYPQDujJ6bZ/IfvBC3DNcyNdCR8jDsiuYjHKoEyMh494flrbjMp/3QG8SO6fpGhWm0upoGNPGvzjMPaVeEz8VK75ylty3IifqcVYmxHUyU4hG4bVgcIzUTRekXN7OKE7AesYjftsfud4+8PmI2W6GJs61z7ojy8cd3ZPK2rYqwqOzcjfu/WKrbeF2mvVnwpvQd7UnI7bZ9Itt3juuNsQ+UQ7Zv5fGPZwqoJFmJJQRBstml2dBLlrhUfdSdSeusQrfeYQa/f08+UR7ymkVzOo+INflFJvy1Pl3jm4HkSAacvKHpBNhy8uJ1U4a1Zswqgsx8hUn+0BpNomT3ImybSJVRQrhUkZkkhvpnF2ua65UpKogBYAsfeJzpmzVJh+2DvN0YD1wnPmc9TnHJmNAS0CXKUCUgVCKigoT/UTmT5mA1onk8onX65p4OR5U/tARGzEVwflJZ/UMyz2k4gHQ9mpFDQg94/5qnqJAizz5qqoVclUBQOVMqeQyipcKuaId+zmPX+YKhB8e+3rBq1nMDYKPlHR9QpbbCmesIrEcNnDojWwUhysNzGj2sMTmgHINIiT5lGHp65QwZQc6kEaEQ3eBy9PnDNmmEPrA2cwslnaWO82I18IanX1hyMpx1AJicD3R4j5w5anIAI5/QwVehgFtF+Kq1+B1iqW+/HdsjQDYQrim0s02hOg5AbnlrDvB9lR5pxqGwgEV51iZycp6UUKKjHUx+57hedSZOqsvUDdv2ETr6tQUYEGFRkAMgIsNuNBFSt4zhulR2Qlyb3YJmMTHsvKHiIbUZnzga3CvYl2CaGYyWyWZmn8r9Oh+sRpkrVSOhiNampQjIhhQ8t4NcQD89uuEnxKgn4xsd7TOe1NDAlUkqSa96g6UBqD8CPPOGDHE92m39jHJBewHuHvZZKLXlIH8Pak+AlTB8yIrXEcvDap4/wDsf5xdfY2o/wCozDykzSOlXlj5E+sVy/pCtec1WFVM01GY+UTz+n7lMfq+xW48j6W4Q9nt2mWrtZUZiM8Zd/gzER0KcaCWSz//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 name="AutoShape 16" descr="data:image/jpeg;base64,/9j/4AAQSkZJRgABAQAAAQABAAD/2wCEAAkGBhAPEBARDw8QEBAVEA8QEBcQDxAPEhAVFRQYFBUQEhIYGyYeFxojGRUTIC8gJCcqLSwsGSIxNTA2NSYrLyoBCQoKDgwOGA8PGjUkHiQ0LSksKS4sLCwsKSksLiksLS4sNCwxNC0sLCopLiwqLCw1LykpLCwsKiwpKiksKSksLP/AABEIAJoBRwMBIgACEQEDEQH/xAAcAAEAAQUBAQAAAAAAAAAAAAAABwECAwUGBAj/xABLEAABAwIDBAUGCQgIBwAAAAABAAIDBBEFEiEGEzFBByJRYXEUMjWRs7QIFSMzNHSBg4QlQlJyobHB0SRDU3N1grLDY2SSoqOkwv/EABoBAQADAQEBAAAAAAAAAAAAAAABAgMEBQb/xAAsEQEBAAIBAgMFCQEAAAAAAAAAAQIRAxIxBCFBE4Gh0fAiMkJRYXGRscHx/9oADAMBAAIRAxEAPwCcUREBERAREQEREBERAREQEWg2o20p8PFnXmqC0OZBEW7xwJyh7sxAYy4PWceRtciyiOk+EXWZnGShpnxlxLAySWNzW8muecwcbcwB4IJ7XnrcQigYZJ5Y4YxxdK9sbR4ucbKKab4RdMWfK0NRHJbTI+KZgPeSWm32LaYPt/gdU1k1VIySdurpKukkywOfa8TJHMLIxwFgRe1+ZVpPVW5eenYUe2uGzvDIcQpJHng1tREXHwF9Vulwlbsts7i7HBgoHuJ8+jkhjma63EmM6nXg4Edy5OkxGv2XrI6aqmfV4RKbQyPu58A4G3YW6Et4FurbG4ESb7Jt0mdFRrgQCDcEXBHAjtVVCRERAREQEREBERAREQEREBERAREQEREBERAREQEREBERAREQEREBERAREQfPvT3iz4MTDWEgvw+AaEWFpZxci3W0c4fao/Zgp+L/AC3OMorG0eTKb3MJm3ma/DS1rfauy+EZ6Vh+oQ+2mWHYrE448Mjjlp6epbLjlNE9lSwyBrJIMrpGAEWfa4DtbXKnzqt1PNxcuHTMiindE5sMrpGRPI6r3Rmz2g9o7+/sW62W2qkpWOp46bygy1FPM0AuzkxPa7I1oaSb5fs7NFtse2WphFEyKoipbVuNMBqp5905sM0UccYsHBr8pOthmy6ngtvSUtHhIZSVFSaSoko/Ka2pjYXT5XmzaGkdY7s6El1tcvf1efn8VfD66ZvK9p/d93yJhjyd+zwYvjmHGV3xngs9PUvDS/jfIbjOBmjv5rdbX84X011WOVlBLBBDhr6p0m9baOWWezRlddwa47sOFsunJzvs3G1mAQ1rRLFVshdFhPlcFK6GV7hSNDpGl1Tms6Z2bM4W0LuLrXO02tpIxOXtjjD/AI6yZgxodl+LYHZMwF7XJNu1acVyuEuc1Vrpz9D0i7QUbY2tlkfGwBjWS08UzcoFgC9rc+mn5y3VH8InEIjaqoaaTsyGWmd33zF1/UF6GQh3JaDbSACkl+79o1XE97EbT/GlBBWbrc73e9Teb3LkldH5+UXvkvw5rerhehH0FQ/iveZVqttuliqw+prYoqKGWKlFKXvfO5rjv2gt6gb+kSOPJBJ65/HdrNzKKWlp31la5ofuo3NYyFh4S1Ex0jaeXEnkFEDunfGnzsghoaLeSCJ0TAyaV5ErGyMOZsoGrXNPDTnwK8+IdIOJ4XHv2S0Ek1ZUVEsxZBK8ksyNGSVzrPjaCGAgWu02LtSqXkwxymNvne0NVL0UOOv6zpsLg7GNp6qpsOQMpljufBoXspMYqonsjr4I2Z3Bkc9M9z4HOOjWSNcA6FzjoL5mk2Ga5AMK7W9JeP0j42eWw5nvqWAQUkR1hqZKY/ONcTd0RI8QsG0u0m0lNA59TXgs3jaecRspy6CV0TZhFJaIAHI4G7SRfS91pv8ANGn0ci+bKnEcdfSvldjL942AVUtPHM+OojgcGO3rsrQB1ZY3Zc17O7dFXof2mq58apo6mvrJW5ajKyWpmlY9wido9riRYNzO8WhVl2l9JIiKQREQEREBERAREQEREBERAREQEREBERAREQEREBERB84/CKF8Wg+ow+2mXF4NVvb8jHTeUPe45WtDjI424BrQc1stxpp1u3TtPhGG2KwfUIfbTrU9F2LNo60VE0UxgdFNTmSKGSXcudldm6oOoAGg16ymZXHzimeEzmsmrxmseA+Coo3QSWJbvAWuZmIJeGFoHWIdd7QL6XvluvfJ0kzSGEzU9E+eNrIxUGnD6kNadC0uJYHjrEHLxPBevpFxaidT4bSUkpnfSxSxvlcC2wOXLFfg+3HThbvIHS4FWRPo4Caqibg7aRrK2B+6E++EMgkOXJnL3TGJwIdc2uOOuPLjjy6y5JLrt9fr8TDjnHLji5hu2bDE+J8xcX089M6Wama+o3UhJ3W+aMxHWJGnEHgLXyVO0nlM8DRJHJvK11S4saW5SKdsAbYuJ82Np8b8rLhmcBfsC2Oz30un/vP/AJK6bn5a1GOPB05dXVUoQDX7Foduh/Q5vu/aNXQQDj4LQbdfQ5vu/aNWbpSv0I+gqH8V7zKuF2yxxtNjWJtcwSCQ4RvGuZFI10TGtMzC2TS5YXAHv4hd10I+gqH8V7zKoU6c/TlV+pTewYpnfzVyls1Lp6cNxajibOc1NSVJoqamgmImmDjHFDHUiRkWYNLgx2UhoJzm+psvXU7aMkinaax7y+OrjvvI4YphPTtibvKfXdsjIuxoudSeJdeLV0lFRYo+mbUQskNO2zGvaIxaxDNB5xAIAzcNOKxx4cJy3l9b8O3b19EWZXGY9XvenazH46qpjOYta01T80VpXB01XNUjKLtFxvGjjyv3L27RbdnEoxBNKQDI2XqUsNO2abIImyVDzM7QADUWAudNAtpjWxGIUrqVsc7qt0r3sdlMzHsPnucflMpFr9Y280DsXF7QbzM5s7JopYntjcyWUyZcwcbtBGl8rTpoeK3sl81ccrPK/wAu5q66F1L5N5XSlxjET5mS0cdTNExoDIJZ8pJZ1IRyuGAHQFafobH5fofGpvYgj6NLwI4ri21J7F2XQs6+PUJ76r3aVV1pq+qkREBERAREQEREBERAREQEREBERAREQEREBERAREQEREHzj8I70rB/h8Pt51GdLiM0XzUskfPqSPZ3cipM+Ed6Vp/8Ph9vOoqQbiHaSYkCaoqnxEjeN8okIe3m2ziRr3hda7bymkAvDJYlpILGy2sS7S8w1vbl/JcNg9D5RUQQ6gSTRREjiA9waSPWpT6VtkomQwVdIxrY42iCVrRlsy9mOyn9F2YHS/W7lFurpMx3LUb4jK18sr48xY573tzMaxwzHMW5WucBYkjjwH2Jssb1sH65/cVjiGoXowBoGIQ2/tL+tpKlCVGPsCfALn9tn3o5vu/aNW+PALn9tPoc33ftGoJc6EfQVD+K95lUKdOXpyr/AFKb2DFNfQj6CovGq95lULdN0bnY7VNaC5xbSgBoJJ+QZwAQeDo+walqa5kVRGXjcGQBz+q52VrrEAA2sXc+SmOlwuOCmfTRNtG0StYL3ADyXht+wB1vsUL7GvdT4pROkY+MOLYhna5ly6Ld2F+PWI/Yp2EZOfvt9nVA/grM/SLpGXljPYyb1kx2/c5QV0lyZsRr/wC+pm/9MGX+CnuMda/cB+0m/wC39i5PavD6cYVVyyRxucWSVDXOa1xEkjszTcjtcB4acEEAruehP07Q/ivdZVyFa/MInEC5jN7Na2/yjxwA7AF1/Ql6dofxXusqiry7j6qREUJEREBERAREQEREBERAREQEREBERAREQEREBERAREQfOfwj2/lSnP8AyEY9U0381FCln4SHpKl+os9tKomQb/YKqZFiVI6UXZvchsL6vaWD9rgp4xLD6fdRxCR0YaXkk/Kjrgkh2e973NjyXz9hFKCx7+d8rTzYQL5geR1HqUqVHSBBNTsknime64jcxsvCQN6z4xmFmkE63BF1nycdsmvVtw8uM3v0ZqTo6oKh0ckBc6Fkz3OjcQGyaZXNzAXAu0EC/wCy1o/mwN9FjDYXtc0Nmduyb2cwgujIcePULftBUoYDtJTBsUUFowWh7Iy67+uSSNSSXXJ4njbtC8O18pqKlmakcx1O+O03WeJGOsLOIblbZ0lhd1/OFtVrjjqarnz5OrLc7MK0G2f0Ob7v2jVvgtDtp9Cm+79o1QslzoR9BUXjVe8yqFunaFzcbqS4WDo6ZzOHWG6a24/zNcPsU09CPoKi8ar3mVRF8IT0wPqkH+p6DgsBky1VM7sqID6ngr6YafFfLcUha4OHEEEeIN19QQTB7WuaQWuaHA8iCLg+qymK5M7TZcb0rziPCnx85JaeFveQ7ef7a7EO0HaVFXTfi2tLSgi4D6iQW4X6kevgJPWERO6Pa/C5mRsc9mVrG5XHMw6mRx4A3/OC6foS9O0P4r3WVcMu56EvTtD+K91lULSafVSIiJEREBERAREQEREBERAREQEREBERAREQEREBERAREQfO3wkB+UaX6k320ijPDaHeG7h1R/3HsUnfCRH5QpPqY9q9cvsZgnlEVhKGPu4tbuy8vB0zXBFtRbgeStjrfmrnbryeLIGiwsB2DQI82Abbhe/O5J1PqsPsXpxOiMEjmEtdbVrmElr2k6PbcA8QRbkQRyXlNzxWupWG7NxdTSFj2Pbo5r2yNPY5hDmn1gLfUWPVU0jGS1Er2F7btL7MJzB1ywWBNxppoueHFbDB/n49fz2304qb2J3jt1ottfoUv3ftGreArSbbj+hS/de0aud0pZ6EfQVF41XvMqhjprnDcdq8zGyDd0wAeZLD5CM6ZXAjn3alTP0I+gqLxqveZVCfTl6cq/1aX2EaDk6iEuFmUoAIY4OYJ3EXAcQLvItrbgpK2X2kq4cLphGwvlbVupSJIpJDu8he3K0EE2u1o9Simmgzuy52M0Ju8kN8LgFdRheI+TQGnkNJNEagTgtqHtex+TLmGXzm2HDtCtNM8pZO6SMC2vq5qmGN7Yd0+xcWwSsu10Ze1zHOkOh6mpHAqOtuMzsVrXvp3TN3mRvzgb1WtaHBze5qy0W1zo5Y5YKeka8ZS10tTJlactjmYZB2kLl8WxKSoqJppHAyPkc5xZo25P5tuXYpujHd7PXPNTsa3NR2c4F3z0rcozOaBY/q8V0PQl6dofxXusq4dzyeJJ8Tddz0ItvjtD3CqP8A60o/iq1eb9X1SiIoSIiICIiAiIgIiICIiAiIgIiICIiAiIgIiICIiAiKl0Hz38JL6fSfVP8AdevH0c7Dx1dJv6vMYXF8UbGnKX2cS6Rzgb2DhYDTVpvpx9vwkvptH9VPtHLT7B7duoaYQyxulhJe5mQtD4yXG4ANgRe54/v0tj+imbsavZDDYaV7XsdDCw7wyOkc+SMZmlzY7lxGbLYgAXv2qMaos3km5zbreP3WfzsmY5M3fay2+021cte61t1AHXZGDe5/TkPM93Ad/FaZoWsmmNrGV78HPy8X67VSngaSL3PcLfzVsdSGV8UbGgNJZfUnXXh6gpy8ojG7uneMF1pNuj/Q5vu/aNW6gdr9i0W2+tJL937Rq53UlvoR9BUXjVe8yqLekoMOPYg1+QgxUpGdrXaiCPUXF+Bdzt28lKPQmbYFRDvqveZVHPSFZuOV7nuLWOjpW6ZiCRBHrYA62LvWpk2rlnMZuuSD6I6gUv6VnbsaZeB006x4D7BxSJtGfOdSW0doIWm1gSPHjwHK3NbUzUxvmkvfN/VSceId5vG9r+HrwyOpBZxY2S5cCBECQHG+t7X/AJnuU9FV9th+bVYXR0solEjIiRUPayxy3Zm43abaB5sRcWaOzX0DAKX+wJ4W68nEgkgAP1tYaX7eK9uAQR5JWue1jfKJDEHODSxhsW5WnhYl3rPgcs+GUws54Zl0DtA4HM1rTw4C7WG97gs0Nio6an2mN9Wm+LqA3FqdvnAZql4II16wz3HMcOXeth0INHx7TW4BtVbn/Uv5r0Po6RxFm0g1Ju7c9otc204nQ34C/O+ToVoS3G6d1rDJVHuHyTtB606adeNutvpdFS6XULqoqXVUBERAREQEREBERAREQEREBERAREQCqI5W3QVul1bdUugvuqZlYXK0vQQx06bPTVtbTiEAmPD6idwLspLY5NQ3tcS4ADmSosoqciNg7jr/AJip62+Y3y2F7s1hSOd1Rc/JzNmDT3Exhv2qFaumMeVvAWut8cNTqcufJ9qY/v8ADXzeYstZVEYVCCFQNPapGZrbZbc3W/cvZPh4bPA8CxBF7dx0/eV5YGuuOeUh3q0t38VuxB1XO1Jyl/WNzxCtrcrLLLpsv13binl4rWY8N4ws7S3/AFA/wV0NUBckgDvNlSMGSojZZx6xzdUnKACbu7Bw4rnwm8pHXy7nFnlPSW/BLfRVHusJpmdjqo+uokP8V5JtlqWtxDEH1MRfZ1KGWfIy3yDb+aRfgFstkowyiiZwsZf2yOKpV4BmkfIyeaNziC7K6w0aGjhY8B2rXUxzyluv+uXqy5OHjzxx6u117msxDo2w9sUrmRPa4Rvc35Z5sQ0kaEnmuNl2OjsS1zhzucrhbjrYD9675+DVFiBVyEEEEOzOBB5ecvJJs/N/atI/Vc2/jYrfjuE+9l8K4vEYc2Wuji17580cy7PW5Ai5AILXX9RKpTYAwvaJLtYcwJFgR1TY699lIB2Zl/4frcP4K1uz87b2jjNxbzz2g6aDmAujq4b+J53s/GY3zwvwv9Vxz9kIbfPBlgSb7t5d1nZcrGuvwDT3307BsOjbDd3iUDrW6k4/8bl0vxXPpemjd1i78y5u4OIPW4aAeGizYFgs0VSyQwloGe5LoyOs0jk6/NZ5TDovnHTxXm9th9iybm/Ku9D1dmXlY88wsocvNfRs10urAVW6C+6rdWXVboL0VAqoCIiAiIgIiICIiAiIgIiIKOWNZHKxBaVQlXWVpCCwlWOWQhY3NKDjttKPeyx9bK7dODdbA3dwJ5cVGNfQU5mmZPJussED4jcDVzpb5mk6t6jB2i/epuxHB2zCzuPI8x4LjMW6KRUTCZ1VJGQxrPkQGOIBcfON7eceC7Zy4Xi6bdV5F8PzY+JvJJvG7911Pl3R3S0tA3M2YP3RqqhwlewRkxN3e6ii1MkrSBLYtcDzc3UEanHJ6Yuj8nj3bGxhriXHrm5Oc3JN9ba24BS5B0R0TXZpBLM61iZZXvv4gmxW3otiaOD5qmibz0Y0EntPaserGOyY8l87P8+f16IOoKSSS2SOR97Wysc4esaLtsB2elMgMtM50W7c1wdlAde3VIJ4cVJzMOaODQPALJ5IpnNJ2iufhrnNXL+Pr/HOUWHui+YpooOGoNjpy6tl6jQTPvnkaL+dkYNfEnVbsUqvbTqPb5T7sk9ys8Bx/itv72/5qPHQUgjaGi5Avx7zde4BXNiWQMWNtt3XbhhMMZjj2jHkTdLMGK4MULMG5VRCvQGKoagwiJXtasgaq5UFoCvASyusgBXBUsiC5VVoVUGRqqqN4KqAiIgIiICIiAiIgIiICIiCjlarnKxAVCqqiC1UIVyogsIVpasiogxlit3azKiDFu1TdrMqIMW7Vd2siILMiqGq9EFuVVsrkQUsq2VVVBSyWVQqoKWVbIqoKWSyqiAiIgyN4Kqo3gqoCIiAiIgIiIP/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 name="AutoShape 18" descr="data:image/jpeg;base64,/9j/4AAQSkZJRgABAQAAAQABAAD/2wCEAAkGBhAPEBARDw8QEBAVEA8QEBcQDxAPEhAVFRQYFBUQEhIYGyYeFxojGRUTIC8gJCcqLSwsGSIxNTA2NSYrLyoBCQoKDgwOGA8PGjUkHiQ0LSksKS4sLCwsKSksLiksLS4sNCwxNC0sLCopLiwqLCw1LykpLCwsKiwpKiksKSksLP/AABEIAJoBRwMBIgACEQEDEQH/xAAcAAEAAQUBAQAAAAAAAAAAAAAABwECAwUGBAj/xABLEAABAwIDBAUGCQgIBwAAAAABAAIDBBEFEiEGEzFBByJRYXEUMjWRs7QIFSMzNHSBg4QlQlJyobHB0SRDU3N1grLDY2SSoqOkwv/EABoBAQADAQEBAAAAAAAAAAAAAAABAgMEBQb/xAAsEQEBAAIBAgMFCQEAAAAAAAAAAQIRAxIxBCFBE4Gh0fAiMkJRYXGRscHx/9oADAMBAAIRAxEAPwCcUREBERAREQEREBERAREQEWg2o20p8PFnXmqC0OZBEW7xwJyh7sxAYy4PWceRtciyiOk+EXWZnGShpnxlxLAySWNzW8muecwcbcwB4IJ7XnrcQigYZJ5Y4YxxdK9sbR4ucbKKab4RdMWfK0NRHJbTI+KZgPeSWm32LaYPt/gdU1k1VIySdurpKukkywOfa8TJHMLIxwFgRe1+ZVpPVW5eenYUe2uGzvDIcQpJHng1tREXHwF9Vulwlbsts7i7HBgoHuJ8+jkhjma63EmM6nXg4Edy5OkxGv2XrI6aqmfV4RKbQyPu58A4G3YW6Et4FurbG4ESb7Jt0mdFRrgQCDcEXBHAjtVVCRERAREQEREBERAREQEREBERAREQEREBERAREQEREBERAREQEREBERAREQfPvT3iz4MTDWEgvw+AaEWFpZxci3W0c4fao/Zgp+L/AC3OMorG0eTKb3MJm3ma/DS1rfauy+EZ6Vh+oQ+2mWHYrE448Mjjlp6epbLjlNE9lSwyBrJIMrpGAEWfa4DtbXKnzqt1PNxcuHTMiindE5sMrpGRPI6r3Rmz2g9o7+/sW62W2qkpWOp46bygy1FPM0AuzkxPa7I1oaSb5fs7NFtse2WphFEyKoipbVuNMBqp5905sM0UccYsHBr8pOthmy6ngtvSUtHhIZSVFSaSoko/Ka2pjYXT5XmzaGkdY7s6El1tcvf1efn8VfD66ZvK9p/d93yJhjyd+zwYvjmHGV3xngs9PUvDS/jfIbjOBmjv5rdbX84X011WOVlBLBBDhr6p0m9baOWWezRlddwa47sOFsunJzvs3G1mAQ1rRLFVshdFhPlcFK6GV7hSNDpGl1Tms6Z2bM4W0LuLrXO02tpIxOXtjjD/AI6yZgxodl+LYHZMwF7XJNu1acVyuEuc1Vrpz9D0i7QUbY2tlkfGwBjWS08UzcoFgC9rc+mn5y3VH8InEIjaqoaaTsyGWmd33zF1/UF6GQh3JaDbSACkl+79o1XE97EbT/GlBBWbrc73e9Teb3LkldH5+UXvkvw5rerhehH0FQ/iveZVqttuliqw+prYoqKGWKlFKXvfO5rjv2gt6gb+kSOPJBJ65/HdrNzKKWlp31la5ofuo3NYyFh4S1Ex0jaeXEnkFEDunfGnzsghoaLeSCJ0TAyaV5ErGyMOZsoGrXNPDTnwK8+IdIOJ4XHv2S0Ek1ZUVEsxZBK8ksyNGSVzrPjaCGAgWu02LtSqXkwxymNvne0NVL0UOOv6zpsLg7GNp6qpsOQMpljufBoXspMYqonsjr4I2Z3Bkc9M9z4HOOjWSNcA6FzjoL5mk2Ga5AMK7W9JeP0j42eWw5nvqWAQUkR1hqZKY/ONcTd0RI8QsG0u0m0lNA59TXgs3jaecRspy6CV0TZhFJaIAHI4G7SRfS91pv8ANGn0ci+bKnEcdfSvldjL942AVUtPHM+OojgcGO3rsrQB1ZY3Zc17O7dFXof2mq58apo6mvrJW5ajKyWpmlY9wido9riRYNzO8WhVl2l9JIiKQREQEREBERAREQEREBERAREQEREBERAREQEREBERB84/CKF8Wg+ow+2mXF4NVvb8jHTeUPe45WtDjI424BrQc1stxpp1u3TtPhGG2KwfUIfbTrU9F2LNo60VE0UxgdFNTmSKGSXcudldm6oOoAGg16ymZXHzimeEzmsmrxmseA+Coo3QSWJbvAWuZmIJeGFoHWIdd7QL6XvluvfJ0kzSGEzU9E+eNrIxUGnD6kNadC0uJYHjrEHLxPBevpFxaidT4bSUkpnfSxSxvlcC2wOXLFfg+3HThbvIHS4FWRPo4Caqibg7aRrK2B+6E++EMgkOXJnL3TGJwIdc2uOOuPLjjy6y5JLrt9fr8TDjnHLji5hu2bDE+J8xcX089M6Wama+o3UhJ3W+aMxHWJGnEHgLXyVO0nlM8DRJHJvK11S4saW5SKdsAbYuJ82Np8b8rLhmcBfsC2Oz30un/vP/AJK6bn5a1GOPB05dXVUoQDX7Foduh/Q5vu/aNXQQDj4LQbdfQ5vu/aNWbpSv0I+gqH8V7zKuF2yxxtNjWJtcwSCQ4RvGuZFI10TGtMzC2TS5YXAHv4hd10I+gqH8V7zKoU6c/TlV+pTewYpnfzVyls1Lp6cNxajibOc1NSVJoqamgmImmDjHFDHUiRkWYNLgx2UhoJzm+psvXU7aMkinaax7y+OrjvvI4YphPTtibvKfXdsjIuxoudSeJdeLV0lFRYo+mbUQskNO2zGvaIxaxDNB5xAIAzcNOKxx4cJy3l9b8O3b19EWZXGY9XvenazH46qpjOYta01T80VpXB01XNUjKLtFxvGjjyv3L27RbdnEoxBNKQDI2XqUsNO2abIImyVDzM7QADUWAudNAtpjWxGIUrqVsc7qt0r3sdlMzHsPnucflMpFr9Y280DsXF7QbzM5s7JopYntjcyWUyZcwcbtBGl8rTpoeK3sl81ccrPK/wAu5q66F1L5N5XSlxjET5mS0cdTNExoDIJZ8pJZ1IRyuGAHQFafobH5fofGpvYgj6NLwI4ri21J7F2XQs6+PUJ76r3aVV1pq+qkREBERAREQEREBERAREQEREBERAREQEREBERAREQEREHzj8I70rB/h8Pt51GdLiM0XzUskfPqSPZ3cipM+Ed6Vp/8Ph9vOoqQbiHaSYkCaoqnxEjeN8okIe3m2ziRr3hda7bymkAvDJYlpILGy2sS7S8w1vbl/JcNg9D5RUQQ6gSTRREjiA9waSPWpT6VtkomQwVdIxrY42iCVrRlsy9mOyn9F2YHS/W7lFurpMx3LUb4jK18sr48xY573tzMaxwzHMW5WucBYkjjwH2Jssb1sH65/cVjiGoXowBoGIQ2/tL+tpKlCVGPsCfALn9tn3o5vu/aNW+PALn9tPoc33ftGoJc6EfQVD+K95lUKdOXpyr/AFKb2DFNfQj6CovGq95lULdN0bnY7VNaC5xbSgBoJJ+QZwAQeDo+walqa5kVRGXjcGQBz+q52VrrEAA2sXc+SmOlwuOCmfTRNtG0StYL3ADyXht+wB1vsUL7GvdT4pROkY+MOLYhna5ly6Ld2F+PWI/Yp2EZOfvt9nVA/grM/SLpGXljPYyb1kx2/c5QV0lyZsRr/wC+pm/9MGX+CnuMda/cB+0m/wC39i5PavD6cYVVyyRxucWSVDXOa1xEkjszTcjtcB4acEEAruehP07Q/ivdZVyFa/MInEC5jN7Na2/yjxwA7AF1/Ql6dofxXusqiry7j6qREUJEREBERAREQEREBERAREQEREBERAREQEREBERAREQfOfwj2/lSnP8AyEY9U0381FCln4SHpKl+os9tKomQb/YKqZFiVI6UXZvchsL6vaWD9rgp4xLD6fdRxCR0YaXkk/Kjrgkh2e973NjyXz9hFKCx7+d8rTzYQL5geR1HqUqVHSBBNTsknime64jcxsvCQN6z4xmFmkE63BF1nycdsmvVtw8uM3v0ZqTo6oKh0ckBc6Fkz3OjcQGyaZXNzAXAu0EC/wCy1o/mwN9FjDYXtc0Nmduyb2cwgujIcePULftBUoYDtJTBsUUFowWh7Iy67+uSSNSSXXJ4njbtC8O18pqKlmakcx1O+O03WeJGOsLOIblbZ0lhd1/OFtVrjjqarnz5OrLc7MK0G2f0Ob7v2jVvgtDtp9Cm+79o1QslzoR9BUXjVe8yqFunaFzcbqS4WDo6ZzOHWG6a24/zNcPsU09CPoKi8ar3mVRF8IT0wPqkH+p6DgsBky1VM7sqID6ngr6YafFfLcUha4OHEEEeIN19QQTB7WuaQWuaHA8iCLg+qymK5M7TZcb0rziPCnx85JaeFveQ7ef7a7EO0HaVFXTfi2tLSgi4D6iQW4X6kevgJPWERO6Pa/C5mRsc9mVrG5XHMw6mRx4A3/OC6foS9O0P4r3WVcMu56EvTtD+K91lULSafVSIiJEREBERAREQEREBERAREQEREBERAREQEREBERAREQfO3wkB+UaX6k320ijPDaHeG7h1R/3HsUnfCRH5QpPqY9q9cvsZgnlEVhKGPu4tbuy8vB0zXBFtRbgeStjrfmrnbryeLIGiwsB2DQI82Abbhe/O5J1PqsPsXpxOiMEjmEtdbVrmElr2k6PbcA8QRbkQRyXlNzxWupWG7NxdTSFj2Pbo5r2yNPY5hDmn1gLfUWPVU0jGS1Er2F7btL7MJzB1ywWBNxppoueHFbDB/n49fz2304qb2J3jt1ottfoUv3ftGreArSbbj+hS/de0aud0pZ6EfQVF41XvMqhjprnDcdq8zGyDd0wAeZLD5CM6ZXAjn3alTP0I+gqLxqveZVCfTl6cq/1aX2EaDk6iEuFmUoAIY4OYJ3EXAcQLvItrbgpK2X2kq4cLphGwvlbVupSJIpJDu8he3K0EE2u1o9Simmgzuy52M0Ju8kN8LgFdRheI+TQGnkNJNEagTgtqHtex+TLmGXzm2HDtCtNM8pZO6SMC2vq5qmGN7Yd0+xcWwSsu10Ze1zHOkOh6mpHAqOtuMzsVrXvp3TN3mRvzgb1WtaHBze5qy0W1zo5Y5YKeka8ZS10tTJlactjmYZB2kLl8WxKSoqJppHAyPkc5xZo25P5tuXYpujHd7PXPNTsa3NR2c4F3z0rcozOaBY/q8V0PQl6dofxXusq4dzyeJJ8Tddz0ItvjtD3CqP8A60o/iq1eb9X1SiIoSIiICIiAiIgIiICIiAiIgIiICIiAiIgIiICIiAiKl0Hz38JL6fSfVP8AdevH0c7Dx1dJv6vMYXF8UbGnKX2cS6Rzgb2DhYDTVpvpx9vwkvptH9VPtHLT7B7duoaYQyxulhJe5mQtD4yXG4ANgRe54/v0tj+imbsavZDDYaV7XsdDCw7wyOkc+SMZmlzY7lxGbLYgAXv2qMaos3km5zbreP3WfzsmY5M3fay2+021cte61t1AHXZGDe5/TkPM93Ad/FaZoWsmmNrGV78HPy8X67VSngaSL3PcLfzVsdSGV8UbGgNJZfUnXXh6gpy8ojG7uneMF1pNuj/Q5vu/aNW6gdr9i0W2+tJL937Rq53UlvoR9BUXjVe8yqLekoMOPYg1+QgxUpGdrXaiCPUXF+Bdzt28lKPQmbYFRDvqveZVHPSFZuOV7nuLWOjpW6ZiCRBHrYA62LvWpk2rlnMZuuSD6I6gUv6VnbsaZeB006x4D7BxSJtGfOdSW0doIWm1gSPHjwHK3NbUzUxvmkvfN/VSceId5vG9r+HrwyOpBZxY2S5cCBECQHG+t7X/AJnuU9FV9th+bVYXR0solEjIiRUPayxy3Zm43abaB5sRcWaOzX0DAKX+wJ4W68nEgkgAP1tYaX7eK9uAQR5JWue1jfKJDEHODSxhsW5WnhYl3rPgcs+GUws54Zl0DtA4HM1rTw4C7WG97gs0Nio6an2mN9Wm+LqA3FqdvnAZql4II16wz3HMcOXeth0INHx7TW4BtVbn/Uv5r0Po6RxFm0g1Ju7c9otc204nQ34C/O+ToVoS3G6d1rDJVHuHyTtB606adeNutvpdFS6XULqoqXVUBERAREQEREBERAREQEREBERAREQCqI5W3QVul1bdUugvuqZlYXK0vQQx06bPTVtbTiEAmPD6idwLspLY5NQ3tcS4ADmSosoqciNg7jr/AJip62+Y3y2F7s1hSOd1Rc/JzNmDT3Exhv2qFaumMeVvAWut8cNTqcufJ9qY/v8ADXzeYstZVEYVCCFQNPapGZrbZbc3W/cvZPh4bPA8CxBF7dx0/eV5YGuuOeUh3q0t38VuxB1XO1Jyl/WNzxCtrcrLLLpsv13binl4rWY8N4ws7S3/AFA/wV0NUBckgDvNlSMGSojZZx6xzdUnKACbu7Bw4rnwm8pHXy7nFnlPSW/BLfRVHusJpmdjqo+uokP8V5JtlqWtxDEH1MRfZ1KGWfIy3yDb+aRfgFstkowyiiZwsZf2yOKpV4BmkfIyeaNziC7K6w0aGjhY8B2rXUxzyluv+uXqy5OHjzxx6u117msxDo2w9sUrmRPa4Rvc35Z5sQ0kaEnmuNl2OjsS1zhzucrhbjrYD9675+DVFiBVyEEEEOzOBB5ecvJJs/N/atI/Vc2/jYrfjuE+9l8K4vEYc2Wuji17580cy7PW5Ai5AILXX9RKpTYAwvaJLtYcwJFgR1TY699lIB2Zl/4frcP4K1uz87b2jjNxbzz2g6aDmAujq4b+J53s/GY3zwvwv9Vxz9kIbfPBlgSb7t5d1nZcrGuvwDT3307BsOjbDd3iUDrW6k4/8bl0vxXPpemjd1i78y5u4OIPW4aAeGizYFgs0VSyQwloGe5LoyOs0jk6/NZ5TDovnHTxXm9th9iybm/Ku9D1dmXlY88wsocvNfRs10urAVW6C+6rdWXVboL0VAqoCIiAiIgIiICIiAiIgIiIKOWNZHKxBaVQlXWVpCCwlWOWQhY3NKDjttKPeyx9bK7dODdbA3dwJ5cVGNfQU5mmZPJussED4jcDVzpb5mk6t6jB2i/epuxHB2zCzuPI8x4LjMW6KRUTCZ1VJGQxrPkQGOIBcfON7eceC7Zy4Xi6bdV5F8PzY+JvJJvG7911Pl3R3S0tA3M2YP3RqqhwlewRkxN3e6ii1MkrSBLYtcDzc3UEanHJ6Yuj8nj3bGxhriXHrm5Oc3JN9ba24BS5B0R0TXZpBLM61iZZXvv4gmxW3otiaOD5qmibz0Y0EntPaserGOyY8l87P8+f16IOoKSSS2SOR97Wysc4esaLtsB2elMgMtM50W7c1wdlAde3VIJ4cVJzMOaODQPALJ5IpnNJ2iufhrnNXL+Pr/HOUWHui+YpooOGoNjpy6tl6jQTPvnkaL+dkYNfEnVbsUqvbTqPb5T7sk9ys8Bx/itv72/5qPHQUgjaGi5Avx7zde4BXNiWQMWNtt3XbhhMMZjj2jHkTdLMGK4MULMG5VRCvQGKoagwiJXtasgaq5UFoCvASyusgBXBUsiC5VVoVUGRqqqN4KqAiIgIiICIiAiIgIiICIiCjlarnKxAVCqqiC1UIVyogsIVpasiogxlit3azKiDFu1TdrMqIMW7Vd2siILMiqGq9EFuVVsrkQUsq2VVVBSyWVQqoKWVbIqoKWSyqiAiIgyN4Kqo3gqoCIiAiIgIiIP/2Q==">
            <a:hlinkClick r:id="rId10"/>
          </p:cNvPr>
          <p:cNvSpPr>
            <a:spLocks noChangeAspect="1" noChangeArrowheads="1"/>
          </p:cNvSpPr>
          <p:nvPr/>
        </p:nvSpPr>
        <p:spPr bwMode="auto">
          <a:xfrm>
            <a:off x="28575" y="-444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2068" name="Picture 20" descr="http://www.blessthisstuff.com/imagens/stuff/hi-call-bluetooth-talking-glove-5.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80441" y="2029719"/>
            <a:ext cx="1897291" cy="1286859"/>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5144496" y="2342468"/>
            <a:ext cx="3222104" cy="707886"/>
          </a:xfrm>
          <a:prstGeom prst="rect">
            <a:avLst/>
          </a:prstGeom>
        </p:spPr>
        <p:txBody>
          <a:bodyPr wrap="square">
            <a:spAutoFit/>
          </a:bodyPr>
          <a:lstStyle/>
          <a:p>
            <a:r>
              <a:rPr lang="ja-JP" altLang="en-US" sz="800" b="1" dirty="0"/>
              <a:t>左手の小指部分にマイク、親指部分にスピーカーが内蔵されており</a:t>
            </a:r>
            <a:r>
              <a:rPr lang="ja-JP" altLang="en-US" sz="800" b="1" dirty="0" smtClean="0"/>
              <a:t>、</a:t>
            </a:r>
            <a:endParaRPr lang="en-US" altLang="ja-JP" sz="800" b="1" dirty="0" smtClean="0"/>
          </a:p>
          <a:p>
            <a:r>
              <a:rPr lang="en-US" altLang="ja-JP" sz="800" b="1" dirty="0" smtClean="0"/>
              <a:t>Bluetooth</a:t>
            </a:r>
            <a:r>
              <a:rPr lang="ja-JP" altLang="en-US" sz="800" b="1" dirty="0"/>
              <a:t>対応でスマホを持たずに通話可能。</a:t>
            </a:r>
            <a:br>
              <a:rPr lang="ja-JP" altLang="en-US" sz="800" b="1" dirty="0"/>
            </a:br>
            <a:r>
              <a:rPr lang="ja-JP" altLang="en-US" sz="800" b="1" dirty="0"/>
              <a:t>左手首に付いている多機能ボタンを使えば着信応答にも対応。</a:t>
            </a:r>
            <a:br>
              <a:rPr lang="ja-JP" altLang="en-US" sz="800" b="1" dirty="0"/>
            </a:br>
            <a:r>
              <a:rPr lang="ja-JP" altLang="en-US" sz="800" b="1" dirty="0"/>
              <a:t>また、両手の人差し指と親指の先端には電導繊維が使われており</a:t>
            </a:r>
            <a:r>
              <a:rPr lang="ja-JP" altLang="en-US" sz="800" b="1" dirty="0" smtClean="0"/>
              <a:t>、</a:t>
            </a:r>
            <a:endParaRPr lang="en-US" altLang="ja-JP" sz="800" b="1" dirty="0" smtClean="0"/>
          </a:p>
          <a:p>
            <a:r>
              <a:rPr lang="ja-JP" altLang="en-US" sz="800" b="1" dirty="0" smtClean="0"/>
              <a:t>装着</a:t>
            </a:r>
            <a:r>
              <a:rPr lang="ja-JP" altLang="en-US" sz="800" b="1" dirty="0"/>
              <a:t>したままスマホなどのタッチパネルの操作</a:t>
            </a:r>
            <a:r>
              <a:rPr lang="en-US" altLang="ja-JP" sz="800" b="1" dirty="0"/>
              <a:t>OK</a:t>
            </a:r>
            <a:r>
              <a:rPr lang="ja-JP" altLang="en-US" sz="800" b="1" dirty="0" err="1" smtClean="0"/>
              <a:t>。</a:t>
            </a:r>
            <a:endParaRPr lang="ja-JP" altLang="en-US" b="1" dirty="0"/>
          </a:p>
        </p:txBody>
      </p:sp>
      <p:pic>
        <p:nvPicPr>
          <p:cNvPr id="2070" name="Picture 22" descr="商品の詳細"/>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3005" y="223550"/>
            <a:ext cx="795059" cy="795060"/>
          </a:xfrm>
          <a:prstGeom prst="rect">
            <a:avLst/>
          </a:prstGeom>
          <a:noFill/>
          <a:extLst>
            <a:ext uri="{909E8E84-426E-40DD-AFC4-6F175D3DCCD1}">
              <a14:hiddenFill xmlns:a14="http://schemas.microsoft.com/office/drawing/2010/main">
                <a:solidFill>
                  <a:srgbClr val="FFFFFF"/>
                </a:solidFill>
              </a14:hiddenFill>
            </a:ext>
          </a:extLst>
        </p:spPr>
      </p:pic>
      <p:pic>
        <p:nvPicPr>
          <p:cNvPr id="2120" name="Picture 72" descr="あなたの言葉と、その言葉の意味を理解します。"/>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859638" y="-25915938"/>
            <a:ext cx="47434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145" name="Picture 97" descr="http://rr.img.naver.jp:80/mig?src=http%3A%2F%2Fimgcc.naver.jp%2Fkaze%2Fmission%2FUSER%2F20130522%2F44%2F470024%2F1%2F661x359xbe61ecbc817e01dbd2483666.jpg%2F300%2F600&amp;twidth=300&amp;theight=600&amp;qlt=80&amp;res_format=jpg&amp;op=r">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6287" y="3425813"/>
            <a:ext cx="1828240" cy="993344"/>
          </a:xfrm>
          <a:prstGeom prst="rect">
            <a:avLst/>
          </a:prstGeom>
          <a:noFill/>
          <a:extLst>
            <a:ext uri="{909E8E84-426E-40DD-AFC4-6F175D3DCCD1}">
              <a14:hiddenFill xmlns:a14="http://schemas.microsoft.com/office/drawing/2010/main">
                <a:solidFill>
                  <a:srgbClr val="FFFFFF"/>
                </a:solidFill>
              </a14:hiddenFill>
            </a:ext>
          </a:extLst>
        </p:spPr>
      </p:pic>
      <p:pic>
        <p:nvPicPr>
          <p:cNvPr id="2147" name="Picture 99" descr="http://japan.cnet.com/storage/2013/10/05/838ecd0deb6ebcc711d9002b1688baa2/iphone-4s-siri.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06753" y="3429000"/>
            <a:ext cx="1098835" cy="1102186"/>
          </a:xfrm>
          <a:prstGeom prst="rect">
            <a:avLst/>
          </a:prstGeom>
          <a:noFill/>
          <a:extLst>
            <a:ext uri="{909E8E84-426E-40DD-AFC4-6F175D3DCCD1}">
              <a14:hiddenFill xmlns:a14="http://schemas.microsoft.com/office/drawing/2010/main">
                <a:solidFill>
                  <a:srgbClr val="FFFFFF"/>
                </a:solidFill>
              </a14:hiddenFill>
            </a:ext>
          </a:extLst>
        </p:spPr>
      </p:pic>
      <p:pic>
        <p:nvPicPr>
          <p:cNvPr id="2149" name="Picture 101" descr="http://livedoor.blogimg.jp/antena_big-iphone/imgs/5/9/59113a3f.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61115" y="223549"/>
            <a:ext cx="795061" cy="79506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1"/>
          <p:cNvSpPr>
            <a:spLocks noChangeArrowheads="1"/>
          </p:cNvSpPr>
          <p:nvPr/>
        </p:nvSpPr>
        <p:spPr bwMode="auto">
          <a:xfrm>
            <a:off x="3851920" y="3318604"/>
            <a:ext cx="320921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000000"/>
                </a:solidFill>
                <a:effectLst/>
                <a:latin typeface="Arial" pitchFamily="34" charset="0"/>
                <a:ea typeface="ＭＳ Ｐゴシック" pitchFamily="50" charset="-128"/>
                <a:cs typeface="ＭＳ Ｐゴシック" pitchFamily="50" charset="-128"/>
              </a:rPr>
              <a:t>  </a:t>
            </a: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Siriには、人に話しかけるのと同じように話しかけてください。</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「メッセージを読んで」「タイマーを35分にセットして」という感じで。</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Siriはとても賢いので、あなたの言葉だけでなく、</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その意味までも理解します。</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「週末の京都の天気は？」とSiriに聞くと、</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「週末の天気です」と言いながら京都の天気予報を表示します。</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続いて「奈良はどう？」と聞いてみると、</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Siriはあなたが一つ前に天気について質問したことを覚えているので、</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すぐに奈良の天気を探し出します。Siriは先を読みながら情報を探すので、</a:t>
            </a:r>
            <a:endParaRPr kumimoji="1" lang="en-US"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お目当てのものが見つかるまであなたに質問します。</a:t>
            </a:r>
            <a:endParaRPr kumimoji="1" lang="ja-JP" altLang="ja-JP" sz="1600" b="1" i="0" u="none" strike="noStrike" cap="none" normalizeH="0" baseline="0" dirty="0" smtClean="0">
              <a:ln>
                <a:noFill/>
              </a:ln>
              <a:solidFill>
                <a:srgbClr val="000000"/>
              </a:solidFill>
              <a:effectLst/>
              <a:latin typeface="Arial" pitchFamily="34" charset="0"/>
              <a:ea typeface="ＭＳ Ｐゴシック" pitchFamily="50" charset="-128"/>
              <a:cs typeface="ＭＳ Ｐゴシック" pitchFamily="50" charset="-128"/>
            </a:endParaRPr>
          </a:p>
        </p:txBody>
      </p:sp>
      <p:grpSp>
        <p:nvGrpSpPr>
          <p:cNvPr id="36" name="グループ化 35"/>
          <p:cNvGrpSpPr/>
          <p:nvPr/>
        </p:nvGrpSpPr>
        <p:grpSpPr>
          <a:xfrm>
            <a:off x="2135057" y="355385"/>
            <a:ext cx="576064" cy="552424"/>
            <a:chOff x="2439227" y="426613"/>
            <a:chExt cx="576064" cy="552424"/>
          </a:xfrm>
        </p:grpSpPr>
        <p:sp>
          <p:nvSpPr>
            <p:cNvPr id="37" name="円/楕円 36"/>
            <p:cNvSpPr/>
            <p:nvPr/>
          </p:nvSpPr>
          <p:spPr>
            <a:xfrm>
              <a:off x="2439227" y="426613"/>
              <a:ext cx="576064" cy="552424"/>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rgbClr val="FFFF00"/>
                </a:solidFill>
              </a:endParaRPr>
            </a:p>
          </p:txBody>
        </p:sp>
        <p:sp>
          <p:nvSpPr>
            <p:cNvPr id="38" name="テキスト ボックス 37"/>
            <p:cNvSpPr txBox="1"/>
            <p:nvPr/>
          </p:nvSpPr>
          <p:spPr>
            <a:xfrm>
              <a:off x="2517907" y="512610"/>
              <a:ext cx="418704" cy="369332"/>
            </a:xfrm>
            <a:prstGeom prst="rect">
              <a:avLst/>
            </a:prstGeom>
            <a:noFill/>
          </p:spPr>
          <p:txBody>
            <a:bodyPr wrap="none" rtlCol="0">
              <a:spAutoFit/>
            </a:bodyPr>
            <a:lstStyle/>
            <a:p>
              <a:r>
                <a:rPr lang="en-US" altLang="ja-JP" dirty="0" smtClean="0">
                  <a:solidFill>
                    <a:srgbClr val="FFFF00"/>
                  </a:solidFill>
                </a:rPr>
                <a:t>10</a:t>
              </a:r>
              <a:endParaRPr kumimoji="1" lang="ja-JP" altLang="en-US" dirty="0">
                <a:solidFill>
                  <a:srgbClr val="FFFF00"/>
                </a:solidFill>
              </a:endParaRPr>
            </a:p>
          </p:txBody>
        </p:sp>
      </p:grpSp>
    </p:spTree>
    <p:extLst>
      <p:ext uri="{BB962C8B-B14F-4D97-AF65-F5344CB8AC3E}">
        <p14:creationId xmlns:p14="http://schemas.microsoft.com/office/powerpoint/2010/main" val="44796223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8881</TotalTime>
  <Words>1588</Words>
  <Application>Microsoft Office PowerPoint</Application>
  <PresentationFormat>画面に合わせる (4:3)</PresentationFormat>
  <Paragraphs>445</Paragraphs>
  <Slides>20</Slides>
  <Notes>20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oota</dc:creator>
  <cp:lastModifiedBy>Daiya</cp:lastModifiedBy>
  <cp:revision>1395</cp:revision>
  <dcterms:created xsi:type="dcterms:W3CDTF">2013-05-13T02:51:54Z</dcterms:created>
  <dcterms:modified xsi:type="dcterms:W3CDTF">2014-01-16T10:39:05Z</dcterms:modified>
</cp:coreProperties>
</file>