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標題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zh-TW" altLang="en-US" smtClean="0"/>
              <a:t>按一下以編輯母片標題樣式</a:t>
            </a:r>
            <a:endParaRPr kumimoji="0" lang="en-US"/>
          </a:p>
        </p:txBody>
      </p:sp>
      <p:sp>
        <p:nvSpPr>
          <p:cNvPr id="17" name="副標題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grpSp>
        <p:nvGrpSpPr>
          <p:cNvPr id="2" name="群組 1"/>
          <p:cNvGrpSpPr/>
          <p:nvPr/>
        </p:nvGrpSpPr>
        <p:grpSpPr>
          <a:xfrm>
            <a:off x="-3765" y="4953000"/>
            <a:ext cx="9147765" cy="1912088"/>
            <a:chOff x="-3765" y="4832896"/>
            <a:chExt cx="9147765" cy="2032192"/>
          </a:xfrm>
        </p:grpSpPr>
        <p:sp>
          <p:nvSpPr>
            <p:cNvPr id="7" name="手繪多邊形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手繪多邊形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手繪多邊形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直線接點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期版面配置區 29"/>
          <p:cNvSpPr>
            <a:spLocks noGrp="1"/>
          </p:cNvSpPr>
          <p:nvPr>
            <p:ph type="dt" sz="half" idx="10"/>
          </p:nvPr>
        </p:nvSpPr>
        <p:spPr/>
        <p:txBody>
          <a:bodyPr/>
          <a:lstStyle>
            <a:lvl1pPr>
              <a:defRPr>
                <a:solidFill>
                  <a:srgbClr val="FFFFFF"/>
                </a:solidFill>
              </a:defRPr>
            </a:lvl1pPr>
            <a:extLst/>
          </a:lstStyle>
          <a:p>
            <a:fld id="{7FFB0D28-1121-48A0-A8A6-D8DDD9E040ED}" type="datetimeFigureOut">
              <a:rPr lang="zh-TW" altLang="en-US" smtClean="0"/>
              <a:t>2014/1/16</a:t>
            </a:fld>
            <a:endParaRPr lang="zh-TW" altLang="en-US"/>
          </a:p>
        </p:txBody>
      </p:sp>
      <p:sp>
        <p:nvSpPr>
          <p:cNvPr id="19" name="頁尾版面配置區 18"/>
          <p:cNvSpPr>
            <a:spLocks noGrp="1"/>
          </p:cNvSpPr>
          <p:nvPr>
            <p:ph type="ftr" sz="quarter" idx="11"/>
          </p:nvPr>
        </p:nvSpPr>
        <p:spPr/>
        <p:txBody>
          <a:bodyPr/>
          <a:lstStyle>
            <a:lvl1pPr>
              <a:defRPr>
                <a:solidFill>
                  <a:schemeClr val="accent1">
                    <a:tint val="20000"/>
                  </a:schemeClr>
                </a:solidFill>
              </a:defRPr>
            </a:lvl1pPr>
            <a:extLst/>
          </a:lstStyle>
          <a:p>
            <a:endParaRPr lang="zh-TW" altLang="en-US"/>
          </a:p>
        </p:txBody>
      </p:sp>
      <p:sp>
        <p:nvSpPr>
          <p:cNvPr id="27" name="投影片編號版面配置區 26"/>
          <p:cNvSpPr>
            <a:spLocks noGrp="1"/>
          </p:cNvSpPr>
          <p:nvPr>
            <p:ph type="sldNum" sz="quarter" idx="12"/>
          </p:nvPr>
        </p:nvSpPr>
        <p:spPr/>
        <p:txBody>
          <a:bodyPr/>
          <a:lstStyle>
            <a:lvl1pPr>
              <a:defRPr>
                <a:solidFill>
                  <a:srgbClr val="FFFFFF"/>
                </a:solidFill>
              </a:defRPr>
            </a:lvl1pPr>
            <a:extLst/>
          </a:lstStyle>
          <a:p>
            <a:fld id="{0A71F0E7-3F07-4775-ABE5-498685462BEC}" type="slidenum">
              <a:rPr lang="zh-TW" altLang="en-US" smtClean="0"/>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1481329"/>
            <a:ext cx="8229600" cy="4386071"/>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7FFB0D28-1121-48A0-A8A6-D8DDD9E040ED}" type="datetimeFigureOut">
              <a:rPr lang="zh-TW" altLang="en-US" smtClean="0"/>
              <a:t>2014/1/16</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0A71F0E7-3F07-4775-ABE5-498685462BEC}"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44013" y="274640"/>
            <a:ext cx="1777470" cy="5592761"/>
          </a:xfrm>
        </p:spPr>
        <p:txBody>
          <a:bodyPr vert="eaVert"/>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41"/>
            <a:ext cx="6324600" cy="5592760"/>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7FFB0D28-1121-48A0-A8A6-D8DDD9E040ED}" type="datetimeFigureOut">
              <a:rPr lang="zh-TW" altLang="en-US" smtClean="0"/>
              <a:t>2014/1/16</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0A71F0E7-3F07-4775-ABE5-498685462BEC}"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7FFB0D28-1121-48A0-A8A6-D8DDD9E040ED}" type="datetimeFigureOut">
              <a:rPr lang="zh-TW" altLang="en-US" smtClean="0"/>
              <a:t>2014/1/16</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0A71F0E7-3F07-4775-ABE5-498685462BEC}" type="slidenum">
              <a:rPr lang="zh-TW" altLang="en-US" smtClean="0"/>
              <a:t>‹#›</a:t>
            </a:fld>
            <a:endParaRPr lang="zh-TW" altLang="en-US"/>
          </a:p>
        </p:txBody>
      </p:sp>
      <p:sp>
        <p:nvSpPr>
          <p:cNvPr id="7" name="標題 6"/>
          <p:cNvSpPr>
            <a:spLocks noGrp="1"/>
          </p:cNvSpPr>
          <p:nvPr>
            <p:ph type="title"/>
          </p:nvPr>
        </p:nvSpPr>
        <p:spPr/>
        <p:txBody>
          <a:bodyPr rtlCol="0"/>
          <a:lstStyle>
            <a:extLst/>
          </a:lstStyle>
          <a:p>
            <a:r>
              <a:rPr kumimoji="0" lang="zh-TW" altLang="en-US" smtClean="0"/>
              <a:t>按一下以編輯母片標題樣式</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bg>
      <p:bgRef idx="1002">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extLst/>
          </a:lstStyle>
          <a:p>
            <a:fld id="{7FFB0D28-1121-48A0-A8A6-D8DDD9E040ED}" type="datetimeFigureOut">
              <a:rPr lang="zh-TW" altLang="en-US" smtClean="0"/>
              <a:t>2014/1/16</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0A71F0E7-3F07-4775-ABE5-498685462BEC}" type="slidenum">
              <a:rPr lang="zh-TW" altLang="en-US" smtClean="0"/>
              <a:t>‹#›</a:t>
            </a:fld>
            <a:endParaRPr lang="zh-TW" altLang="en-US"/>
          </a:p>
        </p:txBody>
      </p:sp>
      <p:sp>
        <p:nvSpPr>
          <p:cNvPr id="7" name="＞形箭號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形箭號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bg>
      <p:bgRef idx="1002">
        <a:schemeClr val="bg1"/>
      </p:bgRef>
    </p:bg>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7FFB0D28-1121-48A0-A8A6-D8DDD9E040ED}" type="datetimeFigureOut">
              <a:rPr lang="zh-TW" altLang="en-US" smtClean="0"/>
              <a:t>2014/1/16</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0A71F0E7-3F07-4775-ABE5-498685462BEC}" type="slidenum">
              <a:rPr lang="zh-TW" altLang="en-US" smtClean="0"/>
              <a:t>‹#›</a:t>
            </a:fld>
            <a:endParaRPr lang="zh-TW" altLang="en-US"/>
          </a:p>
        </p:txBody>
      </p:sp>
      <p:sp>
        <p:nvSpPr>
          <p:cNvPr id="8" name="標題 7"/>
          <p:cNvSpPr>
            <a:spLocks noGrp="1"/>
          </p:cNvSpPr>
          <p:nvPr>
            <p:ph type="title"/>
          </p:nvPr>
        </p:nvSpPr>
        <p:spPr/>
        <p:txBody>
          <a:bodyPr rtlCol="0"/>
          <a:lstStyle>
            <a:extLst/>
          </a:lstStyle>
          <a:p>
            <a:r>
              <a:rPr kumimoji="0" lang="zh-TW" altLang="en-US" smtClean="0"/>
              <a:t>按一下以編輯母片標題樣式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bg>
      <p:bgRef idx="1003">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8229600" cy="1143000"/>
          </a:xfrm>
        </p:spPr>
        <p:txBody>
          <a:bodyPr anchor="ctr"/>
          <a:lstStyle>
            <a:lvl1pPr>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extLst/>
          </a:lstStyle>
          <a:p>
            <a:fld id="{7FFB0D28-1121-48A0-A8A6-D8DDD9E040ED}" type="datetimeFigureOut">
              <a:rPr lang="zh-TW" altLang="en-US" smtClean="0"/>
              <a:t>2014/1/16</a:t>
            </a:fld>
            <a:endParaRPr lang="zh-TW" altLang="en-US"/>
          </a:p>
        </p:txBody>
      </p:sp>
      <p:sp>
        <p:nvSpPr>
          <p:cNvPr id="8" name="頁尾版面配置區 7"/>
          <p:cNvSpPr>
            <a:spLocks noGrp="1"/>
          </p:cNvSpPr>
          <p:nvPr>
            <p:ph type="ftr" sz="quarter" idx="11"/>
          </p:nvPr>
        </p:nvSpPr>
        <p:spPr/>
        <p:txBody>
          <a:bodyPr/>
          <a:lstStyle>
            <a:extLst/>
          </a:lstStyle>
          <a:p>
            <a:endParaRPr lang="zh-TW" altLang="en-US"/>
          </a:p>
        </p:txBody>
      </p:sp>
      <p:sp>
        <p:nvSpPr>
          <p:cNvPr id="9" name="投影片編號版面配置區 8"/>
          <p:cNvSpPr>
            <a:spLocks noGrp="1"/>
          </p:cNvSpPr>
          <p:nvPr>
            <p:ph type="sldNum" sz="quarter" idx="12"/>
          </p:nvPr>
        </p:nvSpPr>
        <p:spPr/>
        <p:txBody>
          <a:bodyPr/>
          <a:lstStyle>
            <a:extLst/>
          </a:lstStyle>
          <a:p>
            <a:fld id="{0A71F0E7-3F07-4775-ABE5-498685462BEC}" type="slidenum">
              <a:rPr lang="zh-TW" altLang="en-US" smtClean="0"/>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bg>
      <p:bgRef idx="1002">
        <a:schemeClr val="bg1"/>
      </p:bgRef>
    </p:bg>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extLst/>
          </a:lstStyle>
          <a:p>
            <a:fld id="{7FFB0D28-1121-48A0-A8A6-D8DDD9E040ED}" type="datetimeFigureOut">
              <a:rPr lang="zh-TW" altLang="en-US" smtClean="0"/>
              <a:t>2014/1/16</a:t>
            </a:fld>
            <a:endParaRPr lang="zh-TW" altLang="en-US"/>
          </a:p>
        </p:txBody>
      </p:sp>
      <p:sp>
        <p:nvSpPr>
          <p:cNvPr id="4" name="頁尾版面配置區 3"/>
          <p:cNvSpPr>
            <a:spLocks noGrp="1"/>
          </p:cNvSpPr>
          <p:nvPr>
            <p:ph type="ftr" sz="quarter" idx="11"/>
          </p:nvPr>
        </p:nvSpPr>
        <p:spPr/>
        <p:txBody>
          <a:bodyPr/>
          <a:lstStyle>
            <a:extLst/>
          </a:lstStyle>
          <a:p>
            <a:endParaRPr lang="zh-TW" altLang="en-US"/>
          </a:p>
        </p:txBody>
      </p:sp>
      <p:sp>
        <p:nvSpPr>
          <p:cNvPr id="5" name="投影片編號版面配置區 4"/>
          <p:cNvSpPr>
            <a:spLocks noGrp="1"/>
          </p:cNvSpPr>
          <p:nvPr>
            <p:ph type="sldNum" sz="quarter" idx="12"/>
          </p:nvPr>
        </p:nvSpPr>
        <p:spPr/>
        <p:txBody>
          <a:bodyPr/>
          <a:lstStyle>
            <a:extLst/>
          </a:lstStyle>
          <a:p>
            <a:fld id="{0A71F0E7-3F07-4775-ABE5-498685462BEC}" type="slidenum">
              <a:rPr lang="zh-TW" altLang="en-US" smtClean="0"/>
              <a:t>‹#›</a:t>
            </a:fld>
            <a:endParaRPr lang="zh-TW" altLang="en-US"/>
          </a:p>
        </p:txBody>
      </p:sp>
      <p:sp>
        <p:nvSpPr>
          <p:cNvPr id="6" name="標題 5"/>
          <p:cNvSpPr>
            <a:spLocks noGrp="1"/>
          </p:cNvSpPr>
          <p:nvPr>
            <p:ph type="title"/>
          </p:nvPr>
        </p:nvSpPr>
        <p:spPr/>
        <p:txBody>
          <a:bodyPr rtlCol="0"/>
          <a:lstStyle>
            <a:extLst/>
          </a:lstStyle>
          <a:p>
            <a:r>
              <a:rPr kumimoji="0" lang="zh-TW" altLang="en-US" smtClean="0"/>
              <a:t>按一下以編輯母片標題樣式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extLst/>
          </a:lstStyle>
          <a:p>
            <a:fld id="{7FFB0D28-1121-48A0-A8A6-D8DDD9E040ED}" type="datetimeFigureOut">
              <a:rPr lang="zh-TW" altLang="en-US" smtClean="0"/>
              <a:t>2014/1/16</a:t>
            </a:fld>
            <a:endParaRPr lang="zh-TW" altLang="en-US"/>
          </a:p>
        </p:txBody>
      </p:sp>
      <p:sp>
        <p:nvSpPr>
          <p:cNvPr id="3" name="頁尾版面配置區 2"/>
          <p:cNvSpPr>
            <a:spLocks noGrp="1"/>
          </p:cNvSpPr>
          <p:nvPr>
            <p:ph type="ftr" sz="quarter" idx="11"/>
          </p:nvPr>
        </p:nvSpPr>
        <p:spPr/>
        <p:txBody>
          <a:bodyPr/>
          <a:lstStyle>
            <a:extLst/>
          </a:lstStyle>
          <a:p>
            <a:endParaRPr lang="zh-TW" altLang="en-US"/>
          </a:p>
        </p:txBody>
      </p:sp>
      <p:sp>
        <p:nvSpPr>
          <p:cNvPr id="4" name="投影片編號版面配置區 3"/>
          <p:cNvSpPr>
            <a:spLocks noGrp="1"/>
          </p:cNvSpPr>
          <p:nvPr>
            <p:ph type="sldNum" sz="quarter" idx="12"/>
          </p:nvPr>
        </p:nvSpPr>
        <p:spPr/>
        <p:txBody>
          <a:bodyPr/>
          <a:lstStyle>
            <a:extLst/>
          </a:lstStyle>
          <a:p>
            <a:fld id="{0A71F0E7-3F07-4775-ABE5-498685462BEC}"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3">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a:xfrm>
            <a:off x="6727032" y="6407944"/>
            <a:ext cx="1920240" cy="365760"/>
          </a:xfrm>
        </p:spPr>
        <p:txBody>
          <a:bodyPr/>
          <a:lstStyle>
            <a:extLst/>
          </a:lstStyle>
          <a:p>
            <a:fld id="{7FFB0D28-1121-48A0-A8A6-D8DDD9E040ED}" type="datetimeFigureOut">
              <a:rPr lang="zh-TW" altLang="en-US" smtClean="0"/>
              <a:t>2014/1/16</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0A71F0E7-3F07-4775-ABE5-498685462BEC}" type="slidenum">
              <a:rPr lang="zh-TW" altLang="en-US" smtClean="0"/>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2">
        <a:schemeClr val="bg1"/>
      </p:bgRef>
    </p:bg>
    <p:spTree>
      <p:nvGrpSpPr>
        <p:cNvPr id="1" name=""/>
        <p:cNvGrpSpPr/>
        <p:nvPr/>
      </p:nvGrpSpPr>
      <p:grpSpPr>
        <a:xfrm>
          <a:off x="0" y="0"/>
          <a:ext cx="0" cy="0"/>
          <a:chOff x="0" y="0"/>
          <a:chExt cx="0" cy="0"/>
        </a:xfrm>
      </p:grpSpPr>
      <p:sp>
        <p:nvSpPr>
          <p:cNvPr id="4" name="文字版面配置區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zh-TW" altLang="en-US" smtClean="0"/>
              <a:t>按一下以編輯母片文字樣式</a:t>
            </a:r>
          </a:p>
        </p:txBody>
      </p:sp>
      <p:sp>
        <p:nvSpPr>
          <p:cNvPr id="3" name="圖片版面配置區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zh-TW" altLang="en-US" smtClean="0"/>
              <a:t>按一下圖示以新增圖片</a:t>
            </a:r>
            <a:endParaRPr kumimoji="0" lang="en-US" dirty="0"/>
          </a:p>
        </p:txBody>
      </p:sp>
      <p:sp>
        <p:nvSpPr>
          <p:cNvPr id="5" name="日期版面配置區 4"/>
          <p:cNvSpPr>
            <a:spLocks noGrp="1"/>
          </p:cNvSpPr>
          <p:nvPr>
            <p:ph type="dt" sz="half" idx="10"/>
          </p:nvPr>
        </p:nvSpPr>
        <p:spPr/>
        <p:txBody>
          <a:bodyPr/>
          <a:lstStyle>
            <a:lvl1pPr>
              <a:defRPr>
                <a:solidFill>
                  <a:schemeClr val="tx1"/>
                </a:solidFill>
              </a:defRPr>
            </a:lvl1pPr>
            <a:extLst/>
          </a:lstStyle>
          <a:p>
            <a:fld id="{7FFB0D28-1121-48A0-A8A6-D8DDD9E040ED}" type="datetimeFigureOut">
              <a:rPr lang="zh-TW" altLang="en-US" smtClean="0"/>
              <a:t>2014/1/16</a:t>
            </a:fld>
            <a:endParaRPr lang="zh-TW" altLang="en-US"/>
          </a:p>
        </p:txBody>
      </p:sp>
      <p:sp>
        <p:nvSpPr>
          <p:cNvPr id="6" name="頁尾版面配置區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zh-TW" altLang="en-US"/>
          </a:p>
        </p:txBody>
      </p:sp>
      <p:sp>
        <p:nvSpPr>
          <p:cNvPr id="7" name="投影片編號版面配置區 6"/>
          <p:cNvSpPr>
            <a:spLocks noGrp="1"/>
          </p:cNvSpPr>
          <p:nvPr>
            <p:ph type="sldNum" sz="quarter" idx="12"/>
          </p:nvPr>
        </p:nvSpPr>
        <p:spPr/>
        <p:txBody>
          <a:bodyPr/>
          <a:lstStyle>
            <a:lvl1pPr>
              <a:defRPr>
                <a:solidFill>
                  <a:schemeClr val="tx1"/>
                </a:solidFill>
              </a:defRPr>
            </a:lvl1pPr>
            <a:extLst/>
          </a:lstStyle>
          <a:p>
            <a:fld id="{0A71F0E7-3F07-4775-ABE5-498685462BEC}" type="slidenum">
              <a:rPr lang="zh-TW" altLang="en-US" smtClean="0"/>
              <a:t>‹#›</a:t>
            </a:fld>
            <a:endParaRPr lang="zh-TW" altLang="en-US"/>
          </a:p>
        </p:txBody>
      </p:sp>
      <p:sp>
        <p:nvSpPr>
          <p:cNvPr id="2" name="標題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zh-TW" altLang="en-US" smtClean="0"/>
              <a:t>按一下以編輯母片標題樣式</a:t>
            </a:r>
            <a:endParaRPr kumimoji="0" lang="en-US"/>
          </a:p>
        </p:txBody>
      </p:sp>
      <p:sp>
        <p:nvSpPr>
          <p:cNvPr id="8" name="手繪多邊形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手繪多邊形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直角三角形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直線接點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形箭號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形箭號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手繪多邊形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手繪多邊形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直角三角形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直線接點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標題版面配置區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zh-TW" altLang="en-US" smtClean="0"/>
              <a:t>按一下以編輯母片標題樣式</a:t>
            </a:r>
            <a:endParaRPr kumimoji="0" lang="en-US"/>
          </a:p>
        </p:txBody>
      </p:sp>
      <p:sp>
        <p:nvSpPr>
          <p:cNvPr id="30" name="文字版面配置區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0" name="日期版面配置區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FFB0D28-1121-48A0-A8A6-D8DDD9E040ED}" type="datetimeFigureOut">
              <a:rPr lang="zh-TW" altLang="en-US" smtClean="0"/>
              <a:t>2014/1/16</a:t>
            </a:fld>
            <a:endParaRPr lang="zh-TW" altLang="en-US"/>
          </a:p>
        </p:txBody>
      </p:sp>
      <p:sp>
        <p:nvSpPr>
          <p:cNvPr id="22" name="頁尾版面配置區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zh-TW" altLang="en-US"/>
          </a:p>
        </p:txBody>
      </p:sp>
      <p:sp>
        <p:nvSpPr>
          <p:cNvPr id="18" name="投影片編號版面配置區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A71F0E7-3F07-4775-ABE5-498685462BEC}"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ja.wikipedia.org/wiki/%E3%82%B3%E3%82%A4%E3%83%AB" TargetMode="External"/><Relationship Id="rId7" Type="http://schemas.openxmlformats.org/officeDocument/2006/relationships/image" Target="../media/image5.jpeg"/><Relationship Id="rId2" Type="http://schemas.openxmlformats.org/officeDocument/2006/relationships/hyperlink" Target="http://ja.wikipedia.org/wiki/%E9%9B%BB%E7%A3%81%E8%AA%98%E5%B0%8E" TargetMode="External"/><Relationship Id="rId1" Type="http://schemas.openxmlformats.org/officeDocument/2006/relationships/slideLayout" Target="../slideLayouts/slideLayout2.xml"/><Relationship Id="rId6" Type="http://schemas.openxmlformats.org/officeDocument/2006/relationships/hyperlink" Target="http://ja.wikipedia.org/wiki/%E8%B5%B7%E9%9B%BB%E5%8A%9B" TargetMode="External"/><Relationship Id="rId5" Type="http://schemas.openxmlformats.org/officeDocument/2006/relationships/hyperlink" Target="http://ja.wikipedia.org/wiki/%E7%A3%81%E6%9D%9F" TargetMode="External"/><Relationship Id="rId4" Type="http://schemas.openxmlformats.org/officeDocument/2006/relationships/hyperlink" Target="http://ja.wikipedia.org/wiki/%E9%9B%BB%E6%B5%8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ja.wikipedia.org/wiki/%E3%83%90%E3%83%BC%E3%82%B3%E3%83%BC%E3%83%89" TargetMode="External"/><Relationship Id="rId2" Type="http://schemas.openxmlformats.org/officeDocument/2006/relationships/hyperlink" Target="http://ja.wikipedia.org/wiki/%E5%85%89%E5%AD%A6%E6%96%87%E5%AD%97%E8%AA%8D%E8%AD%98" TargetMode="Externa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http://ja.wikipedia.org/wiki/%E4%BD%8F%E6%89%80" TargetMode="External"/><Relationship Id="rId4" Type="http://schemas.openxmlformats.org/officeDocument/2006/relationships/hyperlink" Target="http://ja.wikipedia.org/wiki/%E9%83%B5%E4%BE%BF%E7%95%AA%E5%8F%B7"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fontScale="90000"/>
          </a:bodyPr>
          <a:lstStyle/>
          <a:p>
            <a:r>
              <a:rPr lang="en-US" altLang="zh-TW" sz="4200" dirty="0" smtClean="0"/>
              <a:t>Web</a:t>
            </a:r>
            <a:r>
              <a:rPr lang="ja-JP" altLang="en-US" sz="4200" dirty="0" smtClean="0"/>
              <a:t>マーケティングイノベーション</a:t>
            </a:r>
            <a:r>
              <a:rPr lang="en-US" altLang="ja-JP" sz="4200" dirty="0" smtClean="0"/>
              <a:t/>
            </a:r>
            <a:br>
              <a:rPr lang="en-US" altLang="ja-JP" sz="4200" dirty="0" smtClean="0"/>
            </a:br>
            <a:r>
              <a:rPr lang="ja-JP" altLang="en-US" sz="4200" dirty="0" smtClean="0"/>
              <a:t>課題レポート</a:t>
            </a:r>
            <a:r>
              <a:rPr lang="en-US" altLang="ja-JP" sz="4200" dirty="0" smtClean="0"/>
              <a:t/>
            </a:r>
            <a:br>
              <a:rPr lang="en-US" altLang="ja-JP" sz="4200" dirty="0" smtClean="0"/>
            </a:br>
            <a:endParaRPr lang="zh-TW" altLang="en-US" sz="4200" dirty="0"/>
          </a:p>
        </p:txBody>
      </p:sp>
      <p:sp>
        <p:nvSpPr>
          <p:cNvPr id="3" name="副標題 2"/>
          <p:cNvSpPr>
            <a:spLocks noGrp="1"/>
          </p:cNvSpPr>
          <p:nvPr>
            <p:ph type="subTitle" idx="1"/>
          </p:nvPr>
        </p:nvSpPr>
        <p:spPr/>
        <p:txBody>
          <a:bodyPr>
            <a:normAutofit/>
          </a:bodyPr>
          <a:lstStyle/>
          <a:p>
            <a:r>
              <a:rPr lang="en-US" altLang="ja-JP" dirty="0"/>
              <a:t>37</a:t>
            </a:r>
            <a:r>
              <a:rPr lang="ja-JP" altLang="en-US" dirty="0"/>
              <a:t>期</a:t>
            </a:r>
            <a:endParaRPr lang="en-US" altLang="ja-JP" dirty="0"/>
          </a:p>
          <a:p>
            <a:r>
              <a:rPr lang="zh-TW" altLang="en-US" dirty="0">
                <a:latin typeface="Adobe 黑体 Std R" pitchFamily="34" charset="-128"/>
                <a:ea typeface="Adobe 黑体 Std R" pitchFamily="34" charset="-128"/>
              </a:rPr>
              <a:t>闕銘樓</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dirty="0"/>
          </a:p>
        </p:txBody>
      </p:sp>
      <p:sp>
        <p:nvSpPr>
          <p:cNvPr id="3" name="標題 2"/>
          <p:cNvSpPr>
            <a:spLocks noGrp="1"/>
          </p:cNvSpPr>
          <p:nvPr>
            <p:ph type="title"/>
          </p:nvPr>
        </p:nvSpPr>
        <p:spPr/>
        <p:txBody>
          <a:bodyPr/>
          <a:lstStyle/>
          <a:p>
            <a:r>
              <a:rPr lang="en-US" altLang="zh-TW" dirty="0" smtClean="0">
                <a:solidFill>
                  <a:schemeClr val="tx1"/>
                </a:solidFill>
              </a:rPr>
              <a:t>Travel </a:t>
            </a:r>
            <a:r>
              <a:rPr lang="en-US" altLang="zh-TW" dirty="0" smtClean="0">
                <a:solidFill>
                  <a:schemeClr val="tx1"/>
                </a:solidFill>
              </a:rPr>
              <a:t>Pillow</a:t>
            </a:r>
            <a:r>
              <a:rPr lang="ja-JP" altLang="en-US" dirty="0" smtClean="0">
                <a:solidFill>
                  <a:schemeClr val="tx1"/>
                </a:solidFill>
              </a:rPr>
              <a:t>（旅行まくら）</a:t>
            </a:r>
            <a:endParaRPr lang="zh-TW" altLang="en-US" dirty="0">
              <a:solidFill>
                <a:schemeClr val="tx1"/>
              </a:solidFill>
            </a:endParaRPr>
          </a:p>
        </p:txBody>
      </p:sp>
      <p:pic>
        <p:nvPicPr>
          <p:cNvPr id="35842" name="Picture 2" descr="http://www.thegreenhead.com/imgs/ostrich-pillow-portable-power-nap-micro-environment-3.jpg"/>
          <p:cNvPicPr>
            <a:picLocks noChangeAspect="1" noChangeArrowheads="1"/>
          </p:cNvPicPr>
          <p:nvPr/>
        </p:nvPicPr>
        <p:blipFill>
          <a:blip r:embed="rId3" cstate="print"/>
          <a:srcRect/>
          <a:stretch>
            <a:fillRect/>
          </a:stretch>
        </p:blipFill>
        <p:spPr bwMode="auto">
          <a:xfrm>
            <a:off x="5940152" y="1340768"/>
            <a:ext cx="2952328" cy="2952328"/>
          </a:xfrm>
          <a:prstGeom prst="rect">
            <a:avLst/>
          </a:prstGeom>
          <a:noFill/>
        </p:spPr>
      </p:pic>
      <p:pic>
        <p:nvPicPr>
          <p:cNvPr id="35844" name="Picture 4" descr="http://www.thegreenhead.com/imgs/ostrich-pillow-portable-power-nap-micro-environment-4.jpg"/>
          <p:cNvPicPr>
            <a:picLocks noChangeAspect="1" noChangeArrowheads="1"/>
          </p:cNvPicPr>
          <p:nvPr/>
        </p:nvPicPr>
        <p:blipFill>
          <a:blip r:embed="rId4" cstate="print"/>
          <a:srcRect/>
          <a:stretch>
            <a:fillRect/>
          </a:stretch>
        </p:blipFill>
        <p:spPr bwMode="auto">
          <a:xfrm>
            <a:off x="2483768" y="3717032"/>
            <a:ext cx="2880320" cy="2880320"/>
          </a:xfrm>
          <a:prstGeom prst="rect">
            <a:avLst/>
          </a:prstGeom>
          <a:noFill/>
        </p:spPr>
      </p:pic>
      <p:pic>
        <p:nvPicPr>
          <p:cNvPr id="35846" name="Picture 6" descr="http://www.thegreenhead.com/imgs/ostrich-pillow-portable-power-nap-micro-environment-2.jpg"/>
          <p:cNvPicPr>
            <a:picLocks noChangeAspect="1" noChangeArrowheads="1"/>
          </p:cNvPicPr>
          <p:nvPr/>
        </p:nvPicPr>
        <p:blipFill>
          <a:blip r:embed="rId5" cstate="print"/>
          <a:srcRect/>
          <a:stretch>
            <a:fillRect/>
          </a:stretch>
        </p:blipFill>
        <p:spPr bwMode="auto">
          <a:xfrm>
            <a:off x="5652120" y="4077072"/>
            <a:ext cx="2956620" cy="2232248"/>
          </a:xfrm>
          <a:prstGeom prst="rect">
            <a:avLst/>
          </a:prstGeom>
          <a:noFill/>
        </p:spPr>
      </p:pic>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ja-JP" altLang="en-US" dirty="0" smtClean="0"/>
              <a:t>ディスプレイは</a:t>
            </a:r>
            <a:r>
              <a:rPr lang="en-US" altLang="ja-JP" dirty="0" smtClean="0"/>
              <a:t>6</a:t>
            </a:r>
            <a:r>
              <a:rPr lang="ja-JP" altLang="en-US" dirty="0" smtClean="0"/>
              <a:t>インチで、有機</a:t>
            </a:r>
            <a:r>
              <a:rPr lang="en-US" altLang="ja-JP" dirty="0" smtClean="0"/>
              <a:t>EL</a:t>
            </a:r>
            <a:r>
              <a:rPr lang="ja-JP" altLang="en-US" dirty="0" smtClean="0"/>
              <a:t>を採用。解像度は</a:t>
            </a:r>
            <a:r>
              <a:rPr lang="en-US" altLang="ja-JP" dirty="0" smtClean="0"/>
              <a:t>1,280×720</a:t>
            </a:r>
            <a:r>
              <a:rPr lang="ja-JP" altLang="en-US" dirty="0" smtClean="0"/>
              <a:t>ピクセル。</a:t>
            </a:r>
            <a:r>
              <a:rPr lang="en-US" altLang="ja-JP" dirty="0" smtClean="0"/>
              <a:t>LG Display</a:t>
            </a:r>
            <a:r>
              <a:rPr lang="ja-JP" altLang="en-US" dirty="0" smtClean="0"/>
              <a:t>と</a:t>
            </a:r>
            <a:r>
              <a:rPr lang="en-US" altLang="ja-JP" dirty="0" smtClean="0"/>
              <a:t>LG </a:t>
            </a:r>
            <a:r>
              <a:rPr lang="en-US" altLang="ja-JP" dirty="0" err="1" smtClean="0"/>
              <a:t>Chem</a:t>
            </a:r>
            <a:r>
              <a:rPr lang="ja-JP" altLang="en-US" dirty="0" smtClean="0"/>
              <a:t>が共同で、</a:t>
            </a:r>
            <a:r>
              <a:rPr lang="en-US" altLang="ja-JP" dirty="0" smtClean="0"/>
              <a:t>Plastic OLED</a:t>
            </a:r>
            <a:r>
              <a:rPr lang="ja-JP" altLang="en-US" dirty="0" smtClean="0"/>
              <a:t>（</a:t>
            </a:r>
            <a:r>
              <a:rPr lang="en-US" altLang="ja-JP" dirty="0" smtClean="0"/>
              <a:t>POLED</a:t>
            </a:r>
            <a:r>
              <a:rPr lang="ja-JP" altLang="en-US" dirty="0" smtClean="0"/>
              <a:t>）ディスプレイを開発。非常に軽量で薄型、しかも曲げることができる。</a:t>
            </a:r>
            <a:endParaRPr lang="zh-TW" altLang="en-US" dirty="0"/>
          </a:p>
        </p:txBody>
      </p:sp>
      <p:sp>
        <p:nvSpPr>
          <p:cNvPr id="3" name="標題 2"/>
          <p:cNvSpPr>
            <a:spLocks noGrp="1"/>
          </p:cNvSpPr>
          <p:nvPr>
            <p:ph type="title"/>
          </p:nvPr>
        </p:nvSpPr>
        <p:spPr/>
        <p:txBody>
          <a:bodyPr>
            <a:normAutofit/>
          </a:bodyPr>
          <a:lstStyle/>
          <a:p>
            <a:r>
              <a:rPr lang="ja-JP" altLang="en-US" dirty="0" smtClean="0"/>
              <a:t>湾曲有機</a:t>
            </a:r>
            <a:r>
              <a:rPr lang="en-US" altLang="ja-JP" dirty="0" smtClean="0"/>
              <a:t>EL</a:t>
            </a:r>
            <a:r>
              <a:rPr lang="ja-JP" altLang="en-US" dirty="0" smtClean="0"/>
              <a:t>搭載のスマートフォ</a:t>
            </a:r>
            <a:r>
              <a:rPr lang="ja-JP" altLang="en-US" dirty="0" smtClean="0"/>
              <a:t>ン</a:t>
            </a:r>
            <a:endParaRPr lang="zh-TW" altLang="en-US" dirty="0"/>
          </a:p>
        </p:txBody>
      </p:sp>
      <p:pic>
        <p:nvPicPr>
          <p:cNvPr id="36866" name="Picture 2" descr="http://www.phileweb.com/news/photo/d-av/339/33998/LG_G_FLEX1_thumb.jpg"/>
          <p:cNvPicPr>
            <a:picLocks noChangeAspect="1" noChangeArrowheads="1"/>
          </p:cNvPicPr>
          <p:nvPr/>
        </p:nvPicPr>
        <p:blipFill>
          <a:blip r:embed="rId2" cstate="print"/>
          <a:srcRect/>
          <a:stretch>
            <a:fillRect/>
          </a:stretch>
        </p:blipFill>
        <p:spPr bwMode="auto">
          <a:xfrm>
            <a:off x="4644008" y="3284984"/>
            <a:ext cx="3882782" cy="316835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ja-JP" altLang="en-US" dirty="0" smtClean="0"/>
              <a:t>パナソニックの凹凸それぞれの</a:t>
            </a:r>
            <a:r>
              <a:rPr lang="en-US" altLang="ja-JP" dirty="0" smtClean="0"/>
              <a:t>56</a:t>
            </a:r>
            <a:r>
              <a:rPr lang="ja-JP" altLang="en-US" dirty="0" smtClean="0"/>
              <a:t>インチ</a:t>
            </a:r>
            <a:r>
              <a:rPr lang="en-US" altLang="ja-JP" dirty="0" smtClean="0"/>
              <a:t>OLED</a:t>
            </a:r>
            <a:r>
              <a:rPr lang="ja-JP" altLang="en-US" dirty="0" smtClean="0"/>
              <a:t>を組み合わせた美しい</a:t>
            </a:r>
            <a:r>
              <a:rPr lang="ja-JP" altLang="en-US" dirty="0" smtClean="0"/>
              <a:t>曲面、</a:t>
            </a:r>
            <a:r>
              <a:rPr lang="en-US" altLang="ja-JP" dirty="0" smtClean="0"/>
              <a:t>55</a:t>
            </a:r>
            <a:r>
              <a:rPr lang="ja-JP" altLang="en-US" dirty="0" smtClean="0"/>
              <a:t>インチ以上でかつ</a:t>
            </a:r>
            <a:r>
              <a:rPr lang="en-US" altLang="ja-JP" dirty="0" smtClean="0"/>
              <a:t>4K</a:t>
            </a:r>
            <a:r>
              <a:rPr lang="ja-JP" altLang="en-US" dirty="0" smtClean="0"/>
              <a:t>解像度であれば、正面から見た場合に左右が若干手前にあるので、特に前後方向の動きがより流れるような感じでリアルになる</a:t>
            </a:r>
            <a:endParaRPr lang="zh-TW" altLang="en-US" dirty="0"/>
          </a:p>
        </p:txBody>
      </p:sp>
      <p:sp>
        <p:nvSpPr>
          <p:cNvPr id="3" name="標題 2"/>
          <p:cNvSpPr>
            <a:spLocks noGrp="1"/>
          </p:cNvSpPr>
          <p:nvPr>
            <p:ph type="title"/>
          </p:nvPr>
        </p:nvSpPr>
        <p:spPr/>
        <p:txBody>
          <a:bodyPr/>
          <a:lstStyle/>
          <a:p>
            <a:r>
              <a:rPr lang="zh-TW" altLang="en-US" dirty="0" smtClean="0"/>
              <a:t>湾曲</a:t>
            </a:r>
            <a:r>
              <a:rPr lang="en-US" altLang="zh-TW" dirty="0" smtClean="0"/>
              <a:t>4K</a:t>
            </a:r>
            <a:r>
              <a:rPr lang="ja-JP" altLang="en-US" dirty="0" smtClean="0"/>
              <a:t>テレビ</a:t>
            </a:r>
            <a:endParaRPr lang="zh-TW" altLang="en-US" dirty="0"/>
          </a:p>
        </p:txBody>
      </p:sp>
      <p:pic>
        <p:nvPicPr>
          <p:cNvPr id="37890" name="Picture 2" descr="CES2014_06_12.jpg"/>
          <p:cNvPicPr>
            <a:picLocks noChangeAspect="1" noChangeArrowheads="1"/>
          </p:cNvPicPr>
          <p:nvPr/>
        </p:nvPicPr>
        <p:blipFill>
          <a:blip r:embed="rId2" cstate="print"/>
          <a:srcRect/>
          <a:stretch>
            <a:fillRect/>
          </a:stretch>
        </p:blipFill>
        <p:spPr bwMode="auto">
          <a:xfrm>
            <a:off x="4067944" y="3429000"/>
            <a:ext cx="4337830" cy="288032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ja-JP" altLang="en-US" dirty="0" smtClean="0"/>
              <a:t>羽田空港のターミナル間の無料連絡バスとして実際に運行</a:t>
            </a:r>
            <a:r>
              <a:rPr lang="ja-JP" altLang="en-US" dirty="0" smtClean="0"/>
              <a:t>している</a:t>
            </a:r>
            <a:r>
              <a:rPr lang="ja-JP" altLang="en-US" dirty="0" smtClean="0"/>
              <a:t>非接触給電ハイブリッドバ</a:t>
            </a:r>
            <a:r>
              <a:rPr lang="ja-JP" altLang="en-US" dirty="0" smtClean="0"/>
              <a:t>ス。</a:t>
            </a:r>
            <a:endParaRPr lang="zh-TW" altLang="en-US" dirty="0"/>
          </a:p>
        </p:txBody>
      </p:sp>
      <p:sp>
        <p:nvSpPr>
          <p:cNvPr id="3" name="標題 2"/>
          <p:cNvSpPr>
            <a:spLocks noGrp="1"/>
          </p:cNvSpPr>
          <p:nvPr>
            <p:ph type="title"/>
          </p:nvPr>
        </p:nvSpPr>
        <p:spPr/>
        <p:txBody>
          <a:bodyPr/>
          <a:lstStyle/>
          <a:p>
            <a:r>
              <a:rPr lang="ja-JP" altLang="en-US" dirty="0" smtClean="0"/>
              <a:t>非接触給電ハイブリッドバス</a:t>
            </a:r>
            <a:endParaRPr lang="zh-TW" altLang="en-US" dirty="0"/>
          </a:p>
        </p:txBody>
      </p:sp>
      <p:pic>
        <p:nvPicPr>
          <p:cNvPr id="38914" name="Picture 2" descr="Photo"/>
          <p:cNvPicPr>
            <a:picLocks noChangeAspect="1" noChangeArrowheads="1"/>
          </p:cNvPicPr>
          <p:nvPr/>
        </p:nvPicPr>
        <p:blipFill>
          <a:blip r:embed="rId2" cstate="print"/>
          <a:srcRect/>
          <a:stretch>
            <a:fillRect/>
          </a:stretch>
        </p:blipFill>
        <p:spPr bwMode="auto">
          <a:xfrm>
            <a:off x="2915816" y="2348880"/>
            <a:ext cx="5724153" cy="4355147"/>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ja-JP" altLang="en-US" dirty="0" smtClean="0"/>
              <a:t>“</a:t>
            </a:r>
            <a:r>
              <a:rPr lang="en-US" altLang="ja-JP" dirty="0" err="1" smtClean="0"/>
              <a:t>octocopter</a:t>
            </a:r>
            <a:r>
              <a:rPr lang="en-US" altLang="ja-JP" dirty="0" smtClean="0"/>
              <a:t>” ― </a:t>
            </a:r>
            <a:r>
              <a:rPr lang="ja-JP" altLang="en-US" dirty="0" smtClean="0"/>
              <a:t>は、配達時間を</a:t>
            </a:r>
            <a:r>
              <a:rPr lang="en-US" altLang="ja-JP" dirty="0" smtClean="0"/>
              <a:t>30</a:t>
            </a:r>
            <a:r>
              <a:rPr lang="ja-JP" altLang="en-US" dirty="0" smtClean="0"/>
              <a:t>分までに縮める可能性がある。ドローンのサイズを考えれば、積載重量には厳格な上限があることは明らかだが</a:t>
            </a:r>
            <a:r>
              <a:rPr lang="ja-JP" altLang="en-US" dirty="0" smtClean="0"/>
              <a:t>、</a:t>
            </a:r>
            <a:r>
              <a:rPr lang="en-US" altLang="ja-JP" dirty="0" smtClean="0"/>
              <a:t>5</a:t>
            </a:r>
            <a:r>
              <a:rPr lang="ja-JP" altLang="en-US" dirty="0" smtClean="0"/>
              <a:t>ポ ンド（</a:t>
            </a:r>
            <a:r>
              <a:rPr lang="en-US" altLang="ja-JP" dirty="0" smtClean="0"/>
              <a:t>2.3kg</a:t>
            </a:r>
            <a:r>
              <a:rPr lang="ja-JP" altLang="en-US" dirty="0" smtClean="0"/>
              <a:t>）のパッケージを往復</a:t>
            </a:r>
            <a:r>
              <a:rPr lang="en-US" altLang="ja-JP" dirty="0" smtClean="0"/>
              <a:t>10</a:t>
            </a:r>
            <a:r>
              <a:rPr lang="ja-JP" altLang="en-US" dirty="0" smtClean="0"/>
              <a:t>マイル（</a:t>
            </a:r>
            <a:r>
              <a:rPr lang="en-US" altLang="ja-JP" dirty="0" smtClean="0"/>
              <a:t>16km</a:t>
            </a:r>
            <a:r>
              <a:rPr lang="ja-JP" altLang="en-US" dirty="0" smtClean="0"/>
              <a:t>）まで運ぶことができる</a:t>
            </a:r>
            <a:r>
              <a:rPr lang="ja-JP" altLang="en-US" dirty="0" smtClean="0"/>
              <a:t>。</a:t>
            </a:r>
            <a:endParaRPr lang="zh-TW" altLang="en-US" dirty="0"/>
          </a:p>
        </p:txBody>
      </p:sp>
      <p:sp>
        <p:nvSpPr>
          <p:cNvPr id="3" name="標題 2"/>
          <p:cNvSpPr>
            <a:spLocks noGrp="1"/>
          </p:cNvSpPr>
          <p:nvPr>
            <p:ph type="title"/>
          </p:nvPr>
        </p:nvSpPr>
        <p:spPr/>
        <p:txBody>
          <a:bodyPr>
            <a:normAutofit/>
          </a:bodyPr>
          <a:lstStyle/>
          <a:p>
            <a:r>
              <a:rPr lang="ja-JP" altLang="en-US" dirty="0" smtClean="0"/>
              <a:t>無人飛行ドローンによる配</a:t>
            </a:r>
            <a:r>
              <a:rPr lang="ja-JP" altLang="en-US" dirty="0" smtClean="0"/>
              <a:t>達</a:t>
            </a:r>
            <a:endParaRPr lang="zh-TW" altLang="en-US" dirty="0"/>
          </a:p>
        </p:txBody>
      </p:sp>
      <p:pic>
        <p:nvPicPr>
          <p:cNvPr id="39938" name="Picture 2" descr="amazon-primeair"/>
          <p:cNvPicPr>
            <a:picLocks noChangeAspect="1" noChangeArrowheads="1"/>
          </p:cNvPicPr>
          <p:nvPr/>
        </p:nvPicPr>
        <p:blipFill>
          <a:blip r:embed="rId2" cstate="print"/>
          <a:srcRect/>
          <a:stretch>
            <a:fillRect/>
          </a:stretch>
        </p:blipFill>
        <p:spPr bwMode="auto">
          <a:xfrm>
            <a:off x="3563888" y="3861048"/>
            <a:ext cx="5133242" cy="255985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ja-JP" altLang="en-US" dirty="0" smtClean="0"/>
              <a:t>小さな</a:t>
            </a:r>
            <a:r>
              <a:rPr lang="ja-JP" altLang="en-US" dirty="0" smtClean="0"/>
              <a:t>扇風</a:t>
            </a:r>
            <a:r>
              <a:rPr lang="ja-JP" altLang="en-US" dirty="0" smtClean="0"/>
              <a:t>機よる発電ですが、また開発中なので、将来的、スマートフォンの後ろに付いて、動いたら、月伝できる。</a:t>
            </a:r>
            <a:endParaRPr lang="zh-TW" altLang="en-US" dirty="0"/>
          </a:p>
        </p:txBody>
      </p:sp>
      <p:sp>
        <p:nvSpPr>
          <p:cNvPr id="3" name="標題 2"/>
          <p:cNvSpPr>
            <a:spLocks noGrp="1"/>
          </p:cNvSpPr>
          <p:nvPr>
            <p:ph type="title"/>
          </p:nvPr>
        </p:nvSpPr>
        <p:spPr/>
        <p:txBody>
          <a:bodyPr>
            <a:normAutofit/>
          </a:bodyPr>
          <a:lstStyle/>
          <a:p>
            <a:r>
              <a:rPr lang="ja-JP" altLang="en-US" dirty="0" smtClean="0"/>
              <a:t>ミニ扇風</a:t>
            </a:r>
            <a:r>
              <a:rPr lang="ja-JP" altLang="en-US" dirty="0" smtClean="0"/>
              <a:t>機よる発</a:t>
            </a:r>
            <a:r>
              <a:rPr lang="ja-JP" altLang="en-US" dirty="0" smtClean="0"/>
              <a:t>電</a:t>
            </a:r>
            <a:endParaRPr lang="zh-TW" altLang="en-US" dirty="0"/>
          </a:p>
        </p:txBody>
      </p:sp>
      <p:pic>
        <p:nvPicPr>
          <p:cNvPr id="40964" name="Picture 4" descr="http://www.udn.com/2014/1/14/NEWS/MEDIA/8424401-3316527.jpg?sn=13896823892321"/>
          <p:cNvPicPr>
            <a:picLocks noChangeAspect="1" noChangeArrowheads="1"/>
          </p:cNvPicPr>
          <p:nvPr/>
        </p:nvPicPr>
        <p:blipFill>
          <a:blip r:embed="rId2" cstate="print"/>
          <a:srcRect/>
          <a:stretch>
            <a:fillRect/>
          </a:stretch>
        </p:blipFill>
        <p:spPr bwMode="auto">
          <a:xfrm>
            <a:off x="2771800" y="3068960"/>
            <a:ext cx="5340951" cy="2799953"/>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ja-JP" dirty="0" err="1" smtClean="0"/>
              <a:t>Heapsylon</a:t>
            </a:r>
            <a:r>
              <a:rPr lang="ja-JP" altLang="en-US" dirty="0" smtClean="0"/>
              <a:t>は、リアルタイムで足の動きをモニタリングするスマート靴下</a:t>
            </a:r>
            <a:r>
              <a:rPr lang="en-US" altLang="ja-JP" dirty="0" smtClean="0"/>
              <a:t>『</a:t>
            </a:r>
            <a:r>
              <a:rPr lang="en-US" altLang="ja-JP" dirty="0" err="1" smtClean="0"/>
              <a:t>Sensoria</a:t>
            </a:r>
            <a:r>
              <a:rPr lang="en-US" altLang="ja-JP" dirty="0" smtClean="0"/>
              <a:t>』</a:t>
            </a:r>
            <a:r>
              <a:rPr lang="ja-JP" altLang="en-US" dirty="0" smtClean="0"/>
              <a:t>を発表。靴下の底の繊維に圧力センサーを仕込み、ユーザーのランニングフォームをリアルタイムでモニタリングし、適切なアドバイスを与える。同時に心臓の鼓動を計</a:t>
            </a:r>
            <a:r>
              <a:rPr lang="ja-JP" altLang="en-US" dirty="0" smtClean="0"/>
              <a:t>測できる。</a:t>
            </a:r>
            <a:endParaRPr lang="zh-TW" altLang="en-US" dirty="0"/>
          </a:p>
        </p:txBody>
      </p:sp>
      <p:sp>
        <p:nvSpPr>
          <p:cNvPr id="3" name="標題 2"/>
          <p:cNvSpPr>
            <a:spLocks noGrp="1"/>
          </p:cNvSpPr>
          <p:nvPr>
            <p:ph type="title"/>
          </p:nvPr>
        </p:nvSpPr>
        <p:spPr/>
        <p:txBody>
          <a:bodyPr>
            <a:normAutofit/>
          </a:bodyPr>
          <a:lstStyle/>
          <a:p>
            <a:r>
              <a:rPr lang="ja-JP" altLang="en-US" dirty="0" smtClean="0"/>
              <a:t>スマートソックス</a:t>
            </a:r>
            <a:endParaRPr lang="zh-TW" altLang="en-US" dirty="0"/>
          </a:p>
        </p:txBody>
      </p:sp>
      <p:pic>
        <p:nvPicPr>
          <p:cNvPr id="41986" name="Picture 2" descr="http://4.bp.blogspot.com/-FUlwppH5e7k/Ubw5_I-yn4I/AAAAAAAANdk/1lnEhlhbqxg/s400/%E3%82%B9%E3%82%AF%E3%83%AA%E3%83%BC%E3%83%B3%E3%82%B7%E3%83%A7%E3%83%83%E3%83%88+2013-06-15+17.42.16.png"/>
          <p:cNvPicPr>
            <a:picLocks noChangeAspect="1" noChangeArrowheads="1"/>
          </p:cNvPicPr>
          <p:nvPr/>
        </p:nvPicPr>
        <p:blipFill>
          <a:blip r:embed="rId2" cstate="print"/>
          <a:srcRect/>
          <a:stretch>
            <a:fillRect/>
          </a:stretch>
        </p:blipFill>
        <p:spPr bwMode="auto">
          <a:xfrm>
            <a:off x="971600" y="4653136"/>
            <a:ext cx="2801888" cy="1562053"/>
          </a:xfrm>
          <a:prstGeom prst="rect">
            <a:avLst/>
          </a:prstGeom>
          <a:noFill/>
        </p:spPr>
      </p:pic>
      <p:pic>
        <p:nvPicPr>
          <p:cNvPr id="41990" name="Picture 6" descr="http://tctechcrunch2011.files.wordpress.com/2014/01/11517696044_ab9390c9ec_c.jpg?w=738"/>
          <p:cNvPicPr>
            <a:picLocks noChangeAspect="1" noChangeArrowheads="1"/>
          </p:cNvPicPr>
          <p:nvPr/>
        </p:nvPicPr>
        <p:blipFill>
          <a:blip r:embed="rId3" cstate="print"/>
          <a:srcRect/>
          <a:stretch>
            <a:fillRect/>
          </a:stretch>
        </p:blipFill>
        <p:spPr bwMode="auto">
          <a:xfrm>
            <a:off x="5004048" y="3789040"/>
            <a:ext cx="3549187" cy="266429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ja-JP" dirty="0" smtClean="0"/>
              <a:t>Glow</a:t>
            </a:r>
            <a:r>
              <a:rPr lang="ja-JP" altLang="en-US" dirty="0" smtClean="0"/>
              <a:t>アプリには男性バージョンと女性バージョンがあり、基礎体温や月経の期間などを記録、それに基づき妊娠しやすい日を割り出せるようになっていま す</a:t>
            </a:r>
            <a:r>
              <a:rPr lang="ja-JP" altLang="en-US" dirty="0" smtClean="0"/>
              <a:t>。</a:t>
            </a:r>
            <a:endParaRPr lang="zh-TW" altLang="en-US" dirty="0"/>
          </a:p>
        </p:txBody>
      </p:sp>
      <p:sp>
        <p:nvSpPr>
          <p:cNvPr id="3" name="標題 2"/>
          <p:cNvSpPr>
            <a:spLocks noGrp="1"/>
          </p:cNvSpPr>
          <p:nvPr>
            <p:ph type="title"/>
          </p:nvPr>
        </p:nvSpPr>
        <p:spPr/>
        <p:txBody>
          <a:bodyPr>
            <a:normAutofit/>
          </a:bodyPr>
          <a:lstStyle/>
          <a:p>
            <a:r>
              <a:rPr lang="ja-JP" altLang="en-US" dirty="0" smtClean="0"/>
              <a:t>妊娠</a:t>
            </a:r>
            <a:r>
              <a:rPr lang="ja-JP" altLang="en-US" dirty="0" smtClean="0"/>
              <a:t>サポートアプ</a:t>
            </a:r>
            <a:r>
              <a:rPr lang="ja-JP" altLang="en-US" dirty="0" smtClean="0"/>
              <a:t>リ </a:t>
            </a:r>
            <a:r>
              <a:rPr lang="ja-JP" altLang="en-US" dirty="0" smtClean="0"/>
              <a:t>「 </a:t>
            </a:r>
            <a:r>
              <a:rPr lang="en-US" altLang="ja-JP" dirty="0" smtClean="0"/>
              <a:t>Glow</a:t>
            </a:r>
            <a:r>
              <a:rPr lang="ja-JP" altLang="en-US" dirty="0" smtClean="0"/>
              <a:t> 」</a:t>
            </a:r>
            <a:endParaRPr lang="zh-TW" altLang="en-US" dirty="0"/>
          </a:p>
        </p:txBody>
      </p:sp>
      <p:pic>
        <p:nvPicPr>
          <p:cNvPr id="43010" name="Picture 2" descr="http://www.yomiuri.co.jp/photo/20131021-469430-1-L.jpg"/>
          <p:cNvPicPr>
            <a:picLocks noChangeAspect="1" noChangeArrowheads="1"/>
          </p:cNvPicPr>
          <p:nvPr/>
        </p:nvPicPr>
        <p:blipFill>
          <a:blip r:embed="rId2" cstate="print"/>
          <a:srcRect/>
          <a:stretch>
            <a:fillRect/>
          </a:stretch>
        </p:blipFill>
        <p:spPr bwMode="auto">
          <a:xfrm>
            <a:off x="6300192" y="2996952"/>
            <a:ext cx="1931110" cy="3436139"/>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ja-JP" altLang="en-US" dirty="0" smtClean="0"/>
              <a:t>空気中に射出された「霧」に映像が映し出されることで、この未来的なインターフェースが実現されている。</a:t>
            </a:r>
            <a:endParaRPr lang="zh-TW" altLang="en-US" dirty="0"/>
          </a:p>
        </p:txBody>
      </p:sp>
      <p:sp>
        <p:nvSpPr>
          <p:cNvPr id="3" name="標題 2"/>
          <p:cNvSpPr>
            <a:spLocks noGrp="1"/>
          </p:cNvSpPr>
          <p:nvPr>
            <p:ph type="title"/>
          </p:nvPr>
        </p:nvSpPr>
        <p:spPr/>
        <p:txBody>
          <a:bodyPr>
            <a:normAutofit/>
          </a:bodyPr>
          <a:lstStyle/>
          <a:p>
            <a:r>
              <a:rPr lang="ja-JP" altLang="en-US" dirty="0" smtClean="0"/>
              <a:t>空間</a:t>
            </a:r>
            <a:r>
              <a:rPr lang="ja-JP" altLang="en-US" dirty="0" smtClean="0"/>
              <a:t>に映像を映す「</a:t>
            </a:r>
            <a:r>
              <a:rPr lang="en-US" altLang="ja-JP" i="1" dirty="0" err="1" smtClean="0"/>
              <a:t>displair</a:t>
            </a:r>
            <a:r>
              <a:rPr lang="ja-JP" altLang="en-US" dirty="0" smtClean="0"/>
              <a:t>」</a:t>
            </a:r>
            <a:endParaRPr lang="zh-TW" altLang="en-US" dirty="0"/>
          </a:p>
        </p:txBody>
      </p:sp>
      <p:pic>
        <p:nvPicPr>
          <p:cNvPr id="44034" name="Picture 2" descr="http://killscreendaily.com/media/uploads/displair.jpg"/>
          <p:cNvPicPr>
            <a:picLocks noChangeAspect="1" noChangeArrowheads="1"/>
          </p:cNvPicPr>
          <p:nvPr/>
        </p:nvPicPr>
        <p:blipFill>
          <a:blip r:embed="rId2" cstate="print"/>
          <a:srcRect/>
          <a:stretch>
            <a:fillRect/>
          </a:stretch>
        </p:blipFill>
        <p:spPr bwMode="auto">
          <a:xfrm>
            <a:off x="4867250" y="3356992"/>
            <a:ext cx="4276750" cy="3063441"/>
          </a:xfrm>
          <a:prstGeom prst="rect">
            <a:avLst/>
          </a:prstGeom>
          <a:noFill/>
        </p:spPr>
      </p:pic>
      <p:sp>
        <p:nvSpPr>
          <p:cNvPr id="44036" name="AutoShape 4" descr="data:image/jpeg;base64,/9j/4AAQSkZJRgABAQAAAQABAAD/2wCEAAkGBhQSERUUExQWFRQVFhQVFBcUGRoUFxQVFBQVFBQUFBQYHSceFxkkGRUUHy8gJCcpLCwsFR4xNTAqNSYrLCkBCQoKDgwOGg8PGiwkHCQsKSwsLCwsLCwsLCksLSksLCwsLCwqKSksKSksLCwsKSwpLCwsLC0sLCkpLCwsLCkpLP/AABEIAMMBAwMBIgACEQEDEQH/xAAbAAACAgMBAAAAAAAAAAAAAAADBAACAQUGB//EAE4QAAECAgQICAoHBgUFAQAAAAEAAgMRBCExUQUGEkFhcYGRE6Gxs8HR4fAHFCIkMkJDUpLSMzRTcnOCohUjYpPC8RclY4OyNaPD0+IW/8QAGQEAAgMBAAAAAAAAAAAAAAAAAQIAAwQF/8QAKhEAAgIBBAICAQMFAQAAAAAAAAECERIDEyExQVEiYfAEIzIUM2KBkQX/2gAMAwEAAhEDEQA/APNcKjzmkfjx+degB2kLYYTl4xH/ABo3OuQGPCxylyzqQjSXIo7WN6wDpG9P8KNG4LPCjQkz+h3p/YiBpRWgXjiTYeNCLCEzV341HMGH2J5OlE2rZNo5rEqwqRBIT1jaNqXcRFH7EJg5wo0C8J2Ge/copbo771Mg4GukLwquaLxvWwc6V3faqh3fuUMg4A4TRLNYrlo0cSM01KuWNCFDULDvWFgtFx3o3Bi4cSzwbbhxdShMWBLKqgEF4Ke4NsrBuCrkMuGwdSN0Lia8tmgOhLbiA27lVIlGbdy9ai1APTNDGbXu5U1RIfkjbyodLZJ5GgLY0CCMgazylaJS+KZkjH5tAixLPhrZugi8oL6MLzuCqzL8LEg1QtTfiuniVX0fT33p1NAemzVPaqZKffRjeEI0Y6O+xNkhdtivBqphpngDcqmEbuMdaOQHBi3BrHBpnIN3J1qcGbimyEwPVfB8P8vg64vPRFFbEEeYQdcXn4iitMr7OAwpDPjEer28a77V2lLNhGdnEEXCwHjNIqH08fN/qu0JZjNA4lll2zpQ6QwGHuQOhZEJ1/GOpDyAM3F1LIlcNwVZYxlsI3o9CkHiZFfKlGPFwRoZFw3INNks6HyZtdsNVrexJ4TY0BwF4cKthzIHjcwAUKNFDrZGWgHYs60nlYqVAoRFVY3y5AjOOkb+1UhgD1RuRXETsC0pDA56t/aqvrzjeetHfL3W8SG4C4bglaHRhkOqwcvQsgm/vuRYLRcNw6lSJCHujcOpElegbRX6R39ihIvG8qwhD3RuHUsGC33QgNTCw7LeXrQi/wDi770eFR2y9EIBo7J2DjUdAqRANPKsRBp77UaFBBv3u61iLAAv3lC0SmaOlt8s6gn8HHydrrr0nT/TOoJ7Brzk25zylaX/AARiX9xlowr7QhHvYm4pN/EOpBZMm3XUFnZegPfMsT79ytnHhjJAEtyVeJDNu7UFKwCEQoJPf+6YjT0IAac5B76lYMUcqz71qzgdHfcqOB93jTUBsySq5XfuViu47woZ3HejQtnquIp8wha4vPRFhTET6hC1xeeiLC1Lo58/5M84wv8AWaR+PH516CxNYXhg0mPMe3j865B4Btx3nrWaTVm+CdEVwNKwKO3SNs+VZEKVmSdY6iktD8hoQRmtQYQl6rd6bb90cSVdk8ELallkKpSIavR6VeE8S9AhWUCyvB6EUMmstA91Eiw7KjsKKQ1mIsLkQMjvNOPAq7UtEhV59hcOtJJFiL0duhYpMIidVk1eiyFs6q7Z8q21FoPCQmkSJLnT+76V+pZtfXWkrZbCNnPtbWZCcqq71ADOziC6GLgdoa1kpFxyjKd1XStXSMF5JJM5Gq0jpt61Xo/qYanA8tJpWisCEXA2yA0VlKvhSNZOdHYDIgTG2YSr6Cc7jvKulBt98AjLjhB6LHyqhZtQqREkthgGg+VXPbnCHh2h2lpIunYs2/FamA2EnG6OcpwOVO8VaU1QDVtPKthg7BgyHPeZuIqJu0aNKsaG1rapgTnpOkrV/UxfwMG08nIqAZIIq2pxoErdhHKlXwzO0HYm4Y/KKRHVILySE3AYcts7JjTaZXrbDBrSfRG5S6FqzlImtBJXUx8CMOaWolIRsXvddvRU0TFmhJKqSVt4mLsUCYkdq1dIo7mmTmkHvYrE0xGmgRcVBEWNhWZpxbPVcQz5hC1xeeiKKYhnzCFri89EUWhdGKXbPOcMQ/OY9v08e/7V6C1p08aNhc+c0is/Tx7DP2r9CCyuzK2khZ5dmyFUi4b3msiFr3q2RLOfi7FnKA9bjVdllF4cM6d6bhwzPtSjI10+RNQX12k7Z9SMU7JwGMPX32rIYprPGo0gmqasoKouwJmMErDfKYmd/UiviaTycZQV0PwMNhTAqs6akCJDM/7JyAQQLTPd0JSO7JrJOw6FMWw5JckME6e4WywdTBBbMzndbXIzK1rKWNKI+ThUTxdSq1f0u7GpdDR14dHRQMIsdkk1lzd2jQl6dCJaJytJB0/2WgDCRU92w9icjU18ocz6tdmm/Ouav/PelqKUDateLgzHi9ctAntQKZRqs+8pqiGZtPF0BGwhBqlM8XUumo1wzLlYtgp8q9ls81lfKiYRmRICZMpIUGFVUTpqG4IVLpZE/KM6pSCw6n6ZOeSNMdeoUFo0RrcpkQ+UGgmXIFjCRmwFtTOMrSMD8smdRbOZqE51ZS2EB8SI05eVksvZ3ATR/R4yzOfvXJoGx50Jd0QzTBfV6u0JcEk1ZOya0scjYrgdUinnYZdX6ui2SQruHH1LDtQ77FBGbMYWMr1aDhGeZauiQQ6d+grZUSjgNu7UroZcmwgYRYcyci0OFFbIgbVz9Fo0nVnuE5whaaikkq6A0L0/EgGuE6RuNYXM07BkSEZPaRplMb13MLC0hWUT9qsdU4AhNHVkuytxNhiH9Qha4vPRFhbzF6BBFHZkCTZvkBZXEcTxzUW+M7SZhlH5M8cwyPOY9v08ew/6rkuyHfPaD0La4Ugt8YjzEzw0bnXJcQGXcZ61RKZsWkxKJDnduIVoMKuvr6U54uz3QrNozbuPtS7nA227so2SPCZkiqtWbRW9yU2yjiViMJILgwTmhwE6iiw81h1IogiXb1K8OCJdqttMii0DNF8qdmetZiQy4ykn2QBMJuhUFrojAbC4T1TrVkRZKkKwoRyUEYPLjIic5SOexegw8XoEvRPxHrRIOLMFpmA4HXPlUteCrcVUzzY4Gex0iwmdbTbMViopuNQckAEGefsXoQxbhn1omrKq5EOPinCc2WU/e3qTKfsruNHn0KB5NV9YsQ4kGuqoXhdvExOhgVRH7ck9CWi4pNHtHbgkbTLVqI5qjQpCcp5kWliYRWUeVhNq2hoMN9HcXGT2zM88pVbEtIaeq4Rto5qHtSEeIGu8sEi5pkTtK3FHhAsHlLX0mFnnOvOO1VOi9W0Ghw+DgB7DMukaxMMrmALyrxXuiUcZWUa6w2oHSStb+0I2UWhuW0NByRJgaJ8SOyn8PDaA3gw01gHKmdJzozTpPwYNOEnrP2Ix4ZA9FoFlfWUFhcLwdAEltqRBLh5TydYmBqCSdQR736QqnNM6ChJGtfFdO07lfIvmmTRNPFJUiUc38XajkhMX5A0elFjtHTmTUHC4JlprSjqMb0rEotdRHJyKfFk+S6N27CBaSDmQI9PnXNa6IXECsTFWsCyaAWHMRx9SOKA2xuNhA3pN2FiM6pEhE9+xJxoRC06enBmXUlOJ6/iJHLqBCJzmLz0RRD8H3/T4P+7z0RZVtGVts4fCR84j/jRudehSUwv9ZjVn6ePOUvtXpcD+IrFJcnUjPgYkoCVSFCn6xGxW8Xl628S5VXwPbDtJ0JwO0pOHANVf6e1ONhH3hLVXyyT6dAdhQ+pEhuq/uqMguka9VVvHUiw4XkibhO6U+lX8C2xmG6xbChGTgQZac4trCRhQHGVYHfWtlQIZnLSVfppWZ9WTUTc4MwgcubojnCuYNWbUtnFpDnE5D3NGYVHNpCRwRQ/KMxn6F1NCwWDaJbFpUYp2c1zZqoDouSZxDnzDqQ6RGitZ6Z3CfIurhUIBpaW2oTIAsyQaxboQcl2olsWq5ZwcPC0TKDXxCGzmX5IJA1SrWtp+FniJktjOc2QzATnbVKcltMO1xHmUqzVmFZXLH6USE7ahoF6OpBVk1X/AQfySTHhm1rFL9FU4Q+6e+xDpdIqs41ho6baF4Lqv7pGlFHhR6jVxpWkOLsw2nsVclSLYyTNTT5ztzDuU7gt3kbT0LX0+eVXVUm8HHyc1ZvOjQmmvgZ4P91s2hsS7lHOdIyyatJ32IDnu/h3z6FjcTfkjGUhviIhY+U6pa+xALT3PYoqFbBueUu+KivYZGqy41nYlojDdbpnLXcmSQjZMtDdEUawmdVmpULDOQbyS5VYkVtswXKrwCFQmsiVne9ZA1bx1qxcOytu1R6liAP8AL4OuNz8RZVsQ2+YQtcXnoiwtVo57TTo8/wALDzmP+PH51yBXcmcKwz4xHqH08bP/AKrtCBwLtG/sWKT5OlFcFob5ZirZZQi9wzD4j1K4JzAbz1Kuh0xiC+tbBr9m5a2C10x5O2dXIuzxSxahUqGXvc8OEUQzkloEi3KztVmmr6FnNRVs0zDV2z5UWGakN4k9wbW0FwEyJyBkFZkYy9E8StBkPQ7BZ32reYHeGvBMgJ3XhaGDGn6p4ltKNEqrF1yvjRn1ba4PRqI9mbJ2SW3hWLz/AAZSROVdhPIuooeEgAnUFVJmByknyjfBApLpCoAlKHCgktTT6aHTtRSx5ZLb6QLC4ALsmE1wkCPIBmdy5rCjAJngmsraA4MDSaiSJyVabRRkzm62yW7pWtDAwk+VXoSajTXZp0YyyVojokr+IdCpGiVHpE1HRD/Fu7EN0QyNTjsWNnSQFwqzWe6kKVs3J2LSQ0VgirO1a+kUm26z0UrDaRo8KH95X7vWmMHA5B1pTCUWcT8o0Xp3BnoTkfSNgV8uIGSHOqxpzqkuXiSO4nMCUB75ZjuWRm5EMQS7J9CE+J3Kxws8x3Ib3aD32oJEbI6LpQHO72njV51WGWrtQZE+qd0uVFIWzDj3NfSqucZdx0KF4uO7tVS8Xd96ZIRsE4dyZrE9SK4aD32obnSv3FOKep4inzGFri89EUUxFd5jCtti89EUWldGCb+TOCwnDHjEf8eNzr0FsIK+FaRKkR6jVHj2S+1elvGRp4lkknZ0YyjQ1Bo+UQGtLnGwATJ2CtN/sSMD9GR94HllUkKPGBMhOsXaRVYt6MUaSRVAO0sB3F01FH2Vz1KdIR8SiA2Hc4dFayMGvnnH5T1JxuJ1KHsD8TPmR4eKNK+wdvb8yKpdIr3JAIVCij3j+V/QERmD43uPI0NifKtgzFekylwB/T1pqBi3SQJCE7e3rUzfomb9iEGiP91/wxPlT0Gju9x21kT5ViPinSneyO9nWhQ8SqV9ifiZ8yMdR+iN35NxQnFk5teCZAShvNWefk6lsIFNNz/5cToYtJDxPpFX7kj8zPmR4uKlJcJcE742fMpuyb6FxXs3cSnOHqxNkOJ0tQHU5x9nFP8Atv6loHYhUk2Qv1Q/mUh+D+lD2Q+KH8yZzsK48m6L3etCjZJt/dPnLRVatTSGxJ1Q4sq5ThvFWqVSucQqSR9GPiZ8yXd4NqUfUb8TetI5X4LIyrmyjmRPs4nwO6QqcDE9yJ8PWjDwZUr3WfE1Eb4NaTcz4glLNz/ISj0FzhWx3EP6gko2CXZmkayz510FH8G0cTJ4P4uxSkeDqkmwwviPyp1H8/GVvVb8nE0zFyI5xdMCoVTh/wDsVqPQjDbkkicybYWfW9dX/hjSffg/E75EN3grpBtiQh8R/pVvDVN8FCk08l2c46L/ABN/mQh/WhOig1F7NsWH8y6X/CWKbY8MflcekKn+EUTPSW7IR+dLhpD7+p7OdNHZ9tR/5zSf0tKC+LDb7SEdIc93/j6l1Q8El9J/7f8A9qHwRMz0h+xjRykqYaYN7UOOfTYR9rXobEP9A5UNr2n2u6EekhdwzwSwBbGjH4B/Smh4NqOBLKia5tq0+ig4wXQVqz9nnMUOn5Jyhm9U7u1DLjnyu+pbfD+CvFYzobpkelDdXJzDZomDMHVpWsMdt43HqVX+jSmqTsE4tNs9s1hhaLlIlIZ7x3HqS7nMN+4pkrI5Jej1nEc+YwtcXnoiyg4iEeIQpWTi89EUWpdHOnK5NnnWGCPGaR+PG51yTLyjYab51SLfp4/OuSwPetVNcmlPg2+K8HLpcFs7Xt0ei4OI3NK9sC8k8G9ED6cHH2cN7x94yYJ7HOXrQSSEl2EaitQQURpSihmorSgNKOwIpWK2XBRAUJWBQ6IgwKuCgByuCiQMCrByCCrByhAwcplLR4cjGpuUWghoqe6GCXRGS8prTXIOz59KFgaHONSHhrZlxAeIvCzrNRbPybAZZrFoWh+3m3+cfZQ9b9zBL85+joctVLklDjPzyAqnVXKRnUP4snZNYDokqyKjWQLRkmxsvelsms5eOlyoSgFzpGycvJOnJFo1zQ3h8vSkb5XOBsvImOpQlByVQlUhzlWZm+yemSwXIDGHFCcVdxQ3IEBuKG4q7kJxRCVJVHFZchOKhDQ444B8ZgHJH72HN0PT7zPzAbwF5G87O+cL3cuXmPhBwBwUXh2CUOKfKuZEz7HW6wbwmRZGXg5EvKqT37VmY1rOTo4k4ez1XEH6hB1xufiLKmIbfMIWuLo9tEUVyMb7PN8NRPOY/wCPH51yAykC8K+Gh51SPx4+cfauS7AdPF1KiSRthJ0egeC8TfSHZg2E0HSS8kcTV6CCuL8GsMNornGU3xXa5NAbXtDrF14jC9IyqXLYwCiApYRxerikC9AA0wpxpWsbSm3phuEWqyEkuyuUWxl5rrUDkoaa1ZFMbeq5PkZJjgKsClPHW3rPjzb0A0OAq2Ukf2g29T9pNvUsNDxKBRqFDhuc5jQ0vrcRVMifWd6B+1GXobsLsvTKTSpPsXBN20bPKVSVqzhtl6ocPtS2NizbZSqXLTuxiahRMZAjaJizdFyo5c9ExjQnYyIWHE6EvVXOXMxMYigOxhcoTE6kvQ3PC5KJh56A/DL71LJida94GdCdHbeuPiYWec6XdhB96IaOziUtg9ZIYSfCjQ3Q3mbXCRvFxGkGRGpchGpb7ylXx3XlQlUc9SYRa9zSa2uLSb5GUxoNqBld+4V6dG/eOrFp72IAiC8d9iai/M9XxF+owtcXnoiiriGfMIWuLz0RRaV0YJv5M8vw59apH48fnXpZo0dKPhz63SPx4/OuSrSq5F8OjucVaYWUVgFXlROcctuMJvvXPYuHzZmuJzjltAVnl2xl0PjCT71YYSfekQrtKUI8MIPvV20916SaVYFQg8Ka68rPjjrykw5WylCDgpbryreNOvKTDlfKUIM+MG9Thjelg5Zy1KCMcKb1gxNKDlKZSFECFywXKmWql6NECZSqXIZcsF6JCziqEqrnqjnIkLOchucsEqhKgCF6G5yjnIL47RaRvRIZc5UJS0bCsJtsRo2hKxMYIA9oDqrRpgtDsY1JUlJRcZ4OYk6gUlExkZma7iHSmUWDJAKRF8t33ncpVOGVcrKrsnXLXWoANG9Gi1N0erYiO8wha4vPRFhTEP6hC1xeeiLCvXRik/kzy3DjR41SPx4/OuSmQNO8prDw87pH48fnXJIJWWRfHR2OLn1Zn3on/Ny2gK4Wi4xxILcgBpAJInbWZnjKuccI1zNx61U9OTdhU4o7kFXBXA//AK6Pe3d2rBxpj+8NyG1Im7E9BDlcOXnDsZo/v7gEM4wx/tTxdSOyybsT00OWcteYHDcc+0d32KpwnHPtIm8qbLJuo9TEULJji8LyjxmKfWiHa5YLohzu2uPWps/ZN36PVzSmj1hvVHYThi2I3eF5M6Gc/GQsFmrf2I7P2De+j1R+MEAWxWfEEB+NVGHtW7K15hVf33LFV/Ejsr2Defo9JfjrRh65OppPQgPx7o+bLP5eteezWUdlA3Wdy/wgQ80N51yHSl4nhA92EdrpdC44OULk21EG7I6h+PsTNDaNpPQlYmO8c2ZA2E9K0dHM3VylXmFxT0QSc4CqTnCQlmJCjjFeCRlKXkM/Gqku9eX3WhCdhSku9eJsBHIESDHlnTbaTpS2l4LFBvya3gqQ60vOt3WVkYGiG0tGsk9C2PjAvVTHF/Ghmw7UfNiRwLL1tw6yp+zALS46pDrTbogv41XLCmchtqAuygNztdtcOgBX8UYLGDaSeKaLwjVnhwpbJhEwGaB32K471qhjDQqmlNvCFDXR6riMPMYWuLz0RRVxEfOgQjpi89EUVy6MknyzyrGE+dUj8ePzr0kFFFB0CiNzrDWBRRER9hWsFwWckXDcFlRKWJF2hWzqKIDBAFkNUUSjFYo5VUqKJ0VT7F6TbuS7rQoomKgaiiiIDIVnFRRAJRZKiiZAC0T0xt5CnKY88LE++/8A5FZUSSHiKujmdqu15vUUUoa2Za8qxUUUCmVA17yiQoYJrWFFBbN/gXAsGI8B7Jgj3nDkKebi3R8pw4OoEj0n/MoogKmbOjYn0U2wv1xPmTzMSKH9j+uJ8yiiVsKO0xfwRCh0djGMyWjLkJkym9xNpvJUUURQT//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44038" name="AutoShape 6" descr="data:image/jpeg;base64,/9j/4AAQSkZJRgABAQAAAQABAAD/2wCEAAkGBhQSERUUExQWFRQVFhQVFBcUGRoUFxQVFBQVFBQUFBQYHSceFxkkGRUUHy8gJCcpLCwsFR4xNTAqNSYrLCkBCQoKDgwOGg8PGiwkHCQsKSwsLCwsLCwsLCksLSksLCwsLCwqKSksKSksLCwsKSwpLCwsLC0sLCkpLCwsLCkpLP/AABEIAMMBAwMBIgACEQEDEQH/xAAbAAACAgMBAAAAAAAAAAAAAAADBAACAQUGB//EAE4QAAECAgQICAoHBgUFAQAAAAEAAgMRBCExUQUGEkFhcYGRE6Gxs8HR4fAHFCIkMkJDUpLSMzRTcnOCohUjYpPC8RclY4OyNaPD0+IW/8QAGQEAAgMBAAAAAAAAAAAAAAAAAQIAAwQF/8QAKhEAAgIBBAICAQMFAQAAAAAAAAECERIDEyExQVEiYfAEIzIUM2KBkQX/2gAMAwEAAhEDEQA/APNcKjzmkfjx+degB2kLYYTl4xH/ABo3OuQGPCxylyzqQjSXIo7WN6wDpG9P8KNG4LPCjQkz+h3p/YiBpRWgXjiTYeNCLCEzV341HMGH2J5OlE2rZNo5rEqwqRBIT1jaNqXcRFH7EJg5wo0C8J2Ge/copbo771Mg4GukLwquaLxvWwc6V3faqh3fuUMg4A4TRLNYrlo0cSM01KuWNCFDULDvWFgtFx3o3Bi4cSzwbbhxdShMWBLKqgEF4Ke4NsrBuCrkMuGwdSN0Lia8tmgOhLbiA27lVIlGbdy9ai1APTNDGbXu5U1RIfkjbyodLZJ5GgLY0CCMgazylaJS+KZkjH5tAixLPhrZugi8oL6MLzuCqzL8LEg1QtTfiuniVX0fT33p1NAemzVPaqZKffRjeEI0Y6O+xNkhdtivBqphpngDcqmEbuMdaOQHBi3BrHBpnIN3J1qcGbimyEwPVfB8P8vg64vPRFFbEEeYQdcXn4iitMr7OAwpDPjEer28a77V2lLNhGdnEEXCwHjNIqH08fN/qu0JZjNA4lll2zpQ6QwGHuQOhZEJ1/GOpDyAM3F1LIlcNwVZYxlsI3o9CkHiZFfKlGPFwRoZFw3INNks6HyZtdsNVrexJ4TY0BwF4cKthzIHjcwAUKNFDrZGWgHYs60nlYqVAoRFVY3y5AjOOkb+1UhgD1RuRXETsC0pDA56t/aqvrzjeetHfL3W8SG4C4bglaHRhkOqwcvQsgm/vuRYLRcNw6lSJCHujcOpElegbRX6R39ihIvG8qwhD3RuHUsGC33QgNTCw7LeXrQi/wDi770eFR2y9EIBo7J2DjUdAqRANPKsRBp77UaFBBv3u61iLAAv3lC0SmaOlt8s6gn8HHydrrr0nT/TOoJ7Brzk25zylaX/AARiX9xlowr7QhHvYm4pN/EOpBZMm3XUFnZegPfMsT79ytnHhjJAEtyVeJDNu7UFKwCEQoJPf+6YjT0IAac5B76lYMUcqz71qzgdHfcqOB93jTUBsySq5XfuViu47woZ3HejQtnquIp8wha4vPRFhTET6hC1xeeiLC1Lo58/5M84wv8AWaR+PH516CxNYXhg0mPMe3j865B4Btx3nrWaTVm+CdEVwNKwKO3SNs+VZEKVmSdY6iktD8hoQRmtQYQl6rd6bb90cSVdk8ELallkKpSIavR6VeE8S9AhWUCyvB6EUMmstA91Eiw7KjsKKQ1mIsLkQMjvNOPAq7UtEhV59hcOtJJFiL0duhYpMIidVk1eiyFs6q7Z8q21FoPCQmkSJLnT+76V+pZtfXWkrZbCNnPtbWZCcqq71ADOziC6GLgdoa1kpFxyjKd1XStXSMF5JJM5Gq0jpt61Xo/qYanA8tJpWisCEXA2yA0VlKvhSNZOdHYDIgTG2YSr6Cc7jvKulBt98AjLjhB6LHyqhZtQqREkthgGg+VXPbnCHh2h2lpIunYs2/FamA2EnG6OcpwOVO8VaU1QDVtPKthg7BgyHPeZuIqJu0aNKsaG1rapgTnpOkrV/UxfwMG08nIqAZIIq2pxoErdhHKlXwzO0HYm4Y/KKRHVILySE3AYcts7JjTaZXrbDBrSfRG5S6FqzlImtBJXUx8CMOaWolIRsXvddvRU0TFmhJKqSVt4mLsUCYkdq1dIo7mmTmkHvYrE0xGmgRcVBEWNhWZpxbPVcQz5hC1xeeiKKYhnzCFri89EUWhdGKXbPOcMQ/OY9v08e/7V6C1p08aNhc+c0is/Tx7DP2r9CCyuzK2khZ5dmyFUi4b3msiFr3q2RLOfi7FnKA9bjVdllF4cM6d6bhwzPtSjI10+RNQX12k7Z9SMU7JwGMPX32rIYprPGo0gmqasoKouwJmMErDfKYmd/UiviaTycZQV0PwMNhTAqs6akCJDM/7JyAQQLTPd0JSO7JrJOw6FMWw5JckME6e4WywdTBBbMzndbXIzK1rKWNKI+ThUTxdSq1f0u7GpdDR14dHRQMIsdkk1lzd2jQl6dCJaJytJB0/2WgDCRU92w9icjU18ocz6tdmm/Ouav/PelqKUDateLgzHi9ctAntQKZRqs+8pqiGZtPF0BGwhBqlM8XUumo1wzLlYtgp8q9ls81lfKiYRmRICZMpIUGFVUTpqG4IVLpZE/KM6pSCw6n6ZOeSNMdeoUFo0RrcpkQ+UGgmXIFjCRmwFtTOMrSMD8smdRbOZqE51ZS2EB8SI05eVksvZ3ATR/R4yzOfvXJoGx50Jd0QzTBfV6u0JcEk1ZOya0scjYrgdUinnYZdX6ui2SQruHH1LDtQ77FBGbMYWMr1aDhGeZauiQQ6d+grZUSjgNu7UroZcmwgYRYcyci0OFFbIgbVz9Fo0nVnuE5whaaikkq6A0L0/EgGuE6RuNYXM07BkSEZPaRplMb13MLC0hWUT9qsdU4AhNHVkuytxNhiH9Qha4vPRFhbzF6BBFHZkCTZvkBZXEcTxzUW+M7SZhlH5M8cwyPOY9v08ew/6rkuyHfPaD0La4Ugt8YjzEzw0bnXJcQGXcZ61RKZsWkxKJDnduIVoMKuvr6U54uz3QrNozbuPtS7nA227so2SPCZkiqtWbRW9yU2yjiViMJILgwTmhwE6iiw81h1IogiXb1K8OCJdqttMii0DNF8qdmetZiQy4ykn2QBMJuhUFrojAbC4T1TrVkRZKkKwoRyUEYPLjIic5SOexegw8XoEvRPxHrRIOLMFpmA4HXPlUteCrcVUzzY4Gex0iwmdbTbMViopuNQckAEGefsXoQxbhn1omrKq5EOPinCc2WU/e3qTKfsruNHn0KB5NV9YsQ4kGuqoXhdvExOhgVRH7ck9CWi4pNHtHbgkbTLVqI5qjQpCcp5kWliYRWUeVhNq2hoMN9HcXGT2zM88pVbEtIaeq4Rto5qHtSEeIGu8sEi5pkTtK3FHhAsHlLX0mFnnOvOO1VOi9W0Ghw+DgB7DMukaxMMrmALyrxXuiUcZWUa6w2oHSStb+0I2UWhuW0NByRJgaJ8SOyn8PDaA3gw01gHKmdJzozTpPwYNOEnrP2Ix4ZA9FoFlfWUFhcLwdAEltqRBLh5TydYmBqCSdQR736QqnNM6ChJGtfFdO07lfIvmmTRNPFJUiUc38XajkhMX5A0elFjtHTmTUHC4JlprSjqMb0rEotdRHJyKfFk+S6N27CBaSDmQI9PnXNa6IXECsTFWsCyaAWHMRx9SOKA2xuNhA3pN2FiM6pEhE9+xJxoRC06enBmXUlOJ6/iJHLqBCJzmLz0RRD8H3/T4P+7z0RZVtGVts4fCR84j/jRudehSUwv9ZjVn6ePOUvtXpcD+IrFJcnUjPgYkoCVSFCn6xGxW8Xl628S5VXwPbDtJ0JwO0pOHANVf6e1ONhH3hLVXyyT6dAdhQ+pEhuq/uqMguka9VVvHUiw4XkibhO6U+lX8C2xmG6xbChGTgQZac4trCRhQHGVYHfWtlQIZnLSVfppWZ9WTUTc4MwgcubojnCuYNWbUtnFpDnE5D3NGYVHNpCRwRQ/KMxn6F1NCwWDaJbFpUYp2c1zZqoDouSZxDnzDqQ6RGitZ6Z3CfIurhUIBpaW2oTIAsyQaxboQcl2olsWq5ZwcPC0TKDXxCGzmX5IJA1SrWtp+FniJktjOc2QzATnbVKcltMO1xHmUqzVmFZXLH6USE7ahoF6OpBVk1X/AQfySTHhm1rFL9FU4Q+6e+xDpdIqs41ho6baF4Lqv7pGlFHhR6jVxpWkOLsw2nsVclSLYyTNTT5ztzDuU7gt3kbT0LX0+eVXVUm8HHyc1ZvOjQmmvgZ4P91s2hsS7lHOdIyyatJ32IDnu/h3z6FjcTfkjGUhviIhY+U6pa+xALT3PYoqFbBueUu+KivYZGqy41nYlojDdbpnLXcmSQjZMtDdEUawmdVmpULDOQbyS5VYkVtswXKrwCFQmsiVne9ZA1bx1qxcOytu1R6liAP8AL4OuNz8RZVsQ2+YQtcXnoiwtVo57TTo8/wALDzmP+PH51yBXcmcKwz4xHqH08bP/AKrtCBwLtG/sWKT5OlFcFob5ZirZZQi9wzD4j1K4JzAbz1Kuh0xiC+tbBr9m5a2C10x5O2dXIuzxSxahUqGXvc8OEUQzkloEi3KztVmmr6FnNRVs0zDV2z5UWGakN4k9wbW0FwEyJyBkFZkYy9E8StBkPQ7BZ32reYHeGvBMgJ3XhaGDGn6p4ltKNEqrF1yvjRn1ba4PRqI9mbJ2SW3hWLz/AAZSROVdhPIuooeEgAnUFVJmByknyjfBApLpCoAlKHCgktTT6aHTtRSx5ZLb6QLC4ALsmE1wkCPIBmdy5rCjAJngmsraA4MDSaiSJyVabRRkzm62yW7pWtDAwk+VXoSajTXZp0YyyVojokr+IdCpGiVHpE1HRD/Fu7EN0QyNTjsWNnSQFwqzWe6kKVs3J2LSQ0VgirO1a+kUm26z0UrDaRo8KH95X7vWmMHA5B1pTCUWcT8o0Xp3BnoTkfSNgV8uIGSHOqxpzqkuXiSO4nMCUB75ZjuWRm5EMQS7J9CE+J3Kxws8x3Ib3aD32oJEbI6LpQHO72njV51WGWrtQZE+qd0uVFIWzDj3NfSqucZdx0KF4uO7tVS8Xd96ZIRsE4dyZrE9SK4aD32obnSv3FOKep4inzGFri89EUUxFd5jCtti89EUWldGCb+TOCwnDHjEf8eNzr0FsIK+FaRKkR6jVHj2S+1elvGRp4lkknZ0YyjQ1Bo+UQGtLnGwATJ2CtN/sSMD9GR94HllUkKPGBMhOsXaRVYt6MUaSRVAO0sB3F01FH2Vz1KdIR8SiA2Hc4dFayMGvnnH5T1JxuJ1KHsD8TPmR4eKNK+wdvb8yKpdIr3JAIVCij3j+V/QERmD43uPI0NifKtgzFekylwB/T1pqBi3SQJCE7e3rUzfomb9iEGiP91/wxPlT0Gju9x21kT5ViPinSneyO9nWhQ8SqV9ifiZ8yMdR+iN35NxQnFk5teCZAShvNWefk6lsIFNNz/5cToYtJDxPpFX7kj8zPmR4uKlJcJcE742fMpuyb6FxXs3cSnOHqxNkOJ0tQHU5x9nFP8Atv6loHYhUk2Qv1Q/mUh+D+lD2Q+KH8yZzsK48m6L3etCjZJt/dPnLRVatTSGxJ1Q4sq5ThvFWqVSucQqSR9GPiZ8yXd4NqUfUb8TetI5X4LIyrmyjmRPs4nwO6QqcDE9yJ8PWjDwZUr3WfE1Eb4NaTcz4glLNz/ISj0FzhWx3EP6gko2CXZmkayz510FH8G0cTJ4P4uxSkeDqkmwwviPyp1H8/GVvVb8nE0zFyI5xdMCoVTh/wDsVqPQjDbkkicybYWfW9dX/hjSffg/E75EN3grpBtiQh8R/pVvDVN8FCk08l2c46L/ABN/mQh/WhOig1F7NsWH8y6X/CWKbY8MflcekKn+EUTPSW7IR+dLhpD7+p7OdNHZ9tR/5zSf0tKC+LDb7SEdIc93/j6l1Q8El9J/7f8A9qHwRMz0h+xjRykqYaYN7UOOfTYR9rXobEP9A5UNr2n2u6EekhdwzwSwBbGjH4B/Smh4NqOBLKia5tq0+ig4wXQVqz9nnMUOn5Jyhm9U7u1DLjnyu+pbfD+CvFYzobpkelDdXJzDZomDMHVpWsMdt43HqVX+jSmqTsE4tNs9s1hhaLlIlIZ7x3HqS7nMN+4pkrI5Jej1nEc+YwtcXnoiyg4iEeIQpWTi89EUWpdHOnK5NnnWGCPGaR+PG51yTLyjYab51SLfp4/OuSwPetVNcmlPg2+K8HLpcFs7Xt0ei4OI3NK9sC8k8G9ED6cHH2cN7x94yYJ7HOXrQSSEl2EaitQQURpSihmorSgNKOwIpWK2XBRAUJWBQ6IgwKuCgByuCiQMCrByCCrByhAwcplLR4cjGpuUWghoqe6GCXRGS8prTXIOz59KFgaHONSHhrZlxAeIvCzrNRbPybAZZrFoWh+3m3+cfZQ9b9zBL85+joctVLklDjPzyAqnVXKRnUP4snZNYDokqyKjWQLRkmxsvelsms5eOlyoSgFzpGycvJOnJFo1zQ3h8vSkb5XOBsvImOpQlByVQlUhzlWZm+yemSwXIDGHFCcVdxQ3IEBuKG4q7kJxRCVJVHFZchOKhDQ444B8ZgHJH72HN0PT7zPzAbwF5G87O+cL3cuXmPhBwBwUXh2CUOKfKuZEz7HW6wbwmRZGXg5EvKqT37VmY1rOTo4k4ez1XEH6hB1xufiLKmIbfMIWuLo9tEUVyMb7PN8NRPOY/wCPH51yAykC8K+Gh51SPx4+cfauS7AdPF1KiSRthJ0egeC8TfSHZg2E0HSS8kcTV6CCuL8GsMNornGU3xXa5NAbXtDrF14jC9IyqXLYwCiApYRxerikC9AA0wpxpWsbSm3phuEWqyEkuyuUWxl5rrUDkoaa1ZFMbeq5PkZJjgKsClPHW3rPjzb0A0OAq2Ukf2g29T9pNvUsNDxKBRqFDhuc5jQ0vrcRVMifWd6B+1GXobsLsvTKTSpPsXBN20bPKVSVqzhtl6ocPtS2NizbZSqXLTuxiahRMZAjaJizdFyo5c9ExjQnYyIWHE6EvVXOXMxMYigOxhcoTE6kvQ3PC5KJh56A/DL71LJida94GdCdHbeuPiYWec6XdhB96IaOziUtg9ZIYSfCjQ3Q3mbXCRvFxGkGRGpchGpb7ylXx3XlQlUc9SYRa9zSa2uLSb5GUxoNqBld+4V6dG/eOrFp72IAiC8d9iai/M9XxF+owtcXnoiiriGfMIWuLz0RRaV0YJv5M8vw59apH48fnXpZo0dKPhz63SPx4/OuSrSq5F8OjucVaYWUVgFXlROcctuMJvvXPYuHzZmuJzjltAVnl2xl0PjCT71YYSfekQrtKUI8MIPvV20916SaVYFQg8Ka68rPjjrykw5WylCDgpbryreNOvKTDlfKUIM+MG9Thjelg5Zy1KCMcKb1gxNKDlKZSFECFywXKmWql6NECZSqXIZcsF6JCziqEqrnqjnIkLOchucsEqhKgCF6G5yjnIL47RaRvRIZc5UJS0bCsJtsRo2hKxMYIA9oDqrRpgtDsY1JUlJRcZ4OYk6gUlExkZma7iHSmUWDJAKRF8t33ncpVOGVcrKrsnXLXWoANG9Gi1N0erYiO8wha4vPRFhTEP6hC1xeeiLCvXRik/kzy3DjR41SPx4/OuSmQNO8prDw87pH48fnXJIJWWRfHR2OLn1Zn3on/Ny2gK4Wi4xxILcgBpAJInbWZnjKuccI1zNx61U9OTdhU4o7kFXBXA//AK6Pe3d2rBxpj+8NyG1Im7E9BDlcOXnDsZo/v7gEM4wx/tTxdSOyybsT00OWcteYHDcc+0d32KpwnHPtIm8qbLJuo9TEULJji8LyjxmKfWiHa5YLohzu2uPWps/ZN36PVzSmj1hvVHYThi2I3eF5M6Gc/GQsFmrf2I7P2De+j1R+MEAWxWfEEB+NVGHtW7K15hVf33LFV/Ejsr2Defo9JfjrRh65OppPQgPx7o+bLP5eteezWUdlA3Wdy/wgQ80N51yHSl4nhA92EdrpdC44OULk21EG7I6h+PsTNDaNpPQlYmO8c2ZA2E9K0dHM3VylXmFxT0QSc4CqTnCQlmJCjjFeCRlKXkM/Gqku9eX3WhCdhSku9eJsBHIESDHlnTbaTpS2l4LFBvya3gqQ60vOt3WVkYGiG0tGsk9C2PjAvVTHF/Ghmw7UfNiRwLL1tw6yp+zALS46pDrTbogv41XLCmchtqAuygNztdtcOgBX8UYLGDaSeKaLwjVnhwpbJhEwGaB32K471qhjDQqmlNvCFDXR6riMPMYWuLz0RRVxEfOgQjpi89EUVy6MknyzyrGE+dUj8ePzr0kFFFB0CiNzrDWBRRER9hWsFwWckXDcFlRKWJF2hWzqKIDBAFkNUUSjFYo5VUqKJ0VT7F6TbuS7rQoomKgaiiiIDIVnFRRAJRZKiiZAC0T0xt5CnKY88LE++/8A5FZUSSHiKujmdqu15vUUUoa2Za8qxUUUCmVA17yiQoYJrWFFBbN/gXAsGI8B7Jgj3nDkKebi3R8pw4OoEj0n/MoogKmbOjYn0U2wv1xPmTzMSKH9j+uJ8yiiVsKO0xfwRCh0djGMyWjLkJkym9xNpvJUUURQT//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pic>
        <p:nvPicPr>
          <p:cNvPr id="44040" name="Picture 8" descr="http://images.techhive.com/images/article/2013/01/displair3-100021092-orig.jpg"/>
          <p:cNvPicPr>
            <a:picLocks noChangeAspect="1" noChangeArrowheads="1"/>
          </p:cNvPicPr>
          <p:nvPr/>
        </p:nvPicPr>
        <p:blipFill>
          <a:blip r:embed="rId3" cstate="print"/>
          <a:srcRect/>
          <a:stretch>
            <a:fillRect/>
          </a:stretch>
        </p:blipFill>
        <p:spPr bwMode="auto">
          <a:xfrm>
            <a:off x="251520" y="3645024"/>
            <a:ext cx="3816424" cy="287510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ja-JP" altLang="en-US" dirty="0" smtClean="0"/>
              <a:t>ヘッド部にある</a:t>
            </a:r>
            <a:r>
              <a:rPr lang="en-US" altLang="ja-JP" dirty="0" smtClean="0"/>
              <a:t>3</a:t>
            </a:r>
            <a:r>
              <a:rPr lang="ja-JP" altLang="en-US" dirty="0" smtClean="0"/>
              <a:t>つのカメラが指先を</a:t>
            </a:r>
            <a:r>
              <a:rPr lang="en-US" altLang="ja-JP" dirty="0" smtClean="0"/>
              <a:t>3</a:t>
            </a:r>
            <a:r>
              <a:rPr lang="ja-JP" altLang="en-US" dirty="0" smtClean="0"/>
              <a:t>次元的に捉え、投影した情報を指先で直接操作したり、パンフレットやリポートなどの紙資料をスキャンしたりできる。また印刷物や手書きメモなどのアナログの資料と、スキャンしたデジタル情報を組み合わせたブレストも行える。</a:t>
            </a:r>
            <a:endParaRPr lang="zh-TW" altLang="en-US" dirty="0"/>
          </a:p>
        </p:txBody>
      </p:sp>
      <p:sp>
        <p:nvSpPr>
          <p:cNvPr id="3" name="標題 2"/>
          <p:cNvSpPr>
            <a:spLocks noGrp="1"/>
          </p:cNvSpPr>
          <p:nvPr>
            <p:ph type="title"/>
          </p:nvPr>
        </p:nvSpPr>
        <p:spPr/>
        <p:txBody>
          <a:bodyPr>
            <a:normAutofit fontScale="90000"/>
          </a:bodyPr>
          <a:lstStyle/>
          <a:p>
            <a:r>
              <a:rPr lang="zh-TW" altLang="en-US" dirty="0" smtClean="0"/>
              <a:t>投影型</a:t>
            </a:r>
            <a:r>
              <a:rPr lang="en-US" altLang="zh-TW" dirty="0" smtClean="0"/>
              <a:t>3</a:t>
            </a:r>
            <a:r>
              <a:rPr lang="zh-TW" altLang="en-US" dirty="0" smtClean="0"/>
              <a:t>次元</a:t>
            </a:r>
            <a:r>
              <a:rPr lang="en-US" altLang="zh-TW" dirty="0" smtClean="0"/>
              <a:t>UI</a:t>
            </a:r>
            <a:br>
              <a:rPr lang="en-US" altLang="zh-TW" dirty="0" smtClean="0"/>
            </a:br>
            <a:r>
              <a:rPr lang="en-US" altLang="ja-JP" dirty="0" err="1" smtClean="0"/>
              <a:t>F</a:t>
            </a:r>
            <a:r>
              <a:rPr lang="en-US" altLang="zh-TW" dirty="0" err="1" smtClean="0"/>
              <a:t>ingerlink</a:t>
            </a:r>
            <a:r>
              <a:rPr lang="en-US" altLang="zh-TW" dirty="0" smtClean="0"/>
              <a:t> </a:t>
            </a:r>
            <a:r>
              <a:rPr lang="en-US" altLang="zh-TW" dirty="0" smtClean="0"/>
              <a:t>interaction system</a:t>
            </a:r>
            <a:endParaRPr lang="zh-TW" altLang="en-US" dirty="0"/>
          </a:p>
        </p:txBody>
      </p:sp>
      <p:pic>
        <p:nvPicPr>
          <p:cNvPr id="45058" name="Picture 2" descr="http://1.bp.blogspot.com/-L5w1j7EinMc/UW6HGR3vnrI/AAAAAAAAVrE/9FdAvpDkJ1E/s640/2013-04-17_132811.png"/>
          <p:cNvPicPr>
            <a:picLocks noChangeAspect="1" noChangeArrowheads="1"/>
          </p:cNvPicPr>
          <p:nvPr/>
        </p:nvPicPr>
        <p:blipFill>
          <a:blip r:embed="rId2" cstate="print"/>
          <a:srcRect/>
          <a:stretch>
            <a:fillRect/>
          </a:stretch>
        </p:blipFill>
        <p:spPr bwMode="auto">
          <a:xfrm>
            <a:off x="179512" y="4725144"/>
            <a:ext cx="3719736" cy="1952862"/>
          </a:xfrm>
          <a:prstGeom prst="rect">
            <a:avLst/>
          </a:prstGeom>
          <a:noFill/>
        </p:spPr>
      </p:pic>
      <p:pic>
        <p:nvPicPr>
          <p:cNvPr id="45060" name="Picture 4" descr="http://cdn.mostawesometech.com/wp-content/uploads/2013/04/fujitsu-fingerlink.png"/>
          <p:cNvPicPr>
            <a:picLocks noChangeAspect="1" noChangeArrowheads="1"/>
          </p:cNvPicPr>
          <p:nvPr/>
        </p:nvPicPr>
        <p:blipFill>
          <a:blip r:embed="rId3" cstate="print"/>
          <a:srcRect/>
          <a:stretch>
            <a:fillRect/>
          </a:stretch>
        </p:blipFill>
        <p:spPr bwMode="auto">
          <a:xfrm>
            <a:off x="5004048" y="4749789"/>
            <a:ext cx="3856484" cy="2108211"/>
          </a:xfrm>
          <a:prstGeom prst="rect">
            <a:avLst/>
          </a:prstGeom>
          <a:noFill/>
        </p:spPr>
      </p:pic>
      <p:pic>
        <p:nvPicPr>
          <p:cNvPr id="45062" name="Picture 6" descr="http://img.todoereaders.com/wp-content/uploads/2013/04/fujitsu.jpg"/>
          <p:cNvPicPr>
            <a:picLocks noChangeAspect="1" noChangeArrowheads="1"/>
          </p:cNvPicPr>
          <p:nvPr/>
        </p:nvPicPr>
        <p:blipFill>
          <a:blip r:embed="rId4" cstate="print"/>
          <a:srcRect/>
          <a:stretch>
            <a:fillRect/>
          </a:stretch>
        </p:blipFill>
        <p:spPr bwMode="auto">
          <a:xfrm>
            <a:off x="2699792" y="3573016"/>
            <a:ext cx="3269010" cy="205316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ja-JP" dirty="0" smtClean="0"/>
              <a:t>Inkling </a:t>
            </a:r>
            <a:r>
              <a:rPr lang="ja-JP" altLang="en-US" dirty="0" smtClean="0"/>
              <a:t>は従来の手書きによるスケッチをシームレスにデジタルデータに変換します。ボールペンで紙に書いたスケッチを </a:t>
            </a:r>
            <a:r>
              <a:rPr lang="en-US" altLang="ja-JP" dirty="0" smtClean="0"/>
              <a:t>Inkling </a:t>
            </a:r>
            <a:r>
              <a:rPr lang="ja-JP" altLang="en-US" dirty="0" smtClean="0"/>
              <a:t>がデジタルデータとして、ストロークの </a:t>
            </a:r>
            <a:r>
              <a:rPr lang="en-US" altLang="ja-JP" dirty="0" smtClean="0"/>
              <a:t>1 </a:t>
            </a:r>
            <a:r>
              <a:rPr lang="ja-JP" altLang="en-US" dirty="0" smtClean="0"/>
              <a:t>つひとつに至るまで記録します。 </a:t>
            </a:r>
            <a:endParaRPr lang="zh-TW" altLang="en-US" dirty="0"/>
          </a:p>
        </p:txBody>
      </p:sp>
      <p:sp>
        <p:nvSpPr>
          <p:cNvPr id="3" name="標題 2"/>
          <p:cNvSpPr>
            <a:spLocks noGrp="1"/>
          </p:cNvSpPr>
          <p:nvPr>
            <p:ph type="title"/>
          </p:nvPr>
        </p:nvSpPr>
        <p:spPr/>
        <p:txBody>
          <a:bodyPr/>
          <a:lstStyle/>
          <a:p>
            <a:r>
              <a:rPr lang="en-US" altLang="ja-JP" dirty="0" smtClean="0"/>
              <a:t>WACOM</a:t>
            </a:r>
            <a:r>
              <a:rPr lang="ja-JP" altLang="en-US" dirty="0" smtClean="0"/>
              <a:t>　</a:t>
            </a:r>
            <a:r>
              <a:rPr lang="en-US" altLang="ja-JP" dirty="0" smtClean="0"/>
              <a:t>Inkling</a:t>
            </a:r>
            <a:endParaRPr lang="zh-TW" altLang="en-US" dirty="0"/>
          </a:p>
        </p:txBody>
      </p:sp>
      <p:pic>
        <p:nvPicPr>
          <p:cNvPr id="1026" name="Picture 2" descr="http://chuknum.com/wp-content/uploads/2012/03/wacom_inkling_1117949_g2.jpg"/>
          <p:cNvPicPr>
            <a:picLocks noChangeAspect="1" noChangeArrowheads="1"/>
          </p:cNvPicPr>
          <p:nvPr/>
        </p:nvPicPr>
        <p:blipFill>
          <a:blip r:embed="rId2" cstate="print"/>
          <a:srcRect/>
          <a:stretch>
            <a:fillRect/>
          </a:stretch>
        </p:blipFill>
        <p:spPr bwMode="auto">
          <a:xfrm>
            <a:off x="4499992" y="3356992"/>
            <a:ext cx="4476006" cy="2984005"/>
          </a:xfrm>
          <a:prstGeom prst="rect">
            <a:avLst/>
          </a:prstGeom>
          <a:noFill/>
        </p:spPr>
      </p:pic>
      <p:pic>
        <p:nvPicPr>
          <p:cNvPr id="1028" name="Picture 4" descr="http://s154459.gridserver.com/wp-content/uploads/2012/08/whatisinkling.jpg"/>
          <p:cNvPicPr>
            <a:picLocks noChangeAspect="1" noChangeArrowheads="1"/>
          </p:cNvPicPr>
          <p:nvPr/>
        </p:nvPicPr>
        <p:blipFill>
          <a:blip r:embed="rId3" cstate="print"/>
          <a:srcRect/>
          <a:stretch>
            <a:fillRect/>
          </a:stretch>
        </p:blipFill>
        <p:spPr bwMode="auto">
          <a:xfrm>
            <a:off x="467544" y="3789040"/>
            <a:ext cx="3862636" cy="2842058"/>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ja-JP" altLang="en-US" dirty="0" smtClean="0"/>
              <a:t>手</a:t>
            </a:r>
            <a:r>
              <a:rPr lang="ja-JP" altLang="en-US" dirty="0" smtClean="0"/>
              <a:t>の負担をなくすためにマウスを空中に浮かべて操作できるようにしたのが「</a:t>
            </a:r>
            <a:r>
              <a:rPr lang="en-US" altLang="ja-JP" b="1" dirty="0" smtClean="0"/>
              <a:t>BAT</a:t>
            </a:r>
            <a:r>
              <a:rPr lang="ja-JP" altLang="en-US" dirty="0" smtClean="0"/>
              <a:t>」です。</a:t>
            </a:r>
            <a:endParaRPr lang="zh-TW" altLang="en-US" dirty="0"/>
          </a:p>
        </p:txBody>
      </p:sp>
      <p:sp>
        <p:nvSpPr>
          <p:cNvPr id="3" name="標題 2"/>
          <p:cNvSpPr>
            <a:spLocks noGrp="1"/>
          </p:cNvSpPr>
          <p:nvPr>
            <p:ph type="title"/>
          </p:nvPr>
        </p:nvSpPr>
        <p:spPr/>
        <p:txBody>
          <a:bodyPr/>
          <a:lstStyle/>
          <a:p>
            <a:r>
              <a:rPr lang="ja-JP" altLang="en-US" dirty="0" smtClean="0"/>
              <a:t>磁力で浮かぶマウス</a:t>
            </a:r>
            <a:r>
              <a:rPr lang="en-US" altLang="ja-JP" dirty="0" smtClean="0"/>
              <a:t>BAT</a:t>
            </a:r>
            <a:endParaRPr lang="zh-TW" altLang="en-US" dirty="0"/>
          </a:p>
        </p:txBody>
      </p:sp>
      <p:sp>
        <p:nvSpPr>
          <p:cNvPr id="46082" name="AutoShape 2" descr="data:image/jpeg;base64,/9j/4AAQSkZJRgABAQAAAQABAAD/2wCEAAkGBxAQEg8QEBAQDw8NDw8MDw0PDxANDQ8MFBEWFhQRFBQYHCggGBolHBQUITEhJSkrLi4uFx8zODMsNygtLisBCgoKDg0OFA8QGiwcFBwsLCwsLCwsLCwsLCwtLCwsLCwsLCwsLCwsLCwsLDgrNywsLCwsLCssKzc0LDczKysuLP/AABEIAKgBLAMBIgACEQEDEQH/xAAcAAACAwEBAQEAAAAAAAAAAAACAwABBAUGBwj/xABGEAACAQICBQgFCAcIAwAAAAAAAQIDEQQxBRIhUWEGEzJBcYGRoRQiscHRB0JSU3KCktIVIzNUhJTwQ2KDk6KywuEWRHP/xAAZAQEBAQEBAQAAAAAAAAAAAAAAAQIDBAX/xAAgEQEBAAICAwADAQAAAAAAAAAAAQIREiEDMVEiQWET/9oADAMBAAIRAxEAPwD5sQjIjzuq0MgLQ2AQ6I2IqA5BVgzCAmQKkCgmCgCRoomdGmiQej0avVRKmZejF6qJUzZlVRH0xMR9Mg0Uzo4HM59I6GBzKjrV/wBmzuclFmcPEr9Wd7kotjOmHtmvSCqg4TUOtYacMvVGi8N0RpuCFFkARiI7AKURmIyBpBDVEvVLRYUOqBUghoEmUZsPSQ/m0KpTzG64nrpE5tC6tNBSqCKsyolKmg9RCKbDuIV+VGRFsh5XdYyAsZAIfAchMBqCrAmGBMgUwUEyogEjTRMyNVEg9Ho7oIqpmFo9eogZ5mVi4j6YiI+mQaaZ0MBmYKZ0tHR2lR1MT+zO9yUWxnExMW6dkm9uSVzvcloNJ3TXarHTD2zfT0AqoOFVDrWGjD5DRWHyGm4IQhAE4jIGkXiGLhII0plOQtSLNaNichdSexhMVUyCM9GWfaOE0F7R6J4/RVAzDBmaqQqmGVFBEhX5VZCMh5XdY2AlDoAOiNQqA0KgEwkBMgWyolskQCRroGRGvD9QHpcEvVXYBPMbgV6qOzgtDpevVV3mqfzV2735ExxuV6S5SOPhsLOfRi2vpZR8Tp0tHavS28FkdbV7l1JZE1Dvj4pHO51lpQhHJJd3vNtGZmnT6u8FQay2W60b0m3ewdVHcwdWm1eck90L5dx4+hiWs/FbjoUq3Wst5fQ9fGqn0Lx+0/V8H7rFTrJdJqKyU73g3a9r9T7TzVLENbza8U5xcJbU7ZPVkmsmnv7bodUekw0k1saafWndWGnkcFi5UJpPoSyabjF+LspbVs2PdrHqKdVNJ32Pbf47hoObB1imUAqqwIhVQYkoYg0CgkaRTAmMYuoKM1Hr7R6E0OsciYeioDJBlSZqpARCRSCJFflJlEZR5nYSGwEodAB0BoqIxsggEggJBQMkSmdLR+ha9VKSioxeUp3V1vSzEiMKNmF6jrU+Sc+urFfdfxOjhuTEF0qs/uwh72XhTlG3k7UpR9ao7NJamxtcXs6zt+nUX/bU12y1X5mHDaKoRVnUrfgpfmD/AEJhX/a4j/Lp/E3jzxmtMWStnpNLqrUv8yILxdP6yn3Tv7EIjoHC/X1u+nAYtCYf6+p+CPxNcs/iccS5Y+LbSTdtikns80NT2bOvbfzDjomisqs39xfE0UKFOGzWlJfZsSZZ/uFk/TPCN1L+7q++/tLpzcXs711MZioN7IJuObbtfsM2pUXzW0dNo6tCqmrr/tGmEjh0q2q+tPri9l0dSlUuk1kyK26ykrP+mbqNZxVJwlFOE3GcX6kZUJLau5pHMgzTCQR6iE13cc09zGWOZg8tVv1krrdKG7uezscToYepfY80WkpdVAxQyuDBGao4hWIkEaiBYuoNYFRbBaRkpDhdFZhyJh6Ku4MmWBI1UWmFrCghB+VWyirkueZ1GhsREWOiwHRG3ExYdyKK4EmXcXJgdHQNOjKqlWkkltimvVlPc/h1n0Gg4W2Sj2XPlTZ2dGcop0rKcecS69bVnbi7bTphlJ0zlNvoSS3rxuUef0fygo1W4u9JpXXOSiovslfPgdOFeDylF9kov3nWarHptLMymuIalxfmNGz0GhUXxAWMp/TiS9K1JhJmeOIi8px8UNptyys+zVY3BohIcmZpQktrVuLSQ+hha0uhCclvjDW9iAzYulfas1tL0fX26r68uEtxsngMVb9jVf8Ah/8ARzq2HnB2nF057HaS1Xwdipt3cPDWdrpbrm1KOUlqvfe8WceljINK84p22q+T6zr4fCVZQUowlKLV0/V2rek3tA0Uajha+2MdqfVq/O8tvakdSNW1n3d2485TxmpslGo4v5rpzv3bDo6LxLnqxVOq7JJznSlTjdLpNytnYqOzWd7MumIs1sfk7jabMfto4sFMI0iNA1MmELqvYxQnDLMdqicK8zRImHoodUCdIbAI0jJzTKcTULkIr8j6xNYq5DybejitSYamwUHEbXjBxmwtdgoMm14xWuynJhojJurxhe0iuFcKLJurxilc00BSZooyJutcY6lGrO2YPOz3sOg9gEpGd04w2FSW9j4TlvMcJ8UaYTLtOMbaNSW862jq0l1nFpN7n4M6uj1L6MvwsM2R08XiJNRVz0XJrGSStc8xiIzsvVl+Fne5P61tqa7U0dcPbnlrT07x0t5nnim3ts+2KYNxOttOjn07uA1bdGN+EUjdCRg0e/VN1M7ydMjlIHWLkBFiQZcVIClMLEsVTkLBugw7iYMO5dINszYudk+wa5GTGyWq+wWdLAYCo2tu80znJcTDox7DepExnRSljLZlvHIKcYvNGOrQXUSyo0vGi3izHOm0KuY3VfmWyDSRWwmw823s0NJF6oKtvDTW8m10JRD1TqaO0HVq2k/1cHtvJes1wj8TvYbQNCGcece+e1eGRuYZVzueMePp0XLZFOT3RTk/I2UtCYifzNVb5tQ8ntPaQpJK0UorckkvBBKBueL653y/I8lT5MVfnVKcezWk/YjVR5Lx+dVk/swUfa2ek1AowN/54s3yZOPR5NYdZ85Ltnb2JG+hoLDRypJ/alOXvN0IDoRNTDH4zc8vpdHAUVlSpr7iftNMMPBZQguyEV7g4RHRgXjGd0uMFuS7kMig1AJRGjYoNmmlIzxQ2DGhupTN9CocmEjVSqAdinUNEJnIhWNFOuUdmnMepnLpVx8a5UbtYG5mVYNVCm1zpp7wFhlvDUglIG0ULFsmsBKRTaSkjFjGrM0yYmrSUs7rsFWVmwEkkb4yRlpYVxyd12WZc6sY5vV4O1yY+l6am0JqNGGrpOmtkG6kvowV/GwiTrTzapR3XvLy+JbR0ZYiEelJLtZllpTDdvFRugaGApra/Xed5+t5ZG+OWyyXgQflXWjv8mS8d/kxN0VdHi4vVzaNaPE9toTk9CklOotarsaT2xpvcl1vj4HgddHtdC8saTioYm9OaSXPRi6lOfGUY+tF9ia7Dr48ZL25eTO2dPURpl82TCVoVVrUZwrR30pqpbtS2rvHpb9nbsO+nDZOoWqZoSLsiaaIVMNUhqDSGkLjTGwphRQyKAuEBqiVEJMC1EvVKTCTAtRCjEpMOLICihsQIjEAaY2ExSCRRqp1R8axiiNiyo3QqjoVDBBj4T4lG1TDUzGqy3lPFx3lRu1ynIwPHIr00o3XJcxelE9JA264rEUYVFqzjGaztJJ2e9bjN6QSnXcugtbjlH8TAlaFOjFXcowb1VqvYnbZkuBn5ym9qqP8SOlGjs9dqTtkuhHsvm+JhxeAg9tkuK2E4tyjpThnrt96Y9V6f1iXejnwwVsm195B8xP6Uu9iQ2/L9iWG3KueLk9PEloyzqO50BNSjc3MmLgxQqyi9aMpRkspRbjJd6Ovg+VmkKWyOKqtLqqatdeFRM5sqIHNnSZMXCvWUPlExitr0sNVXX+rnSk++EkvI6VD5SIP9pg5LjSrqXlKPvPAuJVjXJji+m0flBwT6UMVDi6dOa8pm6ly10c//YlD7eHrf8Uz5IVcu00+2UeUmAl0cbhvvTdL/ekaqelcNLo4rCy7MTRf/I+EkGzT9AwrJ9GcJfZqQl7GMSk8k32bT882W5eAUHbLY962PyGzT9CWn9GX4WROW6Xgz4FHHVVlVqrsqzXvGLSuIWVfEL/Hq/EbNPvilLc/BjIzlufgz4HDTmKWWJxK/iKvxCXKDGfveKX8TV/MB9+VSW5+DCVWW5+DPgP/AJDjP33F/wAzW/MU+UOM/fcX/M1vzEH6CVWW5+DDU57pfhZ+eHp7F/vmL/ma35gXpvEvPFYp/wARW/MFfopTn9GX4WHGc/oy8Gfm6Wk6zzr1321qj94iWIbzlOX2pSl7WXaP0zz9s2l2yivaxdTStGHTr4eH28RRh7ZH5m9Xd5ItW3eSG1fo+fKjARzx+CVt2KpSfk2YcRy60XHPHUnwpwr1v9sGfANbtLuTY+24j5StGx6NSvV/+eGkvObic+r8rGEXQw2Km/70qNJeTkfIyWHI4vpmI+V2rlSwVGO6VWtUreUVH2nHxfym6SqXUalKjf6mjFP/AF6x4zUDhRb6mTm1MK6+L5R4yv8AtcTWms7ObUfBbD1ugOXGJoWUqmvHru9tu/M8LQ0fKW9d6XvO7g9B3tdvbxT94mdX/N9z5O8oYYyGtHpLpJcToYifYeJ+T3RXo/OT2tTioJPLO566tUOsu4xrR1N7OvufwY6Dtv8AaYqcuHsHJv8Aq5R+ZNTgTU4A6zJrM+f29vQubLVMXrMJSHZ0cqSeaL9Cixakwoze9mt1NQE9HPqQiWDe46Ear3sJTGzX8cr0Z7vIF0OB2G0wo0osu/6mp8cTmOAPM8DvPCRfWU8BE12z+PxwuYe4nMHc/Ru5sCWjHxG6ax+ONzHAno/A636NfEp6PY5ZHDFyvRuDJ6NwOr6AyegSHKnDFyvRnuJ6M9x11gJcSv0dLiOWRwxcn0Z7i/Rmdj9Hy4jI6Nluvx6xvJOGDhrCsJYRndjouQynomQ/I1g4CwT3BrAvcenoaDb6zoUtAXttGsvq/h8eMjo2W5+A2Gi3ufge+p8n11tminoGHXJ2Lwv05Y/HgKeif6saaehHuv8AA+gUtCUl825voaIpr5tizxpfK+dUtCPqj4q50MNoGT+Yvws+hw0fBLZFd4cqKSyXajXDTN8tryeD5ON29ReB6XRnJ2EbNpdXUdDBziszoU60TeOLGWVp+GpKCstliqtgPSEZcRXRusNkJWy97dxim/pf6TnU664jufW8QfnEhCHgetAkyEKuxJhJkIQ2JMvWIQLtcZDoMhDUiWnQ7R9NkIbYrVTQ3U4kIVEdJAukiEIqubQUIIhCVTObQUaa3FkLEq+bW4ONNEIbjJ9Oka6OFuQhqM1toYI6FHCkIa0ztqVAuMFuIQg00kjVCViENRmjczHiKiLIKQFGtuNSxL3EIMSpLEcBFSvwsQhai4V1uHrErcQgH//Z"/>
          <p:cNvSpPr>
            <a:spLocks noChangeAspect="1" noChangeArrowheads="1"/>
          </p:cNvSpPr>
          <p:nvPr/>
        </p:nvSpPr>
        <p:spPr bwMode="auto">
          <a:xfrm>
            <a:off x="155575" y="-1714500"/>
            <a:ext cx="6400800" cy="3581400"/>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46084" name="AutoShape 4" descr="data:image/jpeg;base64,/9j/4AAQSkZJRgABAQAAAQABAAD/2wCEAAkGBxAQEg8QEBAQDw8NDw8MDw0PDxANDQ8MFBEWFhQRFBQYHCggGBolHBQUITEhJSkrLi4uFx8zODMsNygtLisBCgoKDg0OFA8QGiwcFBwsLCwsLCwsLCwsLCwtLCwsLCwsLCwsLCwsLCwsLDgrNywsLCwsLCssKzc0LDczKysuLP/AABEIAKgBLAMBIgACEQEDEQH/xAAcAAACAwEBAQEAAAAAAAAAAAACAwABBAUGBwj/xABGEAACAQICBQgFCAcIAwAAAAAAAQIDEQQxBRIhUWEGEzJBcYGRoRQiscHRB0JSU3KCktIVIzNUhJTwQ2KDk6KywuEWRHP/xAAZAQEBAQEBAQAAAAAAAAAAAAAAAQIDBAX/xAAgEQEBAAICAwADAQAAAAAAAAAAAQIREiEDMVEiQWET/9oADAMBAAIRAxEAPwD5sQjIjzuq0MgLQ2AQ6I2IqA5BVgzCAmQKkCgmCgCRoomdGmiQej0avVRKmZejF6qJUzZlVRH0xMR9Mg0Uzo4HM59I6GBzKjrV/wBmzuclFmcPEr9Wd7kotjOmHtmvSCqg4TUOtYacMvVGi8N0RpuCFFkARiI7AKURmIyBpBDVEvVLRYUOqBUghoEmUZsPSQ/m0KpTzG64nrpE5tC6tNBSqCKsyolKmg9RCKbDuIV+VGRFsh5XdYyAsZAIfAchMBqCrAmGBMgUwUEyogEjTRMyNVEg9Ho7oIqpmFo9eogZ5mVi4j6YiI+mQaaZ0MBmYKZ0tHR2lR1MT+zO9yUWxnExMW6dkm9uSVzvcloNJ3TXarHTD2zfT0AqoOFVDrWGjD5DRWHyGm4IQhAE4jIGkXiGLhII0plOQtSLNaNichdSexhMVUyCM9GWfaOE0F7R6J4/RVAzDBmaqQqmGVFBEhX5VZCMh5XdY2AlDoAOiNQqA0KgEwkBMgWyolskQCRroGRGvD9QHpcEvVXYBPMbgV6qOzgtDpevVV3mqfzV2735ExxuV6S5SOPhsLOfRi2vpZR8Tp0tHavS28FkdbV7l1JZE1Dvj4pHO51lpQhHJJd3vNtGZmnT6u8FQay2W60b0m3ewdVHcwdWm1eck90L5dx4+hiWs/FbjoUq3Wst5fQ9fGqn0Lx+0/V8H7rFTrJdJqKyU73g3a9r9T7TzVLENbza8U5xcJbU7ZPVkmsmnv7bodUekw0k1saafWndWGnkcFi5UJpPoSyabjF+LspbVs2PdrHqKdVNJ32Pbf47hoObB1imUAqqwIhVQYkoYg0CgkaRTAmMYuoKM1Hr7R6E0OsciYeioDJBlSZqpARCRSCJFflJlEZR5nYSGwEodAB0BoqIxsggEggJBQMkSmdLR+ha9VKSioxeUp3V1vSzEiMKNmF6jrU+Sc+urFfdfxOjhuTEF0qs/uwh72XhTlG3k7UpR9ao7NJamxtcXs6zt+nUX/bU12y1X5mHDaKoRVnUrfgpfmD/AEJhX/a4j/Lp/E3jzxmtMWStnpNLqrUv8yILxdP6yn3Tv7EIjoHC/X1u+nAYtCYf6+p+CPxNcs/iccS5Y+LbSTdtikns80NT2bOvbfzDjomisqs39xfE0UKFOGzWlJfZsSZZ/uFk/TPCN1L+7q++/tLpzcXs711MZioN7IJuObbtfsM2pUXzW0dNo6tCqmrr/tGmEjh0q2q+tPri9l0dSlUuk1kyK26ykrP+mbqNZxVJwlFOE3GcX6kZUJLau5pHMgzTCQR6iE13cc09zGWOZg8tVv1krrdKG7uezscToYepfY80WkpdVAxQyuDBGao4hWIkEaiBYuoNYFRbBaRkpDhdFZhyJh6Ku4MmWBI1UWmFrCghB+VWyirkueZ1GhsREWOiwHRG3ExYdyKK4EmXcXJgdHQNOjKqlWkkltimvVlPc/h1n0Gg4W2Sj2XPlTZ2dGcop0rKcecS69bVnbi7bTphlJ0zlNvoSS3rxuUef0fygo1W4u9JpXXOSiovslfPgdOFeDylF9kov3nWarHptLMymuIalxfmNGz0GhUXxAWMp/TiS9K1JhJmeOIi8px8UNptyys+zVY3BohIcmZpQktrVuLSQ+hha0uhCclvjDW9iAzYulfas1tL0fX26r68uEtxsngMVb9jVf8Ah/8ARzq2HnB2nF057HaS1Xwdipt3cPDWdrpbrm1KOUlqvfe8WceljINK84p22q+T6zr4fCVZQUowlKLV0/V2rek3tA0Uajha+2MdqfVq/O8tvakdSNW1n3d2485TxmpslGo4v5rpzv3bDo6LxLnqxVOq7JJznSlTjdLpNytnYqOzWd7MumIs1sfk7jabMfto4sFMI0iNA1MmELqvYxQnDLMdqicK8zRImHoodUCdIbAI0jJzTKcTULkIr8j6xNYq5DybejitSYamwUHEbXjBxmwtdgoMm14xWuynJhojJurxhe0iuFcKLJurxilc00BSZooyJutcY6lGrO2YPOz3sOg9gEpGd04w2FSW9j4TlvMcJ8UaYTLtOMbaNSW862jq0l1nFpN7n4M6uj1L6MvwsM2R08XiJNRVz0XJrGSStc8xiIzsvVl+Fne5P61tqa7U0dcPbnlrT07x0t5nnim3ts+2KYNxOttOjn07uA1bdGN+EUjdCRg0e/VN1M7ydMjlIHWLkBFiQZcVIClMLEsVTkLBugw7iYMO5dINszYudk+wa5GTGyWq+wWdLAYCo2tu80znJcTDox7DepExnRSljLZlvHIKcYvNGOrQXUSyo0vGi3izHOm0KuY3VfmWyDSRWwmw823s0NJF6oKtvDTW8m10JRD1TqaO0HVq2k/1cHtvJes1wj8TvYbQNCGcece+e1eGRuYZVzueMePp0XLZFOT3RTk/I2UtCYifzNVb5tQ8ntPaQpJK0UorckkvBBKBueL653y/I8lT5MVfnVKcezWk/YjVR5Lx+dVk/swUfa2ek1AowN/54s3yZOPR5NYdZ85Ltnb2JG+hoLDRypJ/alOXvN0IDoRNTDH4zc8vpdHAUVlSpr7iftNMMPBZQguyEV7g4RHRgXjGd0uMFuS7kMig1AJRGjYoNmmlIzxQ2DGhupTN9CocmEjVSqAdinUNEJnIhWNFOuUdmnMepnLpVx8a5UbtYG5mVYNVCm1zpp7wFhlvDUglIG0ULFsmsBKRTaSkjFjGrM0yYmrSUs7rsFWVmwEkkb4yRlpYVxyd12WZc6sY5vV4O1yY+l6am0JqNGGrpOmtkG6kvowV/GwiTrTzapR3XvLy+JbR0ZYiEelJLtZllpTDdvFRugaGApra/Xed5+t5ZG+OWyyXgQflXWjv8mS8d/kxN0VdHi4vVzaNaPE9toTk9CklOotarsaT2xpvcl1vj4HgddHtdC8saTioYm9OaSXPRi6lOfGUY+tF9ia7Dr48ZL25eTO2dPURpl82TCVoVVrUZwrR30pqpbtS2rvHpb9nbsO+nDZOoWqZoSLsiaaIVMNUhqDSGkLjTGwphRQyKAuEBqiVEJMC1EvVKTCTAtRCjEpMOLICihsQIjEAaY2ExSCRRqp1R8axiiNiyo3QqjoVDBBj4T4lG1TDUzGqy3lPFx3lRu1ynIwPHIr00o3XJcxelE9JA264rEUYVFqzjGaztJJ2e9bjN6QSnXcugtbjlH8TAlaFOjFXcowb1VqvYnbZkuBn5ym9qqP8SOlGjs9dqTtkuhHsvm+JhxeAg9tkuK2E4tyjpThnrt96Y9V6f1iXejnwwVsm195B8xP6Uu9iQ2/L9iWG3KueLk9PEloyzqO50BNSjc3MmLgxQqyi9aMpRkspRbjJd6Ovg+VmkKWyOKqtLqqatdeFRM5sqIHNnSZMXCvWUPlExitr0sNVXX+rnSk++EkvI6VD5SIP9pg5LjSrqXlKPvPAuJVjXJji+m0flBwT6UMVDi6dOa8pm6ly10c//YlD7eHrf8Uz5IVcu00+2UeUmAl0cbhvvTdL/ekaqelcNLo4rCy7MTRf/I+EkGzT9AwrJ9GcJfZqQl7GMSk8k32bT882W5eAUHbLY962PyGzT9CWn9GX4WROW6Xgz4FHHVVlVqrsqzXvGLSuIWVfEL/Hq/EbNPvilLc/BjIzlufgz4HDTmKWWJxK/iKvxCXKDGfveKX8TV/MB9+VSW5+DCVWW5+DPgP/AJDjP33F/wAzW/MU+UOM/fcX/M1vzEH6CVWW5+DDU57pfhZ+eHp7F/vmL/ma35gXpvEvPFYp/wARW/MFfopTn9GX4WHGc/oy8Gfm6Wk6zzr1321qj94iWIbzlOX2pSl7WXaP0zz9s2l2yivaxdTStGHTr4eH28RRh7ZH5m9Xd5ItW3eSG1fo+fKjARzx+CVt2KpSfk2YcRy60XHPHUnwpwr1v9sGfANbtLuTY+24j5StGx6NSvV/+eGkvObic+r8rGEXQw2Km/70qNJeTkfIyWHI4vpmI+V2rlSwVGO6VWtUreUVH2nHxfym6SqXUalKjf6mjFP/AF6x4zUDhRb6mTm1MK6+L5R4yv8AtcTWms7ObUfBbD1ugOXGJoWUqmvHru9tu/M8LQ0fKW9d6XvO7g9B3tdvbxT94mdX/N9z5O8oYYyGtHpLpJcToYifYeJ+T3RXo/OT2tTioJPLO566tUOsu4xrR1N7OvufwY6Dtv8AaYqcuHsHJv8Aq5R+ZNTgTU4A6zJrM+f29vQubLVMXrMJSHZ0cqSeaL9Cixakwoze9mt1NQE9HPqQiWDe46Ear3sJTGzX8cr0Z7vIF0OB2G0wo0osu/6mp8cTmOAPM8DvPCRfWU8BE12z+PxwuYe4nMHc/Ru5sCWjHxG6ax+ONzHAno/A636NfEp6PY5ZHDFyvRuDJ6NwOr6AyegSHKnDFyvRnuJ6M9x11gJcSv0dLiOWRwxcn0Z7i/Rmdj9Hy4jI6Nluvx6xvJOGDhrCsJYRndjouQynomQ/I1g4CwT3BrAvcenoaDb6zoUtAXttGsvq/h8eMjo2W5+A2Gi3ufge+p8n11tminoGHXJ2Lwv05Y/HgKeif6saaehHuv8AA+gUtCUl825voaIpr5tizxpfK+dUtCPqj4q50MNoGT+Yvws+hw0fBLZFd4cqKSyXajXDTN8tryeD5ON29ReB6XRnJ2EbNpdXUdDBziszoU60TeOLGWVp+GpKCstliqtgPSEZcRXRusNkJWy97dxim/pf6TnU664jufW8QfnEhCHgetAkyEKuxJhJkIQ2JMvWIQLtcZDoMhDUiWnQ7R9NkIbYrVTQ3U4kIVEdJAukiEIqubQUIIhCVTObQUaa3FkLEq+bW4ONNEIbjJ9Oka6OFuQhqM1toYI6FHCkIa0ztqVAuMFuIQg00kjVCViENRmjczHiKiLIKQFGtuNSxL3EIMSpLEcBFSvwsQhai4V1uHrErcQgH//Z"/>
          <p:cNvSpPr>
            <a:spLocks noChangeAspect="1" noChangeArrowheads="1"/>
          </p:cNvSpPr>
          <p:nvPr/>
        </p:nvSpPr>
        <p:spPr bwMode="auto">
          <a:xfrm>
            <a:off x="155575" y="-1714500"/>
            <a:ext cx="6400800" cy="3581400"/>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46086" name="AutoShape 6" descr="data:image/jpeg;base64,/9j/4AAQSkZJRgABAQAAAQABAAD/2wCEAAkGBxAQEg8QEBAQDw8NDw8MDw0PDxANDQ8MFBEWFhQRFBQYHCggGBolHBQUITEhJSkrLi4uFx8zODMsNygtLisBCgoKDg0OFA8QGiwcFBwsLCwsLCwsLCwsLCwtLCwsLCwsLCwsLCwsLCwsLDgrNywsLCwsLCssKzc0LDczKysuLP/AABEIAKgBLAMBIgACEQEDEQH/xAAcAAACAwEBAQEAAAAAAAAAAAACAwABBAUGBwj/xABGEAACAQICBQgFCAcIAwAAAAAAAQIDEQQxBRIhUWEGEzJBcYGRoRQiscHRB0JSU3KCktIVIzNUhJTwQ2KDk6KywuEWRHP/xAAZAQEBAQEBAQAAAAAAAAAAAAAAAQIDBAX/xAAgEQEBAAICAwADAQAAAAAAAAAAAQIREiEDMVEiQWET/9oADAMBAAIRAxEAPwD5sQjIjzuq0MgLQ2AQ6I2IqA5BVgzCAmQKkCgmCgCRoomdGmiQej0avVRKmZejF6qJUzZlVRH0xMR9Mg0Uzo4HM59I6GBzKjrV/wBmzuclFmcPEr9Wd7kotjOmHtmvSCqg4TUOtYacMvVGi8N0RpuCFFkARiI7AKURmIyBpBDVEvVLRYUOqBUghoEmUZsPSQ/m0KpTzG64nrpE5tC6tNBSqCKsyolKmg9RCKbDuIV+VGRFsh5XdYyAsZAIfAchMBqCrAmGBMgUwUEyogEjTRMyNVEg9Ho7oIqpmFo9eogZ5mVi4j6YiI+mQaaZ0MBmYKZ0tHR2lR1MT+zO9yUWxnExMW6dkm9uSVzvcloNJ3TXarHTD2zfT0AqoOFVDrWGjD5DRWHyGm4IQhAE4jIGkXiGLhII0plOQtSLNaNichdSexhMVUyCM9GWfaOE0F7R6J4/RVAzDBmaqQqmGVFBEhX5VZCMh5XdY2AlDoAOiNQqA0KgEwkBMgWyolskQCRroGRGvD9QHpcEvVXYBPMbgV6qOzgtDpevVV3mqfzV2735ExxuV6S5SOPhsLOfRi2vpZR8Tp0tHavS28FkdbV7l1JZE1Dvj4pHO51lpQhHJJd3vNtGZmnT6u8FQay2W60b0m3ewdVHcwdWm1eck90L5dx4+hiWs/FbjoUq3Wst5fQ9fGqn0Lx+0/V8H7rFTrJdJqKyU73g3a9r9T7TzVLENbza8U5xcJbU7ZPVkmsmnv7bodUekw0k1saafWndWGnkcFi5UJpPoSyabjF+LspbVs2PdrHqKdVNJ32Pbf47hoObB1imUAqqwIhVQYkoYg0CgkaRTAmMYuoKM1Hr7R6E0OsciYeioDJBlSZqpARCRSCJFflJlEZR5nYSGwEodAB0BoqIxsggEggJBQMkSmdLR+ha9VKSioxeUp3V1vSzEiMKNmF6jrU+Sc+urFfdfxOjhuTEF0qs/uwh72XhTlG3k7UpR9ao7NJamxtcXs6zt+nUX/bU12y1X5mHDaKoRVnUrfgpfmD/AEJhX/a4j/Lp/E3jzxmtMWStnpNLqrUv8yILxdP6yn3Tv7EIjoHC/X1u+nAYtCYf6+p+CPxNcs/iccS5Y+LbSTdtikns80NT2bOvbfzDjomisqs39xfE0UKFOGzWlJfZsSZZ/uFk/TPCN1L+7q++/tLpzcXs711MZioN7IJuObbtfsM2pUXzW0dNo6tCqmrr/tGmEjh0q2q+tPri9l0dSlUuk1kyK26ykrP+mbqNZxVJwlFOE3GcX6kZUJLau5pHMgzTCQR6iE13cc09zGWOZg8tVv1krrdKG7uezscToYepfY80WkpdVAxQyuDBGao4hWIkEaiBYuoNYFRbBaRkpDhdFZhyJh6Ku4MmWBI1UWmFrCghB+VWyirkueZ1GhsREWOiwHRG3ExYdyKK4EmXcXJgdHQNOjKqlWkkltimvVlPc/h1n0Gg4W2Sj2XPlTZ2dGcop0rKcecS69bVnbi7bTphlJ0zlNvoSS3rxuUef0fygo1W4u9JpXXOSiovslfPgdOFeDylF9kov3nWarHptLMymuIalxfmNGz0GhUXxAWMp/TiS9K1JhJmeOIi8px8UNptyys+zVY3BohIcmZpQktrVuLSQ+hha0uhCclvjDW9iAzYulfas1tL0fX26r68uEtxsngMVb9jVf8Ah/8ARzq2HnB2nF057HaS1Xwdipt3cPDWdrpbrm1KOUlqvfe8WceljINK84p22q+T6zr4fCVZQUowlKLV0/V2rek3tA0Uajha+2MdqfVq/O8tvakdSNW1n3d2485TxmpslGo4v5rpzv3bDo6LxLnqxVOq7JJznSlTjdLpNytnYqOzWd7MumIs1sfk7jabMfto4sFMI0iNA1MmELqvYxQnDLMdqicK8zRImHoodUCdIbAI0jJzTKcTULkIr8j6xNYq5DybejitSYamwUHEbXjBxmwtdgoMm14xWuynJhojJurxhe0iuFcKLJurxilc00BSZooyJutcY6lGrO2YPOz3sOg9gEpGd04w2FSW9j4TlvMcJ8UaYTLtOMbaNSW862jq0l1nFpN7n4M6uj1L6MvwsM2R08XiJNRVz0XJrGSStc8xiIzsvVl+Fne5P61tqa7U0dcPbnlrT07x0t5nnim3ts+2KYNxOttOjn07uA1bdGN+EUjdCRg0e/VN1M7ydMjlIHWLkBFiQZcVIClMLEsVTkLBugw7iYMO5dINszYudk+wa5GTGyWq+wWdLAYCo2tu80znJcTDox7DepExnRSljLZlvHIKcYvNGOrQXUSyo0vGi3izHOm0KuY3VfmWyDSRWwmw823s0NJF6oKtvDTW8m10JRD1TqaO0HVq2k/1cHtvJes1wj8TvYbQNCGcece+e1eGRuYZVzueMePp0XLZFOT3RTk/I2UtCYifzNVb5tQ8ntPaQpJK0UorckkvBBKBueL653y/I8lT5MVfnVKcezWk/YjVR5Lx+dVk/swUfa2ek1AowN/54s3yZOPR5NYdZ85Ltnb2JG+hoLDRypJ/alOXvN0IDoRNTDH4zc8vpdHAUVlSpr7iftNMMPBZQguyEV7g4RHRgXjGd0uMFuS7kMig1AJRGjYoNmmlIzxQ2DGhupTN9CocmEjVSqAdinUNEJnIhWNFOuUdmnMepnLpVx8a5UbtYG5mVYNVCm1zpp7wFhlvDUglIG0ULFsmsBKRTaSkjFjGrM0yYmrSUs7rsFWVmwEkkb4yRlpYVxyd12WZc6sY5vV4O1yY+l6am0JqNGGrpOmtkG6kvowV/GwiTrTzapR3XvLy+JbR0ZYiEelJLtZllpTDdvFRugaGApra/Xed5+t5ZG+OWyyXgQflXWjv8mS8d/kxN0VdHi4vVzaNaPE9toTk9CklOotarsaT2xpvcl1vj4HgddHtdC8saTioYm9OaSXPRi6lOfGUY+tF9ia7Dr48ZL25eTO2dPURpl82TCVoVVrUZwrR30pqpbtS2rvHpb9nbsO+nDZOoWqZoSLsiaaIVMNUhqDSGkLjTGwphRQyKAuEBqiVEJMC1EvVKTCTAtRCjEpMOLICihsQIjEAaY2ExSCRRqp1R8axiiNiyo3QqjoVDBBj4T4lG1TDUzGqy3lPFx3lRu1ynIwPHIr00o3XJcxelE9JA264rEUYVFqzjGaztJJ2e9bjN6QSnXcugtbjlH8TAlaFOjFXcowb1VqvYnbZkuBn5ym9qqP8SOlGjs9dqTtkuhHsvm+JhxeAg9tkuK2E4tyjpThnrt96Y9V6f1iXejnwwVsm195B8xP6Uu9iQ2/L9iWG3KueLk9PEloyzqO50BNSjc3MmLgxQqyi9aMpRkspRbjJd6Ovg+VmkKWyOKqtLqqatdeFRM5sqIHNnSZMXCvWUPlExitr0sNVXX+rnSk++EkvI6VD5SIP9pg5LjSrqXlKPvPAuJVjXJji+m0flBwT6UMVDi6dOa8pm6ly10c//YlD7eHrf8Uz5IVcu00+2UeUmAl0cbhvvTdL/ekaqelcNLo4rCy7MTRf/I+EkGzT9AwrJ9GcJfZqQl7GMSk8k32bT882W5eAUHbLY962PyGzT9CWn9GX4WROW6Xgz4FHHVVlVqrsqzXvGLSuIWVfEL/Hq/EbNPvilLc/BjIzlufgz4HDTmKWWJxK/iKvxCXKDGfveKX8TV/MB9+VSW5+DCVWW5+DPgP/AJDjP33F/wAzW/MU+UOM/fcX/M1vzEH6CVWW5+DDU57pfhZ+eHp7F/vmL/ma35gXpvEvPFYp/wARW/MFfopTn9GX4WHGc/oy8Gfm6Wk6zzr1321qj94iWIbzlOX2pSl7WXaP0zz9s2l2yivaxdTStGHTr4eH28RRh7ZH5m9Xd5ItW3eSG1fo+fKjARzx+CVt2KpSfk2YcRy60XHPHUnwpwr1v9sGfANbtLuTY+24j5StGx6NSvV/+eGkvObic+r8rGEXQw2Km/70qNJeTkfIyWHI4vpmI+V2rlSwVGO6VWtUreUVH2nHxfym6SqXUalKjf6mjFP/AF6x4zUDhRb6mTm1MK6+L5R4yv8AtcTWms7ObUfBbD1ugOXGJoWUqmvHru9tu/M8LQ0fKW9d6XvO7g9B3tdvbxT94mdX/N9z5O8oYYyGtHpLpJcToYifYeJ+T3RXo/OT2tTioJPLO566tUOsu4xrR1N7OvufwY6Dtv8AaYqcuHsHJv8Aq5R+ZNTgTU4A6zJrM+f29vQubLVMXrMJSHZ0cqSeaL9Cixakwoze9mt1NQE9HPqQiWDe46Ear3sJTGzX8cr0Z7vIF0OB2G0wo0osu/6mp8cTmOAPM8DvPCRfWU8BE12z+PxwuYe4nMHc/Ru5sCWjHxG6ax+ONzHAno/A636NfEp6PY5ZHDFyvRuDJ6NwOr6AyegSHKnDFyvRnuJ6M9x11gJcSv0dLiOWRwxcn0Z7i/Rmdj9Hy4jI6Nluvx6xvJOGDhrCsJYRndjouQynomQ/I1g4CwT3BrAvcenoaDb6zoUtAXttGsvq/h8eMjo2W5+A2Gi3ufge+p8n11tminoGHXJ2Lwv05Y/HgKeif6saaehHuv8AA+gUtCUl825voaIpr5tizxpfK+dUtCPqj4q50MNoGT+Yvws+hw0fBLZFd4cqKSyXajXDTN8tryeD5ON29ReB6XRnJ2EbNpdXUdDBziszoU60TeOLGWVp+GpKCstliqtgPSEZcRXRusNkJWy97dxim/pf6TnU664jufW8QfnEhCHgetAkyEKuxJhJkIQ2JMvWIQLtcZDoMhDUiWnQ7R9NkIbYrVTQ3U4kIVEdJAukiEIqubQUIIhCVTObQUaa3FkLEq+bW4ONNEIbjJ9Oka6OFuQhqM1toYI6FHCkIa0ztqVAuMFuIQg00kjVCViENRmjczHiKiLIKQFGtuNSxL3EIMSpLEcBFSvwsQhai4V1uHrErcQgH//Z"/>
          <p:cNvSpPr>
            <a:spLocks noChangeAspect="1" noChangeArrowheads="1"/>
          </p:cNvSpPr>
          <p:nvPr/>
        </p:nvSpPr>
        <p:spPr bwMode="auto">
          <a:xfrm>
            <a:off x="155575" y="-1714500"/>
            <a:ext cx="6400800" cy="3581400"/>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46088" name="AutoShape 8" descr="data:image/jpeg;base64,/9j/4AAQSkZJRgABAQAAAQABAAD/2wCEAAkGBxAQEg8QEBAQDw8NDw8MDw0PDxANDQ8MFBEWFhQRFBQYHCggGBolHBQUITEhJSkrLi4uFx8zODMsNygtLisBCgoKDg0OFA8QGiwcFBwsLCwsLCwsLCwsLCwtLCwsLCwsLCwsLCwsLCwsLDgrNywsLCwsLCssKzc0LDczKysuLP/AABEIAKgBLAMBIgACEQEDEQH/xAAcAAACAwEBAQEAAAAAAAAAAAACAwABBAUGBwj/xABGEAACAQICBQgFCAcIAwAAAAAAAQIDEQQxBRIhUWEGEzJBcYGRoRQiscHRB0JSU3KCktIVIzNUhJTwQ2KDk6KywuEWRHP/xAAZAQEBAQEBAQAAAAAAAAAAAAAAAQIDBAX/xAAgEQEBAAICAwADAQAAAAAAAAAAAQIREiEDMVEiQWET/9oADAMBAAIRAxEAPwD5sQjIjzuq0MgLQ2AQ6I2IqA5BVgzCAmQKkCgmCgCRoomdGmiQej0avVRKmZejF6qJUzZlVRH0xMR9Mg0Uzo4HM59I6GBzKjrV/wBmzuclFmcPEr9Wd7kotjOmHtmvSCqg4TUOtYacMvVGi8N0RpuCFFkARiI7AKURmIyBpBDVEvVLRYUOqBUghoEmUZsPSQ/m0KpTzG64nrpE5tC6tNBSqCKsyolKmg9RCKbDuIV+VGRFsh5XdYyAsZAIfAchMBqCrAmGBMgUwUEyogEjTRMyNVEg9Ho7oIqpmFo9eogZ5mVi4j6YiI+mQaaZ0MBmYKZ0tHR2lR1MT+zO9yUWxnExMW6dkm9uSVzvcloNJ3TXarHTD2zfT0AqoOFVDrWGjD5DRWHyGm4IQhAE4jIGkXiGLhII0plOQtSLNaNichdSexhMVUyCM9GWfaOE0F7R6J4/RVAzDBmaqQqmGVFBEhX5VZCMh5XdY2AlDoAOiNQqA0KgEwkBMgWyolskQCRroGRGvD9QHpcEvVXYBPMbgV6qOzgtDpevVV3mqfzV2735ExxuV6S5SOPhsLOfRi2vpZR8Tp0tHavS28FkdbV7l1JZE1Dvj4pHO51lpQhHJJd3vNtGZmnT6u8FQay2W60b0m3ewdVHcwdWm1eck90L5dx4+hiWs/FbjoUq3Wst5fQ9fGqn0Lx+0/V8H7rFTrJdJqKyU73g3a9r9T7TzVLENbza8U5xcJbU7ZPVkmsmnv7bodUekw0k1saafWndWGnkcFi5UJpPoSyabjF+LspbVs2PdrHqKdVNJ32Pbf47hoObB1imUAqqwIhVQYkoYg0CgkaRTAmMYuoKM1Hr7R6E0OsciYeioDJBlSZqpARCRSCJFflJlEZR5nYSGwEodAB0BoqIxsggEggJBQMkSmdLR+ha9VKSioxeUp3V1vSzEiMKNmF6jrU+Sc+urFfdfxOjhuTEF0qs/uwh72XhTlG3k7UpR9ao7NJamxtcXs6zt+nUX/bU12y1X5mHDaKoRVnUrfgpfmD/AEJhX/a4j/Lp/E3jzxmtMWStnpNLqrUv8yILxdP6yn3Tv7EIjoHC/X1u+nAYtCYf6+p+CPxNcs/iccS5Y+LbSTdtikns80NT2bOvbfzDjomisqs39xfE0UKFOGzWlJfZsSZZ/uFk/TPCN1L+7q++/tLpzcXs711MZioN7IJuObbtfsM2pUXzW0dNo6tCqmrr/tGmEjh0q2q+tPri9l0dSlUuk1kyK26ykrP+mbqNZxVJwlFOE3GcX6kZUJLau5pHMgzTCQR6iE13cc09zGWOZg8tVv1krrdKG7uezscToYepfY80WkpdVAxQyuDBGao4hWIkEaiBYuoNYFRbBaRkpDhdFZhyJh6Ku4MmWBI1UWmFrCghB+VWyirkueZ1GhsREWOiwHRG3ExYdyKK4EmXcXJgdHQNOjKqlWkkltimvVlPc/h1n0Gg4W2Sj2XPlTZ2dGcop0rKcecS69bVnbi7bTphlJ0zlNvoSS3rxuUef0fygo1W4u9JpXXOSiovslfPgdOFeDylF9kov3nWarHptLMymuIalxfmNGz0GhUXxAWMp/TiS9K1JhJmeOIi8px8UNptyys+zVY3BohIcmZpQktrVuLSQ+hha0uhCclvjDW9iAzYulfas1tL0fX26r68uEtxsngMVb9jVf8Ah/8ARzq2HnB2nF057HaS1Xwdipt3cPDWdrpbrm1KOUlqvfe8WceljINK84p22q+T6zr4fCVZQUowlKLV0/V2rek3tA0Uajha+2MdqfVq/O8tvakdSNW1n3d2485TxmpslGo4v5rpzv3bDo6LxLnqxVOq7JJznSlTjdLpNytnYqOzWd7MumIs1sfk7jabMfto4sFMI0iNA1MmELqvYxQnDLMdqicK8zRImHoodUCdIbAI0jJzTKcTULkIr8j6xNYq5DybejitSYamwUHEbXjBxmwtdgoMm14xWuynJhojJurxhe0iuFcKLJurxilc00BSZooyJutcY6lGrO2YPOz3sOg9gEpGd04w2FSW9j4TlvMcJ8UaYTLtOMbaNSW862jq0l1nFpN7n4M6uj1L6MvwsM2R08XiJNRVz0XJrGSStc8xiIzsvVl+Fne5P61tqa7U0dcPbnlrT07x0t5nnim3ts+2KYNxOttOjn07uA1bdGN+EUjdCRg0e/VN1M7ydMjlIHWLkBFiQZcVIClMLEsVTkLBugw7iYMO5dINszYudk+wa5GTGyWq+wWdLAYCo2tu80znJcTDox7DepExnRSljLZlvHIKcYvNGOrQXUSyo0vGi3izHOm0KuY3VfmWyDSRWwmw823s0NJF6oKtvDTW8m10JRD1TqaO0HVq2k/1cHtvJes1wj8TvYbQNCGcece+e1eGRuYZVzueMePp0XLZFOT3RTk/I2UtCYifzNVb5tQ8ntPaQpJK0UorckkvBBKBueL653y/I8lT5MVfnVKcezWk/YjVR5Lx+dVk/swUfa2ek1AowN/54s3yZOPR5NYdZ85Ltnb2JG+hoLDRypJ/alOXvN0IDoRNTDH4zc8vpdHAUVlSpr7iftNMMPBZQguyEV7g4RHRgXjGd0uMFuS7kMig1AJRGjYoNmmlIzxQ2DGhupTN9CocmEjVSqAdinUNEJnIhWNFOuUdmnMepnLpVx8a5UbtYG5mVYNVCm1zpp7wFhlvDUglIG0ULFsmsBKRTaSkjFjGrM0yYmrSUs7rsFWVmwEkkb4yRlpYVxyd12WZc6sY5vV4O1yY+l6am0JqNGGrpOmtkG6kvowV/GwiTrTzapR3XvLy+JbR0ZYiEelJLtZllpTDdvFRugaGApra/Xed5+t5ZG+OWyyXgQflXWjv8mS8d/kxN0VdHi4vVzaNaPE9toTk9CklOotarsaT2xpvcl1vj4HgddHtdC8saTioYm9OaSXPRi6lOfGUY+tF9ia7Dr48ZL25eTO2dPURpl82TCVoVVrUZwrR30pqpbtS2rvHpb9nbsO+nDZOoWqZoSLsiaaIVMNUhqDSGkLjTGwphRQyKAuEBqiVEJMC1EvVKTCTAtRCjEpMOLICihsQIjEAaY2ExSCRRqp1R8axiiNiyo3QqjoVDBBj4T4lG1TDUzGqy3lPFx3lRu1ynIwPHIr00o3XJcxelE9JA264rEUYVFqzjGaztJJ2e9bjN6QSnXcugtbjlH8TAlaFOjFXcowb1VqvYnbZkuBn5ym9qqP8SOlGjs9dqTtkuhHsvm+JhxeAg9tkuK2E4tyjpThnrt96Y9V6f1iXejnwwVsm195B8xP6Uu9iQ2/L9iWG3KueLk9PEloyzqO50BNSjc3MmLgxQqyi9aMpRkspRbjJd6Ovg+VmkKWyOKqtLqqatdeFRM5sqIHNnSZMXCvWUPlExitr0sNVXX+rnSk++EkvI6VD5SIP9pg5LjSrqXlKPvPAuJVjXJji+m0flBwT6UMVDi6dOa8pm6ly10c//YlD7eHrf8Uz5IVcu00+2UeUmAl0cbhvvTdL/ekaqelcNLo4rCy7MTRf/I+EkGzT9AwrJ9GcJfZqQl7GMSk8k32bT882W5eAUHbLY962PyGzT9CWn9GX4WROW6Xgz4FHHVVlVqrsqzXvGLSuIWVfEL/Hq/EbNPvilLc/BjIzlufgz4HDTmKWWJxK/iKvxCXKDGfveKX8TV/MB9+VSW5+DCVWW5+DPgP/AJDjP33F/wAzW/MU+UOM/fcX/M1vzEH6CVWW5+DDU57pfhZ+eHp7F/vmL/ma35gXpvEvPFYp/wARW/MFfopTn9GX4WHGc/oy8Gfm6Wk6zzr1321qj94iWIbzlOX2pSl7WXaP0zz9s2l2yivaxdTStGHTr4eH28RRh7ZH5m9Xd5ItW3eSG1fo+fKjARzx+CVt2KpSfk2YcRy60XHPHUnwpwr1v9sGfANbtLuTY+24j5StGx6NSvV/+eGkvObic+r8rGEXQw2Km/70qNJeTkfIyWHI4vpmI+V2rlSwVGO6VWtUreUVH2nHxfym6SqXUalKjf6mjFP/AF6x4zUDhRb6mTm1MK6+L5R4yv8AtcTWms7ObUfBbD1ugOXGJoWUqmvHru9tu/M8LQ0fKW9d6XvO7g9B3tdvbxT94mdX/N9z5O8oYYyGtHpLpJcToYifYeJ+T3RXo/OT2tTioJPLO566tUOsu4xrR1N7OvufwY6Dtv8AaYqcuHsHJv8Aq5R+ZNTgTU4A6zJrM+f29vQubLVMXrMJSHZ0cqSeaL9Cixakwoze9mt1NQE9HPqQiWDe46Ear3sJTGzX8cr0Z7vIF0OB2G0wo0osu/6mp8cTmOAPM8DvPCRfWU8BE12z+PxwuYe4nMHc/Ru5sCWjHxG6ax+ONzHAno/A636NfEp6PY5ZHDFyvRuDJ6NwOr6AyegSHKnDFyvRnuJ6M9x11gJcSv0dLiOWRwxcn0Z7i/Rmdj9Hy4jI6Nluvx6xvJOGDhrCsJYRndjouQynomQ/I1g4CwT3BrAvcenoaDb6zoUtAXttGsvq/h8eMjo2W5+A2Gi3ufge+p8n11tminoGHXJ2Lwv05Y/HgKeif6saaehHuv8AA+gUtCUl825voaIpr5tizxpfK+dUtCPqj4q50MNoGT+Yvws+hw0fBLZFd4cqKSyXajXDTN8tryeD5ON29ReB6XRnJ2EbNpdXUdDBziszoU60TeOLGWVp+GpKCstliqtgPSEZcRXRusNkJWy97dxim/pf6TnU664jufW8QfnEhCHgetAkyEKuxJhJkIQ2JMvWIQLtcZDoMhDUiWnQ7R9NkIbYrVTQ3U4kIVEdJAukiEIqubQUIIhCVTObQUaa3FkLEq+bW4ONNEIbjJ9Oka6OFuQhqM1toYI6FHCkIa0ztqVAuMFuIQg00kjVCViENRmjczHiKiLIKQFGtuNSxL3EIMSpLEcBFSvwsQhai4V1uHrErcQgH//Z"/>
          <p:cNvSpPr>
            <a:spLocks noChangeAspect="1" noChangeArrowheads="1"/>
          </p:cNvSpPr>
          <p:nvPr/>
        </p:nvSpPr>
        <p:spPr bwMode="auto">
          <a:xfrm>
            <a:off x="155575" y="-1714500"/>
            <a:ext cx="6400800" cy="3581400"/>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pic>
        <p:nvPicPr>
          <p:cNvPr id="46090" name="Picture 10" descr="http://www.kibardindesign.com/img/system/img.ashx?picid=efa866ac-1c36-4892-9795-80e5cbad00ab&amp;imgdetid=_def"/>
          <p:cNvPicPr>
            <a:picLocks noChangeAspect="1" noChangeArrowheads="1"/>
          </p:cNvPicPr>
          <p:nvPr/>
        </p:nvPicPr>
        <p:blipFill>
          <a:blip r:embed="rId2" cstate="print"/>
          <a:srcRect/>
          <a:stretch>
            <a:fillRect/>
          </a:stretch>
        </p:blipFill>
        <p:spPr bwMode="auto">
          <a:xfrm>
            <a:off x="4283968" y="2564904"/>
            <a:ext cx="4168552" cy="2332404"/>
          </a:xfrm>
          <a:prstGeom prst="rect">
            <a:avLst/>
          </a:prstGeom>
          <a:noFill/>
        </p:spPr>
      </p:pic>
      <p:pic>
        <p:nvPicPr>
          <p:cNvPr id="46092" name="Picture 12" descr="http://www.kibardindesign.com/img/system/img.ashx?picid=57bd4f7f-e16b-4c70-b004-e45c59baee58&amp;imgdetid=_def"/>
          <p:cNvPicPr>
            <a:picLocks noChangeAspect="1" noChangeArrowheads="1"/>
          </p:cNvPicPr>
          <p:nvPr/>
        </p:nvPicPr>
        <p:blipFill>
          <a:blip r:embed="rId3" cstate="print"/>
          <a:srcRect/>
          <a:stretch>
            <a:fillRect/>
          </a:stretch>
        </p:blipFill>
        <p:spPr bwMode="auto">
          <a:xfrm>
            <a:off x="755576" y="3645024"/>
            <a:ext cx="3952528" cy="2635019"/>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ja-JP" altLang="en-US" dirty="0" smtClean="0"/>
              <a:t>赤ちゃんや小さな子どもは親の手を焼かせるもので、おまるを使わせるのも一苦労です。そんなおまるトレーニングがうまくいきそうなアイテムが、ハンドル部分に</a:t>
            </a:r>
            <a:r>
              <a:rPr lang="en-US" altLang="ja-JP" dirty="0" err="1" smtClean="0"/>
              <a:t>iPad</a:t>
            </a:r>
            <a:r>
              <a:rPr lang="ja-JP" altLang="en-US" dirty="0" smtClean="0"/>
              <a:t>を取り付けることができるおまる「</a:t>
            </a:r>
            <a:r>
              <a:rPr lang="en-US" altLang="ja-JP" b="1" dirty="0" err="1" smtClean="0"/>
              <a:t>iPotty</a:t>
            </a:r>
            <a:r>
              <a:rPr lang="ja-JP" altLang="en-US" dirty="0" smtClean="0"/>
              <a:t>」です。</a:t>
            </a:r>
            <a:endParaRPr lang="zh-TW" altLang="en-US" dirty="0"/>
          </a:p>
        </p:txBody>
      </p:sp>
      <p:sp>
        <p:nvSpPr>
          <p:cNvPr id="3" name="標題 2"/>
          <p:cNvSpPr>
            <a:spLocks noGrp="1"/>
          </p:cNvSpPr>
          <p:nvPr>
            <p:ph type="title"/>
          </p:nvPr>
        </p:nvSpPr>
        <p:spPr/>
        <p:txBody>
          <a:bodyPr>
            <a:normAutofit/>
          </a:bodyPr>
          <a:lstStyle/>
          <a:p>
            <a:r>
              <a:rPr lang="en-US" altLang="ja-JP" dirty="0" err="1" smtClean="0"/>
              <a:t>iPad</a:t>
            </a:r>
            <a:r>
              <a:rPr lang="ja-JP" altLang="en-US" dirty="0" smtClean="0"/>
              <a:t>を取り付けら</a:t>
            </a:r>
            <a:r>
              <a:rPr lang="ja-JP" altLang="en-US" dirty="0" smtClean="0"/>
              <a:t>れた便器「</a:t>
            </a:r>
            <a:r>
              <a:rPr lang="en-US" altLang="ja-JP" dirty="0" err="1" smtClean="0"/>
              <a:t>iPotty</a:t>
            </a:r>
            <a:r>
              <a:rPr lang="ja-JP" altLang="en-US" dirty="0" smtClean="0"/>
              <a:t>」</a:t>
            </a:r>
            <a:endParaRPr lang="zh-TW" altLang="en-US" dirty="0"/>
          </a:p>
        </p:txBody>
      </p:sp>
      <p:pic>
        <p:nvPicPr>
          <p:cNvPr id="47106" name="Picture 2" descr="http://i.gzn.jp/img/2013/12/11/ipotty/top.png"/>
          <p:cNvPicPr>
            <a:picLocks noChangeAspect="1" noChangeArrowheads="1"/>
          </p:cNvPicPr>
          <p:nvPr/>
        </p:nvPicPr>
        <p:blipFill>
          <a:blip r:embed="rId2" cstate="print"/>
          <a:srcRect/>
          <a:stretch>
            <a:fillRect/>
          </a:stretch>
        </p:blipFill>
        <p:spPr bwMode="auto">
          <a:xfrm>
            <a:off x="3275856" y="3284984"/>
            <a:ext cx="5218156" cy="293521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ja-JP" altLang="en-US" dirty="0" smtClean="0"/>
              <a:t>総製作費はなんと</a:t>
            </a:r>
            <a:r>
              <a:rPr lang="en-US" altLang="ja-JP" dirty="0" smtClean="0"/>
              <a:t>100</a:t>
            </a:r>
            <a:r>
              <a:rPr lang="ja-JP" altLang="en-US" dirty="0" smtClean="0"/>
              <a:t>万ドル以上、</a:t>
            </a:r>
            <a:r>
              <a:rPr lang="en-US" altLang="ja-JP" dirty="0" smtClean="0"/>
              <a:t>5</a:t>
            </a:r>
            <a:r>
              <a:rPr lang="ja-JP" altLang="en-US" dirty="0" smtClean="0"/>
              <a:t>年もの歳月をかけて研究・開発されたのだとか。</a:t>
            </a:r>
            <a:endParaRPr lang="en-US" altLang="ja-JP" dirty="0" smtClean="0"/>
          </a:p>
          <a:p>
            <a:r>
              <a:rPr lang="ja-JP" altLang="en-US" dirty="0" smtClean="0"/>
              <a:t>ポテト</a:t>
            </a:r>
            <a:r>
              <a:rPr lang="ja-JP" altLang="en-US" dirty="0" smtClean="0"/>
              <a:t>収容量：</a:t>
            </a:r>
            <a:r>
              <a:rPr lang="en-US" altLang="ja-JP" dirty="0" smtClean="0"/>
              <a:t>20 kg</a:t>
            </a:r>
            <a:br>
              <a:rPr lang="en-US" altLang="ja-JP" dirty="0" smtClean="0"/>
            </a:br>
            <a:r>
              <a:rPr lang="ja-JP" altLang="en-US" dirty="0" smtClean="0"/>
              <a:t>販売可能数：</a:t>
            </a:r>
            <a:r>
              <a:rPr lang="en-US" altLang="ja-JP" dirty="0" smtClean="0"/>
              <a:t>150</a:t>
            </a:r>
            <a:r>
              <a:rPr lang="ja-JP" altLang="en-US" dirty="0" smtClean="0"/>
              <a:t>食</a:t>
            </a:r>
            <a:br>
              <a:rPr lang="ja-JP" altLang="en-US" dirty="0" smtClean="0"/>
            </a:br>
            <a:r>
              <a:rPr lang="ja-JP" altLang="en-US" dirty="0" smtClean="0"/>
              <a:t>販</a:t>
            </a:r>
            <a:r>
              <a:rPr lang="ja-JP" altLang="en-US" dirty="0" smtClean="0"/>
              <a:t>売サイクル：</a:t>
            </a:r>
            <a:r>
              <a:rPr lang="en-US" altLang="ja-JP" dirty="0" smtClean="0"/>
              <a:t>90</a:t>
            </a:r>
            <a:r>
              <a:rPr lang="ja-JP" altLang="en-US" dirty="0" smtClean="0"/>
              <a:t>秒</a:t>
            </a:r>
            <a:br>
              <a:rPr lang="ja-JP" altLang="en-US" dirty="0" smtClean="0"/>
            </a:br>
            <a:r>
              <a:rPr lang="ja-JP" altLang="en-US" dirty="0" smtClean="0"/>
              <a:t>無煙・無臭システム</a:t>
            </a:r>
            <a:br>
              <a:rPr lang="ja-JP" altLang="en-US" dirty="0" smtClean="0"/>
            </a:br>
            <a:r>
              <a:rPr lang="ja-JP" altLang="en-US" dirty="0" smtClean="0"/>
              <a:t>ポテト冷凍機能付き</a:t>
            </a:r>
            <a:br>
              <a:rPr lang="ja-JP" altLang="en-US" dirty="0" smtClean="0"/>
            </a:br>
            <a:r>
              <a:rPr lang="ja-JP" altLang="en-US" dirty="0" smtClean="0"/>
              <a:t>携帯電話遠隔操作機能付き </a:t>
            </a:r>
            <a:endParaRPr lang="zh-TW" altLang="en-US" dirty="0"/>
          </a:p>
        </p:txBody>
      </p:sp>
      <p:sp>
        <p:nvSpPr>
          <p:cNvPr id="3" name="標題 2"/>
          <p:cNvSpPr>
            <a:spLocks noGrp="1"/>
          </p:cNvSpPr>
          <p:nvPr>
            <p:ph type="title"/>
          </p:nvPr>
        </p:nvSpPr>
        <p:spPr/>
        <p:txBody>
          <a:bodyPr/>
          <a:lstStyle/>
          <a:p>
            <a:r>
              <a:rPr lang="ja-JP" altLang="en-US" dirty="0" smtClean="0"/>
              <a:t>フライドポテト自動販売機</a:t>
            </a:r>
            <a:endParaRPr lang="zh-TW" altLang="en-US" dirty="0"/>
          </a:p>
        </p:txBody>
      </p:sp>
      <p:pic>
        <p:nvPicPr>
          <p:cNvPr id="27650" name="Picture 2" descr="ホックホクのフライドポテトが自販機で買えるんだよ！"/>
          <p:cNvPicPr>
            <a:picLocks noChangeAspect="1" noChangeArrowheads="1"/>
          </p:cNvPicPr>
          <p:nvPr/>
        </p:nvPicPr>
        <p:blipFill>
          <a:blip r:embed="rId2" cstate="print"/>
          <a:srcRect/>
          <a:stretch>
            <a:fillRect/>
          </a:stretch>
        </p:blipFill>
        <p:spPr bwMode="auto">
          <a:xfrm>
            <a:off x="5724128" y="2420888"/>
            <a:ext cx="2520280" cy="389803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smtClean="0"/>
              <a:t>Wireless Power Consortium</a:t>
            </a:r>
            <a:r>
              <a:rPr lang="zh-TW" altLang="en-US" dirty="0" smtClean="0"/>
              <a:t>（以下</a:t>
            </a:r>
            <a:r>
              <a:rPr lang="en-US" altLang="zh-TW" dirty="0" smtClean="0"/>
              <a:t>WPC</a:t>
            </a:r>
            <a:r>
              <a:rPr lang="zh-TW" altLang="en-US" dirty="0" smtClean="0"/>
              <a:t>）</a:t>
            </a:r>
            <a:endParaRPr lang="en-US" altLang="zh-TW" dirty="0" smtClean="0"/>
          </a:p>
          <a:p>
            <a:r>
              <a:rPr lang="ja-JP" altLang="en-US" dirty="0" smtClean="0"/>
              <a:t>「</a:t>
            </a:r>
            <a:r>
              <a:rPr lang="ja-JP" altLang="en-US" dirty="0" smtClean="0">
                <a:hlinkClick r:id="rId2" tooltip="電磁誘導"/>
              </a:rPr>
              <a:t>電磁誘導</a:t>
            </a:r>
            <a:r>
              <a:rPr lang="ja-JP" altLang="en-US" dirty="0" smtClean="0"/>
              <a:t>方式」を元にしている。これは、</a:t>
            </a:r>
            <a:r>
              <a:rPr lang="en-US" altLang="ja-JP" dirty="0" smtClean="0"/>
              <a:t>2</a:t>
            </a:r>
            <a:r>
              <a:rPr lang="ja-JP" altLang="en-US" dirty="0" smtClean="0"/>
              <a:t>つの隣接する</a:t>
            </a:r>
            <a:r>
              <a:rPr lang="ja-JP" altLang="en-US" dirty="0" smtClean="0">
                <a:hlinkClick r:id="rId3" tooltip="コイル"/>
              </a:rPr>
              <a:t>コイル</a:t>
            </a:r>
            <a:r>
              <a:rPr lang="ja-JP" altLang="en-US" dirty="0" smtClean="0"/>
              <a:t>の片方に</a:t>
            </a:r>
            <a:r>
              <a:rPr lang="ja-JP" altLang="en-US" dirty="0" smtClean="0">
                <a:hlinkClick r:id="rId4" tooltip="電流"/>
              </a:rPr>
              <a:t>電流</a:t>
            </a:r>
            <a:r>
              <a:rPr lang="ja-JP" altLang="en-US" dirty="0" smtClean="0"/>
              <a:t>を流すと発生する</a:t>
            </a:r>
            <a:r>
              <a:rPr lang="ja-JP" altLang="en-US" dirty="0" smtClean="0">
                <a:hlinkClick r:id="rId5" tooltip="磁束"/>
              </a:rPr>
              <a:t>磁束</a:t>
            </a:r>
            <a:r>
              <a:rPr lang="ja-JP" altLang="en-US" dirty="0" smtClean="0"/>
              <a:t>を媒介して、隣接したもう片方に</a:t>
            </a:r>
            <a:r>
              <a:rPr lang="ja-JP" altLang="en-US" dirty="0" smtClean="0">
                <a:hlinkClick r:id="rId6" tooltip="起電力"/>
              </a:rPr>
              <a:t>起電力</a:t>
            </a:r>
            <a:r>
              <a:rPr lang="ja-JP" altLang="en-US" dirty="0" smtClean="0"/>
              <a:t>が発生する</a:t>
            </a:r>
            <a:r>
              <a:rPr lang="ja-JP" altLang="en-US" dirty="0" smtClean="0">
                <a:hlinkClick r:id="rId2" tooltip="電磁誘導"/>
              </a:rPr>
              <a:t>電磁誘導</a:t>
            </a:r>
            <a:r>
              <a:rPr lang="ja-JP" altLang="en-US" dirty="0" smtClean="0"/>
              <a:t>の原理を用いたものである。</a:t>
            </a:r>
            <a:endParaRPr lang="zh-TW" altLang="en-US" dirty="0"/>
          </a:p>
        </p:txBody>
      </p:sp>
      <p:sp>
        <p:nvSpPr>
          <p:cNvPr id="3" name="標題 2"/>
          <p:cNvSpPr>
            <a:spLocks noGrp="1"/>
          </p:cNvSpPr>
          <p:nvPr>
            <p:ph type="title"/>
          </p:nvPr>
        </p:nvSpPr>
        <p:spPr/>
        <p:txBody>
          <a:bodyPr/>
          <a:lstStyle/>
          <a:p>
            <a:r>
              <a:rPr lang="en-US" altLang="zh-TW" dirty="0" err="1" smtClean="0"/>
              <a:t>Qi</a:t>
            </a:r>
            <a:r>
              <a:rPr lang="zh-TW" altLang="en-US" dirty="0" smtClean="0"/>
              <a:t>（</a:t>
            </a:r>
            <a:r>
              <a:rPr lang="ja-JP" altLang="en-US" dirty="0" smtClean="0"/>
              <a:t>チー）</a:t>
            </a:r>
            <a:endParaRPr lang="zh-TW" altLang="en-US" dirty="0"/>
          </a:p>
        </p:txBody>
      </p:sp>
      <p:pic>
        <p:nvPicPr>
          <p:cNvPr id="29698" name="Picture 2" descr="パナソニックが新しい充電スタイルをご提案します。それは、手軽でスマートな充電を実現させる、無接点充電パッド「ChargePad」。"/>
          <p:cNvPicPr>
            <a:picLocks noChangeAspect="1" noChangeArrowheads="1"/>
          </p:cNvPicPr>
          <p:nvPr/>
        </p:nvPicPr>
        <p:blipFill>
          <a:blip r:embed="rId7" cstate="print"/>
          <a:srcRect/>
          <a:stretch>
            <a:fillRect/>
          </a:stretch>
        </p:blipFill>
        <p:spPr bwMode="auto">
          <a:xfrm>
            <a:off x="2195736" y="3717032"/>
            <a:ext cx="6876256" cy="236082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ja-JP" altLang="en-US" dirty="0" smtClean="0"/>
              <a:t>スマホなどの</a:t>
            </a:r>
            <a:r>
              <a:rPr lang="ja-JP" altLang="en-US" dirty="0" smtClean="0"/>
              <a:t>充電には</a:t>
            </a:r>
            <a:r>
              <a:rPr lang="ja-JP" altLang="en-US" dirty="0" smtClean="0"/>
              <a:t>、そ</a:t>
            </a:r>
            <a:r>
              <a:rPr lang="ja-JP" altLang="en-US" dirty="0" smtClean="0"/>
              <a:t>んな煩わしいケーブルを使わずに充電を可能にする驚きの</a:t>
            </a:r>
            <a:r>
              <a:rPr lang="ja-JP" altLang="en-US" dirty="0" smtClean="0"/>
              <a:t>技術</a:t>
            </a:r>
            <a:r>
              <a:rPr lang="ja-JP" altLang="en-US" dirty="0" smtClean="0"/>
              <a:t>は</a:t>
            </a:r>
            <a:r>
              <a:rPr lang="ja-JP" altLang="en-US" dirty="0" smtClean="0"/>
              <a:t>「</a:t>
            </a:r>
            <a:r>
              <a:rPr lang="en-US" altLang="ja-JP" b="1" dirty="0" err="1" smtClean="0"/>
              <a:t>Cota</a:t>
            </a:r>
            <a:r>
              <a:rPr lang="ja-JP" altLang="en-US" dirty="0" smtClean="0"/>
              <a:t>」である。</a:t>
            </a:r>
            <a:r>
              <a:rPr lang="en-US" altLang="ja-JP" dirty="0" smtClean="0"/>
              <a:t>2015</a:t>
            </a:r>
            <a:r>
              <a:rPr lang="ja-JP" altLang="en-US" dirty="0" smtClean="0"/>
              <a:t>年ごろにはコンシューマー向けの機器が出回ることになりそうです。</a:t>
            </a:r>
            <a:br>
              <a:rPr lang="ja-JP" altLang="en-US" dirty="0" smtClean="0"/>
            </a:br>
            <a:endParaRPr lang="zh-TW" altLang="en-US" dirty="0"/>
          </a:p>
        </p:txBody>
      </p:sp>
      <p:sp>
        <p:nvSpPr>
          <p:cNvPr id="3" name="標題 2"/>
          <p:cNvSpPr>
            <a:spLocks noGrp="1"/>
          </p:cNvSpPr>
          <p:nvPr>
            <p:ph type="title"/>
          </p:nvPr>
        </p:nvSpPr>
        <p:spPr/>
        <p:txBody>
          <a:bodyPr>
            <a:normAutofit fontScale="90000"/>
          </a:bodyPr>
          <a:lstStyle/>
          <a:p>
            <a:r>
              <a:rPr lang="ja-JP" altLang="en-US" dirty="0" smtClean="0"/>
              <a:t>どこでも</a:t>
            </a:r>
            <a:r>
              <a:rPr lang="ja-JP" altLang="en-US" dirty="0" smtClean="0"/>
              <a:t>充電が可能</a:t>
            </a:r>
            <a:r>
              <a:rPr lang="ja-JP" altLang="en-US" dirty="0" smtClean="0"/>
              <a:t>に、無線</a:t>
            </a:r>
            <a:r>
              <a:rPr lang="ja-JP" altLang="en-US" dirty="0" smtClean="0"/>
              <a:t>電力伝送技術「</a:t>
            </a:r>
            <a:r>
              <a:rPr lang="en-US" altLang="ja-JP" dirty="0" err="1" smtClean="0"/>
              <a:t>Cota</a:t>
            </a:r>
            <a:r>
              <a:rPr lang="ja-JP" altLang="en-US" dirty="0" smtClean="0"/>
              <a:t>」</a:t>
            </a:r>
          </a:p>
        </p:txBody>
      </p:sp>
      <p:pic>
        <p:nvPicPr>
          <p:cNvPr id="30722" name="Picture 2" descr="http://i.gzn.jp/img/2013/09/11/cota-wireless-powering-device/cota.png"/>
          <p:cNvPicPr>
            <a:picLocks noChangeAspect="1" noChangeArrowheads="1"/>
          </p:cNvPicPr>
          <p:nvPr/>
        </p:nvPicPr>
        <p:blipFill>
          <a:blip r:embed="rId2" cstate="print"/>
          <a:srcRect/>
          <a:stretch>
            <a:fillRect/>
          </a:stretch>
        </p:blipFill>
        <p:spPr bwMode="auto">
          <a:xfrm>
            <a:off x="4355976" y="4077072"/>
            <a:ext cx="3605808" cy="2330898"/>
          </a:xfrm>
          <a:prstGeom prst="rect">
            <a:avLst/>
          </a:prstGeom>
          <a:noFill/>
        </p:spPr>
      </p:pic>
      <p:pic>
        <p:nvPicPr>
          <p:cNvPr id="30726" name="Picture 6" descr="http://i.gzn.jp/img/2013/09/11/cota-wireless-powering-device/top.jpg"/>
          <p:cNvPicPr>
            <a:picLocks noChangeAspect="1" noChangeArrowheads="1"/>
          </p:cNvPicPr>
          <p:nvPr/>
        </p:nvPicPr>
        <p:blipFill>
          <a:blip r:embed="rId3" cstate="print"/>
          <a:srcRect/>
          <a:stretch>
            <a:fillRect/>
          </a:stretch>
        </p:blipFill>
        <p:spPr bwMode="auto">
          <a:xfrm>
            <a:off x="755576" y="4365104"/>
            <a:ext cx="3810000" cy="214312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ja-JP" altLang="en-US" dirty="0" smtClean="0"/>
              <a:t>ニューヨーク大学で応用数学を研究するライフ・リストロフ（</a:t>
            </a:r>
            <a:r>
              <a:rPr lang="en-US" altLang="ja-JP" dirty="0" smtClean="0"/>
              <a:t>Leif </a:t>
            </a:r>
            <a:r>
              <a:rPr lang="en-US" altLang="ja-JP" dirty="0" err="1" smtClean="0"/>
              <a:t>Ristroph</a:t>
            </a:r>
            <a:r>
              <a:rPr lang="ja-JP" altLang="en-US" dirty="0" smtClean="0"/>
              <a:t>）氏は、新たな着想を探し求めているときに、水中で泳ぐクラゲのような動きをする飛行装置の設計を思いついた。 </a:t>
            </a:r>
            <a:endParaRPr lang="zh-TW" altLang="en-US" dirty="0"/>
          </a:p>
        </p:txBody>
      </p:sp>
      <p:sp>
        <p:nvSpPr>
          <p:cNvPr id="3" name="標題 2"/>
          <p:cNvSpPr>
            <a:spLocks noGrp="1"/>
          </p:cNvSpPr>
          <p:nvPr>
            <p:ph type="title"/>
          </p:nvPr>
        </p:nvSpPr>
        <p:spPr/>
        <p:txBody>
          <a:bodyPr>
            <a:normAutofit/>
          </a:bodyPr>
          <a:lstStyle/>
          <a:p>
            <a:r>
              <a:rPr lang="ja-JP" altLang="en-US" b="0" dirty="0" smtClean="0"/>
              <a:t>クラゲ型飛行装</a:t>
            </a:r>
            <a:r>
              <a:rPr lang="ja-JP" altLang="en-US" b="0" dirty="0" smtClean="0"/>
              <a:t>置</a:t>
            </a:r>
            <a:endParaRPr lang="zh-TW" altLang="en-US" dirty="0"/>
          </a:p>
        </p:txBody>
      </p:sp>
      <p:pic>
        <p:nvPicPr>
          <p:cNvPr id="31746" name="Picture 2" descr="クラゲ型飛行装置、開発中"/>
          <p:cNvPicPr>
            <a:picLocks noChangeAspect="1" noChangeArrowheads="1"/>
          </p:cNvPicPr>
          <p:nvPr/>
        </p:nvPicPr>
        <p:blipFill>
          <a:blip r:embed="rId2" cstate="print"/>
          <a:srcRect/>
          <a:stretch>
            <a:fillRect/>
          </a:stretch>
        </p:blipFill>
        <p:spPr bwMode="auto">
          <a:xfrm>
            <a:off x="4716016" y="3573016"/>
            <a:ext cx="3770784" cy="282808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ja-JP" altLang="en-US" dirty="0" smtClean="0"/>
              <a:t>自動車を「買う」時代から「自分でつくる」時代へー。そんな日が来るのも、そう遠くないかもしれないと予感させる試みが、イタリアでスタートしている</a:t>
            </a:r>
            <a:r>
              <a:rPr lang="ja-JP" altLang="en-US" dirty="0" smtClean="0"/>
              <a:t>。</a:t>
            </a:r>
            <a:endParaRPr lang="en-US" altLang="ja-JP" dirty="0" smtClean="0"/>
          </a:p>
          <a:p>
            <a:r>
              <a:rPr lang="ja-JP" altLang="en-US" dirty="0" smtClean="0"/>
              <a:t>「</a:t>
            </a:r>
            <a:r>
              <a:rPr lang="en-US" altLang="ja-JP" dirty="0" smtClean="0"/>
              <a:t>Urban Tabby flat pack car</a:t>
            </a:r>
            <a:r>
              <a:rPr lang="ja-JP" altLang="en-US" dirty="0" smtClean="0"/>
              <a:t>」は、</a:t>
            </a:r>
            <a:r>
              <a:rPr lang="en-US" altLang="ja-JP" dirty="0" smtClean="0"/>
              <a:t>1</a:t>
            </a:r>
            <a:r>
              <a:rPr lang="ja-JP" altLang="en-US" dirty="0" smtClean="0"/>
              <a:t>時間以内に組み立てることができる自動車パック。特別な道具を使わずに組み立てることができ、完成すると</a:t>
            </a:r>
            <a:r>
              <a:rPr lang="en-US" altLang="ja-JP" dirty="0" smtClean="0"/>
              <a:t>2</a:t>
            </a:r>
            <a:r>
              <a:rPr lang="ja-JP" altLang="en-US" dirty="0" smtClean="0"/>
              <a:t>人～</a:t>
            </a:r>
            <a:r>
              <a:rPr lang="en-US" altLang="ja-JP" dirty="0" smtClean="0"/>
              <a:t>4</a:t>
            </a:r>
            <a:r>
              <a:rPr lang="ja-JP" altLang="en-US" dirty="0" smtClean="0"/>
              <a:t>人乗りの自動車となります。</a:t>
            </a:r>
            <a:endParaRPr lang="zh-TW" altLang="en-US" dirty="0"/>
          </a:p>
        </p:txBody>
      </p:sp>
      <p:sp>
        <p:nvSpPr>
          <p:cNvPr id="3" name="標題 2"/>
          <p:cNvSpPr>
            <a:spLocks noGrp="1"/>
          </p:cNvSpPr>
          <p:nvPr>
            <p:ph type="title"/>
          </p:nvPr>
        </p:nvSpPr>
        <p:spPr/>
        <p:txBody>
          <a:bodyPr>
            <a:normAutofit fontScale="90000"/>
          </a:bodyPr>
          <a:lstStyle/>
          <a:p>
            <a:r>
              <a:rPr lang="ja-JP" altLang="en-US" dirty="0" smtClean="0"/>
              <a:t>オープンソースを用いた</a:t>
            </a:r>
            <a:r>
              <a:rPr lang="en-US" altLang="ja-JP" dirty="0" smtClean="0"/>
              <a:t>DIY</a:t>
            </a:r>
            <a:r>
              <a:rPr lang="ja-JP" altLang="en-US" dirty="0" smtClean="0"/>
              <a:t>電気自動車「</a:t>
            </a:r>
            <a:r>
              <a:rPr lang="en-US" altLang="ja-JP" dirty="0" smtClean="0"/>
              <a:t>TABBY</a:t>
            </a:r>
            <a:r>
              <a:rPr lang="ja-JP" altLang="en-US" dirty="0" smtClean="0"/>
              <a:t>」</a:t>
            </a:r>
            <a:endParaRPr lang="zh-TW" altLang="en-US" dirty="0"/>
          </a:p>
        </p:txBody>
      </p:sp>
      <p:pic>
        <p:nvPicPr>
          <p:cNvPr id="32770" name="Picture 2" descr="http://commonpost.info/wordpress/wp-content/uploads/2014/01/49.jpg"/>
          <p:cNvPicPr>
            <a:picLocks noChangeAspect="1" noChangeArrowheads="1"/>
          </p:cNvPicPr>
          <p:nvPr/>
        </p:nvPicPr>
        <p:blipFill>
          <a:blip r:embed="rId2" cstate="print"/>
          <a:srcRect/>
          <a:stretch>
            <a:fillRect/>
          </a:stretch>
        </p:blipFill>
        <p:spPr bwMode="auto">
          <a:xfrm>
            <a:off x="4716016" y="4365104"/>
            <a:ext cx="3959002" cy="2229223"/>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ja-JP" altLang="en-US" b="1" dirty="0" smtClean="0"/>
              <a:t>郵便区分機</a:t>
            </a:r>
            <a:r>
              <a:rPr lang="ja-JP" altLang="en-US" dirty="0" smtClean="0"/>
              <a:t>（ゆうびんくぶんき）は</a:t>
            </a:r>
            <a:r>
              <a:rPr lang="ja-JP" altLang="en-US" b="1" dirty="0" smtClean="0">
                <a:hlinkClick r:id="rId2" tooltip="光学文字認識"/>
              </a:rPr>
              <a:t>光学文字認識</a:t>
            </a:r>
            <a:r>
              <a:rPr lang="ja-JP" altLang="en-US" dirty="0" smtClean="0"/>
              <a:t>（</a:t>
            </a:r>
            <a:r>
              <a:rPr lang="en-US" altLang="ja-JP" dirty="0" smtClean="0"/>
              <a:t>OCR</a:t>
            </a:r>
            <a:r>
              <a:rPr lang="ja-JP" altLang="en-US" dirty="0" smtClean="0"/>
              <a:t>）または</a:t>
            </a:r>
            <a:r>
              <a:rPr lang="ja-JP" altLang="en-US" dirty="0" smtClean="0">
                <a:hlinkClick r:id="rId3" tooltip="バーコード"/>
              </a:rPr>
              <a:t>バーコード</a:t>
            </a:r>
            <a:r>
              <a:rPr lang="ja-JP" altLang="en-US" dirty="0" smtClean="0"/>
              <a:t>により定形郵便物などの</a:t>
            </a:r>
            <a:r>
              <a:rPr lang="ja-JP" altLang="en-US" dirty="0" smtClean="0">
                <a:hlinkClick r:id="rId4" tooltip="郵便番号"/>
              </a:rPr>
              <a:t>郵便番号</a:t>
            </a:r>
            <a:r>
              <a:rPr lang="ja-JP" altLang="en-US" dirty="0" smtClean="0"/>
              <a:t>とあて名</a:t>
            </a:r>
            <a:r>
              <a:rPr lang="ja-JP" altLang="en-US" dirty="0" smtClean="0">
                <a:hlinkClick r:id="rId5" tooltip="住所"/>
              </a:rPr>
              <a:t>住所</a:t>
            </a:r>
            <a:r>
              <a:rPr lang="ja-JP" altLang="en-US" dirty="0" smtClean="0"/>
              <a:t>を読み取り、指定された区分け口に自動的に仕分け、集積する機器。</a:t>
            </a:r>
            <a:endParaRPr lang="zh-TW" altLang="en-US" dirty="0"/>
          </a:p>
        </p:txBody>
      </p:sp>
      <p:sp>
        <p:nvSpPr>
          <p:cNvPr id="3" name="標題 2"/>
          <p:cNvSpPr>
            <a:spLocks noGrp="1"/>
          </p:cNvSpPr>
          <p:nvPr>
            <p:ph type="title"/>
          </p:nvPr>
        </p:nvSpPr>
        <p:spPr/>
        <p:txBody>
          <a:bodyPr/>
          <a:lstStyle/>
          <a:p>
            <a:r>
              <a:rPr lang="ja-JP" altLang="en-US" dirty="0" smtClean="0"/>
              <a:t>郵便物を仕分ける「区分機」</a:t>
            </a:r>
            <a:endParaRPr lang="zh-TW" altLang="en-US" dirty="0"/>
          </a:p>
        </p:txBody>
      </p:sp>
      <p:pic>
        <p:nvPicPr>
          <p:cNvPr id="33794" name="Picture 2" descr="http://webun.jp/_images/knpnews/20111230/51560-1.jpg"/>
          <p:cNvPicPr>
            <a:picLocks noChangeAspect="1" noChangeArrowheads="1"/>
          </p:cNvPicPr>
          <p:nvPr/>
        </p:nvPicPr>
        <p:blipFill>
          <a:blip r:embed="rId6" cstate="print"/>
          <a:srcRect/>
          <a:stretch>
            <a:fillRect/>
          </a:stretch>
        </p:blipFill>
        <p:spPr bwMode="auto">
          <a:xfrm>
            <a:off x="4788024" y="3429000"/>
            <a:ext cx="3810000" cy="273367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ja-JP" altLang="en-US" dirty="0" smtClean="0"/>
              <a:t>まくらの中に、バッテリ</a:t>
            </a:r>
            <a:r>
              <a:rPr lang="ja-JP" altLang="en-US" dirty="0" smtClean="0"/>
              <a:t>ーを入れて、テレビを見ながら、寝ながら、いつでも充電できる。</a:t>
            </a:r>
            <a:endParaRPr lang="zh-TW" altLang="en-US" dirty="0"/>
          </a:p>
        </p:txBody>
      </p:sp>
      <p:sp>
        <p:nvSpPr>
          <p:cNvPr id="3" name="標題 2"/>
          <p:cNvSpPr>
            <a:spLocks noGrp="1"/>
          </p:cNvSpPr>
          <p:nvPr>
            <p:ph type="title"/>
          </p:nvPr>
        </p:nvSpPr>
        <p:spPr/>
        <p:txBody>
          <a:bodyPr/>
          <a:lstStyle/>
          <a:p>
            <a:r>
              <a:rPr lang="en-US" altLang="zh-TW" dirty="0" smtClean="0"/>
              <a:t>Power </a:t>
            </a:r>
            <a:r>
              <a:rPr lang="en-US" altLang="zh-TW" dirty="0" smtClean="0"/>
              <a:t>Pillow</a:t>
            </a:r>
            <a:r>
              <a:rPr lang="ja-JP" altLang="en-US" dirty="0" smtClean="0"/>
              <a:t>（電気まくら）</a:t>
            </a:r>
            <a:endParaRPr lang="zh-TW" altLang="en-US" dirty="0"/>
          </a:p>
        </p:txBody>
      </p:sp>
      <p:pic>
        <p:nvPicPr>
          <p:cNvPr id="34818" name="Picture 2" descr="The Power Pillow can be used to charge mobile devices such as smartphones and tablets"/>
          <p:cNvPicPr>
            <a:picLocks noChangeAspect="1" noChangeArrowheads="1"/>
          </p:cNvPicPr>
          <p:nvPr/>
        </p:nvPicPr>
        <p:blipFill>
          <a:blip r:embed="rId2" cstate="print"/>
          <a:srcRect/>
          <a:stretch>
            <a:fillRect/>
          </a:stretch>
        </p:blipFill>
        <p:spPr bwMode="auto">
          <a:xfrm>
            <a:off x="3275856" y="2492896"/>
            <a:ext cx="5048250" cy="1895476"/>
          </a:xfrm>
          <a:prstGeom prst="rect">
            <a:avLst/>
          </a:prstGeom>
          <a:noFill/>
        </p:spPr>
      </p:pic>
      <p:pic>
        <p:nvPicPr>
          <p:cNvPr id="34820" name="Picture 4" descr="The Power Pillow comes in a range of different designs, though the battery packs within ar..."/>
          <p:cNvPicPr>
            <a:picLocks noChangeAspect="1" noChangeArrowheads="1"/>
          </p:cNvPicPr>
          <p:nvPr/>
        </p:nvPicPr>
        <p:blipFill>
          <a:blip r:embed="rId3" cstate="print"/>
          <a:srcRect/>
          <a:stretch>
            <a:fillRect/>
          </a:stretch>
        </p:blipFill>
        <p:spPr bwMode="auto">
          <a:xfrm>
            <a:off x="4788024" y="4211848"/>
            <a:ext cx="4040138" cy="2271625"/>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匯合">
  <a:themeElements>
    <a:clrScheme name="匯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匯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匯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Override1.xml><?xml version="1.0" encoding="utf-8"?>
<a:themeOverride xmlns:a="http://schemas.openxmlformats.org/drawingml/2006/main">
  <a:clrScheme name="匯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195</TotalTime>
  <Words>1603</Words>
  <Application>Microsoft Office PowerPoint</Application>
  <PresentationFormat>如螢幕大小 (4:3)</PresentationFormat>
  <Paragraphs>45</Paragraphs>
  <Slides>21</Slides>
  <Notes>0</Notes>
  <HiddenSlides>0</HiddenSlides>
  <MMClips>0</MMClips>
  <ScaleCrop>false</ScaleCrop>
  <HeadingPairs>
    <vt:vector size="4" baseType="variant">
      <vt:variant>
        <vt:lpstr>佈景主題</vt:lpstr>
      </vt:variant>
      <vt:variant>
        <vt:i4>1</vt:i4>
      </vt:variant>
      <vt:variant>
        <vt:lpstr>投影片標題</vt:lpstr>
      </vt:variant>
      <vt:variant>
        <vt:i4>21</vt:i4>
      </vt:variant>
    </vt:vector>
  </HeadingPairs>
  <TitlesOfParts>
    <vt:vector size="22" baseType="lpstr">
      <vt:lpstr>匯合</vt:lpstr>
      <vt:lpstr>Webマーケティングイノベーション 課題レポート </vt:lpstr>
      <vt:lpstr>WACOM　Inkling</vt:lpstr>
      <vt:lpstr>フライドポテト自動販売機</vt:lpstr>
      <vt:lpstr>Qi（チー）</vt:lpstr>
      <vt:lpstr>どこでも充電が可能に、無線電力伝送技術「Cota」</vt:lpstr>
      <vt:lpstr>クラゲ型飛行装置</vt:lpstr>
      <vt:lpstr>オープンソースを用いたDIY電気自動車「TABBY」</vt:lpstr>
      <vt:lpstr>郵便物を仕分ける「区分機」</vt:lpstr>
      <vt:lpstr>Power Pillow（電気まくら）</vt:lpstr>
      <vt:lpstr>Travel Pillow（旅行まくら）</vt:lpstr>
      <vt:lpstr>湾曲有機EL搭載のスマートフォン</vt:lpstr>
      <vt:lpstr>湾曲4Kテレビ</vt:lpstr>
      <vt:lpstr>非接触給電ハイブリッドバス</vt:lpstr>
      <vt:lpstr>無人飛行ドローンによる配達</vt:lpstr>
      <vt:lpstr>ミニ扇風機よる発電</vt:lpstr>
      <vt:lpstr>スマートソックス</vt:lpstr>
      <vt:lpstr>妊娠サポートアプリ 「 Glow 」</vt:lpstr>
      <vt:lpstr>空間に映像を映す「displair」</vt:lpstr>
      <vt:lpstr>投影型3次元UI Fingerlink interaction system</vt:lpstr>
      <vt:lpstr>磁力で浮かぶマウスBAT</vt:lpstr>
      <vt:lpstr>iPadを取り付けられた便器「iPotty」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Webマーケティングイノベーション 課題レポート</dc:title>
  <dc:creator>Mirng-Lour</dc:creator>
  <cp:lastModifiedBy>Mirng-Lour</cp:lastModifiedBy>
  <cp:revision>20</cp:revision>
  <dcterms:created xsi:type="dcterms:W3CDTF">2014-01-15T15:27:32Z</dcterms:created>
  <dcterms:modified xsi:type="dcterms:W3CDTF">2014-01-15T18:43:15Z</dcterms:modified>
</cp:coreProperties>
</file>