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88" r:id="rId2"/>
    <p:sldId id="289" r:id="rId3"/>
    <p:sldId id="290" r:id="rId4"/>
    <p:sldId id="294" r:id="rId5"/>
    <p:sldId id="295" r:id="rId6"/>
    <p:sldId id="296" r:id="rId7"/>
    <p:sldId id="297" r:id="rId8"/>
    <p:sldId id="371" r:id="rId9"/>
    <p:sldId id="372" r:id="rId10"/>
    <p:sldId id="374" r:id="rId11"/>
    <p:sldId id="373" r:id="rId12"/>
    <p:sldId id="298" r:id="rId13"/>
    <p:sldId id="299" r:id="rId14"/>
    <p:sldId id="300" r:id="rId15"/>
    <p:sldId id="301" r:id="rId16"/>
    <p:sldId id="302" r:id="rId17"/>
    <p:sldId id="303" r:id="rId18"/>
    <p:sldId id="304" r:id="rId19"/>
    <p:sldId id="305" r:id="rId20"/>
    <p:sldId id="306" r:id="rId21"/>
    <p:sldId id="307" r:id="rId22"/>
    <p:sldId id="308" r:id="rId23"/>
    <p:sldId id="367" r:id="rId24"/>
    <p:sldId id="309" r:id="rId25"/>
    <p:sldId id="310" r:id="rId26"/>
    <p:sldId id="311" r:id="rId27"/>
    <p:sldId id="312" r:id="rId28"/>
    <p:sldId id="313" r:id="rId29"/>
    <p:sldId id="368" r:id="rId30"/>
    <p:sldId id="369" r:id="rId31"/>
    <p:sldId id="370" r:id="rId32"/>
    <p:sldId id="314" r:id="rId33"/>
    <p:sldId id="315" r:id="rId34"/>
    <p:sldId id="316" r:id="rId35"/>
    <p:sldId id="317" r:id="rId36"/>
    <p:sldId id="318" r:id="rId37"/>
    <p:sldId id="319" r:id="rId38"/>
    <p:sldId id="320" r:id="rId39"/>
    <p:sldId id="321" r:id="rId40"/>
    <p:sldId id="322" r:id="rId41"/>
    <p:sldId id="323" r:id="rId42"/>
    <p:sldId id="324" r:id="rId43"/>
    <p:sldId id="325" r:id="rId44"/>
    <p:sldId id="326" r:id="rId45"/>
    <p:sldId id="327" r:id="rId46"/>
    <p:sldId id="328" r:id="rId47"/>
    <p:sldId id="329" r:id="rId48"/>
    <p:sldId id="350" r:id="rId49"/>
    <p:sldId id="351" r:id="rId50"/>
    <p:sldId id="352" r:id="rId51"/>
    <p:sldId id="353" r:id="rId52"/>
    <p:sldId id="354" r:id="rId53"/>
    <p:sldId id="355" r:id="rId54"/>
    <p:sldId id="356" r:id="rId55"/>
    <p:sldId id="357" r:id="rId56"/>
    <p:sldId id="358" r:id="rId57"/>
    <p:sldId id="359" r:id="rId58"/>
    <p:sldId id="364" r:id="rId59"/>
    <p:sldId id="365" r:id="rId60"/>
    <p:sldId id="366" r:id="rId61"/>
    <p:sldId id="258" r:id="rId62"/>
    <p:sldId id="259" r:id="rId63"/>
    <p:sldId id="261" r:id="rId64"/>
    <p:sldId id="262" r:id="rId65"/>
    <p:sldId id="263" r:id="rId66"/>
    <p:sldId id="264" r:id="rId67"/>
    <p:sldId id="267" r:id="rId68"/>
    <p:sldId id="268" r:id="rId69"/>
    <p:sldId id="272" r:id="rId70"/>
    <p:sldId id="276" r:id="rId71"/>
    <p:sldId id="279" r:id="rId72"/>
    <p:sldId id="280" r:id="rId73"/>
    <p:sldId id="281" r:id="rId74"/>
    <p:sldId id="282" r:id="rId75"/>
    <p:sldId id="283" r:id="rId76"/>
    <p:sldId id="286" r:id="rId77"/>
    <p:sldId id="287" r:id="rId78"/>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5" d="100"/>
          <a:sy n="85" d="100"/>
        </p:scale>
        <p:origin x="-1518"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20E4AE-8475-481E-9778-0AF208EE6672}" type="datetimeFigureOut">
              <a:rPr kumimoji="1" lang="ja-JP" altLang="en-US" smtClean="0"/>
              <a:t>2013/12/5</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384B97-1BD2-4B5A-BFEA-4DEBC741F2CB}" type="slidenum">
              <a:rPr kumimoji="1" lang="ja-JP" altLang="en-US" smtClean="0"/>
              <a:t>‹#›</a:t>
            </a:fld>
            <a:endParaRPr kumimoji="1" lang="ja-JP" altLang="en-US"/>
          </a:p>
        </p:txBody>
      </p:sp>
    </p:spTree>
    <p:extLst>
      <p:ext uri="{BB962C8B-B14F-4D97-AF65-F5344CB8AC3E}">
        <p14:creationId xmlns:p14="http://schemas.microsoft.com/office/powerpoint/2010/main" val="25934600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kern="1200" dirty="0" smtClean="0">
                <a:solidFill>
                  <a:schemeClr val="tx1"/>
                </a:solidFill>
                <a:effectLst/>
                <a:latin typeface="+mn-lt"/>
                <a:ea typeface="+mn-ea"/>
                <a:cs typeface="+mn-cs"/>
              </a:rPr>
              <a:t>Y</a:t>
            </a:r>
            <a:r>
              <a:rPr kumimoji="1" lang="ja-JP" altLang="en-US" sz="1200" b="0" i="0" kern="1200" dirty="0" smtClean="0">
                <a:solidFill>
                  <a:schemeClr val="tx1"/>
                </a:solidFill>
                <a:effectLst/>
                <a:latin typeface="+mn-lt"/>
                <a:ea typeface="+mn-ea"/>
                <a:cs typeface="+mn-cs"/>
              </a:rPr>
              <a:t>コンビネータは非常に少ないお金 </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万ドル前後</a:t>
            </a:r>
            <a:r>
              <a:rPr kumimoji="1" lang="en-US" altLang="ja-JP" sz="1200" b="0" i="0" kern="1200" dirty="0" smtClean="0">
                <a:solidFill>
                  <a:schemeClr val="tx1"/>
                </a:solidFill>
                <a:effectLst/>
                <a:latin typeface="+mn-lt"/>
                <a:ea typeface="+mn-ea"/>
                <a:cs typeface="+mn-cs"/>
              </a:rPr>
              <a:t>) </a:t>
            </a:r>
            <a:r>
              <a:rPr kumimoji="1" lang="ja-JP" altLang="en-US" sz="1200" b="0" i="0" kern="1200" dirty="0" err="1" smtClean="0">
                <a:solidFill>
                  <a:schemeClr val="tx1"/>
                </a:solidFill>
                <a:effectLst/>
                <a:latin typeface="+mn-lt"/>
                <a:ea typeface="+mn-ea"/>
                <a:cs typeface="+mn-cs"/>
              </a:rPr>
              <a:t>を提</a:t>
            </a:r>
            <a:r>
              <a:rPr kumimoji="1" lang="ja-JP" altLang="en-US" sz="1200" b="0" i="0" kern="1200" dirty="0" smtClean="0">
                <a:solidFill>
                  <a:schemeClr val="tx1"/>
                </a:solidFill>
                <a:effectLst/>
                <a:latin typeface="+mn-lt"/>
                <a:ea typeface="+mn-ea"/>
                <a:cs typeface="+mn-cs"/>
              </a:rPr>
              <a:t>供するのが特徴である。</a:t>
            </a:r>
            <a:r>
              <a:rPr kumimoji="1" lang="en-US" altLang="ja-JP" sz="1200" b="0" i="0" kern="1200" dirty="0" smtClean="0">
                <a:solidFill>
                  <a:schemeClr val="tx1"/>
                </a:solidFill>
                <a:effectLst/>
                <a:latin typeface="+mn-lt"/>
                <a:ea typeface="+mn-ea"/>
                <a:cs typeface="+mn-cs"/>
              </a:rPr>
              <a:t>3</a:t>
            </a:r>
            <a:r>
              <a:rPr kumimoji="1" lang="ja-JP" altLang="en-US" sz="1200" b="0" i="0" kern="1200" dirty="0" smtClean="0">
                <a:solidFill>
                  <a:schemeClr val="tx1"/>
                </a:solidFill>
                <a:effectLst/>
                <a:latin typeface="+mn-lt"/>
                <a:ea typeface="+mn-ea"/>
                <a:cs typeface="+mn-cs"/>
              </a:rPr>
              <a:t>カ月にわたって集中的に指導し他のベンチャーキャピタルなどから投資を受けられる状態まで育てる。</a:t>
            </a:r>
            <a:endParaRPr kumimoji="1" lang="ja-JP" altLang="en-US" dirty="0"/>
          </a:p>
        </p:txBody>
      </p:sp>
      <p:sp>
        <p:nvSpPr>
          <p:cNvPr id="4" name="スライド番号プレースホルダー 3"/>
          <p:cNvSpPr>
            <a:spLocks noGrp="1"/>
          </p:cNvSpPr>
          <p:nvPr>
            <p:ph type="sldNum" sz="quarter" idx="10"/>
          </p:nvPr>
        </p:nvSpPr>
        <p:spPr/>
        <p:txBody>
          <a:bodyPr/>
          <a:lstStyle/>
          <a:p>
            <a:fld id="{60384B97-1BD2-4B5A-BFEA-4DEBC741F2CB}" type="slidenum">
              <a:rPr kumimoji="1" lang="ja-JP" altLang="en-US" smtClean="0"/>
              <a:t>7</a:t>
            </a:fld>
            <a:endParaRPr kumimoji="1" lang="ja-JP" altLang="en-US"/>
          </a:p>
        </p:txBody>
      </p:sp>
    </p:spTree>
    <p:extLst>
      <p:ext uri="{BB962C8B-B14F-4D97-AF65-F5344CB8AC3E}">
        <p14:creationId xmlns:p14="http://schemas.microsoft.com/office/powerpoint/2010/main" val="397179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富士通と組んでセンサリング</a:t>
            </a:r>
            <a:r>
              <a:rPr kumimoji="1" lang="en-US" altLang="ja-JP" dirty="0" smtClean="0"/>
              <a:t>×</a:t>
            </a:r>
            <a:r>
              <a:rPr kumimoji="1" lang="ja-JP" altLang="en-US" dirty="0" smtClean="0"/>
              <a:t>ソーシャル</a:t>
            </a:r>
            <a:endParaRPr kumimoji="1" lang="ja-JP" altLang="en-US" dirty="0"/>
          </a:p>
        </p:txBody>
      </p:sp>
      <p:sp>
        <p:nvSpPr>
          <p:cNvPr id="4" name="スライド番号プレースホルダー 3"/>
          <p:cNvSpPr>
            <a:spLocks noGrp="1"/>
          </p:cNvSpPr>
          <p:nvPr>
            <p:ph type="sldNum" sz="quarter" idx="10"/>
          </p:nvPr>
        </p:nvSpPr>
        <p:spPr/>
        <p:txBody>
          <a:bodyPr/>
          <a:lstStyle/>
          <a:p>
            <a:fld id="{77DF1652-3B11-4E94-B93F-85B7F417B1FF}" type="slidenum">
              <a:rPr lang="ja-JP" altLang="en-US" smtClean="0">
                <a:solidFill>
                  <a:prstClr val="black"/>
                </a:solidFill>
              </a:rPr>
              <a:pPr/>
              <a:t>64</a:t>
            </a:fld>
            <a:endParaRPr lang="ja-JP" altLang="en-US">
              <a:solidFill>
                <a:prstClr val="black"/>
              </a:solidFill>
            </a:endParaRPr>
          </a:p>
        </p:txBody>
      </p:sp>
    </p:spTree>
    <p:extLst>
      <p:ext uri="{BB962C8B-B14F-4D97-AF65-F5344CB8AC3E}">
        <p14:creationId xmlns:p14="http://schemas.microsoft.com/office/powerpoint/2010/main" val="2515810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93D908F4-B7E9-4948-81FA-99D13FF62A44}" type="datetimeFigureOut">
              <a:rPr kumimoji="1" lang="ja-JP" altLang="en-US" smtClean="0"/>
              <a:t>2013/12/5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04B88EA-A0E1-45D2-95FC-24ABD1BDB8DE}" type="slidenum">
              <a:rPr kumimoji="1" lang="ja-JP" altLang="en-US" smtClean="0"/>
              <a:t>‹#›</a:t>
            </a:fld>
            <a:endParaRPr kumimoji="1" lang="ja-JP" altLang="en-US"/>
          </a:p>
        </p:txBody>
      </p:sp>
    </p:spTree>
    <p:extLst>
      <p:ext uri="{BB962C8B-B14F-4D97-AF65-F5344CB8AC3E}">
        <p14:creationId xmlns:p14="http://schemas.microsoft.com/office/powerpoint/2010/main" val="1829851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3D908F4-B7E9-4948-81FA-99D13FF62A44}" type="datetimeFigureOut">
              <a:rPr kumimoji="1" lang="ja-JP" altLang="en-US" smtClean="0"/>
              <a:t>2013/12/5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04B88EA-A0E1-45D2-95FC-24ABD1BDB8DE}" type="slidenum">
              <a:rPr kumimoji="1" lang="ja-JP" altLang="en-US" smtClean="0"/>
              <a:t>‹#›</a:t>
            </a:fld>
            <a:endParaRPr kumimoji="1" lang="ja-JP" altLang="en-US"/>
          </a:p>
        </p:txBody>
      </p:sp>
    </p:spTree>
    <p:extLst>
      <p:ext uri="{BB962C8B-B14F-4D97-AF65-F5344CB8AC3E}">
        <p14:creationId xmlns:p14="http://schemas.microsoft.com/office/powerpoint/2010/main" val="3435578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3D908F4-B7E9-4948-81FA-99D13FF62A44}" type="datetimeFigureOut">
              <a:rPr kumimoji="1" lang="ja-JP" altLang="en-US" smtClean="0"/>
              <a:t>2013/12/5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04B88EA-A0E1-45D2-95FC-24ABD1BDB8DE}" type="slidenum">
              <a:rPr kumimoji="1" lang="ja-JP" altLang="en-US" smtClean="0"/>
              <a:t>‹#›</a:t>
            </a:fld>
            <a:endParaRPr kumimoji="1" lang="ja-JP" altLang="en-US"/>
          </a:p>
        </p:txBody>
      </p:sp>
    </p:spTree>
    <p:extLst>
      <p:ext uri="{BB962C8B-B14F-4D97-AF65-F5344CB8AC3E}">
        <p14:creationId xmlns:p14="http://schemas.microsoft.com/office/powerpoint/2010/main" val="661503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3D908F4-B7E9-4948-81FA-99D13FF62A44}" type="datetimeFigureOut">
              <a:rPr kumimoji="1" lang="ja-JP" altLang="en-US" smtClean="0"/>
              <a:t>2013/12/5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04B88EA-A0E1-45D2-95FC-24ABD1BDB8DE}" type="slidenum">
              <a:rPr kumimoji="1" lang="ja-JP" altLang="en-US" smtClean="0"/>
              <a:t>‹#›</a:t>
            </a:fld>
            <a:endParaRPr kumimoji="1" lang="ja-JP" altLang="en-US"/>
          </a:p>
        </p:txBody>
      </p:sp>
    </p:spTree>
    <p:extLst>
      <p:ext uri="{BB962C8B-B14F-4D97-AF65-F5344CB8AC3E}">
        <p14:creationId xmlns:p14="http://schemas.microsoft.com/office/powerpoint/2010/main" val="827215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93D908F4-B7E9-4948-81FA-99D13FF62A44}" type="datetimeFigureOut">
              <a:rPr kumimoji="1" lang="ja-JP" altLang="en-US" smtClean="0"/>
              <a:t>2013/12/5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04B88EA-A0E1-45D2-95FC-24ABD1BDB8DE}" type="slidenum">
              <a:rPr kumimoji="1" lang="ja-JP" altLang="en-US" smtClean="0"/>
              <a:t>‹#›</a:t>
            </a:fld>
            <a:endParaRPr kumimoji="1" lang="ja-JP" altLang="en-US"/>
          </a:p>
        </p:txBody>
      </p:sp>
    </p:spTree>
    <p:extLst>
      <p:ext uri="{BB962C8B-B14F-4D97-AF65-F5344CB8AC3E}">
        <p14:creationId xmlns:p14="http://schemas.microsoft.com/office/powerpoint/2010/main" val="3806854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93D908F4-B7E9-4948-81FA-99D13FF62A44}" type="datetimeFigureOut">
              <a:rPr kumimoji="1" lang="ja-JP" altLang="en-US" smtClean="0"/>
              <a:t>2013/12/5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04B88EA-A0E1-45D2-95FC-24ABD1BDB8DE}" type="slidenum">
              <a:rPr kumimoji="1" lang="ja-JP" altLang="en-US" smtClean="0"/>
              <a:t>‹#›</a:t>
            </a:fld>
            <a:endParaRPr kumimoji="1" lang="ja-JP" altLang="en-US"/>
          </a:p>
        </p:txBody>
      </p:sp>
    </p:spTree>
    <p:extLst>
      <p:ext uri="{BB962C8B-B14F-4D97-AF65-F5344CB8AC3E}">
        <p14:creationId xmlns:p14="http://schemas.microsoft.com/office/powerpoint/2010/main" val="919005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93D908F4-B7E9-4948-81FA-99D13FF62A44}" type="datetimeFigureOut">
              <a:rPr kumimoji="1" lang="ja-JP" altLang="en-US" smtClean="0"/>
              <a:t>2013/12/5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04B88EA-A0E1-45D2-95FC-24ABD1BDB8DE}" type="slidenum">
              <a:rPr kumimoji="1" lang="ja-JP" altLang="en-US" smtClean="0"/>
              <a:t>‹#›</a:t>
            </a:fld>
            <a:endParaRPr kumimoji="1" lang="ja-JP" altLang="en-US"/>
          </a:p>
        </p:txBody>
      </p:sp>
    </p:spTree>
    <p:extLst>
      <p:ext uri="{BB962C8B-B14F-4D97-AF65-F5344CB8AC3E}">
        <p14:creationId xmlns:p14="http://schemas.microsoft.com/office/powerpoint/2010/main" val="2252354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93D908F4-B7E9-4948-81FA-99D13FF62A44}" type="datetimeFigureOut">
              <a:rPr kumimoji="1" lang="ja-JP" altLang="en-US" smtClean="0"/>
              <a:t>2013/12/5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04B88EA-A0E1-45D2-95FC-24ABD1BDB8DE}" type="slidenum">
              <a:rPr kumimoji="1" lang="ja-JP" altLang="en-US" smtClean="0"/>
              <a:t>‹#›</a:t>
            </a:fld>
            <a:endParaRPr kumimoji="1" lang="ja-JP" altLang="en-US"/>
          </a:p>
        </p:txBody>
      </p:sp>
    </p:spTree>
    <p:extLst>
      <p:ext uri="{BB962C8B-B14F-4D97-AF65-F5344CB8AC3E}">
        <p14:creationId xmlns:p14="http://schemas.microsoft.com/office/powerpoint/2010/main" val="1558005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3D908F4-B7E9-4948-81FA-99D13FF62A44}" type="datetimeFigureOut">
              <a:rPr kumimoji="1" lang="ja-JP" altLang="en-US" smtClean="0"/>
              <a:t>2013/12/5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04B88EA-A0E1-45D2-95FC-24ABD1BDB8DE}" type="slidenum">
              <a:rPr kumimoji="1" lang="ja-JP" altLang="en-US" smtClean="0"/>
              <a:t>‹#›</a:t>
            </a:fld>
            <a:endParaRPr kumimoji="1" lang="ja-JP" altLang="en-US"/>
          </a:p>
        </p:txBody>
      </p:sp>
    </p:spTree>
    <p:extLst>
      <p:ext uri="{BB962C8B-B14F-4D97-AF65-F5344CB8AC3E}">
        <p14:creationId xmlns:p14="http://schemas.microsoft.com/office/powerpoint/2010/main" val="1247757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3D908F4-B7E9-4948-81FA-99D13FF62A44}" type="datetimeFigureOut">
              <a:rPr kumimoji="1" lang="ja-JP" altLang="en-US" smtClean="0"/>
              <a:t>2013/12/5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04B88EA-A0E1-45D2-95FC-24ABD1BDB8DE}" type="slidenum">
              <a:rPr kumimoji="1" lang="ja-JP" altLang="en-US" smtClean="0"/>
              <a:t>‹#›</a:t>
            </a:fld>
            <a:endParaRPr kumimoji="1" lang="ja-JP" altLang="en-US"/>
          </a:p>
        </p:txBody>
      </p:sp>
    </p:spTree>
    <p:extLst>
      <p:ext uri="{BB962C8B-B14F-4D97-AF65-F5344CB8AC3E}">
        <p14:creationId xmlns:p14="http://schemas.microsoft.com/office/powerpoint/2010/main" val="2101821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3D908F4-B7E9-4948-81FA-99D13FF62A44}" type="datetimeFigureOut">
              <a:rPr kumimoji="1" lang="ja-JP" altLang="en-US" smtClean="0"/>
              <a:t>2013/12/5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04B88EA-A0E1-45D2-95FC-24ABD1BDB8DE}" type="slidenum">
              <a:rPr kumimoji="1" lang="ja-JP" altLang="en-US" smtClean="0"/>
              <a:t>‹#›</a:t>
            </a:fld>
            <a:endParaRPr kumimoji="1" lang="ja-JP" altLang="en-US"/>
          </a:p>
        </p:txBody>
      </p:sp>
    </p:spTree>
    <p:extLst>
      <p:ext uri="{BB962C8B-B14F-4D97-AF65-F5344CB8AC3E}">
        <p14:creationId xmlns:p14="http://schemas.microsoft.com/office/powerpoint/2010/main" val="2937998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D908F4-B7E9-4948-81FA-99D13FF62A44}" type="datetimeFigureOut">
              <a:rPr kumimoji="1" lang="ja-JP" altLang="en-US" smtClean="0"/>
              <a:t>2013/12/5</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4B88EA-A0E1-45D2-95FC-24ABD1BDB8DE}" type="slidenum">
              <a:rPr kumimoji="1" lang="ja-JP" altLang="en-US" smtClean="0"/>
              <a:t>‹#›</a:t>
            </a:fld>
            <a:endParaRPr kumimoji="1" lang="ja-JP" altLang="en-US"/>
          </a:p>
        </p:txBody>
      </p:sp>
    </p:spTree>
    <p:extLst>
      <p:ext uri="{BB962C8B-B14F-4D97-AF65-F5344CB8AC3E}">
        <p14:creationId xmlns:p14="http://schemas.microsoft.com/office/powerpoint/2010/main" val="537139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techcrunch.co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kickstarter.com/"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ringolab.com/note/daiya/2010/08/-the-zappos-miracles.html"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ringolab.com/note/daiya/2011/01/post-1370.html"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bdashventures.com/events/"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flutterscape.com/"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disqus.com/features/"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blekko.com/tag/show" TargetMode="External"/><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evernote.com/about/intl/jp/trunk/"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C91OmZJsVks&amp;feature=related" TargetMode="External"/><Relationship Id="rId7" Type="http://schemas.openxmlformats.org/officeDocument/2006/relationships/image" Target="../media/image1.jpeg"/><Relationship Id="rId2" Type="http://schemas.openxmlformats.org/officeDocument/2006/relationships/hyperlink" Target="http://www.youtube.com/watch?v=RWsFs6yTiGQ&amp;feature=related" TargetMode="External"/><Relationship Id="rId1" Type="http://schemas.openxmlformats.org/officeDocument/2006/relationships/slideLayout" Target="../slideLayouts/slideLayout2.xml"/><Relationship Id="rId6" Type="http://schemas.openxmlformats.org/officeDocument/2006/relationships/hyperlink" Target="http://www.youtube.com/watch?v=QCVxQ_3Ejkg" TargetMode="External"/><Relationship Id="rId5" Type="http://schemas.openxmlformats.org/officeDocument/2006/relationships/hyperlink" Target="http://www.youtube.com/watch?v=0ofJx4LiSYQ&amp;feature=related" TargetMode="External"/><Relationship Id="rId4" Type="http://schemas.openxmlformats.org/officeDocument/2006/relationships/hyperlink" Target="http://www.youtube.com/watch?v=jIStLfVfwNg"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launchgram.com/"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launchgram.com/"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personalcapital.com/"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5degrees.us/" TargetMode="Externa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play.google.com/store/apps/details?id=com.zlango.zms&amp;hl=en" TargetMode="Externa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67.xml.rels><?xml version="1.0" encoding="UTF-8" standalone="yes"?>
<Relationships xmlns="http://schemas.openxmlformats.org/package/2006/relationships"><Relationship Id="rId3" Type="http://schemas.openxmlformats.org/officeDocument/2006/relationships/hyperlink" Target="http://klik.me/" TargetMode="External"/><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iftype.com/" TargetMode="External"/><Relationship Id="rId1" Type="http://schemas.openxmlformats.org/officeDocument/2006/relationships/slideLayout" Target="../slideLayouts/slideLayout7.xml"/><Relationship Id="rId4" Type="http://schemas.openxmlformats.org/officeDocument/2006/relationships/hyperlink" Target="http://youtu.be/pITuOcGgpBs"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ycombinator.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homelesshotspots.org/" TargetMode="Externa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hyperlink" Target="http://youtu.be/VuykePeqzp8"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gigazine.net/news/20120920-replicator-2/"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bdashventures.com/events/"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タイトル 1"/>
          <p:cNvSpPr>
            <a:spLocks noGrp="1"/>
          </p:cNvSpPr>
          <p:nvPr>
            <p:ph type="ctrTitle"/>
          </p:nvPr>
        </p:nvSpPr>
        <p:spPr/>
        <p:txBody>
          <a:bodyPr/>
          <a:lstStyle/>
          <a:p>
            <a:r>
              <a:rPr lang="ja-JP" altLang="en-US" dirty="0"/>
              <a:t>ベンチャー精神と創造性</a:t>
            </a:r>
            <a:r>
              <a:rPr lang="ja-JP" altLang="en-US" dirty="0" smtClean="0"/>
              <a:t>と</a:t>
            </a:r>
            <a:r>
              <a:rPr lang="en-US" altLang="ja-JP" dirty="0" smtClean="0"/>
              <a:t/>
            </a:r>
            <a:br>
              <a:rPr lang="en-US" altLang="ja-JP" dirty="0" smtClean="0"/>
            </a:br>
            <a:r>
              <a:rPr lang="ja-JP" altLang="en-US" dirty="0" smtClean="0"/>
              <a:t>発想</a:t>
            </a:r>
            <a:r>
              <a:rPr lang="ja-JP" altLang="en-US" dirty="0"/>
              <a:t>を鍛える読書術</a:t>
            </a:r>
            <a:endParaRPr lang="ja-JP" altLang="en-US" dirty="0" smtClean="0"/>
          </a:p>
        </p:txBody>
      </p:sp>
      <p:sp>
        <p:nvSpPr>
          <p:cNvPr id="3" name="サブタイトル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ja-JP" altLang="en-US" dirty="0" smtClean="0"/>
              <a:t>多摩大学大学院</a:t>
            </a:r>
            <a:endParaRPr lang="en-US" altLang="ja-JP" dirty="0" smtClean="0"/>
          </a:p>
          <a:p>
            <a:pPr eaLnBrk="1" fontAlgn="auto" hangingPunct="1">
              <a:spcAft>
                <a:spcPts val="0"/>
              </a:spcAft>
              <a:buFont typeface="Arial" pitchFamily="34" charset="0"/>
              <a:buNone/>
              <a:defRPr/>
            </a:pPr>
            <a:r>
              <a:rPr lang="ja-JP" altLang="en-US" dirty="0" smtClean="0"/>
              <a:t>Ｗｅｂマーケティング・イノベーション</a:t>
            </a:r>
            <a:endParaRPr lang="en-US" altLang="ja-JP" dirty="0" smtClean="0"/>
          </a:p>
          <a:p>
            <a:pPr eaLnBrk="1" fontAlgn="auto" hangingPunct="1">
              <a:spcAft>
                <a:spcPts val="0"/>
              </a:spcAft>
              <a:buFont typeface="Arial" pitchFamily="34" charset="0"/>
              <a:buNone/>
              <a:defRPr/>
            </a:pPr>
            <a:r>
              <a:rPr lang="ja-JP" altLang="en-US" dirty="0" smtClean="0"/>
              <a:t>橋本大也</a:t>
            </a:r>
          </a:p>
        </p:txBody>
      </p:sp>
    </p:spTree>
    <p:extLst>
      <p:ext uri="{BB962C8B-B14F-4D97-AF65-F5344CB8AC3E}">
        <p14:creationId xmlns:p14="http://schemas.microsoft.com/office/powerpoint/2010/main" val="27339487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728660" y="3244334"/>
            <a:ext cx="1686680" cy="369332"/>
          </a:xfrm>
          <a:prstGeom prst="rect">
            <a:avLst/>
          </a:prstGeom>
        </p:spPr>
        <p:txBody>
          <a:bodyPr wrap="none">
            <a:spAutoFit/>
          </a:bodyPr>
          <a:lstStyle/>
          <a:p>
            <a:r>
              <a:rPr lang="ja-JP" altLang="en-US" dirty="0"/>
              <a:t>特別ゲスト登場</a:t>
            </a:r>
          </a:p>
        </p:txBody>
      </p:sp>
    </p:spTree>
    <p:extLst>
      <p:ext uri="{BB962C8B-B14F-4D97-AF65-F5344CB8AC3E}">
        <p14:creationId xmlns:p14="http://schemas.microsoft.com/office/powerpoint/2010/main" val="24458237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475656" y="1720840"/>
            <a:ext cx="6624736" cy="4247317"/>
          </a:xfrm>
          <a:prstGeom prst="rect">
            <a:avLst/>
          </a:prstGeom>
        </p:spPr>
        <p:txBody>
          <a:bodyPr wrap="square">
            <a:spAutoFit/>
          </a:bodyPr>
          <a:lstStyle/>
          <a:p>
            <a:r>
              <a:rPr lang="ja-JP" altLang="en-US" dirty="0"/>
              <a:t>どんなことをしている</a:t>
            </a:r>
            <a:r>
              <a:rPr lang="ja-JP" altLang="en-US" dirty="0" smtClean="0"/>
              <a:t>？</a:t>
            </a:r>
            <a:endParaRPr lang="en-US" altLang="ja-JP" dirty="0" smtClean="0"/>
          </a:p>
          <a:p>
            <a:endParaRPr lang="ja-JP" altLang="en-US" dirty="0"/>
          </a:p>
          <a:p>
            <a:r>
              <a:rPr lang="ja-JP" altLang="en-US" dirty="0"/>
              <a:t>つくったサービスが人気の理由は何だと思いますか？</a:t>
            </a:r>
          </a:p>
          <a:p>
            <a:endParaRPr lang="en-US" altLang="ja-JP" dirty="0" smtClean="0"/>
          </a:p>
          <a:p>
            <a:r>
              <a:rPr lang="ja-JP" altLang="en-US" dirty="0" smtClean="0"/>
              <a:t>どんな風</a:t>
            </a:r>
            <a:r>
              <a:rPr lang="ja-JP" altLang="en-US" dirty="0"/>
              <a:t>にサービスを企画した？</a:t>
            </a:r>
          </a:p>
          <a:p>
            <a:endParaRPr lang="en-US" altLang="ja-JP" dirty="0" smtClean="0"/>
          </a:p>
          <a:p>
            <a:r>
              <a:rPr lang="ja-JP" altLang="en-US" dirty="0" smtClean="0"/>
              <a:t>プロモーション</a:t>
            </a:r>
            <a:r>
              <a:rPr lang="ja-JP" altLang="en-US" dirty="0"/>
              <a:t>やマーケティングはどうしている？</a:t>
            </a:r>
          </a:p>
          <a:p>
            <a:endParaRPr lang="en-US" altLang="ja-JP" dirty="0" smtClean="0"/>
          </a:p>
          <a:p>
            <a:r>
              <a:rPr lang="ja-JP" altLang="en-US" dirty="0" smtClean="0"/>
              <a:t>これから</a:t>
            </a:r>
            <a:r>
              <a:rPr lang="ja-JP" altLang="en-US" dirty="0"/>
              <a:t>どんなものを作ったら受けると思うか</a:t>
            </a:r>
          </a:p>
          <a:p>
            <a:endParaRPr lang="en-US" altLang="ja-JP" dirty="0" smtClean="0"/>
          </a:p>
          <a:p>
            <a:r>
              <a:rPr lang="ja-JP" altLang="en-US" dirty="0" smtClean="0"/>
              <a:t>ベンチャー</a:t>
            </a:r>
            <a:r>
              <a:rPr lang="ja-JP" altLang="en-US" dirty="0"/>
              <a:t>と大企業のサービス開発の違いは何だと思うか？</a:t>
            </a:r>
          </a:p>
          <a:p>
            <a:endParaRPr lang="en-US" altLang="ja-JP" dirty="0" smtClean="0"/>
          </a:p>
          <a:p>
            <a:r>
              <a:rPr lang="ja-JP" altLang="en-US" dirty="0" smtClean="0"/>
              <a:t>優秀</a:t>
            </a:r>
            <a:r>
              <a:rPr lang="ja-JP" altLang="en-US" dirty="0"/>
              <a:t>な学生の力を借りるにはどうしたらいい？</a:t>
            </a:r>
          </a:p>
          <a:p>
            <a:endParaRPr lang="en-US" altLang="ja-JP" dirty="0" smtClean="0"/>
          </a:p>
          <a:p>
            <a:r>
              <a:rPr lang="ja-JP" altLang="en-US" dirty="0" smtClean="0"/>
              <a:t>シリコンバレー</a:t>
            </a:r>
            <a:r>
              <a:rPr lang="ja-JP" altLang="en-US" dirty="0"/>
              <a:t>、</a:t>
            </a:r>
            <a:r>
              <a:rPr lang="en-US" altLang="ja-JP" dirty="0"/>
              <a:t>YC</a:t>
            </a:r>
            <a:r>
              <a:rPr lang="ja-JP" altLang="en-US" dirty="0"/>
              <a:t>の事情を教えて</a:t>
            </a:r>
          </a:p>
        </p:txBody>
      </p:sp>
    </p:spTree>
    <p:extLst>
      <p:ext uri="{BB962C8B-B14F-4D97-AF65-F5344CB8AC3E}">
        <p14:creationId xmlns:p14="http://schemas.microsoft.com/office/powerpoint/2010/main" val="279767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 calcmode="lin" valueType="num">
                                      <p:cBhvr additive="base">
                                        <p:cTn id="3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anim calcmode="lin" valueType="num">
                                      <p:cBhvr additive="base">
                                        <p:cTn id="3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12" end="12"/>
                                            </p:txEl>
                                          </p:spTgt>
                                        </p:tgtEl>
                                        <p:attrNameLst>
                                          <p:attrName>style.visibility</p:attrName>
                                        </p:attrNameLst>
                                      </p:cBhvr>
                                      <p:to>
                                        <p:strVal val="visible"/>
                                      </p:to>
                                    </p:set>
                                    <p:anim calcmode="lin" valueType="num">
                                      <p:cBhvr additive="base">
                                        <p:cTn id="43"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14" end="14"/>
                                            </p:txEl>
                                          </p:spTgt>
                                        </p:tgtEl>
                                        <p:attrNameLst>
                                          <p:attrName>style.visibility</p:attrName>
                                        </p:attrNameLst>
                                      </p:cBhvr>
                                      <p:to>
                                        <p:strVal val="visible"/>
                                      </p:to>
                                    </p:set>
                                    <p:anim calcmode="lin" valueType="num">
                                      <p:cBhvr additive="base">
                                        <p:cTn id="49" dur="500" fill="hold"/>
                                        <p:tgtEl>
                                          <p:spTgt spid="4">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p:txBody>
          <a:bodyPr/>
          <a:lstStyle/>
          <a:p>
            <a:pPr eaLnBrk="1" hangingPunct="1"/>
            <a:r>
              <a:rPr lang="en-US" altLang="ja-JP" smtClean="0"/>
              <a:t>TechCrunch</a:t>
            </a:r>
            <a:r>
              <a:rPr lang="ja-JP" altLang="en-US" smtClean="0"/>
              <a:t>　業界メディア</a:t>
            </a:r>
          </a:p>
        </p:txBody>
      </p:sp>
      <p:pic>
        <p:nvPicPr>
          <p:cNvPr id="12291"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627188"/>
            <a:ext cx="8710612" cy="523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8350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p:nvPr>
        </p:nvSpPr>
        <p:spPr/>
        <p:txBody>
          <a:bodyPr/>
          <a:lstStyle/>
          <a:p>
            <a:pPr eaLnBrk="1" hangingPunct="1"/>
            <a:r>
              <a:rPr lang="ja-JP" altLang="en-US" smtClean="0"/>
              <a:t>Ｃｒｕｎｃｈｂａｓｅ</a:t>
            </a:r>
          </a:p>
        </p:txBody>
      </p:sp>
      <p:pic>
        <p:nvPicPr>
          <p:cNvPr id="133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557338"/>
            <a:ext cx="8205787"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84304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lstStyle/>
          <a:p>
            <a:pPr eaLnBrk="1" hangingPunct="1"/>
            <a:r>
              <a:rPr lang="en-US" altLang="ja-JP" smtClean="0"/>
              <a:t>KickStarter</a:t>
            </a:r>
            <a:r>
              <a:rPr lang="ja-JP" altLang="en-US" smtClean="0"/>
              <a:t>　ソーシャルファンド</a:t>
            </a:r>
          </a:p>
        </p:txBody>
      </p:sp>
      <p:pic>
        <p:nvPicPr>
          <p:cNvPr id="14339"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975"/>
            <a:ext cx="8853488"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3084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title"/>
          </p:nvPr>
        </p:nvSpPr>
        <p:spPr/>
        <p:txBody>
          <a:bodyPr/>
          <a:lstStyle/>
          <a:p>
            <a:pPr eaLnBrk="1" hangingPunct="1"/>
            <a:r>
              <a:rPr lang="ja-JP" altLang="en-US" smtClean="0"/>
              <a:t>ＦＲＥＥ</a:t>
            </a:r>
          </a:p>
        </p:txBody>
      </p:sp>
      <p:pic>
        <p:nvPicPr>
          <p:cNvPr id="15363" name="Picture 2" descr="フリー~〈無料〉からお金を生みだす新戦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060575"/>
            <a:ext cx="3960813"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正方形/長方形 4"/>
          <p:cNvSpPr>
            <a:spLocks noChangeArrowheads="1"/>
          </p:cNvSpPr>
          <p:nvPr/>
        </p:nvSpPr>
        <p:spPr bwMode="auto">
          <a:xfrm>
            <a:off x="4211638" y="1844675"/>
            <a:ext cx="45720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latin typeface="Calibri" pitchFamily="34" charset="0"/>
              </a:rPr>
              <a:t>●無料のルール</a:t>
            </a:r>
          </a:p>
          <a:p>
            <a:r>
              <a:rPr lang="en-US" altLang="ja-JP">
                <a:latin typeface="Calibri" pitchFamily="34" charset="0"/>
              </a:rPr>
              <a:t>1.</a:t>
            </a:r>
            <a:r>
              <a:rPr lang="ja-JP" altLang="en-US">
                <a:latin typeface="Calibri" pitchFamily="34" charset="0"/>
              </a:rPr>
              <a:t>デジタルのものは、遅かれ早かれ無料になる</a:t>
            </a:r>
          </a:p>
          <a:p>
            <a:r>
              <a:rPr lang="en-US" altLang="ja-JP">
                <a:latin typeface="Calibri" pitchFamily="34" charset="0"/>
              </a:rPr>
              <a:t>2.</a:t>
            </a:r>
            <a:r>
              <a:rPr lang="ja-JP" altLang="en-US">
                <a:latin typeface="Calibri" pitchFamily="34" charset="0"/>
              </a:rPr>
              <a:t>アトムも無料になりたがるが、力強い足取りではない</a:t>
            </a:r>
          </a:p>
          <a:p>
            <a:r>
              <a:rPr lang="en-US" altLang="ja-JP">
                <a:latin typeface="Calibri" pitchFamily="34" charset="0"/>
              </a:rPr>
              <a:t>3.</a:t>
            </a:r>
            <a:r>
              <a:rPr lang="ja-JP" altLang="en-US">
                <a:latin typeface="Calibri" pitchFamily="34" charset="0"/>
              </a:rPr>
              <a:t>フリーは止まらない</a:t>
            </a:r>
          </a:p>
          <a:p>
            <a:r>
              <a:rPr lang="en-US" altLang="ja-JP">
                <a:latin typeface="Calibri" pitchFamily="34" charset="0"/>
              </a:rPr>
              <a:t>4.</a:t>
            </a:r>
            <a:r>
              <a:rPr lang="ja-JP" altLang="en-US">
                <a:latin typeface="Calibri" pitchFamily="34" charset="0"/>
              </a:rPr>
              <a:t>フリーからもお金儲けはできる</a:t>
            </a:r>
          </a:p>
          <a:p>
            <a:r>
              <a:rPr lang="en-US" altLang="ja-JP">
                <a:latin typeface="Calibri" pitchFamily="34" charset="0"/>
              </a:rPr>
              <a:t>5.</a:t>
            </a:r>
            <a:r>
              <a:rPr lang="ja-JP" altLang="en-US">
                <a:latin typeface="Calibri" pitchFamily="34" charset="0"/>
              </a:rPr>
              <a:t>市場を再評価する</a:t>
            </a:r>
          </a:p>
          <a:p>
            <a:r>
              <a:rPr lang="en-US" altLang="ja-JP">
                <a:latin typeface="Calibri" pitchFamily="34" charset="0"/>
              </a:rPr>
              <a:t>6.</a:t>
            </a:r>
            <a:r>
              <a:rPr lang="ja-JP" altLang="en-US">
                <a:latin typeface="Calibri" pitchFamily="34" charset="0"/>
              </a:rPr>
              <a:t>ゼロにする</a:t>
            </a:r>
          </a:p>
          <a:p>
            <a:r>
              <a:rPr lang="en-US" altLang="ja-JP">
                <a:latin typeface="Calibri" pitchFamily="34" charset="0"/>
              </a:rPr>
              <a:t>7.</a:t>
            </a:r>
            <a:r>
              <a:rPr lang="ja-JP" altLang="en-US">
                <a:latin typeface="Calibri" pitchFamily="34" charset="0"/>
              </a:rPr>
              <a:t>遅かれ早かれフリーと競いあうことになる</a:t>
            </a:r>
          </a:p>
          <a:p>
            <a:r>
              <a:rPr lang="en-US" altLang="ja-JP">
                <a:latin typeface="Calibri" pitchFamily="34" charset="0"/>
              </a:rPr>
              <a:t>8.</a:t>
            </a:r>
            <a:r>
              <a:rPr lang="ja-JP" altLang="en-US">
                <a:latin typeface="Calibri" pitchFamily="34" charset="0"/>
              </a:rPr>
              <a:t>ムダを受け入れよう</a:t>
            </a:r>
          </a:p>
          <a:p>
            <a:r>
              <a:rPr lang="en-US" altLang="ja-JP">
                <a:latin typeface="Calibri" pitchFamily="34" charset="0"/>
              </a:rPr>
              <a:t>9.</a:t>
            </a:r>
            <a:r>
              <a:rPr lang="ja-JP" altLang="en-US">
                <a:latin typeface="Calibri" pitchFamily="34" charset="0"/>
              </a:rPr>
              <a:t>フリーは別のものの価値を高める</a:t>
            </a:r>
          </a:p>
          <a:p>
            <a:r>
              <a:rPr lang="en-US" altLang="ja-JP">
                <a:latin typeface="Calibri" pitchFamily="34" charset="0"/>
              </a:rPr>
              <a:t>10.</a:t>
            </a:r>
            <a:r>
              <a:rPr lang="ja-JP" altLang="en-US">
                <a:latin typeface="Calibri" pitchFamily="34" charset="0"/>
              </a:rPr>
              <a:t>稀少なものではなく、潤沢なものを管理しよう</a:t>
            </a:r>
          </a:p>
        </p:txBody>
      </p:sp>
    </p:spTree>
    <p:extLst>
      <p:ext uri="{BB962C8B-B14F-4D97-AF65-F5344CB8AC3E}">
        <p14:creationId xmlns:p14="http://schemas.microsoft.com/office/powerpoint/2010/main" val="6126241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p:nvPr>
        </p:nvSpPr>
        <p:spPr/>
        <p:txBody>
          <a:bodyPr/>
          <a:lstStyle/>
          <a:p>
            <a:pPr eaLnBrk="1" hangingPunct="1"/>
            <a:r>
              <a:rPr lang="ja-JP" altLang="en-US" smtClean="0"/>
              <a:t>ＳＨＡＲＥ</a:t>
            </a:r>
          </a:p>
        </p:txBody>
      </p:sp>
      <p:pic>
        <p:nvPicPr>
          <p:cNvPr id="16387" name="Picture 2" descr="シェア &lt;共有&gt;からビジネスを生みだす新戦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8775"/>
            <a:ext cx="4824413"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正方形/長方形 4"/>
          <p:cNvSpPr>
            <a:spLocks noChangeArrowheads="1"/>
          </p:cNvSpPr>
          <p:nvPr/>
        </p:nvSpPr>
        <p:spPr bwMode="auto">
          <a:xfrm>
            <a:off x="4356100" y="3141663"/>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latin typeface="Calibri" pitchFamily="34" charset="0"/>
              </a:rPr>
              <a:t>車や自転車、工具のシェアからモノのリサイクル、リユース、そして、お金や空間やスキルのシェアまで、インターネットとソーシャルネットワークによって今、かつてない多様なシェアビジネスが始まっている。大規模なコラボレーションとコミュニティが生みだすフェイスブック時代の新しい</a:t>
            </a:r>
            <a:r>
              <a:rPr lang="en-US" altLang="ja-JP">
                <a:latin typeface="Calibri" pitchFamily="34" charset="0"/>
              </a:rPr>
              <a:t>〈</a:t>
            </a:r>
            <a:r>
              <a:rPr lang="ja-JP" altLang="en-US">
                <a:latin typeface="Calibri" pitchFamily="34" charset="0"/>
              </a:rPr>
              <a:t>シェアリング・エコノミー</a:t>
            </a:r>
            <a:r>
              <a:rPr lang="en-US" altLang="ja-JP">
                <a:latin typeface="Calibri" pitchFamily="34" charset="0"/>
              </a:rPr>
              <a:t>〉</a:t>
            </a:r>
            <a:r>
              <a:rPr lang="ja-JP" altLang="en-US">
                <a:latin typeface="Calibri" pitchFamily="34" charset="0"/>
              </a:rPr>
              <a:t>が、</a:t>
            </a:r>
            <a:r>
              <a:rPr lang="en-US" altLang="ja-JP">
                <a:latin typeface="Calibri" pitchFamily="34" charset="0"/>
              </a:rPr>
              <a:t>21</a:t>
            </a:r>
            <a:r>
              <a:rPr lang="ja-JP" altLang="en-US">
                <a:latin typeface="Calibri" pitchFamily="34" charset="0"/>
              </a:rPr>
              <a:t>世紀の社会と経済のルールを変えていく</a:t>
            </a:r>
          </a:p>
        </p:txBody>
      </p:sp>
    </p:spTree>
    <p:extLst>
      <p:ext uri="{BB962C8B-B14F-4D97-AF65-F5344CB8AC3E}">
        <p14:creationId xmlns:p14="http://schemas.microsoft.com/office/powerpoint/2010/main" val="11965036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p:txBody>
          <a:bodyPr/>
          <a:lstStyle/>
          <a:p>
            <a:pPr eaLnBrk="1" hangingPunct="1"/>
            <a:r>
              <a:rPr lang="ja-JP" altLang="en-US" smtClean="0"/>
              <a:t>ＭＥＳＨ</a:t>
            </a:r>
          </a:p>
        </p:txBody>
      </p:sp>
      <p:pic>
        <p:nvPicPr>
          <p:cNvPr id="17411" name="Picture 2" descr="メッシュ すべてのビジネスは〈シェア〉にな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0213"/>
            <a:ext cx="4679950"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正方形/長方形 4"/>
          <p:cNvSpPr>
            <a:spLocks noChangeArrowheads="1"/>
          </p:cNvSpPr>
          <p:nvPr/>
        </p:nvSpPr>
        <p:spPr bwMode="auto">
          <a:xfrm>
            <a:off x="4211638" y="2636838"/>
            <a:ext cx="45720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latin typeface="Calibri" pitchFamily="34" charset="0"/>
              </a:rPr>
              <a:t>メッシュとは、モバイル・</a:t>
            </a:r>
            <a:r>
              <a:rPr lang="en-US" altLang="ja-JP">
                <a:latin typeface="Calibri" pitchFamily="34" charset="0"/>
              </a:rPr>
              <a:t>SNS</a:t>
            </a:r>
            <a:r>
              <a:rPr lang="ja-JP" altLang="en-US">
                <a:latin typeface="Calibri" pitchFamily="34" charset="0"/>
              </a:rPr>
              <a:t>・クラウドなどの情報インフラとデータを網目のようにつないで、適時に適量だけモノやサービスを提供するビジネス。各国で急伸するカーシェアリング、バケーションレンタル（短期の自宅貸し出し）や不要な衣類品の交換のように、モノは誰かと共有・交換されながら顧客の元に届く。いわば、大量生産・大量消費という２０世紀型の社会を、情報、資源、モノの共有（シェア）により持続可能（サステナブル）にしようとする動きで もある。</a:t>
            </a:r>
          </a:p>
        </p:txBody>
      </p:sp>
    </p:spTree>
    <p:extLst>
      <p:ext uri="{BB962C8B-B14F-4D97-AF65-F5344CB8AC3E}">
        <p14:creationId xmlns:p14="http://schemas.microsoft.com/office/powerpoint/2010/main" val="9825689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title"/>
          </p:nvPr>
        </p:nvSpPr>
        <p:spPr/>
        <p:txBody>
          <a:bodyPr/>
          <a:lstStyle/>
          <a:p>
            <a:pPr eaLnBrk="1" hangingPunct="1"/>
            <a:r>
              <a:rPr lang="ja-JP" altLang="en-US" smtClean="0"/>
              <a:t>カーシェアリング</a:t>
            </a:r>
          </a:p>
        </p:txBody>
      </p:sp>
      <p:sp>
        <p:nvSpPr>
          <p:cNvPr id="18435" name="コンテンツ プレースホルダ 2"/>
          <p:cNvSpPr>
            <a:spLocks noGrp="1"/>
          </p:cNvSpPr>
          <p:nvPr>
            <p:ph idx="1"/>
          </p:nvPr>
        </p:nvSpPr>
        <p:spPr/>
        <p:txBody>
          <a:bodyPr/>
          <a:lstStyle/>
          <a:p>
            <a:pPr eaLnBrk="1" hangingPunct="1"/>
            <a:endParaRPr lang="ja-JP" altLang="en-US" smtClean="0"/>
          </a:p>
        </p:txBody>
      </p:sp>
      <p:pic>
        <p:nvPicPr>
          <p:cNvPr id="184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9753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37117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p:cNvSpPr>
            <a:spLocks noGrp="1"/>
          </p:cNvSpPr>
          <p:nvPr>
            <p:ph type="title"/>
          </p:nvPr>
        </p:nvSpPr>
        <p:spPr/>
        <p:txBody>
          <a:bodyPr/>
          <a:lstStyle/>
          <a:p>
            <a:pPr eaLnBrk="1" hangingPunct="1"/>
            <a:r>
              <a:rPr lang="en-US" altLang="ja-JP" smtClean="0"/>
              <a:t>DIY</a:t>
            </a:r>
            <a:r>
              <a:rPr lang="ja-JP" altLang="en-US" smtClean="0"/>
              <a:t>道具のシェア</a:t>
            </a:r>
          </a:p>
        </p:txBody>
      </p:sp>
      <p:sp>
        <p:nvSpPr>
          <p:cNvPr id="19459" name="コンテンツ プレースホルダ 2"/>
          <p:cNvSpPr>
            <a:spLocks noGrp="1"/>
          </p:cNvSpPr>
          <p:nvPr>
            <p:ph idx="1"/>
          </p:nvPr>
        </p:nvSpPr>
        <p:spPr/>
        <p:txBody>
          <a:bodyPr/>
          <a:lstStyle/>
          <a:p>
            <a:pPr eaLnBrk="1" hangingPunct="1"/>
            <a:endParaRPr lang="ja-JP" altLang="en-US" smtClean="0"/>
          </a:p>
        </p:txBody>
      </p:sp>
      <p:pic>
        <p:nvPicPr>
          <p:cNvPr id="194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9753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7575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Ｑ：“インターネットでイノベーションを起こした企業名を挙げてください”</a:t>
            </a:r>
          </a:p>
        </p:txBody>
      </p:sp>
      <p:sp>
        <p:nvSpPr>
          <p:cNvPr id="3075" name="コンテンツ プレースホルダ 2"/>
          <p:cNvSpPr>
            <a:spLocks noGrp="1"/>
          </p:cNvSpPr>
          <p:nvPr>
            <p:ph idx="1"/>
          </p:nvPr>
        </p:nvSpPr>
        <p:spPr/>
        <p:txBody>
          <a:bodyPr/>
          <a:lstStyle/>
          <a:p>
            <a:pPr eaLnBrk="1" hangingPunct="1"/>
            <a:r>
              <a:rPr lang="ja-JP" altLang="en-US" smtClean="0"/>
              <a:t>企業名</a:t>
            </a:r>
            <a:r>
              <a:rPr lang="en-US" altLang="ja-JP" smtClean="0"/>
              <a:t>or</a:t>
            </a:r>
            <a:r>
              <a:rPr lang="ja-JP" altLang="en-US" smtClean="0"/>
              <a:t>サービス名→年表をつくります</a:t>
            </a:r>
          </a:p>
        </p:txBody>
      </p:sp>
    </p:spTree>
    <p:extLst>
      <p:ext uri="{BB962C8B-B14F-4D97-AF65-F5344CB8AC3E}">
        <p14:creationId xmlns:p14="http://schemas.microsoft.com/office/powerpoint/2010/main" val="39633030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p:cNvSpPr>
            <a:spLocks noGrp="1"/>
          </p:cNvSpPr>
          <p:nvPr>
            <p:ph type="title"/>
          </p:nvPr>
        </p:nvSpPr>
        <p:spPr/>
        <p:txBody>
          <a:bodyPr/>
          <a:lstStyle/>
          <a:p>
            <a:pPr eaLnBrk="1" hangingPunct="1"/>
            <a:r>
              <a:rPr lang="ja-JP" altLang="en-US" smtClean="0"/>
              <a:t>子供服のシェア</a:t>
            </a:r>
          </a:p>
        </p:txBody>
      </p:sp>
      <p:sp>
        <p:nvSpPr>
          <p:cNvPr id="20483" name="コンテンツ プレースホルダ 2"/>
          <p:cNvSpPr>
            <a:spLocks noGrp="1"/>
          </p:cNvSpPr>
          <p:nvPr>
            <p:ph idx="1"/>
          </p:nvPr>
        </p:nvSpPr>
        <p:spPr/>
        <p:txBody>
          <a:bodyPr/>
          <a:lstStyle/>
          <a:p>
            <a:pPr eaLnBrk="1" hangingPunct="1"/>
            <a:endParaRPr lang="ja-JP" altLang="en-US" smtClean="0"/>
          </a:p>
        </p:txBody>
      </p:sp>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1625"/>
            <a:ext cx="97155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27472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p:cNvSpPr>
            <a:spLocks noGrp="1"/>
          </p:cNvSpPr>
          <p:nvPr>
            <p:ph type="title"/>
          </p:nvPr>
        </p:nvSpPr>
        <p:spPr/>
        <p:txBody>
          <a:bodyPr/>
          <a:lstStyle/>
          <a:p>
            <a:pPr eaLnBrk="1" hangingPunct="1"/>
            <a:r>
              <a:rPr lang="ja-JP" altLang="en-US" smtClean="0"/>
              <a:t>本、</a:t>
            </a:r>
            <a:r>
              <a:rPr lang="en-US" altLang="ja-JP" smtClean="0"/>
              <a:t>CD</a:t>
            </a:r>
            <a:r>
              <a:rPr lang="ja-JP" altLang="en-US" smtClean="0"/>
              <a:t>、ゲーム</a:t>
            </a:r>
            <a:r>
              <a:rPr lang="en-US" altLang="ja-JP" smtClean="0"/>
              <a:t>…</a:t>
            </a:r>
            <a:r>
              <a:rPr lang="ja-JP" altLang="en-US" smtClean="0"/>
              <a:t>のシェア</a:t>
            </a:r>
          </a:p>
        </p:txBody>
      </p:sp>
      <p:sp>
        <p:nvSpPr>
          <p:cNvPr id="21507" name="コンテンツ プレースホルダ 2"/>
          <p:cNvSpPr>
            <a:spLocks noGrp="1"/>
          </p:cNvSpPr>
          <p:nvPr>
            <p:ph idx="1"/>
          </p:nvPr>
        </p:nvSpPr>
        <p:spPr/>
        <p:txBody>
          <a:bodyPr/>
          <a:lstStyle/>
          <a:p>
            <a:pPr eaLnBrk="1" hangingPunct="1"/>
            <a:endParaRPr lang="ja-JP" altLang="en-US" smtClean="0"/>
          </a:p>
        </p:txBody>
      </p:sp>
      <p:pic>
        <p:nvPicPr>
          <p:cNvPr id="215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1625"/>
            <a:ext cx="97155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72611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p:txBody>
          <a:bodyPr/>
          <a:lstStyle/>
          <a:p>
            <a:pPr eaLnBrk="1" hangingPunct="1"/>
            <a:r>
              <a:rPr lang="ja-JP" altLang="en-US" smtClean="0"/>
              <a:t>ＰＵＢＬＩＣ</a:t>
            </a:r>
          </a:p>
        </p:txBody>
      </p:sp>
      <p:pic>
        <p:nvPicPr>
          <p:cNvPr id="22531" name="Picture 2" descr="パブリック―開かれたネットの価値を最大化せ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7338"/>
            <a:ext cx="446405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正方形/長方形 4"/>
          <p:cNvSpPr>
            <a:spLocks noChangeArrowheads="1"/>
          </p:cNvSpPr>
          <p:nvPr/>
        </p:nvSpPr>
        <p:spPr bwMode="auto">
          <a:xfrm>
            <a:off x="3924300" y="2276475"/>
            <a:ext cx="4572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latin typeface="Calibri" pitchFamily="34" charset="0"/>
              </a:rPr>
              <a:t>これまでのプライバシー</a:t>
            </a:r>
            <a:r>
              <a:rPr lang="en-US" altLang="ja-JP">
                <a:latin typeface="Calibri" pitchFamily="34" charset="0"/>
              </a:rPr>
              <a:t>/</a:t>
            </a:r>
            <a:r>
              <a:rPr lang="ja-JP" altLang="en-US">
                <a:latin typeface="Calibri" pitchFamily="34" charset="0"/>
              </a:rPr>
              <a:t>パブリックの境界を越えて今、人々が自分をオープンにさらし、シェアしはじめている。それは、“パブリックであることが価値を生みだす”ことに、ますます多くの人が気づいてきたからだ。それは個人にとどまらない。企業は、透明性とコラボレーションによるイノベーションの可能性に気づき、政府や自治体は莫大な保有データを公開することで新たな価値を生みだしはじめた。ネットを介して生まれつつある“パブリック”</a:t>
            </a:r>
            <a:r>
              <a:rPr lang="en-US" altLang="ja-JP">
                <a:latin typeface="Calibri" pitchFamily="34" charset="0"/>
              </a:rPr>
              <a:t>―</a:t>
            </a:r>
            <a:r>
              <a:rPr lang="ja-JP" altLang="en-US">
                <a:latin typeface="Calibri" pitchFamily="34" charset="0"/>
              </a:rPr>
              <a:t>それは、ソーシャルメディア革命と</a:t>
            </a:r>
            <a:r>
              <a:rPr lang="en-US" altLang="ja-JP">
                <a:latin typeface="Calibri" pitchFamily="34" charset="0"/>
              </a:rPr>
              <a:t>3.11</a:t>
            </a:r>
            <a:r>
              <a:rPr lang="ja-JP" altLang="en-US">
                <a:latin typeface="Calibri" pitchFamily="34" charset="0"/>
              </a:rPr>
              <a:t>を経て見えてきた、大公開時代の新しいフロンティアだ</a:t>
            </a:r>
          </a:p>
        </p:txBody>
      </p:sp>
    </p:spTree>
    <p:extLst>
      <p:ext uri="{BB962C8B-B14F-4D97-AF65-F5344CB8AC3E}">
        <p14:creationId xmlns:p14="http://schemas.microsoft.com/office/powerpoint/2010/main" val="41459650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MAKERS</a:t>
            </a:r>
            <a:endParaRPr kumimoji="1" lang="ja-JP"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613173"/>
            <a:ext cx="4680520"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139952" y="1613173"/>
            <a:ext cx="4572000" cy="4801314"/>
          </a:xfrm>
          <a:prstGeom prst="rect">
            <a:avLst/>
          </a:prstGeom>
        </p:spPr>
        <p:txBody>
          <a:bodyPr>
            <a:spAutoFit/>
          </a:bodyPr>
          <a:lstStyle/>
          <a:p>
            <a:r>
              <a:rPr lang="en-US" altLang="ja-JP" dirty="0"/>
              <a:t>『</a:t>
            </a:r>
            <a:r>
              <a:rPr lang="ja-JP" altLang="en-US" dirty="0"/>
              <a:t>フリー</a:t>
            </a:r>
            <a:r>
              <a:rPr lang="en-US" altLang="ja-JP" dirty="0"/>
              <a:t>』『</a:t>
            </a:r>
            <a:r>
              <a:rPr lang="ja-JP" altLang="en-US" dirty="0"/>
              <a:t>ロングテール</a:t>
            </a:r>
            <a:r>
              <a:rPr lang="en-US" altLang="ja-JP" dirty="0"/>
              <a:t>』</a:t>
            </a:r>
            <a:r>
              <a:rPr lang="ja-JP" altLang="en-US" dirty="0"/>
              <a:t>のクリス・アンダーソンが書いた次世代のトレンドは</a:t>
            </a:r>
            <a:r>
              <a:rPr lang="en-US" altLang="ja-JP" dirty="0"/>
              <a:t>21</a:t>
            </a:r>
            <a:r>
              <a:rPr lang="ja-JP" altLang="en-US" dirty="0"/>
              <a:t>世紀のメーカー革命。コンピュータと３</a:t>
            </a:r>
            <a:r>
              <a:rPr lang="en-US" altLang="ja-JP" dirty="0"/>
              <a:t>D</a:t>
            </a:r>
            <a:r>
              <a:rPr lang="ja-JP" altLang="en-US" dirty="0"/>
              <a:t>プリンターによって製造手段が民主化し、クリエイティブな人々が、これまで大企業でなければ生産できなかったような</a:t>
            </a:r>
            <a:r>
              <a:rPr lang="en-US" altLang="ja-JP" dirty="0"/>
              <a:t>"</a:t>
            </a:r>
            <a:r>
              <a:rPr lang="ja-JP" altLang="en-US" dirty="0"/>
              <a:t>モノ</a:t>
            </a:r>
            <a:r>
              <a:rPr lang="en-US" altLang="ja-JP" dirty="0"/>
              <a:t>"</a:t>
            </a:r>
            <a:r>
              <a:rPr lang="ja-JP" altLang="en-US" dirty="0"/>
              <a:t>をつくり始めると予言する。</a:t>
            </a:r>
          </a:p>
          <a:p>
            <a:r>
              <a:rPr lang="ja-JP" altLang="en-US" dirty="0"/>
              <a:t>「有能な少数の人々がインターネット接続とアイデアだけで世界を変えるというイメージは、製造業にも当てはまるようになってきた。」</a:t>
            </a:r>
          </a:p>
          <a:p>
            <a:r>
              <a:rPr lang="ja-JP" altLang="en-US" dirty="0"/>
              <a:t>ネットによって需要のロングテールが実現された次は、供給のロングテールへと向かうという点で著者のビジョンは前著からちゃんとつながっている。</a:t>
            </a:r>
          </a:p>
          <a:p>
            <a:r>
              <a:rPr lang="ja-JP" altLang="en-US" dirty="0"/>
              <a:t>「これまでの１０年は、ウェブ上で創作し、協力する方法を発見した時代。これからの１０年は、その教訓をリアルワールドに当てはめる時代。」</a:t>
            </a:r>
          </a:p>
        </p:txBody>
      </p:sp>
    </p:spTree>
    <p:extLst>
      <p:ext uri="{BB962C8B-B14F-4D97-AF65-F5344CB8AC3E}">
        <p14:creationId xmlns:p14="http://schemas.microsoft.com/office/powerpoint/2010/main" val="1496175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507413" cy="1143000"/>
          </a:xfrm>
        </p:spPr>
        <p:txBody>
          <a:bodyPr rtlCol="0">
            <a:normAutofit fontScale="90000"/>
          </a:bodyPr>
          <a:lstStyle/>
          <a:p>
            <a:pPr eaLnBrk="1" fontAlgn="auto" hangingPunct="1">
              <a:spcAft>
                <a:spcPts val="0"/>
              </a:spcAft>
              <a:defRPr/>
            </a:pPr>
            <a:r>
              <a:rPr lang="ja-JP" altLang="en-US" dirty="0" smtClean="0"/>
              <a:t>ザッポスの奇跡 </a:t>
            </a:r>
            <a:r>
              <a:rPr lang="en-US" altLang="ja-JP" dirty="0" smtClean="0"/>
              <a:t>The </a:t>
            </a:r>
            <a:r>
              <a:rPr lang="en-US" altLang="ja-JP" dirty="0" err="1" smtClean="0"/>
              <a:t>Zappos</a:t>
            </a:r>
            <a:r>
              <a:rPr lang="en-US" altLang="ja-JP" dirty="0" smtClean="0"/>
              <a:t> Miracles</a:t>
            </a:r>
            <a:br>
              <a:rPr lang="en-US" altLang="ja-JP" dirty="0" smtClean="0"/>
            </a:br>
            <a:r>
              <a:rPr lang="ja-JP" altLang="en-US" sz="3600" dirty="0" smtClean="0"/>
              <a:t>アマゾンが屈したザッポスの新流通戦略とは</a:t>
            </a:r>
          </a:p>
        </p:txBody>
      </p:sp>
      <p:pic>
        <p:nvPicPr>
          <p:cNvPr id="23555" name="Picture 2" descr="511vHfrAEhL__AA300_.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628775"/>
            <a:ext cx="4392613"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正方形/長方形 6"/>
          <p:cNvSpPr>
            <a:spLocks noChangeArrowheads="1"/>
          </p:cNvSpPr>
          <p:nvPr/>
        </p:nvSpPr>
        <p:spPr bwMode="auto">
          <a:xfrm>
            <a:off x="4211638" y="2349500"/>
            <a:ext cx="45720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latin typeface="Calibri" pitchFamily="34" charset="0"/>
              </a:rPr>
              <a:t>２００９年に米国アマゾンに９００億円で買収された靴のオンラインストア　ザッポスの伝説。同社は</a:t>
            </a:r>
            <a:r>
              <a:rPr lang="en-US" altLang="ja-JP">
                <a:latin typeface="Calibri" pitchFamily="34" charset="0"/>
              </a:rPr>
              <a:t>CEO</a:t>
            </a:r>
            <a:r>
              <a:rPr lang="ja-JP" altLang="en-US">
                <a:latin typeface="Calibri" pitchFamily="34" charset="0"/>
              </a:rPr>
              <a:t>をはじめ５００人以上の社員がツイッターでコミュニケーションをしているソーシャル戦略の会社としても有名ですが、この本はもっとザッポスにとって本質的な</a:t>
            </a:r>
            <a:r>
              <a:rPr lang="en-US" altLang="ja-JP">
                <a:latin typeface="Calibri" pitchFamily="34" charset="0"/>
              </a:rPr>
              <a:t>"</a:t>
            </a:r>
            <a:r>
              <a:rPr lang="ja-JP" altLang="en-US">
                <a:latin typeface="Calibri" pitchFamily="34" charset="0"/>
              </a:rPr>
              <a:t>人の力を主電源とする感動サービスの仕組み</a:t>
            </a:r>
            <a:r>
              <a:rPr lang="en-US" altLang="ja-JP">
                <a:latin typeface="Calibri" pitchFamily="34" charset="0"/>
              </a:rPr>
              <a:t>"</a:t>
            </a:r>
            <a:r>
              <a:rPr lang="ja-JP" altLang="en-US">
                <a:latin typeface="Calibri" pitchFamily="34" charset="0"/>
              </a:rPr>
              <a:t>を描いている。ツイッター戦略はその戦略からでてくるものだ。</a:t>
            </a:r>
          </a:p>
        </p:txBody>
      </p:sp>
    </p:spTree>
    <p:extLst>
      <p:ext uri="{BB962C8B-B14F-4D97-AF65-F5344CB8AC3E}">
        <p14:creationId xmlns:p14="http://schemas.microsoft.com/office/powerpoint/2010/main" val="26710693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ソーシャル・ビジネス革命</a:t>
            </a:r>
            <a:r>
              <a:rPr lang="en-US" altLang="ja-JP" dirty="0" smtClean="0"/>
              <a:t/>
            </a:r>
            <a:br>
              <a:rPr lang="en-US" altLang="ja-JP" dirty="0" smtClean="0"/>
            </a:br>
            <a:r>
              <a:rPr lang="ja-JP" altLang="en-US" sz="3600" dirty="0" smtClean="0"/>
              <a:t>世界の課題を解決する新たな経済システム</a:t>
            </a:r>
            <a:endParaRPr lang="ja-JP" altLang="en-US" dirty="0" smtClean="0"/>
          </a:p>
        </p:txBody>
      </p:sp>
      <p:pic>
        <p:nvPicPr>
          <p:cNvPr id="24579" name="Picture 2" descr="61siJsAWAfL__AA300_.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0213"/>
            <a:ext cx="4895850"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正方形/長方形 4"/>
          <p:cNvSpPr>
            <a:spLocks noChangeArrowheads="1"/>
          </p:cNvSpPr>
          <p:nvPr/>
        </p:nvSpPr>
        <p:spPr bwMode="auto">
          <a:xfrm>
            <a:off x="4284663" y="2276475"/>
            <a:ext cx="4572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400" b="1">
                <a:latin typeface="Calibri" pitchFamily="34" charset="0"/>
              </a:rPr>
              <a:t>ソーシャルビジネスの７原則</a:t>
            </a:r>
          </a:p>
          <a:p>
            <a:r>
              <a:rPr lang="ja-JP" altLang="en-US">
                <a:latin typeface="Calibri" pitchFamily="34" charset="0"/>
              </a:rPr>
              <a:t>１　経営目的は、利潤の最大化ではなく、人々や社会を脅かす貧困、教育、健康、情報アクセス、環境といった問題を解決することである。</a:t>
            </a:r>
            <a:br>
              <a:rPr lang="ja-JP" altLang="en-US">
                <a:latin typeface="Calibri" pitchFamily="34" charset="0"/>
              </a:rPr>
            </a:br>
            <a:r>
              <a:rPr lang="ja-JP" altLang="en-US">
                <a:latin typeface="Calibri" pitchFamily="34" charset="0"/>
              </a:rPr>
              <a:t>２　財務的・経済的な持続可能性を実現する。</a:t>
            </a:r>
            <a:br>
              <a:rPr lang="ja-JP" altLang="en-US">
                <a:latin typeface="Calibri" pitchFamily="34" charset="0"/>
              </a:rPr>
            </a:br>
            <a:r>
              <a:rPr lang="ja-JP" altLang="en-US">
                <a:latin typeface="Calibri" pitchFamily="34" charset="0"/>
              </a:rPr>
              <a:t>３　投資家は投資額のみを回収できる。投資の元本を超える配当は行われない。</a:t>
            </a:r>
            <a:br>
              <a:rPr lang="ja-JP" altLang="en-US">
                <a:latin typeface="Calibri" pitchFamily="34" charset="0"/>
              </a:rPr>
            </a:br>
            <a:r>
              <a:rPr lang="ja-JP" altLang="en-US">
                <a:latin typeface="Calibri" pitchFamily="34" charset="0"/>
              </a:rPr>
              <a:t>４　投資額を返済して残る利益は、会社の拡大や改善のために留保される。</a:t>
            </a:r>
            <a:br>
              <a:rPr lang="ja-JP" altLang="en-US">
                <a:latin typeface="Calibri" pitchFamily="34" charset="0"/>
              </a:rPr>
            </a:br>
            <a:r>
              <a:rPr lang="ja-JP" altLang="en-US">
                <a:latin typeface="Calibri" pitchFamily="34" charset="0"/>
              </a:rPr>
              <a:t>５　環境に配慮する</a:t>
            </a:r>
            <a:br>
              <a:rPr lang="ja-JP" altLang="en-US">
                <a:latin typeface="Calibri" pitchFamily="34" charset="0"/>
              </a:rPr>
            </a:br>
            <a:r>
              <a:rPr lang="ja-JP" altLang="en-US">
                <a:latin typeface="Calibri" pitchFamily="34" charset="0"/>
              </a:rPr>
              <a:t>６　従業員に市場賃金と標準以上の労働条件を提案する。</a:t>
            </a:r>
            <a:br>
              <a:rPr lang="ja-JP" altLang="en-US">
                <a:latin typeface="Calibri" pitchFamily="34" charset="0"/>
              </a:rPr>
            </a:br>
            <a:r>
              <a:rPr lang="ja-JP" altLang="en-US">
                <a:latin typeface="Calibri" pitchFamily="34" charset="0"/>
              </a:rPr>
              <a:t>７　楽しむ！</a:t>
            </a:r>
          </a:p>
        </p:txBody>
      </p:sp>
    </p:spTree>
    <p:extLst>
      <p:ext uri="{BB962C8B-B14F-4D97-AF65-F5344CB8AC3E}">
        <p14:creationId xmlns:p14="http://schemas.microsoft.com/office/powerpoint/2010/main" val="7114829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いつか、すべての子供たちに</a:t>
            </a:r>
            <a:r>
              <a:rPr lang="en-US" altLang="ja-JP" dirty="0" smtClean="0"/>
              <a:t/>
            </a:r>
            <a:br>
              <a:rPr lang="en-US" altLang="ja-JP" dirty="0" smtClean="0"/>
            </a:br>
            <a:r>
              <a:rPr lang="ja-JP" altLang="en-US" sz="3100" dirty="0" smtClean="0"/>
              <a:t>「ティーチ・フォー・アメリカ」とそこで私が学んだこと</a:t>
            </a:r>
          </a:p>
        </p:txBody>
      </p:sp>
      <p:pic>
        <p:nvPicPr>
          <p:cNvPr id="25603" name="Picture 2" descr="いつか、すべての子供たちに――「ティーチ・フォー・アメリカ」とそこで私が学んだこと"/>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3238"/>
            <a:ext cx="446405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正方形/長方形 4"/>
          <p:cNvSpPr>
            <a:spLocks noChangeArrowheads="1"/>
          </p:cNvSpPr>
          <p:nvPr/>
        </p:nvSpPr>
        <p:spPr bwMode="auto">
          <a:xfrm>
            <a:off x="4140200" y="3213100"/>
            <a:ext cx="4572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latin typeface="Calibri" pitchFamily="34" charset="0"/>
              </a:rPr>
              <a:t>アメリカ一流大学卒業生の人気就職先ベスト</a:t>
            </a:r>
            <a:r>
              <a:rPr lang="en-US" altLang="ja-JP">
                <a:latin typeface="Calibri" pitchFamily="34" charset="0"/>
              </a:rPr>
              <a:t>10</a:t>
            </a:r>
            <a:r>
              <a:rPr lang="ja-JP" altLang="en-US">
                <a:latin typeface="Calibri" pitchFamily="34" charset="0"/>
              </a:rPr>
              <a:t>にランク入りした非営利団体</a:t>
            </a:r>
            <a:r>
              <a:rPr lang="en-US" altLang="ja-JP">
                <a:latin typeface="Calibri" pitchFamily="34" charset="0"/>
              </a:rPr>
              <a:t>Teach for America</a:t>
            </a:r>
            <a:r>
              <a:rPr lang="ja-JP" altLang="en-US">
                <a:latin typeface="Calibri" pitchFamily="34" charset="0"/>
              </a:rPr>
              <a:t>（</a:t>
            </a:r>
            <a:r>
              <a:rPr lang="en-US" altLang="ja-JP">
                <a:latin typeface="Calibri" pitchFamily="34" charset="0"/>
              </a:rPr>
              <a:t>TFA</a:t>
            </a:r>
            <a:r>
              <a:rPr lang="ja-JP" altLang="en-US">
                <a:latin typeface="Calibri" pitchFamily="34" charset="0"/>
              </a:rPr>
              <a:t>）のファウンダー　ウェンディ・コップの自伝。</a:t>
            </a:r>
            <a:r>
              <a:rPr lang="en-US" altLang="ja-JP">
                <a:latin typeface="Calibri" pitchFamily="34" charset="0"/>
              </a:rPr>
              <a:t>21</a:t>
            </a:r>
            <a:r>
              <a:rPr lang="ja-JP" altLang="en-US">
                <a:latin typeface="Calibri" pitchFamily="34" charset="0"/>
              </a:rPr>
              <a:t>歳の女子大生がアメリカの教育に大きな一石を投じることになった最初の</a:t>
            </a:r>
            <a:r>
              <a:rPr lang="en-US" altLang="ja-JP">
                <a:latin typeface="Calibri" pitchFamily="34" charset="0"/>
              </a:rPr>
              <a:t>10</a:t>
            </a:r>
            <a:r>
              <a:rPr lang="ja-JP" altLang="en-US">
                <a:latin typeface="Calibri" pitchFamily="34" charset="0"/>
              </a:rPr>
              <a:t>年間のサクセスストーリー。</a:t>
            </a:r>
          </a:p>
        </p:txBody>
      </p:sp>
    </p:spTree>
    <p:extLst>
      <p:ext uri="{BB962C8B-B14F-4D97-AF65-F5344CB8AC3E}">
        <p14:creationId xmlns:p14="http://schemas.microsoft.com/office/powerpoint/2010/main" val="3614671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en-US" altLang="ja-JP" dirty="0" smtClean="0"/>
              <a:t>20</a:t>
            </a:r>
            <a:r>
              <a:rPr lang="ja-JP" altLang="en-US" dirty="0" smtClean="0"/>
              <a:t>歳のときに知っておきたかったこと スタンフォード大学集中講義</a:t>
            </a:r>
          </a:p>
        </p:txBody>
      </p:sp>
      <p:pic>
        <p:nvPicPr>
          <p:cNvPr id="26627" name="Picture 2" descr="41PbNA5BitL__SL500_AA24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0213"/>
            <a:ext cx="453707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正方形/長方形 4"/>
          <p:cNvSpPr>
            <a:spLocks noChangeArrowheads="1"/>
          </p:cNvSpPr>
          <p:nvPr/>
        </p:nvSpPr>
        <p:spPr bwMode="auto">
          <a:xfrm>
            <a:off x="4140200" y="2781300"/>
            <a:ext cx="45720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latin typeface="Calibri" pitchFamily="34" charset="0"/>
              </a:rPr>
              <a:t>著者のティナ・シーリグはシリコンバレーの中心に位置するスタンフォード大学で、学生に起業家精神を教えるアントレプレナー・センターのエグゼクティブ・ディレクター。「機が熟すことなどない」「早く何度も失敗せよ」「及第点でなく最高を目指せ」「ルールは破られるためにある」。集中講義を書籍化した本書は、たとえ</a:t>
            </a:r>
            <a:r>
              <a:rPr lang="en-US" altLang="ja-JP">
                <a:latin typeface="Calibri" pitchFamily="34" charset="0"/>
              </a:rPr>
              <a:t>20</a:t>
            </a:r>
            <a:r>
              <a:rPr lang="ja-JP" altLang="en-US">
                <a:latin typeface="Calibri" pitchFamily="34" charset="0"/>
              </a:rPr>
              <a:t>歳でなくても、挑戦心を焚きつけられるメッセージがいっぱい見つかる。</a:t>
            </a:r>
          </a:p>
        </p:txBody>
      </p:sp>
    </p:spTree>
    <p:extLst>
      <p:ext uri="{BB962C8B-B14F-4D97-AF65-F5344CB8AC3E}">
        <p14:creationId xmlns:p14="http://schemas.microsoft.com/office/powerpoint/2010/main" val="2980674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p:cNvSpPr>
          <p:nvPr>
            <p:ph type="title"/>
          </p:nvPr>
        </p:nvSpPr>
        <p:spPr/>
        <p:txBody>
          <a:bodyPr/>
          <a:lstStyle/>
          <a:p>
            <a:pPr eaLnBrk="1" hangingPunct="1"/>
            <a:r>
              <a:rPr lang="ja-JP" altLang="en-US" smtClean="0"/>
              <a:t>逆風野郎 ダイソン成功物語</a:t>
            </a:r>
          </a:p>
        </p:txBody>
      </p:sp>
      <p:pic>
        <p:nvPicPr>
          <p:cNvPr id="27651" name="Picture 2" descr="逆風野郎 ダイソン成功物語"/>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0213"/>
            <a:ext cx="4679950"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正方形/長方形 4"/>
          <p:cNvSpPr>
            <a:spLocks noChangeArrowheads="1"/>
          </p:cNvSpPr>
          <p:nvPr/>
        </p:nvSpPr>
        <p:spPr bwMode="auto">
          <a:xfrm>
            <a:off x="4211638" y="2636838"/>
            <a:ext cx="457200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latin typeface="Calibri" pitchFamily="34" charset="0"/>
              </a:rPr>
              <a:t>ダイソンは、たった一人で</a:t>
            </a:r>
            <a:r>
              <a:rPr lang="en-US" altLang="ja-JP">
                <a:latin typeface="Calibri" pitchFamily="34" charset="0"/>
              </a:rPr>
              <a:t>5126</a:t>
            </a:r>
            <a:r>
              <a:rPr lang="ja-JP" altLang="en-US">
                <a:latin typeface="Calibri" pitchFamily="34" charset="0"/>
              </a:rPr>
              <a:t>台の試作品を自宅の馬車置き場の部屋に閉じこもり開発した。苦闘の末、プロトタイプが完成するが、売り込み先の大手メーカーはほとんどが門前払い。その上、プレゼンしたデザインは盗用されまくる。契約先でも思うようには開発が進まない。ダイソンは借金と訴訟まみれになりながらも、革新的な掃除機を世に出すため、情熱的に自分の信念を貫き続ける。</a:t>
            </a:r>
          </a:p>
          <a:p>
            <a:r>
              <a:rPr lang="ja-JP" altLang="en-US">
                <a:latin typeface="Calibri" pitchFamily="34" charset="0"/>
              </a:rPr>
              <a:t>成功までの</a:t>
            </a:r>
            <a:r>
              <a:rPr lang="en-US" altLang="ja-JP">
                <a:latin typeface="Calibri" pitchFamily="34" charset="0"/>
              </a:rPr>
              <a:t>20</a:t>
            </a:r>
            <a:r>
              <a:rPr lang="ja-JP" altLang="en-US">
                <a:latin typeface="Calibri" pitchFamily="34" charset="0"/>
              </a:rPr>
              <a:t>年間、ダイソンは常識や保守的な人々と徹底して戦い続ける。思うようにいかないと感情的に爆発する人のようだ。話の半分くらいは揉めごと</a:t>
            </a:r>
          </a:p>
        </p:txBody>
      </p:sp>
    </p:spTree>
    <p:extLst>
      <p:ext uri="{BB962C8B-B14F-4D97-AF65-F5344CB8AC3E}">
        <p14:creationId xmlns:p14="http://schemas.microsoft.com/office/powerpoint/2010/main" val="1085441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603250"/>
            <a:ext cx="8128000" cy="565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1428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p:cNvSpPr>
            <a:spLocks noGrp="1"/>
          </p:cNvSpPr>
          <p:nvPr>
            <p:ph type="title"/>
          </p:nvPr>
        </p:nvSpPr>
        <p:spPr>
          <a:xfrm>
            <a:off x="457200" y="274638"/>
            <a:ext cx="8362950" cy="1143000"/>
          </a:xfrm>
        </p:spPr>
        <p:txBody>
          <a:bodyPr/>
          <a:lstStyle/>
          <a:p>
            <a:pPr eaLnBrk="1" hangingPunct="1"/>
            <a:r>
              <a:rPr lang="ja-JP" altLang="en-US" sz="3200" smtClean="0"/>
              <a:t>Ｑ：なぜ大企業から、日本の企業から</a:t>
            </a:r>
            <a:r>
              <a:rPr lang="en-US" altLang="ja-JP" sz="3200" smtClean="0"/>
              <a:t/>
            </a:r>
            <a:br>
              <a:rPr lang="en-US" altLang="ja-JP" sz="3200" smtClean="0"/>
            </a:br>
            <a:r>
              <a:rPr lang="ja-JP" altLang="en-US" sz="3200" smtClean="0"/>
              <a:t>はイノベーションが出てこないのでしょうか？</a:t>
            </a:r>
          </a:p>
        </p:txBody>
      </p:sp>
      <p:sp>
        <p:nvSpPr>
          <p:cNvPr id="4099" name="コンテンツ プレースホルダ 2"/>
          <p:cNvSpPr>
            <a:spLocks noGrp="1"/>
          </p:cNvSpPr>
          <p:nvPr>
            <p:ph idx="1"/>
          </p:nvPr>
        </p:nvSpPr>
        <p:spPr/>
        <p:txBody>
          <a:bodyPr/>
          <a:lstStyle/>
          <a:p>
            <a:pPr eaLnBrk="1" hangingPunct="1"/>
            <a:endParaRPr lang="ja-JP" altLang="en-US" smtClean="0"/>
          </a:p>
        </p:txBody>
      </p:sp>
    </p:spTree>
    <p:extLst>
      <p:ext uri="{BB962C8B-B14F-4D97-AF65-F5344CB8AC3E}">
        <p14:creationId xmlns:p14="http://schemas.microsoft.com/office/powerpoint/2010/main" val="41368508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 y="993775"/>
            <a:ext cx="7994650" cy="487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2875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475656" y="1720840"/>
            <a:ext cx="6624736" cy="4247317"/>
          </a:xfrm>
          <a:prstGeom prst="rect">
            <a:avLst/>
          </a:prstGeom>
        </p:spPr>
        <p:txBody>
          <a:bodyPr wrap="square">
            <a:spAutoFit/>
          </a:bodyPr>
          <a:lstStyle/>
          <a:p>
            <a:r>
              <a:rPr lang="ja-JP" altLang="en-US" dirty="0"/>
              <a:t>どんなことをしている</a:t>
            </a:r>
            <a:r>
              <a:rPr lang="ja-JP" altLang="en-US" dirty="0" smtClean="0"/>
              <a:t>？</a:t>
            </a:r>
            <a:endParaRPr lang="en-US" altLang="ja-JP" dirty="0" smtClean="0"/>
          </a:p>
          <a:p>
            <a:endParaRPr lang="ja-JP" altLang="en-US" dirty="0"/>
          </a:p>
          <a:p>
            <a:r>
              <a:rPr lang="ja-JP" altLang="en-US" dirty="0"/>
              <a:t>つくったサービスが人気の理由は何だと思いますか？</a:t>
            </a:r>
          </a:p>
          <a:p>
            <a:endParaRPr lang="en-US" altLang="ja-JP" dirty="0" smtClean="0"/>
          </a:p>
          <a:p>
            <a:r>
              <a:rPr lang="ja-JP" altLang="en-US" dirty="0" smtClean="0"/>
              <a:t>どんな風</a:t>
            </a:r>
            <a:r>
              <a:rPr lang="ja-JP" altLang="en-US" dirty="0"/>
              <a:t>にサービスを企画した？</a:t>
            </a:r>
          </a:p>
          <a:p>
            <a:endParaRPr lang="en-US" altLang="ja-JP" dirty="0" smtClean="0"/>
          </a:p>
          <a:p>
            <a:r>
              <a:rPr lang="ja-JP" altLang="en-US" dirty="0" smtClean="0"/>
              <a:t>プロモーション</a:t>
            </a:r>
            <a:r>
              <a:rPr lang="ja-JP" altLang="en-US" dirty="0"/>
              <a:t>やマーケティングはどうしている？</a:t>
            </a:r>
          </a:p>
          <a:p>
            <a:endParaRPr lang="en-US" altLang="ja-JP" dirty="0" smtClean="0"/>
          </a:p>
          <a:p>
            <a:r>
              <a:rPr lang="ja-JP" altLang="en-US" dirty="0" smtClean="0"/>
              <a:t>これから</a:t>
            </a:r>
            <a:r>
              <a:rPr lang="ja-JP" altLang="en-US" dirty="0"/>
              <a:t>どんなものを作ったら受けると思うか</a:t>
            </a:r>
          </a:p>
          <a:p>
            <a:endParaRPr lang="en-US" altLang="ja-JP" dirty="0" smtClean="0"/>
          </a:p>
          <a:p>
            <a:r>
              <a:rPr lang="ja-JP" altLang="en-US" dirty="0" smtClean="0"/>
              <a:t>ベンチャー</a:t>
            </a:r>
            <a:r>
              <a:rPr lang="ja-JP" altLang="en-US" dirty="0"/>
              <a:t>と大企業のサービス開発の違いは何だと思うか？</a:t>
            </a:r>
          </a:p>
          <a:p>
            <a:endParaRPr lang="en-US" altLang="ja-JP" dirty="0" smtClean="0"/>
          </a:p>
          <a:p>
            <a:r>
              <a:rPr lang="ja-JP" altLang="en-US" dirty="0" smtClean="0"/>
              <a:t>優秀</a:t>
            </a:r>
            <a:r>
              <a:rPr lang="ja-JP" altLang="en-US" dirty="0"/>
              <a:t>な学生の力を借りるにはどうしたらいい？</a:t>
            </a:r>
          </a:p>
          <a:p>
            <a:endParaRPr lang="en-US" altLang="ja-JP" dirty="0" smtClean="0"/>
          </a:p>
          <a:p>
            <a:r>
              <a:rPr lang="ja-JP" altLang="en-US" dirty="0" smtClean="0"/>
              <a:t>シリコンバレー</a:t>
            </a:r>
            <a:r>
              <a:rPr lang="ja-JP" altLang="en-US" dirty="0"/>
              <a:t>、</a:t>
            </a:r>
            <a:r>
              <a:rPr lang="en-US" altLang="ja-JP" dirty="0"/>
              <a:t>YC</a:t>
            </a:r>
            <a:r>
              <a:rPr lang="ja-JP" altLang="en-US" dirty="0"/>
              <a:t>の事情を教えて</a:t>
            </a:r>
          </a:p>
        </p:txBody>
      </p:sp>
    </p:spTree>
    <p:extLst>
      <p:ext uri="{BB962C8B-B14F-4D97-AF65-F5344CB8AC3E}">
        <p14:creationId xmlns:p14="http://schemas.microsoft.com/office/powerpoint/2010/main" val="279767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 calcmode="lin" valueType="num">
                                      <p:cBhvr additive="base">
                                        <p:cTn id="3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anim calcmode="lin" valueType="num">
                                      <p:cBhvr additive="base">
                                        <p:cTn id="3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12" end="12"/>
                                            </p:txEl>
                                          </p:spTgt>
                                        </p:tgtEl>
                                        <p:attrNameLst>
                                          <p:attrName>style.visibility</p:attrName>
                                        </p:attrNameLst>
                                      </p:cBhvr>
                                      <p:to>
                                        <p:strVal val="visible"/>
                                      </p:to>
                                    </p:set>
                                    <p:anim calcmode="lin" valueType="num">
                                      <p:cBhvr additive="base">
                                        <p:cTn id="43"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14" end="14"/>
                                            </p:txEl>
                                          </p:spTgt>
                                        </p:tgtEl>
                                        <p:attrNameLst>
                                          <p:attrName>style.visibility</p:attrName>
                                        </p:attrNameLst>
                                      </p:cBhvr>
                                      <p:to>
                                        <p:strVal val="visible"/>
                                      </p:to>
                                    </p:set>
                                    <p:anim calcmode="lin" valueType="num">
                                      <p:cBhvr additive="base">
                                        <p:cTn id="49" dur="500" fill="hold"/>
                                        <p:tgtEl>
                                          <p:spTgt spid="4">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タイトル 4"/>
          <p:cNvSpPr>
            <a:spLocks noGrp="1"/>
          </p:cNvSpPr>
          <p:nvPr>
            <p:ph type="title"/>
          </p:nvPr>
        </p:nvSpPr>
        <p:spPr/>
        <p:txBody>
          <a:bodyPr rtlCol="0">
            <a:normAutofit fontScale="90000"/>
          </a:bodyPr>
          <a:lstStyle/>
          <a:p>
            <a:pPr eaLnBrk="1" fontAlgn="auto" hangingPunct="1">
              <a:spcAft>
                <a:spcPts val="0"/>
              </a:spcAft>
              <a:defRPr/>
            </a:pPr>
            <a:r>
              <a:rPr lang="ja-JP" altLang="en-US" sz="4000" smtClean="0"/>
              <a:t>日本の日常を海外に売る</a:t>
            </a:r>
            <a:r>
              <a:rPr lang="en-US" altLang="ja-JP" smtClean="0"/>
              <a:t>Flutterscape</a:t>
            </a:r>
            <a:endParaRPr lang="ja-JP" altLang="en-US" smtClean="0"/>
          </a:p>
        </p:txBody>
      </p:sp>
      <p:pic>
        <p:nvPicPr>
          <p:cNvPr id="28675" name="Picture 3">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682750"/>
            <a:ext cx="8229600" cy="4360863"/>
          </a:xfrm>
        </p:spPr>
      </p:pic>
      <p:sp>
        <p:nvSpPr>
          <p:cNvPr id="2" name="正方形/長方形 1"/>
          <p:cNvSpPr/>
          <p:nvPr/>
        </p:nvSpPr>
        <p:spPr>
          <a:xfrm>
            <a:off x="250825" y="5721350"/>
            <a:ext cx="4572000" cy="92392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fontAlgn="auto">
              <a:spcBef>
                <a:spcPts val="0"/>
              </a:spcBef>
              <a:spcAft>
                <a:spcPts val="0"/>
              </a:spcAft>
              <a:defRPr/>
            </a:pPr>
            <a:r>
              <a:rPr lang="ja-JP" altLang="en-US" dirty="0"/>
              <a:t>「海外から見た日本はおもしろい！」というコンセプトのもと、日本も何気ない日常商品やアニメグッズなどを海外に向けて販売</a:t>
            </a:r>
          </a:p>
        </p:txBody>
      </p:sp>
    </p:spTree>
    <p:extLst>
      <p:ext uri="{BB962C8B-B14F-4D97-AF65-F5344CB8AC3E}">
        <p14:creationId xmlns:p14="http://schemas.microsoft.com/office/powerpoint/2010/main" val="6884314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8" y="0"/>
            <a:ext cx="12192001" cy="796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3348038" y="3482975"/>
            <a:ext cx="5616575" cy="1200150"/>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fontAlgn="auto">
              <a:spcBef>
                <a:spcPts val="0"/>
              </a:spcBef>
              <a:spcAft>
                <a:spcPts val="0"/>
              </a:spcAft>
              <a:defRPr/>
            </a:pPr>
            <a:r>
              <a:rPr lang="ja-JP" altLang="en-US" dirty="0"/>
              <a:t>日本の商品を世界に販売するマーケットプレイス</a:t>
            </a:r>
          </a:p>
          <a:p>
            <a:pPr fontAlgn="auto">
              <a:spcBef>
                <a:spcPts val="0"/>
              </a:spcBef>
              <a:spcAft>
                <a:spcPts val="0"/>
              </a:spcAft>
              <a:defRPr/>
            </a:pPr>
            <a:r>
              <a:rPr lang="ja-JP" altLang="en-US" dirty="0"/>
              <a:t>コンビニで購入するドリンクやキャラクターグッズがズラリ</a:t>
            </a:r>
          </a:p>
          <a:p>
            <a:pPr fontAlgn="auto">
              <a:spcBef>
                <a:spcPts val="0"/>
              </a:spcBef>
              <a:spcAft>
                <a:spcPts val="0"/>
              </a:spcAft>
              <a:defRPr/>
            </a:pPr>
            <a:r>
              <a:rPr lang="ja-JP" altLang="en-US" dirty="0"/>
              <a:t>日本人の大学生が起業</a:t>
            </a:r>
            <a:endParaRPr lang="en-US" altLang="ja-JP" dirty="0"/>
          </a:p>
          <a:p>
            <a:pPr fontAlgn="auto">
              <a:spcBef>
                <a:spcPts val="0"/>
              </a:spcBef>
              <a:spcAft>
                <a:spcPts val="0"/>
              </a:spcAft>
              <a:defRPr/>
            </a:pPr>
            <a:r>
              <a:rPr lang="ja-JP" altLang="en-US" dirty="0"/>
              <a:t>日本にいる外国人中心にバイヤー１５００人</a:t>
            </a:r>
          </a:p>
        </p:txBody>
      </p:sp>
    </p:spTree>
    <p:extLst>
      <p:ext uri="{BB962C8B-B14F-4D97-AF65-F5344CB8AC3E}">
        <p14:creationId xmlns:p14="http://schemas.microsoft.com/office/powerpoint/2010/main" val="19295470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smtClean="0"/>
              <a:t>文書共有サービス</a:t>
            </a:r>
            <a:r>
              <a:rPr lang="en-US" altLang="ja-JP" smtClean="0"/>
              <a:t/>
            </a:r>
            <a:br>
              <a:rPr lang="en-US" altLang="ja-JP" smtClean="0"/>
            </a:br>
            <a:r>
              <a:rPr lang="en-US" altLang="ja-JP" smtClean="0"/>
              <a:t>Scribd</a:t>
            </a:r>
            <a:endParaRPr lang="ja-JP" altLang="en-US" smtClean="0"/>
          </a:p>
        </p:txBody>
      </p:sp>
      <p:pic>
        <p:nvPicPr>
          <p:cNvPr id="3072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16000" y="1600200"/>
            <a:ext cx="7112000" cy="4525963"/>
          </a:xfrm>
          <a:noFill/>
        </p:spPr>
      </p:pic>
      <p:sp>
        <p:nvSpPr>
          <p:cNvPr id="30724" name="正方形/長方形 1"/>
          <p:cNvSpPr>
            <a:spLocks noChangeArrowheads="1"/>
          </p:cNvSpPr>
          <p:nvPr/>
        </p:nvSpPr>
        <p:spPr bwMode="auto">
          <a:xfrm>
            <a:off x="1733550" y="6237288"/>
            <a:ext cx="612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latin typeface="Calibri" pitchFamily="34" charset="0"/>
              </a:rPr>
              <a:t>文書共有サービスからソーシャル読書プラットフォームへ</a:t>
            </a:r>
          </a:p>
        </p:txBody>
      </p:sp>
    </p:spTree>
    <p:extLst>
      <p:ext uri="{BB962C8B-B14F-4D97-AF65-F5344CB8AC3E}">
        <p14:creationId xmlns:p14="http://schemas.microsoft.com/office/powerpoint/2010/main" val="33734710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1750"/>
            <a:ext cx="5103813"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5150" y="3598863"/>
            <a:ext cx="4706938" cy="307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5364163" y="1484313"/>
            <a:ext cx="3511550" cy="92392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fontAlgn="auto">
              <a:spcBef>
                <a:spcPts val="0"/>
              </a:spcBef>
              <a:spcAft>
                <a:spcPts val="0"/>
              </a:spcAft>
              <a:defRPr/>
            </a:pPr>
            <a:r>
              <a:rPr lang="en-US" altLang="ja-JP" dirty="0"/>
              <a:t>10</a:t>
            </a:r>
            <a:r>
              <a:rPr lang="ja-JP" altLang="en-US" dirty="0"/>
              <a:t>億文書。毎月</a:t>
            </a:r>
            <a:r>
              <a:rPr lang="en-US" altLang="ja-JP" dirty="0"/>
              <a:t>15%</a:t>
            </a:r>
            <a:r>
              <a:rPr lang="ja-JP" altLang="en-US" dirty="0"/>
              <a:t>増加。ユニークビジター数が</a:t>
            </a:r>
            <a:r>
              <a:rPr lang="en-US" altLang="ja-JP" dirty="0"/>
              <a:t>6000</a:t>
            </a:r>
            <a:r>
              <a:rPr lang="ja-JP" altLang="en-US" dirty="0"/>
              <a:t>万。</a:t>
            </a:r>
            <a:r>
              <a:rPr lang="en-US" altLang="ja-JP" dirty="0" err="1"/>
              <a:t>Alexa</a:t>
            </a:r>
            <a:r>
              <a:rPr lang="ja-JP" altLang="en-US" dirty="0"/>
              <a:t>の「世界の上位</a:t>
            </a:r>
            <a:r>
              <a:rPr lang="en-US" altLang="ja-JP" dirty="0"/>
              <a:t>100</a:t>
            </a:r>
            <a:r>
              <a:rPr lang="ja-JP" altLang="en-US" dirty="0"/>
              <a:t>サイト」</a:t>
            </a:r>
          </a:p>
        </p:txBody>
      </p:sp>
      <p:pic>
        <p:nvPicPr>
          <p:cNvPr id="3174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3584575"/>
            <a:ext cx="4195762"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7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a:xfrm>
            <a:off x="395288" y="333375"/>
            <a:ext cx="8229600" cy="1143000"/>
          </a:xfrm>
        </p:spPr>
        <p:txBody>
          <a:bodyPr rtlCol="0">
            <a:normAutofit fontScale="90000"/>
          </a:bodyPr>
          <a:lstStyle/>
          <a:p>
            <a:pPr eaLnBrk="1" fontAlgn="auto" hangingPunct="1">
              <a:spcAft>
                <a:spcPts val="0"/>
              </a:spcAft>
              <a:defRPr/>
            </a:pPr>
            <a:r>
              <a:rPr lang="ja-JP" altLang="en-US" sz="4000" smtClean="0"/>
              <a:t>サイトにコメント機能を提供する</a:t>
            </a:r>
            <a:r>
              <a:rPr lang="en-US" altLang="ja-JP" sz="4000" smtClean="0"/>
              <a:t/>
            </a:r>
            <a:br>
              <a:rPr lang="en-US" altLang="ja-JP" sz="4000" smtClean="0"/>
            </a:br>
            <a:r>
              <a:rPr lang="en-US" altLang="ja-JP" smtClean="0"/>
              <a:t>Disqus</a:t>
            </a:r>
            <a:endParaRPr lang="ja-JP" altLang="en-US" smtClean="0"/>
          </a:p>
        </p:txBody>
      </p:sp>
      <p:pic>
        <p:nvPicPr>
          <p:cNvPr id="32771" name="Picture 2">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16000" y="1600200"/>
            <a:ext cx="7112000" cy="4525963"/>
          </a:xfrm>
        </p:spPr>
      </p:pic>
      <p:sp>
        <p:nvSpPr>
          <p:cNvPr id="2" name="正方形/長方形 1"/>
          <p:cNvSpPr/>
          <p:nvPr/>
        </p:nvSpPr>
        <p:spPr>
          <a:xfrm>
            <a:off x="323850" y="5229225"/>
            <a:ext cx="4572000" cy="1477963"/>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fontAlgn="auto">
              <a:spcBef>
                <a:spcPts val="0"/>
              </a:spcBef>
              <a:spcAft>
                <a:spcPts val="0"/>
              </a:spcAft>
              <a:defRPr/>
            </a:pPr>
            <a:r>
              <a:rPr lang="ja-JP" altLang="en-US" dirty="0"/>
              <a:t>月間延べ</a:t>
            </a:r>
            <a:r>
              <a:rPr lang="en-US" altLang="ja-JP" dirty="0"/>
              <a:t>2</a:t>
            </a:r>
            <a:r>
              <a:rPr lang="ja-JP" altLang="en-US" dirty="0"/>
              <a:t>億人、アメリカでは第</a:t>
            </a:r>
            <a:r>
              <a:rPr lang="en-US" altLang="ja-JP" dirty="0"/>
              <a:t>4</a:t>
            </a:r>
            <a:r>
              <a:rPr lang="ja-JP" altLang="en-US" dirty="0"/>
              <a:t>位のネットワークとなった。</a:t>
            </a:r>
            <a:r>
              <a:rPr lang="en-US" altLang="ja-JP" dirty="0" err="1"/>
              <a:t>Disqus</a:t>
            </a:r>
            <a:r>
              <a:rPr lang="ja-JP" altLang="en-US" dirty="0"/>
              <a:t>を利用しているサイトやコミュニティーは</a:t>
            </a:r>
            <a:r>
              <a:rPr lang="en-US" altLang="ja-JP" dirty="0"/>
              <a:t>50</a:t>
            </a:r>
            <a:r>
              <a:rPr lang="ja-JP" altLang="en-US" dirty="0"/>
              <a:t>万を超え、</a:t>
            </a:r>
            <a:r>
              <a:rPr lang="en-US" altLang="ja-JP" dirty="0"/>
              <a:t>1800</a:t>
            </a:r>
            <a:r>
              <a:rPr lang="ja-JP" altLang="en-US" dirty="0"/>
              <a:t>万人のプロフィールが登録されている。月間投稿数は</a:t>
            </a:r>
            <a:r>
              <a:rPr lang="en-US" altLang="ja-JP" dirty="0"/>
              <a:t>1</a:t>
            </a:r>
            <a:r>
              <a:rPr lang="ja-JP" altLang="en-US" dirty="0"/>
              <a:t>億</a:t>
            </a:r>
            <a:r>
              <a:rPr lang="en-US" altLang="ja-JP" dirty="0"/>
              <a:t>6000</a:t>
            </a:r>
            <a:r>
              <a:rPr lang="ja-JP" altLang="en-US" dirty="0"/>
              <a:t>万。</a:t>
            </a:r>
          </a:p>
        </p:txBody>
      </p:sp>
    </p:spTree>
    <p:extLst>
      <p:ext uri="{BB962C8B-B14F-4D97-AF65-F5344CB8AC3E}">
        <p14:creationId xmlns:p14="http://schemas.microsoft.com/office/powerpoint/2010/main" val="27316693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93675"/>
            <a:ext cx="5113338"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3284538"/>
            <a:ext cx="4633912"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755650" y="4552950"/>
            <a:ext cx="3168650" cy="1200150"/>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fontAlgn="auto">
              <a:spcBef>
                <a:spcPts val="0"/>
              </a:spcBef>
              <a:spcAft>
                <a:spcPts val="0"/>
              </a:spcAft>
              <a:defRPr/>
            </a:pPr>
            <a:r>
              <a:rPr lang="en-US" altLang="ja-JP" dirty="0"/>
              <a:t>1 </a:t>
            </a:r>
            <a:r>
              <a:rPr lang="ja-JP" altLang="en-US" dirty="0"/>
              <a:t>リアルタイムコメント機能</a:t>
            </a:r>
          </a:p>
          <a:p>
            <a:pPr fontAlgn="auto">
              <a:spcBef>
                <a:spcPts val="0"/>
              </a:spcBef>
              <a:spcAft>
                <a:spcPts val="0"/>
              </a:spcAft>
              <a:defRPr/>
            </a:pPr>
            <a:r>
              <a:rPr lang="en-US" altLang="ja-JP" dirty="0"/>
              <a:t>2 </a:t>
            </a:r>
            <a:r>
              <a:rPr lang="ja-JP" altLang="en-US" dirty="0"/>
              <a:t>投稿や返信のアラート機能</a:t>
            </a:r>
          </a:p>
          <a:p>
            <a:pPr fontAlgn="auto">
              <a:spcBef>
                <a:spcPts val="0"/>
              </a:spcBef>
              <a:spcAft>
                <a:spcPts val="0"/>
              </a:spcAft>
              <a:defRPr/>
            </a:pPr>
            <a:r>
              <a:rPr lang="en-US" altLang="ja-JP" dirty="0"/>
              <a:t>3 </a:t>
            </a:r>
            <a:r>
              <a:rPr lang="ja-JP" altLang="en-US" dirty="0"/>
              <a:t>ブログやサイト埋込み機能</a:t>
            </a:r>
          </a:p>
          <a:p>
            <a:pPr fontAlgn="auto">
              <a:spcBef>
                <a:spcPts val="0"/>
              </a:spcBef>
              <a:spcAft>
                <a:spcPts val="0"/>
              </a:spcAft>
              <a:defRPr/>
            </a:pPr>
            <a:r>
              <a:rPr lang="en-US" altLang="ja-JP" dirty="0"/>
              <a:t>4 </a:t>
            </a:r>
            <a:r>
              <a:rPr lang="ja-JP" altLang="en-US" dirty="0"/>
              <a:t>モバイルからの書込み機能</a:t>
            </a:r>
          </a:p>
        </p:txBody>
      </p:sp>
      <p:sp>
        <p:nvSpPr>
          <p:cNvPr id="5" name="正方形/長方形 4"/>
          <p:cNvSpPr/>
          <p:nvPr/>
        </p:nvSpPr>
        <p:spPr>
          <a:xfrm>
            <a:off x="5335588" y="957263"/>
            <a:ext cx="3725862" cy="1754187"/>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fontAlgn="auto">
              <a:spcBef>
                <a:spcPts val="0"/>
              </a:spcBef>
              <a:spcAft>
                <a:spcPts val="0"/>
              </a:spcAft>
              <a:defRPr/>
            </a:pPr>
            <a:r>
              <a:rPr lang="en-US" altLang="ja-JP" dirty="0" err="1"/>
              <a:t>WordPress</a:t>
            </a:r>
            <a:r>
              <a:rPr lang="ja-JP" altLang="en-US" dirty="0" err="1"/>
              <a:t>、</a:t>
            </a:r>
            <a:r>
              <a:rPr lang="en-US" altLang="ja-JP" dirty="0"/>
              <a:t>Blogger</a:t>
            </a:r>
            <a:r>
              <a:rPr lang="ja-JP" altLang="en-US" dirty="0" err="1"/>
              <a:t>、</a:t>
            </a:r>
            <a:r>
              <a:rPr lang="en-US" altLang="ja-JP" dirty="0" err="1"/>
              <a:t>Tumblr</a:t>
            </a:r>
            <a:r>
              <a:rPr lang="ja-JP" altLang="en-US" dirty="0" err="1"/>
              <a:t>、</a:t>
            </a:r>
            <a:r>
              <a:rPr lang="en-US" altLang="ja-JP" dirty="0" err="1"/>
              <a:t>MovableType</a:t>
            </a:r>
            <a:r>
              <a:rPr lang="ja-JP" altLang="en-US" dirty="0" err="1"/>
              <a:t>、</a:t>
            </a:r>
            <a:r>
              <a:rPr lang="en-US" altLang="ja-JP" dirty="0"/>
              <a:t>Drupal</a:t>
            </a:r>
            <a:r>
              <a:rPr lang="ja-JP" altLang="en-US" dirty="0" err="1"/>
              <a:t>、</a:t>
            </a:r>
            <a:r>
              <a:rPr lang="en-US" altLang="ja-JP" dirty="0" err="1"/>
              <a:t>Joomla</a:t>
            </a:r>
            <a:r>
              <a:rPr lang="ja-JP" altLang="en-US" dirty="0"/>
              <a:t>など、主立ったブログや</a:t>
            </a:r>
            <a:r>
              <a:rPr lang="en-US" altLang="ja-JP" dirty="0"/>
              <a:t>CMS</a:t>
            </a:r>
            <a:r>
              <a:rPr lang="ja-JP" altLang="en-US" dirty="0"/>
              <a:t>の多くに対応。</a:t>
            </a:r>
            <a:r>
              <a:rPr lang="en-US" altLang="ja-JP" dirty="0"/>
              <a:t>Twitter</a:t>
            </a:r>
            <a:r>
              <a:rPr lang="ja-JP" altLang="en-US" dirty="0"/>
              <a:t>アカウントで認証できる。</a:t>
            </a:r>
            <a:r>
              <a:rPr lang="en-US" altLang="ja-JP" dirty="0" err="1"/>
              <a:t>Techcrunch</a:t>
            </a:r>
            <a:r>
              <a:rPr lang="ja-JP" altLang="en-US" dirty="0" err="1"/>
              <a:t>、</a:t>
            </a:r>
            <a:r>
              <a:rPr lang="ja-JP" altLang="en-US" dirty="0"/>
              <a:t>ＣＮＮ、ＭＴＶ他有名メディアのサイトで採用。</a:t>
            </a:r>
          </a:p>
        </p:txBody>
      </p:sp>
    </p:spTree>
    <p:extLst>
      <p:ext uri="{BB962C8B-B14F-4D97-AF65-F5344CB8AC3E}">
        <p14:creationId xmlns:p14="http://schemas.microsoft.com/office/powerpoint/2010/main" val="35682611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p:txBody>
          <a:bodyPr rtlCol="0">
            <a:normAutofit fontScale="90000"/>
          </a:bodyPr>
          <a:lstStyle/>
          <a:p>
            <a:pPr eaLnBrk="1" fontAlgn="auto" hangingPunct="1">
              <a:spcAft>
                <a:spcPts val="0"/>
              </a:spcAft>
              <a:defRPr/>
            </a:pPr>
            <a:r>
              <a:rPr lang="ja-JP" altLang="en-US" smtClean="0"/>
              <a:t>クラウドソース検索エンジン</a:t>
            </a:r>
            <a:r>
              <a:rPr lang="en-US" altLang="ja-JP" smtClean="0"/>
              <a:t/>
            </a:r>
            <a:br>
              <a:rPr lang="en-US" altLang="ja-JP" smtClean="0"/>
            </a:br>
            <a:r>
              <a:rPr lang="en-US" altLang="ja-JP" smtClean="0"/>
              <a:t>Blekko</a:t>
            </a:r>
            <a:endParaRPr lang="ja-JP" altLang="en-US" smtClean="0"/>
          </a:p>
        </p:txBody>
      </p:sp>
      <p:pic>
        <p:nvPicPr>
          <p:cNvPr id="3481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682750"/>
            <a:ext cx="8229600" cy="4360863"/>
          </a:xfrm>
          <a:noFill/>
        </p:spPr>
      </p:pic>
    </p:spTree>
    <p:extLst>
      <p:ext uri="{BB962C8B-B14F-4D97-AF65-F5344CB8AC3E}">
        <p14:creationId xmlns:p14="http://schemas.microsoft.com/office/powerpoint/2010/main" val="30854503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15875"/>
            <a:ext cx="4929188"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3697288"/>
            <a:ext cx="4378325"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788988" y="4400550"/>
            <a:ext cx="3384550" cy="175418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fontAlgn="auto">
              <a:spcBef>
                <a:spcPts val="0"/>
              </a:spcBef>
              <a:spcAft>
                <a:spcPts val="0"/>
              </a:spcAft>
              <a:defRPr/>
            </a:pPr>
            <a:r>
              <a:rPr lang="en-US" altLang="ja-JP" dirty="0"/>
              <a:t>Twitter/</a:t>
            </a:r>
            <a:r>
              <a:rPr lang="en-US" altLang="ja-JP" dirty="0" err="1"/>
              <a:t>Gosship</a:t>
            </a:r>
            <a:endParaRPr lang="en-US" altLang="ja-JP" dirty="0"/>
          </a:p>
          <a:p>
            <a:pPr fontAlgn="auto">
              <a:spcBef>
                <a:spcPts val="0"/>
              </a:spcBef>
              <a:spcAft>
                <a:spcPts val="0"/>
              </a:spcAft>
              <a:defRPr/>
            </a:pPr>
            <a:r>
              <a:rPr lang="en-US" altLang="ja-JP" dirty="0" err="1"/>
              <a:t>tokyo</a:t>
            </a:r>
            <a:r>
              <a:rPr lang="en-US" altLang="ja-JP" dirty="0"/>
              <a:t> /shop</a:t>
            </a:r>
          </a:p>
          <a:p>
            <a:pPr fontAlgn="auto">
              <a:spcBef>
                <a:spcPts val="0"/>
              </a:spcBef>
              <a:spcAft>
                <a:spcPts val="0"/>
              </a:spcAft>
              <a:defRPr/>
            </a:pPr>
            <a:r>
              <a:rPr lang="en-US" altLang="ja-JP" dirty="0" err="1"/>
              <a:t>iPad</a:t>
            </a:r>
            <a:r>
              <a:rPr lang="en-US" altLang="ja-JP" dirty="0"/>
              <a:t> /tech</a:t>
            </a:r>
          </a:p>
          <a:p>
            <a:pPr fontAlgn="auto">
              <a:spcBef>
                <a:spcPts val="0"/>
              </a:spcBef>
              <a:spcAft>
                <a:spcPts val="0"/>
              </a:spcAft>
              <a:defRPr/>
            </a:pPr>
            <a:r>
              <a:rPr lang="en-US" altLang="ja-JP" dirty="0"/>
              <a:t>social media /</a:t>
            </a:r>
            <a:r>
              <a:rPr lang="en-US" altLang="ja-JP" dirty="0" err="1"/>
              <a:t>techblogs</a:t>
            </a:r>
            <a:endParaRPr lang="en-US" altLang="ja-JP" dirty="0"/>
          </a:p>
          <a:p>
            <a:pPr fontAlgn="auto">
              <a:spcBef>
                <a:spcPts val="0"/>
              </a:spcBef>
              <a:spcAft>
                <a:spcPts val="0"/>
              </a:spcAft>
              <a:defRPr/>
            </a:pPr>
            <a:r>
              <a:rPr lang="en-US" altLang="ja-JP" dirty="0"/>
              <a:t>global warming /liberal</a:t>
            </a:r>
          </a:p>
          <a:p>
            <a:pPr fontAlgn="auto">
              <a:spcBef>
                <a:spcPts val="0"/>
              </a:spcBef>
              <a:spcAft>
                <a:spcPts val="0"/>
              </a:spcAft>
              <a:defRPr/>
            </a:pPr>
            <a:r>
              <a:rPr lang="en-US" altLang="ja-JP" dirty="0"/>
              <a:t>japan /anime</a:t>
            </a:r>
            <a:endParaRPr lang="ja-JP" altLang="en-US" dirty="0"/>
          </a:p>
        </p:txBody>
      </p:sp>
    </p:spTree>
    <p:extLst>
      <p:ext uri="{BB962C8B-B14F-4D97-AF65-F5344CB8AC3E}">
        <p14:creationId xmlns:p14="http://schemas.microsoft.com/office/powerpoint/2010/main" val="716763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シリコンバレーの起業家たちと</a:t>
            </a:r>
            <a:r>
              <a:rPr lang="en-US" altLang="ja-JP" dirty="0" smtClean="0"/>
              <a:t/>
            </a:r>
            <a:br>
              <a:rPr lang="en-US" altLang="ja-JP" dirty="0" smtClean="0"/>
            </a:br>
            <a:r>
              <a:rPr lang="ja-JP" altLang="en-US" dirty="0" smtClean="0"/>
              <a:t>　キーワード１０</a:t>
            </a:r>
          </a:p>
        </p:txBody>
      </p:sp>
      <p:sp>
        <p:nvSpPr>
          <p:cNvPr id="8195" name="コンテンツ プレースホルダ 2"/>
          <p:cNvSpPr>
            <a:spLocks noGrp="1"/>
          </p:cNvSpPr>
          <p:nvPr>
            <p:ph idx="1"/>
          </p:nvPr>
        </p:nvSpPr>
        <p:spPr/>
        <p:txBody>
          <a:bodyPr/>
          <a:lstStyle/>
          <a:p>
            <a:pPr eaLnBrk="1" hangingPunct="1"/>
            <a:endParaRPr lang="ja-JP" altLang="en-US" smtClean="0"/>
          </a:p>
        </p:txBody>
      </p:sp>
    </p:spTree>
    <p:extLst>
      <p:ext uri="{BB962C8B-B14F-4D97-AF65-F5344CB8AC3E}">
        <p14:creationId xmlns:p14="http://schemas.microsoft.com/office/powerpoint/2010/main" val="15848289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p:nvPr>
        </p:nvSpPr>
        <p:spPr/>
        <p:txBody>
          <a:bodyPr rtlCol="0">
            <a:normAutofit fontScale="90000"/>
          </a:bodyPr>
          <a:lstStyle/>
          <a:p>
            <a:pPr eaLnBrk="1" fontAlgn="auto" hangingPunct="1">
              <a:spcAft>
                <a:spcPts val="0"/>
              </a:spcAft>
              <a:defRPr/>
            </a:pPr>
            <a:r>
              <a:rPr lang="ja-JP" altLang="en-US" sz="4000" smtClean="0"/>
              <a:t>クラウド・万能メモアプリ</a:t>
            </a:r>
            <a:r>
              <a:rPr lang="en-US" altLang="ja-JP" sz="4000" smtClean="0"/>
              <a:t/>
            </a:r>
            <a:br>
              <a:rPr lang="en-US" altLang="ja-JP" sz="4000" smtClean="0"/>
            </a:br>
            <a:r>
              <a:rPr lang="en-US" altLang="ja-JP" smtClean="0"/>
              <a:t>Evernote</a:t>
            </a:r>
            <a:endParaRPr lang="ja-JP" altLang="en-US" smtClean="0"/>
          </a:p>
        </p:txBody>
      </p:sp>
      <p:pic>
        <p:nvPicPr>
          <p:cNvPr id="36867" name="Picture 2" descr="http://tctechcrunch.files.wordpress.com/2010/11/evernote-growing-updat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4063" y="1700213"/>
            <a:ext cx="5849937" cy="45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79538"/>
            <a:ext cx="3048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3967163"/>
            <a:ext cx="3048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088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7938"/>
            <a:ext cx="752475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50302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smtClean="0"/>
              <a:t>次世代検索エンジン</a:t>
            </a:r>
            <a:r>
              <a:rPr lang="en-US" altLang="ja-JP" smtClean="0"/>
              <a:t/>
            </a:r>
            <a:br>
              <a:rPr lang="en-US" altLang="ja-JP" smtClean="0"/>
            </a:br>
            <a:r>
              <a:rPr lang="en-US" altLang="ja-JP" smtClean="0"/>
              <a:t>Qwiki</a:t>
            </a:r>
            <a:endParaRPr lang="ja-JP" altLang="en-US" smtClean="0"/>
          </a:p>
        </p:txBody>
      </p:sp>
      <p:pic>
        <p:nvPicPr>
          <p:cNvPr id="3891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557338"/>
            <a:ext cx="9136063" cy="4608512"/>
          </a:xfrm>
          <a:noFill/>
        </p:spPr>
      </p:pic>
      <p:sp>
        <p:nvSpPr>
          <p:cNvPr id="2" name="正方形/長方形 1"/>
          <p:cNvSpPr/>
          <p:nvPr/>
        </p:nvSpPr>
        <p:spPr>
          <a:xfrm>
            <a:off x="1979613" y="6308725"/>
            <a:ext cx="5329237" cy="36988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fontAlgn="auto">
              <a:spcBef>
                <a:spcPts val="0"/>
              </a:spcBef>
              <a:spcAft>
                <a:spcPts val="0"/>
              </a:spcAft>
              <a:defRPr/>
            </a:pPr>
            <a:r>
              <a:rPr lang="en-US" altLang="ja-JP" dirty="0" err="1"/>
              <a:t>Qwiki</a:t>
            </a:r>
            <a:r>
              <a:rPr lang="ja-JP" altLang="en-US" dirty="0"/>
              <a:t>は</a:t>
            </a:r>
            <a:r>
              <a:rPr lang="en-US" altLang="ja-JP" dirty="0"/>
              <a:t>Wikipedia</a:t>
            </a:r>
            <a:r>
              <a:rPr lang="ja-JP" altLang="en-US" dirty="0"/>
              <a:t>の項目をベースにハイライトビデオ</a:t>
            </a:r>
          </a:p>
        </p:txBody>
      </p:sp>
    </p:spTree>
    <p:extLst>
      <p:ext uri="{BB962C8B-B14F-4D97-AF65-F5344CB8AC3E}">
        <p14:creationId xmlns:p14="http://schemas.microsoft.com/office/powerpoint/2010/main" val="11766127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260350"/>
            <a:ext cx="9036051"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4211638" y="5445125"/>
            <a:ext cx="4572000" cy="92392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fontAlgn="auto">
              <a:spcBef>
                <a:spcPts val="0"/>
              </a:spcBef>
              <a:spcAft>
                <a:spcPts val="0"/>
              </a:spcAft>
              <a:defRPr/>
            </a:pPr>
            <a:r>
              <a:rPr lang="en-US" altLang="ja-JP" dirty="0" err="1"/>
              <a:t>Qwiki</a:t>
            </a:r>
            <a:r>
              <a:rPr lang="ja-JP" altLang="en-US" dirty="0"/>
              <a:t>はユーザーが検索した対象について、テキスト、音声、ビデオ、画像を組み合わせたマルチメディアドキュメントを自動生成する</a:t>
            </a:r>
          </a:p>
        </p:txBody>
      </p:sp>
    </p:spTree>
    <p:extLst>
      <p:ext uri="{BB962C8B-B14F-4D97-AF65-F5344CB8AC3E}">
        <p14:creationId xmlns:p14="http://schemas.microsoft.com/office/powerpoint/2010/main" val="2010450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1"/>
          <p:cNvSpPr>
            <a:spLocks noGrp="1"/>
          </p:cNvSpPr>
          <p:nvPr>
            <p:ph type="title"/>
          </p:nvPr>
        </p:nvSpPr>
        <p:spPr/>
        <p:txBody>
          <a:bodyPr/>
          <a:lstStyle/>
          <a:p>
            <a:pPr eaLnBrk="1" hangingPunct="1"/>
            <a:r>
              <a:rPr lang="en-US" altLang="ja-JP" smtClean="0"/>
              <a:t>Badgeville</a:t>
            </a:r>
            <a:endParaRPr lang="ja-JP" altLang="en-US" smtClean="0"/>
          </a:p>
        </p:txBody>
      </p:sp>
      <p:sp>
        <p:nvSpPr>
          <p:cNvPr id="40963" name="コンテンツ プレースホルダー 2"/>
          <p:cNvSpPr>
            <a:spLocks noGrp="1"/>
          </p:cNvSpPr>
          <p:nvPr>
            <p:ph idx="1"/>
          </p:nvPr>
        </p:nvSpPr>
        <p:spPr/>
        <p:txBody>
          <a:bodyPr/>
          <a:lstStyle/>
          <a:p>
            <a:pPr eaLnBrk="1" hangingPunct="1"/>
            <a:endParaRPr lang="ja-JP" altLang="en-US" smtClean="0"/>
          </a:p>
        </p:txBody>
      </p:sp>
      <p:pic>
        <p:nvPicPr>
          <p:cNvPr id="409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163638"/>
            <a:ext cx="7889875"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81496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1"/>
          <p:cNvSpPr>
            <a:spLocks noGrp="1"/>
          </p:cNvSpPr>
          <p:nvPr>
            <p:ph type="title"/>
          </p:nvPr>
        </p:nvSpPr>
        <p:spPr/>
        <p:txBody>
          <a:bodyPr/>
          <a:lstStyle/>
          <a:p>
            <a:pPr eaLnBrk="1" hangingPunct="1"/>
            <a:r>
              <a:rPr lang="en-US" altLang="ja-JP" smtClean="0"/>
              <a:t>Bigdoor</a:t>
            </a:r>
            <a:endParaRPr lang="ja-JP" altLang="en-US" smtClean="0"/>
          </a:p>
        </p:txBody>
      </p:sp>
      <p:pic>
        <p:nvPicPr>
          <p:cNvPr id="4198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08038" y="1600200"/>
            <a:ext cx="7527925" cy="4525963"/>
          </a:xfrm>
          <a:noFill/>
        </p:spPr>
      </p:pic>
    </p:spTree>
    <p:extLst>
      <p:ext uri="{BB962C8B-B14F-4D97-AF65-F5344CB8AC3E}">
        <p14:creationId xmlns:p14="http://schemas.microsoft.com/office/powerpoint/2010/main" val="4891542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タイトル 1"/>
          <p:cNvSpPr>
            <a:spLocks noGrp="1"/>
          </p:cNvSpPr>
          <p:nvPr>
            <p:ph type="title"/>
          </p:nvPr>
        </p:nvSpPr>
        <p:spPr/>
        <p:txBody>
          <a:bodyPr/>
          <a:lstStyle/>
          <a:p>
            <a:pPr eaLnBrk="1" hangingPunct="1"/>
            <a:r>
              <a:rPr lang="en-US" altLang="ja-JP" smtClean="0"/>
              <a:t>Devhub</a:t>
            </a:r>
            <a:endParaRPr lang="ja-JP" altLang="en-US" smtClean="0"/>
          </a:p>
        </p:txBody>
      </p:sp>
      <p:pic>
        <p:nvPicPr>
          <p:cNvPr id="4301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08038" y="1600200"/>
            <a:ext cx="7527925" cy="4525963"/>
          </a:xfrm>
          <a:noFill/>
        </p:spPr>
      </p:pic>
    </p:spTree>
    <p:extLst>
      <p:ext uri="{BB962C8B-B14F-4D97-AF65-F5344CB8AC3E}">
        <p14:creationId xmlns:p14="http://schemas.microsoft.com/office/powerpoint/2010/main" val="20808188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タイトル 1"/>
          <p:cNvSpPr>
            <a:spLocks noGrp="1"/>
          </p:cNvSpPr>
          <p:nvPr>
            <p:ph type="title"/>
          </p:nvPr>
        </p:nvSpPr>
        <p:spPr>
          <a:xfrm>
            <a:off x="-180975" y="260350"/>
            <a:ext cx="8229600" cy="1143000"/>
          </a:xfrm>
        </p:spPr>
        <p:txBody>
          <a:bodyPr/>
          <a:lstStyle/>
          <a:p>
            <a:pPr eaLnBrk="1" hangingPunct="1"/>
            <a:r>
              <a:rPr lang="ja-JP" altLang="en-US" smtClean="0"/>
              <a:t>ゲーミフィケーション</a:t>
            </a:r>
          </a:p>
        </p:txBody>
      </p:sp>
      <p:sp>
        <p:nvSpPr>
          <p:cNvPr id="44035" name="正方形/長方形 3"/>
          <p:cNvSpPr>
            <a:spLocks noChangeArrowheads="1"/>
          </p:cNvSpPr>
          <p:nvPr/>
        </p:nvSpPr>
        <p:spPr bwMode="auto">
          <a:xfrm>
            <a:off x="3779838" y="2636838"/>
            <a:ext cx="28797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ja-JP" altLang="en-US"/>
          </a:p>
          <a:p>
            <a:r>
              <a:rPr lang="ja-JP" altLang="en-US"/>
              <a:t>アチーブメント</a:t>
            </a:r>
          </a:p>
          <a:p>
            <a:r>
              <a:rPr lang="ja-JP" altLang="en-US"/>
              <a:t>アポイントメント</a:t>
            </a:r>
          </a:p>
          <a:p>
            <a:r>
              <a:rPr lang="ja-JP" altLang="en-US"/>
              <a:t>ボーナス</a:t>
            </a:r>
          </a:p>
          <a:p>
            <a:r>
              <a:rPr lang="ja-JP" altLang="en-US"/>
              <a:t>カウントダウン</a:t>
            </a:r>
          </a:p>
          <a:p>
            <a:r>
              <a:rPr lang="ja-JP" altLang="en-US"/>
              <a:t>アクティビティフィード</a:t>
            </a:r>
          </a:p>
          <a:p>
            <a:r>
              <a:rPr lang="ja-JP" altLang="en-US"/>
              <a:t>イースターエッグ</a:t>
            </a:r>
          </a:p>
        </p:txBody>
      </p:sp>
      <p:pic>
        <p:nvPicPr>
          <p:cNvPr id="44036" name="Picture 2" descr="幸せな未来は「ゲーム」が創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4675"/>
            <a:ext cx="3794125"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4" descr="Gamification by Design: Implementing Game Mechanics in Web and Mobile Ap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90805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ゲームストーミング ―会議、チーム、プロジェクトを成功へと導く87のゲーム"/>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3789363"/>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82286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タイトル 1"/>
          <p:cNvSpPr>
            <a:spLocks noGrp="1"/>
          </p:cNvSpPr>
          <p:nvPr>
            <p:ph type="title"/>
          </p:nvPr>
        </p:nvSpPr>
        <p:spPr/>
        <p:txBody>
          <a:bodyPr/>
          <a:lstStyle/>
          <a:p>
            <a:pPr eaLnBrk="1" hangingPunct="1"/>
            <a:r>
              <a:rPr lang="en-US" altLang="ja-JP" smtClean="0"/>
              <a:t>CodeEval</a:t>
            </a:r>
            <a:endParaRPr lang="ja-JP" altLang="en-US" smtClean="0"/>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593850"/>
            <a:ext cx="59944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6173788" y="1630363"/>
            <a:ext cx="2808287" cy="427672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r>
              <a:rPr lang="ja-JP" altLang="en-US" sz="1600" dirty="0"/>
              <a:t>プログラマをコーディングチャレンジ（テスト）にてふるいにかけ、適材のみを選抜段階に送り込むためのプラットフォーム。</a:t>
            </a:r>
            <a:r>
              <a:rPr lang="en-US" altLang="ja-JP" sz="1600" dirty="0" err="1"/>
              <a:t>CodeEval</a:t>
            </a:r>
            <a:r>
              <a:rPr lang="ja-JP" altLang="en-US" sz="1600" dirty="0"/>
              <a:t>では採用者側が独自のプログラミングテスト問題を作成することもできる。また利用可能な言語の幅も広い（</a:t>
            </a:r>
            <a:r>
              <a:rPr lang="en-US" altLang="ja-JP" sz="1600" dirty="0"/>
              <a:t>10</a:t>
            </a:r>
            <a:r>
              <a:rPr lang="ja-JP" altLang="en-US" sz="1600" dirty="0"/>
              <a:t>種類のオープンソース言語をサポートしている）。</a:t>
            </a:r>
            <a:endParaRPr lang="en-US" altLang="ja-JP" sz="1600" dirty="0"/>
          </a:p>
          <a:p>
            <a:pPr fontAlgn="auto">
              <a:spcBef>
                <a:spcPts val="0"/>
              </a:spcBef>
              <a:spcAft>
                <a:spcPts val="0"/>
              </a:spcAft>
              <a:defRPr/>
            </a:pPr>
            <a:endParaRPr lang="en-US" altLang="ja-JP" sz="1600" dirty="0"/>
          </a:p>
          <a:p>
            <a:pPr fontAlgn="auto">
              <a:spcBef>
                <a:spcPts val="0"/>
              </a:spcBef>
              <a:spcAft>
                <a:spcPts val="0"/>
              </a:spcAft>
              <a:defRPr/>
            </a:pPr>
            <a:r>
              <a:rPr lang="ja-JP" altLang="en-US" sz="1600" dirty="0"/>
              <a:t>無料版では基本機能が提供されており、月額</a:t>
            </a:r>
            <a:r>
              <a:rPr lang="en-US" altLang="ja-JP" sz="1600" dirty="0"/>
              <a:t>199</a:t>
            </a:r>
            <a:r>
              <a:rPr lang="ja-JP" altLang="en-US" sz="1600" dirty="0"/>
              <a:t>ドルないし</a:t>
            </a:r>
            <a:r>
              <a:rPr lang="en-US" altLang="ja-JP" sz="1600" dirty="0"/>
              <a:t>399</a:t>
            </a:r>
            <a:r>
              <a:rPr lang="ja-JP" altLang="en-US" sz="1600" dirty="0"/>
              <a:t>ドルの有料版も用意されており、こちらではより高度な機能を利用することもできるようになっている</a:t>
            </a:r>
          </a:p>
        </p:txBody>
      </p:sp>
    </p:spTree>
    <p:extLst>
      <p:ext uri="{BB962C8B-B14F-4D97-AF65-F5344CB8AC3E}">
        <p14:creationId xmlns:p14="http://schemas.microsoft.com/office/powerpoint/2010/main" val="36001863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96963"/>
            <a:ext cx="3738563"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sz="3600" dirty="0"/>
              <a:t>多人数同時参加型</a:t>
            </a:r>
            <a:r>
              <a:rPr lang="ja-JP" altLang="en-US" sz="3600" dirty="0" smtClean="0"/>
              <a:t>オンライン学習グループ　</a:t>
            </a:r>
            <a:r>
              <a:rPr lang="en-US" altLang="ja-JP" dirty="0" err="1" smtClean="0"/>
              <a:t>OpenStudy</a:t>
            </a:r>
            <a:endParaRPr lang="ja-JP" altLang="en-US" dirty="0"/>
          </a:p>
        </p:txBody>
      </p:sp>
      <p:pic>
        <p:nvPicPr>
          <p:cNvPr id="6656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3" y="3940175"/>
            <a:ext cx="384492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4140200" y="2232025"/>
            <a:ext cx="4572000" cy="341630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r>
              <a:rPr lang="ja-JP" altLang="en-US" dirty="0"/>
              <a:t>同じ科目、たとえば数学とか作文を履修している生徒たちが質問をすると、</a:t>
            </a:r>
            <a:r>
              <a:rPr lang="en-US" altLang="ja-JP" dirty="0"/>
              <a:t>Facebook Connect</a:t>
            </a:r>
            <a:r>
              <a:rPr lang="ja-JP" altLang="en-US" dirty="0"/>
              <a:t>を使って生徒同士で対話でき、プロフィールやグループチャットを通じて協力的な学習ができる。誰かの質問に早く答えたり、</a:t>
            </a:r>
            <a:r>
              <a:rPr lang="en-US" altLang="ja-JP" dirty="0"/>
              <a:t>10</a:t>
            </a:r>
            <a:r>
              <a:rPr lang="ja-JP" altLang="en-US" dirty="0"/>
              <a:t>以上の質問に答えたりすると、バッジやポイントをもらえる。また</a:t>
            </a:r>
            <a:r>
              <a:rPr lang="en-US" altLang="ja-JP" dirty="0"/>
              <a:t>Twitter</a:t>
            </a:r>
            <a:r>
              <a:rPr lang="ja-JP" altLang="en-US" dirty="0"/>
              <a:t>のように、生徒同士がお互いをフォローして協力的学習への参加性と貢献度を高めることもできる。界</a:t>
            </a:r>
            <a:r>
              <a:rPr lang="en-US" altLang="ja-JP" dirty="0"/>
              <a:t>143</a:t>
            </a:r>
            <a:r>
              <a:rPr lang="ja-JP" altLang="en-US" dirty="0"/>
              <a:t>か国の</a:t>
            </a:r>
            <a:r>
              <a:rPr lang="en-US" altLang="ja-JP" dirty="0"/>
              <a:t>1500</a:t>
            </a:r>
            <a:r>
              <a:rPr lang="ja-JP" altLang="en-US" dirty="0"/>
              <a:t>以上の学校からの、</a:t>
            </a:r>
            <a:r>
              <a:rPr lang="en-US" altLang="ja-JP" dirty="0"/>
              <a:t>40000</a:t>
            </a:r>
            <a:r>
              <a:rPr lang="ja-JP" altLang="en-US" dirty="0"/>
              <a:t>人の登録生徒がいる。数学のグループだけでも、毎月</a:t>
            </a:r>
            <a:r>
              <a:rPr lang="en-US" altLang="ja-JP" dirty="0"/>
              <a:t>20000</a:t>
            </a:r>
            <a:r>
              <a:rPr lang="ja-JP" altLang="en-US" dirty="0"/>
              <a:t>の質問がある。</a:t>
            </a:r>
          </a:p>
        </p:txBody>
      </p:sp>
    </p:spTree>
    <p:extLst>
      <p:ext uri="{BB962C8B-B14F-4D97-AF65-F5344CB8AC3E}">
        <p14:creationId xmlns:p14="http://schemas.microsoft.com/office/powerpoint/2010/main" val="413160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p:txBody>
          <a:bodyPr/>
          <a:lstStyle/>
          <a:p>
            <a:pPr eaLnBrk="1" hangingPunct="1"/>
            <a:r>
              <a:rPr lang="ja-JP" altLang="en-US" smtClean="0"/>
              <a:t>映像で観るベンチャースピリッツ</a:t>
            </a:r>
          </a:p>
        </p:txBody>
      </p:sp>
      <p:sp>
        <p:nvSpPr>
          <p:cNvPr id="9219" name="正方形/長方形 3"/>
          <p:cNvSpPr>
            <a:spLocks noChangeArrowheads="1"/>
          </p:cNvSpPr>
          <p:nvPr/>
        </p:nvSpPr>
        <p:spPr bwMode="auto">
          <a:xfrm>
            <a:off x="250825" y="1557338"/>
            <a:ext cx="511333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latin typeface="Calibri" pitchFamily="34" charset="0"/>
              </a:rPr>
              <a:t>スティーブ・ジョブス　伝説の卒業式スピーチ（日本語字幕）</a:t>
            </a:r>
            <a:r>
              <a:rPr lang="en-US" altLang="ja-JP">
                <a:latin typeface="Calibri" pitchFamily="34" charset="0"/>
              </a:rPr>
              <a:t>14:34</a:t>
            </a:r>
          </a:p>
          <a:p>
            <a:r>
              <a:rPr lang="en-US" altLang="ja-JP">
                <a:latin typeface="Calibri" pitchFamily="34" charset="0"/>
                <a:hlinkClick r:id="rId2"/>
              </a:rPr>
              <a:t>http://www.youtube.com/watch?v=RWsFs6yTiGQ&amp;feature=related</a:t>
            </a:r>
            <a:endParaRPr lang="en-US" altLang="ja-JP">
              <a:latin typeface="Calibri" pitchFamily="34" charset="0"/>
            </a:endParaRPr>
          </a:p>
          <a:p>
            <a:r>
              <a:rPr lang="ja-JP" altLang="en-US">
                <a:latin typeface="Calibri" pitchFamily="34" charset="0"/>
              </a:rPr>
              <a:t>アップル社</a:t>
            </a:r>
            <a:r>
              <a:rPr lang="en-US" altLang="ja-JP">
                <a:latin typeface="Calibri" pitchFamily="34" charset="0"/>
              </a:rPr>
              <a:t>CM『1984』</a:t>
            </a:r>
            <a:r>
              <a:rPr lang="ja-JP" altLang="en-US">
                <a:latin typeface="Calibri" pitchFamily="34" charset="0"/>
              </a:rPr>
              <a:t>　リドリースコット監督 </a:t>
            </a:r>
            <a:r>
              <a:rPr lang="en-US" altLang="ja-JP">
                <a:latin typeface="Calibri" pitchFamily="34" charset="0"/>
              </a:rPr>
              <a:t>1:00</a:t>
            </a:r>
          </a:p>
          <a:p>
            <a:r>
              <a:rPr lang="en-US" altLang="ja-JP">
                <a:latin typeface="Calibri" pitchFamily="34" charset="0"/>
                <a:hlinkClick r:id="rId3"/>
              </a:rPr>
              <a:t>http://www.youtube.com/watch?v=C91OmZJsVks&amp;feature=related</a:t>
            </a:r>
            <a:endParaRPr lang="en-US" altLang="ja-JP">
              <a:latin typeface="Calibri" pitchFamily="34" charset="0"/>
            </a:endParaRPr>
          </a:p>
          <a:p>
            <a:r>
              <a:rPr lang="ja-JP" altLang="en-US">
                <a:latin typeface="Calibri" pitchFamily="34" charset="0"/>
              </a:rPr>
              <a:t>アップル</a:t>
            </a:r>
            <a:r>
              <a:rPr lang="en-US" altLang="ja-JP">
                <a:latin typeface="Calibri" pitchFamily="34" charset="0"/>
              </a:rPr>
              <a:t>(Apple</a:t>
            </a:r>
            <a:r>
              <a:rPr lang="ja-JP" altLang="en-US">
                <a:latin typeface="Calibri" pitchFamily="34" charset="0"/>
              </a:rPr>
              <a:t>）</a:t>
            </a:r>
            <a:r>
              <a:rPr lang="en-US" altLang="ja-JP">
                <a:latin typeface="Calibri" pitchFamily="34" charset="0"/>
              </a:rPr>
              <a:t>CM</a:t>
            </a:r>
            <a:r>
              <a:rPr lang="ja-JP" altLang="en-US">
                <a:latin typeface="Calibri" pitchFamily="34" charset="0"/>
              </a:rPr>
              <a:t>　クレイジーな人たちがいる </a:t>
            </a:r>
            <a:r>
              <a:rPr lang="en-US" altLang="ja-JP">
                <a:latin typeface="Calibri" pitchFamily="34" charset="0"/>
              </a:rPr>
              <a:t>1:00</a:t>
            </a:r>
          </a:p>
          <a:p>
            <a:r>
              <a:rPr lang="en-US" altLang="ja-JP">
                <a:latin typeface="Calibri" pitchFamily="34" charset="0"/>
                <a:hlinkClick r:id="rId4"/>
              </a:rPr>
              <a:t>http://www.youtube.com/watch?v=jIStLfVfwNg</a:t>
            </a:r>
            <a:endParaRPr lang="en-US" altLang="ja-JP">
              <a:latin typeface="Calibri" pitchFamily="34" charset="0"/>
            </a:endParaRPr>
          </a:p>
          <a:p>
            <a:r>
              <a:rPr lang="en-US" altLang="ja-JP">
                <a:latin typeface="Calibri" pitchFamily="34" charset="0"/>
              </a:rPr>
              <a:t>1983 Apple Keynote </a:t>
            </a:r>
            <a:r>
              <a:rPr lang="ja-JP" altLang="en-US">
                <a:latin typeface="Calibri" pitchFamily="34" charset="0"/>
              </a:rPr>
              <a:t>ジョブズのスピーチ</a:t>
            </a:r>
            <a:r>
              <a:rPr lang="en-US" altLang="ja-JP">
                <a:latin typeface="Calibri" pitchFamily="34" charset="0"/>
              </a:rPr>
              <a:t>(</a:t>
            </a:r>
            <a:r>
              <a:rPr lang="ja-JP" altLang="en-US">
                <a:latin typeface="Calibri" pitchFamily="34" charset="0"/>
              </a:rPr>
              <a:t>字幕付き</a:t>
            </a:r>
            <a:r>
              <a:rPr lang="en-US" altLang="ja-JP">
                <a:latin typeface="Calibri" pitchFamily="34" charset="0"/>
              </a:rPr>
              <a:t>)</a:t>
            </a:r>
            <a:r>
              <a:rPr lang="ja-JP" altLang="en-US">
                <a:latin typeface="Calibri" pitchFamily="34" charset="0"/>
              </a:rPr>
              <a:t>と</a:t>
            </a:r>
            <a:r>
              <a:rPr lang="en-US" altLang="ja-JP">
                <a:latin typeface="Calibri" pitchFamily="34" charset="0"/>
              </a:rPr>
              <a:t>CM</a:t>
            </a:r>
            <a:r>
              <a:rPr lang="ja-JP" altLang="en-US">
                <a:latin typeface="Calibri" pitchFamily="34" charset="0"/>
              </a:rPr>
              <a:t>「</a:t>
            </a:r>
            <a:r>
              <a:rPr lang="en-US" altLang="ja-JP">
                <a:latin typeface="Calibri" pitchFamily="34" charset="0"/>
              </a:rPr>
              <a:t>1984</a:t>
            </a:r>
            <a:r>
              <a:rPr lang="ja-JP" altLang="en-US">
                <a:latin typeface="Calibri" pitchFamily="34" charset="0"/>
              </a:rPr>
              <a:t>」</a:t>
            </a:r>
            <a:r>
              <a:rPr lang="en-US" altLang="ja-JP">
                <a:latin typeface="Calibri" pitchFamily="34" charset="0"/>
              </a:rPr>
              <a:t>6:41</a:t>
            </a:r>
          </a:p>
          <a:p>
            <a:r>
              <a:rPr lang="en-US" altLang="ja-JP">
                <a:latin typeface="Calibri" pitchFamily="34" charset="0"/>
                <a:hlinkClick r:id="rId5"/>
              </a:rPr>
              <a:t>http://www.youtube.com/watch?v=0ofJx4LiSYQ&amp;feature=related</a:t>
            </a:r>
            <a:endParaRPr lang="en-US" altLang="ja-JP">
              <a:latin typeface="Calibri" pitchFamily="34" charset="0"/>
            </a:endParaRPr>
          </a:p>
          <a:p>
            <a:r>
              <a:rPr lang="en-US" altLang="ja-JP">
                <a:latin typeface="Calibri" pitchFamily="34" charset="0"/>
              </a:rPr>
              <a:t>A Message From Chad and Steve</a:t>
            </a:r>
            <a:r>
              <a:rPr lang="ja-JP" altLang="en-US">
                <a:latin typeface="Calibri" pitchFamily="34" charset="0"/>
              </a:rPr>
              <a:t>　</a:t>
            </a:r>
            <a:r>
              <a:rPr lang="en-US" altLang="ja-JP">
                <a:latin typeface="Calibri" pitchFamily="34" charset="0"/>
              </a:rPr>
              <a:t>1:37</a:t>
            </a:r>
          </a:p>
          <a:p>
            <a:r>
              <a:rPr lang="en-US" altLang="ja-JP">
                <a:latin typeface="Calibri" pitchFamily="34" charset="0"/>
                <a:hlinkClick r:id="rId6"/>
              </a:rPr>
              <a:t>http://www.youtube.com/watch?v=QCVxQ_3Ejkg</a:t>
            </a:r>
            <a:endParaRPr lang="en-US" altLang="ja-JP">
              <a:latin typeface="Calibri" pitchFamily="34" charset="0"/>
            </a:endParaRPr>
          </a:p>
          <a:p>
            <a:endParaRPr lang="en-US" altLang="ja-JP">
              <a:latin typeface="Calibri" pitchFamily="34" charset="0"/>
            </a:endParaRPr>
          </a:p>
        </p:txBody>
      </p:sp>
      <p:pic>
        <p:nvPicPr>
          <p:cNvPr id="9220" name="Picture 2" descr="スティーブ・ジョブズ I・IIセット"/>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4525" y="23495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6229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無料で商業音楽を楽しめる</a:t>
            </a:r>
            <a:r>
              <a:rPr lang="en-US" altLang="ja-JP" dirty="0" smtClean="0"/>
              <a:t/>
            </a:r>
            <a:br>
              <a:rPr lang="en-US" altLang="ja-JP" dirty="0" smtClean="0"/>
            </a:br>
            <a:r>
              <a:rPr lang="ja-JP" altLang="en-US" dirty="0"/>
              <a:t>Ｓｐｏｔｉｆｙ</a:t>
            </a:r>
          </a:p>
        </p:txBody>
      </p:sp>
      <p:pic>
        <p:nvPicPr>
          <p:cNvPr id="675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628775"/>
            <a:ext cx="6210300"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6588125" y="2492375"/>
            <a:ext cx="1782763" cy="341630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r>
              <a:rPr lang="en-US" altLang="ja-JP" dirty="0"/>
              <a:t>1300</a:t>
            </a:r>
            <a:r>
              <a:rPr lang="ja-JP" altLang="en-US" dirty="0"/>
              <a:t>万曲の中から、どれでも何度でも</a:t>
            </a:r>
            <a:r>
              <a:rPr lang="en-US" altLang="ja-JP" dirty="0"/>
              <a:t>PC</a:t>
            </a:r>
            <a:r>
              <a:rPr lang="ja-JP" altLang="en-US" dirty="0"/>
              <a:t>や携帯から聴くことができる。合衆国では大手レーベルとの契約がまだだが、ヨーロッパではユーザ数</a:t>
            </a:r>
            <a:r>
              <a:rPr lang="en-US" altLang="ja-JP" dirty="0"/>
              <a:t>1000</a:t>
            </a:r>
            <a:r>
              <a:rPr lang="ja-JP" altLang="en-US" dirty="0"/>
              <a:t>万、そのうち</a:t>
            </a:r>
            <a:r>
              <a:rPr lang="en-US" altLang="ja-JP" dirty="0"/>
              <a:t>100</a:t>
            </a:r>
            <a:r>
              <a:rPr lang="ja-JP" altLang="en-US" dirty="0"/>
              <a:t>万が有料会員。</a:t>
            </a:r>
          </a:p>
        </p:txBody>
      </p:sp>
    </p:spTree>
    <p:extLst>
      <p:ext uri="{BB962C8B-B14F-4D97-AF65-F5344CB8AC3E}">
        <p14:creationId xmlns:p14="http://schemas.microsoft.com/office/powerpoint/2010/main" val="42562039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その場にいる人だけでいろいろ共有</a:t>
            </a:r>
            <a:r>
              <a:rPr lang="en-US" altLang="ja-JP" dirty="0" smtClean="0"/>
              <a:t/>
            </a:r>
            <a:br>
              <a:rPr lang="en-US" altLang="ja-JP" dirty="0" smtClean="0"/>
            </a:br>
            <a:r>
              <a:rPr lang="en-US" altLang="ja-JP" dirty="0" err="1" smtClean="0"/>
              <a:t>LoKast</a:t>
            </a:r>
            <a:endParaRPr lang="ja-JP" altLang="en-US" dirty="0"/>
          </a:p>
        </p:txBody>
      </p:sp>
      <p:pic>
        <p:nvPicPr>
          <p:cNvPr id="686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6589713" cy="501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a:xfrm>
            <a:off x="6592888" y="2133600"/>
            <a:ext cx="2357437" cy="3970338"/>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r>
              <a:rPr lang="ja-JP" altLang="en-US" dirty="0"/>
              <a:t>利用者はまず、</a:t>
            </a:r>
            <a:r>
              <a:rPr lang="en-US" altLang="ja-JP" dirty="0" err="1"/>
              <a:t>LoKast</a:t>
            </a:r>
            <a:r>
              <a:rPr lang="ja-JP" altLang="en-US" dirty="0"/>
              <a:t>を使って「スペース」（</a:t>
            </a:r>
            <a:r>
              <a:rPr lang="en-US" altLang="ja-JP" dirty="0"/>
              <a:t>space</a:t>
            </a:r>
            <a:r>
              <a:rPr lang="ja-JP" altLang="en-US" dirty="0"/>
              <a:t>：場所）を作成する。この「スペース」は同じ場所にいる人だけが見ることができる。そしてこの「スペース」がミニ・ソーシャルネットワークのようなものとなるのだ。この「スペース」の中でチャット、リンク情報、動画、写真、音楽などを共有することができる。</a:t>
            </a:r>
          </a:p>
        </p:txBody>
      </p:sp>
    </p:spTree>
    <p:extLst>
      <p:ext uri="{BB962C8B-B14F-4D97-AF65-F5344CB8AC3E}">
        <p14:creationId xmlns:p14="http://schemas.microsoft.com/office/powerpoint/2010/main" val="24236085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ＳＮＳとＳＥＯで人気</a:t>
            </a:r>
            <a:r>
              <a:rPr lang="ja-JP" altLang="en-US" dirty="0"/>
              <a:t>コンテンツ</a:t>
            </a:r>
            <a:r>
              <a:rPr lang="ja-JP" altLang="en-US" dirty="0" smtClean="0"/>
              <a:t>をつくる</a:t>
            </a:r>
            <a:r>
              <a:rPr lang="en-US" altLang="ja-JP" dirty="0" smtClean="0"/>
              <a:t/>
            </a:r>
            <a:br>
              <a:rPr lang="en-US" altLang="ja-JP" dirty="0" smtClean="0"/>
            </a:br>
            <a:r>
              <a:rPr lang="en-US" altLang="ja-JP" dirty="0" smtClean="0"/>
              <a:t>Inbound Writer</a:t>
            </a:r>
            <a:endParaRPr lang="ja-JP" altLang="en-US" dirty="0"/>
          </a:p>
        </p:txBody>
      </p:sp>
      <p:pic>
        <p:nvPicPr>
          <p:cNvPr id="696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1989138"/>
            <a:ext cx="564515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a:xfrm>
            <a:off x="5668963" y="1985963"/>
            <a:ext cx="3384550" cy="480060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r>
              <a:rPr lang="en-US" altLang="ja-JP" dirty="0" err="1"/>
              <a:t>InboundWriter</a:t>
            </a:r>
            <a:r>
              <a:rPr lang="ja-JP" altLang="en-US" dirty="0"/>
              <a:t>を使って記事の執筆を行えば、ターゲット読者が何に興味を持って、どういった情報を共有しているのかということをリアルタイムで把握することができる。得られた結果はレコメンドワードやフレーズとしてウェブ上のドキュメントエディタ上に表示される。これらのコメンデーションに従って記事を執筆することで、ターゲットとする読者に強く訴えかけるコンテンツを作成することができるわけだ。フィードバックを反映しつつ、コンテンツを編集していくと、最適化のレベルがスコアとして表示されるようにもなっている。</a:t>
            </a:r>
          </a:p>
        </p:txBody>
      </p:sp>
    </p:spTree>
    <p:extLst>
      <p:ext uri="{BB962C8B-B14F-4D97-AF65-F5344CB8AC3E}">
        <p14:creationId xmlns:p14="http://schemas.microsoft.com/office/powerpoint/2010/main" val="30042950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sz="4000" dirty="0" smtClean="0"/>
              <a:t>入力テキストにＷｅｂ関連情報を付加する</a:t>
            </a:r>
            <a:r>
              <a:rPr lang="en-US" altLang="ja-JP" dirty="0" smtClean="0"/>
              <a:t/>
            </a:r>
            <a:br>
              <a:rPr lang="en-US" altLang="ja-JP" dirty="0" smtClean="0"/>
            </a:br>
            <a:r>
              <a:rPr lang="en-US" altLang="ja-JP" dirty="0" err="1" smtClean="0"/>
              <a:t>Zemanta</a:t>
            </a:r>
            <a:endParaRPr lang="ja-JP" altLang="en-US" dirty="0"/>
          </a:p>
        </p:txBody>
      </p:sp>
      <p:pic>
        <p:nvPicPr>
          <p:cNvPr id="706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497013"/>
            <a:ext cx="7050087" cy="536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8361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sz="4000" dirty="0" smtClean="0"/>
              <a:t>この会社で働く知り合いは誰を可視化</a:t>
            </a:r>
            <a:r>
              <a:rPr lang="en-US" altLang="ja-JP" dirty="0" err="1" smtClean="0"/>
              <a:t>Whoworks.At</a:t>
            </a:r>
            <a:endParaRPr lang="ja-JP" altLang="en-US" dirty="0"/>
          </a:p>
        </p:txBody>
      </p:sp>
      <p:pic>
        <p:nvPicPr>
          <p:cNvPr id="716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773238"/>
            <a:ext cx="5834063"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5867400" y="2406650"/>
            <a:ext cx="3006725" cy="3694113"/>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r>
              <a:rPr lang="en-US" altLang="ja-JP" dirty="0"/>
              <a:t>Chrome</a:t>
            </a:r>
            <a:r>
              <a:rPr lang="ja-JP" altLang="en-US" dirty="0"/>
              <a:t>ブラウザの右上に表示される</a:t>
            </a:r>
            <a:r>
              <a:rPr lang="en-US" altLang="ja-JP" dirty="0"/>
              <a:t>Whoworks.at</a:t>
            </a:r>
            <a:r>
              <a:rPr lang="ja-JP" altLang="en-US" dirty="0"/>
              <a:t>ボタンをクリックするだけで良い。まず直接の知り合い、そして知り合いの知り合い、さらにその知り合いといった順で閲覧中の企業で働く知り合いの情報を集めることができる。また最近就職した人や昇進した人のみを表示する。</a:t>
            </a:r>
            <a:endParaRPr lang="en-US" altLang="ja-JP" dirty="0"/>
          </a:p>
          <a:p>
            <a:pPr fontAlgn="auto">
              <a:spcBef>
                <a:spcPts val="0"/>
              </a:spcBef>
              <a:spcAft>
                <a:spcPts val="0"/>
              </a:spcAft>
              <a:defRPr/>
            </a:pPr>
            <a:endParaRPr lang="en-US" altLang="ja-JP" dirty="0"/>
          </a:p>
          <a:p>
            <a:pPr fontAlgn="auto">
              <a:spcBef>
                <a:spcPts val="0"/>
              </a:spcBef>
              <a:spcAft>
                <a:spcPts val="0"/>
              </a:spcAft>
              <a:defRPr/>
            </a:pPr>
            <a:r>
              <a:rPr lang="ja-JP" altLang="en-US" dirty="0"/>
              <a:t>Ｌｉｎｋｅｄｉｎの企業所属情報を使っている。</a:t>
            </a:r>
          </a:p>
        </p:txBody>
      </p:sp>
    </p:spTree>
    <p:extLst>
      <p:ext uri="{BB962C8B-B14F-4D97-AF65-F5344CB8AC3E}">
        <p14:creationId xmlns:p14="http://schemas.microsoft.com/office/powerpoint/2010/main" val="6139979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en-US" altLang="ja-JP" dirty="0"/>
              <a:t>Like</a:t>
            </a:r>
            <a:r>
              <a:rPr lang="ja-JP" altLang="en-US" dirty="0"/>
              <a:t>の</a:t>
            </a:r>
            <a:r>
              <a:rPr lang="ja-JP" altLang="en-US" dirty="0" smtClean="0"/>
              <a:t>アグリゲータ</a:t>
            </a:r>
            <a:r>
              <a:rPr lang="en-US" altLang="ja-JP" dirty="0" smtClean="0"/>
              <a:t/>
            </a:r>
            <a:br>
              <a:rPr lang="en-US" altLang="ja-JP" dirty="0" smtClean="0"/>
            </a:br>
            <a:r>
              <a:rPr lang="en-US" altLang="ja-JP" dirty="0" err="1" smtClean="0"/>
              <a:t>Likester</a:t>
            </a:r>
            <a:endParaRPr lang="ja-JP" altLang="en-US" dirty="0"/>
          </a:p>
        </p:txBody>
      </p:sp>
      <p:pic>
        <p:nvPicPr>
          <p:cNvPr id="727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425575"/>
            <a:ext cx="7145337"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53252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en-US" altLang="ja-JP" dirty="0" smtClean="0"/>
              <a:t>YouTube</a:t>
            </a:r>
            <a:r>
              <a:rPr lang="ja-JP" altLang="en-US" dirty="0" smtClean="0"/>
              <a:t>動画を編集して作品化</a:t>
            </a:r>
            <a:r>
              <a:rPr lang="en-US" altLang="ja-JP" dirty="0" smtClean="0"/>
              <a:t/>
            </a:r>
            <a:br>
              <a:rPr lang="en-US" altLang="ja-JP" dirty="0" smtClean="0"/>
            </a:br>
            <a:r>
              <a:rPr lang="ja-JP" altLang="en-US" dirty="0"/>
              <a:t>ＳｈｏｒｔＦｏｒｍ</a:t>
            </a:r>
          </a:p>
        </p:txBody>
      </p:sp>
      <p:pic>
        <p:nvPicPr>
          <p:cNvPr id="737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365250"/>
            <a:ext cx="7223125"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80825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sz="4000" dirty="0" smtClean="0"/>
              <a:t>ファッションコーディネートでビジネスも</a:t>
            </a:r>
            <a:r>
              <a:rPr lang="en-US" altLang="ja-JP" dirty="0" err="1" smtClean="0"/>
              <a:t>iQon</a:t>
            </a:r>
            <a:endParaRPr lang="ja-JP" altLang="en-US" dirty="0"/>
          </a:p>
        </p:txBody>
      </p:sp>
      <p:pic>
        <p:nvPicPr>
          <p:cNvPr id="747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452563"/>
            <a:ext cx="6911975"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12863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コンテンツ プレースホルダー 2"/>
          <p:cNvSpPr>
            <a:spLocks noGrp="1"/>
          </p:cNvSpPr>
          <p:nvPr>
            <p:ph idx="1"/>
          </p:nvPr>
        </p:nvSpPr>
        <p:spPr/>
        <p:txBody>
          <a:bodyPr/>
          <a:lstStyle/>
          <a:p>
            <a:pPr eaLnBrk="1" hangingPunct="1"/>
            <a:endParaRPr lang="ja-JP" altLang="en-US" smtClean="0"/>
          </a:p>
        </p:txBody>
      </p:sp>
      <p:pic>
        <p:nvPicPr>
          <p:cNvPr id="798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113" y="404813"/>
            <a:ext cx="818515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p:cNvSpPr/>
          <p:nvPr/>
        </p:nvSpPr>
        <p:spPr>
          <a:xfrm>
            <a:off x="4859338" y="234950"/>
            <a:ext cx="4033837" cy="33972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fontAlgn="auto">
              <a:spcBef>
                <a:spcPts val="0"/>
              </a:spcBef>
              <a:spcAft>
                <a:spcPts val="0"/>
              </a:spcAft>
              <a:defRPr/>
            </a:pPr>
            <a:r>
              <a:rPr lang="ja-JP" altLang="en-US" sz="1600" dirty="0"/>
              <a:t>ガートナーのテクノロジー・ハイプサイクル</a:t>
            </a:r>
          </a:p>
        </p:txBody>
      </p:sp>
    </p:spTree>
    <p:extLst>
      <p:ext uri="{BB962C8B-B14F-4D97-AF65-F5344CB8AC3E}">
        <p14:creationId xmlns:p14="http://schemas.microsoft.com/office/powerpoint/2010/main" val="17480450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タイトル 1"/>
          <p:cNvSpPr>
            <a:spLocks noGrp="1"/>
          </p:cNvSpPr>
          <p:nvPr>
            <p:ph type="title"/>
          </p:nvPr>
        </p:nvSpPr>
        <p:spPr/>
        <p:txBody>
          <a:bodyPr/>
          <a:lstStyle/>
          <a:p>
            <a:pPr eaLnBrk="1" hangingPunct="1"/>
            <a:r>
              <a:rPr lang="en-US" altLang="ja-JP" smtClean="0"/>
              <a:t>Discussion</a:t>
            </a:r>
            <a:endParaRPr lang="ja-JP" altLang="en-US" smtClean="0"/>
          </a:p>
        </p:txBody>
      </p:sp>
      <p:sp>
        <p:nvSpPr>
          <p:cNvPr id="80899" name="コンテンツ プレースホルダー 2"/>
          <p:cNvSpPr>
            <a:spLocks noGrp="1"/>
          </p:cNvSpPr>
          <p:nvPr>
            <p:ph idx="1"/>
          </p:nvPr>
        </p:nvSpPr>
        <p:spPr/>
        <p:txBody>
          <a:bodyPr/>
          <a:lstStyle/>
          <a:p>
            <a:pPr eaLnBrk="1" hangingPunct="1"/>
            <a:endParaRPr lang="ja-JP" altLang="en-US" smtClean="0"/>
          </a:p>
        </p:txBody>
      </p:sp>
    </p:spTree>
    <p:extLst>
      <p:ext uri="{BB962C8B-B14F-4D97-AF65-F5344CB8AC3E}">
        <p14:creationId xmlns:p14="http://schemas.microsoft.com/office/powerpoint/2010/main" val="1860733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Ｗｅｂベンチャーを理解する</a:t>
            </a:r>
            <a:r>
              <a:rPr lang="en-US" altLang="ja-JP" dirty="0" smtClean="0"/>
              <a:t/>
            </a:r>
            <a:br>
              <a:rPr lang="en-US" altLang="ja-JP" dirty="0" smtClean="0"/>
            </a:br>
            <a:r>
              <a:rPr lang="ja-JP" altLang="en-US" dirty="0" smtClean="0"/>
              <a:t>１０のキーワード</a:t>
            </a:r>
          </a:p>
        </p:txBody>
      </p:sp>
      <p:sp>
        <p:nvSpPr>
          <p:cNvPr id="10243" name="正方形/長方形 3"/>
          <p:cNvSpPr>
            <a:spLocks noChangeArrowheads="1"/>
          </p:cNvSpPr>
          <p:nvPr/>
        </p:nvSpPr>
        <p:spPr bwMode="auto">
          <a:xfrm>
            <a:off x="2411413" y="1989138"/>
            <a:ext cx="457200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2000"/>
              <a:t>YCombinator</a:t>
            </a:r>
            <a:r>
              <a:rPr lang="ja-JP" altLang="en-US" sz="2000"/>
              <a:t>　インキュベーター</a:t>
            </a:r>
          </a:p>
          <a:p>
            <a:r>
              <a:rPr lang="en-US" altLang="ja-JP" sz="2000"/>
              <a:t>TechCrunch</a:t>
            </a:r>
            <a:r>
              <a:rPr lang="ja-JP" altLang="en-US" sz="2000"/>
              <a:t>　業界メディア</a:t>
            </a:r>
          </a:p>
          <a:p>
            <a:r>
              <a:rPr lang="en-US" altLang="ja-JP" sz="2000"/>
              <a:t>KickStarter</a:t>
            </a:r>
            <a:r>
              <a:rPr lang="ja-JP" altLang="en-US" sz="2000"/>
              <a:t>　ソーシャルファンド</a:t>
            </a:r>
          </a:p>
          <a:p>
            <a:endParaRPr lang="ja-JP" altLang="en-US" sz="2000"/>
          </a:p>
          <a:p>
            <a:r>
              <a:rPr lang="en-US" altLang="ja-JP" sz="2000"/>
              <a:t>FREE </a:t>
            </a:r>
            <a:r>
              <a:rPr lang="ja-JP" altLang="en-US" sz="2000"/>
              <a:t>無料化、両面経済</a:t>
            </a:r>
          </a:p>
          <a:p>
            <a:r>
              <a:rPr lang="en-US" altLang="ja-JP" sz="2000"/>
              <a:t>Share</a:t>
            </a:r>
            <a:r>
              <a:rPr lang="ja-JP" altLang="en-US" sz="2000"/>
              <a:t>　共有文化と共有ビジネス</a:t>
            </a:r>
          </a:p>
          <a:p>
            <a:r>
              <a:rPr lang="en-US" altLang="ja-JP" sz="2000"/>
              <a:t>Public</a:t>
            </a:r>
            <a:r>
              <a:rPr lang="ja-JP" altLang="en-US" sz="2000"/>
              <a:t>　パブリック化すること</a:t>
            </a:r>
          </a:p>
          <a:p>
            <a:endParaRPr lang="ja-JP" altLang="en-US" sz="2000"/>
          </a:p>
          <a:p>
            <a:r>
              <a:rPr lang="en-US" altLang="ja-JP" sz="2000"/>
              <a:t>Gamification</a:t>
            </a:r>
            <a:r>
              <a:rPr lang="ja-JP" altLang="en-US" sz="2000"/>
              <a:t>　ゲーム化</a:t>
            </a:r>
          </a:p>
          <a:p>
            <a:r>
              <a:rPr lang="en-US" altLang="ja-JP" sz="2000"/>
              <a:t>Social Good</a:t>
            </a:r>
            <a:r>
              <a:rPr lang="ja-JP" altLang="en-US" sz="2000"/>
              <a:t>　社会的価値の追求</a:t>
            </a:r>
          </a:p>
          <a:p>
            <a:r>
              <a:rPr lang="en-US" altLang="ja-JP" sz="2000"/>
              <a:t>OpenGovernment</a:t>
            </a:r>
            <a:r>
              <a:rPr lang="ja-JP" altLang="en-US" sz="2000"/>
              <a:t>　公的情報公開</a:t>
            </a:r>
          </a:p>
          <a:p>
            <a:endParaRPr lang="ja-JP" altLang="en-US" sz="2000"/>
          </a:p>
          <a:p>
            <a:r>
              <a:rPr lang="en-US" altLang="ja-JP" sz="2000"/>
              <a:t>HypeCycle</a:t>
            </a:r>
            <a:r>
              <a:rPr lang="ja-JP" altLang="en-US" sz="2000"/>
              <a:t>　ハイプサイクル</a:t>
            </a:r>
          </a:p>
        </p:txBody>
      </p:sp>
    </p:spTree>
    <p:extLst>
      <p:ext uri="{BB962C8B-B14F-4D97-AF65-F5344CB8AC3E}">
        <p14:creationId xmlns:p14="http://schemas.microsoft.com/office/powerpoint/2010/main" val="2118242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タイトル 1"/>
          <p:cNvSpPr>
            <a:spLocks noGrp="1"/>
          </p:cNvSpPr>
          <p:nvPr>
            <p:ph type="title"/>
          </p:nvPr>
        </p:nvSpPr>
        <p:spPr/>
        <p:txBody>
          <a:bodyPr>
            <a:normAutofit fontScale="90000"/>
          </a:bodyPr>
          <a:lstStyle/>
          <a:p>
            <a:pPr eaLnBrk="1" hangingPunct="1"/>
            <a:r>
              <a:rPr lang="en-US" altLang="ja-JP" smtClean="0"/>
              <a:t>IT</a:t>
            </a:r>
            <a:r>
              <a:rPr lang="ja-JP" altLang="en-US" smtClean="0"/>
              <a:t>トレンド１０のキーワード</a:t>
            </a:r>
            <a:r>
              <a:rPr lang="en-US" altLang="ja-JP" smtClean="0"/>
              <a:t/>
            </a:r>
            <a:br>
              <a:rPr lang="en-US" altLang="ja-JP" smtClean="0"/>
            </a:br>
            <a:r>
              <a:rPr lang="en-US" altLang="ja-JP" smtClean="0"/>
              <a:t>Vision 2012</a:t>
            </a:r>
            <a:endParaRPr lang="ja-JP" altLang="en-US" smtClean="0"/>
          </a:p>
        </p:txBody>
      </p:sp>
      <p:sp>
        <p:nvSpPr>
          <p:cNvPr id="5" name="正方形/長方形 4"/>
          <p:cNvSpPr/>
          <p:nvPr/>
        </p:nvSpPr>
        <p:spPr>
          <a:xfrm>
            <a:off x="251520" y="2121530"/>
            <a:ext cx="3456384" cy="3046988"/>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fontAlgn="auto">
              <a:spcBef>
                <a:spcPts val="0"/>
              </a:spcBef>
              <a:spcAft>
                <a:spcPts val="0"/>
              </a:spcAft>
              <a:defRPr/>
            </a:pPr>
            <a:r>
              <a:rPr lang="en-US" altLang="ja-JP" sz="3200" dirty="0"/>
              <a:t>5 Windows</a:t>
            </a:r>
          </a:p>
          <a:p>
            <a:pPr fontAlgn="auto">
              <a:spcBef>
                <a:spcPts val="0"/>
              </a:spcBef>
              <a:spcAft>
                <a:spcPts val="0"/>
              </a:spcAft>
              <a:defRPr/>
            </a:pPr>
            <a:r>
              <a:rPr lang="ja-JP" altLang="en-US" sz="3200" dirty="0"/>
              <a:t>　</a:t>
            </a:r>
            <a:r>
              <a:rPr lang="en-US" altLang="ja-JP" sz="3200" dirty="0"/>
              <a:t>PC</a:t>
            </a:r>
          </a:p>
          <a:p>
            <a:pPr fontAlgn="auto">
              <a:spcBef>
                <a:spcPts val="0"/>
              </a:spcBef>
              <a:spcAft>
                <a:spcPts val="0"/>
              </a:spcAft>
              <a:defRPr/>
            </a:pPr>
            <a:r>
              <a:rPr lang="ja-JP" altLang="en-US" sz="3200" dirty="0"/>
              <a:t>　</a:t>
            </a:r>
            <a:r>
              <a:rPr lang="en-US" altLang="ja-JP" sz="3200" dirty="0"/>
              <a:t>Cell Phone</a:t>
            </a:r>
          </a:p>
          <a:p>
            <a:pPr fontAlgn="auto">
              <a:spcBef>
                <a:spcPts val="0"/>
              </a:spcBef>
              <a:spcAft>
                <a:spcPts val="0"/>
              </a:spcAft>
              <a:defRPr/>
            </a:pPr>
            <a:r>
              <a:rPr lang="ja-JP" altLang="en-US" sz="3200" dirty="0"/>
              <a:t>　</a:t>
            </a:r>
            <a:r>
              <a:rPr lang="en-US" altLang="ja-JP" sz="3200" dirty="0"/>
              <a:t>TV</a:t>
            </a:r>
          </a:p>
          <a:p>
            <a:pPr fontAlgn="auto">
              <a:spcBef>
                <a:spcPts val="0"/>
              </a:spcBef>
              <a:spcAft>
                <a:spcPts val="0"/>
              </a:spcAft>
              <a:defRPr/>
            </a:pPr>
            <a:r>
              <a:rPr lang="ja-JP" altLang="en-US" sz="3200" dirty="0"/>
              <a:t>　</a:t>
            </a:r>
            <a:r>
              <a:rPr lang="en-US" altLang="ja-JP" sz="3200" dirty="0"/>
              <a:t>Car Navigation</a:t>
            </a:r>
          </a:p>
          <a:p>
            <a:pPr fontAlgn="auto">
              <a:spcBef>
                <a:spcPts val="0"/>
              </a:spcBef>
              <a:spcAft>
                <a:spcPts val="0"/>
              </a:spcAft>
              <a:defRPr/>
            </a:pPr>
            <a:r>
              <a:rPr lang="ja-JP" altLang="en-US" sz="3200" dirty="0"/>
              <a:t>　</a:t>
            </a:r>
            <a:r>
              <a:rPr lang="en-US" altLang="ja-JP" sz="3200" dirty="0"/>
              <a:t>Digital </a:t>
            </a:r>
            <a:r>
              <a:rPr lang="ja-JP" altLang="en-US" sz="3200" dirty="0"/>
              <a:t>　</a:t>
            </a:r>
            <a:r>
              <a:rPr lang="en-US" altLang="ja-JP" sz="3200" dirty="0"/>
              <a:t>Signage</a:t>
            </a:r>
            <a:endParaRPr lang="ja-JP" altLang="en-US" sz="3200" dirty="0"/>
          </a:p>
        </p:txBody>
      </p:sp>
      <p:sp>
        <p:nvSpPr>
          <p:cNvPr id="8" name="右矢印 7"/>
          <p:cNvSpPr/>
          <p:nvPr/>
        </p:nvSpPr>
        <p:spPr>
          <a:xfrm rot="10800000">
            <a:off x="3419872" y="3429000"/>
            <a:ext cx="1080120" cy="574613"/>
          </a:xfrm>
          <a:prstGeom prst="rightArrow">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endParaRPr lang="ja-JP" altLang="en-US"/>
          </a:p>
        </p:txBody>
      </p:sp>
      <p:sp>
        <p:nvSpPr>
          <p:cNvPr id="81929" name="正方形/長方形 8"/>
          <p:cNvSpPr>
            <a:spLocks noChangeArrowheads="1"/>
          </p:cNvSpPr>
          <p:nvPr/>
        </p:nvSpPr>
        <p:spPr bwMode="auto">
          <a:xfrm>
            <a:off x="4572000" y="1916113"/>
            <a:ext cx="4572000"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2000"/>
              <a:t>YCombinator</a:t>
            </a:r>
            <a:r>
              <a:rPr lang="ja-JP" altLang="en-US" sz="2000"/>
              <a:t>　インキュベーター</a:t>
            </a:r>
          </a:p>
          <a:p>
            <a:r>
              <a:rPr lang="en-US" altLang="ja-JP" sz="2000"/>
              <a:t>TechCrunch</a:t>
            </a:r>
            <a:r>
              <a:rPr lang="ja-JP" altLang="en-US" sz="2000"/>
              <a:t>　業界メディア</a:t>
            </a:r>
          </a:p>
          <a:p>
            <a:r>
              <a:rPr lang="en-US" altLang="ja-JP" sz="2000"/>
              <a:t>KickStarter</a:t>
            </a:r>
            <a:r>
              <a:rPr lang="ja-JP" altLang="en-US" sz="2000"/>
              <a:t>　ソーシャルファンド</a:t>
            </a:r>
          </a:p>
          <a:p>
            <a:endParaRPr lang="ja-JP" altLang="en-US" sz="2000"/>
          </a:p>
          <a:p>
            <a:r>
              <a:rPr lang="en-US" altLang="ja-JP" sz="2000"/>
              <a:t>FREE </a:t>
            </a:r>
            <a:r>
              <a:rPr lang="ja-JP" altLang="en-US" sz="2000"/>
              <a:t>無料化、両面経済</a:t>
            </a:r>
          </a:p>
          <a:p>
            <a:r>
              <a:rPr lang="en-US" altLang="ja-JP" sz="2000"/>
              <a:t>Share</a:t>
            </a:r>
            <a:r>
              <a:rPr lang="ja-JP" altLang="en-US" sz="2000"/>
              <a:t>　共有文化と共有ビジネス</a:t>
            </a:r>
          </a:p>
          <a:p>
            <a:r>
              <a:rPr lang="en-US" altLang="ja-JP" sz="2000"/>
              <a:t>Public</a:t>
            </a:r>
            <a:r>
              <a:rPr lang="ja-JP" altLang="en-US" sz="2000"/>
              <a:t>　パブリック化すること</a:t>
            </a:r>
          </a:p>
          <a:p>
            <a:endParaRPr lang="ja-JP" altLang="en-US" sz="2000"/>
          </a:p>
          <a:p>
            <a:r>
              <a:rPr lang="en-US" altLang="ja-JP" sz="2000"/>
              <a:t>Gamification</a:t>
            </a:r>
            <a:r>
              <a:rPr lang="ja-JP" altLang="en-US" sz="2000"/>
              <a:t>　ゲーム化</a:t>
            </a:r>
          </a:p>
          <a:p>
            <a:r>
              <a:rPr lang="en-US" altLang="ja-JP" sz="2000"/>
              <a:t>Social Good</a:t>
            </a:r>
            <a:r>
              <a:rPr lang="ja-JP" altLang="en-US" sz="2000"/>
              <a:t>　社会的価値の追求</a:t>
            </a:r>
          </a:p>
          <a:p>
            <a:r>
              <a:rPr lang="en-US" altLang="ja-JP" sz="2000"/>
              <a:t>OpenGovernment</a:t>
            </a:r>
            <a:r>
              <a:rPr lang="ja-JP" altLang="en-US" sz="2000"/>
              <a:t>　公的情報公開</a:t>
            </a:r>
          </a:p>
          <a:p>
            <a:endParaRPr lang="ja-JP" altLang="en-US" sz="2000"/>
          </a:p>
          <a:p>
            <a:r>
              <a:rPr lang="en-US" altLang="ja-JP" sz="2000"/>
              <a:t>HypeCycle</a:t>
            </a:r>
            <a:r>
              <a:rPr lang="ja-JP" altLang="en-US" sz="2000"/>
              <a:t>　ハイプサイクル</a:t>
            </a:r>
          </a:p>
        </p:txBody>
      </p:sp>
    </p:spTree>
    <p:extLst>
      <p:ext uri="{BB962C8B-B14F-4D97-AF65-F5344CB8AC3E}">
        <p14:creationId xmlns:p14="http://schemas.microsoft.com/office/powerpoint/2010/main" val="22088967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ttp://www.egouz.com/uploadfile/2012/0423/2012042301042178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332656"/>
            <a:ext cx="7416824" cy="6012876"/>
          </a:xfrm>
          <a:prstGeom prst="rect">
            <a:avLst/>
          </a:prstGeom>
          <a:noFill/>
          <a:extLst>
            <a:ext uri="{909E8E84-426E-40DD-AFC4-6F175D3DCCD1}">
              <a14:hiddenFill xmlns:a14="http://schemas.microsoft.com/office/drawing/2010/main">
                <a:solidFill>
                  <a:srgbClr val="FFFFFF"/>
                </a:solidFill>
              </a14:hiddenFill>
            </a:ext>
          </a:extLst>
        </p:spPr>
      </p:pic>
      <p:sp>
        <p:nvSpPr>
          <p:cNvPr id="2" name="角丸四角形 1"/>
          <p:cNvSpPr/>
          <p:nvPr/>
        </p:nvSpPr>
        <p:spPr>
          <a:xfrm>
            <a:off x="6300192" y="5085184"/>
            <a:ext cx="2664296"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rPr>
              <a:t>これから発売される商品のクチコミをまとめて</a:t>
            </a:r>
            <a:endParaRPr lang="en-US" altLang="ja-JP" dirty="0">
              <a:solidFill>
                <a:prstClr val="white"/>
              </a:solidFill>
            </a:endParaRPr>
          </a:p>
          <a:p>
            <a:pPr algn="ctr"/>
            <a:r>
              <a:rPr lang="ja-JP" altLang="en-US" dirty="0">
                <a:solidFill>
                  <a:prstClr val="white"/>
                </a:solidFill>
              </a:rPr>
              <a:t>メールで届ける</a:t>
            </a:r>
          </a:p>
        </p:txBody>
      </p:sp>
    </p:spTree>
    <p:extLst>
      <p:ext uri="{BB962C8B-B14F-4D97-AF65-F5344CB8AC3E}">
        <p14:creationId xmlns:p14="http://schemas.microsoft.com/office/powerpoint/2010/main" val="39237192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0648"/>
            <a:ext cx="9144000" cy="6293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 1"/>
          <p:cNvSpPr/>
          <p:nvPr/>
        </p:nvSpPr>
        <p:spPr>
          <a:xfrm>
            <a:off x="5796136" y="764704"/>
            <a:ext cx="3240360" cy="19442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solidFill>
                  <a:prstClr val="white"/>
                </a:solidFill>
              </a:rPr>
              <a:t>Evernote</a:t>
            </a:r>
            <a:r>
              <a:rPr lang="ja-JP" altLang="en-US" dirty="0">
                <a:solidFill>
                  <a:prstClr val="white"/>
                </a:solidFill>
              </a:rPr>
              <a:t>と似ているが、情報をカテゴリ別に整理して</a:t>
            </a:r>
            <a:endParaRPr lang="en-US" altLang="ja-JP" dirty="0">
              <a:solidFill>
                <a:prstClr val="white"/>
              </a:solidFill>
            </a:endParaRPr>
          </a:p>
          <a:p>
            <a:pPr algn="ctr"/>
            <a:r>
              <a:rPr lang="ja-JP" altLang="en-US" dirty="0">
                <a:solidFill>
                  <a:prstClr val="white"/>
                </a:solidFill>
              </a:rPr>
              <a:t>自動的に関連情報を付加</a:t>
            </a:r>
          </a:p>
        </p:txBody>
      </p:sp>
    </p:spTree>
    <p:extLst>
      <p:ext uri="{BB962C8B-B14F-4D97-AF65-F5344CB8AC3E}">
        <p14:creationId xmlns:p14="http://schemas.microsoft.com/office/powerpoint/2010/main" val="37920521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39" y="404664"/>
            <a:ext cx="9166239" cy="573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 1"/>
          <p:cNvSpPr/>
          <p:nvPr/>
        </p:nvSpPr>
        <p:spPr>
          <a:xfrm>
            <a:off x="5220072" y="4869160"/>
            <a:ext cx="3312368" cy="1800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rPr>
              <a:t>銀行口座管理、株式取引、小切手取引、資産管理等、パーソナルファイナンスをワンストップで実現するサービス。金融系エリートが起業し、コンテストで優勝した注目株。</a:t>
            </a:r>
          </a:p>
        </p:txBody>
      </p:sp>
    </p:spTree>
    <p:extLst>
      <p:ext uri="{BB962C8B-B14F-4D97-AF65-F5344CB8AC3E}">
        <p14:creationId xmlns:p14="http://schemas.microsoft.com/office/powerpoint/2010/main" val="25843877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640"/>
            <a:ext cx="9480748" cy="6254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 1"/>
          <p:cNvSpPr/>
          <p:nvPr/>
        </p:nvSpPr>
        <p:spPr>
          <a:xfrm>
            <a:off x="107504" y="5013176"/>
            <a:ext cx="2376264" cy="1728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prstClr val="white"/>
                </a:solidFill>
              </a:rPr>
              <a:t>SD</a:t>
            </a:r>
            <a:r>
              <a:rPr lang="ja-JP" altLang="en-US" dirty="0">
                <a:solidFill>
                  <a:prstClr val="white"/>
                </a:solidFill>
              </a:rPr>
              <a:t>カードサイズの埋め込みモジュール。あらゆるデバイスを無線</a:t>
            </a:r>
            <a:r>
              <a:rPr lang="en-US" altLang="ja-JP" dirty="0">
                <a:solidFill>
                  <a:prstClr val="white"/>
                </a:solidFill>
              </a:rPr>
              <a:t>LAN</a:t>
            </a:r>
            <a:r>
              <a:rPr lang="ja-JP" altLang="en-US" dirty="0">
                <a:solidFill>
                  <a:prstClr val="white"/>
                </a:solidFill>
              </a:rPr>
              <a:t>対応のセンサーに変身させる</a:t>
            </a:r>
          </a:p>
        </p:txBody>
      </p:sp>
    </p:spTree>
    <p:extLst>
      <p:ext uri="{BB962C8B-B14F-4D97-AF65-F5344CB8AC3E}">
        <p14:creationId xmlns:p14="http://schemas.microsoft.com/office/powerpoint/2010/main" val="10362074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0688"/>
            <a:ext cx="9444674" cy="5907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 1"/>
          <p:cNvSpPr/>
          <p:nvPr/>
        </p:nvSpPr>
        <p:spPr>
          <a:xfrm>
            <a:off x="6012160" y="4482101"/>
            <a:ext cx="3024336" cy="18749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rPr>
              <a:t>モバイル</a:t>
            </a:r>
            <a:r>
              <a:rPr lang="en-US" altLang="ja-JP" dirty="0">
                <a:solidFill>
                  <a:prstClr val="white"/>
                </a:solidFill>
              </a:rPr>
              <a:t>CRM</a:t>
            </a:r>
            <a:r>
              <a:rPr lang="ja-JP" altLang="en-US" dirty="0">
                <a:solidFill>
                  <a:prstClr val="white"/>
                </a:solidFill>
              </a:rPr>
              <a:t>アプリ。自分のコンタクトリストに対して</a:t>
            </a:r>
            <a:r>
              <a:rPr lang="en-US" altLang="ja-JP" dirty="0" err="1">
                <a:solidFill>
                  <a:prstClr val="white"/>
                </a:solidFill>
              </a:rPr>
              <a:t>ToDo</a:t>
            </a:r>
            <a:r>
              <a:rPr lang="ja-JP" altLang="en-US" dirty="0">
                <a:solidFill>
                  <a:prstClr val="white"/>
                </a:solidFill>
              </a:rPr>
              <a:t>や情報管理ができる。メール、電話履歴もひもづく。営業管理、学生管理に。</a:t>
            </a:r>
          </a:p>
        </p:txBody>
      </p:sp>
    </p:spTree>
    <p:extLst>
      <p:ext uri="{BB962C8B-B14F-4D97-AF65-F5344CB8AC3E}">
        <p14:creationId xmlns:p14="http://schemas.microsoft.com/office/powerpoint/2010/main" val="17205947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69393"/>
            <a:ext cx="292417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6887" y="1981200"/>
            <a:ext cx="292417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4778" y="122759"/>
            <a:ext cx="3528392" cy="1726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168" y="1969393"/>
            <a:ext cx="292417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80980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 y="1348780"/>
            <a:ext cx="3048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2589" y="1362522"/>
            <a:ext cx="3048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descr="iPhone Screensho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348780"/>
            <a:ext cx="3048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4281696" y="3244334"/>
            <a:ext cx="580608" cy="369332"/>
          </a:xfrm>
          <a:prstGeom prst="rect">
            <a:avLst/>
          </a:prstGeom>
        </p:spPr>
        <p:txBody>
          <a:bodyPr wrap="none">
            <a:spAutoFit/>
          </a:bodyPr>
          <a:lstStyle/>
          <a:p>
            <a:r>
              <a:rPr lang="en-US" altLang="ja-JP" dirty="0">
                <a:solidFill>
                  <a:prstClr val="black"/>
                </a:solidFill>
              </a:rPr>
              <a:t>KLIK</a:t>
            </a:r>
            <a:endParaRPr lang="ja-JP" altLang="en-US" dirty="0">
              <a:solidFill>
                <a:prstClr val="black"/>
              </a:solidFill>
            </a:endParaRPr>
          </a:p>
        </p:txBody>
      </p:sp>
      <p:sp>
        <p:nvSpPr>
          <p:cNvPr id="4" name="角丸四角形 3"/>
          <p:cNvSpPr/>
          <p:nvPr/>
        </p:nvSpPr>
        <p:spPr>
          <a:xfrm>
            <a:off x="1528589" y="332656"/>
            <a:ext cx="5707707"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prstClr val="white"/>
                </a:solidFill>
              </a:rPr>
              <a:t>KLIK</a:t>
            </a:r>
            <a:r>
              <a:rPr lang="ja-JP" altLang="en-US" dirty="0">
                <a:solidFill>
                  <a:prstClr val="white"/>
                </a:solidFill>
              </a:rPr>
              <a:t>　顔認識アプリ。</a:t>
            </a:r>
            <a:r>
              <a:rPr lang="en-US" altLang="ja-JP" dirty="0">
                <a:solidFill>
                  <a:prstClr val="white"/>
                </a:solidFill>
              </a:rPr>
              <a:t>Facebook</a:t>
            </a:r>
            <a:r>
              <a:rPr lang="ja-JP" altLang="en-US" dirty="0">
                <a:solidFill>
                  <a:prstClr val="white"/>
                </a:solidFill>
              </a:rPr>
              <a:t>上の顔データを利用して、撮影した写真に自動的に人物名をタグつけする。</a:t>
            </a:r>
          </a:p>
        </p:txBody>
      </p:sp>
    </p:spTree>
    <p:extLst>
      <p:ext uri="{BB962C8B-B14F-4D97-AF65-F5344CB8AC3E}">
        <p14:creationId xmlns:p14="http://schemas.microsoft.com/office/powerpoint/2010/main" val="5536835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92" y="503734"/>
            <a:ext cx="9120708" cy="5704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 1"/>
          <p:cNvSpPr/>
          <p:nvPr/>
        </p:nvSpPr>
        <p:spPr>
          <a:xfrm>
            <a:off x="611560" y="4725144"/>
            <a:ext cx="4392488" cy="20162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prstClr val="white"/>
                </a:solidFill>
              </a:rPr>
              <a:t>Web</a:t>
            </a:r>
            <a:r>
              <a:rPr lang="ja-JP" altLang="en-US" dirty="0">
                <a:solidFill>
                  <a:prstClr val="white"/>
                </a:solidFill>
              </a:rPr>
              <a:t>サイトに目的に最適化した検索機能を与えるサービス。検索したいサイトを指定するとクロール＆インデックスが始まり、検索の検索結果順位やアルゴリズムをインタラクティブに編集していくことが</a:t>
            </a:r>
            <a:r>
              <a:rPr lang="ja-JP" altLang="en-US" dirty="0">
                <a:solidFill>
                  <a:prstClr val="white"/>
                </a:solidFill>
                <a:hlinkClick r:id="rId4"/>
              </a:rPr>
              <a:t>できる。</a:t>
            </a:r>
            <a:endParaRPr lang="ja-JP" altLang="en-US" dirty="0">
              <a:solidFill>
                <a:prstClr val="white"/>
              </a:solidFill>
            </a:endParaRPr>
          </a:p>
        </p:txBody>
      </p:sp>
    </p:spTree>
    <p:extLst>
      <p:ext uri="{BB962C8B-B14F-4D97-AF65-F5344CB8AC3E}">
        <p14:creationId xmlns:p14="http://schemas.microsoft.com/office/powerpoint/2010/main" val="11769778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38" y="404664"/>
            <a:ext cx="9144917" cy="5790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 1"/>
          <p:cNvSpPr/>
          <p:nvPr/>
        </p:nvSpPr>
        <p:spPr>
          <a:xfrm>
            <a:off x="5796136" y="5157192"/>
            <a:ext cx="3096344" cy="1440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rPr>
              <a:t>教室で学生たちがスマホやタブレットから、理解度を送信。リアルタイムに全体の理解度を把握しながら授業を進めることができる。</a:t>
            </a:r>
          </a:p>
        </p:txBody>
      </p:sp>
    </p:spTree>
    <p:extLst>
      <p:ext uri="{BB962C8B-B14F-4D97-AF65-F5344CB8AC3E}">
        <p14:creationId xmlns:p14="http://schemas.microsoft.com/office/powerpoint/2010/main" val="443277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p:txBody>
          <a:bodyPr/>
          <a:lstStyle/>
          <a:p>
            <a:pPr eaLnBrk="1" hangingPunct="1"/>
            <a:r>
              <a:rPr lang="en-US" altLang="ja-JP" dirty="0" err="1" smtClean="0"/>
              <a:t>YCombinator</a:t>
            </a:r>
            <a:r>
              <a:rPr lang="ja-JP" altLang="en-US" dirty="0" smtClean="0"/>
              <a:t>　インキュベーター</a:t>
            </a:r>
          </a:p>
        </p:txBody>
      </p:sp>
      <p:pic>
        <p:nvPicPr>
          <p:cNvPr id="11267"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1343025"/>
            <a:ext cx="523875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554150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67" y="0"/>
            <a:ext cx="9410233" cy="652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2361" y="4509120"/>
            <a:ext cx="3941639" cy="2232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 1"/>
          <p:cNvSpPr/>
          <p:nvPr/>
        </p:nvSpPr>
        <p:spPr>
          <a:xfrm>
            <a:off x="6012160" y="116632"/>
            <a:ext cx="3312368" cy="2088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rPr>
              <a:t>ホームレスに</a:t>
            </a:r>
            <a:r>
              <a:rPr lang="en-US" altLang="ja-JP" dirty="0">
                <a:solidFill>
                  <a:prstClr val="white"/>
                </a:solidFill>
              </a:rPr>
              <a:t>Wi-Fi</a:t>
            </a:r>
            <a:r>
              <a:rPr lang="ja-JP" altLang="en-US" dirty="0">
                <a:solidFill>
                  <a:prstClr val="white"/>
                </a:solidFill>
              </a:rPr>
              <a:t>ステーションを持たせて地域をホットスポット化する。ホームレスには報酬が与えられる。</a:t>
            </a:r>
            <a:r>
              <a:rPr lang="en-US" altLang="ja-JP" dirty="0">
                <a:solidFill>
                  <a:prstClr val="white"/>
                </a:solidFill>
              </a:rPr>
              <a:t>T</a:t>
            </a:r>
            <a:r>
              <a:rPr lang="ja-JP" altLang="en-US" dirty="0">
                <a:solidFill>
                  <a:prstClr val="white"/>
                </a:solidFill>
              </a:rPr>
              <a:t>シャツが目印。広告代理店が企画。</a:t>
            </a:r>
          </a:p>
        </p:txBody>
      </p:sp>
    </p:spTree>
    <p:extLst>
      <p:ext uri="{BB962C8B-B14F-4D97-AF65-F5344CB8AC3E}">
        <p14:creationId xmlns:p14="http://schemas.microsoft.com/office/powerpoint/2010/main" val="24519320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782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err="1"/>
              <a:t>Grindr</a:t>
            </a:r>
            <a:r>
              <a:rPr lang="en-US" altLang="ja-JP" dirty="0"/>
              <a:t> - </a:t>
            </a:r>
            <a:r>
              <a:rPr lang="ja-JP" altLang="en-US" dirty="0"/>
              <a:t>ゲイ、バイセクシュアル、好奇心旺盛な男性のレーダースコープ。</a:t>
            </a:r>
            <a:endParaRPr kumimoji="1" lang="ja-JP"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9" y="1556792"/>
            <a:ext cx="318135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7849" y="1412776"/>
            <a:ext cx="318135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1412776"/>
            <a:ext cx="318135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35065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205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6293"/>
            <a:ext cx="8666956" cy="678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59018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1869"/>
            <a:ext cx="8748464" cy="6844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03769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9183"/>
            <a:ext cx="8578663" cy="6711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73190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58257"/>
            <a:ext cx="8436124" cy="6599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57567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490538"/>
            <a:ext cx="10020300" cy="783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1407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603250"/>
            <a:ext cx="8128000" cy="565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14282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 y="993775"/>
            <a:ext cx="7994650" cy="487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28751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402</TotalTime>
  <Words>2243</Words>
  <Application>Microsoft Office PowerPoint</Application>
  <PresentationFormat>画面に合わせる (4:3)</PresentationFormat>
  <Paragraphs>204</Paragraphs>
  <Slides>77</Slides>
  <Notes>2</Notes>
  <HiddenSlides>0</HiddenSlides>
  <MMClips>0</MMClips>
  <ScaleCrop>false</ScaleCrop>
  <HeadingPairs>
    <vt:vector size="4" baseType="variant">
      <vt:variant>
        <vt:lpstr>テーマ</vt:lpstr>
      </vt:variant>
      <vt:variant>
        <vt:i4>1</vt:i4>
      </vt:variant>
      <vt:variant>
        <vt:lpstr>スライド タイトル</vt:lpstr>
      </vt:variant>
      <vt:variant>
        <vt:i4>77</vt:i4>
      </vt:variant>
    </vt:vector>
  </HeadingPairs>
  <TitlesOfParts>
    <vt:vector size="78" baseType="lpstr">
      <vt:lpstr>Office ​​テーマ</vt:lpstr>
      <vt:lpstr>ベンチャー精神と創造性と 発想を鍛える読書術</vt:lpstr>
      <vt:lpstr>Ｑ：“インターネットでイノベーションを起こした企業名を挙げてください”</vt:lpstr>
      <vt:lpstr>Ｑ：なぜ大企業から、日本の企業から はイノベーションが出てこないのでしょうか？</vt:lpstr>
      <vt:lpstr>シリコンバレーの起業家たちと 　キーワード１０</vt:lpstr>
      <vt:lpstr>映像で観るベンチャースピリッツ</vt:lpstr>
      <vt:lpstr>Ｗｅｂベンチャーを理解する １０のキーワード</vt:lpstr>
      <vt:lpstr>YCombinator　インキュベーター</vt:lpstr>
      <vt:lpstr>PowerPoint プレゼンテーション</vt:lpstr>
      <vt:lpstr>PowerPoint プレゼンテーション</vt:lpstr>
      <vt:lpstr>PowerPoint プレゼンテーション</vt:lpstr>
      <vt:lpstr>PowerPoint プレゼンテーション</vt:lpstr>
      <vt:lpstr>TechCrunch　業界メディア</vt:lpstr>
      <vt:lpstr>Ｃｒｕｎｃｈｂａｓｅ</vt:lpstr>
      <vt:lpstr>KickStarter　ソーシャルファンド</vt:lpstr>
      <vt:lpstr>ＦＲＥＥ</vt:lpstr>
      <vt:lpstr>ＳＨＡＲＥ</vt:lpstr>
      <vt:lpstr>ＭＥＳＨ</vt:lpstr>
      <vt:lpstr>カーシェアリング</vt:lpstr>
      <vt:lpstr>DIY道具のシェア</vt:lpstr>
      <vt:lpstr>子供服のシェア</vt:lpstr>
      <vt:lpstr>本、CD、ゲーム…のシェア</vt:lpstr>
      <vt:lpstr>ＰＵＢＬＩＣ</vt:lpstr>
      <vt:lpstr>MAKERS</vt:lpstr>
      <vt:lpstr>ザッポスの奇跡 The Zappos Miracles アマゾンが屈したザッポスの新流通戦略とは</vt:lpstr>
      <vt:lpstr>ソーシャル・ビジネス革命 世界の課題を解決する新たな経済システム</vt:lpstr>
      <vt:lpstr>いつか、すべての子供たちに 「ティーチ・フォー・アメリカ」とそこで私が学んだこと</vt:lpstr>
      <vt:lpstr>20歳のときに知っておきたかったこと スタンフォード大学集中講義</vt:lpstr>
      <vt:lpstr>逆風野郎 ダイソン成功物語</vt:lpstr>
      <vt:lpstr>PowerPoint プレゼンテーション</vt:lpstr>
      <vt:lpstr>PowerPoint プレゼンテーション</vt:lpstr>
      <vt:lpstr>PowerPoint プレゼンテーション</vt:lpstr>
      <vt:lpstr>日本の日常を海外に売るFlutterscape</vt:lpstr>
      <vt:lpstr>PowerPoint プレゼンテーション</vt:lpstr>
      <vt:lpstr>文書共有サービス Scribd</vt:lpstr>
      <vt:lpstr>PowerPoint プレゼンテーション</vt:lpstr>
      <vt:lpstr>サイトにコメント機能を提供する Disqus</vt:lpstr>
      <vt:lpstr>PowerPoint プレゼンテーション</vt:lpstr>
      <vt:lpstr>クラウドソース検索エンジン Blekko</vt:lpstr>
      <vt:lpstr>PowerPoint プレゼンテーション</vt:lpstr>
      <vt:lpstr>クラウド・万能メモアプリ Evernote</vt:lpstr>
      <vt:lpstr>PowerPoint プレゼンテーション</vt:lpstr>
      <vt:lpstr>次世代検索エンジン Qwiki</vt:lpstr>
      <vt:lpstr>PowerPoint プレゼンテーション</vt:lpstr>
      <vt:lpstr>Badgeville</vt:lpstr>
      <vt:lpstr>Bigdoor</vt:lpstr>
      <vt:lpstr>Devhub</vt:lpstr>
      <vt:lpstr>ゲーミフィケーション</vt:lpstr>
      <vt:lpstr>CodeEval</vt:lpstr>
      <vt:lpstr>多人数同時参加型オンライン学習グループ　OpenStudy</vt:lpstr>
      <vt:lpstr>無料で商業音楽を楽しめる Ｓｐｏｔｉｆｙ</vt:lpstr>
      <vt:lpstr>その場にいる人だけでいろいろ共有 LoKast</vt:lpstr>
      <vt:lpstr>ＳＮＳとＳＥＯで人気コンテンツをつくる Inbound Writer</vt:lpstr>
      <vt:lpstr>入力テキストにＷｅｂ関連情報を付加する Zemanta</vt:lpstr>
      <vt:lpstr>この会社で働く知り合いは誰を可視化Whoworks.At</vt:lpstr>
      <vt:lpstr>Likeのアグリゲータ Likester</vt:lpstr>
      <vt:lpstr>YouTube動画を編集して作品化 ＳｈｏｒｔＦｏｒｍ</vt:lpstr>
      <vt:lpstr>ファッションコーディネートでビジネスもiQon</vt:lpstr>
      <vt:lpstr>PowerPoint プレゼンテーション</vt:lpstr>
      <vt:lpstr>Discussion</vt:lpstr>
      <vt:lpstr>ITトレンド１０のキーワード Vision 2012</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Grindr - ゲイ、バイセクシュアル、好奇心旺盛な男性のレーダースコープ。</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daiya</dc:creator>
  <cp:lastModifiedBy>Daiya</cp:lastModifiedBy>
  <cp:revision>14</cp:revision>
  <dcterms:created xsi:type="dcterms:W3CDTF">2012-11-30T01:33:56Z</dcterms:created>
  <dcterms:modified xsi:type="dcterms:W3CDTF">2013-12-05T11:01:26Z</dcterms:modified>
</cp:coreProperties>
</file>