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442" r:id="rId2"/>
    <p:sldId id="472" r:id="rId3"/>
    <p:sldId id="473" r:id="rId4"/>
    <p:sldId id="474" r:id="rId5"/>
    <p:sldId id="475" r:id="rId6"/>
    <p:sldId id="470" r:id="rId7"/>
    <p:sldId id="468" r:id="rId8"/>
    <p:sldId id="469" r:id="rId9"/>
    <p:sldId id="261" r:id="rId10"/>
    <p:sldId id="258" r:id="rId11"/>
    <p:sldId id="293" r:id="rId12"/>
    <p:sldId id="294" r:id="rId13"/>
    <p:sldId id="287" r:id="rId14"/>
    <p:sldId id="335" r:id="rId15"/>
    <p:sldId id="336" r:id="rId16"/>
    <p:sldId id="337" r:id="rId17"/>
    <p:sldId id="443" r:id="rId18"/>
    <p:sldId id="444" r:id="rId19"/>
    <p:sldId id="445" r:id="rId20"/>
    <p:sldId id="446" r:id="rId21"/>
    <p:sldId id="447" r:id="rId22"/>
    <p:sldId id="448" r:id="rId23"/>
    <p:sldId id="449" r:id="rId24"/>
    <p:sldId id="450" r:id="rId25"/>
    <p:sldId id="451" r:id="rId26"/>
    <p:sldId id="452" r:id="rId27"/>
    <p:sldId id="453" r:id="rId28"/>
    <p:sldId id="454" r:id="rId29"/>
    <p:sldId id="455" r:id="rId30"/>
    <p:sldId id="456" r:id="rId31"/>
    <p:sldId id="457" r:id="rId32"/>
    <p:sldId id="458" r:id="rId33"/>
    <p:sldId id="459" r:id="rId34"/>
    <p:sldId id="460" r:id="rId35"/>
    <p:sldId id="461" r:id="rId36"/>
    <p:sldId id="462" r:id="rId37"/>
    <p:sldId id="463" r:id="rId38"/>
    <p:sldId id="464" r:id="rId39"/>
    <p:sldId id="465" r:id="rId40"/>
    <p:sldId id="265" r:id="rId41"/>
    <p:sldId id="266" r:id="rId42"/>
    <p:sldId id="466" r:id="rId43"/>
    <p:sldId id="363" r:id="rId44"/>
    <p:sldId id="364" r:id="rId45"/>
    <p:sldId id="365" r:id="rId46"/>
    <p:sldId id="366" r:id="rId47"/>
    <p:sldId id="260" r:id="rId48"/>
    <p:sldId id="257" r:id="rId49"/>
    <p:sldId id="361" r:id="rId50"/>
    <p:sldId id="362" r:id="rId51"/>
    <p:sldId id="295" r:id="rId52"/>
    <p:sldId id="333" r:id="rId53"/>
    <p:sldId id="334" r:id="rId54"/>
    <p:sldId id="359"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86" r:id="rId72"/>
    <p:sldId id="387" r:id="rId73"/>
    <p:sldId id="388" r:id="rId74"/>
    <p:sldId id="389" r:id="rId75"/>
    <p:sldId id="390" r:id="rId76"/>
    <p:sldId id="392" r:id="rId77"/>
    <p:sldId id="393" r:id="rId78"/>
    <p:sldId id="394" r:id="rId79"/>
    <p:sldId id="395" r:id="rId80"/>
    <p:sldId id="396" r:id="rId81"/>
    <p:sldId id="397" r:id="rId82"/>
    <p:sldId id="398" r:id="rId83"/>
    <p:sldId id="399" r:id="rId84"/>
    <p:sldId id="400" r:id="rId85"/>
    <p:sldId id="401" r:id="rId86"/>
    <p:sldId id="312" r:id="rId87"/>
    <p:sldId id="313" r:id="rId88"/>
    <p:sldId id="338" r:id="rId89"/>
    <p:sldId id="402" r:id="rId90"/>
    <p:sldId id="440" r:id="rId91"/>
    <p:sldId id="471" r:id="rId92"/>
    <p:sldId id="467" r:id="rId9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68" d="100"/>
          <a:sy n="68" d="100"/>
        </p:scale>
        <p:origin x="-57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E3684-B5E6-47C8-9926-CA3278E84696}" type="doc">
      <dgm:prSet loTypeId="urn:microsoft.com/office/officeart/2005/8/layout/cycle4#3" loCatId="cycle" qsTypeId="urn:microsoft.com/office/officeart/2005/8/quickstyle/simple1" qsCatId="simple" csTypeId="urn:microsoft.com/office/officeart/2005/8/colors/accent1_2" csCatId="accent1" phldr="1"/>
      <dgm:spPr/>
      <dgm:t>
        <a:bodyPr/>
        <a:lstStyle/>
        <a:p>
          <a:endParaRPr kumimoji="1" lang="ja-JP" altLang="en-US"/>
        </a:p>
      </dgm:t>
    </dgm:pt>
    <dgm:pt modelId="{C62F4E4C-2E6E-4BB2-9308-6046331D342A}">
      <dgm:prSet phldrT="[テキスト]" custT="1"/>
      <dgm:spPr/>
      <dgm:t>
        <a:bodyPr/>
        <a:lstStyle/>
        <a:p>
          <a:r>
            <a:rPr kumimoji="1" lang="ja-JP" altLang="en-US" sz="2800" dirty="0" smtClean="0">
              <a:latin typeface="ＭＳ 明朝" pitchFamily="17" charset="-128"/>
              <a:ea typeface="ＭＳ 明朝" pitchFamily="17" charset="-128"/>
            </a:rPr>
            <a:t>順応</a:t>
          </a:r>
          <a:r>
            <a:rPr kumimoji="1" lang="ja-JP" altLang="en-US" sz="3200" dirty="0" smtClean="0">
              <a:latin typeface="ＭＳ 明朝" pitchFamily="17" charset="-128"/>
              <a:ea typeface="ＭＳ 明朝" pitchFamily="17" charset="-128"/>
            </a:rPr>
            <a:t>世代</a:t>
          </a:r>
          <a:endParaRPr kumimoji="1" lang="ja-JP" altLang="en-US" sz="3200" dirty="0">
            <a:latin typeface="ＭＳ 明朝" pitchFamily="17" charset="-128"/>
            <a:ea typeface="ＭＳ 明朝" pitchFamily="17" charset="-128"/>
          </a:endParaRPr>
        </a:p>
      </dgm:t>
    </dgm:pt>
    <dgm:pt modelId="{C376790E-6114-4CE3-BFBC-B61C32D28D5B}" type="parTrans" cxnId="{7A697757-C31F-450F-BD63-4BFA2527C539}">
      <dgm:prSet/>
      <dgm:spPr/>
      <dgm:t>
        <a:bodyPr/>
        <a:lstStyle/>
        <a:p>
          <a:endParaRPr kumimoji="1" lang="ja-JP" altLang="en-US"/>
        </a:p>
      </dgm:t>
    </dgm:pt>
    <dgm:pt modelId="{033CFF2B-2314-4A76-B215-90D6166CBEC3}" type="sibTrans" cxnId="{7A697757-C31F-450F-BD63-4BFA2527C539}">
      <dgm:prSet/>
      <dgm:spPr/>
      <dgm:t>
        <a:bodyPr/>
        <a:lstStyle/>
        <a:p>
          <a:endParaRPr kumimoji="1" lang="ja-JP" altLang="en-US"/>
        </a:p>
      </dgm:t>
    </dgm:pt>
    <dgm:pt modelId="{0F35190F-0937-46A4-A021-80A2DB7A6919}">
      <dgm:prSet phldrT="[テキスト]" custT="1"/>
      <dgm:spPr/>
      <dgm:t>
        <a:bodyPr/>
        <a:lstStyle/>
        <a:p>
          <a:r>
            <a:rPr kumimoji="1" lang="ja-JP" altLang="en-US" sz="2000" dirty="0" smtClean="0"/>
            <a:t>リスクを避け、体制におもねり、妥協しがちな少数派世代。まだ幼稚園児。</a:t>
          </a:r>
          <a:endParaRPr kumimoji="1" lang="ja-JP" altLang="en-US" sz="2000" dirty="0"/>
        </a:p>
      </dgm:t>
    </dgm:pt>
    <dgm:pt modelId="{820C2A55-685C-440B-B304-C4F12E56E9AF}" type="parTrans" cxnId="{0D937542-049B-4EFC-BDC6-9E97E960E755}">
      <dgm:prSet/>
      <dgm:spPr/>
      <dgm:t>
        <a:bodyPr/>
        <a:lstStyle/>
        <a:p>
          <a:endParaRPr kumimoji="1" lang="ja-JP" altLang="en-US"/>
        </a:p>
      </dgm:t>
    </dgm:pt>
    <dgm:pt modelId="{DA48EBD4-51C8-4BAF-AC1B-FB779710E77D}" type="sibTrans" cxnId="{0D937542-049B-4EFC-BDC6-9E97E960E755}">
      <dgm:prSet/>
      <dgm:spPr/>
      <dgm:t>
        <a:bodyPr/>
        <a:lstStyle/>
        <a:p>
          <a:endParaRPr kumimoji="1" lang="ja-JP" altLang="en-US"/>
        </a:p>
      </dgm:t>
    </dgm:pt>
    <dgm:pt modelId="{1B07A321-756D-4632-BC7E-263A83257FE2}">
      <dgm:prSet phldrT="[テキスト]" custT="1"/>
      <dgm:spPr/>
      <dgm:t>
        <a:bodyPr/>
        <a:lstStyle/>
        <a:p>
          <a:r>
            <a:rPr kumimoji="1" lang="zh-TW" altLang="en-US" sz="2800" dirty="0" smtClean="0">
              <a:latin typeface="ＭＳ 明朝" pitchFamily="17" charset="-128"/>
              <a:ea typeface="ＭＳ 明朝" pitchFamily="17" charset="-128"/>
            </a:rPr>
            <a:t>理想主義世代</a:t>
          </a:r>
          <a:endParaRPr kumimoji="1" lang="ja-JP" altLang="en-US" sz="2800" dirty="0">
            <a:latin typeface="ＭＳ 明朝" pitchFamily="17" charset="-128"/>
            <a:ea typeface="ＭＳ 明朝" pitchFamily="17" charset="-128"/>
          </a:endParaRPr>
        </a:p>
      </dgm:t>
    </dgm:pt>
    <dgm:pt modelId="{20F833BA-2519-4FBB-B81E-AE4111214925}" type="parTrans" cxnId="{99616221-23A2-435B-A628-5D0C866333B2}">
      <dgm:prSet/>
      <dgm:spPr/>
      <dgm:t>
        <a:bodyPr/>
        <a:lstStyle/>
        <a:p>
          <a:endParaRPr kumimoji="1" lang="ja-JP" altLang="en-US"/>
        </a:p>
      </dgm:t>
    </dgm:pt>
    <dgm:pt modelId="{C8C1B476-B9C7-4F05-A528-7F867DD6F89F}" type="sibTrans" cxnId="{99616221-23A2-435B-A628-5D0C866333B2}">
      <dgm:prSet/>
      <dgm:spPr/>
      <dgm:t>
        <a:bodyPr/>
        <a:lstStyle/>
        <a:p>
          <a:endParaRPr kumimoji="1" lang="ja-JP" altLang="en-US"/>
        </a:p>
      </dgm:t>
    </dgm:pt>
    <dgm:pt modelId="{39DC8261-EF70-48A3-BD34-53F312CE24D3}">
      <dgm:prSet phldrT="[テキスト]" custT="1"/>
      <dgm:spPr/>
      <dgm:t>
        <a:bodyPr/>
        <a:lstStyle/>
        <a:p>
          <a:r>
            <a:rPr kumimoji="1" lang="ja-JP" altLang="en-US" sz="2000" dirty="0" smtClean="0"/>
            <a:t>多数派で内面を大事にする。</a:t>
          </a:r>
          <a:endParaRPr kumimoji="1" lang="ja-JP" altLang="en-US" sz="2000" dirty="0"/>
        </a:p>
      </dgm:t>
    </dgm:pt>
    <dgm:pt modelId="{29E26F8B-1066-4A36-85F5-14FE3E6FAEB1}" type="parTrans" cxnId="{9151DEC8-AE0B-4245-AD4C-920D8E3D3B4F}">
      <dgm:prSet/>
      <dgm:spPr/>
      <dgm:t>
        <a:bodyPr/>
        <a:lstStyle/>
        <a:p>
          <a:endParaRPr kumimoji="1" lang="ja-JP" altLang="en-US"/>
        </a:p>
      </dgm:t>
    </dgm:pt>
    <dgm:pt modelId="{73512CDB-D005-4575-8EDC-D77FAF3A619D}" type="sibTrans" cxnId="{9151DEC8-AE0B-4245-AD4C-920D8E3D3B4F}">
      <dgm:prSet/>
      <dgm:spPr/>
      <dgm:t>
        <a:bodyPr/>
        <a:lstStyle/>
        <a:p>
          <a:endParaRPr kumimoji="1" lang="ja-JP" altLang="en-US"/>
        </a:p>
      </dgm:t>
    </dgm:pt>
    <dgm:pt modelId="{4BD3AA8E-BA72-4537-BC4B-8B90020F6319}">
      <dgm:prSet phldrT="[テキスト]" custT="1"/>
      <dgm:spPr/>
      <dgm:t>
        <a:bodyPr/>
        <a:lstStyle/>
        <a:p>
          <a:r>
            <a:rPr kumimoji="1" lang="ja-JP" altLang="en-US" sz="2800" dirty="0" smtClean="0">
              <a:latin typeface="ＭＳ 明朝" pitchFamily="17" charset="-128"/>
              <a:ea typeface="ＭＳ 明朝" pitchFamily="17" charset="-128"/>
            </a:rPr>
            <a:t>反発世代</a:t>
          </a:r>
          <a:endParaRPr kumimoji="1" lang="ja-JP" altLang="en-US" sz="2800" dirty="0">
            <a:latin typeface="ＭＳ 明朝" pitchFamily="17" charset="-128"/>
            <a:ea typeface="ＭＳ 明朝" pitchFamily="17" charset="-128"/>
          </a:endParaRPr>
        </a:p>
      </dgm:t>
    </dgm:pt>
    <dgm:pt modelId="{F2F208B2-8BD1-44A0-BD3B-B91F464D4E83}" type="parTrans" cxnId="{51231D5C-923D-44B0-800B-F402936DC4ED}">
      <dgm:prSet/>
      <dgm:spPr/>
      <dgm:t>
        <a:bodyPr/>
        <a:lstStyle/>
        <a:p>
          <a:endParaRPr kumimoji="1" lang="ja-JP" altLang="en-US"/>
        </a:p>
      </dgm:t>
    </dgm:pt>
    <dgm:pt modelId="{24072397-EBE6-47CA-A581-7FD35CA789C1}" type="sibTrans" cxnId="{51231D5C-923D-44B0-800B-F402936DC4ED}">
      <dgm:prSet/>
      <dgm:spPr/>
      <dgm:t>
        <a:bodyPr/>
        <a:lstStyle/>
        <a:p>
          <a:endParaRPr kumimoji="1" lang="ja-JP" altLang="en-US"/>
        </a:p>
      </dgm:t>
    </dgm:pt>
    <dgm:pt modelId="{0C21C918-AD9D-4D32-8F0F-4765749453CE}">
      <dgm:prSet phldrT="[テキスト]" custT="1"/>
      <dgm:spPr/>
      <dgm:t>
        <a:bodyPr/>
        <a:lstStyle/>
        <a:p>
          <a:r>
            <a:rPr kumimoji="1" lang="ja-JP" altLang="en-US" sz="2000" dirty="0" smtClean="0"/>
            <a:t>少数派の世代。独立独歩で起業家精神と現実感覚が強い。</a:t>
          </a:r>
          <a:r>
            <a:rPr kumimoji="1" lang="en-US" altLang="en-US" sz="2000" dirty="0" smtClean="0"/>
            <a:t>X</a:t>
          </a:r>
          <a:r>
            <a:rPr kumimoji="1" lang="ja-JP" altLang="en-US" sz="2000" dirty="0" smtClean="0"/>
            <a:t>世代。</a:t>
          </a:r>
          <a:endParaRPr kumimoji="1" lang="ja-JP" altLang="en-US" sz="2000" dirty="0"/>
        </a:p>
      </dgm:t>
    </dgm:pt>
    <dgm:pt modelId="{6C49FFF9-F6EB-4787-BA36-EA824CEB3247}" type="parTrans" cxnId="{027A8126-B105-4906-95B4-E7F117BF3AD8}">
      <dgm:prSet/>
      <dgm:spPr/>
      <dgm:t>
        <a:bodyPr/>
        <a:lstStyle/>
        <a:p>
          <a:endParaRPr kumimoji="1" lang="ja-JP" altLang="en-US"/>
        </a:p>
      </dgm:t>
    </dgm:pt>
    <dgm:pt modelId="{0E2A5229-4324-4313-8294-4ED417E9DF26}" type="sibTrans" cxnId="{027A8126-B105-4906-95B4-E7F117BF3AD8}">
      <dgm:prSet/>
      <dgm:spPr/>
      <dgm:t>
        <a:bodyPr/>
        <a:lstStyle/>
        <a:p>
          <a:endParaRPr kumimoji="1" lang="ja-JP" altLang="en-US"/>
        </a:p>
      </dgm:t>
    </dgm:pt>
    <dgm:pt modelId="{3C84E111-4C47-479F-A3A6-CBDA713AB3F0}">
      <dgm:prSet phldrT="[テキスト]" custT="1"/>
      <dgm:spPr/>
      <dgm:t>
        <a:bodyPr/>
        <a:lstStyle/>
        <a:p>
          <a:r>
            <a:rPr kumimoji="1" lang="zh-CN" altLang="en-US" sz="2800" dirty="0" smtClean="0">
              <a:latin typeface="ＭＳ 明朝" pitchFamily="17" charset="-128"/>
              <a:ea typeface="ＭＳ 明朝" pitchFamily="17" charset="-128"/>
            </a:rPr>
            <a:t>市民社会世代</a:t>
          </a:r>
          <a:endParaRPr kumimoji="1" lang="ja-JP" altLang="en-US" sz="2800" dirty="0">
            <a:latin typeface="ＭＳ 明朝" pitchFamily="17" charset="-128"/>
            <a:ea typeface="ＭＳ 明朝" pitchFamily="17" charset="-128"/>
          </a:endParaRPr>
        </a:p>
      </dgm:t>
    </dgm:pt>
    <dgm:pt modelId="{88FA341F-927E-492C-BE9C-527263B60142}" type="parTrans" cxnId="{4F96C17C-3867-4C6B-A417-F0EC119B0882}">
      <dgm:prSet/>
      <dgm:spPr/>
      <dgm:t>
        <a:bodyPr/>
        <a:lstStyle/>
        <a:p>
          <a:endParaRPr kumimoji="1" lang="ja-JP" altLang="en-US"/>
        </a:p>
      </dgm:t>
    </dgm:pt>
    <dgm:pt modelId="{24283834-9A34-4642-A152-71BA08FB8573}" type="sibTrans" cxnId="{4F96C17C-3867-4C6B-A417-F0EC119B0882}">
      <dgm:prSet/>
      <dgm:spPr/>
      <dgm:t>
        <a:bodyPr/>
        <a:lstStyle/>
        <a:p>
          <a:endParaRPr kumimoji="1" lang="ja-JP" altLang="en-US"/>
        </a:p>
      </dgm:t>
    </dgm:pt>
    <dgm:pt modelId="{33586179-F5B6-4F39-A841-5D595E8E0168}">
      <dgm:prSet phldrT="[テキスト]"/>
      <dgm:spPr/>
      <dgm:t>
        <a:bodyPr/>
        <a:lstStyle/>
        <a:p>
          <a:r>
            <a:rPr kumimoji="1" lang="ja-JP" altLang="en-US" dirty="0" smtClean="0"/>
            <a:t>多数派で社会性を大事にする。</a:t>
          </a:r>
          <a:r>
            <a:rPr kumimoji="1" lang="en-US" altLang="en-US" dirty="0" smtClean="0"/>
            <a:t>M</a:t>
          </a:r>
          <a:r>
            <a:rPr kumimoji="1" lang="ja-JP" altLang="en-US" dirty="0" smtClean="0"/>
            <a:t>世代、１サイクル前の</a:t>
          </a:r>
          <a:r>
            <a:rPr kumimoji="1" lang="en-US" altLang="en-US" dirty="0" smtClean="0"/>
            <a:t>GI</a:t>
          </a:r>
          <a:r>
            <a:rPr kumimoji="1" lang="ja-JP" altLang="en-US" dirty="0" smtClean="0"/>
            <a:t>世代</a:t>
          </a:r>
          <a:endParaRPr kumimoji="1" lang="ja-JP" altLang="en-US" dirty="0"/>
        </a:p>
      </dgm:t>
    </dgm:pt>
    <dgm:pt modelId="{D76402FE-4B77-4DB1-8DE6-2D88CE3802F1}" type="parTrans" cxnId="{9EDBF47D-9EDC-470F-BDBF-A33C17066565}">
      <dgm:prSet/>
      <dgm:spPr/>
      <dgm:t>
        <a:bodyPr/>
        <a:lstStyle/>
        <a:p>
          <a:endParaRPr kumimoji="1" lang="ja-JP" altLang="en-US"/>
        </a:p>
      </dgm:t>
    </dgm:pt>
    <dgm:pt modelId="{CF204088-D7BC-4C79-A072-A5562546ACA4}" type="sibTrans" cxnId="{9EDBF47D-9EDC-470F-BDBF-A33C17066565}">
      <dgm:prSet/>
      <dgm:spPr/>
      <dgm:t>
        <a:bodyPr/>
        <a:lstStyle/>
        <a:p>
          <a:endParaRPr kumimoji="1" lang="ja-JP" altLang="en-US"/>
        </a:p>
      </dgm:t>
    </dgm:pt>
    <dgm:pt modelId="{4014F797-3D78-49D8-8D41-CBBF07F2C64B}">
      <dgm:prSet/>
      <dgm:spPr/>
      <dgm:t>
        <a:bodyPr/>
        <a:lstStyle/>
        <a:p>
          <a:endParaRPr kumimoji="1" lang="ja-JP" altLang="en-US" sz="1600" dirty="0"/>
        </a:p>
      </dgm:t>
    </dgm:pt>
    <dgm:pt modelId="{30FF1D61-945F-45E6-AE29-51638DD47650}" type="parTrans" cxnId="{CAFA2263-8951-46BC-961D-2B71966BDC9C}">
      <dgm:prSet/>
      <dgm:spPr/>
      <dgm:t>
        <a:bodyPr/>
        <a:lstStyle/>
        <a:p>
          <a:endParaRPr kumimoji="1" lang="ja-JP" altLang="en-US"/>
        </a:p>
      </dgm:t>
    </dgm:pt>
    <dgm:pt modelId="{AA61CA8B-7A5A-409F-9606-94464CDE6087}" type="sibTrans" cxnId="{CAFA2263-8951-46BC-961D-2B71966BDC9C}">
      <dgm:prSet/>
      <dgm:spPr/>
      <dgm:t>
        <a:bodyPr/>
        <a:lstStyle/>
        <a:p>
          <a:endParaRPr kumimoji="1" lang="ja-JP" altLang="en-US"/>
        </a:p>
      </dgm:t>
    </dgm:pt>
    <dgm:pt modelId="{DDB3671C-78B0-420D-9183-D07CF12E3612}">
      <dgm:prSet phldrT="[テキスト]" custT="1"/>
      <dgm:spPr/>
      <dgm:t>
        <a:bodyPr/>
        <a:lstStyle/>
        <a:p>
          <a:r>
            <a:rPr kumimoji="1" lang="ja-JP" altLang="en-US" sz="2000" dirty="0" smtClean="0"/>
            <a:t>自分の価値観で行動。ベビーブーマー世代。</a:t>
          </a:r>
          <a:endParaRPr kumimoji="1" lang="ja-JP" altLang="en-US" sz="2000" dirty="0"/>
        </a:p>
      </dgm:t>
    </dgm:pt>
    <dgm:pt modelId="{DA4DAEDA-30B6-449A-9D63-8BC6492BE5BF}" type="parTrans" cxnId="{27192CFA-4934-4D4A-AB78-A5477CBAB5E9}">
      <dgm:prSet/>
      <dgm:spPr/>
      <dgm:t>
        <a:bodyPr/>
        <a:lstStyle/>
        <a:p>
          <a:endParaRPr kumimoji="1" lang="ja-JP" altLang="en-US"/>
        </a:p>
      </dgm:t>
    </dgm:pt>
    <dgm:pt modelId="{D83D3BAE-CA18-4EE3-B6CC-AD3B4845D9DD}" type="sibTrans" cxnId="{27192CFA-4934-4D4A-AB78-A5477CBAB5E9}">
      <dgm:prSet/>
      <dgm:spPr/>
      <dgm:t>
        <a:bodyPr/>
        <a:lstStyle/>
        <a:p>
          <a:endParaRPr kumimoji="1" lang="ja-JP" altLang="en-US"/>
        </a:p>
      </dgm:t>
    </dgm:pt>
    <dgm:pt modelId="{0AF0CB97-331D-45B7-873E-D36B98B7FEC5}" type="pres">
      <dgm:prSet presAssocID="{6D6E3684-B5E6-47C8-9926-CA3278E84696}" presName="cycleMatrixDiagram" presStyleCnt="0">
        <dgm:presLayoutVars>
          <dgm:chMax val="1"/>
          <dgm:dir/>
          <dgm:animLvl val="lvl"/>
          <dgm:resizeHandles val="exact"/>
        </dgm:presLayoutVars>
      </dgm:prSet>
      <dgm:spPr/>
      <dgm:t>
        <a:bodyPr/>
        <a:lstStyle/>
        <a:p>
          <a:endParaRPr kumimoji="1" lang="ja-JP" altLang="en-US"/>
        </a:p>
      </dgm:t>
    </dgm:pt>
    <dgm:pt modelId="{13D3858E-C424-4117-B1EF-EAA0922DA880}" type="pres">
      <dgm:prSet presAssocID="{6D6E3684-B5E6-47C8-9926-CA3278E84696}" presName="children" presStyleCnt="0"/>
      <dgm:spPr/>
    </dgm:pt>
    <dgm:pt modelId="{8718C358-CB79-4F3A-BAD0-3CA57D472AC0}" type="pres">
      <dgm:prSet presAssocID="{6D6E3684-B5E6-47C8-9926-CA3278E84696}" presName="child1group" presStyleCnt="0"/>
      <dgm:spPr/>
    </dgm:pt>
    <dgm:pt modelId="{E18724A5-631C-4A49-B3CD-9E4FFAD60600}" type="pres">
      <dgm:prSet presAssocID="{6D6E3684-B5E6-47C8-9926-CA3278E84696}" presName="child1" presStyleLbl="bgAcc1" presStyleIdx="0" presStyleCnt="4"/>
      <dgm:spPr/>
      <dgm:t>
        <a:bodyPr/>
        <a:lstStyle/>
        <a:p>
          <a:endParaRPr kumimoji="1" lang="ja-JP" altLang="en-US"/>
        </a:p>
      </dgm:t>
    </dgm:pt>
    <dgm:pt modelId="{F7F0A87C-4476-4BE6-9F2E-61F8B9902C4F}" type="pres">
      <dgm:prSet presAssocID="{6D6E3684-B5E6-47C8-9926-CA3278E84696}" presName="child1Text" presStyleLbl="bgAcc1" presStyleIdx="0" presStyleCnt="4">
        <dgm:presLayoutVars>
          <dgm:bulletEnabled val="1"/>
        </dgm:presLayoutVars>
      </dgm:prSet>
      <dgm:spPr/>
      <dgm:t>
        <a:bodyPr/>
        <a:lstStyle/>
        <a:p>
          <a:endParaRPr kumimoji="1" lang="ja-JP" altLang="en-US"/>
        </a:p>
      </dgm:t>
    </dgm:pt>
    <dgm:pt modelId="{CC284F31-F4C5-4FF7-8F74-8657C76DF20C}" type="pres">
      <dgm:prSet presAssocID="{6D6E3684-B5E6-47C8-9926-CA3278E84696}" presName="child2group" presStyleCnt="0"/>
      <dgm:spPr/>
    </dgm:pt>
    <dgm:pt modelId="{9C215E5B-A20E-4DB7-A3DE-081B24FFC2A6}" type="pres">
      <dgm:prSet presAssocID="{6D6E3684-B5E6-47C8-9926-CA3278E84696}" presName="child2" presStyleLbl="bgAcc1" presStyleIdx="1" presStyleCnt="4"/>
      <dgm:spPr/>
      <dgm:t>
        <a:bodyPr/>
        <a:lstStyle/>
        <a:p>
          <a:endParaRPr kumimoji="1" lang="ja-JP" altLang="en-US"/>
        </a:p>
      </dgm:t>
    </dgm:pt>
    <dgm:pt modelId="{84384D9A-5631-4CA6-BE4A-99517AA6EBA8}" type="pres">
      <dgm:prSet presAssocID="{6D6E3684-B5E6-47C8-9926-CA3278E84696}" presName="child2Text" presStyleLbl="bgAcc1" presStyleIdx="1" presStyleCnt="4">
        <dgm:presLayoutVars>
          <dgm:bulletEnabled val="1"/>
        </dgm:presLayoutVars>
      </dgm:prSet>
      <dgm:spPr/>
      <dgm:t>
        <a:bodyPr/>
        <a:lstStyle/>
        <a:p>
          <a:endParaRPr kumimoji="1" lang="ja-JP" altLang="en-US"/>
        </a:p>
      </dgm:t>
    </dgm:pt>
    <dgm:pt modelId="{4D57E0CF-EB4E-4BB3-9B48-7FBE0F90577A}" type="pres">
      <dgm:prSet presAssocID="{6D6E3684-B5E6-47C8-9926-CA3278E84696}" presName="child3group" presStyleCnt="0"/>
      <dgm:spPr/>
    </dgm:pt>
    <dgm:pt modelId="{B1588918-18C8-415D-BAC9-359CA5316DBE}" type="pres">
      <dgm:prSet presAssocID="{6D6E3684-B5E6-47C8-9926-CA3278E84696}" presName="child3" presStyleLbl="bgAcc1" presStyleIdx="2" presStyleCnt="4"/>
      <dgm:spPr/>
      <dgm:t>
        <a:bodyPr/>
        <a:lstStyle/>
        <a:p>
          <a:endParaRPr kumimoji="1" lang="ja-JP" altLang="en-US"/>
        </a:p>
      </dgm:t>
    </dgm:pt>
    <dgm:pt modelId="{A6176C0C-4C25-4C99-BD2E-90B837516CE9}" type="pres">
      <dgm:prSet presAssocID="{6D6E3684-B5E6-47C8-9926-CA3278E84696}" presName="child3Text" presStyleLbl="bgAcc1" presStyleIdx="2" presStyleCnt="4">
        <dgm:presLayoutVars>
          <dgm:bulletEnabled val="1"/>
        </dgm:presLayoutVars>
      </dgm:prSet>
      <dgm:spPr/>
      <dgm:t>
        <a:bodyPr/>
        <a:lstStyle/>
        <a:p>
          <a:endParaRPr kumimoji="1" lang="ja-JP" altLang="en-US"/>
        </a:p>
      </dgm:t>
    </dgm:pt>
    <dgm:pt modelId="{100757D8-A4AA-46C1-B814-B70A794B131D}" type="pres">
      <dgm:prSet presAssocID="{6D6E3684-B5E6-47C8-9926-CA3278E84696}" presName="child4group" presStyleCnt="0"/>
      <dgm:spPr/>
    </dgm:pt>
    <dgm:pt modelId="{A8534341-0E3E-4458-82ED-1CDE4A374681}" type="pres">
      <dgm:prSet presAssocID="{6D6E3684-B5E6-47C8-9926-CA3278E84696}" presName="child4" presStyleLbl="bgAcc1" presStyleIdx="3" presStyleCnt="4"/>
      <dgm:spPr/>
      <dgm:t>
        <a:bodyPr/>
        <a:lstStyle/>
        <a:p>
          <a:endParaRPr kumimoji="1" lang="ja-JP" altLang="en-US"/>
        </a:p>
      </dgm:t>
    </dgm:pt>
    <dgm:pt modelId="{E5C1BC2A-4365-4C15-A1DE-E08493138EE3}" type="pres">
      <dgm:prSet presAssocID="{6D6E3684-B5E6-47C8-9926-CA3278E84696}" presName="child4Text" presStyleLbl="bgAcc1" presStyleIdx="3" presStyleCnt="4">
        <dgm:presLayoutVars>
          <dgm:bulletEnabled val="1"/>
        </dgm:presLayoutVars>
      </dgm:prSet>
      <dgm:spPr/>
      <dgm:t>
        <a:bodyPr/>
        <a:lstStyle/>
        <a:p>
          <a:endParaRPr kumimoji="1" lang="ja-JP" altLang="en-US"/>
        </a:p>
      </dgm:t>
    </dgm:pt>
    <dgm:pt modelId="{C9CB6D51-B3D6-4796-B842-EA0BD1F7CF96}" type="pres">
      <dgm:prSet presAssocID="{6D6E3684-B5E6-47C8-9926-CA3278E84696}" presName="childPlaceholder" presStyleCnt="0"/>
      <dgm:spPr/>
    </dgm:pt>
    <dgm:pt modelId="{DBB2A380-067B-48AF-9D53-198F2B06CDCC}" type="pres">
      <dgm:prSet presAssocID="{6D6E3684-B5E6-47C8-9926-CA3278E84696}" presName="circle" presStyleCnt="0"/>
      <dgm:spPr/>
    </dgm:pt>
    <dgm:pt modelId="{FA58DC0A-4262-4141-AFB1-C784332C5EA5}" type="pres">
      <dgm:prSet presAssocID="{6D6E3684-B5E6-47C8-9926-CA3278E84696}" presName="quadrant1" presStyleLbl="node1" presStyleIdx="0" presStyleCnt="4">
        <dgm:presLayoutVars>
          <dgm:chMax val="1"/>
          <dgm:bulletEnabled val="1"/>
        </dgm:presLayoutVars>
      </dgm:prSet>
      <dgm:spPr/>
      <dgm:t>
        <a:bodyPr/>
        <a:lstStyle/>
        <a:p>
          <a:endParaRPr kumimoji="1" lang="ja-JP" altLang="en-US"/>
        </a:p>
      </dgm:t>
    </dgm:pt>
    <dgm:pt modelId="{24F7AF56-0540-46E1-B370-89D570456508}" type="pres">
      <dgm:prSet presAssocID="{6D6E3684-B5E6-47C8-9926-CA3278E84696}" presName="quadrant2" presStyleLbl="node1" presStyleIdx="1" presStyleCnt="4">
        <dgm:presLayoutVars>
          <dgm:chMax val="1"/>
          <dgm:bulletEnabled val="1"/>
        </dgm:presLayoutVars>
      </dgm:prSet>
      <dgm:spPr/>
      <dgm:t>
        <a:bodyPr/>
        <a:lstStyle/>
        <a:p>
          <a:endParaRPr kumimoji="1" lang="ja-JP" altLang="en-US"/>
        </a:p>
      </dgm:t>
    </dgm:pt>
    <dgm:pt modelId="{F90AEFE1-6439-452B-817B-42986C379D0B}" type="pres">
      <dgm:prSet presAssocID="{6D6E3684-B5E6-47C8-9926-CA3278E84696}" presName="quadrant3" presStyleLbl="node1" presStyleIdx="2" presStyleCnt="4">
        <dgm:presLayoutVars>
          <dgm:chMax val="1"/>
          <dgm:bulletEnabled val="1"/>
        </dgm:presLayoutVars>
      </dgm:prSet>
      <dgm:spPr/>
      <dgm:t>
        <a:bodyPr/>
        <a:lstStyle/>
        <a:p>
          <a:endParaRPr kumimoji="1" lang="ja-JP" altLang="en-US"/>
        </a:p>
      </dgm:t>
    </dgm:pt>
    <dgm:pt modelId="{3899F146-C14B-45E0-94C5-DDC49E9B4F7E}" type="pres">
      <dgm:prSet presAssocID="{6D6E3684-B5E6-47C8-9926-CA3278E84696}" presName="quadrant4" presStyleLbl="node1" presStyleIdx="3" presStyleCnt="4">
        <dgm:presLayoutVars>
          <dgm:chMax val="1"/>
          <dgm:bulletEnabled val="1"/>
        </dgm:presLayoutVars>
      </dgm:prSet>
      <dgm:spPr/>
      <dgm:t>
        <a:bodyPr/>
        <a:lstStyle/>
        <a:p>
          <a:endParaRPr kumimoji="1" lang="ja-JP" altLang="en-US"/>
        </a:p>
      </dgm:t>
    </dgm:pt>
    <dgm:pt modelId="{B9477C4C-EA3F-488B-9F6D-C7452D14EC50}" type="pres">
      <dgm:prSet presAssocID="{6D6E3684-B5E6-47C8-9926-CA3278E84696}" presName="quadrantPlaceholder" presStyleCnt="0"/>
      <dgm:spPr/>
    </dgm:pt>
    <dgm:pt modelId="{1695F295-1F1B-44E8-B6FD-C2D9E64A8051}" type="pres">
      <dgm:prSet presAssocID="{6D6E3684-B5E6-47C8-9926-CA3278E84696}" presName="center1" presStyleLbl="fgShp" presStyleIdx="0" presStyleCnt="2"/>
      <dgm:spPr/>
    </dgm:pt>
    <dgm:pt modelId="{DBBE3D11-541A-4583-B6D7-0FD76DF6F331}" type="pres">
      <dgm:prSet presAssocID="{6D6E3684-B5E6-47C8-9926-CA3278E84696}" presName="center2" presStyleLbl="fgShp" presStyleIdx="1" presStyleCnt="2"/>
      <dgm:spPr/>
    </dgm:pt>
  </dgm:ptLst>
  <dgm:cxnLst>
    <dgm:cxn modelId="{799CCAA2-E25A-48CA-BC3E-06D3B5F81F7A}" type="presOf" srcId="{4014F797-3D78-49D8-8D41-CBBF07F2C64B}" destId="{9C215E5B-A20E-4DB7-A3DE-081B24FFC2A6}" srcOrd="0" destOrd="2" presId="urn:microsoft.com/office/officeart/2005/8/layout/cycle4#3"/>
    <dgm:cxn modelId="{66CABD34-A41A-4C8A-B4B1-08D06FC86218}" type="presOf" srcId="{DDB3671C-78B0-420D-9183-D07CF12E3612}" destId="{84384D9A-5631-4CA6-BE4A-99517AA6EBA8}" srcOrd="1" destOrd="1" presId="urn:microsoft.com/office/officeart/2005/8/layout/cycle4#3"/>
    <dgm:cxn modelId="{4E809724-A100-426C-B748-E62DC4BB3A88}" type="presOf" srcId="{0C21C918-AD9D-4D32-8F0F-4765749453CE}" destId="{B1588918-18C8-415D-BAC9-359CA5316DBE}" srcOrd="0" destOrd="0" presId="urn:microsoft.com/office/officeart/2005/8/layout/cycle4#3"/>
    <dgm:cxn modelId="{27192CFA-4934-4D4A-AB78-A5477CBAB5E9}" srcId="{1B07A321-756D-4632-BC7E-263A83257FE2}" destId="{DDB3671C-78B0-420D-9183-D07CF12E3612}" srcOrd="1" destOrd="0" parTransId="{DA4DAEDA-30B6-449A-9D63-8BC6492BE5BF}" sibTransId="{D83D3BAE-CA18-4EE3-B6CC-AD3B4845D9DD}"/>
    <dgm:cxn modelId="{9151DEC8-AE0B-4245-AD4C-920D8E3D3B4F}" srcId="{1B07A321-756D-4632-BC7E-263A83257FE2}" destId="{39DC8261-EF70-48A3-BD34-53F312CE24D3}" srcOrd="0" destOrd="0" parTransId="{29E26F8B-1066-4A36-85F5-14FE3E6FAEB1}" sibTransId="{73512CDB-D005-4575-8EDC-D77FAF3A619D}"/>
    <dgm:cxn modelId="{5572A8E3-2088-43C7-B9CF-0CA8B801EEF6}" type="presOf" srcId="{33586179-F5B6-4F39-A841-5D595E8E0168}" destId="{A8534341-0E3E-4458-82ED-1CDE4A374681}" srcOrd="0" destOrd="0" presId="urn:microsoft.com/office/officeart/2005/8/layout/cycle4#3"/>
    <dgm:cxn modelId="{1260A715-82DB-485B-A452-77F1BEBA832A}" type="presOf" srcId="{4014F797-3D78-49D8-8D41-CBBF07F2C64B}" destId="{84384D9A-5631-4CA6-BE4A-99517AA6EBA8}" srcOrd="1" destOrd="2" presId="urn:microsoft.com/office/officeart/2005/8/layout/cycle4#3"/>
    <dgm:cxn modelId="{91ECC760-CCB0-4803-A0A6-26294FF5A6CF}" type="presOf" srcId="{0F35190F-0937-46A4-A021-80A2DB7A6919}" destId="{E18724A5-631C-4A49-B3CD-9E4FFAD60600}" srcOrd="0" destOrd="0" presId="urn:microsoft.com/office/officeart/2005/8/layout/cycle4#3"/>
    <dgm:cxn modelId="{C25DC99A-2A7E-4098-872D-A386A297F69F}" type="presOf" srcId="{C62F4E4C-2E6E-4BB2-9308-6046331D342A}" destId="{FA58DC0A-4262-4141-AFB1-C784332C5EA5}" srcOrd="0" destOrd="0" presId="urn:microsoft.com/office/officeart/2005/8/layout/cycle4#3"/>
    <dgm:cxn modelId="{A4B0F527-725D-4455-8456-667D7AD1E1D0}" type="presOf" srcId="{33586179-F5B6-4F39-A841-5D595E8E0168}" destId="{E5C1BC2A-4365-4C15-A1DE-E08493138EE3}" srcOrd="1" destOrd="0" presId="urn:microsoft.com/office/officeart/2005/8/layout/cycle4#3"/>
    <dgm:cxn modelId="{6459B67A-2047-4F30-9861-8029DA00F06E}" type="presOf" srcId="{4BD3AA8E-BA72-4537-BC4B-8B90020F6319}" destId="{F90AEFE1-6439-452B-817B-42986C379D0B}" srcOrd="0" destOrd="0" presId="urn:microsoft.com/office/officeart/2005/8/layout/cycle4#3"/>
    <dgm:cxn modelId="{7A697757-C31F-450F-BD63-4BFA2527C539}" srcId="{6D6E3684-B5E6-47C8-9926-CA3278E84696}" destId="{C62F4E4C-2E6E-4BB2-9308-6046331D342A}" srcOrd="0" destOrd="0" parTransId="{C376790E-6114-4CE3-BFBC-B61C32D28D5B}" sibTransId="{033CFF2B-2314-4A76-B215-90D6166CBEC3}"/>
    <dgm:cxn modelId="{027A8126-B105-4906-95B4-E7F117BF3AD8}" srcId="{4BD3AA8E-BA72-4537-BC4B-8B90020F6319}" destId="{0C21C918-AD9D-4D32-8F0F-4765749453CE}" srcOrd="0" destOrd="0" parTransId="{6C49FFF9-F6EB-4787-BA36-EA824CEB3247}" sibTransId="{0E2A5229-4324-4313-8294-4ED417E9DF26}"/>
    <dgm:cxn modelId="{B88DBB43-2ED6-4170-9F8A-A6BFFE79E8DC}" type="presOf" srcId="{3C84E111-4C47-479F-A3A6-CBDA713AB3F0}" destId="{3899F146-C14B-45E0-94C5-DDC49E9B4F7E}" srcOrd="0" destOrd="0" presId="urn:microsoft.com/office/officeart/2005/8/layout/cycle4#3"/>
    <dgm:cxn modelId="{6097371A-33B8-422E-831E-F702D78672D1}" type="presOf" srcId="{1B07A321-756D-4632-BC7E-263A83257FE2}" destId="{24F7AF56-0540-46E1-B370-89D570456508}" srcOrd="0" destOrd="0" presId="urn:microsoft.com/office/officeart/2005/8/layout/cycle4#3"/>
    <dgm:cxn modelId="{4F96C17C-3867-4C6B-A417-F0EC119B0882}" srcId="{6D6E3684-B5E6-47C8-9926-CA3278E84696}" destId="{3C84E111-4C47-479F-A3A6-CBDA713AB3F0}" srcOrd="3" destOrd="0" parTransId="{88FA341F-927E-492C-BE9C-527263B60142}" sibTransId="{24283834-9A34-4642-A152-71BA08FB8573}"/>
    <dgm:cxn modelId="{51231D5C-923D-44B0-800B-F402936DC4ED}" srcId="{6D6E3684-B5E6-47C8-9926-CA3278E84696}" destId="{4BD3AA8E-BA72-4537-BC4B-8B90020F6319}" srcOrd="2" destOrd="0" parTransId="{F2F208B2-8BD1-44A0-BD3B-B91F464D4E83}" sibTransId="{24072397-EBE6-47CA-A581-7FD35CA789C1}"/>
    <dgm:cxn modelId="{CF6F1665-5E8A-4DDE-90E2-727EC99AEFA0}" type="presOf" srcId="{39DC8261-EF70-48A3-BD34-53F312CE24D3}" destId="{84384D9A-5631-4CA6-BE4A-99517AA6EBA8}" srcOrd="1" destOrd="0" presId="urn:microsoft.com/office/officeart/2005/8/layout/cycle4#3"/>
    <dgm:cxn modelId="{CAFA2263-8951-46BC-961D-2B71966BDC9C}" srcId="{1B07A321-756D-4632-BC7E-263A83257FE2}" destId="{4014F797-3D78-49D8-8D41-CBBF07F2C64B}" srcOrd="2" destOrd="0" parTransId="{30FF1D61-945F-45E6-AE29-51638DD47650}" sibTransId="{AA61CA8B-7A5A-409F-9606-94464CDE6087}"/>
    <dgm:cxn modelId="{F493EBC2-D229-4B7D-9678-0B09195769B7}" type="presOf" srcId="{DDB3671C-78B0-420D-9183-D07CF12E3612}" destId="{9C215E5B-A20E-4DB7-A3DE-081B24FFC2A6}" srcOrd="0" destOrd="1" presId="urn:microsoft.com/office/officeart/2005/8/layout/cycle4#3"/>
    <dgm:cxn modelId="{0D937542-049B-4EFC-BDC6-9E97E960E755}" srcId="{C62F4E4C-2E6E-4BB2-9308-6046331D342A}" destId="{0F35190F-0937-46A4-A021-80A2DB7A6919}" srcOrd="0" destOrd="0" parTransId="{820C2A55-685C-440B-B304-C4F12E56E9AF}" sibTransId="{DA48EBD4-51C8-4BAF-AC1B-FB779710E77D}"/>
    <dgm:cxn modelId="{EB12FB87-2218-4D24-AF85-3C5317A8514F}" type="presOf" srcId="{39DC8261-EF70-48A3-BD34-53F312CE24D3}" destId="{9C215E5B-A20E-4DB7-A3DE-081B24FFC2A6}" srcOrd="0" destOrd="0" presId="urn:microsoft.com/office/officeart/2005/8/layout/cycle4#3"/>
    <dgm:cxn modelId="{258696D8-E81F-4678-B0AB-5916E2AB0D16}" type="presOf" srcId="{6D6E3684-B5E6-47C8-9926-CA3278E84696}" destId="{0AF0CB97-331D-45B7-873E-D36B98B7FEC5}" srcOrd="0" destOrd="0" presId="urn:microsoft.com/office/officeart/2005/8/layout/cycle4#3"/>
    <dgm:cxn modelId="{83BEC710-4D2E-48E6-A777-AE1D15E53032}" type="presOf" srcId="{0F35190F-0937-46A4-A021-80A2DB7A6919}" destId="{F7F0A87C-4476-4BE6-9F2E-61F8B9902C4F}" srcOrd="1" destOrd="0" presId="urn:microsoft.com/office/officeart/2005/8/layout/cycle4#3"/>
    <dgm:cxn modelId="{9EDBF47D-9EDC-470F-BDBF-A33C17066565}" srcId="{3C84E111-4C47-479F-A3A6-CBDA713AB3F0}" destId="{33586179-F5B6-4F39-A841-5D595E8E0168}" srcOrd="0" destOrd="0" parTransId="{D76402FE-4B77-4DB1-8DE6-2D88CE3802F1}" sibTransId="{CF204088-D7BC-4C79-A072-A5562546ACA4}"/>
    <dgm:cxn modelId="{99616221-23A2-435B-A628-5D0C866333B2}" srcId="{6D6E3684-B5E6-47C8-9926-CA3278E84696}" destId="{1B07A321-756D-4632-BC7E-263A83257FE2}" srcOrd="1" destOrd="0" parTransId="{20F833BA-2519-4FBB-B81E-AE4111214925}" sibTransId="{C8C1B476-B9C7-4F05-A528-7F867DD6F89F}"/>
    <dgm:cxn modelId="{F6FF5844-52D8-4D51-8F9C-58BD7EFCF8F8}" type="presOf" srcId="{0C21C918-AD9D-4D32-8F0F-4765749453CE}" destId="{A6176C0C-4C25-4C99-BD2E-90B837516CE9}" srcOrd="1" destOrd="0" presId="urn:microsoft.com/office/officeart/2005/8/layout/cycle4#3"/>
    <dgm:cxn modelId="{890EEDA0-CEE8-4091-844C-5E4D3C6C92F3}" type="presParOf" srcId="{0AF0CB97-331D-45B7-873E-D36B98B7FEC5}" destId="{13D3858E-C424-4117-B1EF-EAA0922DA880}" srcOrd="0" destOrd="0" presId="urn:microsoft.com/office/officeart/2005/8/layout/cycle4#3"/>
    <dgm:cxn modelId="{45572C98-BE88-400D-B898-E81488369BAF}" type="presParOf" srcId="{13D3858E-C424-4117-B1EF-EAA0922DA880}" destId="{8718C358-CB79-4F3A-BAD0-3CA57D472AC0}" srcOrd="0" destOrd="0" presId="urn:microsoft.com/office/officeart/2005/8/layout/cycle4#3"/>
    <dgm:cxn modelId="{17B09D35-57D4-49CC-ACBF-C7D75ABE0F05}" type="presParOf" srcId="{8718C358-CB79-4F3A-BAD0-3CA57D472AC0}" destId="{E18724A5-631C-4A49-B3CD-9E4FFAD60600}" srcOrd="0" destOrd="0" presId="urn:microsoft.com/office/officeart/2005/8/layout/cycle4#3"/>
    <dgm:cxn modelId="{8E70DBAC-8D47-4D91-B4CD-CD7781474F47}" type="presParOf" srcId="{8718C358-CB79-4F3A-BAD0-3CA57D472AC0}" destId="{F7F0A87C-4476-4BE6-9F2E-61F8B9902C4F}" srcOrd="1" destOrd="0" presId="urn:microsoft.com/office/officeart/2005/8/layout/cycle4#3"/>
    <dgm:cxn modelId="{926896DB-1EC7-4C73-9329-A34D77DDC0B3}" type="presParOf" srcId="{13D3858E-C424-4117-B1EF-EAA0922DA880}" destId="{CC284F31-F4C5-4FF7-8F74-8657C76DF20C}" srcOrd="1" destOrd="0" presId="urn:microsoft.com/office/officeart/2005/8/layout/cycle4#3"/>
    <dgm:cxn modelId="{E15D0AED-D043-498B-9920-2AE94AAC0395}" type="presParOf" srcId="{CC284F31-F4C5-4FF7-8F74-8657C76DF20C}" destId="{9C215E5B-A20E-4DB7-A3DE-081B24FFC2A6}" srcOrd="0" destOrd="0" presId="urn:microsoft.com/office/officeart/2005/8/layout/cycle4#3"/>
    <dgm:cxn modelId="{6F0FDBD0-E618-4235-95D7-725A921DDF42}" type="presParOf" srcId="{CC284F31-F4C5-4FF7-8F74-8657C76DF20C}" destId="{84384D9A-5631-4CA6-BE4A-99517AA6EBA8}" srcOrd="1" destOrd="0" presId="urn:microsoft.com/office/officeart/2005/8/layout/cycle4#3"/>
    <dgm:cxn modelId="{A4E070EE-C4B8-4FD8-BB3B-123411B13758}" type="presParOf" srcId="{13D3858E-C424-4117-B1EF-EAA0922DA880}" destId="{4D57E0CF-EB4E-4BB3-9B48-7FBE0F90577A}" srcOrd="2" destOrd="0" presId="urn:microsoft.com/office/officeart/2005/8/layout/cycle4#3"/>
    <dgm:cxn modelId="{C3BAA762-F28F-4988-8550-6113411FC7FC}" type="presParOf" srcId="{4D57E0CF-EB4E-4BB3-9B48-7FBE0F90577A}" destId="{B1588918-18C8-415D-BAC9-359CA5316DBE}" srcOrd="0" destOrd="0" presId="urn:microsoft.com/office/officeart/2005/8/layout/cycle4#3"/>
    <dgm:cxn modelId="{9CDA3B96-34EB-4D06-91C1-E6782F4F2FB6}" type="presParOf" srcId="{4D57E0CF-EB4E-4BB3-9B48-7FBE0F90577A}" destId="{A6176C0C-4C25-4C99-BD2E-90B837516CE9}" srcOrd="1" destOrd="0" presId="urn:microsoft.com/office/officeart/2005/8/layout/cycle4#3"/>
    <dgm:cxn modelId="{F9B4B11F-D188-4A39-A13E-48DD57C78B13}" type="presParOf" srcId="{13D3858E-C424-4117-B1EF-EAA0922DA880}" destId="{100757D8-A4AA-46C1-B814-B70A794B131D}" srcOrd="3" destOrd="0" presId="urn:microsoft.com/office/officeart/2005/8/layout/cycle4#3"/>
    <dgm:cxn modelId="{92076967-BEE5-4B66-843B-6471F89CF504}" type="presParOf" srcId="{100757D8-A4AA-46C1-B814-B70A794B131D}" destId="{A8534341-0E3E-4458-82ED-1CDE4A374681}" srcOrd="0" destOrd="0" presId="urn:microsoft.com/office/officeart/2005/8/layout/cycle4#3"/>
    <dgm:cxn modelId="{49A41699-012B-45E7-B48D-58E3D1C89D90}" type="presParOf" srcId="{100757D8-A4AA-46C1-B814-B70A794B131D}" destId="{E5C1BC2A-4365-4C15-A1DE-E08493138EE3}" srcOrd="1" destOrd="0" presId="urn:microsoft.com/office/officeart/2005/8/layout/cycle4#3"/>
    <dgm:cxn modelId="{AFE57198-8EE8-4A27-8A22-7B2A7537A30F}" type="presParOf" srcId="{13D3858E-C424-4117-B1EF-EAA0922DA880}" destId="{C9CB6D51-B3D6-4796-B842-EA0BD1F7CF96}" srcOrd="4" destOrd="0" presId="urn:microsoft.com/office/officeart/2005/8/layout/cycle4#3"/>
    <dgm:cxn modelId="{D4FC179C-DF1B-488C-9AF6-5B5154098E9E}" type="presParOf" srcId="{0AF0CB97-331D-45B7-873E-D36B98B7FEC5}" destId="{DBB2A380-067B-48AF-9D53-198F2B06CDCC}" srcOrd="1" destOrd="0" presId="urn:microsoft.com/office/officeart/2005/8/layout/cycle4#3"/>
    <dgm:cxn modelId="{4BA574AE-1EB3-4C2D-AFA2-14D26B092371}" type="presParOf" srcId="{DBB2A380-067B-48AF-9D53-198F2B06CDCC}" destId="{FA58DC0A-4262-4141-AFB1-C784332C5EA5}" srcOrd="0" destOrd="0" presId="urn:microsoft.com/office/officeart/2005/8/layout/cycle4#3"/>
    <dgm:cxn modelId="{1125DB2C-6CD3-466A-84FE-79C50B08AA33}" type="presParOf" srcId="{DBB2A380-067B-48AF-9D53-198F2B06CDCC}" destId="{24F7AF56-0540-46E1-B370-89D570456508}" srcOrd="1" destOrd="0" presId="urn:microsoft.com/office/officeart/2005/8/layout/cycle4#3"/>
    <dgm:cxn modelId="{6DC4F49E-8D68-4E0B-A5C1-4F58B354A672}" type="presParOf" srcId="{DBB2A380-067B-48AF-9D53-198F2B06CDCC}" destId="{F90AEFE1-6439-452B-817B-42986C379D0B}" srcOrd="2" destOrd="0" presId="urn:microsoft.com/office/officeart/2005/8/layout/cycle4#3"/>
    <dgm:cxn modelId="{22A95403-3EE7-4855-95FB-B12FC72C68A6}" type="presParOf" srcId="{DBB2A380-067B-48AF-9D53-198F2B06CDCC}" destId="{3899F146-C14B-45E0-94C5-DDC49E9B4F7E}" srcOrd="3" destOrd="0" presId="urn:microsoft.com/office/officeart/2005/8/layout/cycle4#3"/>
    <dgm:cxn modelId="{8D655077-0DC8-4892-936F-093B1CC2110E}" type="presParOf" srcId="{DBB2A380-067B-48AF-9D53-198F2B06CDCC}" destId="{B9477C4C-EA3F-488B-9F6D-C7452D14EC50}" srcOrd="4" destOrd="0" presId="urn:microsoft.com/office/officeart/2005/8/layout/cycle4#3"/>
    <dgm:cxn modelId="{289B34B3-FE14-4B41-98A4-0F3E675D0F66}" type="presParOf" srcId="{0AF0CB97-331D-45B7-873E-D36B98B7FEC5}" destId="{1695F295-1F1B-44E8-B6FD-C2D9E64A8051}" srcOrd="2" destOrd="0" presId="urn:microsoft.com/office/officeart/2005/8/layout/cycle4#3"/>
    <dgm:cxn modelId="{6D56A2CE-2101-475A-A7DD-03C01BE38D61}" type="presParOf" srcId="{0AF0CB97-331D-45B7-873E-D36B98B7FEC5}" destId="{DBBE3D11-541A-4583-B6D7-0FD76DF6F331}" srcOrd="3" destOrd="0" presId="urn:microsoft.com/office/officeart/2005/8/layout/cycle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88918-18C8-415D-BAC9-359CA5316DBE}">
      <dsp:nvSpPr>
        <dsp:cNvPr id="0" name=""/>
        <dsp:cNvSpPr/>
      </dsp:nvSpPr>
      <dsp:spPr>
        <a:xfrm>
          <a:off x="5612420" y="4535164"/>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少数派の世代。独立独歩で起業家精神と現実感覚が強い。</a:t>
          </a:r>
          <a:r>
            <a:rPr kumimoji="1" lang="en-US" altLang="en-US" sz="2000" kern="1200" dirty="0" smtClean="0"/>
            <a:t>X</a:t>
          </a:r>
          <a:r>
            <a:rPr kumimoji="1" lang="ja-JP" altLang="en-US" sz="2000" kern="1200" dirty="0" smtClean="0"/>
            <a:t>世代。</a:t>
          </a:r>
          <a:endParaRPr kumimoji="1" lang="ja-JP" altLang="en-US" sz="2000" kern="1200" dirty="0"/>
        </a:p>
      </dsp:txBody>
      <dsp:txXfrm>
        <a:off x="6647700" y="5115594"/>
        <a:ext cx="2212502" cy="1506884"/>
      </dsp:txXfrm>
    </dsp:sp>
    <dsp:sp modelId="{A8534341-0E3E-4458-82ED-1CDE4A374681}">
      <dsp:nvSpPr>
        <dsp:cNvPr id="0" name=""/>
        <dsp:cNvSpPr/>
      </dsp:nvSpPr>
      <dsp:spPr>
        <a:xfrm>
          <a:off x="236916" y="4535164"/>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多数派で社会性を大事にする。</a:t>
          </a:r>
          <a:r>
            <a:rPr kumimoji="1" lang="en-US" altLang="en-US" sz="2000" kern="1200" dirty="0" smtClean="0"/>
            <a:t>M</a:t>
          </a:r>
          <a:r>
            <a:rPr kumimoji="1" lang="ja-JP" altLang="en-US" sz="2000" kern="1200" dirty="0" smtClean="0"/>
            <a:t>世代、１サイクル前の</a:t>
          </a:r>
          <a:r>
            <a:rPr kumimoji="1" lang="en-US" altLang="en-US" sz="2000" kern="1200" dirty="0" smtClean="0"/>
            <a:t>GI</a:t>
          </a:r>
          <a:r>
            <a:rPr kumimoji="1" lang="ja-JP" altLang="en-US" sz="2000" kern="1200" dirty="0" smtClean="0"/>
            <a:t>世代</a:t>
          </a:r>
          <a:endParaRPr kumimoji="1" lang="ja-JP" altLang="en-US" sz="2000" kern="1200" dirty="0"/>
        </a:p>
      </dsp:txBody>
      <dsp:txXfrm>
        <a:off x="283797" y="5115594"/>
        <a:ext cx="2212502" cy="1506884"/>
      </dsp:txXfrm>
    </dsp:sp>
    <dsp:sp modelId="{9C215E5B-A20E-4DB7-A3DE-081B24FFC2A6}">
      <dsp:nvSpPr>
        <dsp:cNvPr id="0" name=""/>
        <dsp:cNvSpPr/>
      </dsp:nvSpPr>
      <dsp:spPr>
        <a:xfrm>
          <a:off x="5612420" y="0"/>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多数派で内面を大事にする。</a:t>
          </a:r>
          <a:endParaRPr kumimoji="1" lang="ja-JP" altLang="en-US" sz="2000" kern="1200" dirty="0"/>
        </a:p>
        <a:p>
          <a:pPr marL="228600" lvl="1" indent="-228600" algn="l" defTabSz="889000">
            <a:lnSpc>
              <a:spcPct val="90000"/>
            </a:lnSpc>
            <a:spcBef>
              <a:spcPct val="0"/>
            </a:spcBef>
            <a:spcAft>
              <a:spcPct val="15000"/>
            </a:spcAft>
            <a:buChar char="••"/>
          </a:pPr>
          <a:r>
            <a:rPr kumimoji="1" lang="ja-JP" altLang="en-US" sz="2000" kern="1200" dirty="0" smtClean="0"/>
            <a:t>自分の価値観で行動。ベビーブーマー世代。</a:t>
          </a:r>
          <a:endParaRPr kumimoji="1" lang="ja-JP" altLang="en-US" sz="2000" kern="1200" dirty="0"/>
        </a:p>
        <a:p>
          <a:pPr marL="171450" lvl="1" indent="-171450" algn="l" defTabSz="711200">
            <a:lnSpc>
              <a:spcPct val="90000"/>
            </a:lnSpc>
            <a:spcBef>
              <a:spcPct val="0"/>
            </a:spcBef>
            <a:spcAft>
              <a:spcPct val="15000"/>
            </a:spcAft>
            <a:buChar char="••"/>
          </a:pPr>
          <a:endParaRPr kumimoji="1" lang="ja-JP" altLang="en-US" sz="1600" kern="1200" dirty="0"/>
        </a:p>
      </dsp:txBody>
      <dsp:txXfrm>
        <a:off x="6647700" y="46881"/>
        <a:ext cx="2212502" cy="1506884"/>
      </dsp:txXfrm>
    </dsp:sp>
    <dsp:sp modelId="{E18724A5-631C-4A49-B3CD-9E4FFAD60600}">
      <dsp:nvSpPr>
        <dsp:cNvPr id="0" name=""/>
        <dsp:cNvSpPr/>
      </dsp:nvSpPr>
      <dsp:spPr>
        <a:xfrm>
          <a:off x="236916" y="0"/>
          <a:ext cx="3294663" cy="21341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kumimoji="1" lang="ja-JP" altLang="en-US" sz="2000" kern="1200" dirty="0" smtClean="0"/>
            <a:t>リスクを避け、体制におもねり、妥協しがちな少数派世代。まだ幼稚園児。</a:t>
          </a:r>
          <a:endParaRPr kumimoji="1" lang="ja-JP" altLang="en-US" sz="2000" kern="1200" dirty="0"/>
        </a:p>
      </dsp:txBody>
      <dsp:txXfrm>
        <a:off x="283797" y="46881"/>
        <a:ext cx="2212502" cy="1506884"/>
      </dsp:txXfrm>
    </dsp:sp>
    <dsp:sp modelId="{FA58DC0A-4262-4141-AFB1-C784332C5EA5}">
      <dsp:nvSpPr>
        <dsp:cNvPr id="0" name=""/>
        <dsp:cNvSpPr/>
      </dsp:nvSpPr>
      <dsp:spPr>
        <a:xfrm>
          <a:off x="1617473" y="38015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ja-JP" altLang="en-US" sz="2800" kern="1200" dirty="0" smtClean="0">
              <a:latin typeface="ＭＳ 明朝" pitchFamily="17" charset="-128"/>
              <a:ea typeface="ＭＳ 明朝" pitchFamily="17" charset="-128"/>
            </a:rPr>
            <a:t>順応</a:t>
          </a:r>
          <a:r>
            <a:rPr kumimoji="1" lang="ja-JP" altLang="en-US" sz="3200" kern="1200" dirty="0" smtClean="0">
              <a:latin typeface="ＭＳ 明朝" pitchFamily="17" charset="-128"/>
              <a:ea typeface="ＭＳ 明朝" pitchFamily="17" charset="-128"/>
            </a:rPr>
            <a:t>世代</a:t>
          </a:r>
          <a:endParaRPr kumimoji="1" lang="ja-JP" altLang="en-US" sz="3200" kern="1200" dirty="0">
            <a:latin typeface="ＭＳ 明朝" pitchFamily="17" charset="-128"/>
            <a:ea typeface="ＭＳ 明朝" pitchFamily="17" charset="-128"/>
          </a:endParaRPr>
        </a:p>
      </dsp:txBody>
      <dsp:txXfrm>
        <a:off x="2463299" y="1225979"/>
        <a:ext cx="2042006" cy="2042006"/>
      </dsp:txXfrm>
    </dsp:sp>
    <dsp:sp modelId="{24F7AF56-0540-46E1-B370-89D570456508}">
      <dsp:nvSpPr>
        <dsp:cNvPr id="0" name=""/>
        <dsp:cNvSpPr/>
      </dsp:nvSpPr>
      <dsp:spPr>
        <a:xfrm rot="5400000">
          <a:off x="4638693" y="38015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zh-TW" altLang="en-US" sz="2800" kern="1200" dirty="0" smtClean="0">
              <a:latin typeface="ＭＳ 明朝" pitchFamily="17" charset="-128"/>
              <a:ea typeface="ＭＳ 明朝" pitchFamily="17" charset="-128"/>
            </a:rPr>
            <a:t>理想主義世代</a:t>
          </a:r>
          <a:endParaRPr kumimoji="1" lang="ja-JP" altLang="en-US" sz="2800" kern="1200" dirty="0">
            <a:latin typeface="ＭＳ 明朝" pitchFamily="17" charset="-128"/>
            <a:ea typeface="ＭＳ 明朝" pitchFamily="17" charset="-128"/>
          </a:endParaRPr>
        </a:p>
      </dsp:txBody>
      <dsp:txXfrm rot="-5400000">
        <a:off x="4638693" y="1225979"/>
        <a:ext cx="2042006" cy="2042006"/>
      </dsp:txXfrm>
    </dsp:sp>
    <dsp:sp modelId="{F90AEFE1-6439-452B-817B-42986C379D0B}">
      <dsp:nvSpPr>
        <dsp:cNvPr id="0" name=""/>
        <dsp:cNvSpPr/>
      </dsp:nvSpPr>
      <dsp:spPr>
        <a:xfrm rot="10800000">
          <a:off x="4638693" y="340137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ja-JP" altLang="en-US" sz="2800" kern="1200" dirty="0" smtClean="0">
              <a:latin typeface="ＭＳ 明朝" pitchFamily="17" charset="-128"/>
              <a:ea typeface="ＭＳ 明朝" pitchFamily="17" charset="-128"/>
            </a:rPr>
            <a:t>反発世代</a:t>
          </a:r>
          <a:endParaRPr kumimoji="1" lang="ja-JP" altLang="en-US" sz="2800" kern="1200" dirty="0">
            <a:latin typeface="ＭＳ 明朝" pitchFamily="17" charset="-128"/>
            <a:ea typeface="ＭＳ 明朝" pitchFamily="17" charset="-128"/>
          </a:endParaRPr>
        </a:p>
      </dsp:txBody>
      <dsp:txXfrm rot="10800000">
        <a:off x="4638693" y="3401373"/>
        <a:ext cx="2042006" cy="2042006"/>
      </dsp:txXfrm>
    </dsp:sp>
    <dsp:sp modelId="{3899F146-C14B-45E0-94C5-DDC49E9B4F7E}">
      <dsp:nvSpPr>
        <dsp:cNvPr id="0" name=""/>
        <dsp:cNvSpPr/>
      </dsp:nvSpPr>
      <dsp:spPr>
        <a:xfrm rot="16200000">
          <a:off x="1617473" y="3401373"/>
          <a:ext cx="2887832" cy="288783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kumimoji="1" lang="zh-CN" altLang="en-US" sz="2800" kern="1200" dirty="0" smtClean="0">
              <a:latin typeface="ＭＳ 明朝" pitchFamily="17" charset="-128"/>
              <a:ea typeface="ＭＳ 明朝" pitchFamily="17" charset="-128"/>
            </a:rPr>
            <a:t>市民社会世代</a:t>
          </a:r>
          <a:endParaRPr kumimoji="1" lang="ja-JP" altLang="en-US" sz="2800" kern="1200" dirty="0">
            <a:latin typeface="ＭＳ 明朝" pitchFamily="17" charset="-128"/>
            <a:ea typeface="ＭＳ 明朝" pitchFamily="17" charset="-128"/>
          </a:endParaRPr>
        </a:p>
      </dsp:txBody>
      <dsp:txXfrm rot="5400000">
        <a:off x="2463299" y="3401373"/>
        <a:ext cx="2042006" cy="2042006"/>
      </dsp:txXfrm>
    </dsp:sp>
    <dsp:sp modelId="{1695F295-1F1B-44E8-B6FD-C2D9E64A8051}">
      <dsp:nvSpPr>
        <dsp:cNvPr id="0" name=""/>
        <dsp:cNvSpPr/>
      </dsp:nvSpPr>
      <dsp:spPr>
        <a:xfrm>
          <a:off x="4073465" y="2734437"/>
          <a:ext cx="997069" cy="86701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BE3D11-541A-4583-B6D7-0FD76DF6F331}">
      <dsp:nvSpPr>
        <dsp:cNvPr id="0" name=""/>
        <dsp:cNvSpPr/>
      </dsp:nvSpPr>
      <dsp:spPr>
        <a:xfrm rot="10800000">
          <a:off x="4073465" y="3067905"/>
          <a:ext cx="997069" cy="86701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3">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FA5A6-232C-489D-9F7B-F94A65C450AE}" type="datetimeFigureOut">
              <a:rPr kumimoji="1" lang="ja-JP" altLang="en-US" smtClean="0"/>
              <a:pPr/>
              <a:t>2013/11/7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DF96D9-FECB-4835-8593-22DC01ED10D7}" type="slidenum">
              <a:rPr kumimoji="1" lang="ja-JP" altLang="en-US" smtClean="0"/>
              <a:pPr/>
              <a:t>‹#›</a:t>
            </a:fld>
            <a:endParaRPr kumimoji="1" lang="ja-JP" altLang="en-US"/>
          </a:p>
        </p:txBody>
      </p:sp>
    </p:spTree>
    <p:extLst>
      <p:ext uri="{BB962C8B-B14F-4D97-AF65-F5344CB8AC3E}">
        <p14:creationId xmlns:p14="http://schemas.microsoft.com/office/powerpoint/2010/main" val="24974814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ja.wikipedia.org/wiki/%E3%82%AD%E3%83%A5%E3%83%BC%E3%83%90%E5%8D%B1%E6%A9%9F" TargetMode="External"/><Relationship Id="rId13" Type="http://schemas.openxmlformats.org/officeDocument/2006/relationships/hyperlink" Target="http://ja.wikipedia.org/wiki/%E3%82%BD%E9%80%A3%E5%B4%A9%E5%A3%8A" TargetMode="External"/><Relationship Id="rId18" Type="http://schemas.openxmlformats.org/officeDocument/2006/relationships/hyperlink" Target="http://ja.wikipedia.org/wiki/%E3%83%81%E3%83%AA" TargetMode="External"/><Relationship Id="rId3" Type="http://schemas.openxmlformats.org/officeDocument/2006/relationships/hyperlink" Target="http://ja.wikipedia.org/wiki/%E3%82%B8%E3%83%A7%E3%83%B3%E3%83%BBF%E3%83%BB%E3%82%B1%E3%83%8D%E3%83%87%E3%82%A3" TargetMode="External"/><Relationship Id="rId21" Type="http://schemas.openxmlformats.org/officeDocument/2006/relationships/hyperlink" Target="http://ja.wikipedia.org/w/index.php?title=%E3%83%9F%E3%83%BC%E3%83%BB%E3%82%B8%E3%82%A7%E3%83%8D%E3%83%AC%E3%83%BC%E3%82%B7%E3%83%A7%E3%83%B3&amp;action=edit&amp;redlink=1" TargetMode="External"/><Relationship Id="rId7" Type="http://schemas.openxmlformats.org/officeDocument/2006/relationships/hyperlink" Target="http://ja.wikipedia.org/wiki/%E3%83%86%E3%83%AC%E3%83%93" TargetMode="External"/><Relationship Id="rId12" Type="http://schemas.openxmlformats.org/officeDocument/2006/relationships/hyperlink" Target="http://ja.wikipedia.org/wiki/%E5%86%B7%E6%88%A6" TargetMode="External"/><Relationship Id="rId17" Type="http://schemas.openxmlformats.org/officeDocument/2006/relationships/hyperlink" Target="http://ja.wikipedia.org/wiki/%E5%B0%B1%E8%81%B7%E9%9B%A3" TargetMode="External"/><Relationship Id="rId2" Type="http://schemas.openxmlformats.org/officeDocument/2006/relationships/slide" Target="../slides/slide10.xml"/><Relationship Id="rId16" Type="http://schemas.openxmlformats.org/officeDocument/2006/relationships/hyperlink" Target="http://ja.wikipedia.org/wiki/%E3%83%80%E3%82%A6%E3%83%B3%E3%82%B5%E3%82%A4%E3%82%B8%E3%83%B3%E3%82%B0" TargetMode="External"/><Relationship Id="rId20" Type="http://schemas.openxmlformats.org/officeDocument/2006/relationships/hyperlink" Target="http://ja.wikipedia.org/wiki/%E5%A4%B1%E3%82%8F%E3%82%8C%E3%81%9F10%E5%B9%B4" TargetMode="External"/><Relationship Id="rId1" Type="http://schemas.openxmlformats.org/officeDocument/2006/relationships/notesMaster" Target="../notesMasters/notesMaster1.xml"/><Relationship Id="rId6" Type="http://schemas.openxmlformats.org/officeDocument/2006/relationships/hyperlink" Target="http://ja.wikipedia.org/wiki/%E6%96%B0%E4%BA%BA%E9%A1%9E" TargetMode="External"/><Relationship Id="rId11" Type="http://schemas.openxmlformats.org/officeDocument/2006/relationships/hyperlink" Target="http://ja.wikipedia.org/wiki/1994%E5%B9%B4" TargetMode="External"/><Relationship Id="rId5" Type="http://schemas.openxmlformats.org/officeDocument/2006/relationships/hyperlink" Target="http://ja.wikipedia.org/wiki/%E3%81%97%E3%82%89%E3%81%91%E4%B8%96%E4%BB%A3" TargetMode="External"/><Relationship Id="rId15" Type="http://schemas.openxmlformats.org/officeDocument/2006/relationships/hyperlink" Target="http://ja.wikipedia.org/wiki/%E3%83%AA%E3%82%B9%E3%83%88%E3%83%A9" TargetMode="External"/><Relationship Id="rId10" Type="http://schemas.openxmlformats.org/officeDocument/2006/relationships/hyperlink" Target="http://ja.wikipedia.org/wiki/1980%E5%B9%B4" TargetMode="External"/><Relationship Id="rId19" Type="http://schemas.openxmlformats.org/officeDocument/2006/relationships/hyperlink" Target="http://ja.wikipedia.org/wiki/1980%E5%B9%B4%E4%BB%A3" TargetMode="External"/><Relationship Id="rId4" Type="http://schemas.openxmlformats.org/officeDocument/2006/relationships/hyperlink" Target="http://ja.wikipedia.org/wiki/%E3%83%99%E3%83%88%E3%83%8A%E3%83%A0%E6%88%A6%E4%BA%89" TargetMode="External"/><Relationship Id="rId9" Type="http://schemas.openxmlformats.org/officeDocument/2006/relationships/hyperlink" Target="http://ja.wikipedia.org/wiki/%E3%83%92%E3%83%83%E3%83%94%E3%83%BC" TargetMode="External"/><Relationship Id="rId14" Type="http://schemas.openxmlformats.org/officeDocument/2006/relationships/hyperlink" Target="http://ja.wikipedia.org/wiki/%E3%82%B8%E3%83%A3%E3%83%83%E3%82%AF%E3%83%BB%E3%82%A6%E3%82%A7%E3%83%AB%E3%83%8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youtube.com/watch?v=jNz-vUv-cn8"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www.youtube.com/watch?v=7vs2XYCicTA" TargetMode="External"/><Relationship Id="rId5" Type="http://schemas.openxmlformats.org/officeDocument/2006/relationships/hyperlink" Target="http://www.youtube.com/watch?v=s39_de-2dpQ" TargetMode="External"/><Relationship Id="rId4" Type="http://schemas.openxmlformats.org/officeDocument/2006/relationships/hyperlink" Target="http://www.youtube.com/watch?v=_Tta6wSPNTA"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smtClean="0">
                <a:solidFill>
                  <a:schemeClr val="tx1"/>
                </a:solidFill>
                <a:latin typeface="+mn-lt"/>
                <a:ea typeface="+mn-ea"/>
                <a:cs typeface="+mn-cs"/>
                <a:hlinkClick r:id="rId3" tooltip="ジョン・F・ケネディ"/>
              </a:rPr>
              <a:t>ケネディ</a:t>
            </a:r>
            <a:r>
              <a:rPr kumimoji="1" lang="ja-JP" altLang="en-US" sz="1200" b="0" i="0" kern="1200" dirty="0" smtClean="0">
                <a:solidFill>
                  <a:schemeClr val="tx1"/>
                </a:solidFill>
                <a:latin typeface="+mn-lt"/>
                <a:ea typeface="+mn-ea"/>
                <a:cs typeface="+mn-cs"/>
              </a:rPr>
              <a:t>政権の時代から</a:t>
            </a:r>
            <a:r>
              <a:rPr kumimoji="1" lang="ja-JP" altLang="en-US" sz="1200" b="0" i="0" u="none" strike="noStrike" kern="1200" dirty="0" smtClean="0">
                <a:solidFill>
                  <a:schemeClr val="tx1"/>
                </a:solidFill>
                <a:latin typeface="+mn-lt"/>
                <a:ea typeface="+mn-ea"/>
                <a:cs typeface="+mn-cs"/>
                <a:hlinkClick r:id="rId4" tooltip="ベトナム戦争"/>
              </a:rPr>
              <a:t>ベトナム戦争</a:t>
            </a:r>
            <a:r>
              <a:rPr kumimoji="1" lang="ja-JP" altLang="en-US" sz="1200" b="0" i="0" kern="1200" dirty="0" smtClean="0">
                <a:solidFill>
                  <a:schemeClr val="tx1"/>
                </a:solidFill>
                <a:latin typeface="+mn-lt"/>
                <a:ea typeface="+mn-ea"/>
                <a:cs typeface="+mn-cs"/>
              </a:rPr>
              <a:t>までの時代に生まれた世代である。</a:t>
            </a:r>
          </a:p>
          <a:p>
            <a:r>
              <a:rPr kumimoji="1" lang="ja-JP" altLang="en-US" sz="1200" b="0" i="0" u="none" strike="noStrike" kern="1200" dirty="0" smtClean="0">
                <a:solidFill>
                  <a:schemeClr val="tx1"/>
                </a:solidFill>
                <a:latin typeface="+mn-lt"/>
                <a:ea typeface="+mn-ea"/>
                <a:cs typeface="+mn-cs"/>
                <a:hlinkClick r:id="rId5" tooltip="しらけ世代"/>
              </a:rPr>
              <a:t>しらけ世代</a:t>
            </a:r>
            <a:r>
              <a:rPr kumimoji="1" lang="ja-JP" altLang="en-US" sz="1200" b="0" i="0" kern="1200" dirty="0" smtClean="0">
                <a:solidFill>
                  <a:schemeClr val="tx1"/>
                </a:solidFill>
                <a:latin typeface="+mn-lt"/>
                <a:ea typeface="+mn-ea"/>
                <a:cs typeface="+mn-cs"/>
              </a:rPr>
              <a:t>や</a:t>
            </a:r>
            <a:r>
              <a:rPr kumimoji="1" lang="ja-JP" altLang="en-US" sz="1200" b="0" i="0" u="none" strike="noStrike" kern="1200" dirty="0" smtClean="0">
                <a:solidFill>
                  <a:schemeClr val="tx1"/>
                </a:solidFill>
                <a:latin typeface="+mn-lt"/>
                <a:ea typeface="+mn-ea"/>
                <a:cs typeface="+mn-cs"/>
                <a:hlinkClick r:id="rId6" tooltip="新人類"/>
              </a:rPr>
              <a:t>新人類</a:t>
            </a:r>
            <a:r>
              <a:rPr kumimoji="1" lang="ja-JP" altLang="en-US" sz="1200" b="0" i="0" kern="1200" dirty="0" smtClean="0">
                <a:solidFill>
                  <a:schemeClr val="tx1"/>
                </a:solidFill>
                <a:latin typeface="+mn-lt"/>
                <a:ea typeface="+mn-ea"/>
                <a:cs typeface="+mn-cs"/>
              </a:rPr>
              <a:t>のアメリカ版に相当する世代であり、ベトナム戦争の最中から終結直後にかけての時代に</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歳を迎えた。生まれた時期は</a:t>
            </a:r>
            <a:r>
              <a:rPr kumimoji="1" lang="ja-JP" altLang="en-US" sz="1200" b="0" i="0" u="none" strike="noStrike" kern="1200" dirty="0" smtClean="0">
                <a:solidFill>
                  <a:schemeClr val="tx1"/>
                </a:solidFill>
                <a:latin typeface="+mn-lt"/>
                <a:ea typeface="+mn-ea"/>
                <a:cs typeface="+mn-cs"/>
                <a:hlinkClick r:id="rId7" tooltip="テレビ"/>
              </a:rPr>
              <a:t>テレビ</a:t>
            </a:r>
            <a:r>
              <a:rPr kumimoji="1" lang="ja-JP" altLang="en-US" sz="1200" b="0" i="0" kern="1200" dirty="0" smtClean="0">
                <a:solidFill>
                  <a:schemeClr val="tx1"/>
                </a:solidFill>
                <a:latin typeface="+mn-lt"/>
                <a:ea typeface="+mn-ea"/>
                <a:cs typeface="+mn-cs"/>
              </a:rPr>
              <a:t>の爆発的な普及が始まった時期であり、</a:t>
            </a:r>
            <a:r>
              <a:rPr kumimoji="1" lang="ja-JP" altLang="en-US" sz="1200" b="0" i="0" u="none" strike="noStrike" kern="1200" dirty="0" smtClean="0">
                <a:solidFill>
                  <a:schemeClr val="tx1"/>
                </a:solidFill>
                <a:latin typeface="+mn-lt"/>
                <a:ea typeface="+mn-ea"/>
                <a:cs typeface="+mn-cs"/>
                <a:hlinkClick r:id="rId8" tooltip="キューバ危機"/>
              </a:rPr>
              <a:t>キューバ危機</a:t>
            </a:r>
            <a:r>
              <a:rPr kumimoji="1" lang="ja-JP" altLang="en-US" sz="1200" b="0" i="0" kern="1200" dirty="0" smtClean="0">
                <a:solidFill>
                  <a:schemeClr val="tx1"/>
                </a:solidFill>
                <a:latin typeface="+mn-lt"/>
                <a:ea typeface="+mn-ea"/>
                <a:cs typeface="+mn-cs"/>
              </a:rPr>
              <a:t>や</a:t>
            </a:r>
            <a:r>
              <a:rPr kumimoji="1" lang="ja-JP" altLang="en-US" sz="1200" b="0" i="0" u="none" strike="noStrike" kern="1200" dirty="0" smtClean="0">
                <a:solidFill>
                  <a:schemeClr val="tx1"/>
                </a:solidFill>
                <a:latin typeface="+mn-lt"/>
                <a:ea typeface="+mn-ea"/>
                <a:cs typeface="+mn-cs"/>
                <a:hlinkClick r:id="rId9" tooltip="ヒッピー"/>
              </a:rPr>
              <a:t>ヒッピー</a:t>
            </a:r>
            <a:r>
              <a:rPr kumimoji="1" lang="ja-JP" altLang="en-US" sz="1200" b="0" i="0" kern="1200" dirty="0" smtClean="0">
                <a:solidFill>
                  <a:schemeClr val="tx1"/>
                </a:solidFill>
                <a:latin typeface="+mn-lt"/>
                <a:ea typeface="+mn-ea"/>
                <a:cs typeface="+mn-cs"/>
              </a:rPr>
              <a:t>運動の時期に一桁台を過ごした。そして、ヒッピー運動の衰退とベトナム戦争の終結による「しらけムード」の中で</a:t>
            </a:r>
            <a:r>
              <a:rPr kumimoji="1" lang="en-US" altLang="ja-JP" sz="1200" b="0" i="0" kern="1200" dirty="0" smtClean="0">
                <a:solidFill>
                  <a:schemeClr val="tx1"/>
                </a:solidFill>
                <a:latin typeface="+mn-lt"/>
                <a:ea typeface="+mn-ea"/>
                <a:cs typeface="+mn-cs"/>
              </a:rPr>
              <a:t>10</a:t>
            </a:r>
            <a:r>
              <a:rPr kumimoji="1" lang="ja-JP" altLang="en-US" sz="1200" b="0" i="0" kern="1200" dirty="0" smtClean="0">
                <a:solidFill>
                  <a:schemeClr val="tx1"/>
                </a:solidFill>
                <a:latin typeface="+mn-lt"/>
                <a:ea typeface="+mn-ea"/>
                <a:cs typeface="+mn-cs"/>
              </a:rPr>
              <a:t>代を過ごした。</a:t>
            </a:r>
          </a:p>
          <a:p>
            <a:r>
              <a:rPr kumimoji="1" lang="ja-JP" altLang="en-US" sz="1200" b="0" i="0" kern="1200" dirty="0" smtClean="0">
                <a:solidFill>
                  <a:schemeClr val="tx1"/>
                </a:solidFill>
                <a:latin typeface="+mn-lt"/>
                <a:ea typeface="+mn-ea"/>
                <a:cs typeface="+mn-cs"/>
              </a:rPr>
              <a:t>成人する</a:t>
            </a:r>
            <a:r>
              <a:rPr kumimoji="1" lang="en-US" altLang="ja-JP" sz="1200" b="0" i="0" u="none" strike="noStrike" kern="1200" dirty="0" smtClean="0">
                <a:solidFill>
                  <a:schemeClr val="tx1"/>
                </a:solidFill>
                <a:latin typeface="+mn-lt"/>
                <a:ea typeface="+mn-ea"/>
                <a:cs typeface="+mn-cs"/>
                <a:hlinkClick r:id="rId10" tooltip="1980年"/>
              </a:rPr>
              <a:t>1980</a:t>
            </a:r>
            <a:r>
              <a:rPr kumimoji="1" lang="ja-JP" altLang="en-US" sz="1200" b="0" i="0" u="none" strike="noStrike" kern="1200" dirty="0" smtClean="0">
                <a:solidFill>
                  <a:schemeClr val="tx1"/>
                </a:solidFill>
                <a:latin typeface="+mn-lt"/>
                <a:ea typeface="+mn-ea"/>
                <a:cs typeface="+mn-cs"/>
                <a:hlinkClick r:id="rId10" tooltip="1980年"/>
              </a:rPr>
              <a:t>年</a:t>
            </a:r>
            <a:r>
              <a:rPr kumimoji="1" lang="ja-JP" altLang="en-US" sz="1200" b="0" i="0" kern="1200" dirty="0" smtClean="0">
                <a:solidFill>
                  <a:schemeClr val="tx1"/>
                </a:solidFill>
                <a:latin typeface="+mn-lt"/>
                <a:ea typeface="+mn-ea"/>
                <a:cs typeface="+mn-cs"/>
              </a:rPr>
              <a:t>～</a:t>
            </a:r>
            <a:r>
              <a:rPr kumimoji="1" lang="en-US" altLang="ja-JP" sz="1200" b="0" i="0" u="none" strike="noStrike" kern="1200" dirty="0" smtClean="0">
                <a:solidFill>
                  <a:schemeClr val="tx1"/>
                </a:solidFill>
                <a:latin typeface="+mn-lt"/>
                <a:ea typeface="+mn-ea"/>
                <a:cs typeface="+mn-cs"/>
                <a:hlinkClick r:id="rId11" tooltip="1994年"/>
              </a:rPr>
              <a:t>1994</a:t>
            </a:r>
            <a:r>
              <a:rPr kumimoji="1" lang="ja-JP" altLang="en-US" sz="1200" b="0" i="0" u="none" strike="noStrike" kern="1200" dirty="0" smtClean="0">
                <a:solidFill>
                  <a:schemeClr val="tx1"/>
                </a:solidFill>
                <a:latin typeface="+mn-lt"/>
                <a:ea typeface="+mn-ea"/>
                <a:cs typeface="+mn-cs"/>
                <a:hlinkClick r:id="rId11" tooltip="1994年"/>
              </a:rPr>
              <a:t>年</a:t>
            </a:r>
            <a:r>
              <a:rPr kumimoji="1" lang="ja-JP" altLang="en-US" sz="1200" b="0" i="0" kern="1200" dirty="0" smtClean="0">
                <a:solidFill>
                  <a:schemeClr val="tx1"/>
                </a:solidFill>
                <a:latin typeface="+mn-lt"/>
                <a:ea typeface="+mn-ea"/>
                <a:cs typeface="+mn-cs"/>
              </a:rPr>
              <a:t>にかけては</a:t>
            </a:r>
            <a:r>
              <a:rPr kumimoji="1" lang="ja-JP" altLang="en-US" sz="1200" b="0" i="0" u="none" strike="noStrike" kern="1200" dirty="0" smtClean="0">
                <a:solidFill>
                  <a:schemeClr val="tx1"/>
                </a:solidFill>
                <a:latin typeface="+mn-lt"/>
                <a:ea typeface="+mn-ea"/>
                <a:cs typeface="+mn-cs"/>
                <a:hlinkClick r:id="rId12" tooltip="冷戦"/>
              </a:rPr>
              <a:t>冷戦</a:t>
            </a:r>
            <a:r>
              <a:rPr kumimoji="1" lang="ja-JP" altLang="en-US" sz="1200" b="0" i="0" kern="1200" dirty="0" smtClean="0">
                <a:solidFill>
                  <a:schemeClr val="tx1"/>
                </a:solidFill>
                <a:latin typeface="+mn-lt"/>
                <a:ea typeface="+mn-ea"/>
                <a:cs typeface="+mn-cs"/>
              </a:rPr>
              <a:t>末期から</a:t>
            </a:r>
            <a:r>
              <a:rPr kumimoji="1" lang="ja-JP" altLang="en-US" sz="1200" b="0" i="0" u="none" strike="noStrike" kern="1200" dirty="0" smtClean="0">
                <a:solidFill>
                  <a:schemeClr val="tx1"/>
                </a:solidFill>
                <a:latin typeface="+mn-lt"/>
                <a:ea typeface="+mn-ea"/>
                <a:cs typeface="+mn-cs"/>
                <a:hlinkClick r:id="rId13" tooltip="ソ連崩壊"/>
              </a:rPr>
              <a:t>ソ連崩壊</a:t>
            </a:r>
            <a:r>
              <a:rPr kumimoji="1" lang="ja-JP" altLang="en-US" sz="1200" b="0" i="0" kern="1200" dirty="0" smtClean="0">
                <a:solidFill>
                  <a:schemeClr val="tx1"/>
                </a:solidFill>
                <a:latin typeface="+mn-lt"/>
                <a:ea typeface="+mn-ea"/>
                <a:cs typeface="+mn-cs"/>
              </a:rPr>
              <a:t>の時期であり、</a:t>
            </a:r>
            <a:r>
              <a:rPr kumimoji="1" lang="ja-JP" altLang="en-US" sz="1200" b="0" i="0" u="none" strike="noStrike" kern="1200" dirty="0" smtClean="0">
                <a:solidFill>
                  <a:schemeClr val="tx1"/>
                </a:solidFill>
                <a:latin typeface="+mn-lt"/>
                <a:ea typeface="+mn-ea"/>
                <a:cs typeface="+mn-cs"/>
                <a:hlinkClick r:id="rId14" tooltip="ジャック・ウェルチ"/>
              </a:rPr>
              <a:t>ジャック・ウェルチ</a:t>
            </a:r>
            <a:r>
              <a:rPr kumimoji="1" lang="ja-JP" altLang="en-US" sz="1200" b="0" i="0" kern="1200" dirty="0" smtClean="0">
                <a:solidFill>
                  <a:schemeClr val="tx1"/>
                </a:solidFill>
                <a:latin typeface="+mn-lt"/>
                <a:ea typeface="+mn-ea"/>
                <a:cs typeface="+mn-cs"/>
              </a:rPr>
              <a:t>を初めとする大資本家が「</a:t>
            </a:r>
            <a:r>
              <a:rPr kumimoji="1" lang="ja-JP" altLang="en-US" sz="1200" b="0" i="0" u="none" strike="noStrike" kern="1200" dirty="0" smtClean="0">
                <a:solidFill>
                  <a:schemeClr val="tx1"/>
                </a:solidFill>
                <a:latin typeface="+mn-lt"/>
                <a:ea typeface="+mn-ea"/>
                <a:cs typeface="+mn-cs"/>
                <a:hlinkClick r:id="rId15" tooltip="リストラ"/>
              </a:rPr>
              <a:t>リストラ</a:t>
            </a:r>
            <a:r>
              <a:rPr kumimoji="1" lang="ja-JP" altLang="en-US" sz="1200" b="0" i="0"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hlinkClick r:id="rId16" tooltip="ダウンサイジング"/>
              </a:rPr>
              <a:t>ダウンサイジング</a:t>
            </a:r>
            <a:r>
              <a:rPr kumimoji="1" lang="ja-JP" altLang="en-US" sz="1200" b="0" i="0" kern="1200" dirty="0" smtClean="0">
                <a:solidFill>
                  <a:schemeClr val="tx1"/>
                </a:solidFill>
                <a:latin typeface="+mn-lt"/>
                <a:ea typeface="+mn-ea"/>
                <a:cs typeface="+mn-cs"/>
              </a:rPr>
              <a:t>」と称した整理解雇ブームを惹き起こした時期であった。この為、ジェネレーション</a:t>
            </a:r>
            <a:r>
              <a:rPr kumimoji="1" lang="en-US" altLang="ja-JP" sz="1200" b="0" i="0" kern="1200" dirty="0" smtClean="0">
                <a:solidFill>
                  <a:schemeClr val="tx1"/>
                </a:solidFill>
                <a:latin typeface="+mn-lt"/>
                <a:ea typeface="+mn-ea"/>
                <a:cs typeface="+mn-cs"/>
              </a:rPr>
              <a:t>X</a:t>
            </a:r>
            <a:r>
              <a:rPr kumimoji="1" lang="ja-JP" altLang="en-US" sz="1200" b="0" i="0" kern="1200" dirty="0" smtClean="0">
                <a:solidFill>
                  <a:schemeClr val="tx1"/>
                </a:solidFill>
                <a:latin typeface="+mn-lt"/>
                <a:ea typeface="+mn-ea"/>
                <a:cs typeface="+mn-cs"/>
              </a:rPr>
              <a:t>は軒並み</a:t>
            </a:r>
            <a:r>
              <a:rPr kumimoji="1" lang="ja-JP" altLang="en-US" sz="1200" b="0" i="0" u="none" strike="noStrike" kern="1200" dirty="0" smtClean="0">
                <a:solidFill>
                  <a:schemeClr val="tx1"/>
                </a:solidFill>
                <a:latin typeface="+mn-lt"/>
                <a:ea typeface="+mn-ea"/>
                <a:cs typeface="+mn-cs"/>
                <a:hlinkClick r:id="rId17" tooltip="就職難"/>
              </a:rPr>
              <a:t>就職難</a:t>
            </a:r>
            <a:r>
              <a:rPr kumimoji="1" lang="ja-JP" altLang="en-US" sz="1200" b="0" i="0" kern="1200" dirty="0" smtClean="0">
                <a:solidFill>
                  <a:schemeClr val="tx1"/>
                </a:solidFill>
                <a:latin typeface="+mn-lt"/>
                <a:ea typeface="+mn-ea"/>
                <a:cs typeface="+mn-cs"/>
              </a:rPr>
              <a:t>に遭遇した。尚、</a:t>
            </a:r>
            <a:r>
              <a:rPr kumimoji="1" lang="ja-JP" altLang="en-US" sz="1200" b="0" i="0" u="none" strike="noStrike" kern="1200" dirty="0" smtClean="0">
                <a:solidFill>
                  <a:schemeClr val="tx1"/>
                </a:solidFill>
                <a:latin typeface="+mn-lt"/>
                <a:ea typeface="+mn-ea"/>
                <a:cs typeface="+mn-cs"/>
                <a:hlinkClick r:id="rId18" tooltip="チリ"/>
              </a:rPr>
              <a:t>チリ</a:t>
            </a:r>
            <a:r>
              <a:rPr kumimoji="1" lang="ja-JP" altLang="en-US" sz="1200" b="0" i="0" kern="1200" dirty="0" smtClean="0">
                <a:solidFill>
                  <a:schemeClr val="tx1"/>
                </a:solidFill>
                <a:latin typeface="+mn-lt"/>
                <a:ea typeface="+mn-ea"/>
                <a:cs typeface="+mn-cs"/>
              </a:rPr>
              <a:t>など南米諸国の同世代も、</a:t>
            </a:r>
            <a:r>
              <a:rPr kumimoji="1" lang="en-US" altLang="ja-JP" sz="1200" b="0" i="0" u="none" strike="noStrike" kern="1200" dirty="0" smtClean="0">
                <a:solidFill>
                  <a:schemeClr val="tx1"/>
                </a:solidFill>
                <a:latin typeface="+mn-lt"/>
                <a:ea typeface="+mn-ea"/>
                <a:cs typeface="+mn-cs"/>
                <a:hlinkClick r:id="rId19" tooltip="1980年代"/>
              </a:rPr>
              <a:t>1980</a:t>
            </a:r>
            <a:r>
              <a:rPr kumimoji="1" lang="ja-JP" altLang="en-US" sz="1200" b="0" i="0" u="none" strike="noStrike" kern="1200" dirty="0" smtClean="0">
                <a:solidFill>
                  <a:schemeClr val="tx1"/>
                </a:solidFill>
                <a:latin typeface="+mn-lt"/>
                <a:ea typeface="+mn-ea"/>
                <a:cs typeface="+mn-cs"/>
                <a:hlinkClick r:id="rId19" tooltip="1980年代"/>
              </a:rPr>
              <a:t>年代</a:t>
            </a:r>
            <a:r>
              <a:rPr kumimoji="1" lang="ja-JP" altLang="en-US" sz="1200" b="0" i="0" kern="1200" dirty="0" smtClean="0">
                <a:solidFill>
                  <a:schemeClr val="tx1"/>
                </a:solidFill>
                <a:latin typeface="+mn-lt"/>
                <a:ea typeface="+mn-ea"/>
                <a:cs typeface="+mn-cs"/>
              </a:rPr>
              <a:t>の「</a:t>
            </a:r>
            <a:r>
              <a:rPr kumimoji="1" lang="ja-JP" altLang="en-US" sz="1200" b="0" i="0" u="none" strike="noStrike" kern="1200" dirty="0" smtClean="0">
                <a:solidFill>
                  <a:schemeClr val="tx1"/>
                </a:solidFill>
                <a:latin typeface="+mn-lt"/>
                <a:ea typeface="+mn-ea"/>
                <a:cs typeface="+mn-cs"/>
                <a:hlinkClick r:id="rId20" tooltip="失われた10年"/>
              </a:rPr>
              <a:t>失われた</a:t>
            </a:r>
            <a:r>
              <a:rPr kumimoji="1" lang="en-US" altLang="ja-JP" sz="1200" b="0" i="0" u="none" strike="noStrike" kern="1200" dirty="0" smtClean="0">
                <a:solidFill>
                  <a:schemeClr val="tx1"/>
                </a:solidFill>
                <a:latin typeface="+mn-lt"/>
                <a:ea typeface="+mn-ea"/>
                <a:cs typeface="+mn-cs"/>
                <a:hlinkClick r:id="rId20" tooltip="失われた10年"/>
              </a:rPr>
              <a:t>10</a:t>
            </a:r>
            <a:r>
              <a:rPr kumimoji="1" lang="ja-JP" altLang="en-US" sz="1200" b="0" i="0" u="none" strike="noStrike" kern="1200" dirty="0" smtClean="0">
                <a:solidFill>
                  <a:schemeClr val="tx1"/>
                </a:solidFill>
                <a:latin typeface="+mn-lt"/>
                <a:ea typeface="+mn-ea"/>
                <a:cs typeface="+mn-cs"/>
                <a:hlinkClick r:id="rId20" tooltip="失われた10年"/>
              </a:rPr>
              <a:t>年</a:t>
            </a:r>
            <a:r>
              <a:rPr kumimoji="1" lang="ja-JP" altLang="en-US" sz="1200" b="0" i="0" kern="1200" dirty="0" smtClean="0">
                <a:solidFill>
                  <a:schemeClr val="tx1"/>
                </a:solidFill>
                <a:latin typeface="+mn-lt"/>
                <a:ea typeface="+mn-ea"/>
                <a:cs typeface="+mn-cs"/>
              </a:rPr>
              <a:t>」に遭遇した就職難の世代である。</a:t>
            </a:r>
          </a:p>
          <a:p>
            <a:r>
              <a:rPr kumimoji="1" lang="ja-JP" altLang="en-US" sz="1200" b="0" i="0" kern="1200" dirty="0" smtClean="0">
                <a:solidFill>
                  <a:schemeClr val="tx1"/>
                </a:solidFill>
                <a:latin typeface="+mn-lt"/>
                <a:ea typeface="+mn-ea"/>
                <a:cs typeface="+mn-cs"/>
              </a:rPr>
              <a:t>「</a:t>
            </a:r>
            <a:r>
              <a:rPr kumimoji="1" lang="ja-JP" altLang="en-US" sz="1200" b="0" i="0" u="none" strike="noStrike" kern="1200" dirty="0" smtClean="0">
                <a:solidFill>
                  <a:schemeClr val="tx1"/>
                </a:solidFill>
                <a:latin typeface="+mn-lt"/>
                <a:ea typeface="+mn-ea"/>
                <a:cs typeface="+mn-cs"/>
                <a:hlinkClick r:id="rId21" tooltip="ミー・ジェネレーション（存在しないページ）"/>
              </a:rPr>
              <a:t>ミー・ジェネレーション</a:t>
            </a:r>
            <a:r>
              <a:rPr kumimoji="1" lang="ja-JP" altLang="en-US" sz="1200" b="0" i="0" kern="1200" dirty="0" smtClean="0">
                <a:solidFill>
                  <a:schemeClr val="tx1"/>
                </a:solidFill>
                <a:latin typeface="+mn-lt"/>
                <a:ea typeface="+mn-ea"/>
                <a:cs typeface="+mn-cs"/>
              </a:rPr>
              <a:t>」という別名を持っており、個人主義と内向性を特徴としており、政治や社会に対して冷めている傾向が強い。</a:t>
            </a:r>
          </a:p>
          <a:p>
            <a:endParaRPr kumimoji="1" lang="ja-JP" altLang="en-US" dirty="0"/>
          </a:p>
        </p:txBody>
      </p:sp>
      <p:sp>
        <p:nvSpPr>
          <p:cNvPr id="4" name="スライド番号プレースホルダー 3"/>
          <p:cNvSpPr>
            <a:spLocks noGrp="1"/>
          </p:cNvSpPr>
          <p:nvPr>
            <p:ph type="sldNum" sz="quarter" idx="10"/>
          </p:nvPr>
        </p:nvSpPr>
        <p:spPr/>
        <p:txBody>
          <a:bodyPr/>
          <a:lstStyle/>
          <a:p>
            <a:fld id="{ADDF96D9-FECB-4835-8593-22DC01ED10D7}" type="slidenum">
              <a:rPr kumimoji="1" lang="ja-JP" altLang="en-US" smtClean="0"/>
              <a:pPr/>
              <a:t>10</a:t>
            </a:fld>
            <a:endParaRPr kumimoji="1" lang="ja-JP" altLang="en-US"/>
          </a:p>
        </p:txBody>
      </p:sp>
    </p:spTree>
    <p:extLst>
      <p:ext uri="{BB962C8B-B14F-4D97-AF65-F5344CB8AC3E}">
        <p14:creationId xmlns:p14="http://schemas.microsoft.com/office/powerpoint/2010/main" val="1151490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48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93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D769D3-76B1-4A55-8940-B3C1926D5B7A}" type="slidenum">
              <a:rPr lang="ja-JP" altLang="en-US"/>
              <a:pPr fontAlgn="base">
                <a:spcBef>
                  <a:spcPct val="0"/>
                </a:spcBef>
                <a:spcAft>
                  <a:spcPct val="0"/>
                </a:spcAft>
                <a:defRPr/>
              </a:pPr>
              <a:t>21</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589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144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11A9AA-DE7B-44FC-BB0F-AADC9BE0ED3A}" type="slidenum">
              <a:rPr lang="ja-JP" altLang="en-US"/>
              <a:pPr fontAlgn="base">
                <a:spcBef>
                  <a:spcPct val="0"/>
                </a:spcBef>
                <a:spcAft>
                  <a:spcPct val="0"/>
                </a:spcAft>
                <a:defRPr/>
              </a:pPr>
              <a:t>22</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69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24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634DC4-4353-4508-96D7-FD62874816AD}" type="slidenum">
              <a:rPr lang="ja-JP" altLang="en-US"/>
              <a:pPr fontAlgn="base">
                <a:spcBef>
                  <a:spcPct val="0"/>
                </a:spcBef>
                <a:spcAft>
                  <a:spcPct val="0"/>
                </a:spcAft>
                <a:defRPr/>
              </a:pPr>
              <a:t>23</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79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34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C965DF-7704-49D3-872A-5AA75EE8FB6E}" type="slidenum">
              <a:rPr lang="ja-JP" altLang="en-US"/>
              <a:pPr fontAlgn="base">
                <a:spcBef>
                  <a:spcPct val="0"/>
                </a:spcBef>
                <a:spcAft>
                  <a:spcPct val="0"/>
                </a:spcAft>
                <a:defRPr/>
              </a:pPr>
              <a:t>24</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89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EC07002B-0C52-47CD-951D-1693DACBA04D}" type="slidenum">
              <a:rPr lang="ja-JP" altLang="en-US" smtClean="0"/>
              <a:pPr>
                <a:defRPr/>
              </a:pPr>
              <a:t>25</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99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77A73422-B5DF-4085-A160-7FFB267E732F}" type="slidenum">
              <a:rPr lang="ja-JP" altLang="en-US" smtClean="0"/>
              <a:pPr>
                <a:defRPr/>
              </a:pPr>
              <a:t>26</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10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67D47043-932A-4B92-A64F-8B548D77EB7F}" type="slidenum">
              <a:rPr lang="ja-JP" altLang="en-US" smtClean="0"/>
              <a:pPr>
                <a:defRPr/>
              </a:pPr>
              <a:t>27</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20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45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EFA37-C605-4EB7-BAD8-66A60CC102CE}" type="slidenum">
              <a:rPr lang="ja-JP" altLang="en-US"/>
              <a:pPr fontAlgn="base">
                <a:spcBef>
                  <a:spcPct val="0"/>
                </a:spcBef>
                <a:spcAft>
                  <a:spcPct val="0"/>
                </a:spcAft>
                <a:defRPr/>
              </a:pPr>
              <a:t>28</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30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55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D9D55B-11B4-420F-ACCD-8835681360D7}" type="slidenum">
              <a:rPr lang="ja-JP" altLang="en-US"/>
              <a:pPr fontAlgn="base">
                <a:spcBef>
                  <a:spcPct val="0"/>
                </a:spcBef>
                <a:spcAft>
                  <a:spcPct val="0"/>
                </a:spcAft>
                <a:defRPr/>
              </a:pPr>
              <a:t>29</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40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656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4A21C0-7C72-42C3-8EEE-EABFAA8F001E}" type="slidenum">
              <a:rPr lang="ja-JP" altLang="en-US"/>
              <a:pPr fontAlgn="base">
                <a:spcBef>
                  <a:spcPct val="0"/>
                </a:spcBef>
                <a:spcAft>
                  <a:spcPct val="0"/>
                </a:spcAft>
                <a:defRPr/>
              </a:pPr>
              <a:t>30</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b="0" i="0" kern="1200" dirty="0" smtClean="0">
                <a:solidFill>
                  <a:schemeClr val="tx1"/>
                </a:solidFill>
                <a:latin typeface="+mn-lt"/>
                <a:ea typeface="+mn-ea"/>
                <a:cs typeface="+mn-cs"/>
              </a:rPr>
              <a:t>世代の</a:t>
            </a:r>
            <a:r>
              <a:rPr kumimoji="1" lang="en-US" altLang="ja-JP" sz="1200" b="0" i="0" kern="1200" dirty="0" smtClean="0">
                <a:solidFill>
                  <a:schemeClr val="tx1"/>
                </a:solidFill>
                <a:latin typeface="+mn-lt"/>
                <a:ea typeface="+mn-ea"/>
                <a:cs typeface="+mn-cs"/>
              </a:rPr>
              <a:t>3</a:t>
            </a:r>
            <a:r>
              <a:rPr kumimoji="1" lang="ja-JP" altLang="en-US" sz="1200" b="0" i="0" kern="1200" dirty="0" smtClean="0">
                <a:solidFill>
                  <a:schemeClr val="tx1"/>
                </a:solidFill>
                <a:latin typeface="+mn-lt"/>
                <a:ea typeface="+mn-ea"/>
                <a:cs typeface="+mn-cs"/>
              </a:rPr>
              <a:t>分の</a:t>
            </a:r>
            <a:r>
              <a:rPr kumimoji="1" lang="en-US" altLang="ja-JP" sz="1200" b="0" i="0" kern="1200" dirty="0" smtClean="0">
                <a:solidFill>
                  <a:schemeClr val="tx1"/>
                </a:solidFill>
                <a:latin typeface="+mn-lt"/>
                <a:ea typeface="+mn-ea"/>
                <a:cs typeface="+mn-cs"/>
              </a:rPr>
              <a:t>2</a:t>
            </a:r>
            <a:r>
              <a:rPr kumimoji="1" lang="ja-JP" altLang="en-US" sz="1200" b="0" i="0" kern="1200" dirty="0" smtClean="0">
                <a:solidFill>
                  <a:schemeClr val="tx1"/>
                </a:solidFill>
                <a:latin typeface="+mn-lt"/>
                <a:ea typeface="+mn-ea"/>
                <a:cs typeface="+mn-cs"/>
              </a:rPr>
              <a:t>が自分の人生を「素晴らしい」または「かなり良い」と評価している。</a:t>
            </a:r>
            <a:r>
              <a:rPr kumimoji="1" lang="en-US" altLang="ja-JP" sz="1200" b="0" i="0" kern="1200" dirty="0" smtClean="0">
                <a:solidFill>
                  <a:schemeClr val="tx1"/>
                </a:solidFill>
                <a:latin typeface="+mn-lt"/>
                <a:ea typeface="+mn-ea"/>
                <a:cs typeface="+mn-cs"/>
              </a:rPr>
              <a:t>75</a:t>
            </a:r>
            <a:r>
              <a:rPr kumimoji="1" lang="ja-JP" altLang="en-US" sz="1200" b="0" i="0" kern="1200" dirty="0" smtClean="0">
                <a:solidFill>
                  <a:schemeClr val="tx1"/>
                </a:solidFill>
                <a:latin typeface="+mn-lt"/>
                <a:ea typeface="+mn-ea"/>
                <a:cs typeface="+mn-cs"/>
              </a:rPr>
              <a:t>％が</a:t>
            </a:r>
            <a:r>
              <a:rPr kumimoji="1" lang="en-US" altLang="ja-JP" sz="1200" b="0" i="0" kern="1200" dirty="0" smtClean="0">
                <a:solidFill>
                  <a:schemeClr val="tx1"/>
                </a:solidFill>
                <a:latin typeface="+mn-lt"/>
                <a:ea typeface="+mn-ea"/>
                <a:cs typeface="+mn-cs"/>
              </a:rPr>
              <a:t>5</a:t>
            </a:r>
            <a:r>
              <a:rPr kumimoji="1" lang="ja-JP" altLang="en-US" sz="1200" b="0" i="0" kern="1200" dirty="0" smtClean="0">
                <a:solidFill>
                  <a:schemeClr val="tx1"/>
                </a:solidFill>
                <a:latin typeface="+mn-lt"/>
                <a:ea typeface="+mn-ea"/>
                <a:cs typeface="+mn-cs"/>
              </a:rPr>
              <a:t>年後の生活は今より良くなっていると予想</a:t>
            </a:r>
            <a:endParaRPr kumimoji="1" lang="ja-JP" altLang="en-US" dirty="0"/>
          </a:p>
        </p:txBody>
      </p:sp>
      <p:sp>
        <p:nvSpPr>
          <p:cNvPr id="4" name="スライド番号プレースホルダ 3"/>
          <p:cNvSpPr>
            <a:spLocks noGrp="1"/>
          </p:cNvSpPr>
          <p:nvPr>
            <p:ph type="sldNum" sz="quarter" idx="10"/>
          </p:nvPr>
        </p:nvSpPr>
        <p:spPr/>
        <p:txBody>
          <a:bodyPr/>
          <a:lstStyle/>
          <a:p>
            <a:fld id="{ADDF96D9-FECB-4835-8593-22DC01ED10D7}" type="slidenum">
              <a:rPr kumimoji="1" lang="ja-JP" altLang="en-US" smtClean="0"/>
              <a:pPr/>
              <a:t>11</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51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F8616C21-F274-4D5A-8982-4356B3FE70CE}" type="slidenum">
              <a:rPr lang="ja-JP" altLang="en-US" smtClean="0"/>
              <a:pPr>
                <a:defRPr/>
              </a:pPr>
              <a:t>31</a:t>
            </a:fld>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61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2D73AA66-BBCD-48D5-86D6-66176017AF78}" type="slidenum">
              <a:rPr lang="ja-JP" altLang="en-US" smtClean="0"/>
              <a:pPr>
                <a:defRPr/>
              </a:pPr>
              <a:t>32</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71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75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B42F3D-F1B3-421E-850E-DDA0E1AC4CA7}" type="slidenum">
              <a:rPr lang="ja-JP" altLang="en-US" smtClean="0"/>
              <a:pPr fontAlgn="base">
                <a:spcBef>
                  <a:spcPct val="0"/>
                </a:spcBef>
                <a:spcAft>
                  <a:spcPct val="0"/>
                </a:spcAft>
                <a:defRPr/>
              </a:pPr>
              <a:t>33</a:t>
            </a:fld>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817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D5C3768A-F864-4D7F-B665-C5FEACBB56E0}" type="slidenum">
              <a:rPr lang="ja-JP" altLang="en-US" smtClean="0"/>
              <a:pPr>
                <a:defRPr/>
              </a:pPr>
              <a:t>34</a:t>
            </a:fld>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92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CF450769-2455-4EE9-B1A7-16133A956068}" type="slidenum">
              <a:rPr lang="ja-JP" altLang="en-US" smtClean="0"/>
              <a:pPr>
                <a:defRPr/>
              </a:pPr>
              <a:t>35</a:t>
            </a:fld>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022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D8E5D14A-BC78-4BD6-9055-3F5798FEA0F2}" type="slidenum">
              <a:rPr lang="ja-JP" altLang="en-US" smtClean="0"/>
              <a:pPr>
                <a:defRPr/>
              </a:pPr>
              <a:t>36</a:t>
            </a:fld>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12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86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A013ED-AA56-498C-B14C-4EAED9F1B4C2}" type="slidenum">
              <a:rPr lang="ja-JP" altLang="en-US"/>
              <a:pPr fontAlgn="base">
                <a:spcBef>
                  <a:spcPct val="0"/>
                </a:spcBef>
                <a:spcAft>
                  <a:spcPct val="0"/>
                </a:spcAft>
                <a:defRPr/>
              </a:pPr>
              <a:t>37</a:t>
            </a:fld>
            <a:endParaRPr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22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96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0DA509-CFBA-4616-B56A-675AD1DC157A}" type="slidenum">
              <a:rPr lang="ja-JP" altLang="en-US"/>
              <a:pPr fontAlgn="base">
                <a:spcBef>
                  <a:spcPct val="0"/>
                </a:spcBef>
                <a:spcAft>
                  <a:spcPct val="0"/>
                </a:spcAft>
                <a:defRPr/>
              </a:pPr>
              <a:t>38</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32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06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CE1AD3-119C-479E-9CB5-BFABEA81F834}" type="slidenum">
              <a:rPr lang="ja-JP" altLang="en-US"/>
              <a:pPr fontAlgn="base">
                <a:spcBef>
                  <a:spcPct val="0"/>
                </a:spcBef>
                <a:spcAft>
                  <a:spcPct val="0"/>
                </a:spcAft>
                <a:defRPr/>
              </a:pPr>
              <a:t>39</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471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A21537-8628-49C5-81E2-2E0D6E612481}" type="slidenum">
              <a:rPr lang="ja-JP" altLang="en-US"/>
              <a:pPr fontAlgn="base">
                <a:spcBef>
                  <a:spcPct val="0"/>
                </a:spcBef>
                <a:spcAft>
                  <a:spcPct val="0"/>
                </a:spcAft>
                <a:defRPr/>
              </a:pPr>
              <a:t>40</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45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451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D19120-C8AD-4963-818F-47A206542BC3}" type="slidenum">
              <a:rPr lang="ja-JP" altLang="en-US" smtClean="0"/>
              <a:pPr/>
              <a:t>14</a:t>
            </a:fld>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dirty="0" smtClean="0"/>
              <a:t>オバマ世代、社会参加に積極的、協調、ポジティブ、楽観的</a:t>
            </a:r>
          </a:p>
        </p:txBody>
      </p:sp>
      <p:sp>
        <p:nvSpPr>
          <p:cNvPr id="491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7D5182-577F-414D-9C98-5E9FF543A4B7}" type="slidenum">
              <a:rPr lang="ja-JP" altLang="en-US"/>
              <a:pPr fontAlgn="base">
                <a:spcBef>
                  <a:spcPct val="0"/>
                </a:spcBef>
                <a:spcAft>
                  <a:spcPct val="0"/>
                </a:spcAft>
                <a:defRPr/>
              </a:pPr>
              <a:t>41</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27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C19F23-32E4-4C72-B00F-1C270DD79AA6}" type="slidenum">
              <a:rPr lang="ja-JP" altLang="en-US"/>
              <a:pPr fontAlgn="base">
                <a:spcBef>
                  <a:spcPct val="0"/>
                </a:spcBef>
                <a:spcAft>
                  <a:spcPct val="0"/>
                </a:spcAft>
                <a:defRPr/>
              </a:pPr>
              <a:t>43</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53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37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CDACB8-AEE5-4056-8F4D-A0395BAFD4F3}" type="slidenum">
              <a:rPr lang="ja-JP" altLang="en-US"/>
              <a:pPr fontAlgn="base">
                <a:spcBef>
                  <a:spcPct val="0"/>
                </a:spcBef>
                <a:spcAft>
                  <a:spcPct val="0"/>
                </a:spcAft>
                <a:defRPr/>
              </a:pPr>
              <a:t>44</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63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7475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6BA78E-9236-4F91-A3D1-E75868848FC1}" type="slidenum">
              <a:rPr lang="ja-JP" altLang="en-US"/>
              <a:pPr fontAlgn="base">
                <a:spcBef>
                  <a:spcPct val="0"/>
                </a:spcBef>
                <a:spcAft>
                  <a:spcPct val="0"/>
                </a:spcAft>
                <a:defRPr/>
              </a:pPr>
              <a:t>45</a:t>
            </a:fld>
            <a:endParaRPr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ボリューム</a:t>
            </a:r>
            <a:endParaRPr kumimoji="1" lang="ja-JP" altLang="en-US" dirty="0"/>
          </a:p>
        </p:txBody>
      </p:sp>
      <p:sp>
        <p:nvSpPr>
          <p:cNvPr id="4" name="スライド番号プレースホルダー 3"/>
          <p:cNvSpPr>
            <a:spLocks noGrp="1"/>
          </p:cNvSpPr>
          <p:nvPr>
            <p:ph type="sldNum" sz="quarter" idx="10"/>
          </p:nvPr>
        </p:nvSpPr>
        <p:spPr/>
        <p:txBody>
          <a:bodyPr/>
          <a:lstStyle/>
          <a:p>
            <a:fld id="{ADDF96D9-FECB-4835-8593-22DC01ED10D7}" type="slidenum">
              <a:rPr kumimoji="1" lang="ja-JP" altLang="en-US" smtClean="0"/>
              <a:pPr/>
              <a:t>47</a:t>
            </a:fld>
            <a:endParaRPr kumimoji="1" lang="ja-JP" altLang="en-US"/>
          </a:p>
        </p:txBody>
      </p:sp>
    </p:spTree>
    <p:extLst>
      <p:ext uri="{BB962C8B-B14F-4D97-AF65-F5344CB8AC3E}">
        <p14:creationId xmlns:p14="http://schemas.microsoft.com/office/powerpoint/2010/main" val="2754620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50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450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0B3A63-B235-409E-A0EF-7EB8C8F9A08D}" type="slidenum">
              <a:rPr lang="ja-JP" altLang="en-US"/>
              <a:pPr fontAlgn="base">
                <a:spcBef>
                  <a:spcPct val="0"/>
                </a:spcBef>
                <a:spcAft>
                  <a:spcPct val="0"/>
                </a:spcAft>
              </a:pPr>
              <a:t>49</a:t>
            </a:fld>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60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460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8C0C4C-8D98-4A77-928D-DDA3C4F45497}" type="slidenum">
              <a:rPr lang="ja-JP" altLang="en-US"/>
              <a:pPr fontAlgn="base">
                <a:spcBef>
                  <a:spcPct val="0"/>
                </a:spcBef>
                <a:spcAft>
                  <a:spcPct val="0"/>
                </a:spcAft>
              </a:pPr>
              <a:t>50</a:t>
            </a:fld>
            <a:endParaRPr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7F1B92C-38E8-498E-887C-963FF2CD0CCF}" type="slidenum">
              <a:rPr kumimoji="1" lang="ja-JP" altLang="en-US" smtClean="0"/>
              <a:pPr/>
              <a:t>54</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Wimax</a:t>
            </a:r>
            <a:endParaRPr kumimoji="1" lang="en-US" altLang="ja-JP" dirty="0" smtClean="0"/>
          </a:p>
          <a:p>
            <a:r>
              <a:rPr lang="en-US" altLang="ja-JP" dirty="0" smtClean="0">
                <a:hlinkClick r:id="rId3"/>
              </a:rPr>
              <a:t>http://www.youtube.com/watch?v=jNz-vUv-cn8</a:t>
            </a:r>
            <a:endParaRPr kumimoji="1" lang="en-US" altLang="ja-JP" dirty="0" smtClean="0"/>
          </a:p>
          <a:p>
            <a:r>
              <a:rPr kumimoji="1" lang="en-US" altLang="ja-JP" dirty="0" smtClean="0"/>
              <a:t>Daiwa </a:t>
            </a:r>
          </a:p>
          <a:p>
            <a:r>
              <a:rPr lang="en-US" altLang="ja-JP" dirty="0" smtClean="0">
                <a:hlinkClick r:id="rId4"/>
              </a:rPr>
              <a:t>http://www.youtube.com/watch?v=_Tta6wSPNTA</a:t>
            </a:r>
            <a:endParaRPr lang="en-US" altLang="ja-JP" dirty="0" smtClean="0"/>
          </a:p>
          <a:p>
            <a:r>
              <a:rPr kumimoji="1" lang="ja-JP" altLang="en-US" dirty="0" smtClean="0"/>
              <a:t>消臭力</a:t>
            </a:r>
            <a:endParaRPr kumimoji="1" lang="en-US" altLang="ja-JP" dirty="0" smtClean="0"/>
          </a:p>
          <a:p>
            <a:r>
              <a:rPr lang="en-US" altLang="ja-JP" dirty="0" smtClean="0">
                <a:hlinkClick r:id="rId5"/>
              </a:rPr>
              <a:t>http://www.youtube.com/watch?v=s39_de-2dpQ</a:t>
            </a:r>
            <a:endParaRPr lang="en-US" altLang="ja-JP" dirty="0" smtClean="0"/>
          </a:p>
          <a:p>
            <a:r>
              <a:rPr kumimoji="1" lang="en-US" altLang="ja-JP" dirty="0" smtClean="0"/>
              <a:t>Earth</a:t>
            </a:r>
          </a:p>
          <a:p>
            <a:r>
              <a:rPr lang="en-US" altLang="ja-JP" dirty="0" smtClean="0">
                <a:hlinkClick r:id="rId6"/>
              </a:rPr>
              <a:t>http://www.youtube.com/watch?v=7vs2XYCicTA</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13573D5-5F25-48B4-BEDA-E30ACE9B983B}" type="slidenum">
              <a:rPr kumimoji="1" lang="ja-JP" altLang="en-US" smtClean="0"/>
              <a:pPr/>
              <a:t>75</a:t>
            </a:fld>
            <a:endParaRPr kumimoji="1" lang="ja-JP" altLang="en-US"/>
          </a:p>
        </p:txBody>
      </p:sp>
    </p:spTree>
    <p:extLst>
      <p:ext uri="{BB962C8B-B14F-4D97-AF65-F5344CB8AC3E}">
        <p14:creationId xmlns:p14="http://schemas.microsoft.com/office/powerpoint/2010/main" val="127498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■大熊さんにフォーカス</a:t>
            </a:r>
            <a:endParaRPr kumimoji="1" lang="en-US" altLang="ja-JP" dirty="0" smtClean="0"/>
          </a:p>
          <a:p>
            <a:r>
              <a:rPr kumimoji="1" lang="ja-JP" altLang="en-US" dirty="0" smtClean="0"/>
              <a:t>なぜリアル本や</a:t>
            </a:r>
            <a:r>
              <a:rPr kumimoji="1" lang="ja-JP" altLang="en-US" dirty="0" err="1" smtClean="0"/>
              <a:t>が</a:t>
            </a:r>
            <a:r>
              <a:rPr kumimoji="1" lang="ja-JP" altLang="en-US" dirty="0" smtClean="0"/>
              <a:t>好き？？</a:t>
            </a:r>
            <a:endParaRPr kumimoji="1" lang="ja-JP" altLang="en-US" dirty="0"/>
          </a:p>
        </p:txBody>
      </p:sp>
      <p:sp>
        <p:nvSpPr>
          <p:cNvPr id="4" name="スライド番号プレースホルダー 3"/>
          <p:cNvSpPr>
            <a:spLocks noGrp="1"/>
          </p:cNvSpPr>
          <p:nvPr>
            <p:ph type="sldNum" sz="quarter" idx="10"/>
          </p:nvPr>
        </p:nvSpPr>
        <p:spPr/>
        <p:txBody>
          <a:bodyPr/>
          <a:lstStyle/>
          <a:p>
            <a:fld id="{913573D5-5F25-48B4-BEDA-E30ACE9B983B}" type="slidenum">
              <a:rPr kumimoji="1" lang="ja-JP" altLang="en-US" smtClean="0"/>
              <a:pPr/>
              <a:t>77</a:t>
            </a:fld>
            <a:endParaRPr kumimoji="1" lang="ja-JP" altLang="en-US"/>
          </a:p>
        </p:txBody>
      </p:sp>
    </p:spTree>
    <p:extLst>
      <p:ext uri="{BB962C8B-B14F-4D97-AF65-F5344CB8AC3E}">
        <p14:creationId xmlns:p14="http://schemas.microsoft.com/office/powerpoint/2010/main" val="254499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C7FC93-F3C2-462A-A545-CAA0AEC90A3E}" type="slidenum">
              <a:rPr lang="ja-JP" altLang="en-US" smtClean="0"/>
              <a:pPr/>
              <a:t>15</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65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FA5628-FB16-4060-98E4-4BCB2393C39E}" type="slidenum">
              <a:rPr lang="ja-JP" altLang="en-US" smtClean="0"/>
              <a:pPr/>
              <a:t>16</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07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53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821685-AE4E-4569-8B51-48186836FC4C}" type="slidenum">
              <a:rPr lang="ja-JP" altLang="en-US"/>
              <a:pPr fontAlgn="base">
                <a:spcBef>
                  <a:spcPct val="0"/>
                </a:spcBef>
                <a:spcAft>
                  <a:spcPct val="0"/>
                </a:spcAft>
                <a:defRPr/>
              </a:pPr>
              <a:t>17</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17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63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E9ACEE-8F1C-4B35-A3E3-9069296E7991}" type="slidenum">
              <a:rPr lang="ja-JP" altLang="en-US"/>
              <a:pPr fontAlgn="base">
                <a:spcBef>
                  <a:spcPct val="0"/>
                </a:spcBef>
                <a:spcAft>
                  <a:spcPct val="0"/>
                </a:spcAft>
                <a:defRPr/>
              </a:pPr>
              <a:t>18</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28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73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11BE65-9DC8-41FE-98C7-233542B1C00D}" type="slidenum">
              <a:rPr lang="ja-JP" altLang="en-US"/>
              <a:pPr fontAlgn="base">
                <a:spcBef>
                  <a:spcPct val="0"/>
                </a:spcBef>
                <a:spcAft>
                  <a:spcPct val="0"/>
                </a:spcAft>
                <a:defRPr/>
              </a:pPr>
              <a:t>19</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38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5837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8E1B7-BC13-4374-A957-1861B61D514A}" type="slidenum">
              <a:rPr lang="ja-JP" altLang="en-US"/>
              <a:pPr fontAlgn="base">
                <a:spcBef>
                  <a:spcPct val="0"/>
                </a:spcBef>
                <a:spcAft>
                  <a:spcPct val="0"/>
                </a:spcAft>
                <a:defRPr/>
              </a:pPr>
              <a:t>20</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66547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408899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37428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64377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2634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57623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235365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26833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52304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13369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57A1389-2613-492D-8DC9-DB9C4230B09E}" type="datetimeFigureOut">
              <a:rPr kumimoji="1" lang="ja-JP" altLang="en-US" smtClean="0"/>
              <a:pPr/>
              <a:t>2013/11/7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388679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A1389-2613-492D-8DC9-DB9C4230B09E}" type="datetimeFigureOut">
              <a:rPr kumimoji="1" lang="ja-JP" altLang="en-US" smtClean="0"/>
              <a:pPr/>
              <a:t>2013/11/7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108D6-2B34-48D6-90BC-F8F8CDF152E0}" type="slidenum">
              <a:rPr kumimoji="1" lang="ja-JP" altLang="en-US" smtClean="0"/>
              <a:pPr/>
              <a:t>‹#›</a:t>
            </a:fld>
            <a:endParaRPr kumimoji="1" lang="ja-JP" altLang="en-US"/>
          </a:p>
        </p:txBody>
      </p:sp>
    </p:spTree>
    <p:extLst>
      <p:ext uri="{BB962C8B-B14F-4D97-AF65-F5344CB8AC3E}">
        <p14:creationId xmlns:p14="http://schemas.microsoft.com/office/powerpoint/2010/main" val="443136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hyperlink" Target="http://www.agatsuma-toys.com/1d10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phun.jp/"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hyperlink" Target="http://www.crayonphysics.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hyperlink" Target="http://h50146.www5.hp.com/products/desktops/personal/touchsmart_sp/"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C:\Users\daiya\Documents\animestudio01.WMV" TargetMode="External"/><Relationship Id="rId5" Type="http://schemas.openxmlformats.org/officeDocument/2006/relationships/hyperlink" Target="http://www.agatsuma.co.jp/animestudio/animestudio.html" TargetMode="Externa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www.ringolab.com/note/daiya/2007/08/lego-crazy-action-contraption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jp.playstation.com/scej/title/afrik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file:///C:\4m_afrika_animal.wmv" TargetMode="External"/><Relationship Id="rId5" Type="http://schemas.openxmlformats.org/officeDocument/2006/relationships/hyperlink" Target="http://www.jp.playstation.com/scej/title/afrika/" TargetMode="Externa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ringolab.com/note/daiya/2008/07/cgps3.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hyperlink" Target="http://wii.com/jp/wii-music/"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dGCJ46vyR9o&amp;eurl=http://www.britannica.com/blogs/2008/10/a-vision-of-students-today-what-teachers-must-do/&amp;feature=player_embedde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rcr.jp/005/making/01.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2.jpeg"/><Relationship Id="rId7"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mtClean="0"/>
              <a:t>デジタルネイティブの思考と行動</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多摩大学大学院</a:t>
            </a:r>
            <a:endParaRPr kumimoji="1" lang="en-US" altLang="ja-JP" dirty="0" smtClean="0"/>
          </a:p>
          <a:p>
            <a:r>
              <a:rPr lang="en-US" altLang="ja-JP" dirty="0" smtClean="0"/>
              <a:t>Web</a:t>
            </a:r>
            <a:r>
              <a:rPr lang="ja-JP" altLang="en-US" dirty="0" smtClean="0"/>
              <a:t>マーケティングイノベーション</a:t>
            </a:r>
            <a:endParaRPr lang="en-US" altLang="ja-JP" dirty="0" smtClean="0"/>
          </a:p>
          <a:p>
            <a:r>
              <a:rPr lang="ja-JP" altLang="en-US" smtClean="0"/>
              <a:t>橋本大也</a:t>
            </a:r>
            <a:endParaRPr kumimoji="1" lang="en-US" altLang="ja-JP"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4355976" y="0"/>
            <a:ext cx="72008" cy="7029400"/>
          </a:xfrm>
          <a:prstGeom prst="line">
            <a:avLst/>
          </a:prstGeom>
        </p:spPr>
        <p:style>
          <a:lnRef idx="3">
            <a:schemeClr val="dk1"/>
          </a:lnRef>
          <a:fillRef idx="0">
            <a:schemeClr val="dk1"/>
          </a:fillRef>
          <a:effectRef idx="2">
            <a:schemeClr val="dk1"/>
          </a:effectRef>
          <a:fontRef idx="minor">
            <a:schemeClr val="tx1"/>
          </a:fontRef>
        </p:style>
      </p:cxnSp>
      <p:sp>
        <p:nvSpPr>
          <p:cNvPr id="7" name="正方形/長方形 6"/>
          <p:cNvSpPr/>
          <p:nvPr/>
        </p:nvSpPr>
        <p:spPr>
          <a:xfrm>
            <a:off x="3923928" y="548680"/>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１９４０</a:t>
            </a:r>
            <a:endParaRPr kumimoji="1" lang="ja-JP" altLang="en-US" dirty="0"/>
          </a:p>
        </p:txBody>
      </p:sp>
      <p:sp>
        <p:nvSpPr>
          <p:cNvPr id="8" name="正方形/長方形 7"/>
          <p:cNvSpPr/>
          <p:nvPr/>
        </p:nvSpPr>
        <p:spPr>
          <a:xfrm>
            <a:off x="3935929" y="1484784"/>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１９５０</a:t>
            </a:r>
            <a:endParaRPr kumimoji="1" lang="ja-JP" altLang="en-US" dirty="0"/>
          </a:p>
        </p:txBody>
      </p:sp>
      <p:sp>
        <p:nvSpPr>
          <p:cNvPr id="9" name="正方形/長方形 8"/>
          <p:cNvSpPr/>
          <p:nvPr/>
        </p:nvSpPr>
        <p:spPr>
          <a:xfrm>
            <a:off x="3947930" y="242088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１９６０</a:t>
            </a:r>
            <a:endParaRPr kumimoji="1" lang="ja-JP" altLang="en-US" dirty="0"/>
          </a:p>
        </p:txBody>
      </p:sp>
      <p:sp>
        <p:nvSpPr>
          <p:cNvPr id="10" name="正方形/長方形 9"/>
          <p:cNvSpPr/>
          <p:nvPr/>
        </p:nvSpPr>
        <p:spPr>
          <a:xfrm>
            <a:off x="3995936" y="4293096"/>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１９８０</a:t>
            </a:r>
            <a:endParaRPr kumimoji="1" lang="ja-JP" altLang="en-US" dirty="0"/>
          </a:p>
        </p:txBody>
      </p:sp>
      <p:sp>
        <p:nvSpPr>
          <p:cNvPr id="11" name="正方形/長方形 10"/>
          <p:cNvSpPr/>
          <p:nvPr/>
        </p:nvSpPr>
        <p:spPr>
          <a:xfrm>
            <a:off x="3959931" y="5229200"/>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１９９０</a:t>
            </a:r>
            <a:endParaRPr kumimoji="1" lang="ja-JP" altLang="en-US" dirty="0"/>
          </a:p>
        </p:txBody>
      </p:sp>
      <p:sp>
        <p:nvSpPr>
          <p:cNvPr id="12" name="正方形/長方形 11"/>
          <p:cNvSpPr/>
          <p:nvPr/>
        </p:nvSpPr>
        <p:spPr>
          <a:xfrm>
            <a:off x="3971932" y="6165304"/>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２０００</a:t>
            </a:r>
            <a:endParaRPr kumimoji="1" lang="ja-JP" altLang="en-US" dirty="0"/>
          </a:p>
        </p:txBody>
      </p:sp>
      <p:sp>
        <p:nvSpPr>
          <p:cNvPr id="13" name="正方形/長方形 12"/>
          <p:cNvSpPr/>
          <p:nvPr/>
        </p:nvSpPr>
        <p:spPr>
          <a:xfrm>
            <a:off x="3983933" y="3356992"/>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t>１９７０</a:t>
            </a:r>
            <a:endParaRPr kumimoji="1" lang="ja-JP" altLang="en-US" dirty="0"/>
          </a:p>
        </p:txBody>
      </p:sp>
      <p:sp>
        <p:nvSpPr>
          <p:cNvPr id="15" name="フローチャート : 代替処理 14"/>
          <p:cNvSpPr/>
          <p:nvPr/>
        </p:nvSpPr>
        <p:spPr>
          <a:xfrm>
            <a:off x="5286580" y="440668"/>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t>焼け跡世代</a:t>
            </a:r>
          </a:p>
          <a:p>
            <a:pPr algn="ctr"/>
            <a:r>
              <a:rPr lang="en-US" altLang="ja-JP" dirty="0" smtClean="0"/>
              <a:t>1935</a:t>
            </a:r>
            <a:r>
              <a:rPr lang="ja-JP" altLang="en-US" dirty="0" smtClean="0"/>
              <a:t>年～</a:t>
            </a:r>
            <a:r>
              <a:rPr lang="en-US" altLang="ja-JP" dirty="0" smtClean="0"/>
              <a:t>1946</a:t>
            </a:r>
            <a:r>
              <a:rPr lang="ja-JP" altLang="en-US" dirty="0" smtClean="0"/>
              <a:t>年</a:t>
            </a:r>
            <a:endParaRPr lang="ja-JP" altLang="en-US" dirty="0"/>
          </a:p>
        </p:txBody>
      </p:sp>
      <p:sp>
        <p:nvSpPr>
          <p:cNvPr id="16" name="フローチャート : 代替処理 15"/>
          <p:cNvSpPr/>
          <p:nvPr/>
        </p:nvSpPr>
        <p:spPr>
          <a:xfrm>
            <a:off x="5292402" y="1262522"/>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団塊の世代</a:t>
            </a:r>
          </a:p>
          <a:p>
            <a:pPr algn="ctr"/>
            <a:r>
              <a:rPr lang="ja-JP" altLang="en-US" dirty="0" smtClean="0"/>
              <a:t>　</a:t>
            </a:r>
            <a:r>
              <a:rPr lang="en-US" altLang="ja-JP" dirty="0" smtClean="0"/>
              <a:t>1946</a:t>
            </a:r>
            <a:r>
              <a:rPr lang="ja-JP" altLang="en-US" dirty="0" smtClean="0"/>
              <a:t>年～</a:t>
            </a:r>
            <a:r>
              <a:rPr lang="en-US" altLang="ja-JP" dirty="0" smtClean="0"/>
              <a:t>1954</a:t>
            </a:r>
            <a:r>
              <a:rPr lang="ja-JP" altLang="en-US" dirty="0" smtClean="0"/>
              <a:t>年</a:t>
            </a:r>
            <a:endParaRPr lang="ja-JP" altLang="en-US" dirty="0"/>
          </a:p>
        </p:txBody>
      </p:sp>
      <p:sp>
        <p:nvSpPr>
          <p:cNvPr id="19" name="フローチャート : 代替処理 18"/>
          <p:cNvSpPr/>
          <p:nvPr/>
        </p:nvSpPr>
        <p:spPr>
          <a:xfrm>
            <a:off x="5263292" y="5121188"/>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a:t>デジタルネイティブ</a:t>
            </a:r>
            <a:r>
              <a:rPr lang="ja-JP" altLang="en-US" dirty="0" smtClean="0"/>
              <a:t>　</a:t>
            </a:r>
            <a:r>
              <a:rPr lang="en-US" altLang="ja-JP" dirty="0" smtClean="0"/>
              <a:t>1989</a:t>
            </a:r>
            <a:r>
              <a:rPr lang="ja-JP" altLang="en-US" dirty="0" smtClean="0"/>
              <a:t>年～</a:t>
            </a:r>
            <a:r>
              <a:rPr lang="en-US" altLang="ja-JP" dirty="0" smtClean="0"/>
              <a:t>1996</a:t>
            </a:r>
            <a:r>
              <a:rPr lang="ja-JP" altLang="en-US" dirty="0" smtClean="0"/>
              <a:t>年</a:t>
            </a:r>
            <a:endParaRPr lang="ja-JP" altLang="en-US" dirty="0"/>
          </a:p>
        </p:txBody>
      </p:sp>
      <p:sp>
        <p:nvSpPr>
          <p:cNvPr id="21" name="フローチャート : 代替処理 20"/>
          <p:cNvSpPr/>
          <p:nvPr/>
        </p:nvSpPr>
        <p:spPr>
          <a:xfrm>
            <a:off x="5269114" y="5913276"/>
            <a:ext cx="2304256" cy="792088"/>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600" b="1" dirty="0" smtClean="0"/>
              <a:t>ネオデジタルネイティブ　</a:t>
            </a:r>
            <a:r>
              <a:rPr lang="en-US" altLang="ja-JP" sz="1600" b="1" dirty="0" smtClean="0"/>
              <a:t>1996</a:t>
            </a:r>
            <a:r>
              <a:rPr lang="ja-JP" altLang="en-US" sz="1600" b="1" dirty="0" smtClean="0"/>
              <a:t>年～</a:t>
            </a:r>
            <a:endParaRPr lang="ja-JP" altLang="en-US" dirty="0"/>
          </a:p>
        </p:txBody>
      </p:sp>
      <p:sp>
        <p:nvSpPr>
          <p:cNvPr id="22" name="フローチャート : 代替処理 21"/>
          <p:cNvSpPr/>
          <p:nvPr/>
        </p:nvSpPr>
        <p:spPr>
          <a:xfrm>
            <a:off x="5257470" y="4053447"/>
            <a:ext cx="2304256" cy="541262"/>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ポスト団塊ジュニア</a:t>
            </a:r>
          </a:p>
          <a:p>
            <a:pPr algn="ctr"/>
            <a:r>
              <a:rPr lang="en-US" altLang="ja-JP" dirty="0" smtClean="0"/>
              <a:t>1975</a:t>
            </a:r>
            <a:r>
              <a:rPr lang="ja-JP" altLang="en-US" dirty="0" smtClean="0"/>
              <a:t>年</a:t>
            </a:r>
            <a:r>
              <a:rPr lang="en-US" altLang="ja-JP" dirty="0" smtClean="0"/>
              <a:t>-1982</a:t>
            </a:r>
            <a:r>
              <a:rPr lang="ja-JP" altLang="en-US" dirty="0" smtClean="0"/>
              <a:t>年</a:t>
            </a:r>
            <a:endParaRPr lang="ja-JP" altLang="en-US" dirty="0"/>
          </a:p>
        </p:txBody>
      </p:sp>
      <p:sp>
        <p:nvSpPr>
          <p:cNvPr id="24" name="フローチャート : 代替処理 23"/>
          <p:cNvSpPr/>
          <p:nvPr/>
        </p:nvSpPr>
        <p:spPr>
          <a:xfrm>
            <a:off x="1107117" y="1160614"/>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ベビーブーマー</a:t>
            </a:r>
          </a:p>
          <a:p>
            <a:pPr algn="ctr"/>
            <a:r>
              <a:rPr lang="ja-JP" altLang="en-US" dirty="0" smtClean="0"/>
              <a:t>　</a:t>
            </a:r>
            <a:r>
              <a:rPr lang="en-US" altLang="ja-JP" dirty="0" smtClean="0"/>
              <a:t>1946</a:t>
            </a:r>
            <a:r>
              <a:rPr lang="ja-JP" altLang="en-US" dirty="0" smtClean="0"/>
              <a:t>年から</a:t>
            </a:r>
            <a:r>
              <a:rPr lang="en-US" altLang="ja-JP" dirty="0" smtClean="0"/>
              <a:t>1959</a:t>
            </a:r>
            <a:r>
              <a:rPr lang="ja-JP" altLang="en-US" dirty="0" smtClean="0"/>
              <a:t>年</a:t>
            </a:r>
            <a:endParaRPr lang="en-US" altLang="ja-JP" dirty="0" smtClean="0"/>
          </a:p>
          <a:p>
            <a:pPr algn="ctr"/>
            <a:r>
              <a:rPr lang="ja-JP" altLang="en-US" dirty="0"/>
              <a:t>生まれ</a:t>
            </a:r>
          </a:p>
        </p:txBody>
      </p:sp>
      <p:sp>
        <p:nvSpPr>
          <p:cNvPr id="25" name="正方形/長方形 24"/>
          <p:cNvSpPr/>
          <p:nvPr/>
        </p:nvSpPr>
        <p:spPr>
          <a:xfrm>
            <a:off x="7884368" y="2777537"/>
            <a:ext cx="877163" cy="369332"/>
          </a:xfrm>
          <a:prstGeom prst="rect">
            <a:avLst/>
          </a:prstGeom>
        </p:spPr>
        <p:txBody>
          <a:bodyPr wrap="none">
            <a:spAutoFit/>
          </a:bodyPr>
          <a:lstStyle/>
          <a:p>
            <a:r>
              <a:rPr lang="ja-JP" altLang="en-US" dirty="0" smtClean="0"/>
              <a:t>新人類</a:t>
            </a:r>
            <a:endParaRPr lang="ja-JP" altLang="en-US" dirty="0"/>
          </a:p>
        </p:txBody>
      </p:sp>
      <p:sp>
        <p:nvSpPr>
          <p:cNvPr id="26" name="正方形/長方形 25"/>
          <p:cNvSpPr/>
          <p:nvPr/>
        </p:nvSpPr>
        <p:spPr>
          <a:xfrm>
            <a:off x="7937275" y="1048090"/>
            <a:ext cx="877163" cy="369332"/>
          </a:xfrm>
          <a:prstGeom prst="rect">
            <a:avLst/>
          </a:prstGeom>
        </p:spPr>
        <p:txBody>
          <a:bodyPr wrap="none">
            <a:spAutoFit/>
          </a:bodyPr>
          <a:lstStyle/>
          <a:p>
            <a:r>
              <a:rPr lang="ja-JP" altLang="en-US" dirty="0" smtClean="0"/>
              <a:t>全共闘</a:t>
            </a:r>
            <a:endParaRPr lang="ja-JP" altLang="en-US" dirty="0"/>
          </a:p>
        </p:txBody>
      </p:sp>
      <p:sp>
        <p:nvSpPr>
          <p:cNvPr id="27" name="正方形/長方形 26"/>
          <p:cNvSpPr/>
          <p:nvPr/>
        </p:nvSpPr>
        <p:spPr>
          <a:xfrm>
            <a:off x="7943678" y="5188550"/>
            <a:ext cx="758541" cy="369332"/>
          </a:xfrm>
          <a:prstGeom prst="rect">
            <a:avLst/>
          </a:prstGeom>
        </p:spPr>
        <p:txBody>
          <a:bodyPr wrap="none">
            <a:spAutoFit/>
          </a:bodyPr>
          <a:lstStyle/>
          <a:p>
            <a:r>
              <a:rPr lang="ja-JP" altLang="en-US" dirty="0" smtClean="0"/>
              <a:t>ゆとり</a:t>
            </a:r>
            <a:endParaRPr lang="ja-JP" altLang="en-US" dirty="0"/>
          </a:p>
        </p:txBody>
      </p:sp>
      <p:sp>
        <p:nvSpPr>
          <p:cNvPr id="28" name="フローチャート : 代替処理 27"/>
          <p:cNvSpPr/>
          <p:nvPr/>
        </p:nvSpPr>
        <p:spPr>
          <a:xfrm>
            <a:off x="1115616" y="2420888"/>
            <a:ext cx="2376264" cy="151216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ジェネレーションＸ</a:t>
            </a:r>
          </a:p>
          <a:p>
            <a:pPr algn="ctr"/>
            <a:r>
              <a:rPr lang="ja-JP" altLang="en-US" dirty="0" smtClean="0"/>
              <a:t>　</a:t>
            </a:r>
            <a:r>
              <a:rPr lang="en-US" altLang="ja-JP" dirty="0" smtClean="0"/>
              <a:t>1960</a:t>
            </a:r>
            <a:r>
              <a:rPr lang="ja-JP" altLang="en-US" dirty="0" smtClean="0"/>
              <a:t>年から</a:t>
            </a:r>
            <a:r>
              <a:rPr lang="en-US" altLang="ja-JP" dirty="0" smtClean="0"/>
              <a:t>1974</a:t>
            </a:r>
            <a:r>
              <a:rPr lang="ja-JP" altLang="en-US" dirty="0" smtClean="0"/>
              <a:t>年</a:t>
            </a:r>
            <a:endParaRPr lang="en-US" altLang="ja-JP" dirty="0" smtClean="0"/>
          </a:p>
          <a:p>
            <a:pPr algn="ctr"/>
            <a:r>
              <a:rPr lang="ja-JP" altLang="en-US" dirty="0"/>
              <a:t>生まれ</a:t>
            </a:r>
          </a:p>
        </p:txBody>
      </p:sp>
      <p:sp>
        <p:nvSpPr>
          <p:cNvPr id="29" name="フローチャート : 代替処理 28"/>
          <p:cNvSpPr/>
          <p:nvPr/>
        </p:nvSpPr>
        <p:spPr>
          <a:xfrm>
            <a:off x="1090117" y="3957731"/>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ジェネレーションＹ</a:t>
            </a:r>
          </a:p>
          <a:p>
            <a:pPr algn="ctr"/>
            <a:r>
              <a:rPr lang="ja-JP" altLang="en-US" dirty="0" smtClean="0"/>
              <a:t>　</a:t>
            </a:r>
            <a:r>
              <a:rPr lang="en-US" altLang="ja-JP" dirty="0" smtClean="0"/>
              <a:t>1975</a:t>
            </a:r>
            <a:r>
              <a:rPr lang="ja-JP" altLang="en-US" dirty="0" smtClean="0"/>
              <a:t>年から</a:t>
            </a:r>
            <a:r>
              <a:rPr lang="en-US" altLang="ja-JP" dirty="0" smtClean="0"/>
              <a:t>1989</a:t>
            </a:r>
            <a:r>
              <a:rPr lang="ja-JP" altLang="en-US" dirty="0" smtClean="0"/>
              <a:t>年</a:t>
            </a:r>
            <a:endParaRPr lang="en-US" altLang="ja-JP" dirty="0" smtClean="0"/>
          </a:p>
          <a:p>
            <a:pPr algn="ctr"/>
            <a:r>
              <a:rPr lang="ja-JP" altLang="en-US" dirty="0"/>
              <a:t>生まれ</a:t>
            </a:r>
          </a:p>
        </p:txBody>
      </p:sp>
      <p:sp>
        <p:nvSpPr>
          <p:cNvPr id="30" name="フローチャート : 代替処理 29"/>
          <p:cNvSpPr/>
          <p:nvPr/>
        </p:nvSpPr>
        <p:spPr>
          <a:xfrm>
            <a:off x="1098617" y="5270673"/>
            <a:ext cx="2376264" cy="12467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ミレニアル世代</a:t>
            </a:r>
            <a:endParaRPr lang="en-US" altLang="ja-JP" dirty="0" smtClean="0"/>
          </a:p>
          <a:p>
            <a:pPr algn="ctr"/>
            <a:r>
              <a:rPr lang="ja-JP" altLang="en-US" dirty="0" smtClean="0"/>
              <a:t>（デジタルネイティブ）</a:t>
            </a:r>
            <a:endParaRPr lang="en-US" altLang="ja-JP" dirty="0" smtClean="0"/>
          </a:p>
          <a:p>
            <a:pPr algn="ctr"/>
            <a:r>
              <a:rPr lang="en-US" altLang="ja-JP" dirty="0" smtClean="0"/>
              <a:t>1982</a:t>
            </a:r>
            <a:r>
              <a:rPr lang="ja-JP" altLang="en-US" dirty="0" smtClean="0"/>
              <a:t>年～</a:t>
            </a:r>
            <a:endParaRPr lang="en-US" altLang="ja-JP" dirty="0" smtClean="0"/>
          </a:p>
          <a:p>
            <a:pPr algn="ctr"/>
            <a:r>
              <a:rPr lang="ja-JP" altLang="en-US" dirty="0" smtClean="0"/>
              <a:t>生まれ　</a:t>
            </a:r>
            <a:r>
              <a:rPr lang="en-US" altLang="ja-JP" dirty="0" smtClean="0"/>
              <a:t>8000</a:t>
            </a:r>
            <a:r>
              <a:rPr lang="ja-JP" altLang="en-US" dirty="0" smtClean="0"/>
              <a:t>万人</a:t>
            </a:r>
            <a:endParaRPr lang="ja-JP" altLang="en-US" dirty="0"/>
          </a:p>
        </p:txBody>
      </p:sp>
      <p:sp>
        <p:nvSpPr>
          <p:cNvPr id="31" name="フローチャート : 代替処理 30"/>
          <p:cNvSpPr/>
          <p:nvPr/>
        </p:nvSpPr>
        <p:spPr>
          <a:xfrm>
            <a:off x="5280758" y="2090243"/>
            <a:ext cx="2304256" cy="634330"/>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しらけ世代</a:t>
            </a:r>
            <a:endParaRPr lang="en-US" altLang="ja-JP" dirty="0" smtClean="0"/>
          </a:p>
          <a:p>
            <a:pPr algn="ctr"/>
            <a:r>
              <a:rPr lang="en-US" altLang="ja-JP" dirty="0"/>
              <a:t>1950</a:t>
            </a:r>
            <a:r>
              <a:rPr lang="ja-JP" altLang="en-US" dirty="0" smtClean="0"/>
              <a:t>年～</a:t>
            </a:r>
            <a:r>
              <a:rPr lang="en-US" altLang="ja-JP" dirty="0" smtClean="0"/>
              <a:t>1960</a:t>
            </a:r>
            <a:r>
              <a:rPr lang="ja-JP" altLang="en-US" dirty="0" smtClean="0"/>
              <a:t>年</a:t>
            </a:r>
            <a:endParaRPr lang="ja-JP" altLang="en-US" dirty="0"/>
          </a:p>
        </p:txBody>
      </p:sp>
      <p:sp>
        <p:nvSpPr>
          <p:cNvPr id="32" name="フローチャート : 代替処理 31"/>
          <p:cNvSpPr/>
          <p:nvPr/>
        </p:nvSpPr>
        <p:spPr>
          <a:xfrm>
            <a:off x="5251648" y="2784020"/>
            <a:ext cx="2304256" cy="619161"/>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バブル世代</a:t>
            </a:r>
          </a:p>
          <a:p>
            <a:pPr algn="ctr"/>
            <a:r>
              <a:rPr lang="ja-JP" altLang="en-US" dirty="0" smtClean="0"/>
              <a:t>　</a:t>
            </a:r>
            <a:r>
              <a:rPr lang="en-US" altLang="ja-JP" dirty="0" smtClean="0"/>
              <a:t>1965</a:t>
            </a:r>
            <a:r>
              <a:rPr lang="ja-JP" altLang="en-US" dirty="0" smtClean="0"/>
              <a:t>年から</a:t>
            </a:r>
            <a:r>
              <a:rPr lang="en-US" altLang="ja-JP" dirty="0" smtClean="0"/>
              <a:t>1969</a:t>
            </a:r>
            <a:r>
              <a:rPr lang="ja-JP" altLang="en-US" dirty="0" smtClean="0"/>
              <a:t>年</a:t>
            </a:r>
            <a:endParaRPr lang="ja-JP" altLang="en-US" dirty="0"/>
          </a:p>
        </p:txBody>
      </p:sp>
      <p:sp>
        <p:nvSpPr>
          <p:cNvPr id="33" name="フローチャート : 代替処理 32"/>
          <p:cNvSpPr/>
          <p:nvPr/>
        </p:nvSpPr>
        <p:spPr>
          <a:xfrm>
            <a:off x="5274936" y="3416469"/>
            <a:ext cx="2304256" cy="541262"/>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dirty="0" smtClean="0"/>
              <a:t>団塊ジュニア</a:t>
            </a:r>
          </a:p>
          <a:p>
            <a:pPr algn="ctr"/>
            <a:r>
              <a:rPr lang="en-US" altLang="ja-JP" dirty="0" smtClean="0"/>
              <a:t>1971</a:t>
            </a:r>
            <a:r>
              <a:rPr lang="ja-JP" altLang="en-US" dirty="0" smtClean="0"/>
              <a:t>年</a:t>
            </a:r>
            <a:r>
              <a:rPr lang="en-US" altLang="ja-JP" dirty="0" smtClean="0"/>
              <a:t>-1974</a:t>
            </a:r>
            <a:r>
              <a:rPr lang="ja-JP" altLang="en-US" dirty="0" smtClean="0"/>
              <a:t>年</a:t>
            </a:r>
            <a:endParaRPr lang="ja-JP" altLang="en-US" dirty="0"/>
          </a:p>
        </p:txBody>
      </p:sp>
      <p:sp>
        <p:nvSpPr>
          <p:cNvPr id="34" name="正方形/長方形 33"/>
          <p:cNvSpPr/>
          <p:nvPr/>
        </p:nvSpPr>
        <p:spPr>
          <a:xfrm>
            <a:off x="1090117" y="15359"/>
            <a:ext cx="2074607" cy="369332"/>
          </a:xfrm>
          <a:prstGeom prst="rect">
            <a:avLst/>
          </a:prstGeom>
        </p:spPr>
        <p:txBody>
          <a:bodyPr wrap="none">
            <a:spAutoFit/>
          </a:bodyPr>
          <a:lstStyle/>
          <a:p>
            <a:r>
              <a:rPr lang="ja-JP" altLang="en-US" b="1" dirty="0" smtClean="0"/>
              <a:t>アメリカの世代区分</a:t>
            </a:r>
            <a:endParaRPr lang="ja-JP" altLang="en-US" b="1" dirty="0"/>
          </a:p>
        </p:txBody>
      </p:sp>
      <p:sp>
        <p:nvSpPr>
          <p:cNvPr id="35" name="正方形/長方形 34"/>
          <p:cNvSpPr/>
          <p:nvPr/>
        </p:nvSpPr>
        <p:spPr>
          <a:xfrm>
            <a:off x="5652120" y="15359"/>
            <a:ext cx="1800493" cy="369332"/>
          </a:xfrm>
          <a:prstGeom prst="rect">
            <a:avLst/>
          </a:prstGeom>
        </p:spPr>
        <p:txBody>
          <a:bodyPr wrap="none">
            <a:spAutoFit/>
          </a:bodyPr>
          <a:lstStyle/>
          <a:p>
            <a:r>
              <a:rPr lang="ja-JP" altLang="en-US" b="1" dirty="0" smtClean="0"/>
              <a:t>日本の世代区分</a:t>
            </a:r>
            <a:endParaRPr lang="ja-JP" altLang="en-US" b="1" dirty="0"/>
          </a:p>
        </p:txBody>
      </p:sp>
      <p:sp>
        <p:nvSpPr>
          <p:cNvPr id="36" name="正方形/長方形 35"/>
          <p:cNvSpPr/>
          <p:nvPr/>
        </p:nvSpPr>
        <p:spPr>
          <a:xfrm>
            <a:off x="7864177" y="4796477"/>
            <a:ext cx="877163" cy="369332"/>
          </a:xfrm>
          <a:prstGeom prst="rect">
            <a:avLst/>
          </a:prstGeom>
        </p:spPr>
        <p:txBody>
          <a:bodyPr wrap="none">
            <a:spAutoFit/>
          </a:bodyPr>
          <a:lstStyle/>
          <a:p>
            <a:r>
              <a:rPr lang="ja-JP" altLang="en-US" dirty="0" smtClean="0"/>
              <a:t>嫌消費</a:t>
            </a:r>
            <a:endParaRPr lang="ja-JP" altLang="en-US" dirty="0"/>
          </a:p>
        </p:txBody>
      </p:sp>
      <p:sp>
        <p:nvSpPr>
          <p:cNvPr id="37" name="左右矢印 36"/>
          <p:cNvSpPr/>
          <p:nvPr/>
        </p:nvSpPr>
        <p:spPr>
          <a:xfrm>
            <a:off x="3491880" y="5661248"/>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8" name="左右矢印 37"/>
          <p:cNvSpPr/>
          <p:nvPr/>
        </p:nvSpPr>
        <p:spPr>
          <a:xfrm>
            <a:off x="3502002" y="2762793"/>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9" name="左右矢印 38"/>
          <p:cNvSpPr/>
          <p:nvPr/>
        </p:nvSpPr>
        <p:spPr>
          <a:xfrm>
            <a:off x="3520501" y="1728027"/>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0" name="左右矢印 39"/>
          <p:cNvSpPr/>
          <p:nvPr/>
        </p:nvSpPr>
        <p:spPr>
          <a:xfrm>
            <a:off x="3502002" y="3933056"/>
            <a:ext cx="1759768" cy="432048"/>
          </a:xfrm>
          <a:prstGeom prst="lef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59" y="5238432"/>
            <a:ext cx="1287909" cy="128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正方形/長方形 40"/>
          <p:cNvSpPr/>
          <p:nvPr/>
        </p:nvSpPr>
        <p:spPr>
          <a:xfrm>
            <a:off x="7585014" y="3748390"/>
            <a:ext cx="1552028" cy="369332"/>
          </a:xfrm>
          <a:prstGeom prst="rect">
            <a:avLst/>
          </a:prstGeom>
        </p:spPr>
        <p:txBody>
          <a:bodyPr wrap="none">
            <a:spAutoFit/>
          </a:bodyPr>
          <a:lstStyle/>
          <a:p>
            <a:r>
              <a:rPr lang="ja-JP" altLang="en-US" dirty="0" smtClean="0"/>
              <a:t>失われた世代</a:t>
            </a:r>
            <a:endParaRPr lang="ja-JP" altLang="en-US" dirty="0"/>
          </a:p>
        </p:txBody>
      </p:sp>
    </p:spTree>
    <p:extLst>
      <p:ext uri="{BB962C8B-B14F-4D97-AF65-F5344CB8AC3E}">
        <p14:creationId xmlns:p14="http://schemas.microsoft.com/office/powerpoint/2010/main" val="381443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 calcmode="lin" valueType="num">
                                      <p:cBhvr additive="base">
                                        <p:cTn id="97"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additive="base">
                                        <p:cTn id="109" dur="500" fill="hold"/>
                                        <p:tgtEl>
                                          <p:spTgt spid="27"/>
                                        </p:tgtEl>
                                        <p:attrNameLst>
                                          <p:attrName>ppt_x</p:attrName>
                                        </p:attrNameLst>
                                      </p:cBhvr>
                                      <p:tavLst>
                                        <p:tav tm="0">
                                          <p:val>
                                            <p:strVal val="#ppt_x"/>
                                          </p:val>
                                        </p:tav>
                                        <p:tav tm="100000">
                                          <p:val>
                                            <p:strVal val="#ppt_x"/>
                                          </p:val>
                                        </p:tav>
                                      </p:tavLst>
                                    </p:anim>
                                    <p:anim calcmode="lin" valueType="num">
                                      <p:cBhvr additive="base">
                                        <p:cTn id="11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ppt_x"/>
                                          </p:val>
                                        </p:tav>
                                        <p:tav tm="100000">
                                          <p:val>
                                            <p:strVal val="#ppt_x"/>
                                          </p:val>
                                        </p:tav>
                                      </p:tavLst>
                                    </p:anim>
                                    <p:anim calcmode="lin" valueType="num">
                                      <p:cBhvr additive="base">
                                        <p:cTn id="1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additive="base">
                                        <p:cTn id="121" dur="500" fill="hold"/>
                                        <p:tgtEl>
                                          <p:spTgt spid="38"/>
                                        </p:tgtEl>
                                        <p:attrNameLst>
                                          <p:attrName>ppt_x</p:attrName>
                                        </p:attrNameLst>
                                      </p:cBhvr>
                                      <p:tavLst>
                                        <p:tav tm="0">
                                          <p:val>
                                            <p:strVal val="#ppt_x"/>
                                          </p:val>
                                        </p:tav>
                                        <p:tav tm="100000">
                                          <p:val>
                                            <p:strVal val="#ppt_x"/>
                                          </p:val>
                                        </p:tav>
                                      </p:tavLst>
                                    </p:anim>
                                    <p:anim calcmode="lin" valueType="num">
                                      <p:cBhvr additive="base">
                                        <p:cTn id="1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 calcmode="lin" valueType="num">
                                      <p:cBhvr additive="base">
                                        <p:cTn id="127" dur="500" fill="hold"/>
                                        <p:tgtEl>
                                          <p:spTgt spid="40"/>
                                        </p:tgtEl>
                                        <p:attrNameLst>
                                          <p:attrName>ppt_x</p:attrName>
                                        </p:attrNameLst>
                                      </p:cBhvr>
                                      <p:tavLst>
                                        <p:tav tm="0">
                                          <p:val>
                                            <p:strVal val="#ppt_x"/>
                                          </p:val>
                                        </p:tav>
                                        <p:tav tm="100000">
                                          <p:val>
                                            <p:strVal val="#ppt_x"/>
                                          </p:val>
                                        </p:tav>
                                      </p:tavLst>
                                    </p:anim>
                                    <p:anim calcmode="lin" valueType="num">
                                      <p:cBhvr additive="base">
                                        <p:cTn id="12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500" fill="hold"/>
                                        <p:tgtEl>
                                          <p:spTgt spid="37"/>
                                        </p:tgtEl>
                                        <p:attrNameLst>
                                          <p:attrName>ppt_x</p:attrName>
                                        </p:attrNameLst>
                                      </p:cBhvr>
                                      <p:tavLst>
                                        <p:tav tm="0">
                                          <p:val>
                                            <p:strVal val="#ppt_x"/>
                                          </p:val>
                                        </p:tav>
                                        <p:tav tm="100000">
                                          <p:val>
                                            <p:strVal val="#ppt_x"/>
                                          </p:val>
                                        </p:tav>
                                      </p:tavLst>
                                    </p:anim>
                                    <p:anim calcmode="lin" valueType="num">
                                      <p:cBhvr additive="base">
                                        <p:cTn id="13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1" grpId="0" animBg="1"/>
      <p:bldP spid="22" grpId="0" animBg="1"/>
      <p:bldP spid="24" grpId="0" animBg="1"/>
      <p:bldP spid="25" grpId="0"/>
      <p:bldP spid="26" grpId="0"/>
      <p:bldP spid="27" grpId="0"/>
      <p:bldP spid="28" grpId="0" animBg="1"/>
      <p:bldP spid="29" grpId="0" animBg="1"/>
      <p:bldP spid="30" grpId="0" animBg="1"/>
      <p:bldP spid="31" grpId="0" animBg="1"/>
      <p:bldP spid="32" grpId="0" animBg="1"/>
      <p:bldP spid="33" grpId="0" animBg="1"/>
      <p:bldP spid="36" grpId="0"/>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nvGraphicFramePr>
        <p:xfrm>
          <a:off x="0" y="0"/>
          <a:ext cx="9144000"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正方形/長方形 4"/>
          <p:cNvSpPr/>
          <p:nvPr/>
        </p:nvSpPr>
        <p:spPr>
          <a:xfrm>
            <a:off x="0" y="2492896"/>
            <a:ext cx="2088232" cy="18722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smtClean="0"/>
              <a:t>世代理論家のウィリアム・ストラウスとニール・ハウによる近代史の整理</a:t>
            </a:r>
          </a:p>
          <a:p>
            <a:pPr algn="ctr"/>
            <a:r>
              <a:rPr lang="ja-JP" altLang="en-US" dirty="0" smtClean="0"/>
              <a:t>１世代２０年</a:t>
            </a:r>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世代の差はあるのか？</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各世代にも多様性があるがコンピュータとインターネットの普及による大きな環境変化</a:t>
            </a:r>
            <a:endParaRPr lang="en-US" altLang="ja-JP" dirty="0" smtClean="0"/>
          </a:p>
          <a:p>
            <a:endParaRPr lang="en-US" altLang="ja-JP" dirty="0" smtClean="0"/>
          </a:p>
          <a:p>
            <a:r>
              <a:rPr lang="ja-JP" altLang="en-US" dirty="0" smtClean="0"/>
              <a:t>メディアが生む差</a:t>
            </a:r>
            <a:endParaRPr lang="en-US" altLang="ja-JP" dirty="0" smtClean="0"/>
          </a:p>
          <a:p>
            <a:pPr lvl="1"/>
            <a:r>
              <a:rPr kumimoji="1" lang="ja-JP" altLang="en-US" dirty="0" smtClean="0"/>
              <a:t>テレビの世代とネットの世代</a:t>
            </a:r>
            <a:endParaRPr kumimoji="1" lang="en-US" altLang="ja-JP" dirty="0" smtClean="0"/>
          </a:p>
          <a:p>
            <a:r>
              <a:rPr kumimoji="1" lang="ja-JP" altLang="en-US" dirty="0" smtClean="0"/>
              <a:t>テクノロジーが生む差</a:t>
            </a:r>
            <a:endParaRPr kumimoji="1" lang="en-US" altLang="ja-JP" dirty="0" smtClean="0"/>
          </a:p>
          <a:p>
            <a:pPr lvl="1"/>
            <a:r>
              <a:rPr lang="ja-JP" altLang="en-US" dirty="0" smtClean="0"/>
              <a:t>アナログなツール世代とデジタル機器世代</a:t>
            </a:r>
            <a:endParaRPr lang="en-US" altLang="ja-JP" dirty="0" smtClean="0"/>
          </a:p>
          <a:p>
            <a:r>
              <a:rPr kumimoji="1" lang="ja-JP" altLang="en-US" dirty="0" smtClean="0"/>
              <a:t>グローバル度が生む差</a:t>
            </a:r>
            <a:endParaRPr kumimoji="1" lang="en-US" altLang="ja-JP" dirty="0" smtClean="0"/>
          </a:p>
          <a:p>
            <a:pPr lvl="1"/>
            <a:r>
              <a:rPr lang="ja-JP" altLang="en-US" dirty="0" smtClean="0"/>
              <a:t>ネットワーク社会</a:t>
            </a:r>
            <a:endParaRPr kumimoji="1" lang="en-US" altLang="ja-JP"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483768" y="1412776"/>
            <a:ext cx="4572000" cy="4339650"/>
          </a:xfrm>
          <a:prstGeom prst="rect">
            <a:avLst/>
          </a:prstGeom>
        </p:spPr>
        <p:txBody>
          <a:bodyPr>
            <a:spAutoFit/>
          </a:bodyPr>
          <a:lstStyle/>
          <a:p>
            <a:r>
              <a:rPr lang="ja-JP" altLang="en-US" sz="2400" b="1" dirty="0" smtClean="0"/>
              <a:t>日本人のテレビ視聴</a:t>
            </a:r>
          </a:p>
          <a:p>
            <a:endParaRPr lang="ja-JP" altLang="en-US" dirty="0" smtClean="0"/>
          </a:p>
          <a:p>
            <a:r>
              <a:rPr lang="ja-JP" altLang="en-US" dirty="0" smtClean="0"/>
              <a:t>全体平均</a:t>
            </a:r>
          </a:p>
          <a:p>
            <a:r>
              <a:rPr lang="ja-JP" altLang="en-US" sz="2400" b="1" dirty="0" smtClean="0"/>
              <a:t>平日 </a:t>
            </a:r>
            <a:r>
              <a:rPr lang="en-US" altLang="ja-JP" sz="2400" b="1" dirty="0" smtClean="0"/>
              <a:t>3 </a:t>
            </a:r>
            <a:r>
              <a:rPr lang="ja-JP" altLang="en-US" sz="2400" b="1" dirty="0" smtClean="0"/>
              <a:t>時間 </a:t>
            </a:r>
            <a:r>
              <a:rPr lang="en-US" altLang="ja-JP" sz="2400" b="1" dirty="0" smtClean="0"/>
              <a:t>2 8 </a:t>
            </a:r>
            <a:r>
              <a:rPr lang="ja-JP" altLang="en-US" sz="2400" b="1" dirty="0" smtClean="0"/>
              <a:t>分</a:t>
            </a:r>
          </a:p>
          <a:p>
            <a:r>
              <a:rPr lang="ja-JP" altLang="en-US" sz="2400" b="1" dirty="0" smtClean="0"/>
              <a:t>土曜 </a:t>
            </a:r>
            <a:r>
              <a:rPr lang="en-US" altLang="ja-JP" sz="2400" b="1" dirty="0" smtClean="0"/>
              <a:t>3 </a:t>
            </a:r>
            <a:r>
              <a:rPr lang="ja-JP" altLang="en-US" sz="2400" b="1" dirty="0" smtClean="0"/>
              <a:t>時間 </a:t>
            </a:r>
            <a:r>
              <a:rPr lang="en-US" altLang="ja-JP" sz="2400" b="1" dirty="0" smtClean="0"/>
              <a:t>4 4 </a:t>
            </a:r>
            <a:r>
              <a:rPr lang="ja-JP" altLang="en-US" sz="2400" b="1" dirty="0" smtClean="0"/>
              <a:t>分</a:t>
            </a:r>
          </a:p>
          <a:p>
            <a:r>
              <a:rPr lang="ja-JP" altLang="en-US" sz="2400" b="1" dirty="0" smtClean="0"/>
              <a:t>日曜 </a:t>
            </a:r>
            <a:r>
              <a:rPr lang="en-US" altLang="ja-JP" sz="2400" b="1" dirty="0" smtClean="0"/>
              <a:t>4 </a:t>
            </a:r>
            <a:r>
              <a:rPr lang="ja-JP" altLang="en-US" sz="2400" b="1" dirty="0" smtClean="0"/>
              <a:t>時間 </a:t>
            </a:r>
            <a:r>
              <a:rPr lang="en-US" altLang="ja-JP" sz="2400" b="1" dirty="0" smtClean="0"/>
              <a:t>9  </a:t>
            </a:r>
            <a:r>
              <a:rPr lang="ja-JP" altLang="en-US" sz="2400" b="1" dirty="0" smtClean="0"/>
              <a:t>分</a:t>
            </a:r>
          </a:p>
          <a:p>
            <a:endParaRPr lang="ja-JP" altLang="en-US" dirty="0" smtClean="0"/>
          </a:p>
          <a:p>
            <a:r>
              <a:rPr lang="ja-JP" altLang="en-US" dirty="0" smtClean="0"/>
              <a:t>だが、</a:t>
            </a:r>
          </a:p>
          <a:p>
            <a:endParaRPr lang="ja-JP" altLang="en-US" dirty="0" smtClean="0"/>
          </a:p>
          <a:p>
            <a:r>
              <a:rPr lang="en-US" altLang="ja-JP" dirty="0" smtClean="0"/>
              <a:t>70</a:t>
            </a:r>
            <a:r>
              <a:rPr lang="ja-JP" altLang="en-US" dirty="0" smtClean="0"/>
              <a:t>歳代が</a:t>
            </a:r>
            <a:r>
              <a:rPr lang="en-US" altLang="ja-JP" dirty="0" smtClean="0"/>
              <a:t>4</a:t>
            </a:r>
            <a:r>
              <a:rPr lang="ja-JP" altLang="en-US" dirty="0" smtClean="0"/>
              <a:t>時間半以上の視聴をしている一方で、</a:t>
            </a:r>
            <a:r>
              <a:rPr lang="en-US" altLang="ja-JP" dirty="0" smtClean="0"/>
              <a:t>10</a:t>
            </a:r>
            <a:r>
              <a:rPr lang="ja-JP" altLang="en-US" dirty="0" smtClean="0"/>
              <a:t>代の視聴時間は</a:t>
            </a:r>
            <a:r>
              <a:rPr lang="en-US" altLang="ja-JP" b="1" dirty="0" smtClean="0">
                <a:solidFill>
                  <a:srgbClr val="FF0000"/>
                </a:solidFill>
              </a:rPr>
              <a:t>2</a:t>
            </a:r>
            <a:r>
              <a:rPr lang="ja-JP" altLang="en-US" b="1" dirty="0" smtClean="0">
                <a:solidFill>
                  <a:srgbClr val="FF0000"/>
                </a:solidFill>
              </a:rPr>
              <a:t>時間を切っている</a:t>
            </a:r>
          </a:p>
          <a:p>
            <a:endParaRPr lang="ja-JP" altLang="en-US" dirty="0" smtClean="0"/>
          </a:p>
          <a:p>
            <a:r>
              <a:rPr lang="ja-JP" altLang="en-US" dirty="0" smtClean="0"/>
              <a:t>（出典：ＮＨＫ放送文化研究所　</a:t>
            </a:r>
            <a:r>
              <a:rPr lang="en-US" altLang="ja-JP" dirty="0" smtClean="0"/>
              <a:t>2010</a:t>
            </a:r>
            <a:r>
              <a:rPr lang="ja-JP" altLang="en-US" dirty="0" smtClean="0"/>
              <a:t>年度　生活時間調査）</a:t>
            </a:r>
            <a:endParaRPr lang="ja-JP" altLang="en-US" dirty="0"/>
          </a:p>
        </p:txBody>
      </p:sp>
    </p:spTree>
    <p:extLst>
      <p:ext uri="{BB962C8B-B14F-4D97-AF65-F5344CB8AC3E}">
        <p14:creationId xmlns:p14="http://schemas.microsoft.com/office/powerpoint/2010/main" val="2167779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r>
              <a:rPr lang="ja-JP" altLang="en-US" smtClean="0"/>
              <a:t>デジタルネイティブ</a:t>
            </a:r>
          </a:p>
        </p:txBody>
      </p:sp>
      <p:sp>
        <p:nvSpPr>
          <p:cNvPr id="35843" name="コンテンツ プレースホルダ 2"/>
          <p:cNvSpPr>
            <a:spLocks noGrp="1"/>
          </p:cNvSpPr>
          <p:nvPr>
            <p:ph idx="1"/>
          </p:nvPr>
        </p:nvSpPr>
        <p:spPr/>
        <p:txBody>
          <a:bodyPr/>
          <a:lstStyle/>
          <a:p>
            <a:r>
              <a:rPr lang="ja-JP" altLang="en-US" smtClean="0"/>
              <a:t>典型的なネット世代の子供達が大人になるまでにインターネットに</a:t>
            </a:r>
            <a:r>
              <a:rPr lang="en-US" altLang="ja-JP" smtClean="0"/>
              <a:t>2</a:t>
            </a:r>
            <a:r>
              <a:rPr lang="ja-JP" altLang="en-US" smtClean="0"/>
              <a:t>万時間以上、ビデオゲームに</a:t>
            </a:r>
            <a:r>
              <a:rPr lang="en-US" altLang="ja-JP" smtClean="0"/>
              <a:t>1</a:t>
            </a:r>
            <a:r>
              <a:rPr lang="ja-JP" altLang="en-US" smtClean="0"/>
              <a:t>万時間以上を費やす</a:t>
            </a:r>
          </a:p>
          <a:p>
            <a:endParaRPr lang="ja-JP" alt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ja-JP" altLang="en-US" smtClean="0"/>
              <a:t>量から質</a:t>
            </a:r>
          </a:p>
        </p:txBody>
      </p:sp>
      <p:sp>
        <p:nvSpPr>
          <p:cNvPr id="36867" name="コンテンツ プレースホルダ 2"/>
          <p:cNvSpPr>
            <a:spLocks noGrp="1"/>
          </p:cNvSpPr>
          <p:nvPr>
            <p:ph idx="1"/>
          </p:nvPr>
        </p:nvSpPr>
        <p:spPr/>
        <p:txBody>
          <a:bodyPr/>
          <a:lstStyle/>
          <a:p>
            <a:r>
              <a:rPr lang="ja-JP" altLang="en-US" smtClean="0"/>
              <a:t>１万時間の練習量が天才をうみだす</a:t>
            </a:r>
            <a:endParaRPr lang="en-US" altLang="ja-JP" smtClean="0"/>
          </a:p>
          <a:p>
            <a:pPr lvl="1"/>
            <a:r>
              <a:rPr lang="ja-JP" altLang="en-US" smtClean="0"/>
              <a:t>芸術、スポーツ、専門家の技能に共通する事実</a:t>
            </a:r>
            <a:endParaRPr lang="en-US" altLang="ja-JP" smtClean="0"/>
          </a:p>
          <a:p>
            <a:pPr lvl="1"/>
            <a:endParaRPr lang="en-US" altLang="ja-JP" smtClean="0"/>
          </a:p>
          <a:p>
            <a:endParaRPr lang="en-US" altLang="ja-JP" smtClean="0"/>
          </a:p>
          <a:p>
            <a:endParaRPr lang="ja-JP" alt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一流の才能を身につけるのに</a:t>
            </a:r>
            <a:r>
              <a:rPr lang="en-US" altLang="ja-JP" dirty="0" smtClean="0"/>
              <a:t/>
            </a:r>
            <a:br>
              <a:rPr lang="en-US" altLang="ja-JP" dirty="0" smtClean="0"/>
            </a:br>
            <a:r>
              <a:rPr lang="ja-JP" altLang="en-US" dirty="0" smtClean="0"/>
              <a:t>必要な時間</a:t>
            </a:r>
            <a:endParaRPr lang="ja-JP" altLang="en-US" dirty="0"/>
          </a:p>
        </p:txBody>
      </p:sp>
      <p:graphicFrame>
        <p:nvGraphicFramePr>
          <p:cNvPr id="7" name="コンテンツ プレースホルダ 6"/>
          <p:cNvGraphicFramePr>
            <a:graphicFrameLocks noGrp="1"/>
          </p:cNvGraphicFramePr>
          <p:nvPr>
            <p:ph idx="1"/>
          </p:nvPr>
        </p:nvGraphicFramePr>
        <p:xfrm>
          <a:off x="642938" y="1928813"/>
          <a:ext cx="8072437" cy="3500435"/>
        </p:xfrm>
        <a:graphic>
          <a:graphicData uri="http://schemas.openxmlformats.org/drawingml/2006/table">
            <a:tbl>
              <a:tblPr firstRow="1" bandRow="1">
                <a:tableStyleId>{46F890A9-2807-4EBB-B81D-B2AA78EC7F39}</a:tableStyleId>
              </a:tblPr>
              <a:tblGrid>
                <a:gridCol w="3791572"/>
                <a:gridCol w="1804094"/>
                <a:gridCol w="2476771"/>
              </a:tblGrid>
              <a:tr h="700087">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１日１時間の練習をした場合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１万日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約２８年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１日２時間の練習をした場合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５０００日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約１４年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１日４時間の練習をした場合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２５００日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約７年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0087">
                <a:tc>
                  <a:txBody>
                    <a:bodyPr/>
                    <a:lstStyle/>
                    <a:p>
                      <a:r>
                        <a:rPr kumimoji="1" lang="ja-JP" altLang="en-US" sz="2000" dirty="0" smtClean="0"/>
                        <a:t>１日８時間の練習をした場合</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１２５０日</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ja-JP" altLang="en-US" sz="2000" dirty="0" smtClean="0"/>
                        <a:t>約３．５年</a:t>
                      </a:r>
                      <a:endParaRPr kumimoji="1" lang="ja-JP" altLang="en-US" sz="20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7917" name="正方形/長方形 3"/>
          <p:cNvSpPr>
            <a:spLocks noChangeArrowheads="1"/>
          </p:cNvSpPr>
          <p:nvPr/>
        </p:nvSpPr>
        <p:spPr bwMode="auto">
          <a:xfrm>
            <a:off x="1500188" y="5857875"/>
            <a:ext cx="6442075" cy="523875"/>
          </a:xfrm>
          <a:prstGeom prst="rect">
            <a:avLst/>
          </a:prstGeom>
          <a:noFill/>
          <a:ln w="9525">
            <a:noFill/>
            <a:miter lim="800000"/>
            <a:headEnd/>
            <a:tailEnd/>
          </a:ln>
        </p:spPr>
        <p:txBody>
          <a:bodyPr wrap="none">
            <a:spAutoFit/>
          </a:bodyPr>
          <a:lstStyle/>
          <a:p>
            <a:r>
              <a:rPr lang="ja-JP" altLang="en-US" sz="2800"/>
              <a:t>デジタルネイティブはデジタルの天才世代</a:t>
            </a:r>
            <a:endParaRPr lang="en-US" altLang="ja-JP" sz="2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p:txBody>
          <a:bodyPr/>
          <a:lstStyle/>
          <a:p>
            <a:r>
              <a:rPr lang="ja-JP" altLang="en-US" smtClean="0"/>
              <a:t>デジタル知育　ベスト１０</a:t>
            </a:r>
          </a:p>
        </p:txBody>
      </p:sp>
      <p:sp>
        <p:nvSpPr>
          <p:cNvPr id="34819" name="コンテンツ プレースホルダ 2"/>
          <p:cNvSpPr>
            <a:spLocks noGrp="1"/>
          </p:cNvSpPr>
          <p:nvPr>
            <p:ph sz="half" idx="1"/>
          </p:nvPr>
        </p:nvSpPr>
        <p:spPr/>
        <p:txBody>
          <a:bodyPr/>
          <a:lstStyle/>
          <a:p>
            <a:endParaRPr lang="ja-JP" altLang="en-US" smtClean="0"/>
          </a:p>
        </p:txBody>
      </p:sp>
      <p:sp>
        <p:nvSpPr>
          <p:cNvPr id="34820" name="コンテンツ プレースホルダ 3"/>
          <p:cNvSpPr>
            <a:spLocks noGrp="1"/>
          </p:cNvSpPr>
          <p:nvPr>
            <p:ph sz="half" idx="2"/>
          </p:nvPr>
        </p:nvSpPr>
        <p:spPr/>
        <p:txBody>
          <a:bodyPr/>
          <a:lstStyle/>
          <a:p>
            <a:endParaRPr lang="ja-JP" alt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p:txBody>
          <a:bodyPr/>
          <a:lstStyle/>
          <a:p>
            <a:r>
              <a:rPr lang="ja-JP" altLang="en-US" smtClean="0"/>
              <a:t>赤ちゃん泣き声分析器　</a:t>
            </a:r>
            <a:r>
              <a:rPr lang="en-US" altLang="ja-JP" smtClean="0"/>
              <a:t>WhyCry</a:t>
            </a:r>
            <a:endParaRPr lang="ja-JP" altLang="en-US" smtClean="0"/>
          </a:p>
        </p:txBody>
      </p:sp>
      <p:pic>
        <p:nvPicPr>
          <p:cNvPr id="35843" name="コンテンツ プレースホルダ 4" descr="512699DK3RL__SL500_AA280_.jpg"/>
          <p:cNvPicPr>
            <a:picLocks noGrp="1" noChangeAspect="1"/>
          </p:cNvPicPr>
          <p:nvPr>
            <p:ph sz="half" idx="1"/>
          </p:nvPr>
        </p:nvPicPr>
        <p:blipFill>
          <a:blip r:embed="rId3" cstate="print"/>
          <a:srcRect/>
          <a:stretch>
            <a:fillRect/>
          </a:stretch>
        </p:blipFill>
        <p:spPr>
          <a:xfrm>
            <a:off x="0" y="1357313"/>
            <a:ext cx="4714875" cy="4714875"/>
          </a:xfrm>
        </p:spPr>
      </p:pic>
      <p:pic>
        <p:nvPicPr>
          <p:cNvPr id="35844" name="コンテンツ プレースホルダ 5" descr="B000ESCQ9Q_01_PT08_LXXXXXXX.jpg"/>
          <p:cNvPicPr>
            <a:picLocks noGrp="1" noChangeAspect="1"/>
          </p:cNvPicPr>
          <p:nvPr>
            <p:ph sz="half" idx="2"/>
          </p:nvPr>
        </p:nvPicPr>
        <p:blipFill>
          <a:blip r:embed="rId4" cstate="print"/>
          <a:srcRect/>
          <a:stretch>
            <a:fillRect/>
          </a:stretch>
        </p:blipFill>
        <p:spPr>
          <a:xfrm>
            <a:off x="4730750" y="1600200"/>
            <a:ext cx="3873500"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en-US" altLang="ja-JP" smtClean="0"/>
              <a:t>1</a:t>
            </a:r>
            <a:r>
              <a:rPr lang="ja-JP" altLang="en-US" smtClean="0"/>
              <a:t>日</a:t>
            </a:r>
            <a:r>
              <a:rPr lang="en-US" altLang="ja-JP" smtClean="0"/>
              <a:t>10</a:t>
            </a:r>
            <a:r>
              <a:rPr lang="ja-JP" altLang="en-US" smtClean="0"/>
              <a:t>分でえがじょうずにかける</a:t>
            </a:r>
            <a:r>
              <a:rPr lang="en-US" altLang="ja-JP" smtClean="0"/>
              <a:t>DS</a:t>
            </a:r>
            <a:endParaRPr lang="ja-JP" altLang="en-US" smtClean="0"/>
          </a:p>
        </p:txBody>
      </p:sp>
      <p:pic>
        <p:nvPicPr>
          <p:cNvPr id="36867" name="コンテンツ プレースホルダ 4" descr="616ugHwA0iL__SL500_AA280_.jpg">
            <a:hlinkClick r:id="rId3"/>
          </p:cNvPr>
          <p:cNvPicPr>
            <a:picLocks noGrp="1" noChangeAspect="1"/>
          </p:cNvPicPr>
          <p:nvPr>
            <p:ph sz="half" idx="1"/>
          </p:nvPr>
        </p:nvPicPr>
        <p:blipFill>
          <a:blip r:embed="rId4" cstate="print"/>
          <a:srcRect/>
          <a:stretch>
            <a:fillRect/>
          </a:stretch>
        </p:blipFill>
        <p:spPr>
          <a:xfrm>
            <a:off x="0" y="1500188"/>
            <a:ext cx="4714875" cy="4714875"/>
          </a:xfrm>
        </p:spPr>
      </p:pic>
      <p:pic>
        <p:nvPicPr>
          <p:cNvPr id="36868" name="コンテンツ プレースホルダ 5" descr="41S3SE8J56L__AA240_.jpg"/>
          <p:cNvPicPr>
            <a:picLocks noGrp="1" noChangeAspect="1"/>
          </p:cNvPicPr>
          <p:nvPr>
            <p:ph sz="half" idx="2"/>
          </p:nvPr>
        </p:nvPicPr>
        <p:blipFill>
          <a:blip r:embed="rId5" cstate="print"/>
          <a:srcRect/>
          <a:stretch>
            <a:fillRect/>
          </a:stretch>
        </p:blipFill>
        <p:spPr>
          <a:xfrm>
            <a:off x="4714875" y="1785938"/>
            <a:ext cx="4095750" cy="409575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ブレインストーミング</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いまどきの若者たちって「　　　　　　　　　　　」</a:t>
            </a:r>
            <a:endParaRPr kumimoji="1" lang="en-US" altLang="ja-JP" dirty="0" smtClean="0"/>
          </a:p>
          <a:p>
            <a:r>
              <a:rPr lang="ja-JP" altLang="en-US" dirty="0" smtClean="0"/>
              <a:t>順番に意見を言って３周</a:t>
            </a:r>
            <a:r>
              <a:rPr lang="ja-JP" altLang="en-US" dirty="0"/>
              <a:t>して</a:t>
            </a:r>
            <a:r>
              <a:rPr lang="ja-JP" altLang="en-US" dirty="0" smtClean="0"/>
              <a:t>みます。</a:t>
            </a:r>
            <a:endParaRPr kumimoji="1" lang="ja-JP" altLang="en-US" dirty="0"/>
          </a:p>
        </p:txBody>
      </p:sp>
    </p:spTree>
    <p:extLst>
      <p:ext uri="{BB962C8B-B14F-4D97-AF65-F5344CB8AC3E}">
        <p14:creationId xmlns:p14="http://schemas.microsoft.com/office/powerpoint/2010/main" val="3691387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p:txBody>
          <a:bodyPr/>
          <a:lstStyle/>
          <a:p>
            <a:endParaRPr lang="ja-JP" altLang="en-US" smtClean="0"/>
          </a:p>
        </p:txBody>
      </p:sp>
      <p:pic>
        <p:nvPicPr>
          <p:cNvPr id="37891" name="コンテンツ プレースホルダ 4" descr="ebody_002.jpg"/>
          <p:cNvPicPr>
            <a:picLocks noGrp="1" noChangeAspect="1"/>
          </p:cNvPicPr>
          <p:nvPr>
            <p:ph sz="half" idx="2"/>
          </p:nvPr>
        </p:nvPicPr>
        <p:blipFill>
          <a:blip r:embed="rId3" cstate="print"/>
          <a:srcRect/>
          <a:stretch>
            <a:fillRect/>
          </a:stretch>
        </p:blipFill>
        <p:spPr>
          <a:xfrm>
            <a:off x="-1928813" y="-2054225"/>
            <a:ext cx="14252576" cy="891222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3"/>
          <p:cNvSpPr>
            <a:spLocks noGrp="1"/>
          </p:cNvSpPr>
          <p:nvPr>
            <p:ph type="title"/>
          </p:nvPr>
        </p:nvSpPr>
        <p:spPr/>
        <p:txBody>
          <a:bodyPr/>
          <a:lstStyle/>
          <a:p>
            <a:endParaRPr lang="ja-JP" altLang="en-US" smtClean="0"/>
          </a:p>
        </p:txBody>
      </p:sp>
      <p:sp>
        <p:nvSpPr>
          <p:cNvPr id="38915" name="コンテンツ プレースホルダ 4"/>
          <p:cNvSpPr>
            <a:spLocks noGrp="1"/>
          </p:cNvSpPr>
          <p:nvPr>
            <p:ph sz="half" idx="1"/>
          </p:nvPr>
        </p:nvSpPr>
        <p:spPr/>
        <p:txBody>
          <a:bodyPr/>
          <a:lstStyle/>
          <a:p>
            <a:endParaRPr lang="ja-JP" altLang="en-US" smtClean="0"/>
          </a:p>
          <a:p>
            <a:endParaRPr lang="ja-JP" altLang="en-US" smtClean="0"/>
          </a:p>
        </p:txBody>
      </p:sp>
      <p:pic>
        <p:nvPicPr>
          <p:cNvPr id="38916" name="コンテンツ プレースホルダ 7" descr="b000btbuhc_08.jpg"/>
          <p:cNvPicPr>
            <a:picLocks noGrp="1" noChangeAspect="1"/>
          </p:cNvPicPr>
          <p:nvPr>
            <p:ph sz="half" idx="2"/>
          </p:nvPr>
        </p:nvPicPr>
        <p:blipFill>
          <a:blip r:embed="rId3" cstate="print"/>
          <a:srcRect/>
          <a:stretch>
            <a:fillRect/>
          </a:stretch>
        </p:blipFill>
        <p:spPr>
          <a:xfrm>
            <a:off x="500063" y="247650"/>
            <a:ext cx="8321675" cy="661035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500063" y="0"/>
            <a:ext cx="8229600" cy="1143000"/>
          </a:xfrm>
        </p:spPr>
        <p:txBody>
          <a:bodyPr/>
          <a:lstStyle/>
          <a:p>
            <a:r>
              <a:rPr lang="en-US" altLang="ja-JP" smtClean="0"/>
              <a:t>Phun</a:t>
            </a:r>
            <a:endParaRPr lang="ja-JP" altLang="en-US" smtClean="0"/>
          </a:p>
        </p:txBody>
      </p:sp>
      <p:pic>
        <p:nvPicPr>
          <p:cNvPr id="39939" name="コンテンツ プレースホルダ 4" descr="phunbeta01.jpg">
            <a:hlinkClick r:id="rId3"/>
          </p:cNvPr>
          <p:cNvPicPr>
            <a:picLocks noGrp="1" noChangeAspect="1"/>
          </p:cNvPicPr>
          <p:nvPr>
            <p:ph sz="half" idx="2"/>
          </p:nvPr>
        </p:nvPicPr>
        <p:blipFill>
          <a:blip r:embed="rId4" cstate="print"/>
          <a:srcRect/>
          <a:stretch>
            <a:fillRect/>
          </a:stretch>
        </p:blipFill>
        <p:spPr>
          <a:xfrm>
            <a:off x="1714500" y="928688"/>
            <a:ext cx="6286500" cy="565626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500063" y="0"/>
            <a:ext cx="8229600" cy="1143000"/>
          </a:xfrm>
        </p:spPr>
        <p:txBody>
          <a:bodyPr/>
          <a:lstStyle/>
          <a:p>
            <a:r>
              <a:rPr lang="en-US" altLang="ja-JP" smtClean="0"/>
              <a:t>Crayon physics</a:t>
            </a:r>
            <a:endParaRPr lang="ja-JP" altLang="en-US" smtClean="0"/>
          </a:p>
        </p:txBody>
      </p:sp>
      <p:pic>
        <p:nvPicPr>
          <p:cNvPr id="40963" name="コンテンツ プレースホルダ 4" descr="crayonphysics01-thumb-500x392.jpg">
            <a:hlinkClick r:id="rId3"/>
          </p:cNvPr>
          <p:cNvPicPr>
            <a:picLocks noGrp="1" noChangeAspect="1"/>
          </p:cNvPicPr>
          <p:nvPr>
            <p:ph sz="half" idx="2"/>
          </p:nvPr>
        </p:nvPicPr>
        <p:blipFill>
          <a:blip r:embed="rId4" cstate="print"/>
          <a:srcRect/>
          <a:stretch>
            <a:fillRect/>
          </a:stretch>
        </p:blipFill>
        <p:spPr>
          <a:xfrm>
            <a:off x="857250" y="1041400"/>
            <a:ext cx="7419975" cy="58166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r>
              <a:rPr lang="en-US" altLang="ja-JP" smtClean="0"/>
              <a:t>22</a:t>
            </a:r>
            <a:r>
              <a:rPr lang="ja-JP" altLang="en-US" smtClean="0"/>
              <a:t>インチ　タッチパネル液晶</a:t>
            </a:r>
            <a:r>
              <a:rPr lang="en-US" altLang="ja-JP" smtClean="0"/>
              <a:t>PC</a:t>
            </a:r>
            <a:endParaRPr lang="ja-JP" altLang="en-US" smtClean="0"/>
          </a:p>
        </p:txBody>
      </p:sp>
      <p:pic>
        <p:nvPicPr>
          <p:cNvPr id="41987" name="コンテンツ プレースホルダ 4" descr="touchsmartpc.jpg">
            <a:hlinkClick r:id="rId3"/>
          </p:cNvPr>
          <p:cNvPicPr>
            <a:picLocks noGrp="1" noChangeAspect="1"/>
          </p:cNvPicPr>
          <p:nvPr>
            <p:ph sz="half" idx="2"/>
          </p:nvPr>
        </p:nvPicPr>
        <p:blipFill>
          <a:blip r:embed="rId4" cstate="print"/>
          <a:srcRect/>
          <a:stretch>
            <a:fillRect/>
          </a:stretch>
        </p:blipFill>
        <p:spPr>
          <a:xfrm>
            <a:off x="-357188" y="1357313"/>
            <a:ext cx="10175876" cy="5286375"/>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pPr eaLnBrk="1" hangingPunct="1"/>
            <a:r>
              <a:rPr lang="ja-JP" altLang="en-US" smtClean="0"/>
              <a:t>アニメスタジオ</a:t>
            </a:r>
          </a:p>
        </p:txBody>
      </p:sp>
      <p:pic>
        <p:nvPicPr>
          <p:cNvPr id="43011" name="コンテンツ プレースホルダ 5" descr="animestudio01.jpg"/>
          <p:cNvPicPr>
            <a:picLocks noGrp="1" noChangeAspect="1"/>
          </p:cNvPicPr>
          <p:nvPr>
            <p:ph idx="1"/>
          </p:nvPr>
        </p:nvPicPr>
        <p:blipFill>
          <a:blip r:embed="rId3" cstate="print"/>
          <a:srcRect/>
          <a:stretch>
            <a:fillRect/>
          </a:stretch>
        </p:blipFill>
        <p:spPr>
          <a:xfrm>
            <a:off x="2276475" y="1871663"/>
            <a:ext cx="4591050" cy="398145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p:txBody>
          <a:bodyPr/>
          <a:lstStyle/>
          <a:p>
            <a:pPr eaLnBrk="1" hangingPunct="1"/>
            <a:r>
              <a:rPr lang="ja-JP" altLang="en-US" smtClean="0"/>
              <a:t>コマ撮りアニメ動画を簡単に</a:t>
            </a:r>
          </a:p>
        </p:txBody>
      </p:sp>
      <p:pic>
        <p:nvPicPr>
          <p:cNvPr id="44035" name="コンテンツ プレースホルダ 3" descr="b001f298sm_01.jpg"/>
          <p:cNvPicPr>
            <a:picLocks noGrp="1" noChangeAspect="1"/>
          </p:cNvPicPr>
          <p:nvPr>
            <p:ph idx="1"/>
          </p:nvPr>
        </p:nvPicPr>
        <p:blipFill>
          <a:blip r:embed="rId3" cstate="print"/>
          <a:srcRect/>
          <a:stretch>
            <a:fillRect/>
          </a:stretch>
        </p:blipFill>
        <p:spPr>
          <a:xfrm>
            <a:off x="279400" y="1643063"/>
            <a:ext cx="8864600" cy="2209800"/>
          </a:xfrm>
        </p:spPr>
      </p:pic>
      <p:sp>
        <p:nvSpPr>
          <p:cNvPr id="44036" name="テキスト ボックス 4"/>
          <p:cNvSpPr txBox="1">
            <a:spLocks noChangeArrowheads="1"/>
          </p:cNvSpPr>
          <p:nvPr/>
        </p:nvSpPr>
        <p:spPr bwMode="auto">
          <a:xfrm>
            <a:off x="2071688" y="4786313"/>
            <a:ext cx="5572125" cy="708025"/>
          </a:xfrm>
          <a:prstGeom prst="rect">
            <a:avLst/>
          </a:prstGeom>
          <a:noFill/>
          <a:ln w="9525">
            <a:noFill/>
            <a:miter lim="800000"/>
            <a:headEnd/>
            <a:tailEnd/>
          </a:ln>
        </p:spPr>
        <p:txBody>
          <a:bodyPr>
            <a:spAutoFit/>
          </a:bodyPr>
          <a:lstStyle/>
          <a:p>
            <a:r>
              <a:rPr lang="ja-JP" altLang="en-US" sz="4000"/>
              <a:t>幼稚園児でもできました</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p:txBody>
          <a:bodyPr/>
          <a:lstStyle/>
          <a:p>
            <a:pPr eaLnBrk="1" hangingPunct="1"/>
            <a:endParaRPr lang="ja-JP" altLang="en-US" smtClean="0"/>
          </a:p>
        </p:txBody>
      </p:sp>
      <p:pic>
        <p:nvPicPr>
          <p:cNvPr id="4" name="animestudio01.WMV">
            <a:hlinkClick r:id="" action="ppaction://media"/>
          </p:cNvPr>
          <p:cNvPicPr>
            <a:picLocks noGrp="1" noRot="1" noChangeAspect="1"/>
          </p:cNvPicPr>
          <p:nvPr>
            <p:ph idx="1"/>
            <a:videoFile r:link="rId1"/>
          </p:nvPr>
        </p:nvPicPr>
        <p:blipFill>
          <a:blip r:embed="rId4" cstate="print"/>
          <a:srcRect/>
          <a:stretch>
            <a:fillRect/>
          </a:stretch>
        </p:blipFill>
        <p:spPr>
          <a:xfrm>
            <a:off x="357188" y="320675"/>
            <a:ext cx="8293100" cy="6221413"/>
          </a:xfrm>
        </p:spPr>
      </p:pic>
      <p:sp>
        <p:nvSpPr>
          <p:cNvPr id="2" name="正方形/長方形 1"/>
          <p:cNvSpPr/>
          <p:nvPr/>
        </p:nvSpPr>
        <p:spPr>
          <a:xfrm>
            <a:off x="1907704" y="6240929"/>
            <a:ext cx="5886400" cy="646331"/>
          </a:xfrm>
          <a:prstGeom prst="rect">
            <a:avLst/>
          </a:prstGeom>
        </p:spPr>
        <p:txBody>
          <a:bodyPr wrap="square">
            <a:spAutoFit/>
          </a:bodyPr>
          <a:lstStyle/>
          <a:p>
            <a:r>
              <a:rPr lang="en-US" altLang="ja-JP" dirty="0">
                <a:hlinkClick r:id="rId5"/>
              </a:rPr>
              <a:t>http://</a:t>
            </a:r>
            <a:r>
              <a:rPr lang="en-US" altLang="ja-JP" dirty="0" smtClean="0">
                <a:hlinkClick r:id="rId5"/>
              </a:rPr>
              <a:t>www.agatsuma.co.jp/animestudio/animestudio.html</a:t>
            </a:r>
            <a:endParaRPr lang="en-US" altLang="ja-JP" dirty="0" smtClean="0"/>
          </a:p>
          <a:p>
            <a:endParaRPr lang="ja-JP"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p:txBody>
          <a:bodyPr/>
          <a:lstStyle/>
          <a:p>
            <a:r>
              <a:rPr lang="en-US" altLang="ja-JP" b="1" smtClean="0"/>
              <a:t>YAMAHA</a:t>
            </a:r>
            <a:r>
              <a:rPr lang="ja-JP" altLang="en-US" b="1" smtClean="0"/>
              <a:t>クラビノーバ　</a:t>
            </a:r>
            <a:r>
              <a:rPr lang="en-US" altLang="ja-JP" b="1" smtClean="0"/>
              <a:t>CVP407</a:t>
            </a:r>
            <a:endParaRPr lang="ja-JP" altLang="en-US" smtClean="0"/>
          </a:p>
        </p:txBody>
      </p:sp>
      <p:pic>
        <p:nvPicPr>
          <p:cNvPr id="46083" name="コンテンツ プレースホルダ 4" descr="yamahacvp407.jpg"/>
          <p:cNvPicPr>
            <a:picLocks noGrp="1" noChangeAspect="1"/>
          </p:cNvPicPr>
          <p:nvPr>
            <p:ph sz="half" idx="2"/>
          </p:nvPr>
        </p:nvPicPr>
        <p:blipFill>
          <a:blip r:embed="rId3" cstate="print"/>
          <a:srcRect/>
          <a:stretch>
            <a:fillRect/>
          </a:stretch>
        </p:blipFill>
        <p:spPr>
          <a:xfrm>
            <a:off x="-500063" y="1143000"/>
            <a:ext cx="6762751" cy="5072063"/>
          </a:xfrm>
        </p:spPr>
      </p:pic>
      <p:pic>
        <p:nvPicPr>
          <p:cNvPr id="46084" name="図 5" descr="7398CB27757B4DDD974F7A660143D9B0_12005.jpg"/>
          <p:cNvPicPr>
            <a:picLocks noChangeAspect="1"/>
          </p:cNvPicPr>
          <p:nvPr/>
        </p:nvPicPr>
        <p:blipFill>
          <a:blip r:embed="rId4" cstate="print"/>
          <a:srcRect/>
          <a:stretch>
            <a:fillRect/>
          </a:stretch>
        </p:blipFill>
        <p:spPr bwMode="auto">
          <a:xfrm>
            <a:off x="5786438" y="428625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r>
              <a:rPr lang="en-US" altLang="ja-JP" smtClean="0"/>
              <a:t>Lego Mindstorm</a:t>
            </a:r>
            <a:endParaRPr lang="ja-JP" altLang="en-US" smtClean="0"/>
          </a:p>
        </p:txBody>
      </p:sp>
      <p:pic>
        <p:nvPicPr>
          <p:cNvPr id="47107" name="コンテンツ プレースホルダ 4" descr="legomindstorm.jpg"/>
          <p:cNvPicPr>
            <a:picLocks noGrp="1" noChangeAspect="1"/>
          </p:cNvPicPr>
          <p:nvPr>
            <p:ph sz="half" idx="2"/>
          </p:nvPr>
        </p:nvPicPr>
        <p:blipFill>
          <a:blip r:embed="rId3" cstate="print"/>
          <a:srcRect/>
          <a:stretch>
            <a:fillRect/>
          </a:stretch>
        </p:blipFill>
        <p:spPr>
          <a:xfrm>
            <a:off x="0" y="1285875"/>
            <a:ext cx="9193213" cy="4775200"/>
          </a:xfrm>
        </p:spPr>
      </p:pic>
      <p:sp>
        <p:nvSpPr>
          <p:cNvPr id="47108" name="正方形/長方形 5"/>
          <p:cNvSpPr>
            <a:spLocks noChangeArrowheads="1"/>
          </p:cNvSpPr>
          <p:nvPr/>
        </p:nvSpPr>
        <p:spPr bwMode="auto">
          <a:xfrm>
            <a:off x="2428875" y="6143625"/>
            <a:ext cx="4572000" cy="923925"/>
          </a:xfrm>
          <a:prstGeom prst="rect">
            <a:avLst/>
          </a:prstGeom>
          <a:noFill/>
          <a:ln w="9525">
            <a:noFill/>
            <a:miter lim="800000"/>
            <a:headEnd/>
            <a:tailEnd/>
          </a:ln>
        </p:spPr>
        <p:txBody>
          <a:bodyPr>
            <a:spAutoFit/>
          </a:bodyPr>
          <a:lstStyle/>
          <a:p>
            <a:r>
              <a:rPr lang="en-US" altLang="ja-JP">
                <a:latin typeface="Calibri" pitchFamily="34" charset="0"/>
                <a:hlinkClick r:id="rId4"/>
              </a:rPr>
              <a:t>http://www.ringolab.com/note/daiya/2007/08/lego-crazy-action-contraptions.html</a:t>
            </a:r>
            <a:endParaRPr lang="en-US" altLang="ja-JP">
              <a:latin typeface="Calibri" pitchFamily="34" charset="0"/>
            </a:endParaRPr>
          </a:p>
          <a:p>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7543" y="48921"/>
            <a:ext cx="8064895" cy="7017306"/>
          </a:xfrm>
          <a:prstGeom prst="rect">
            <a:avLst/>
          </a:prstGeom>
        </p:spPr>
        <p:txBody>
          <a:bodyPr wrap="square">
            <a:spAutoFit/>
          </a:bodyPr>
          <a:lstStyle/>
          <a:p>
            <a:r>
              <a:rPr lang="ja-JP" altLang="en-US" sz="3600" dirty="0" smtClean="0"/>
              <a:t>メールより</a:t>
            </a:r>
            <a:r>
              <a:rPr lang="en-US" altLang="ja-JP" sz="3600" dirty="0" smtClean="0"/>
              <a:t>LINE</a:t>
            </a:r>
          </a:p>
          <a:p>
            <a:r>
              <a:rPr lang="ja-JP" altLang="en-US" sz="3600" dirty="0" smtClean="0"/>
              <a:t>返事が</a:t>
            </a:r>
            <a:r>
              <a:rPr lang="en-US" altLang="ja-JP" sz="3600" dirty="0" smtClean="0"/>
              <a:t>3</a:t>
            </a:r>
            <a:r>
              <a:rPr lang="ja-JP" altLang="en-US" sz="3600" dirty="0" smtClean="0"/>
              <a:t>分ルールの世界に住んでいる</a:t>
            </a:r>
            <a:endParaRPr lang="en-US" altLang="ja-JP" sz="3600" dirty="0" smtClean="0"/>
          </a:p>
          <a:p>
            <a:r>
              <a:rPr lang="ja-JP" altLang="en-US" sz="3600" dirty="0"/>
              <a:t>ゲーム</a:t>
            </a:r>
            <a:r>
              <a:rPr lang="ja-JP" altLang="en-US" sz="3600" dirty="0" smtClean="0"/>
              <a:t>や漫画やアニメばかりである</a:t>
            </a:r>
            <a:endParaRPr lang="en-US" altLang="ja-JP" sz="3600" dirty="0" smtClean="0"/>
          </a:p>
          <a:p>
            <a:r>
              <a:rPr lang="ja-JP" altLang="en-US" sz="3600" dirty="0"/>
              <a:t>世界</a:t>
            </a:r>
            <a:r>
              <a:rPr lang="ja-JP" altLang="en-US" sz="3600" dirty="0" smtClean="0"/>
              <a:t>が小さく</a:t>
            </a:r>
            <a:r>
              <a:rPr lang="ja-JP" altLang="en-US" sz="3600" dirty="0"/>
              <a:t>。</a:t>
            </a:r>
            <a:r>
              <a:rPr lang="ja-JP" altLang="en-US" sz="3600" dirty="0" smtClean="0"/>
              <a:t>ネットでつながっている</a:t>
            </a:r>
            <a:endParaRPr lang="en-US" altLang="ja-JP" sz="3600" dirty="0" smtClean="0"/>
          </a:p>
          <a:p>
            <a:r>
              <a:rPr lang="en-US" altLang="ja-JP" sz="3600" dirty="0" smtClean="0"/>
              <a:t>iPhone</a:t>
            </a:r>
            <a:r>
              <a:rPr lang="ja-JP" altLang="en-US" sz="3600" dirty="0" smtClean="0"/>
              <a:t>を手放さない</a:t>
            </a:r>
            <a:endParaRPr lang="en-US" altLang="ja-JP" sz="3600" dirty="0" smtClean="0"/>
          </a:p>
          <a:p>
            <a:r>
              <a:rPr lang="ja-JP" altLang="en-US" sz="3600" dirty="0" smtClean="0"/>
              <a:t>距離感がない</a:t>
            </a:r>
            <a:endParaRPr lang="en-US" altLang="ja-JP" sz="3600" dirty="0" smtClean="0"/>
          </a:p>
          <a:p>
            <a:r>
              <a:rPr lang="ja-JP" altLang="en-US" sz="3600" dirty="0"/>
              <a:t>思いの</a:t>
            </a:r>
            <a:r>
              <a:rPr lang="ja-JP" altLang="en-US" sz="3600" dirty="0" smtClean="0"/>
              <a:t>ほか保守的である、動かない</a:t>
            </a:r>
            <a:endParaRPr lang="en-US" altLang="ja-JP" sz="3600" dirty="0" smtClean="0"/>
          </a:p>
          <a:p>
            <a:r>
              <a:rPr lang="ja-JP" altLang="en-US" sz="3600" dirty="0"/>
              <a:t>ネット</a:t>
            </a:r>
            <a:r>
              <a:rPr lang="ja-JP" altLang="en-US" sz="3600" dirty="0" smtClean="0"/>
              <a:t>で出会ってそのまま会う</a:t>
            </a:r>
            <a:endParaRPr lang="en-US" altLang="ja-JP" sz="3600" dirty="0" smtClean="0"/>
          </a:p>
          <a:p>
            <a:r>
              <a:rPr lang="ja-JP" altLang="en-US" sz="3600" dirty="0" smtClean="0"/>
              <a:t>リアルとバーチャルの主従逆転</a:t>
            </a:r>
            <a:endParaRPr lang="en-US" altLang="ja-JP" sz="3600" dirty="0" smtClean="0"/>
          </a:p>
          <a:p>
            <a:r>
              <a:rPr lang="ja-JP" altLang="en-US" sz="3600" dirty="0"/>
              <a:t>ゲーム</a:t>
            </a:r>
            <a:r>
              <a:rPr lang="ja-JP" altLang="en-US" sz="3600" dirty="0" smtClean="0"/>
              <a:t>感覚</a:t>
            </a:r>
            <a:endParaRPr lang="en-US" altLang="ja-JP" sz="3600" dirty="0" smtClean="0"/>
          </a:p>
          <a:p>
            <a:r>
              <a:rPr lang="ja-JP" altLang="en-US" sz="3600" dirty="0"/>
              <a:t>お絵描き</a:t>
            </a:r>
            <a:r>
              <a:rPr lang="ja-JP" altLang="en-US" sz="3600" dirty="0" smtClean="0"/>
              <a:t>を</a:t>
            </a:r>
            <a:r>
              <a:rPr lang="en-US" altLang="ja-JP" sz="3600" dirty="0" err="1" smtClean="0"/>
              <a:t>iPad</a:t>
            </a:r>
            <a:r>
              <a:rPr lang="ja-JP" altLang="en-US" sz="3600" dirty="0" smtClean="0"/>
              <a:t>でやる</a:t>
            </a:r>
            <a:endParaRPr lang="en-US" altLang="ja-JP" sz="3600" dirty="0"/>
          </a:p>
          <a:p>
            <a:r>
              <a:rPr lang="ja-JP" altLang="en-US" sz="3600" dirty="0" smtClean="0"/>
              <a:t>大学時代に勉強している</a:t>
            </a:r>
            <a:r>
              <a:rPr lang="en-US" altLang="ja-JP" dirty="0" smtClean="0"/>
              <a:t/>
            </a:r>
            <a:br>
              <a:rPr lang="en-US" altLang="ja-JP" dirty="0" smtClean="0"/>
            </a:br>
            <a:endParaRPr lang="ja-JP" altLang="en-US" dirty="0"/>
          </a:p>
        </p:txBody>
      </p:sp>
    </p:spTree>
    <p:extLst>
      <p:ext uri="{BB962C8B-B14F-4D97-AF65-F5344CB8AC3E}">
        <p14:creationId xmlns:p14="http://schemas.microsoft.com/office/powerpoint/2010/main" val="1886645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4"/>
          <p:cNvSpPr>
            <a:spLocks noGrp="1"/>
          </p:cNvSpPr>
          <p:nvPr>
            <p:ph type="title"/>
          </p:nvPr>
        </p:nvSpPr>
        <p:spPr/>
        <p:txBody>
          <a:bodyPr/>
          <a:lstStyle/>
          <a:p>
            <a:r>
              <a:rPr lang="en-US" altLang="ja-JP" smtClean="0"/>
              <a:t>AFRIKA(PS3)</a:t>
            </a:r>
            <a:endParaRPr lang="ja-JP" altLang="en-US" smtClean="0"/>
          </a:p>
        </p:txBody>
      </p:sp>
      <p:pic>
        <p:nvPicPr>
          <p:cNvPr id="48131" name="コンテンツ プレースホルダ 6" descr="afrika01.jpg">
            <a:hlinkClick r:id="rId3"/>
          </p:cNvPr>
          <p:cNvPicPr>
            <a:picLocks noGrp="1" noChangeAspect="1"/>
          </p:cNvPicPr>
          <p:nvPr>
            <p:ph idx="1"/>
          </p:nvPr>
        </p:nvPicPr>
        <p:blipFill>
          <a:blip r:embed="rId4" cstate="print"/>
          <a:srcRect/>
          <a:stretch>
            <a:fillRect/>
          </a:stretch>
        </p:blipFill>
        <p:spPr>
          <a:xfrm>
            <a:off x="500063" y="1571625"/>
            <a:ext cx="8343900" cy="5005388"/>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p:txBody>
          <a:bodyPr/>
          <a:lstStyle/>
          <a:p>
            <a:pPr eaLnBrk="1" hangingPunct="1"/>
            <a:r>
              <a:rPr lang="en-US" altLang="ja-JP" smtClean="0"/>
              <a:t>AFRIKA</a:t>
            </a:r>
            <a:endParaRPr lang="ja-JP" altLang="en-US" smtClean="0"/>
          </a:p>
        </p:txBody>
      </p:sp>
      <p:pic>
        <p:nvPicPr>
          <p:cNvPr id="4" name="4m_afrika_animal.wmv">
            <a:hlinkClick r:id="" action="ppaction://media"/>
          </p:cNvPr>
          <p:cNvPicPr>
            <a:picLocks noGrp="1" noRot="1" noChangeAspect="1"/>
          </p:cNvPicPr>
          <p:nvPr>
            <p:ph idx="1"/>
            <a:videoFile r:link="rId1"/>
          </p:nvPr>
        </p:nvPicPr>
        <p:blipFill>
          <a:blip r:embed="rId4" cstate="print"/>
          <a:srcRect/>
          <a:stretch>
            <a:fillRect/>
          </a:stretch>
        </p:blipFill>
        <p:spPr>
          <a:xfrm>
            <a:off x="-134938" y="1143000"/>
            <a:ext cx="9278938" cy="5219700"/>
          </a:xfrm>
        </p:spPr>
      </p:pic>
      <p:sp>
        <p:nvSpPr>
          <p:cNvPr id="2" name="正方形/長方形 1"/>
          <p:cNvSpPr/>
          <p:nvPr/>
        </p:nvSpPr>
        <p:spPr>
          <a:xfrm>
            <a:off x="1979712" y="6309320"/>
            <a:ext cx="5328592" cy="646331"/>
          </a:xfrm>
          <a:prstGeom prst="rect">
            <a:avLst/>
          </a:prstGeom>
        </p:spPr>
        <p:txBody>
          <a:bodyPr wrap="square">
            <a:spAutoFit/>
          </a:bodyPr>
          <a:lstStyle/>
          <a:p>
            <a:r>
              <a:rPr lang="en-US" altLang="ja-JP" dirty="0">
                <a:hlinkClick r:id="rId5"/>
              </a:rPr>
              <a:t>http://www.jp.playstation.com/scej/title/afrika</a:t>
            </a:r>
            <a:r>
              <a:rPr lang="en-US" altLang="ja-JP" dirty="0" smtClean="0">
                <a:hlinkClick r:id="rId5"/>
              </a:rPr>
              <a:t>/</a:t>
            </a:r>
            <a:endParaRPr lang="en-US" altLang="ja-JP" dirty="0" smtClean="0"/>
          </a:p>
          <a:p>
            <a:endParaRPr lang="ja-JP"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p:txBody>
          <a:bodyPr/>
          <a:lstStyle/>
          <a:p>
            <a:pPr eaLnBrk="1" hangingPunct="1"/>
            <a:endParaRPr lang="ja-JP" altLang="en-US" smtClean="0"/>
          </a:p>
        </p:txBody>
      </p:sp>
      <p:pic>
        <p:nvPicPr>
          <p:cNvPr id="50179" name="コンテンツ プレースホルダ 3" descr="Image18.jpg"/>
          <p:cNvPicPr>
            <a:picLocks noGrp="1" noChangeAspect="1"/>
          </p:cNvPicPr>
          <p:nvPr>
            <p:ph idx="1"/>
          </p:nvPr>
        </p:nvPicPr>
        <p:blipFill>
          <a:blip r:embed="rId3" cstate="print"/>
          <a:srcRect/>
          <a:stretch>
            <a:fillRect/>
          </a:stretch>
        </p:blipFill>
        <p:spPr>
          <a:xfrm>
            <a:off x="457200" y="1725613"/>
            <a:ext cx="8229600" cy="4275137"/>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p:txBody>
          <a:bodyPr/>
          <a:lstStyle/>
          <a:p>
            <a:pPr eaLnBrk="1" hangingPunct="1"/>
            <a:r>
              <a:rPr lang="ja-JP" altLang="en-US" smtClean="0"/>
              <a:t>四季庭</a:t>
            </a:r>
          </a:p>
        </p:txBody>
      </p:sp>
      <p:pic>
        <p:nvPicPr>
          <p:cNvPr id="51203" name="コンテンツ プレースホルダ 3" descr="shikitei01.jpg">
            <a:hlinkClick r:id="rId3"/>
          </p:cNvPr>
          <p:cNvPicPr>
            <a:picLocks noGrp="1" noChangeAspect="1"/>
          </p:cNvPicPr>
          <p:nvPr>
            <p:ph idx="1"/>
          </p:nvPr>
        </p:nvPicPr>
        <p:blipFill>
          <a:blip r:embed="rId4" cstate="print"/>
          <a:srcRect/>
          <a:stretch>
            <a:fillRect/>
          </a:stretch>
        </p:blipFill>
        <p:spPr>
          <a:xfrm>
            <a:off x="457200" y="1725613"/>
            <a:ext cx="8229600" cy="4275137"/>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pPr eaLnBrk="1" hangingPunct="1"/>
            <a:endParaRPr lang="ja-JP" altLang="en-US" smtClean="0"/>
          </a:p>
        </p:txBody>
      </p:sp>
      <p:pic>
        <p:nvPicPr>
          <p:cNvPr id="52227" name="コンテンツ プレースホルダ 3" descr="Shiki-tei%20Photo_4.jpg"/>
          <p:cNvPicPr>
            <a:picLocks noGrp="1" noChangeAspect="1"/>
          </p:cNvPicPr>
          <p:nvPr>
            <p:ph idx="1"/>
          </p:nvPr>
        </p:nvPicPr>
        <p:blipFill>
          <a:blip r:embed="rId3" cstate="print"/>
          <a:srcRect/>
          <a:stretch>
            <a:fillRect/>
          </a:stretch>
        </p:blipFill>
        <p:spPr>
          <a:xfrm>
            <a:off x="0" y="714375"/>
            <a:ext cx="9144000" cy="51435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pPr eaLnBrk="1" hangingPunct="1"/>
            <a:endParaRPr lang="ja-JP" altLang="en-US" smtClean="0"/>
          </a:p>
        </p:txBody>
      </p:sp>
      <p:pic>
        <p:nvPicPr>
          <p:cNvPr id="53251" name="コンテンツ プレースホルダ 3" descr="Shiki-tei%20Photo_7.jpg"/>
          <p:cNvPicPr>
            <a:picLocks noGrp="1" noChangeAspect="1"/>
          </p:cNvPicPr>
          <p:nvPr>
            <p:ph idx="1"/>
          </p:nvPr>
        </p:nvPicPr>
        <p:blipFill>
          <a:blip r:embed="rId3" cstate="print"/>
          <a:srcRect/>
          <a:stretch>
            <a:fillRect/>
          </a:stretch>
        </p:blipFill>
        <p:spPr>
          <a:xfrm>
            <a:off x="285750" y="1285875"/>
            <a:ext cx="8594725" cy="4833938"/>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p:txBody>
          <a:bodyPr/>
          <a:lstStyle/>
          <a:p>
            <a:pPr eaLnBrk="1" hangingPunct="1"/>
            <a:endParaRPr lang="ja-JP" altLang="en-US" smtClean="0"/>
          </a:p>
        </p:txBody>
      </p:sp>
      <p:pic>
        <p:nvPicPr>
          <p:cNvPr id="54275" name="コンテンツ プレースホルダ 3" descr="Shiki-tei%20Photo_17.jpg"/>
          <p:cNvPicPr>
            <a:picLocks noGrp="1" noChangeAspect="1"/>
          </p:cNvPicPr>
          <p:nvPr>
            <p:ph idx="1"/>
          </p:nvPr>
        </p:nvPicPr>
        <p:blipFill>
          <a:blip r:embed="rId3" cstate="print"/>
          <a:srcRect/>
          <a:stretch>
            <a:fillRect/>
          </a:stretch>
        </p:blipFill>
        <p:spPr>
          <a:xfrm>
            <a:off x="357188" y="928688"/>
            <a:ext cx="8604250" cy="4840287"/>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en-US" altLang="ja-JP" dirty="0" smtClean="0"/>
              <a:t>BBC</a:t>
            </a:r>
            <a:r>
              <a:rPr lang="ja-JP" altLang="en-US" dirty="0" smtClean="0"/>
              <a:t>の</a:t>
            </a:r>
            <a:r>
              <a:rPr lang="en-US" altLang="ja-JP" dirty="0" smtClean="0"/>
              <a:t>CG</a:t>
            </a:r>
            <a:r>
              <a:rPr lang="ja-JP" altLang="en-US" dirty="0" smtClean="0"/>
              <a:t>で再現された恐竜</a:t>
            </a:r>
            <a:r>
              <a:rPr lang="en-US" altLang="ja-JP" dirty="0" smtClean="0"/>
              <a:t/>
            </a:r>
            <a:br>
              <a:rPr lang="en-US" altLang="ja-JP" dirty="0" smtClean="0"/>
            </a:br>
            <a:r>
              <a:rPr lang="ja-JP" altLang="en-US" i="1" dirty="0" smtClean="0"/>
              <a:t> </a:t>
            </a:r>
            <a:r>
              <a:rPr lang="en-US" altLang="ja-JP" i="1" dirty="0" smtClean="0"/>
              <a:t>BBC </a:t>
            </a:r>
            <a:r>
              <a:rPr lang="ja-JP" altLang="en-US" i="1" dirty="0" smtClean="0"/>
              <a:t>ウォーキング </a:t>
            </a:r>
            <a:r>
              <a:rPr lang="en-US" altLang="ja-JP" i="1" dirty="0" smtClean="0"/>
              <a:t>with </a:t>
            </a:r>
            <a:r>
              <a:rPr lang="ja-JP" altLang="en-US" i="1" dirty="0" smtClean="0"/>
              <a:t>ダイナソー　絵本と</a:t>
            </a:r>
            <a:r>
              <a:rPr lang="en-US" altLang="ja-JP" i="1" dirty="0" smtClean="0"/>
              <a:t>DVD</a:t>
            </a:r>
            <a:endParaRPr lang="ja-JP" altLang="en-US" dirty="0" smtClean="0"/>
          </a:p>
        </p:txBody>
      </p:sp>
      <p:pic>
        <p:nvPicPr>
          <p:cNvPr id="55299" name="コンテンツ プレースホルダ 6" descr="51uytVT972L__SS400_.jpg"/>
          <p:cNvPicPr>
            <a:picLocks noGrp="1" noChangeAspect="1"/>
          </p:cNvPicPr>
          <p:nvPr>
            <p:ph sz="half" idx="1"/>
          </p:nvPr>
        </p:nvPicPr>
        <p:blipFill>
          <a:blip r:embed="rId3" cstate="print"/>
          <a:srcRect/>
          <a:stretch>
            <a:fillRect/>
          </a:stretch>
        </p:blipFill>
        <p:spPr>
          <a:xfrm>
            <a:off x="-357188" y="1928813"/>
            <a:ext cx="4429126" cy="4429125"/>
          </a:xfrm>
        </p:spPr>
      </p:pic>
      <p:pic>
        <p:nvPicPr>
          <p:cNvPr id="55300" name="コンテンツ プレースホルダ 8" descr="dinaso2.jpg"/>
          <p:cNvPicPr>
            <a:picLocks noGrp="1" noChangeAspect="1"/>
          </p:cNvPicPr>
          <p:nvPr>
            <p:ph sz="half" idx="2"/>
          </p:nvPr>
        </p:nvPicPr>
        <p:blipFill>
          <a:blip r:embed="rId4" cstate="print"/>
          <a:srcRect/>
          <a:stretch>
            <a:fillRect/>
          </a:stretch>
        </p:blipFill>
        <p:spPr>
          <a:xfrm>
            <a:off x="3786188" y="1785938"/>
            <a:ext cx="5148262" cy="3459162"/>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5"/>
          <p:cNvSpPr>
            <a:spLocks noGrp="1"/>
          </p:cNvSpPr>
          <p:nvPr>
            <p:ph type="title"/>
          </p:nvPr>
        </p:nvSpPr>
        <p:spPr/>
        <p:txBody>
          <a:bodyPr/>
          <a:lstStyle/>
          <a:p>
            <a:r>
              <a:rPr lang="en-US" altLang="ja-JP" i="1" smtClean="0"/>
              <a:t>BBC </a:t>
            </a:r>
            <a:r>
              <a:rPr lang="ja-JP" altLang="en-US" i="1" smtClean="0"/>
              <a:t>ウォーキング </a:t>
            </a:r>
            <a:r>
              <a:rPr lang="en-US" altLang="ja-JP" i="1" smtClean="0"/>
              <a:t>with </a:t>
            </a:r>
            <a:r>
              <a:rPr lang="ja-JP" altLang="en-US" i="1" smtClean="0"/>
              <a:t>ダイナソー</a:t>
            </a:r>
            <a:endParaRPr lang="ja-JP" altLang="en-US" smtClean="0"/>
          </a:p>
        </p:txBody>
      </p:sp>
      <p:pic>
        <p:nvPicPr>
          <p:cNvPr id="56323" name="コンテンツ プレースホルダ 4" descr="e-sekaiya_newitem108.jpg"/>
          <p:cNvPicPr>
            <a:picLocks noGrp="1" noChangeAspect="1"/>
          </p:cNvPicPr>
          <p:nvPr>
            <p:ph sz="half" idx="1"/>
          </p:nvPr>
        </p:nvPicPr>
        <p:blipFill>
          <a:blip r:embed="rId3" cstate="print"/>
          <a:srcRect/>
          <a:stretch>
            <a:fillRect/>
          </a:stretch>
        </p:blipFill>
        <p:spPr>
          <a:xfrm>
            <a:off x="457200" y="1843088"/>
            <a:ext cx="4038600" cy="4038600"/>
          </a:xfrm>
        </p:spPr>
      </p:pic>
      <p:pic>
        <p:nvPicPr>
          <p:cNvPr id="56324" name="コンテンツ プレースホルダ 7" descr="51FW6-pgBYL__SS500_.jpg"/>
          <p:cNvPicPr>
            <a:picLocks noGrp="1" noChangeAspect="1"/>
          </p:cNvPicPr>
          <p:nvPr>
            <p:ph sz="half" idx="2"/>
          </p:nvPr>
        </p:nvPicPr>
        <p:blipFill>
          <a:blip r:embed="rId4" cstate="print"/>
          <a:srcRect/>
          <a:stretch>
            <a:fillRect/>
          </a:stretch>
        </p:blipFill>
        <p:spPr>
          <a:xfrm>
            <a:off x="4648200" y="1843088"/>
            <a:ext cx="4038600" cy="40386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r>
              <a:rPr lang="en-US" altLang="ja-JP" smtClean="0"/>
              <a:t>Wii Fit</a:t>
            </a:r>
            <a:r>
              <a:rPr lang="ja-JP" altLang="en-US" smtClean="0"/>
              <a:t>と</a:t>
            </a:r>
            <a:r>
              <a:rPr lang="en-US" altLang="ja-JP" smtClean="0"/>
              <a:t>Wii Music</a:t>
            </a:r>
            <a:endParaRPr lang="ja-JP" altLang="en-US" smtClean="0"/>
          </a:p>
        </p:txBody>
      </p:sp>
      <p:pic>
        <p:nvPicPr>
          <p:cNvPr id="57347" name="コンテンツ プレースホルダ 4" descr="wiifit.jpg"/>
          <p:cNvPicPr>
            <a:picLocks noGrp="1" noChangeAspect="1"/>
          </p:cNvPicPr>
          <p:nvPr>
            <p:ph sz="half" idx="1"/>
          </p:nvPr>
        </p:nvPicPr>
        <p:blipFill>
          <a:blip r:embed="rId3" cstate="print"/>
          <a:srcRect/>
          <a:stretch>
            <a:fillRect/>
          </a:stretch>
        </p:blipFill>
        <p:spPr>
          <a:xfrm>
            <a:off x="642938" y="1857375"/>
            <a:ext cx="4038600" cy="2098675"/>
          </a:xfrm>
        </p:spPr>
      </p:pic>
      <p:pic>
        <p:nvPicPr>
          <p:cNvPr id="57348" name="コンテンツ プレースホルダ 5" descr="519FcVXtfyL__SS500_.jpg">
            <a:hlinkClick r:id="rId4"/>
          </p:cNvPr>
          <p:cNvPicPr>
            <a:picLocks noGrp="1" noChangeAspect="1"/>
          </p:cNvPicPr>
          <p:nvPr>
            <p:ph sz="half" idx="2"/>
          </p:nvPr>
        </p:nvPicPr>
        <p:blipFill>
          <a:blip r:embed="rId5" cstate="print"/>
          <a:srcRect/>
          <a:stretch>
            <a:fillRect/>
          </a:stretch>
        </p:blipFill>
        <p:spPr>
          <a:xfrm>
            <a:off x="4648200" y="1843088"/>
            <a:ext cx="4038600" cy="40386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15616" y="116632"/>
            <a:ext cx="6552728" cy="13942278"/>
          </a:xfrm>
          <a:prstGeom prst="rect">
            <a:avLst/>
          </a:prstGeom>
        </p:spPr>
        <p:txBody>
          <a:bodyPr wrap="square">
            <a:spAutoFit/>
          </a:bodyPr>
          <a:lstStyle/>
          <a:p>
            <a:r>
              <a:rPr lang="ja-JP" altLang="en-US" sz="3600" dirty="0"/>
              <a:t>起業して</a:t>
            </a:r>
            <a:r>
              <a:rPr lang="ja-JP" altLang="en-US" sz="3600" dirty="0" smtClean="0"/>
              <a:t>いる天才もいる</a:t>
            </a:r>
            <a:endParaRPr lang="en-US" altLang="ja-JP" sz="3600" dirty="0" smtClean="0"/>
          </a:p>
          <a:p>
            <a:r>
              <a:rPr lang="ja-JP" altLang="en-US" sz="3600" dirty="0"/>
              <a:t>ボランティア</a:t>
            </a:r>
            <a:r>
              <a:rPr lang="ja-JP" altLang="en-US" sz="3600" dirty="0" smtClean="0"/>
              <a:t>をよくやる</a:t>
            </a:r>
            <a:endParaRPr lang="en-US" altLang="ja-JP" sz="3600" dirty="0" smtClean="0"/>
          </a:p>
          <a:p>
            <a:r>
              <a:rPr lang="ja-JP" altLang="en-US" sz="3600" dirty="0"/>
              <a:t>パソコン</a:t>
            </a:r>
            <a:r>
              <a:rPr lang="ja-JP" altLang="en-US" sz="3600" dirty="0" smtClean="0"/>
              <a:t>を使わない日がない</a:t>
            </a:r>
            <a:endParaRPr lang="en-US" altLang="ja-JP" sz="3600" dirty="0" smtClean="0"/>
          </a:p>
          <a:p>
            <a:r>
              <a:rPr lang="ja-JP" altLang="en-US" sz="3600" dirty="0" smtClean="0"/>
              <a:t>ネットばかりやっている</a:t>
            </a:r>
            <a:endParaRPr lang="en-US" altLang="ja-JP" sz="3600" dirty="0" smtClean="0"/>
          </a:p>
          <a:p>
            <a:r>
              <a:rPr lang="ja-JP" altLang="en-US" sz="3600" dirty="0"/>
              <a:t>チームワーク</a:t>
            </a:r>
            <a:r>
              <a:rPr lang="ja-JP" altLang="en-US" sz="3600" dirty="0" smtClean="0"/>
              <a:t>の概念が違う</a:t>
            </a:r>
            <a:endParaRPr lang="en-US" altLang="ja-JP" sz="3600" dirty="0" smtClean="0"/>
          </a:p>
          <a:p>
            <a:r>
              <a:rPr lang="ja-JP" altLang="en-US" sz="3600" dirty="0"/>
              <a:t>男女の仲が</a:t>
            </a:r>
            <a:r>
              <a:rPr lang="ja-JP" altLang="en-US" sz="3600" dirty="0" smtClean="0"/>
              <a:t>いい垣根がない感じ</a:t>
            </a:r>
            <a:endParaRPr lang="en-US" altLang="ja-JP" sz="3600" dirty="0" smtClean="0"/>
          </a:p>
          <a:p>
            <a:r>
              <a:rPr lang="ja-JP" altLang="en-US" sz="3600" dirty="0"/>
              <a:t>国境</a:t>
            </a:r>
            <a:r>
              <a:rPr lang="ja-JP" altLang="en-US" sz="3600" dirty="0" smtClean="0"/>
              <a:t>も含めて垣根がない</a:t>
            </a:r>
            <a:endParaRPr lang="en-US" altLang="ja-JP" sz="3600" dirty="0" smtClean="0"/>
          </a:p>
          <a:p>
            <a:r>
              <a:rPr lang="ja-JP" altLang="en-US" sz="3600" dirty="0" smtClean="0"/>
              <a:t>多様性を受け入れる</a:t>
            </a:r>
            <a:endParaRPr lang="en-US" altLang="ja-JP" sz="3600" dirty="0" smtClean="0"/>
          </a:p>
          <a:p>
            <a:r>
              <a:rPr lang="ja-JP" altLang="en-US" sz="3600" dirty="0"/>
              <a:t>夜の世界</a:t>
            </a:r>
            <a:r>
              <a:rPr lang="ja-JP" altLang="en-US" sz="3600" dirty="0" smtClean="0"/>
              <a:t>でも使われている</a:t>
            </a:r>
            <a:r>
              <a:rPr lang="en-US" altLang="ja-JP" sz="3600" dirty="0" smtClean="0"/>
              <a:t>LINE</a:t>
            </a:r>
          </a:p>
          <a:p>
            <a:r>
              <a:rPr lang="ja-JP" altLang="en-US" sz="3600" dirty="0" smtClean="0"/>
              <a:t>ネットでいじめも起きている</a:t>
            </a:r>
            <a:endParaRPr lang="en-US" altLang="ja-JP" sz="3600" dirty="0" smtClean="0"/>
          </a:p>
          <a:p>
            <a:r>
              <a:rPr lang="ja-JP" altLang="en-US" sz="3600" dirty="0"/>
              <a:t>テレビ</a:t>
            </a:r>
            <a:r>
              <a:rPr lang="ja-JP" altLang="en-US" sz="3600" dirty="0" smtClean="0"/>
              <a:t>や新聞をあまりみない</a:t>
            </a:r>
            <a:endParaRPr lang="en-US" altLang="ja-JP" sz="3600" dirty="0" smtClean="0"/>
          </a:p>
          <a:p>
            <a:r>
              <a:rPr lang="ja-JP" altLang="en-US" sz="3600" dirty="0" smtClean="0"/>
              <a:t>知識の偏りがある　常識とか</a:t>
            </a:r>
            <a:endParaRPr lang="en-US" altLang="ja-JP" sz="3600" dirty="0" smtClean="0"/>
          </a:p>
          <a:p>
            <a:endParaRPr lang="en-US" altLang="ja-JP" sz="3600" dirty="0" smtClean="0"/>
          </a:p>
          <a:p>
            <a:endParaRPr lang="en-US" altLang="ja-JP" sz="3600" dirty="0" smtClean="0"/>
          </a:p>
          <a:p>
            <a:endParaRPr lang="en-US" altLang="ja-JP" sz="3600" dirty="0" smtClean="0"/>
          </a:p>
          <a:p>
            <a:endParaRPr lang="en-US" altLang="ja-JP" sz="3600" dirty="0" smtClean="0"/>
          </a:p>
          <a:p>
            <a:endParaRPr lang="en-US" altLang="ja-JP" sz="3600" dirty="0"/>
          </a:p>
          <a:p>
            <a:endParaRPr lang="en-US" altLang="ja-JP" sz="3600" dirty="0" smtClean="0"/>
          </a:p>
          <a:p>
            <a:endParaRPr lang="en-US" altLang="ja-JP" sz="3600" dirty="0"/>
          </a:p>
          <a:p>
            <a:endParaRPr lang="en-US" altLang="ja-JP" sz="3600" dirty="0" smtClean="0"/>
          </a:p>
          <a:p>
            <a:endParaRPr lang="en-US" altLang="ja-JP" sz="3600" dirty="0"/>
          </a:p>
          <a:p>
            <a:endParaRPr lang="en-US" altLang="ja-JP" sz="3600" dirty="0" smtClean="0"/>
          </a:p>
          <a:p>
            <a:endParaRPr lang="en-US" altLang="ja-JP" sz="3600" dirty="0"/>
          </a:p>
          <a:p>
            <a:endParaRPr lang="en-US" altLang="ja-JP" sz="3600" dirty="0" smtClean="0"/>
          </a:p>
          <a:p>
            <a:endParaRPr lang="ja-JP" altLang="en-US" sz="3600" dirty="0"/>
          </a:p>
        </p:txBody>
      </p:sp>
    </p:spTree>
    <p:extLst>
      <p:ext uri="{BB962C8B-B14F-4D97-AF65-F5344CB8AC3E}">
        <p14:creationId xmlns:p14="http://schemas.microsoft.com/office/powerpoint/2010/main" val="2610327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ja-JP" altLang="en-US" dirty="0" smtClean="0"/>
              <a:t>デジタルネイティブが世界を変える</a:t>
            </a:r>
          </a:p>
        </p:txBody>
      </p:sp>
      <p:pic>
        <p:nvPicPr>
          <p:cNvPr id="27651" name="コンテンツ プレースホルダ 6" descr="51veSZ26toL__SS400_.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0" y="1385888"/>
            <a:ext cx="4714875" cy="4716462"/>
          </a:xfrm>
        </p:spPr>
      </p:pic>
      <p:sp>
        <p:nvSpPr>
          <p:cNvPr id="27652" name="コンテンツ プレースホルダ 5"/>
          <p:cNvSpPr>
            <a:spLocks noGrp="1"/>
          </p:cNvSpPr>
          <p:nvPr>
            <p:ph sz="half" idx="2"/>
          </p:nvPr>
        </p:nvSpPr>
        <p:spPr>
          <a:xfrm>
            <a:off x="4357688" y="1571625"/>
            <a:ext cx="4495800" cy="4525963"/>
          </a:xfrm>
        </p:spPr>
        <p:txBody>
          <a:bodyPr/>
          <a:lstStyle/>
          <a:p>
            <a:r>
              <a:rPr lang="ja-JP" altLang="en-US" dirty="0" smtClean="0"/>
              <a:t>ドン・タプスコット</a:t>
            </a:r>
            <a:endParaRPr lang="en-US" altLang="ja-JP" dirty="0" smtClean="0"/>
          </a:p>
          <a:p>
            <a:pPr lvl="1"/>
            <a:r>
              <a:rPr lang="ja-JP" altLang="en-US" dirty="0" smtClean="0"/>
              <a:t>コンサル会社代表、トロント大教授</a:t>
            </a:r>
            <a:endParaRPr lang="en-US" altLang="ja-JP" dirty="0" smtClean="0"/>
          </a:p>
          <a:p>
            <a:pPr lvl="1"/>
            <a:r>
              <a:rPr lang="ja-JP" altLang="en-US" dirty="0" smtClean="0"/>
              <a:t>「ウィキノミクス」</a:t>
            </a:r>
            <a:r>
              <a:rPr lang="en-US" altLang="ja-JP" dirty="0" smtClean="0"/>
              <a:t>2007</a:t>
            </a:r>
          </a:p>
          <a:p>
            <a:pPr lvl="1"/>
            <a:r>
              <a:rPr lang="ja-JP" altLang="en-US" dirty="0" smtClean="0"/>
              <a:t>「</a:t>
            </a:r>
            <a:r>
              <a:rPr lang="en-US" altLang="ja-JP" dirty="0" smtClean="0"/>
              <a:t>b</a:t>
            </a:r>
            <a:r>
              <a:rPr lang="ja-JP" altLang="en-US" dirty="0" smtClean="0"/>
              <a:t>ウェブ革命」</a:t>
            </a:r>
            <a:r>
              <a:rPr lang="en-US" altLang="ja-JP" dirty="0" smtClean="0"/>
              <a:t>2001</a:t>
            </a:r>
          </a:p>
          <a:p>
            <a:pPr lvl="1"/>
            <a:r>
              <a:rPr lang="ja-JP" altLang="en-US" dirty="0" smtClean="0"/>
              <a:t>「デジタルチルドレン」</a:t>
            </a:r>
            <a:r>
              <a:rPr lang="en-US" altLang="ja-JP" dirty="0" smtClean="0"/>
              <a:t>1999</a:t>
            </a:r>
          </a:p>
          <a:p>
            <a:pPr lvl="1"/>
            <a:endParaRPr lang="en-US" altLang="ja-JP" dirty="0" smtClean="0"/>
          </a:p>
          <a:p>
            <a:r>
              <a:rPr lang="en-US" altLang="ja-JP" dirty="0" smtClean="0"/>
              <a:t>400</a:t>
            </a:r>
            <a:r>
              <a:rPr lang="ja-JP" altLang="en-US" dirty="0" smtClean="0"/>
              <a:t>万ドル規模の調査</a:t>
            </a:r>
            <a:endParaRPr lang="en-US" altLang="ja-JP" dirty="0" smtClean="0"/>
          </a:p>
          <a:p>
            <a:pPr lvl="1"/>
            <a:r>
              <a:rPr lang="en-US" altLang="ja-JP" dirty="0" smtClean="0"/>
              <a:t>The Net Generation – A strategic Investigation</a:t>
            </a:r>
          </a:p>
          <a:p>
            <a:pPr lvl="1"/>
            <a:endParaRPr lang="ja-JP" altLang="en-US" dirty="0" smtClean="0"/>
          </a:p>
        </p:txBody>
      </p:sp>
    </p:spTree>
    <p:extLst>
      <p:ext uri="{BB962C8B-B14F-4D97-AF65-F5344CB8AC3E}">
        <p14:creationId xmlns:p14="http://schemas.microsoft.com/office/powerpoint/2010/main" val="10176012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4"/>
          <p:cNvSpPr>
            <a:spLocks noGrp="1"/>
          </p:cNvSpPr>
          <p:nvPr>
            <p:ph type="title"/>
          </p:nvPr>
        </p:nvSpPr>
        <p:spPr/>
        <p:txBody>
          <a:bodyPr/>
          <a:lstStyle/>
          <a:p>
            <a:r>
              <a:rPr lang="ja-JP" altLang="en-US" smtClean="0"/>
              <a:t>デジタルネイティブの行動基準</a:t>
            </a:r>
          </a:p>
        </p:txBody>
      </p:sp>
      <p:sp>
        <p:nvSpPr>
          <p:cNvPr id="6" name="コンテンツ プレースホルダ 5"/>
          <p:cNvSpPr>
            <a:spLocks noGrp="1"/>
          </p:cNvSpPr>
          <p:nvPr>
            <p:ph idx="1"/>
          </p:nvPr>
        </p:nvSpPr>
        <p:spPr/>
        <p:txBody>
          <a:bodyPr rtlCol="0">
            <a:normAutofit lnSpcReduction="10000"/>
          </a:bodyPr>
          <a:lstStyle/>
          <a:p>
            <a:pPr fontAlgn="auto">
              <a:spcAft>
                <a:spcPts val="0"/>
              </a:spcAft>
              <a:buFont typeface="Arial" pitchFamily="34" charset="0"/>
              <a:buChar char="•"/>
              <a:defRPr/>
            </a:pPr>
            <a:r>
              <a:rPr lang="ja-JP" altLang="en-US" dirty="0" smtClean="0"/>
              <a:t>自由</a:t>
            </a:r>
          </a:p>
          <a:p>
            <a:pPr fontAlgn="auto">
              <a:spcAft>
                <a:spcPts val="0"/>
              </a:spcAft>
              <a:buFont typeface="Arial" pitchFamily="34" charset="0"/>
              <a:buChar char="•"/>
              <a:defRPr/>
            </a:pPr>
            <a:r>
              <a:rPr lang="ja-JP" altLang="en-US" dirty="0" smtClean="0"/>
              <a:t>カスタム化</a:t>
            </a:r>
          </a:p>
          <a:p>
            <a:pPr fontAlgn="auto">
              <a:spcAft>
                <a:spcPts val="0"/>
              </a:spcAft>
              <a:buFont typeface="Arial" pitchFamily="34" charset="0"/>
              <a:buChar char="•"/>
              <a:defRPr/>
            </a:pPr>
            <a:r>
              <a:rPr lang="ja-JP" altLang="en-US" dirty="0" smtClean="0"/>
              <a:t>調査能力</a:t>
            </a:r>
          </a:p>
          <a:p>
            <a:pPr fontAlgn="auto">
              <a:spcAft>
                <a:spcPts val="0"/>
              </a:spcAft>
              <a:buFont typeface="Arial" pitchFamily="34" charset="0"/>
              <a:buChar char="•"/>
              <a:defRPr/>
            </a:pPr>
            <a:r>
              <a:rPr lang="ja-JP" altLang="en-US" dirty="0" smtClean="0"/>
              <a:t>誠実性</a:t>
            </a:r>
          </a:p>
          <a:p>
            <a:pPr fontAlgn="auto">
              <a:spcAft>
                <a:spcPts val="0"/>
              </a:spcAft>
              <a:buFont typeface="Arial" pitchFamily="34" charset="0"/>
              <a:buChar char="•"/>
              <a:defRPr/>
            </a:pPr>
            <a:r>
              <a:rPr lang="ja-JP" altLang="en-US" dirty="0" smtClean="0"/>
              <a:t>コラボレーション</a:t>
            </a:r>
          </a:p>
          <a:p>
            <a:pPr fontAlgn="auto">
              <a:spcAft>
                <a:spcPts val="0"/>
              </a:spcAft>
              <a:buFont typeface="Arial" pitchFamily="34" charset="0"/>
              <a:buChar char="•"/>
              <a:defRPr/>
            </a:pPr>
            <a:r>
              <a:rPr lang="ja-JP" altLang="en-US" dirty="0" smtClean="0"/>
              <a:t>エンターテイメント</a:t>
            </a:r>
          </a:p>
          <a:p>
            <a:pPr fontAlgn="auto">
              <a:spcAft>
                <a:spcPts val="0"/>
              </a:spcAft>
              <a:buFont typeface="Arial" pitchFamily="34" charset="0"/>
              <a:buChar char="•"/>
              <a:defRPr/>
            </a:pPr>
            <a:r>
              <a:rPr lang="ja-JP" altLang="en-US" dirty="0" smtClean="0"/>
              <a:t>スピード</a:t>
            </a:r>
          </a:p>
          <a:p>
            <a:pPr fontAlgn="auto">
              <a:spcAft>
                <a:spcPts val="0"/>
              </a:spcAft>
              <a:buFont typeface="Arial" pitchFamily="34" charset="0"/>
              <a:buChar char="•"/>
              <a:defRPr/>
            </a:pPr>
            <a:r>
              <a:rPr lang="ja-JP" altLang="en-US" dirty="0" smtClean="0"/>
              <a:t>イノベーション</a:t>
            </a:r>
          </a:p>
        </p:txBody>
      </p:sp>
    </p:spTree>
    <p:extLst>
      <p:ext uri="{BB962C8B-B14F-4D97-AF65-F5344CB8AC3E}">
        <p14:creationId xmlns:p14="http://schemas.microsoft.com/office/powerpoint/2010/main" val="21597240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351045283"/>
              </p:ext>
            </p:extLst>
          </p:nvPr>
        </p:nvGraphicFramePr>
        <p:xfrm>
          <a:off x="1331640" y="1700808"/>
          <a:ext cx="6504384" cy="4477187"/>
        </p:xfrm>
        <a:graphic>
          <a:graphicData uri="http://schemas.openxmlformats.org/drawingml/2006/table">
            <a:tbl>
              <a:tblPr firstRow="1" bandRow="1">
                <a:tableStyleId>{5C22544A-7EE6-4342-B048-85BDC9FD1C3A}</a:tableStyleId>
              </a:tblPr>
              <a:tblGrid>
                <a:gridCol w="3240360"/>
                <a:gridCol w="3264024"/>
              </a:tblGrid>
              <a:tr h="407017">
                <a:tc>
                  <a:txBody>
                    <a:bodyPr/>
                    <a:lstStyle/>
                    <a:p>
                      <a:r>
                        <a:rPr kumimoji="1" lang="ja-JP" altLang="en-US" dirty="0" smtClean="0"/>
                        <a:t>デジタル・ネイティブ</a:t>
                      </a:r>
                      <a:endParaRPr kumimoji="1" lang="ja-JP" altLang="en-US" dirty="0"/>
                    </a:p>
                  </a:txBody>
                  <a:tcPr/>
                </a:tc>
                <a:tc>
                  <a:txBody>
                    <a:bodyPr/>
                    <a:lstStyle/>
                    <a:p>
                      <a:r>
                        <a:rPr kumimoji="1" lang="ja-JP" altLang="en-US" dirty="0" smtClean="0"/>
                        <a:t>デジタル・イミグラント</a:t>
                      </a:r>
                      <a:endParaRPr kumimoji="1" lang="ja-JP" altLang="en-US" dirty="0"/>
                    </a:p>
                  </a:txBody>
                  <a:tcPr/>
                </a:tc>
              </a:tr>
              <a:tr h="407017">
                <a:tc>
                  <a:txBody>
                    <a:bodyPr/>
                    <a:lstStyle/>
                    <a:p>
                      <a:r>
                        <a:rPr kumimoji="1" lang="ja-JP" altLang="en-US" dirty="0" smtClean="0"/>
                        <a:t>トゥイッチスピード</a:t>
                      </a:r>
                      <a:endParaRPr kumimoji="1" lang="ja-JP" altLang="en-US" dirty="0"/>
                    </a:p>
                  </a:txBody>
                  <a:tcPr/>
                </a:tc>
                <a:tc>
                  <a:txBody>
                    <a:bodyPr/>
                    <a:lstStyle/>
                    <a:p>
                      <a:r>
                        <a:rPr kumimoji="1" lang="ja-JP" altLang="en-US" dirty="0" smtClean="0"/>
                        <a:t>従来のスピード</a:t>
                      </a:r>
                      <a:endParaRPr kumimoji="1" lang="ja-JP" altLang="en-US" dirty="0"/>
                    </a:p>
                  </a:txBody>
                  <a:tcPr/>
                </a:tc>
              </a:tr>
              <a:tr h="407017">
                <a:tc>
                  <a:txBody>
                    <a:bodyPr/>
                    <a:lstStyle/>
                    <a:p>
                      <a:r>
                        <a:rPr kumimoji="1" lang="ja-JP" altLang="en-US" dirty="0" smtClean="0"/>
                        <a:t>並行処理</a:t>
                      </a:r>
                      <a:endParaRPr kumimoji="1" lang="ja-JP" altLang="en-US" dirty="0"/>
                    </a:p>
                  </a:txBody>
                  <a:tcPr/>
                </a:tc>
                <a:tc>
                  <a:txBody>
                    <a:bodyPr/>
                    <a:lstStyle/>
                    <a:p>
                      <a:r>
                        <a:rPr kumimoji="1" lang="ja-JP" altLang="en-US" dirty="0" smtClean="0"/>
                        <a:t>単線処理</a:t>
                      </a:r>
                      <a:endParaRPr kumimoji="1" lang="ja-JP" altLang="en-US" dirty="0"/>
                    </a:p>
                  </a:txBody>
                  <a:tcPr/>
                </a:tc>
              </a:tr>
              <a:tr h="407017">
                <a:tc>
                  <a:txBody>
                    <a:bodyPr/>
                    <a:lstStyle/>
                    <a:p>
                      <a:r>
                        <a:rPr kumimoji="1" lang="ja-JP" altLang="en-US" dirty="0" smtClean="0"/>
                        <a:t>ランダムアクセス</a:t>
                      </a:r>
                      <a:endParaRPr kumimoji="1" lang="ja-JP" altLang="en-US" dirty="0"/>
                    </a:p>
                  </a:txBody>
                  <a:tcPr/>
                </a:tc>
                <a:tc>
                  <a:txBody>
                    <a:bodyPr/>
                    <a:lstStyle/>
                    <a:p>
                      <a:r>
                        <a:rPr kumimoji="1" lang="ja-JP" altLang="en-US" dirty="0" smtClean="0"/>
                        <a:t>順序に沿った思考</a:t>
                      </a:r>
                      <a:endParaRPr kumimoji="1" lang="ja-JP" altLang="en-US" dirty="0"/>
                    </a:p>
                  </a:txBody>
                  <a:tcPr/>
                </a:tc>
              </a:tr>
              <a:tr h="407017">
                <a:tc>
                  <a:txBody>
                    <a:bodyPr/>
                    <a:lstStyle/>
                    <a:p>
                      <a:r>
                        <a:rPr kumimoji="1" lang="ja-JP" altLang="en-US" dirty="0" smtClean="0"/>
                        <a:t>グラフィック先行</a:t>
                      </a:r>
                      <a:endParaRPr kumimoji="1" lang="ja-JP" altLang="en-US" dirty="0"/>
                    </a:p>
                  </a:txBody>
                  <a:tcPr/>
                </a:tc>
                <a:tc>
                  <a:txBody>
                    <a:bodyPr/>
                    <a:lstStyle/>
                    <a:p>
                      <a:r>
                        <a:rPr kumimoji="1" lang="ja-JP" altLang="en-US" dirty="0" smtClean="0"/>
                        <a:t>テキスト先行</a:t>
                      </a:r>
                      <a:endParaRPr kumimoji="1" lang="ja-JP" altLang="en-US" dirty="0"/>
                    </a:p>
                  </a:txBody>
                  <a:tcPr/>
                </a:tc>
              </a:tr>
              <a:tr h="407017">
                <a:tc>
                  <a:txBody>
                    <a:bodyPr/>
                    <a:lstStyle/>
                    <a:p>
                      <a:r>
                        <a:rPr kumimoji="1" lang="ja-JP" altLang="en-US" dirty="0" smtClean="0"/>
                        <a:t>ネットワーク</a:t>
                      </a:r>
                      <a:endParaRPr kumimoji="1" lang="ja-JP" altLang="en-US" dirty="0"/>
                    </a:p>
                  </a:txBody>
                  <a:tcPr/>
                </a:tc>
                <a:tc>
                  <a:txBody>
                    <a:bodyPr/>
                    <a:lstStyle/>
                    <a:p>
                      <a:r>
                        <a:rPr kumimoji="1" lang="ja-JP" altLang="en-US" dirty="0" smtClean="0"/>
                        <a:t>スタンドアローン</a:t>
                      </a:r>
                      <a:endParaRPr kumimoji="1" lang="ja-JP" altLang="en-US" dirty="0"/>
                    </a:p>
                  </a:txBody>
                  <a:tcPr/>
                </a:tc>
              </a:tr>
              <a:tr h="407017">
                <a:tc>
                  <a:txBody>
                    <a:bodyPr/>
                    <a:lstStyle/>
                    <a:p>
                      <a:r>
                        <a:rPr kumimoji="1" lang="ja-JP" altLang="en-US" dirty="0" smtClean="0"/>
                        <a:t>能動的</a:t>
                      </a:r>
                      <a:endParaRPr kumimoji="1" lang="ja-JP" altLang="en-US" dirty="0"/>
                    </a:p>
                  </a:txBody>
                  <a:tcPr/>
                </a:tc>
                <a:tc>
                  <a:txBody>
                    <a:bodyPr/>
                    <a:lstStyle/>
                    <a:p>
                      <a:r>
                        <a:rPr kumimoji="1" lang="ja-JP" altLang="en-US" dirty="0" smtClean="0"/>
                        <a:t>受動的</a:t>
                      </a:r>
                      <a:endParaRPr kumimoji="1" lang="ja-JP" altLang="en-US" dirty="0"/>
                    </a:p>
                  </a:txBody>
                  <a:tcPr/>
                </a:tc>
              </a:tr>
              <a:tr h="407017">
                <a:tc>
                  <a:txBody>
                    <a:bodyPr/>
                    <a:lstStyle/>
                    <a:p>
                      <a:r>
                        <a:rPr kumimoji="1" lang="ja-JP" altLang="en-US" dirty="0" smtClean="0"/>
                        <a:t>プレイ</a:t>
                      </a:r>
                      <a:endParaRPr kumimoji="1" lang="ja-JP" altLang="en-US" dirty="0"/>
                    </a:p>
                  </a:txBody>
                  <a:tcPr/>
                </a:tc>
                <a:tc>
                  <a:txBody>
                    <a:bodyPr/>
                    <a:lstStyle/>
                    <a:p>
                      <a:r>
                        <a:rPr kumimoji="1" lang="ja-JP" altLang="en-US" dirty="0" smtClean="0"/>
                        <a:t>ワーク</a:t>
                      </a:r>
                      <a:endParaRPr kumimoji="1" lang="ja-JP" altLang="en-US" dirty="0"/>
                    </a:p>
                  </a:txBody>
                  <a:tcPr/>
                </a:tc>
              </a:tr>
              <a:tr h="407017">
                <a:tc>
                  <a:txBody>
                    <a:bodyPr/>
                    <a:lstStyle/>
                    <a:p>
                      <a:r>
                        <a:rPr kumimoji="1" lang="ja-JP" altLang="en-US" dirty="0" smtClean="0"/>
                        <a:t>報酬</a:t>
                      </a:r>
                      <a:endParaRPr kumimoji="1" lang="ja-JP" altLang="en-US" dirty="0"/>
                    </a:p>
                  </a:txBody>
                  <a:tcPr/>
                </a:tc>
                <a:tc>
                  <a:txBody>
                    <a:bodyPr/>
                    <a:lstStyle/>
                    <a:p>
                      <a:r>
                        <a:rPr kumimoji="1" lang="ja-JP" altLang="en-US" dirty="0" smtClean="0"/>
                        <a:t>我慢</a:t>
                      </a:r>
                      <a:endParaRPr kumimoji="1" lang="ja-JP" altLang="en-US" dirty="0"/>
                    </a:p>
                  </a:txBody>
                  <a:tcPr/>
                </a:tc>
              </a:tr>
              <a:tr h="407017">
                <a:tc>
                  <a:txBody>
                    <a:bodyPr/>
                    <a:lstStyle/>
                    <a:p>
                      <a:r>
                        <a:rPr kumimoji="1" lang="ja-JP" altLang="en-US" dirty="0" smtClean="0"/>
                        <a:t>ファンタジー</a:t>
                      </a:r>
                      <a:endParaRPr kumimoji="1" lang="ja-JP" altLang="en-US" dirty="0"/>
                    </a:p>
                  </a:txBody>
                  <a:tcPr/>
                </a:tc>
                <a:tc>
                  <a:txBody>
                    <a:bodyPr/>
                    <a:lstStyle/>
                    <a:p>
                      <a:r>
                        <a:rPr kumimoji="1" lang="ja-JP" altLang="en-US" dirty="0" smtClean="0"/>
                        <a:t>リアリティ</a:t>
                      </a:r>
                      <a:endParaRPr kumimoji="1" lang="ja-JP" altLang="en-US" dirty="0"/>
                    </a:p>
                  </a:txBody>
                  <a:tcPr/>
                </a:tc>
              </a:tr>
              <a:tr h="407017">
                <a:tc>
                  <a:txBody>
                    <a:bodyPr/>
                    <a:lstStyle/>
                    <a:p>
                      <a:r>
                        <a:rPr kumimoji="1" lang="ja-JP" altLang="en-US" dirty="0" smtClean="0"/>
                        <a:t>テクノロジーは友達</a:t>
                      </a:r>
                      <a:endParaRPr kumimoji="1" lang="ja-JP" altLang="en-US" dirty="0"/>
                    </a:p>
                  </a:txBody>
                  <a:tcPr/>
                </a:tc>
                <a:tc>
                  <a:txBody>
                    <a:bodyPr/>
                    <a:lstStyle/>
                    <a:p>
                      <a:r>
                        <a:rPr kumimoji="1" lang="ja-JP" altLang="en-US" dirty="0" smtClean="0"/>
                        <a:t>テクノロジーは敵</a:t>
                      </a:r>
                      <a:endParaRPr kumimoji="1" lang="ja-JP" altLang="en-US" dirty="0"/>
                    </a:p>
                  </a:txBody>
                  <a:tcPr/>
                </a:tc>
              </a:tr>
            </a:tbl>
          </a:graphicData>
        </a:graphic>
      </p:graphicFrame>
      <p:sp>
        <p:nvSpPr>
          <p:cNvPr id="5" name="正方形/長方形 4"/>
          <p:cNvSpPr/>
          <p:nvPr/>
        </p:nvSpPr>
        <p:spPr>
          <a:xfrm>
            <a:off x="2291440" y="692696"/>
            <a:ext cx="4572000" cy="646331"/>
          </a:xfrm>
          <a:prstGeom prst="rect">
            <a:avLst/>
          </a:prstGeom>
        </p:spPr>
        <p:txBody>
          <a:bodyPr>
            <a:spAutoFit/>
          </a:bodyPr>
          <a:lstStyle/>
          <a:p>
            <a:r>
              <a:rPr lang="ja-JP" altLang="en-US" dirty="0" smtClean="0"/>
              <a:t>認知スタイルの違い</a:t>
            </a:r>
          </a:p>
          <a:p>
            <a:r>
              <a:rPr lang="ja-JP" altLang="en-US" dirty="0" smtClean="0"/>
              <a:t>プレンスキー</a:t>
            </a:r>
            <a:endParaRPr lang="ja-JP" altLang="en-US" dirty="0"/>
          </a:p>
        </p:txBody>
      </p:sp>
    </p:spTree>
    <p:extLst>
      <p:ext uri="{BB962C8B-B14F-4D97-AF65-F5344CB8AC3E}">
        <p14:creationId xmlns:p14="http://schemas.microsoft.com/office/powerpoint/2010/main" val="11668516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fontAlgn="auto">
              <a:spcAft>
                <a:spcPts val="0"/>
              </a:spcAft>
              <a:defRPr/>
            </a:pPr>
            <a:r>
              <a:rPr lang="ja-JP" altLang="en-US" dirty="0" smtClean="0"/>
              <a:t>ゲームと犯罪と子どもたち</a:t>
            </a:r>
            <a:r>
              <a:rPr lang="en-US" altLang="ja-JP" dirty="0" smtClean="0"/>
              <a:t/>
            </a:r>
            <a:br>
              <a:rPr lang="en-US" altLang="ja-JP" dirty="0" smtClean="0"/>
            </a:br>
            <a:r>
              <a:rPr lang="ja-JP" altLang="en-US" sz="2700" dirty="0" smtClean="0"/>
              <a:t>ハーバード大学医学部の大規模調査より</a:t>
            </a:r>
            <a:endParaRPr lang="ja-JP" altLang="en-US" dirty="0" smtClean="0"/>
          </a:p>
        </p:txBody>
      </p:sp>
      <p:sp>
        <p:nvSpPr>
          <p:cNvPr id="6" name="コンテンツ プレースホルダ 5"/>
          <p:cNvSpPr>
            <a:spLocks noGrp="1"/>
          </p:cNvSpPr>
          <p:nvPr>
            <p:ph sz="half" idx="2"/>
          </p:nvPr>
        </p:nvSpPr>
        <p:spPr/>
        <p:txBody>
          <a:bodyPr rtlCol="0">
            <a:normAutofit lnSpcReduction="10000"/>
          </a:bodyPr>
          <a:lstStyle/>
          <a:p>
            <a:pPr fontAlgn="auto">
              <a:spcAft>
                <a:spcPts val="0"/>
              </a:spcAft>
              <a:buFont typeface="Arial" pitchFamily="34" charset="0"/>
              <a:buChar char="•"/>
              <a:defRPr/>
            </a:pPr>
            <a:r>
              <a:rPr lang="ja-JP" altLang="en-US" dirty="0" smtClean="0"/>
              <a:t>この本はハーバード大学医学部は</a:t>
            </a:r>
            <a:r>
              <a:rPr lang="en-US" altLang="ja-JP" dirty="0" smtClean="0"/>
              <a:t>1257</a:t>
            </a:r>
            <a:r>
              <a:rPr lang="ja-JP" altLang="en-US" dirty="0" smtClean="0"/>
              <a:t>名の子供と</a:t>
            </a:r>
            <a:r>
              <a:rPr lang="en-US" altLang="ja-JP" dirty="0" smtClean="0"/>
              <a:t>500</a:t>
            </a:r>
            <a:r>
              <a:rPr lang="ja-JP" altLang="en-US" dirty="0" smtClean="0"/>
              <a:t>名の保護者、数百名の業界関係者を対象に、ゲームが子供に与える影響を科学的に調査した報告。</a:t>
            </a:r>
            <a:endParaRPr lang="en-US" altLang="ja-JP" dirty="0" smtClean="0"/>
          </a:p>
          <a:p>
            <a:pPr fontAlgn="auto">
              <a:spcAft>
                <a:spcPts val="0"/>
              </a:spcAft>
              <a:buFont typeface="Arial" pitchFamily="34" charset="0"/>
              <a:buChar char="•"/>
              <a:defRPr/>
            </a:pPr>
            <a:r>
              <a:rPr lang="ja-JP" altLang="en-US" dirty="0" smtClean="0"/>
              <a:t>結論からいうと、子供のゲームと暴力行動の間に強い因果関係は認められない。</a:t>
            </a:r>
          </a:p>
        </p:txBody>
      </p:sp>
      <p:pic>
        <p:nvPicPr>
          <p:cNvPr id="60420" name="Picture 1" descr="http://ec2.images-amazon.com/images/I/41FLZmdLisL._SS500_.jpg">
            <a:hlinkClick r:id="rId3"/>
          </p:cNvPr>
          <p:cNvPicPr>
            <a:picLocks noGrp="1" noChangeAspect="1" noChangeArrowheads="1"/>
          </p:cNvPicPr>
          <p:nvPr>
            <p:ph sz="half" idx="1"/>
          </p:nvPr>
        </p:nvPicPr>
        <p:blipFill>
          <a:blip r:embed="rId4" cstate="print"/>
          <a:srcRect/>
          <a:stretch>
            <a:fillRect/>
          </a:stretch>
        </p:blipFill>
        <p:spPr>
          <a:xfrm>
            <a:off x="0" y="1714500"/>
            <a:ext cx="4757738" cy="4757738"/>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p:txBody>
          <a:bodyPr/>
          <a:lstStyle/>
          <a:p>
            <a:r>
              <a:rPr lang="ja-JP" altLang="en-US" smtClean="0"/>
              <a:t>ダメなものは、タメになる</a:t>
            </a:r>
          </a:p>
        </p:txBody>
      </p:sp>
      <p:pic>
        <p:nvPicPr>
          <p:cNvPr id="61443" name="コンテンツ プレースホルダ 4" descr="41T5j2yCoeL__SS500_.jpg"/>
          <p:cNvPicPr>
            <a:picLocks noGrp="1" noChangeAspect="1"/>
          </p:cNvPicPr>
          <p:nvPr>
            <p:ph sz="half" idx="1"/>
          </p:nvPr>
        </p:nvPicPr>
        <p:blipFill>
          <a:blip r:embed="rId3" cstate="print"/>
          <a:srcRect/>
          <a:stretch>
            <a:fillRect/>
          </a:stretch>
        </p:blipFill>
        <p:spPr>
          <a:xfrm>
            <a:off x="0" y="1385888"/>
            <a:ext cx="5472113" cy="5472112"/>
          </a:xfrm>
        </p:spPr>
      </p:pic>
      <p:sp>
        <p:nvSpPr>
          <p:cNvPr id="4" name="コンテンツ プレースホルダ 3"/>
          <p:cNvSpPr>
            <a:spLocks noGrp="1"/>
          </p:cNvSpPr>
          <p:nvPr>
            <p:ph sz="half" idx="2"/>
          </p:nvPr>
        </p:nvSpPr>
        <p:spPr>
          <a:xfrm>
            <a:off x="4429125" y="1600200"/>
            <a:ext cx="4429125" cy="5043488"/>
          </a:xfrm>
        </p:spPr>
        <p:txBody>
          <a:bodyPr rtlCol="0">
            <a:normAutofit fontScale="85000" lnSpcReduction="20000"/>
          </a:bodyPr>
          <a:lstStyle/>
          <a:p>
            <a:pPr fontAlgn="auto">
              <a:spcAft>
                <a:spcPts val="0"/>
              </a:spcAft>
              <a:buFont typeface="Arial" pitchFamily="34" charset="0"/>
              <a:buChar char="•"/>
              <a:defRPr/>
            </a:pPr>
            <a:r>
              <a:rPr lang="ja-JP" altLang="en-US" dirty="0" smtClean="0"/>
              <a:t>「でも実は、過去数年間でウェブで最ももてはやされてきた展開は、ほとんどすべてが社会的交流を増大させるツールだった：出会い系サイト、フレンドスターなどの社会的ネットワークサイトおよびビジネスネットアークサイト、</a:t>
            </a:r>
            <a:r>
              <a:rPr lang="en-US" altLang="ja-JP" dirty="0" smtClean="0"/>
              <a:t>2004</a:t>
            </a:r>
            <a:r>
              <a:rPr lang="ja-JP" altLang="en-US" dirty="0" smtClean="0"/>
              <a:t>年に選挙運動で政治組織の中核をなしたミートアップなどブロガー同士の会話増加を目的としたツールが多く作られた。」</a:t>
            </a:r>
            <a:endParaRPr lang="en-US" altLang="ja-JP" dirty="0" smtClean="0"/>
          </a:p>
          <a:p>
            <a:pPr fontAlgn="auto">
              <a:spcAft>
                <a:spcPts val="0"/>
              </a:spcAft>
              <a:buFont typeface="Arial" pitchFamily="34" charset="0"/>
              <a:buChar char="•"/>
              <a:defRPr/>
            </a:pPr>
            <a:r>
              <a:rPr lang="ja-JP" altLang="en-US" dirty="0" smtClean="0"/>
              <a:t>「ゲームをやる人のほうが、一貫して社会性が高く、自信があり、問題を独創的に解決することをためらわなかった」</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endParaRPr lang="ja-JP" altLang="en-US" smtClean="0"/>
          </a:p>
        </p:txBody>
      </p:sp>
      <p:sp>
        <p:nvSpPr>
          <p:cNvPr id="62467" name="コンテンツ プレースホルダ 2"/>
          <p:cNvSpPr>
            <a:spLocks noGrp="1"/>
          </p:cNvSpPr>
          <p:nvPr>
            <p:ph idx="1"/>
          </p:nvPr>
        </p:nvSpPr>
        <p:spPr/>
        <p:txBody>
          <a:bodyPr/>
          <a:lstStyle/>
          <a:p>
            <a:r>
              <a:rPr lang="ja-JP" altLang="en-US" smtClean="0"/>
              <a:t>「デジタルネイティブは、この世の中を、現実世界と仮想世界というようには分けていません。彼らはこのふたつの世界を世の中だと思っています。私たち大人が現実世界と仮想世界の間に築いた境界線は、彼らには何の意味もないのです。」</a:t>
            </a:r>
            <a:endParaRPr lang="en-US" altLang="ja-JP" smtClean="0"/>
          </a:p>
          <a:p>
            <a:endParaRPr lang="ja-JP" alt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日本のデジタルネイティブ</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2" y="-80739"/>
            <a:ext cx="6152053" cy="693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上下矢印 4"/>
          <p:cNvSpPr/>
          <p:nvPr/>
        </p:nvSpPr>
        <p:spPr>
          <a:xfrm>
            <a:off x="4716016" y="5167832"/>
            <a:ext cx="288032" cy="1285503"/>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6" name="正方形/長方形 5"/>
          <p:cNvSpPr/>
          <p:nvPr/>
        </p:nvSpPr>
        <p:spPr>
          <a:xfrm>
            <a:off x="5151621" y="5625917"/>
            <a:ext cx="3730508" cy="923330"/>
          </a:xfrm>
          <a:prstGeom prst="rect">
            <a:avLst/>
          </a:prstGeom>
        </p:spPr>
        <p:txBody>
          <a:bodyPr wrap="none">
            <a:spAutoFit/>
          </a:bodyPr>
          <a:lstStyle/>
          <a:p>
            <a:r>
              <a:rPr lang="ja-JP" altLang="en-US" dirty="0" smtClean="0"/>
              <a:t>デジタルネイティブ世代</a:t>
            </a:r>
            <a:endParaRPr lang="en-US" altLang="ja-JP" dirty="0" smtClean="0"/>
          </a:p>
          <a:p>
            <a:r>
              <a:rPr lang="ja-JP" altLang="en-US" dirty="0" smtClean="0"/>
              <a:t>　</a:t>
            </a:r>
            <a:r>
              <a:rPr lang="en-US" altLang="ja-JP" dirty="0" smtClean="0"/>
              <a:t>86</a:t>
            </a:r>
            <a:r>
              <a:rPr lang="ja-JP" altLang="en-US" dirty="0" smtClean="0"/>
              <a:t>世代（元祖デジタルネイティブ）</a:t>
            </a:r>
            <a:endParaRPr lang="en-US" altLang="ja-JP" dirty="0" smtClean="0"/>
          </a:p>
          <a:p>
            <a:r>
              <a:rPr lang="ja-JP" altLang="en-US" dirty="0" smtClean="0"/>
              <a:t>　</a:t>
            </a:r>
            <a:r>
              <a:rPr lang="en-US" altLang="ja-JP" dirty="0" smtClean="0"/>
              <a:t>96</a:t>
            </a:r>
            <a:r>
              <a:rPr lang="ja-JP" altLang="en-US" dirty="0" smtClean="0"/>
              <a:t>世代（ネオ・デジタルネイティブ）</a:t>
            </a:r>
            <a:endParaRPr lang="ja-JP" altLang="en-US" dirty="0"/>
          </a:p>
        </p:txBody>
      </p:sp>
      <p:sp>
        <p:nvSpPr>
          <p:cNvPr id="7" name="正方形/長方形 6"/>
          <p:cNvSpPr/>
          <p:nvPr/>
        </p:nvSpPr>
        <p:spPr>
          <a:xfrm>
            <a:off x="5292080" y="297177"/>
            <a:ext cx="3730508" cy="1200329"/>
          </a:xfrm>
          <a:prstGeom prst="rect">
            <a:avLst/>
          </a:prstGeom>
        </p:spPr>
        <p:txBody>
          <a:bodyPr wrap="square">
            <a:spAutoFit/>
          </a:bodyPr>
          <a:lstStyle/>
          <a:p>
            <a:r>
              <a:rPr lang="ja-JP" altLang="en-US" sz="2400" b="1" dirty="0" smtClean="0"/>
              <a:t>日本人のうち</a:t>
            </a:r>
            <a:r>
              <a:rPr lang="en-US" altLang="ja-JP" sz="2400" b="1" dirty="0" smtClean="0"/>
              <a:t>2</a:t>
            </a:r>
            <a:r>
              <a:rPr lang="ja-JP" altLang="en-US" sz="2400" b="1" dirty="0" smtClean="0"/>
              <a:t>千万人が</a:t>
            </a:r>
            <a:endParaRPr lang="en-US" altLang="ja-JP" sz="2400" b="1" dirty="0" smtClean="0"/>
          </a:p>
          <a:p>
            <a:r>
              <a:rPr lang="ja-JP" altLang="en-US" sz="2400" b="1" dirty="0" smtClean="0"/>
              <a:t>平成生まれのデジタルネイティブ層にあたる</a:t>
            </a:r>
            <a:endParaRPr lang="ja-JP" altLang="en-US" sz="2400" b="1" dirty="0"/>
          </a:p>
        </p:txBody>
      </p:sp>
    </p:spTree>
    <p:extLst>
      <p:ext uri="{BB962C8B-B14F-4D97-AF65-F5344CB8AC3E}">
        <p14:creationId xmlns:p14="http://schemas.microsoft.com/office/powerpoint/2010/main" val="27186337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35696" y="922436"/>
            <a:ext cx="5472608" cy="5324535"/>
          </a:xfrm>
          <a:prstGeom prst="rect">
            <a:avLst/>
          </a:prstGeom>
        </p:spPr>
        <p:txBody>
          <a:bodyPr wrap="square">
            <a:spAutoFit/>
          </a:bodyPr>
          <a:lstStyle/>
          <a:p>
            <a:r>
              <a:rPr lang="en-US" altLang="ja-JP" sz="2000" dirty="0" smtClean="0"/>
              <a:t>95</a:t>
            </a:r>
            <a:r>
              <a:rPr lang="ja-JP" altLang="en-US" sz="2000" dirty="0" smtClean="0"/>
              <a:t>　小学校１年でウィンドウズ</a:t>
            </a:r>
            <a:r>
              <a:rPr lang="en-US" altLang="ja-JP" sz="2000" dirty="0" smtClean="0"/>
              <a:t>95</a:t>
            </a:r>
            <a:r>
              <a:rPr lang="ja-JP" altLang="en-US" sz="2000" dirty="0" smtClean="0"/>
              <a:t>が発売</a:t>
            </a:r>
          </a:p>
          <a:p>
            <a:r>
              <a:rPr lang="en-US" altLang="ja-JP" sz="2000" dirty="0" smtClean="0"/>
              <a:t>96</a:t>
            </a:r>
            <a:r>
              <a:rPr lang="ja-JP" altLang="en-US" sz="2000" dirty="0" smtClean="0"/>
              <a:t>　小学校２年でヤフー株式会社設立</a:t>
            </a:r>
          </a:p>
          <a:p>
            <a:r>
              <a:rPr lang="en-US" altLang="ja-JP" sz="2000" dirty="0" smtClean="0"/>
              <a:t>97</a:t>
            </a:r>
            <a:r>
              <a:rPr lang="ja-JP" altLang="en-US" sz="2000" dirty="0" smtClean="0"/>
              <a:t>　小学校３年まぐまぐメルマガブーム</a:t>
            </a:r>
          </a:p>
          <a:p>
            <a:r>
              <a:rPr lang="en-US" altLang="ja-JP" sz="2000" dirty="0" smtClean="0"/>
              <a:t>98</a:t>
            </a:r>
            <a:r>
              <a:rPr lang="ja-JP" altLang="en-US" sz="2000" dirty="0" smtClean="0"/>
              <a:t>　小学校４年でウィンドウズ</a:t>
            </a:r>
            <a:r>
              <a:rPr lang="en-US" altLang="ja-JP" sz="2000" dirty="0" smtClean="0"/>
              <a:t>98</a:t>
            </a:r>
            <a:r>
              <a:rPr lang="ja-JP" altLang="en-US" sz="2000" dirty="0" smtClean="0"/>
              <a:t>が発売</a:t>
            </a:r>
          </a:p>
          <a:p>
            <a:r>
              <a:rPr lang="en-US" altLang="ja-JP" sz="2000" dirty="0" smtClean="0"/>
              <a:t>99</a:t>
            </a:r>
            <a:r>
              <a:rPr lang="ja-JP" altLang="en-US" sz="2000" dirty="0" smtClean="0"/>
              <a:t>　小学校５年で携帯</a:t>
            </a:r>
            <a:r>
              <a:rPr lang="en-US" altLang="ja-JP" sz="2000" dirty="0" smtClean="0"/>
              <a:t>i-Mode</a:t>
            </a:r>
            <a:r>
              <a:rPr lang="ja-JP" altLang="en-US" sz="2000" dirty="0" smtClean="0"/>
              <a:t>が登場</a:t>
            </a:r>
          </a:p>
          <a:p>
            <a:r>
              <a:rPr lang="en-US" altLang="ja-JP" sz="2000" dirty="0" smtClean="0"/>
              <a:t>00</a:t>
            </a:r>
            <a:r>
              <a:rPr lang="ja-JP" altLang="en-US" sz="2000" dirty="0" smtClean="0"/>
              <a:t>　小学校６年でビットバレーが話題に</a:t>
            </a:r>
          </a:p>
          <a:p>
            <a:r>
              <a:rPr lang="en-US" altLang="ja-JP" sz="2000" dirty="0" smtClean="0"/>
              <a:t>01</a:t>
            </a:r>
            <a:r>
              <a:rPr lang="ja-JP" altLang="en-US" sz="2000" dirty="0" smtClean="0"/>
              <a:t>　中学校１年で</a:t>
            </a:r>
            <a:r>
              <a:rPr lang="en-US" altLang="ja-JP" sz="2000" dirty="0" smtClean="0"/>
              <a:t>Yahoo! BB</a:t>
            </a:r>
            <a:r>
              <a:rPr lang="ja-JP" altLang="en-US" sz="2000" dirty="0" smtClean="0"/>
              <a:t>開始</a:t>
            </a:r>
          </a:p>
          <a:p>
            <a:r>
              <a:rPr lang="en-US" altLang="ja-JP" sz="2000" dirty="0" smtClean="0"/>
              <a:t>02</a:t>
            </a:r>
            <a:r>
              <a:rPr lang="ja-JP" altLang="en-US" sz="2000" dirty="0" smtClean="0"/>
              <a:t>　中学校２年で</a:t>
            </a:r>
            <a:r>
              <a:rPr lang="en-US" altLang="ja-JP" sz="2000" dirty="0" err="1" smtClean="0"/>
              <a:t>Winny</a:t>
            </a:r>
            <a:r>
              <a:rPr lang="ja-JP" altLang="en-US" sz="2000" dirty="0" smtClean="0"/>
              <a:t>が誕生　</a:t>
            </a:r>
            <a:r>
              <a:rPr lang="en-US" altLang="ja-JP" sz="2000" dirty="0" smtClean="0"/>
              <a:t>P2P</a:t>
            </a:r>
            <a:r>
              <a:rPr lang="ja-JP" altLang="en-US" sz="2000" dirty="0" smtClean="0"/>
              <a:t>全盛に</a:t>
            </a:r>
          </a:p>
          <a:p>
            <a:r>
              <a:rPr lang="en-US" altLang="ja-JP" sz="2000" dirty="0" smtClean="0"/>
              <a:t>03</a:t>
            </a:r>
            <a:r>
              <a:rPr lang="ja-JP" altLang="en-US" sz="2000" dirty="0" smtClean="0"/>
              <a:t>　中学校３年で</a:t>
            </a:r>
            <a:r>
              <a:rPr lang="en-US" altLang="ja-JP" sz="2000" dirty="0" smtClean="0"/>
              <a:t>Google</a:t>
            </a:r>
            <a:r>
              <a:rPr lang="ja-JP" altLang="en-US" sz="2000" dirty="0" smtClean="0"/>
              <a:t>が</a:t>
            </a:r>
            <a:r>
              <a:rPr lang="en-US" altLang="ja-JP" sz="2000" dirty="0" smtClean="0"/>
              <a:t>Blogger.com</a:t>
            </a:r>
            <a:r>
              <a:rPr lang="ja-JP" altLang="en-US" sz="2000" dirty="0" smtClean="0"/>
              <a:t>買収</a:t>
            </a:r>
          </a:p>
          <a:p>
            <a:r>
              <a:rPr lang="en-US" altLang="ja-JP" sz="2000" dirty="0" smtClean="0"/>
              <a:t>04</a:t>
            </a:r>
            <a:r>
              <a:rPr lang="ja-JP" altLang="en-US" sz="2000" dirty="0" smtClean="0"/>
              <a:t>　高校１年でミクシィがスタート</a:t>
            </a:r>
          </a:p>
          <a:p>
            <a:r>
              <a:rPr lang="en-US" altLang="ja-JP" sz="2000" dirty="0" smtClean="0"/>
              <a:t>05</a:t>
            </a:r>
            <a:r>
              <a:rPr lang="ja-JP" altLang="en-US" sz="2000" dirty="0" smtClean="0"/>
              <a:t>　高校２年でライブドアがフジテレビ株式取得</a:t>
            </a:r>
          </a:p>
          <a:p>
            <a:r>
              <a:rPr lang="en-US" altLang="ja-JP" sz="2000" dirty="0" smtClean="0"/>
              <a:t>06</a:t>
            </a:r>
            <a:r>
              <a:rPr lang="ja-JP" altLang="en-US" sz="2000" dirty="0" smtClean="0"/>
              <a:t>　高校３年でライブドアショック</a:t>
            </a:r>
          </a:p>
          <a:p>
            <a:r>
              <a:rPr lang="en-US" altLang="ja-JP" sz="2000" dirty="0" smtClean="0"/>
              <a:t>07</a:t>
            </a:r>
            <a:r>
              <a:rPr lang="ja-JP" altLang="en-US" sz="2000" dirty="0" smtClean="0"/>
              <a:t>　大学１年でウィンドウズ </a:t>
            </a:r>
            <a:r>
              <a:rPr lang="en-US" altLang="ja-JP" sz="2000" dirty="0" smtClean="0"/>
              <a:t>Vista</a:t>
            </a:r>
            <a:r>
              <a:rPr lang="ja-JP" altLang="en-US" sz="2000" dirty="0" smtClean="0"/>
              <a:t>が発売</a:t>
            </a:r>
          </a:p>
          <a:p>
            <a:r>
              <a:rPr lang="en-US" altLang="ja-JP" sz="2000" dirty="0" smtClean="0"/>
              <a:t>08</a:t>
            </a:r>
            <a:r>
              <a:rPr lang="ja-JP" altLang="en-US" sz="2000" dirty="0" smtClean="0"/>
              <a:t>　大学２年でサブプライム崩壊大不況へ</a:t>
            </a:r>
          </a:p>
          <a:p>
            <a:r>
              <a:rPr lang="en-US" altLang="ja-JP" sz="2000" dirty="0" smtClean="0"/>
              <a:t>09</a:t>
            </a:r>
            <a:r>
              <a:rPr lang="ja-JP" altLang="en-US" sz="2000" dirty="0" smtClean="0"/>
              <a:t>　大学３年で</a:t>
            </a:r>
            <a:r>
              <a:rPr lang="en-US" altLang="ja-JP" sz="2000" dirty="0" smtClean="0"/>
              <a:t>iPhone</a:t>
            </a:r>
            <a:r>
              <a:rPr lang="ja-JP" altLang="en-US" sz="2000" dirty="0" smtClean="0"/>
              <a:t>新型発売</a:t>
            </a:r>
          </a:p>
          <a:p>
            <a:r>
              <a:rPr lang="en-US" altLang="ja-JP" sz="2000" dirty="0" smtClean="0"/>
              <a:t>10</a:t>
            </a:r>
            <a:r>
              <a:rPr lang="ja-JP" altLang="en-US" sz="2000" dirty="0" smtClean="0"/>
              <a:t>　大学４年で就職活動</a:t>
            </a:r>
          </a:p>
          <a:p>
            <a:r>
              <a:rPr lang="en-US" altLang="ja-JP" sz="2000" dirty="0" smtClean="0"/>
              <a:t>11</a:t>
            </a:r>
            <a:r>
              <a:rPr lang="ja-JP" altLang="en-US" sz="2000" dirty="0" smtClean="0"/>
              <a:t>　社会人１年生</a:t>
            </a:r>
            <a:endParaRPr lang="ja-JP" altLang="en-US" sz="2000" dirty="0"/>
          </a:p>
        </p:txBody>
      </p:sp>
      <p:sp>
        <p:nvSpPr>
          <p:cNvPr id="5" name="正方形/長方形 4"/>
          <p:cNvSpPr/>
          <p:nvPr/>
        </p:nvSpPr>
        <p:spPr>
          <a:xfrm>
            <a:off x="2446868" y="332654"/>
            <a:ext cx="4466287" cy="461665"/>
          </a:xfrm>
          <a:prstGeom prst="rect">
            <a:avLst/>
          </a:prstGeom>
        </p:spPr>
        <p:txBody>
          <a:bodyPr wrap="none">
            <a:spAutoFit/>
          </a:bodyPr>
          <a:lstStyle/>
          <a:p>
            <a:r>
              <a:rPr lang="ja-JP" altLang="en-US" sz="2400" dirty="0" smtClean="0"/>
              <a:t>平成元年（</a:t>
            </a:r>
            <a:r>
              <a:rPr lang="en-US" altLang="ja-JP" sz="2400" dirty="0" smtClean="0"/>
              <a:t>1989</a:t>
            </a:r>
            <a:r>
              <a:rPr lang="ja-JP" altLang="en-US" sz="2400" dirty="0" smtClean="0"/>
              <a:t>年）生まれの人生</a:t>
            </a:r>
            <a:endParaRPr lang="ja-JP" altLang="en-US" sz="2400" dirty="0"/>
          </a:p>
        </p:txBody>
      </p:sp>
    </p:spTree>
    <p:extLst>
      <p:ext uri="{BB962C8B-B14F-4D97-AF65-F5344CB8AC3E}">
        <p14:creationId xmlns:p14="http://schemas.microsoft.com/office/powerpoint/2010/main" val="416713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anim calcmode="lin" valueType="num">
                                      <p:cBhvr additive="base">
                                        <p:cTn id="7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13" end="13"/>
                                            </p:txEl>
                                          </p:spTgt>
                                        </p:tgtEl>
                                        <p:attrNameLst>
                                          <p:attrName>style.visibility</p:attrName>
                                        </p:attrNameLst>
                                      </p:cBhvr>
                                      <p:to>
                                        <p:strVal val="visible"/>
                                      </p:to>
                                    </p:set>
                                    <p:anim calcmode="lin" valueType="num">
                                      <p:cBhvr additive="base">
                                        <p:cTn id="85"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14" end="14"/>
                                            </p:txEl>
                                          </p:spTgt>
                                        </p:tgtEl>
                                        <p:attrNameLst>
                                          <p:attrName>style.visibility</p:attrName>
                                        </p:attrNameLst>
                                      </p:cBhvr>
                                      <p:to>
                                        <p:strVal val="visible"/>
                                      </p:to>
                                    </p:set>
                                    <p:anim calcmode="lin" valueType="num">
                                      <p:cBhvr additive="base">
                                        <p:cTn id="9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15" end="15"/>
                                            </p:txEl>
                                          </p:spTgt>
                                        </p:tgtEl>
                                        <p:attrNameLst>
                                          <p:attrName>style.visibility</p:attrName>
                                        </p:attrNameLst>
                                      </p:cBhvr>
                                      <p:to>
                                        <p:strVal val="visible"/>
                                      </p:to>
                                    </p:set>
                                    <p:anim calcmode="lin" valueType="num">
                                      <p:cBhvr additive="base">
                                        <p:cTn id="97"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
                                            <p:txEl>
                                              <p:pRg st="16" end="16"/>
                                            </p:txEl>
                                          </p:spTgt>
                                        </p:tgtEl>
                                        <p:attrNameLst>
                                          <p:attrName>style.visibility</p:attrName>
                                        </p:attrNameLst>
                                      </p:cBhvr>
                                      <p:to>
                                        <p:strVal val="visible"/>
                                      </p:to>
                                    </p:set>
                                    <p:anim calcmode="lin" valueType="num">
                                      <p:cBhvr additive="base">
                                        <p:cTn id="103" dur="5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en-US" altLang="ja-JP" smtClean="0"/>
              <a:t>A Vision of Students Today</a:t>
            </a:r>
            <a:endParaRPr lang="ja-JP" altLang="en-US" smtClean="0"/>
          </a:p>
        </p:txBody>
      </p:sp>
      <p:pic>
        <p:nvPicPr>
          <p:cNvPr id="7171" name="コンテンツ プレースホルダ 3" descr="astudentvisontoday.jpg">
            <a:hlinkClick r:id="rId3"/>
          </p:cNvPr>
          <p:cNvPicPr>
            <a:picLocks noGrp="1" noChangeAspect="1"/>
          </p:cNvPicPr>
          <p:nvPr>
            <p:ph idx="1"/>
          </p:nvPr>
        </p:nvPicPr>
        <p:blipFill>
          <a:blip r:embed="rId4" cstate="print"/>
          <a:srcRect/>
          <a:stretch>
            <a:fillRect/>
          </a:stretch>
        </p:blipFill>
        <p:spPr>
          <a:xfrm>
            <a:off x="457200" y="1725613"/>
            <a:ext cx="8229600" cy="4275137"/>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836712"/>
            <a:ext cx="8549135" cy="1754326"/>
          </a:xfrm>
          <a:prstGeom prst="rect">
            <a:avLst/>
          </a:prstGeom>
        </p:spPr>
        <p:txBody>
          <a:bodyPr wrap="none">
            <a:spAutoFit/>
          </a:bodyPr>
          <a:lstStyle/>
          <a:p>
            <a:r>
              <a:rPr lang="ja-JP" altLang="en-US" sz="3600" dirty="0" smtClean="0"/>
              <a:t>アルバイト感覚でアフィリエイトをやっている</a:t>
            </a:r>
            <a:endParaRPr lang="en-US" altLang="ja-JP" sz="3600" dirty="0" smtClean="0"/>
          </a:p>
          <a:p>
            <a:r>
              <a:rPr lang="ja-JP" altLang="en-US" sz="3600" dirty="0" smtClean="0"/>
              <a:t>ネットの株投資が増えている</a:t>
            </a:r>
            <a:endParaRPr lang="en-US" altLang="ja-JP" sz="3600" dirty="0" smtClean="0"/>
          </a:p>
          <a:p>
            <a:endParaRPr lang="ja-JP" altLang="en-US" sz="3600" dirty="0"/>
          </a:p>
        </p:txBody>
      </p:sp>
    </p:spTree>
    <p:extLst>
      <p:ext uri="{BB962C8B-B14F-4D97-AF65-F5344CB8AC3E}">
        <p14:creationId xmlns:p14="http://schemas.microsoft.com/office/powerpoint/2010/main" val="6704964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p:txBody>
          <a:bodyPr/>
          <a:lstStyle/>
          <a:p>
            <a:r>
              <a:rPr lang="en-US" altLang="ja-JP" smtClean="0"/>
              <a:t>A Vision of Students Today</a:t>
            </a:r>
            <a:endParaRPr lang="ja-JP" altLang="en-US" smtClean="0"/>
          </a:p>
        </p:txBody>
      </p:sp>
      <p:sp>
        <p:nvSpPr>
          <p:cNvPr id="3" name="コンテンツ プレースホルダ 2"/>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ja-JP" altLang="en-US" dirty="0" smtClean="0"/>
              <a:t>「私のクラスの人数は</a:t>
            </a:r>
            <a:r>
              <a:rPr lang="en-US" altLang="ja-JP" dirty="0" smtClean="0"/>
              <a:t>115</a:t>
            </a:r>
            <a:r>
              <a:rPr lang="ja-JP" altLang="en-US" dirty="0" smtClean="0"/>
              <a:t>人」</a:t>
            </a:r>
          </a:p>
          <a:p>
            <a:pPr fontAlgn="auto">
              <a:spcAft>
                <a:spcPts val="0"/>
              </a:spcAft>
              <a:buFont typeface="Arial" pitchFamily="34" charset="0"/>
              <a:buChar char="•"/>
              <a:defRPr/>
            </a:pPr>
            <a:r>
              <a:rPr lang="ja-JP" altLang="en-US" dirty="0" smtClean="0"/>
              <a:t>「教師の</a:t>
            </a:r>
            <a:r>
              <a:rPr lang="en-US" altLang="ja-JP" dirty="0" smtClean="0"/>
              <a:t>18</a:t>
            </a:r>
            <a:r>
              <a:rPr lang="ja-JP" altLang="en-US" dirty="0" smtClean="0"/>
              <a:t>％しか私の名前を知らない」</a:t>
            </a:r>
          </a:p>
          <a:p>
            <a:pPr fontAlgn="auto">
              <a:spcAft>
                <a:spcPts val="0"/>
              </a:spcAft>
              <a:buFont typeface="Arial" pitchFamily="34" charset="0"/>
              <a:buChar char="•"/>
              <a:defRPr/>
            </a:pPr>
            <a:r>
              <a:rPr lang="ja-JP" altLang="en-US" dirty="0" smtClean="0"/>
              <a:t>「読書課題の</a:t>
            </a:r>
            <a:r>
              <a:rPr lang="en-US" altLang="ja-JP" dirty="0" smtClean="0"/>
              <a:t>49</a:t>
            </a:r>
            <a:r>
              <a:rPr lang="ja-JP" altLang="en-US" dirty="0" smtClean="0"/>
              <a:t>％しかやっていない」</a:t>
            </a:r>
          </a:p>
          <a:p>
            <a:pPr fontAlgn="auto">
              <a:spcAft>
                <a:spcPts val="0"/>
              </a:spcAft>
              <a:buFont typeface="Arial" pitchFamily="34" charset="0"/>
              <a:buChar char="•"/>
              <a:defRPr/>
            </a:pPr>
            <a:r>
              <a:rPr lang="ja-JP" altLang="en-US" dirty="0" smtClean="0"/>
              <a:t>「</a:t>
            </a:r>
            <a:r>
              <a:rPr lang="en-US" altLang="ja-JP" dirty="0" smtClean="0"/>
              <a:t>100</a:t>
            </a:r>
            <a:r>
              <a:rPr lang="ja-JP" altLang="en-US" dirty="0" smtClean="0"/>
              <a:t>ドルで教科書を買ったが結局開くことはなかった」</a:t>
            </a:r>
          </a:p>
          <a:p>
            <a:pPr fontAlgn="auto">
              <a:spcAft>
                <a:spcPts val="0"/>
              </a:spcAft>
              <a:buFont typeface="Arial" pitchFamily="34" charset="0"/>
              <a:buChar char="•"/>
              <a:defRPr/>
            </a:pPr>
            <a:r>
              <a:rPr lang="ja-JP" altLang="en-US" dirty="0" smtClean="0"/>
              <a:t>「今年は</a:t>
            </a:r>
            <a:r>
              <a:rPr lang="en-US" altLang="ja-JP" dirty="0" smtClean="0"/>
              <a:t>8</a:t>
            </a:r>
            <a:r>
              <a:rPr lang="ja-JP" altLang="en-US" dirty="0" smtClean="0"/>
              <a:t>冊の本を読み、</a:t>
            </a:r>
            <a:r>
              <a:rPr lang="en-US" altLang="ja-JP" dirty="0" smtClean="0"/>
              <a:t>2300</a:t>
            </a:r>
            <a:r>
              <a:rPr lang="ja-JP" altLang="en-US" dirty="0" smtClean="0"/>
              <a:t>のウェブページと</a:t>
            </a:r>
            <a:r>
              <a:rPr lang="en-US" altLang="ja-JP" dirty="0" smtClean="0"/>
              <a:t>1281</a:t>
            </a:r>
            <a:r>
              <a:rPr lang="ja-JP" altLang="en-US" dirty="0" smtClean="0"/>
              <a:t>のフェイスブックのプロフィールを読む予定だ」</a:t>
            </a:r>
          </a:p>
          <a:p>
            <a:pPr fontAlgn="auto">
              <a:spcAft>
                <a:spcPts val="0"/>
              </a:spcAft>
              <a:buFont typeface="Arial" pitchFamily="34" charset="0"/>
              <a:buChar char="•"/>
              <a:defRPr/>
            </a:pPr>
            <a:r>
              <a:rPr lang="ja-JP" altLang="en-US" dirty="0" smtClean="0"/>
              <a:t>「今学期は授業で</a:t>
            </a:r>
            <a:r>
              <a:rPr lang="en-US" altLang="ja-JP" dirty="0" smtClean="0"/>
              <a:t>42</a:t>
            </a:r>
            <a:r>
              <a:rPr lang="ja-JP" altLang="en-US" dirty="0" smtClean="0"/>
              <a:t>ページの論文を書き、</a:t>
            </a:r>
            <a:r>
              <a:rPr lang="en-US" altLang="ja-JP" dirty="0" smtClean="0"/>
              <a:t>500</a:t>
            </a:r>
            <a:r>
              <a:rPr lang="ja-JP" altLang="en-US" dirty="0" smtClean="0"/>
              <a:t>ページ以上の電子メールを書くだろう」</a:t>
            </a:r>
          </a:p>
          <a:p>
            <a:pPr fontAlgn="auto">
              <a:spcAft>
                <a:spcPts val="0"/>
              </a:spcAft>
              <a:buFont typeface="Arial" pitchFamily="34" charset="0"/>
              <a:buChar char="•"/>
              <a:defRPr/>
            </a:pPr>
            <a:r>
              <a:rPr lang="ja-JP" altLang="en-US" dirty="0" smtClean="0"/>
              <a:t>「僕が卒業したら、おそらくは今日存在していない職業に就くことになるだろう」</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normAutofit fontScale="90000"/>
          </a:bodyPr>
          <a:lstStyle/>
          <a:p>
            <a:pPr eaLnBrk="1" hangingPunct="1"/>
            <a:r>
              <a:rPr lang="ja-JP" altLang="en-US" smtClean="0"/>
              <a:t>デジハリ大における</a:t>
            </a:r>
            <a:r>
              <a:rPr lang="en-US" altLang="ja-JP" smtClean="0"/>
              <a:t/>
            </a:r>
            <a:br>
              <a:rPr lang="en-US" altLang="ja-JP" smtClean="0"/>
            </a:br>
            <a:r>
              <a:rPr lang="ja-JP" altLang="en-US" smtClean="0"/>
              <a:t>学生生活とＩＴ</a:t>
            </a:r>
          </a:p>
        </p:txBody>
      </p:sp>
      <p:sp>
        <p:nvSpPr>
          <p:cNvPr id="13315" name="コンテンツ プレースホルダー 2"/>
          <p:cNvSpPr>
            <a:spLocks noGrp="1"/>
          </p:cNvSpPr>
          <p:nvPr>
            <p:ph idx="1"/>
          </p:nvPr>
        </p:nvSpPr>
        <p:spPr/>
        <p:txBody>
          <a:bodyPr/>
          <a:lstStyle/>
          <a:p>
            <a:pPr eaLnBrk="1" hangingPunct="1"/>
            <a:r>
              <a:rPr lang="ja-JP" altLang="en-US" smtClean="0"/>
              <a:t>印象的なエピソード　３つ</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04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32656"/>
            <a:ext cx="3888225" cy="585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7856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DVC10092_.jpg"/>
          <p:cNvPicPr>
            <a:picLocks noChangeAspect="1"/>
          </p:cNvPicPr>
          <p:nvPr/>
        </p:nvPicPr>
        <p:blipFill>
          <a:blip r:embed="rId3" cstate="print"/>
          <a:stretch>
            <a:fillRect/>
          </a:stretch>
        </p:blipFill>
        <p:spPr>
          <a:xfrm>
            <a:off x="1" y="-1"/>
            <a:ext cx="4375548" cy="3286125"/>
          </a:xfrm>
          <a:prstGeom prst="rect">
            <a:avLst/>
          </a:prstGeom>
        </p:spPr>
      </p:pic>
      <p:pic>
        <p:nvPicPr>
          <p:cNvPr id="3" name="図 2" descr="DVC10093_.jpg"/>
          <p:cNvPicPr>
            <a:picLocks noChangeAspect="1"/>
          </p:cNvPicPr>
          <p:nvPr/>
        </p:nvPicPr>
        <p:blipFill>
          <a:blip r:embed="rId4" cstate="print"/>
          <a:stretch>
            <a:fillRect/>
          </a:stretch>
        </p:blipFill>
        <p:spPr>
          <a:xfrm>
            <a:off x="4857752" y="3638941"/>
            <a:ext cx="4286248" cy="3219059"/>
          </a:xfrm>
          <a:prstGeom prst="rect">
            <a:avLst/>
          </a:prstGeom>
        </p:spPr>
      </p:pic>
      <p:pic>
        <p:nvPicPr>
          <p:cNvPr id="4" name="図 3" descr="DVC10091.jpg"/>
          <p:cNvPicPr>
            <a:picLocks noChangeAspect="1"/>
          </p:cNvPicPr>
          <p:nvPr/>
        </p:nvPicPr>
        <p:blipFill>
          <a:blip r:embed="rId5" cstate="print"/>
          <a:stretch>
            <a:fillRect/>
          </a:stretch>
        </p:blipFill>
        <p:spPr>
          <a:xfrm>
            <a:off x="0" y="3594184"/>
            <a:ext cx="4357686" cy="3263817"/>
          </a:xfrm>
          <a:prstGeom prst="rect">
            <a:avLst/>
          </a:prstGeom>
        </p:spPr>
      </p:pic>
      <p:sp>
        <p:nvSpPr>
          <p:cNvPr id="5" name="テキスト ボックス 4"/>
          <p:cNvSpPr txBox="1"/>
          <p:nvPr/>
        </p:nvSpPr>
        <p:spPr>
          <a:xfrm>
            <a:off x="4857752" y="928670"/>
            <a:ext cx="3733714" cy="954107"/>
          </a:xfrm>
          <a:prstGeom prst="rect">
            <a:avLst/>
          </a:prstGeom>
          <a:noFill/>
        </p:spPr>
        <p:txBody>
          <a:bodyPr wrap="none" rtlCol="0">
            <a:spAutoFit/>
          </a:bodyPr>
          <a:lstStyle/>
          <a:p>
            <a:pPr algn="ctr"/>
            <a:r>
              <a:rPr kumimoji="1" lang="ja-JP" altLang="en-US" sz="2800" dirty="0" smtClean="0"/>
              <a:t>リサーチ＆プランニング</a:t>
            </a:r>
            <a:endParaRPr kumimoji="1" lang="en-US" altLang="ja-JP" sz="2800" dirty="0" smtClean="0"/>
          </a:p>
          <a:p>
            <a:pPr algn="ctr"/>
            <a:r>
              <a:rPr lang="ja-JP" altLang="en-US" sz="2800" dirty="0"/>
              <a:t>授業風景</a:t>
            </a:r>
            <a:endParaRPr kumimoji="1" lang="ja-JP" altLang="en-U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1 </a:t>
            </a:r>
            <a:r>
              <a:rPr lang="ja-JP" altLang="en-US" dirty="0" smtClean="0"/>
              <a:t>家族ぐるみでソーシャルネットワーク</a:t>
            </a:r>
          </a:p>
        </p:txBody>
      </p:sp>
      <p:pic>
        <p:nvPicPr>
          <p:cNvPr id="14339" name="Picture 2"/>
          <p:cNvPicPr>
            <a:picLocks noGrp="1" noChangeAspect="1" noChangeArrowheads="1"/>
          </p:cNvPicPr>
          <p:nvPr>
            <p:ph idx="1"/>
          </p:nvPr>
        </p:nvPicPr>
        <p:blipFill>
          <a:blip r:embed="rId2" cstate="print"/>
          <a:srcRect/>
          <a:stretch>
            <a:fillRect/>
          </a:stretch>
        </p:blipFill>
        <p:spPr>
          <a:xfrm>
            <a:off x="1403350" y="1193800"/>
            <a:ext cx="6408738" cy="5399088"/>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2700338" y="2852738"/>
            <a:ext cx="719137"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学生</a:t>
            </a:r>
          </a:p>
        </p:txBody>
      </p:sp>
      <p:sp>
        <p:nvSpPr>
          <p:cNvPr id="7" name="円/楕円 6"/>
          <p:cNvSpPr/>
          <p:nvPr/>
        </p:nvSpPr>
        <p:spPr>
          <a:xfrm>
            <a:off x="5867400" y="2854325"/>
            <a:ext cx="720725"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教員</a:t>
            </a:r>
          </a:p>
        </p:txBody>
      </p:sp>
      <p:sp>
        <p:nvSpPr>
          <p:cNvPr id="8" name="円/楕円 7"/>
          <p:cNvSpPr/>
          <p:nvPr/>
        </p:nvSpPr>
        <p:spPr>
          <a:xfrm>
            <a:off x="1193800" y="3821113"/>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9" name="円/楕円 8"/>
          <p:cNvSpPr/>
          <p:nvPr/>
        </p:nvSpPr>
        <p:spPr>
          <a:xfrm>
            <a:off x="1187450" y="1563688"/>
            <a:ext cx="720725" cy="71913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0" name="円/楕円 9"/>
          <p:cNvSpPr/>
          <p:nvPr/>
        </p:nvSpPr>
        <p:spPr>
          <a:xfrm>
            <a:off x="2627313" y="4724400"/>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弟</a:t>
            </a:r>
          </a:p>
        </p:txBody>
      </p:sp>
      <p:sp>
        <p:nvSpPr>
          <p:cNvPr id="11" name="円/楕円 10"/>
          <p:cNvSpPr/>
          <p:nvPr/>
        </p:nvSpPr>
        <p:spPr>
          <a:xfrm>
            <a:off x="4894263" y="828675"/>
            <a:ext cx="7207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友人</a:t>
            </a:r>
          </a:p>
        </p:txBody>
      </p:sp>
      <p:sp>
        <p:nvSpPr>
          <p:cNvPr id="12" name="円/楕円 11"/>
          <p:cNvSpPr/>
          <p:nvPr/>
        </p:nvSpPr>
        <p:spPr>
          <a:xfrm>
            <a:off x="2627313" y="992188"/>
            <a:ext cx="720725" cy="7207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ja-JP" altLang="en-US" dirty="0"/>
              <a:t>父</a:t>
            </a:r>
          </a:p>
        </p:txBody>
      </p:sp>
      <p:cxnSp>
        <p:nvCxnSpPr>
          <p:cNvPr id="13" name="直線コネクタ 12"/>
          <p:cNvCxnSpPr>
            <a:stCxn id="4" idx="6"/>
            <a:endCxn id="7" idx="2"/>
          </p:cNvCxnSpPr>
          <p:nvPr/>
        </p:nvCxnSpPr>
        <p:spPr>
          <a:xfrm>
            <a:off x="3419475" y="3213100"/>
            <a:ext cx="2447925"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p:cNvCxnSpPr>
            <a:stCxn id="12" idx="4"/>
          </p:cNvCxnSpPr>
          <p:nvPr/>
        </p:nvCxnSpPr>
        <p:spPr>
          <a:xfrm>
            <a:off x="2987675" y="1712913"/>
            <a:ext cx="0" cy="1141412"/>
          </a:xfrm>
          <a:prstGeom prst="line">
            <a:avLst/>
          </a:prstGeom>
        </p:spPr>
        <p:style>
          <a:lnRef idx="3">
            <a:schemeClr val="dk1"/>
          </a:lnRef>
          <a:fillRef idx="0">
            <a:schemeClr val="dk1"/>
          </a:fillRef>
          <a:effectRef idx="2">
            <a:schemeClr val="dk1"/>
          </a:effectRef>
          <a:fontRef idx="minor">
            <a:schemeClr val="tx1"/>
          </a:fontRef>
        </p:style>
      </p:cxnSp>
      <p:pic>
        <p:nvPicPr>
          <p:cNvPr id="1028" name="Picture 4"/>
          <p:cNvPicPr>
            <a:picLocks noChangeAspect="1" noChangeArrowheads="1"/>
          </p:cNvPicPr>
          <p:nvPr/>
        </p:nvPicPr>
        <p:blipFill>
          <a:blip r:embed="rId2" cstate="print"/>
          <a:srcRect/>
          <a:stretch>
            <a:fillRect/>
          </a:stretch>
        </p:blipFill>
        <p:spPr bwMode="auto">
          <a:xfrm>
            <a:off x="2936875" y="3568700"/>
            <a:ext cx="122238" cy="122555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62513" y="4410075"/>
            <a:ext cx="749300" cy="768350"/>
          </a:xfrm>
          <a:prstGeom prst="rect">
            <a:avLst/>
          </a:prstGeom>
          <a:noFill/>
          <a:ln w="9525">
            <a:noFill/>
            <a:miter lim="800000"/>
            <a:headEnd/>
            <a:tailEnd/>
          </a:ln>
        </p:spPr>
      </p:pic>
      <p:sp>
        <p:nvSpPr>
          <p:cNvPr id="17" name="フローチャート : 内部記憶 16"/>
          <p:cNvSpPr/>
          <p:nvPr/>
        </p:nvSpPr>
        <p:spPr>
          <a:xfrm>
            <a:off x="3279775" y="2282825"/>
            <a:ext cx="1004888" cy="836613"/>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日記</a:t>
            </a:r>
            <a:endParaRPr lang="en-US" altLang="ja-JP" dirty="0"/>
          </a:p>
          <a:p>
            <a:pPr algn="ctr" fontAlgn="auto">
              <a:spcBef>
                <a:spcPts val="0"/>
              </a:spcBef>
              <a:spcAft>
                <a:spcPts val="0"/>
              </a:spcAft>
              <a:defRPr/>
            </a:pPr>
            <a:r>
              <a:rPr lang="ja-JP" altLang="en-US" dirty="0"/>
              <a:t>掲示板</a:t>
            </a:r>
          </a:p>
        </p:txBody>
      </p:sp>
      <p:cxnSp>
        <p:nvCxnSpPr>
          <p:cNvPr id="23" name="直線コネクタ 22"/>
          <p:cNvCxnSpPr>
            <a:stCxn id="12" idx="6"/>
            <a:endCxn id="7" idx="1"/>
          </p:cNvCxnSpPr>
          <p:nvPr/>
        </p:nvCxnSpPr>
        <p:spPr>
          <a:xfrm>
            <a:off x="3348038" y="1352550"/>
            <a:ext cx="2625725" cy="1606550"/>
          </a:xfrm>
          <a:prstGeom prst="line">
            <a:avLst/>
          </a:prstGeom>
        </p:spPr>
        <p:style>
          <a:lnRef idx="3">
            <a:schemeClr val="dk1"/>
          </a:lnRef>
          <a:fillRef idx="0">
            <a:schemeClr val="dk1"/>
          </a:fillRef>
          <a:effectRef idx="2">
            <a:schemeClr val="dk1"/>
          </a:effectRef>
          <a:fontRef idx="minor">
            <a:schemeClr val="tx1"/>
          </a:fontRef>
        </p:style>
      </p:cxnSp>
      <p:cxnSp>
        <p:nvCxnSpPr>
          <p:cNvPr id="26" name="直線コネクタ 25"/>
          <p:cNvCxnSpPr/>
          <p:nvPr/>
        </p:nvCxnSpPr>
        <p:spPr>
          <a:xfrm flipH="1">
            <a:off x="5435600" y="3568700"/>
            <a:ext cx="649288" cy="971550"/>
          </a:xfrm>
          <a:prstGeom prst="line">
            <a:avLst/>
          </a:prstGeom>
        </p:spPr>
        <p:style>
          <a:lnRef idx="3">
            <a:schemeClr val="dk1"/>
          </a:lnRef>
          <a:fillRef idx="0">
            <a:schemeClr val="dk1"/>
          </a:fillRef>
          <a:effectRef idx="2">
            <a:schemeClr val="dk1"/>
          </a:effectRef>
          <a:fontRef idx="minor">
            <a:schemeClr val="tx1"/>
          </a:fontRef>
        </p:style>
      </p:cxnSp>
      <p:cxnSp>
        <p:nvCxnSpPr>
          <p:cNvPr id="28" name="直線コネクタ 27"/>
          <p:cNvCxnSpPr>
            <a:endCxn id="7" idx="0"/>
          </p:cNvCxnSpPr>
          <p:nvPr/>
        </p:nvCxnSpPr>
        <p:spPr>
          <a:xfrm>
            <a:off x="5435600" y="1549400"/>
            <a:ext cx="792163" cy="1304925"/>
          </a:xfrm>
          <a:prstGeom prst="line">
            <a:avLst/>
          </a:prstGeom>
        </p:spPr>
        <p:style>
          <a:lnRef idx="3">
            <a:schemeClr val="dk1"/>
          </a:lnRef>
          <a:fillRef idx="0">
            <a:schemeClr val="dk1"/>
          </a:fillRef>
          <a:effectRef idx="2">
            <a:schemeClr val="dk1"/>
          </a:effectRef>
          <a:fontRef idx="minor">
            <a:schemeClr val="tx1"/>
          </a:fontRef>
        </p:style>
      </p:cxnSp>
      <p:cxnSp>
        <p:nvCxnSpPr>
          <p:cNvPr id="30" name="直線コネクタ 29"/>
          <p:cNvCxnSpPr>
            <a:endCxn id="11" idx="2"/>
          </p:cNvCxnSpPr>
          <p:nvPr/>
        </p:nvCxnSpPr>
        <p:spPr>
          <a:xfrm>
            <a:off x="3348038" y="1189038"/>
            <a:ext cx="1546225" cy="0"/>
          </a:xfrm>
          <a:prstGeom prst="line">
            <a:avLst/>
          </a:prstGeom>
        </p:spPr>
        <p:style>
          <a:lnRef idx="3">
            <a:schemeClr val="dk1"/>
          </a:lnRef>
          <a:fillRef idx="0">
            <a:schemeClr val="dk1"/>
          </a:fillRef>
          <a:effectRef idx="2">
            <a:schemeClr val="dk1"/>
          </a:effectRef>
          <a:fontRef idx="minor">
            <a:schemeClr val="tx1"/>
          </a:fontRef>
        </p:style>
      </p:cxnSp>
      <p:cxnSp>
        <p:nvCxnSpPr>
          <p:cNvPr id="1024" name="直線コネクタ 1023"/>
          <p:cNvCxnSpPr>
            <a:stCxn id="9" idx="7"/>
            <a:endCxn id="12" idx="2"/>
          </p:cNvCxnSpPr>
          <p:nvPr/>
        </p:nvCxnSpPr>
        <p:spPr>
          <a:xfrm flipV="1">
            <a:off x="1801813" y="1352550"/>
            <a:ext cx="825500" cy="315913"/>
          </a:xfrm>
          <a:prstGeom prst="line">
            <a:avLst/>
          </a:prstGeom>
        </p:spPr>
        <p:style>
          <a:lnRef idx="3">
            <a:schemeClr val="dk1"/>
          </a:lnRef>
          <a:fillRef idx="0">
            <a:schemeClr val="dk1"/>
          </a:fillRef>
          <a:effectRef idx="2">
            <a:schemeClr val="dk1"/>
          </a:effectRef>
          <a:fontRef idx="minor">
            <a:schemeClr val="tx1"/>
          </a:fontRef>
        </p:style>
      </p:cxnSp>
      <p:cxnSp>
        <p:nvCxnSpPr>
          <p:cNvPr id="1032" name="直線コネクタ 1031"/>
          <p:cNvCxnSpPr>
            <a:stCxn id="9" idx="4"/>
            <a:endCxn id="8" idx="0"/>
          </p:cNvCxnSpPr>
          <p:nvPr/>
        </p:nvCxnSpPr>
        <p:spPr>
          <a:xfrm>
            <a:off x="1547813" y="2282825"/>
            <a:ext cx="6350" cy="1538288"/>
          </a:xfrm>
          <a:prstGeom prst="line">
            <a:avLst/>
          </a:prstGeom>
        </p:spPr>
        <p:style>
          <a:lnRef idx="3">
            <a:schemeClr val="dk1"/>
          </a:lnRef>
          <a:fillRef idx="0">
            <a:schemeClr val="dk1"/>
          </a:fillRef>
          <a:effectRef idx="2">
            <a:schemeClr val="dk1"/>
          </a:effectRef>
          <a:fontRef idx="minor">
            <a:schemeClr val="tx1"/>
          </a:fontRef>
        </p:style>
      </p:cxnSp>
      <p:cxnSp>
        <p:nvCxnSpPr>
          <p:cNvPr id="1034" name="直線コネクタ 1033"/>
          <p:cNvCxnSpPr>
            <a:stCxn id="8" idx="5"/>
          </p:cNvCxnSpPr>
          <p:nvPr/>
        </p:nvCxnSpPr>
        <p:spPr>
          <a:xfrm>
            <a:off x="1809750" y="4435475"/>
            <a:ext cx="817563" cy="506413"/>
          </a:xfrm>
          <a:prstGeom prst="line">
            <a:avLst/>
          </a:prstGeom>
        </p:spPr>
        <p:style>
          <a:lnRef idx="3">
            <a:schemeClr val="dk1"/>
          </a:lnRef>
          <a:fillRef idx="0">
            <a:schemeClr val="dk1"/>
          </a:fillRef>
          <a:effectRef idx="2">
            <a:schemeClr val="dk1"/>
          </a:effectRef>
          <a:fontRef idx="minor">
            <a:schemeClr val="tx1"/>
          </a:fontRef>
        </p:style>
      </p:cxnSp>
      <p:cxnSp>
        <p:nvCxnSpPr>
          <p:cNvPr id="1036" name="直線コネクタ 1035"/>
          <p:cNvCxnSpPr>
            <a:stCxn id="10" idx="6"/>
          </p:cNvCxnSpPr>
          <p:nvPr/>
        </p:nvCxnSpPr>
        <p:spPr>
          <a:xfrm flipV="1">
            <a:off x="3348038" y="4794250"/>
            <a:ext cx="1514475" cy="290513"/>
          </a:xfrm>
          <a:prstGeom prst="line">
            <a:avLst/>
          </a:prstGeom>
        </p:spPr>
        <p:style>
          <a:lnRef idx="3">
            <a:schemeClr val="dk1"/>
          </a:lnRef>
          <a:fillRef idx="0">
            <a:schemeClr val="dk1"/>
          </a:fillRef>
          <a:effectRef idx="2">
            <a:schemeClr val="dk1"/>
          </a:effectRef>
          <a:fontRef idx="minor">
            <a:schemeClr val="tx1"/>
          </a:fontRef>
        </p:style>
      </p:cxnSp>
      <p:cxnSp>
        <p:nvCxnSpPr>
          <p:cNvPr id="1039" name="直線コネクタ 1038"/>
          <p:cNvCxnSpPr>
            <a:stCxn id="7" idx="3"/>
          </p:cNvCxnSpPr>
          <p:nvPr/>
        </p:nvCxnSpPr>
        <p:spPr>
          <a:xfrm flipH="1">
            <a:off x="3348038" y="3468688"/>
            <a:ext cx="2625725" cy="1470025"/>
          </a:xfrm>
          <a:prstGeom prst="line">
            <a:avLst/>
          </a:prstGeom>
        </p:spPr>
        <p:style>
          <a:lnRef idx="3">
            <a:schemeClr val="dk1"/>
          </a:lnRef>
          <a:fillRef idx="0">
            <a:schemeClr val="dk1"/>
          </a:fillRef>
          <a:effectRef idx="2">
            <a:schemeClr val="dk1"/>
          </a:effectRef>
          <a:fontRef idx="minor">
            <a:schemeClr val="tx1"/>
          </a:fontRef>
        </p:style>
      </p:cxnSp>
      <p:sp>
        <p:nvSpPr>
          <p:cNvPr id="24" name="正方形/長方形 23"/>
          <p:cNvSpPr/>
          <p:nvPr/>
        </p:nvSpPr>
        <p:spPr>
          <a:xfrm>
            <a:off x="4284663" y="5445125"/>
            <a:ext cx="4572000"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ja-JP" altLang="en-US" dirty="0"/>
              <a:t>ソーシャルネットワークが新しいＰＴＡコミュニケーションの場を作り上げている。毎日、リアルタイム、みんな、による共同空間。卒業後も続く関係性。</a:t>
            </a:r>
            <a:endParaRPr lang="en-US" altLang="ja-JP"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additive="base">
                                        <p:cTn id="35" dur="500" fill="hold"/>
                                        <p:tgtEl>
                                          <p:spTgt spid="1028"/>
                                        </p:tgtEl>
                                        <p:attrNameLst>
                                          <p:attrName>ppt_x</p:attrName>
                                        </p:attrNameLst>
                                      </p:cBhvr>
                                      <p:tavLst>
                                        <p:tav tm="0">
                                          <p:val>
                                            <p:strVal val="#ppt_x"/>
                                          </p:val>
                                        </p:tav>
                                        <p:tav tm="100000">
                                          <p:val>
                                            <p:strVal val="#ppt_x"/>
                                          </p:val>
                                        </p:tav>
                                      </p:tavLst>
                                    </p:anim>
                                    <p:anim calcmode="lin" valueType="num">
                                      <p:cBhvr additive="base">
                                        <p:cTn id="36" dur="500" fill="hold"/>
                                        <p:tgtEl>
                                          <p:spTgt spid="10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039"/>
                                        </p:tgtEl>
                                        <p:attrNameLst>
                                          <p:attrName>style.visibility</p:attrName>
                                        </p:attrNameLst>
                                      </p:cBhvr>
                                      <p:to>
                                        <p:strVal val="visible"/>
                                      </p:to>
                                    </p:set>
                                    <p:anim calcmode="lin" valueType="num">
                                      <p:cBhvr additive="base">
                                        <p:cTn id="45" dur="500" fill="hold"/>
                                        <p:tgtEl>
                                          <p:spTgt spid="1039"/>
                                        </p:tgtEl>
                                        <p:attrNameLst>
                                          <p:attrName>ppt_x</p:attrName>
                                        </p:attrNameLst>
                                      </p:cBhvr>
                                      <p:tavLst>
                                        <p:tav tm="0">
                                          <p:val>
                                            <p:strVal val="#ppt_x"/>
                                          </p:val>
                                        </p:tav>
                                        <p:tav tm="100000">
                                          <p:val>
                                            <p:strVal val="#ppt_x"/>
                                          </p:val>
                                        </p:tav>
                                      </p:tavLst>
                                    </p:anim>
                                    <p:anim calcmode="lin" valueType="num">
                                      <p:cBhvr additive="base">
                                        <p:cTn id="4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029"/>
                                        </p:tgtEl>
                                        <p:attrNameLst>
                                          <p:attrName>style.visibility</p:attrName>
                                        </p:attrNameLst>
                                      </p:cBhvr>
                                      <p:to>
                                        <p:strVal val="visible"/>
                                      </p:to>
                                    </p:set>
                                    <p:anim calcmode="lin" valueType="num">
                                      <p:cBhvr additive="base">
                                        <p:cTn id="63" dur="500" fill="hold"/>
                                        <p:tgtEl>
                                          <p:spTgt spid="1029"/>
                                        </p:tgtEl>
                                        <p:attrNameLst>
                                          <p:attrName>ppt_x</p:attrName>
                                        </p:attrNameLst>
                                      </p:cBhvr>
                                      <p:tavLst>
                                        <p:tav tm="0">
                                          <p:val>
                                            <p:strVal val="#ppt_x"/>
                                          </p:val>
                                        </p:tav>
                                        <p:tav tm="100000">
                                          <p:val>
                                            <p:strVal val="#ppt_x"/>
                                          </p:val>
                                        </p:tav>
                                      </p:tavLst>
                                    </p:anim>
                                    <p:anim calcmode="lin" valueType="num">
                                      <p:cBhvr additive="base">
                                        <p:cTn id="6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1024"/>
                                        </p:tgtEl>
                                        <p:attrNameLst>
                                          <p:attrName>style.visibility</p:attrName>
                                        </p:attrNameLst>
                                      </p:cBhvr>
                                      <p:to>
                                        <p:strVal val="visible"/>
                                      </p:to>
                                    </p:set>
                                    <p:anim calcmode="lin" valueType="num">
                                      <p:cBhvr additive="base">
                                        <p:cTn id="75" dur="500" fill="hold"/>
                                        <p:tgtEl>
                                          <p:spTgt spid="1024"/>
                                        </p:tgtEl>
                                        <p:attrNameLst>
                                          <p:attrName>ppt_x</p:attrName>
                                        </p:attrNameLst>
                                      </p:cBhvr>
                                      <p:tavLst>
                                        <p:tav tm="0">
                                          <p:val>
                                            <p:strVal val="#ppt_x"/>
                                          </p:val>
                                        </p:tav>
                                        <p:tav tm="100000">
                                          <p:val>
                                            <p:strVal val="#ppt_x"/>
                                          </p:val>
                                        </p:tav>
                                      </p:tavLst>
                                    </p:anim>
                                    <p:anim calcmode="lin" valueType="num">
                                      <p:cBhvr additive="base">
                                        <p:cTn id="76" dur="500" fill="hold"/>
                                        <p:tgtEl>
                                          <p:spTgt spid="10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032"/>
                                        </p:tgtEl>
                                        <p:attrNameLst>
                                          <p:attrName>style.visibility</p:attrName>
                                        </p:attrNameLst>
                                      </p:cBhvr>
                                      <p:to>
                                        <p:strVal val="visible"/>
                                      </p:to>
                                    </p:set>
                                    <p:anim calcmode="lin" valueType="num">
                                      <p:cBhvr additive="base">
                                        <p:cTn id="79" dur="500" fill="hold"/>
                                        <p:tgtEl>
                                          <p:spTgt spid="1032"/>
                                        </p:tgtEl>
                                        <p:attrNameLst>
                                          <p:attrName>ppt_x</p:attrName>
                                        </p:attrNameLst>
                                      </p:cBhvr>
                                      <p:tavLst>
                                        <p:tav tm="0">
                                          <p:val>
                                            <p:strVal val="#ppt_x"/>
                                          </p:val>
                                        </p:tav>
                                        <p:tav tm="100000">
                                          <p:val>
                                            <p:strVal val="#ppt_x"/>
                                          </p:val>
                                        </p:tav>
                                      </p:tavLst>
                                    </p:anim>
                                    <p:anim calcmode="lin" valueType="num">
                                      <p:cBhvr additive="base">
                                        <p:cTn id="80" dur="500" fill="hold"/>
                                        <p:tgtEl>
                                          <p:spTgt spid="103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034"/>
                                        </p:tgtEl>
                                        <p:attrNameLst>
                                          <p:attrName>style.visibility</p:attrName>
                                        </p:attrNameLst>
                                      </p:cBhvr>
                                      <p:to>
                                        <p:strVal val="visible"/>
                                      </p:to>
                                    </p:set>
                                    <p:anim calcmode="lin" valueType="num">
                                      <p:cBhvr additive="base">
                                        <p:cTn id="83" dur="500" fill="hold"/>
                                        <p:tgtEl>
                                          <p:spTgt spid="1034"/>
                                        </p:tgtEl>
                                        <p:attrNameLst>
                                          <p:attrName>ppt_x</p:attrName>
                                        </p:attrNameLst>
                                      </p:cBhvr>
                                      <p:tavLst>
                                        <p:tav tm="0">
                                          <p:val>
                                            <p:strVal val="#ppt_x"/>
                                          </p:val>
                                        </p:tav>
                                        <p:tav tm="100000">
                                          <p:val>
                                            <p:strVal val="#ppt_x"/>
                                          </p:val>
                                        </p:tav>
                                      </p:tavLst>
                                    </p:anim>
                                    <p:anim calcmode="lin" valueType="num">
                                      <p:cBhvr additive="base">
                                        <p:cTn id="84" dur="500" fill="hold"/>
                                        <p:tgtEl>
                                          <p:spTgt spid="10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036"/>
                                        </p:tgtEl>
                                        <p:attrNameLst>
                                          <p:attrName>style.visibility</p:attrName>
                                        </p:attrNameLst>
                                      </p:cBhvr>
                                      <p:to>
                                        <p:strVal val="visible"/>
                                      </p:to>
                                    </p:set>
                                    <p:anim calcmode="lin" valueType="num">
                                      <p:cBhvr additive="base">
                                        <p:cTn id="87" dur="500" fill="hold"/>
                                        <p:tgtEl>
                                          <p:spTgt spid="1036"/>
                                        </p:tgtEl>
                                        <p:attrNameLst>
                                          <p:attrName>ppt_x</p:attrName>
                                        </p:attrNameLst>
                                      </p:cBhvr>
                                      <p:tavLst>
                                        <p:tav tm="0">
                                          <p:val>
                                            <p:strVal val="#ppt_x"/>
                                          </p:val>
                                        </p:tav>
                                        <p:tav tm="100000">
                                          <p:val>
                                            <p:strVal val="#ppt_x"/>
                                          </p:val>
                                        </p:tav>
                                      </p:tavLst>
                                    </p:anim>
                                    <p:anim calcmode="lin" valueType="num">
                                      <p:cBhvr additive="base">
                                        <p:cTn id="88" dur="500" fill="hold"/>
                                        <p:tgtEl>
                                          <p:spTgt spid="103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7" grpId="0" animBg="1"/>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en-US" altLang="ja-JP" dirty="0" smtClean="0"/>
              <a:t>2 </a:t>
            </a:r>
            <a:r>
              <a:rPr lang="ja-JP" altLang="en-US" dirty="0" smtClean="0"/>
              <a:t>ツイッターで日本一周した女子大生</a:t>
            </a:r>
          </a:p>
        </p:txBody>
      </p:sp>
      <p:pic>
        <p:nvPicPr>
          <p:cNvPr id="16387" name="Picture 2"/>
          <p:cNvPicPr>
            <a:picLocks noChangeAspect="1" noChangeArrowheads="1"/>
          </p:cNvPicPr>
          <p:nvPr/>
        </p:nvPicPr>
        <p:blipFill>
          <a:blip r:embed="rId2" cstate="print"/>
          <a:srcRect/>
          <a:stretch>
            <a:fillRect/>
          </a:stretch>
        </p:blipFill>
        <p:spPr bwMode="auto">
          <a:xfrm>
            <a:off x="-180975" y="1557338"/>
            <a:ext cx="4762500" cy="4762500"/>
          </a:xfrm>
          <a:prstGeom prst="rect">
            <a:avLst/>
          </a:prstGeom>
          <a:noFill/>
          <a:ln w="9525">
            <a:noFill/>
            <a:miter lim="800000"/>
            <a:headEnd/>
            <a:tailEnd/>
          </a:ln>
        </p:spPr>
      </p:pic>
      <p:sp>
        <p:nvSpPr>
          <p:cNvPr id="16388" name="正方形/長方形 3"/>
          <p:cNvSpPr>
            <a:spLocks noChangeArrowheads="1"/>
          </p:cNvSpPr>
          <p:nvPr/>
        </p:nvSpPr>
        <p:spPr bwMode="auto">
          <a:xfrm>
            <a:off x="4356100" y="1844675"/>
            <a:ext cx="4572000" cy="2586038"/>
          </a:xfrm>
          <a:prstGeom prst="rect">
            <a:avLst/>
          </a:prstGeom>
          <a:noFill/>
          <a:ln w="9525">
            <a:noFill/>
            <a:miter lim="800000"/>
            <a:headEnd/>
            <a:tailEnd/>
          </a:ln>
        </p:spPr>
        <p:txBody>
          <a:bodyPr>
            <a:spAutoFit/>
          </a:bodyPr>
          <a:lstStyle/>
          <a:p>
            <a:r>
              <a:rPr lang="ja-JP" altLang="en-US"/>
              <a:t>“移動はすべてヒッチハイクで行い、</a:t>
            </a:r>
          </a:p>
          <a:p>
            <a:r>
              <a:rPr lang="ja-JP" altLang="en-US"/>
              <a:t>宿泊は各県で毎日誰かの家に泊めてもらい、</a:t>
            </a:r>
          </a:p>
          <a:p>
            <a:r>
              <a:rPr lang="ja-JP" altLang="en-US"/>
              <a:t>ご飯は毎食誰かにご馳走していただく“</a:t>
            </a:r>
            <a:endParaRPr lang="en-US" altLang="ja-JP"/>
          </a:p>
          <a:p>
            <a:endParaRPr lang="en-US" altLang="ja-JP"/>
          </a:p>
          <a:p>
            <a:r>
              <a:rPr lang="ja-JP" altLang="en-US"/>
              <a:t>Ｔｗｉｔｔｅｒで次の援助者を探す</a:t>
            </a:r>
            <a:endParaRPr lang="en-US" altLang="ja-JP"/>
          </a:p>
          <a:p>
            <a:r>
              <a:rPr lang="ja-JP" altLang="en-US"/>
              <a:t>Ｔｗｉｔｔｅｒでリアルタイムに状況をレポートする</a:t>
            </a:r>
            <a:endParaRPr lang="en-US" altLang="ja-JP"/>
          </a:p>
          <a:p>
            <a:endParaRPr lang="en-US" altLang="ja-JP"/>
          </a:p>
          <a:p>
            <a:r>
              <a:rPr lang="ja-JP" altLang="en-US"/>
              <a:t>ご当地でインタビュー</a:t>
            </a:r>
          </a:p>
          <a:p>
            <a:endParaRPr lang="ja-JP"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p:txBody>
          <a:bodyPr/>
          <a:lstStyle/>
          <a:p>
            <a:pPr eaLnBrk="1" hangingPunct="1"/>
            <a:endParaRPr lang="ja-JP" altLang="en-US" smtClean="0"/>
          </a:p>
        </p:txBody>
      </p:sp>
      <p:sp>
        <p:nvSpPr>
          <p:cNvPr id="17411" name="コンテンツ プレースホルダー 2"/>
          <p:cNvSpPr>
            <a:spLocks noGrp="1"/>
          </p:cNvSpPr>
          <p:nvPr>
            <p:ph idx="1"/>
          </p:nvPr>
        </p:nvSpPr>
        <p:spPr/>
        <p:txBody>
          <a:bodyPr/>
          <a:lstStyle/>
          <a:p>
            <a:pPr eaLnBrk="1" hangingPunct="1"/>
            <a:endParaRPr lang="ja-JP" altLang="en-US" smtClean="0"/>
          </a:p>
        </p:txBody>
      </p:sp>
      <p:pic>
        <p:nvPicPr>
          <p:cNvPr id="17412" name="Picture 2"/>
          <p:cNvPicPr>
            <a:picLocks noChangeAspect="1" noChangeArrowheads="1"/>
          </p:cNvPicPr>
          <p:nvPr/>
        </p:nvPicPr>
        <p:blipFill>
          <a:blip r:embed="rId2" cstate="print"/>
          <a:srcRect/>
          <a:stretch>
            <a:fillRect/>
          </a:stretch>
        </p:blipFill>
        <p:spPr bwMode="auto">
          <a:xfrm>
            <a:off x="539750" y="0"/>
            <a:ext cx="7989888" cy="672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pPr eaLnBrk="1" hangingPunct="1"/>
            <a:endParaRPr lang="ja-JP" altLang="en-US" smtClean="0"/>
          </a:p>
        </p:txBody>
      </p:sp>
      <p:sp>
        <p:nvSpPr>
          <p:cNvPr id="18435" name="コンテンツ プレースホルダー 2"/>
          <p:cNvSpPr>
            <a:spLocks noGrp="1"/>
          </p:cNvSpPr>
          <p:nvPr>
            <p:ph idx="1"/>
          </p:nvPr>
        </p:nvSpPr>
        <p:spPr/>
        <p:txBody>
          <a:bodyPr/>
          <a:lstStyle/>
          <a:p>
            <a:pPr eaLnBrk="1" hangingPunct="1"/>
            <a:endParaRPr lang="ja-JP" altLang="en-US" smtClean="0"/>
          </a:p>
        </p:txBody>
      </p:sp>
      <p:pic>
        <p:nvPicPr>
          <p:cNvPr id="18436" name="Picture 2"/>
          <p:cNvPicPr>
            <a:picLocks noChangeAspect="1" noChangeArrowheads="1"/>
          </p:cNvPicPr>
          <p:nvPr/>
        </p:nvPicPr>
        <p:blipFill>
          <a:blip r:embed="rId2" cstate="print"/>
          <a:srcRect/>
          <a:stretch>
            <a:fillRect/>
          </a:stretch>
        </p:blipFill>
        <p:spPr bwMode="auto">
          <a:xfrm>
            <a:off x="663575" y="-9525"/>
            <a:ext cx="8154988"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22" y="1"/>
            <a:ext cx="86290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3987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0" y="692150"/>
            <a:ext cx="5815013" cy="5510213"/>
          </a:xfrm>
          <a:prstGeom prst="rect">
            <a:avLst/>
          </a:prstGeom>
          <a:noFill/>
          <a:ln w="9525">
            <a:noFill/>
            <a:miter lim="800000"/>
            <a:headEnd/>
            <a:tailEnd/>
          </a:ln>
        </p:spPr>
        <p:txBody>
          <a:bodyPr>
            <a:spAutoFit/>
          </a:bodyPr>
          <a:lstStyle/>
          <a:p>
            <a:r>
              <a:rPr lang="en-US" altLang="ja-JP" sz="1600"/>
              <a:t>1/31【</a:t>
            </a:r>
            <a:r>
              <a:rPr lang="ja-JP" altLang="en-US" sz="1600"/>
              <a:t>神奈川</a:t>
            </a:r>
            <a:r>
              <a:rPr lang="en-US" altLang="ja-JP" sz="1600"/>
              <a:t>】</a:t>
            </a:r>
            <a:r>
              <a:rPr lang="ja-JP" altLang="en-US" sz="1600"/>
              <a:t>崎陽軒 </a:t>
            </a:r>
            <a:br>
              <a:rPr lang="ja-JP" altLang="en-US" sz="1600"/>
            </a:br>
            <a:r>
              <a:rPr lang="en-US" altLang="ja-JP" sz="1600"/>
              <a:t>2/01【</a:t>
            </a:r>
            <a:r>
              <a:rPr lang="ja-JP" altLang="en-US" sz="1600"/>
              <a:t>静　岡</a:t>
            </a:r>
            <a:r>
              <a:rPr lang="en-US" altLang="ja-JP" sz="1600"/>
              <a:t>】</a:t>
            </a:r>
            <a:r>
              <a:rPr lang="ja-JP" altLang="en-US" sz="1600"/>
              <a:t>招福の宿ゑびすや 若女将 </a:t>
            </a:r>
            <a:br>
              <a:rPr lang="ja-JP" altLang="en-US" sz="1600"/>
            </a:br>
            <a:r>
              <a:rPr lang="en-US" altLang="ja-JP" sz="1600"/>
              <a:t>2/02【</a:t>
            </a:r>
            <a:r>
              <a:rPr lang="ja-JP" altLang="en-US" sz="1600"/>
              <a:t>愛　知</a:t>
            </a:r>
            <a:r>
              <a:rPr lang="en-US" altLang="ja-JP" sz="1600"/>
              <a:t>】</a:t>
            </a:r>
            <a:r>
              <a:rPr lang="ja-JP" altLang="en-US" sz="1600"/>
              <a:t>株式会社 エスワイフード </a:t>
            </a:r>
            <a:endParaRPr lang="en-US" altLang="ja-JP" sz="1600"/>
          </a:p>
          <a:p>
            <a:r>
              <a:rPr lang="ja-JP" altLang="en-US" sz="1600"/>
              <a:t>代表取締役会長 山本重雄</a:t>
            </a:r>
            <a:r>
              <a:rPr lang="en-US" altLang="ja-JP" sz="1600"/>
              <a:t>(</a:t>
            </a:r>
            <a:r>
              <a:rPr lang="ja-JP" altLang="en-US" sz="1600"/>
              <a:t>世界の山ちゃん</a:t>
            </a:r>
            <a:r>
              <a:rPr lang="en-US" altLang="ja-JP" sz="1600"/>
              <a:t>) </a:t>
            </a:r>
            <a:br>
              <a:rPr lang="en-US" altLang="ja-JP" sz="1600"/>
            </a:br>
            <a:r>
              <a:rPr lang="en-US" altLang="ja-JP" sz="1600"/>
              <a:t>2/03【</a:t>
            </a:r>
            <a:r>
              <a:rPr lang="ja-JP" altLang="en-US" sz="1600"/>
              <a:t>岐　阜</a:t>
            </a:r>
            <a:r>
              <a:rPr lang="en-US" altLang="ja-JP" sz="1600"/>
              <a:t>】</a:t>
            </a:r>
            <a:r>
              <a:rPr lang="ja-JP" altLang="en-US" sz="1600"/>
              <a:t>石川典行 </a:t>
            </a:r>
            <a:br>
              <a:rPr lang="ja-JP" altLang="en-US" sz="1600"/>
            </a:br>
            <a:r>
              <a:rPr lang="en-US" altLang="ja-JP" sz="1600"/>
              <a:t>2/05【</a:t>
            </a:r>
            <a:r>
              <a:rPr lang="ja-JP" altLang="en-US" sz="1600"/>
              <a:t>滋　賀</a:t>
            </a:r>
            <a:r>
              <a:rPr lang="en-US" altLang="ja-JP" sz="1600"/>
              <a:t>】</a:t>
            </a:r>
            <a:r>
              <a:rPr lang="ja-JP" altLang="en-US" sz="1600"/>
              <a:t>西教寺 執事 </a:t>
            </a:r>
            <a:br>
              <a:rPr lang="ja-JP" altLang="en-US" sz="1600"/>
            </a:br>
            <a:r>
              <a:rPr lang="en-US" altLang="ja-JP" sz="1600"/>
              <a:t>2/05【</a:t>
            </a:r>
            <a:r>
              <a:rPr lang="ja-JP" altLang="en-US" sz="1600"/>
              <a:t>三　重</a:t>
            </a:r>
            <a:r>
              <a:rPr lang="en-US" altLang="ja-JP" sz="1600"/>
              <a:t>】</a:t>
            </a:r>
            <a:r>
              <a:rPr lang="ja-JP" altLang="en-US" sz="1600"/>
              <a:t>赤福本店 </a:t>
            </a:r>
            <a:br>
              <a:rPr lang="ja-JP" altLang="en-US" sz="1600"/>
            </a:br>
            <a:r>
              <a:rPr lang="en-US" altLang="ja-JP" sz="1600"/>
              <a:t>2/06【</a:t>
            </a:r>
            <a:r>
              <a:rPr lang="ja-JP" altLang="en-US" sz="1600"/>
              <a:t>大　阪</a:t>
            </a:r>
            <a:r>
              <a:rPr lang="en-US" altLang="ja-JP" sz="1600"/>
              <a:t>】</a:t>
            </a:r>
            <a:r>
              <a:rPr lang="ja-JP" altLang="en-US" sz="1600"/>
              <a:t>鶴橋風月 店長 </a:t>
            </a:r>
            <a:br>
              <a:rPr lang="ja-JP" altLang="en-US" sz="1600"/>
            </a:br>
            <a:r>
              <a:rPr lang="en-US" altLang="ja-JP" sz="1600"/>
              <a:t>2/07【</a:t>
            </a:r>
            <a:r>
              <a:rPr lang="ja-JP" altLang="en-US" sz="1600"/>
              <a:t>奈　良</a:t>
            </a:r>
            <a:r>
              <a:rPr lang="en-US" altLang="ja-JP" sz="1600"/>
              <a:t>】</a:t>
            </a:r>
            <a:r>
              <a:rPr lang="ja-JP" altLang="en-US" sz="1600"/>
              <a:t>中谷堂 店主 </a:t>
            </a:r>
            <a:br>
              <a:rPr lang="ja-JP" altLang="en-US" sz="1600"/>
            </a:br>
            <a:r>
              <a:rPr lang="en-US" altLang="ja-JP" sz="1600"/>
              <a:t>2/11【</a:t>
            </a:r>
            <a:r>
              <a:rPr lang="ja-JP" altLang="en-US" sz="1600"/>
              <a:t>愛　媛</a:t>
            </a:r>
            <a:r>
              <a:rPr lang="en-US" altLang="ja-JP" sz="1600"/>
              <a:t>】</a:t>
            </a:r>
            <a:r>
              <a:rPr lang="ja-JP" altLang="en-US" sz="1600"/>
              <a:t>街角案内人 </a:t>
            </a:r>
            <a:br>
              <a:rPr lang="ja-JP" altLang="en-US" sz="1600"/>
            </a:br>
            <a:r>
              <a:rPr lang="en-US" altLang="ja-JP" sz="1600"/>
              <a:t>2/13【</a:t>
            </a:r>
            <a:r>
              <a:rPr lang="ja-JP" altLang="en-US" sz="1600"/>
              <a:t>高　知</a:t>
            </a:r>
            <a:r>
              <a:rPr lang="en-US" altLang="ja-JP" sz="1600"/>
              <a:t>】</a:t>
            </a:r>
            <a:r>
              <a:rPr lang="ja-JP" altLang="en-US" sz="1600"/>
              <a:t>沢田マンション 大家 </a:t>
            </a:r>
            <a:br>
              <a:rPr lang="ja-JP" altLang="en-US" sz="1600"/>
            </a:br>
            <a:r>
              <a:rPr lang="en-US" altLang="ja-JP" sz="1600"/>
              <a:t>2/14【</a:t>
            </a:r>
            <a:r>
              <a:rPr lang="ja-JP" altLang="en-US" sz="1600"/>
              <a:t>香　川</a:t>
            </a:r>
            <a:r>
              <a:rPr lang="en-US" altLang="ja-JP" sz="1600"/>
              <a:t>】</a:t>
            </a:r>
            <a:r>
              <a:rPr lang="ja-JP" altLang="en-US" sz="1600"/>
              <a:t>日の出製麺所　三好 </a:t>
            </a:r>
            <a:br>
              <a:rPr lang="ja-JP" altLang="en-US" sz="1600"/>
            </a:br>
            <a:r>
              <a:rPr lang="en-US" altLang="ja-JP" sz="1600"/>
              <a:t>2/17【</a:t>
            </a:r>
            <a:r>
              <a:rPr lang="ja-JP" altLang="en-US" sz="1600"/>
              <a:t>山　口</a:t>
            </a:r>
            <a:r>
              <a:rPr lang="en-US" altLang="ja-JP" sz="1600"/>
              <a:t>】SoupFULL </a:t>
            </a:r>
            <a:br>
              <a:rPr lang="en-US" altLang="ja-JP" sz="1600"/>
            </a:br>
            <a:r>
              <a:rPr lang="en-US" altLang="ja-JP" sz="1600"/>
              <a:t>2/21【</a:t>
            </a:r>
            <a:r>
              <a:rPr lang="ja-JP" altLang="en-US" sz="1600"/>
              <a:t>沖　縄</a:t>
            </a:r>
            <a:r>
              <a:rPr lang="en-US" altLang="ja-JP" sz="1600"/>
              <a:t>】</a:t>
            </a:r>
            <a:r>
              <a:rPr lang="ja-JP" altLang="en-US" sz="1600"/>
              <a:t>沖縄ウェブクリエイターズギルド</a:t>
            </a:r>
            <a:r>
              <a:rPr lang="en-US" altLang="ja-JP" sz="1600"/>
              <a:t>(OWCG) </a:t>
            </a:r>
            <a:br>
              <a:rPr lang="en-US" altLang="ja-JP" sz="1600"/>
            </a:br>
            <a:r>
              <a:rPr lang="en-US" altLang="ja-JP" sz="1600"/>
              <a:t>2/24【</a:t>
            </a:r>
            <a:r>
              <a:rPr lang="ja-JP" altLang="en-US" sz="1600"/>
              <a:t>大　分</a:t>
            </a:r>
            <a:r>
              <a:rPr lang="en-US" altLang="ja-JP" sz="1600"/>
              <a:t>】</a:t>
            </a:r>
            <a:r>
              <a:rPr lang="ja-JP" altLang="en-US" sz="1600"/>
              <a:t>別府温泉ホテル三泉閣 </a:t>
            </a:r>
            <a:br>
              <a:rPr lang="ja-JP" altLang="en-US" sz="1600"/>
            </a:br>
            <a:r>
              <a:rPr lang="en-US" altLang="ja-JP" sz="1600"/>
              <a:t>2/24【</a:t>
            </a:r>
            <a:r>
              <a:rPr lang="ja-JP" altLang="en-US" sz="1600"/>
              <a:t>熊　本</a:t>
            </a:r>
            <a:r>
              <a:rPr lang="en-US" altLang="ja-JP" sz="1600"/>
              <a:t>】</a:t>
            </a:r>
            <a:r>
              <a:rPr lang="ja-JP" altLang="en-US" sz="1600"/>
              <a:t>上田啓介</a:t>
            </a:r>
            <a:r>
              <a:rPr lang="en-US" altLang="ja-JP" sz="1600"/>
              <a:t>(</a:t>
            </a:r>
            <a:r>
              <a:rPr lang="ja-JP" altLang="en-US" sz="1600"/>
              <a:t>クリームシチュー上田の兄</a:t>
            </a:r>
            <a:r>
              <a:rPr lang="en-US" altLang="ja-JP" sz="1600"/>
              <a:t>) </a:t>
            </a:r>
            <a:br>
              <a:rPr lang="en-US" altLang="ja-JP" sz="1600"/>
            </a:br>
            <a:r>
              <a:rPr lang="en-US" altLang="ja-JP" sz="1600"/>
              <a:t>2/26【</a:t>
            </a:r>
            <a:r>
              <a:rPr lang="ja-JP" altLang="en-US" sz="1600"/>
              <a:t>鹿児島</a:t>
            </a:r>
            <a:r>
              <a:rPr lang="en-US" altLang="ja-JP" sz="1600"/>
              <a:t>】</a:t>
            </a:r>
            <a:r>
              <a:rPr lang="ja-JP" altLang="en-US" sz="1600"/>
              <a:t>元祖しろくま 天文館むじゃき </a:t>
            </a:r>
            <a:br>
              <a:rPr lang="ja-JP" altLang="en-US" sz="1600"/>
            </a:br>
            <a:r>
              <a:rPr lang="en-US" altLang="ja-JP" sz="1600"/>
              <a:t>2/28【</a:t>
            </a:r>
            <a:r>
              <a:rPr lang="ja-JP" altLang="en-US" sz="1600"/>
              <a:t>島　根</a:t>
            </a:r>
            <a:r>
              <a:rPr lang="en-US" altLang="ja-JP" sz="1600"/>
              <a:t>】</a:t>
            </a:r>
            <a:r>
              <a:rPr lang="ja-JP" altLang="en-US" sz="1600"/>
              <a:t>松江観光協会玉造温泉支部 瀬戸川 </a:t>
            </a:r>
            <a:br>
              <a:rPr lang="ja-JP" altLang="en-US" sz="1600"/>
            </a:br>
            <a:r>
              <a:rPr lang="en-US" altLang="ja-JP" sz="1600"/>
              <a:t>3/02【</a:t>
            </a:r>
            <a:r>
              <a:rPr lang="ja-JP" altLang="en-US" sz="1600"/>
              <a:t>鳥　取</a:t>
            </a:r>
            <a:r>
              <a:rPr lang="en-US" altLang="ja-JP" sz="1600"/>
              <a:t>】</a:t>
            </a:r>
            <a:r>
              <a:rPr lang="ja-JP" altLang="en-US" sz="1600"/>
              <a:t>いなば温泉郷協議会 </a:t>
            </a:r>
            <a:br>
              <a:rPr lang="ja-JP" altLang="en-US" sz="1600"/>
            </a:br>
            <a:r>
              <a:rPr lang="en-US" altLang="ja-JP" sz="1600"/>
              <a:t>3/03【</a:t>
            </a:r>
            <a:r>
              <a:rPr lang="ja-JP" altLang="en-US" sz="1600"/>
              <a:t>京　都</a:t>
            </a:r>
            <a:r>
              <a:rPr lang="en-US" altLang="ja-JP" sz="1600"/>
              <a:t>】</a:t>
            </a:r>
            <a:r>
              <a:rPr lang="ja-JP" altLang="en-US" sz="1600"/>
              <a:t>村山康文</a:t>
            </a:r>
            <a:r>
              <a:rPr lang="en-US" altLang="ja-JP" sz="1600"/>
              <a:t>(</a:t>
            </a:r>
            <a:r>
              <a:rPr lang="ja-JP" altLang="en-US" sz="1600"/>
              <a:t>フリーフォトジャーナリスト</a:t>
            </a:r>
            <a:r>
              <a:rPr lang="en-US" altLang="ja-JP" sz="1600"/>
              <a:t>) </a:t>
            </a:r>
            <a:br>
              <a:rPr lang="en-US" altLang="ja-JP" sz="1600"/>
            </a:br>
            <a:r>
              <a:rPr lang="en-US" altLang="ja-JP" sz="1600"/>
              <a:t>3/04【</a:t>
            </a:r>
            <a:r>
              <a:rPr lang="ja-JP" altLang="en-US" sz="1600"/>
              <a:t>福　井</a:t>
            </a:r>
            <a:r>
              <a:rPr lang="en-US" altLang="ja-JP" sz="1600"/>
              <a:t>】</a:t>
            </a:r>
            <a:r>
              <a:rPr lang="ja-JP" altLang="en-US" sz="1600"/>
              <a:t>平成大野屋 </a:t>
            </a:r>
            <a:br>
              <a:rPr lang="ja-JP" altLang="en-US" sz="1600"/>
            </a:br>
            <a:endParaRPr lang="ja-JP" altLang="en-US" sz="1600"/>
          </a:p>
        </p:txBody>
      </p:sp>
      <p:sp>
        <p:nvSpPr>
          <p:cNvPr id="19459" name="正方形/長方形 4"/>
          <p:cNvSpPr>
            <a:spLocks noChangeArrowheads="1"/>
          </p:cNvSpPr>
          <p:nvPr/>
        </p:nvSpPr>
        <p:spPr bwMode="auto">
          <a:xfrm>
            <a:off x="4572000" y="1268413"/>
            <a:ext cx="4572000" cy="4524375"/>
          </a:xfrm>
          <a:prstGeom prst="rect">
            <a:avLst/>
          </a:prstGeom>
          <a:noFill/>
          <a:ln w="9525">
            <a:noFill/>
            <a:miter lim="800000"/>
            <a:headEnd/>
            <a:tailEnd/>
          </a:ln>
        </p:spPr>
        <p:txBody>
          <a:bodyPr>
            <a:spAutoFit/>
          </a:bodyPr>
          <a:lstStyle/>
          <a:p>
            <a:r>
              <a:rPr lang="en-US" altLang="ja-JP" sz="1600"/>
              <a:t>3/05【</a:t>
            </a:r>
            <a:r>
              <a:rPr lang="ja-JP" altLang="en-US" sz="1600"/>
              <a:t>石　川</a:t>
            </a:r>
            <a:r>
              <a:rPr lang="en-US" altLang="ja-JP" sz="1600"/>
              <a:t>】</a:t>
            </a:r>
            <a:r>
              <a:rPr lang="ja-JP" altLang="en-US" sz="1600"/>
              <a:t>大泊なずみ会 会長 岩崎正 </a:t>
            </a:r>
            <a:br>
              <a:rPr lang="ja-JP" altLang="en-US" sz="1600"/>
            </a:br>
            <a:r>
              <a:rPr lang="en-US" altLang="ja-JP" sz="1600"/>
              <a:t>3/05【</a:t>
            </a:r>
            <a:r>
              <a:rPr lang="ja-JP" altLang="en-US" sz="1600"/>
              <a:t>富　山</a:t>
            </a:r>
            <a:r>
              <a:rPr lang="en-US" altLang="ja-JP" sz="1600"/>
              <a:t>】sour power </a:t>
            </a:r>
            <a:r>
              <a:rPr lang="ja-JP" altLang="en-US" sz="1600"/>
              <a:t>としお </a:t>
            </a:r>
            <a:br>
              <a:rPr lang="ja-JP" altLang="en-US" sz="1600"/>
            </a:br>
            <a:r>
              <a:rPr lang="en-US" altLang="ja-JP" sz="1600"/>
              <a:t>3/06【</a:t>
            </a:r>
            <a:r>
              <a:rPr lang="ja-JP" altLang="en-US" sz="1600"/>
              <a:t>長　野</a:t>
            </a:r>
            <a:r>
              <a:rPr lang="en-US" altLang="ja-JP" sz="1600"/>
              <a:t>】</a:t>
            </a:r>
            <a:r>
              <a:rPr lang="ja-JP" altLang="en-US" sz="1600"/>
              <a:t>さくったー運営事務局 半田かつ江 </a:t>
            </a:r>
            <a:br>
              <a:rPr lang="ja-JP" altLang="en-US" sz="1600"/>
            </a:br>
            <a:r>
              <a:rPr lang="en-US" altLang="ja-JP" sz="1600"/>
              <a:t>3/07【</a:t>
            </a:r>
            <a:r>
              <a:rPr lang="ja-JP" altLang="en-US" sz="1600"/>
              <a:t>山　梨</a:t>
            </a:r>
            <a:r>
              <a:rPr lang="en-US" altLang="ja-JP" sz="1600"/>
              <a:t>】</a:t>
            </a:r>
            <a:r>
              <a:rPr lang="ja-JP" altLang="en-US" sz="1600"/>
              <a:t>石和びゅーほてる 支配人 </a:t>
            </a:r>
            <a:br>
              <a:rPr lang="ja-JP" altLang="en-US" sz="1600"/>
            </a:br>
            <a:r>
              <a:rPr lang="en-US" altLang="ja-JP" sz="1600"/>
              <a:t>3/09【</a:t>
            </a:r>
            <a:r>
              <a:rPr lang="ja-JP" altLang="en-US" sz="1600"/>
              <a:t>埼　玉</a:t>
            </a:r>
            <a:r>
              <a:rPr lang="en-US" altLang="ja-JP" sz="1600"/>
              <a:t>】</a:t>
            </a:r>
            <a:r>
              <a:rPr lang="ja-JP" altLang="en-US" sz="1600"/>
              <a:t>甚平 </a:t>
            </a:r>
            <a:br>
              <a:rPr lang="ja-JP" altLang="en-US" sz="1600"/>
            </a:br>
            <a:r>
              <a:rPr lang="en-US" altLang="ja-JP" sz="1600"/>
              <a:t>3/10【</a:t>
            </a:r>
            <a:r>
              <a:rPr lang="ja-JP" altLang="en-US" sz="1600"/>
              <a:t>群　馬</a:t>
            </a:r>
            <a:r>
              <a:rPr lang="en-US" altLang="ja-JP" sz="1600"/>
              <a:t>】</a:t>
            </a:r>
            <a:r>
              <a:rPr lang="ja-JP" altLang="en-US" sz="1600"/>
              <a:t>大門屋 職人 </a:t>
            </a:r>
            <a:br>
              <a:rPr lang="ja-JP" altLang="en-US" sz="1600"/>
            </a:br>
            <a:r>
              <a:rPr lang="en-US" altLang="ja-JP" sz="1600"/>
              <a:t>3/10【</a:t>
            </a:r>
            <a:r>
              <a:rPr lang="ja-JP" altLang="en-US" sz="1600"/>
              <a:t>新　潟</a:t>
            </a:r>
            <a:r>
              <a:rPr lang="en-US" altLang="ja-JP" sz="1600"/>
              <a:t>】</a:t>
            </a:r>
            <a:r>
              <a:rPr lang="ja-JP" altLang="en-US" sz="1600"/>
              <a:t>長岡大学 学長</a:t>
            </a:r>
            <a:r>
              <a:rPr lang="en-US" altLang="ja-JP" sz="1600"/>
              <a:t>&amp;</a:t>
            </a:r>
            <a:r>
              <a:rPr lang="ja-JP" altLang="en-US" sz="1600"/>
              <a:t>教員 </a:t>
            </a:r>
            <a:br>
              <a:rPr lang="ja-JP" altLang="en-US" sz="1600"/>
            </a:br>
            <a:r>
              <a:rPr lang="en-US" altLang="ja-JP" sz="1600"/>
              <a:t>3/12【</a:t>
            </a:r>
            <a:r>
              <a:rPr lang="ja-JP" altLang="en-US" sz="1600"/>
              <a:t>福　島</a:t>
            </a:r>
            <a:r>
              <a:rPr lang="en-US" altLang="ja-JP" sz="1600"/>
              <a:t>】</a:t>
            </a:r>
            <a:r>
              <a:rPr lang="ja-JP" altLang="en-US" sz="1600"/>
              <a:t>りゆーすりさいくる前田商店 前田 </a:t>
            </a:r>
            <a:br>
              <a:rPr lang="ja-JP" altLang="en-US" sz="1600"/>
            </a:br>
            <a:r>
              <a:rPr lang="en-US" altLang="ja-JP" sz="1600"/>
              <a:t>3/13【</a:t>
            </a:r>
            <a:r>
              <a:rPr lang="ja-JP" altLang="en-US" sz="1600"/>
              <a:t>宮　城</a:t>
            </a:r>
            <a:r>
              <a:rPr lang="en-US" altLang="ja-JP" sz="1600"/>
              <a:t>】</a:t>
            </a:r>
            <a:r>
              <a:rPr lang="ja-JP" altLang="en-US" sz="1600"/>
              <a:t>大宮孝治</a:t>
            </a:r>
            <a:r>
              <a:rPr lang="en-US" altLang="ja-JP" sz="1600"/>
              <a:t>(uganda_) </a:t>
            </a:r>
            <a:br>
              <a:rPr lang="en-US" altLang="ja-JP" sz="1600"/>
            </a:br>
            <a:r>
              <a:rPr lang="en-US" altLang="ja-JP" sz="1600"/>
              <a:t>3/14【</a:t>
            </a:r>
            <a:r>
              <a:rPr lang="ja-JP" altLang="en-US" sz="1600"/>
              <a:t>宮　城</a:t>
            </a:r>
            <a:r>
              <a:rPr lang="en-US" altLang="ja-JP" sz="1600"/>
              <a:t>】</a:t>
            </a:r>
            <a:r>
              <a:rPr lang="ja-JP" altLang="en-US" sz="1600"/>
              <a:t>ログハウス設計･施工者 </a:t>
            </a:r>
            <a:br>
              <a:rPr lang="ja-JP" altLang="en-US" sz="1600"/>
            </a:br>
            <a:r>
              <a:rPr lang="en-US" altLang="ja-JP" sz="1600"/>
              <a:t>3/15【</a:t>
            </a:r>
            <a:r>
              <a:rPr lang="ja-JP" altLang="en-US" sz="1600"/>
              <a:t>秋　田</a:t>
            </a:r>
            <a:r>
              <a:rPr lang="en-US" altLang="ja-JP" sz="1600"/>
              <a:t>】</a:t>
            </a:r>
            <a:r>
              <a:rPr lang="ja-JP" altLang="en-US" sz="1600"/>
              <a:t>秋田県湯沢市 市長 齊藤光喜 </a:t>
            </a:r>
            <a:br>
              <a:rPr lang="ja-JP" altLang="en-US" sz="1600"/>
            </a:br>
            <a:r>
              <a:rPr lang="en-US" altLang="ja-JP" sz="1600"/>
              <a:t>3/16【</a:t>
            </a:r>
            <a:r>
              <a:rPr lang="ja-JP" altLang="en-US" sz="1600"/>
              <a:t>岩　手</a:t>
            </a:r>
            <a:r>
              <a:rPr lang="en-US" altLang="ja-JP" sz="1600"/>
              <a:t>】</a:t>
            </a:r>
            <a:r>
              <a:rPr lang="ja-JP" altLang="en-US" sz="1600"/>
              <a:t>田中鉉工房 田中 </a:t>
            </a:r>
            <a:br>
              <a:rPr lang="ja-JP" altLang="en-US" sz="1600"/>
            </a:br>
            <a:r>
              <a:rPr lang="en-US" altLang="ja-JP" sz="1600"/>
              <a:t>3/17【</a:t>
            </a:r>
            <a:r>
              <a:rPr lang="ja-JP" altLang="en-US" sz="1600"/>
              <a:t>青　森</a:t>
            </a:r>
            <a:r>
              <a:rPr lang="en-US" altLang="ja-JP" sz="1600"/>
              <a:t>】</a:t>
            </a:r>
            <a:r>
              <a:rPr lang="ja-JP" altLang="en-US" sz="1600"/>
              <a:t>青森市新町商店街振興組合 理事･事務局長 堀江重一 </a:t>
            </a:r>
            <a:br>
              <a:rPr lang="ja-JP" altLang="en-US" sz="1600"/>
            </a:br>
            <a:r>
              <a:rPr lang="en-US" altLang="ja-JP" sz="1600"/>
              <a:t>3/17【</a:t>
            </a:r>
            <a:r>
              <a:rPr lang="ja-JP" altLang="en-US" sz="1600"/>
              <a:t>北海道</a:t>
            </a:r>
            <a:r>
              <a:rPr lang="en-US" altLang="ja-JP" sz="1600"/>
              <a:t>】</a:t>
            </a:r>
            <a:r>
              <a:rPr lang="ja-JP" altLang="en-US" sz="1600"/>
              <a:t>満龍 </a:t>
            </a:r>
            <a:br>
              <a:rPr lang="ja-JP" altLang="en-US" sz="1600"/>
            </a:br>
            <a:r>
              <a:rPr lang="en-US" altLang="ja-JP" sz="1600"/>
              <a:t>3/20【</a:t>
            </a:r>
            <a:r>
              <a:rPr lang="ja-JP" altLang="en-US" sz="1600"/>
              <a:t>栃　木</a:t>
            </a:r>
            <a:r>
              <a:rPr lang="en-US" altLang="ja-JP" sz="1600"/>
              <a:t>】</a:t>
            </a:r>
            <a:r>
              <a:rPr lang="ja-JP" altLang="en-US" sz="1600"/>
              <a:t>益子焼き窯元共販センター社長 </a:t>
            </a:r>
            <a:br>
              <a:rPr lang="ja-JP" altLang="en-US" sz="1600"/>
            </a:br>
            <a:r>
              <a:rPr lang="en-US" altLang="ja-JP" sz="1600"/>
              <a:t>3/20【</a:t>
            </a:r>
            <a:r>
              <a:rPr lang="ja-JP" altLang="en-US" sz="1600"/>
              <a:t>茨　城</a:t>
            </a:r>
            <a:r>
              <a:rPr lang="en-US" altLang="ja-JP" sz="1600"/>
              <a:t>】</a:t>
            </a:r>
            <a:r>
              <a:rPr lang="ja-JP" altLang="en-US" sz="1600"/>
              <a:t>福田建設 社長 福田 </a:t>
            </a:r>
            <a:br>
              <a:rPr lang="ja-JP" altLang="en-US" sz="1600"/>
            </a:br>
            <a:r>
              <a:rPr lang="en-US" altLang="ja-JP" sz="1600"/>
              <a:t>3/22【</a:t>
            </a:r>
            <a:r>
              <a:rPr lang="ja-JP" altLang="en-US" sz="1600"/>
              <a:t>千　葉</a:t>
            </a:r>
            <a:r>
              <a:rPr lang="en-US" altLang="ja-JP" sz="1600"/>
              <a:t>】NPO</a:t>
            </a:r>
            <a:r>
              <a:rPr lang="ja-JP" altLang="en-US" sz="1600"/>
              <a:t>法人木更津イルカ計画 代表 白石 </a:t>
            </a:r>
          </a:p>
        </p:txBody>
      </p:sp>
      <p:sp>
        <p:nvSpPr>
          <p:cNvPr id="19460" name="正方形/長方形 5"/>
          <p:cNvSpPr>
            <a:spLocks noChangeArrowheads="1"/>
          </p:cNvSpPr>
          <p:nvPr/>
        </p:nvSpPr>
        <p:spPr bwMode="auto">
          <a:xfrm>
            <a:off x="3132138" y="188913"/>
            <a:ext cx="2366962" cy="461962"/>
          </a:xfrm>
          <a:prstGeom prst="rect">
            <a:avLst/>
          </a:prstGeom>
          <a:noFill/>
          <a:ln w="9525">
            <a:noFill/>
            <a:miter lim="800000"/>
            <a:headEnd/>
            <a:tailEnd/>
          </a:ln>
        </p:spPr>
        <p:txBody>
          <a:bodyPr wrap="none">
            <a:spAutoFit/>
          </a:bodyPr>
          <a:lstStyle/>
          <a:p>
            <a:r>
              <a:rPr lang="ja-JP" altLang="en-US" sz="2400" b="1"/>
              <a:t>インタビュー実績</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pPr eaLnBrk="1" hangingPunct="1"/>
            <a:r>
              <a:rPr lang="ja-JP" altLang="en-US" smtClean="0"/>
              <a:t>光と影</a:t>
            </a:r>
          </a:p>
        </p:txBody>
      </p:sp>
      <p:sp>
        <p:nvSpPr>
          <p:cNvPr id="20483" name="コンテンツ プレースホルダー 2"/>
          <p:cNvSpPr>
            <a:spLocks noGrp="1"/>
          </p:cNvSpPr>
          <p:nvPr>
            <p:ph idx="1"/>
          </p:nvPr>
        </p:nvSpPr>
        <p:spPr/>
        <p:txBody>
          <a:bodyPr/>
          <a:lstStyle/>
          <a:p>
            <a:pPr eaLnBrk="1" hangingPunct="1"/>
            <a:r>
              <a:rPr lang="ja-JP" altLang="en-US" smtClean="0"/>
              <a:t>マスコミで多数紹介される</a:t>
            </a:r>
            <a:endParaRPr lang="en-US" altLang="ja-JP" smtClean="0"/>
          </a:p>
          <a:p>
            <a:pPr eaLnBrk="1" hangingPunct="1"/>
            <a:r>
              <a:rPr lang="ja-JP" altLang="en-US" smtClean="0"/>
              <a:t>書籍化が実現</a:t>
            </a:r>
            <a:endParaRPr lang="en-US" altLang="ja-JP" smtClean="0"/>
          </a:p>
          <a:p>
            <a:pPr eaLnBrk="1" hangingPunct="1"/>
            <a:r>
              <a:rPr lang="ja-JP" altLang="en-US" smtClean="0"/>
              <a:t>自由放埓な発言による炎上も体験</a:t>
            </a:r>
            <a:endParaRPr lang="en-US" altLang="ja-JP" smtClean="0"/>
          </a:p>
          <a:p>
            <a:pPr eaLnBrk="1" hangingPunct="1"/>
            <a:r>
              <a:rPr lang="ja-JP" altLang="en-US" smtClean="0"/>
              <a:t>２ちゃんねるや一部ブログでは批判的意見も多数見られた</a:t>
            </a:r>
            <a:endParaRPr lang="en-US" altLang="ja-JP" smtClean="0"/>
          </a:p>
          <a:p>
            <a:pPr eaLnBrk="1" hangingPunct="1"/>
            <a:r>
              <a:rPr lang="ja-JP" altLang="en-US" smtClean="0"/>
              <a:t>よい勉強になったはずだが。</a:t>
            </a:r>
            <a:endParaRPr lang="en-US" altLang="ja-JP" smtClean="0"/>
          </a:p>
          <a:p>
            <a:pPr eaLnBrk="1" hangingPunct="1"/>
            <a:r>
              <a:rPr lang="ja-JP" altLang="en-US" smtClean="0"/>
              <a:t>「ネット劇場型」「ネットで冒険型」の学生を大学はどう扱っていくべきか、課題。</a:t>
            </a:r>
            <a:endParaRPr lang="en-US" altLang="ja-JP"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435975" cy="1143000"/>
          </a:xfrm>
        </p:spPr>
        <p:txBody>
          <a:bodyPr rtlCol="0">
            <a:normAutofit fontScale="90000"/>
          </a:bodyPr>
          <a:lstStyle/>
          <a:p>
            <a:pPr eaLnBrk="1" fontAlgn="auto" hangingPunct="1">
              <a:spcAft>
                <a:spcPts val="0"/>
              </a:spcAft>
              <a:defRPr/>
            </a:pPr>
            <a:r>
              <a:rPr lang="en-US" altLang="ja-JP" dirty="0" smtClean="0"/>
              <a:t>3 </a:t>
            </a:r>
            <a:r>
              <a:rPr lang="ja-JP" altLang="en-US" dirty="0" smtClean="0"/>
              <a:t>企業と一緒にデジ＝アナでモノづくり</a:t>
            </a:r>
          </a:p>
        </p:txBody>
      </p:sp>
      <p:sp>
        <p:nvSpPr>
          <p:cNvPr id="21507" name="コンテンツ プレースホルダー 2"/>
          <p:cNvSpPr>
            <a:spLocks noGrp="1"/>
          </p:cNvSpPr>
          <p:nvPr>
            <p:ph idx="1"/>
          </p:nvPr>
        </p:nvSpPr>
        <p:spPr/>
        <p:txBody>
          <a:bodyPr/>
          <a:lstStyle/>
          <a:p>
            <a:pPr eaLnBrk="1" hangingPunct="1"/>
            <a:endParaRPr lang="ja-JP" altLang="en-US" smtClean="0"/>
          </a:p>
        </p:txBody>
      </p:sp>
      <p:pic>
        <p:nvPicPr>
          <p:cNvPr id="21508" name="Picture 2"/>
          <p:cNvPicPr>
            <a:picLocks noChangeAspect="1" noChangeArrowheads="1"/>
          </p:cNvPicPr>
          <p:nvPr/>
        </p:nvPicPr>
        <p:blipFill>
          <a:blip r:embed="rId2" cstate="print"/>
          <a:srcRect/>
          <a:stretch>
            <a:fillRect/>
          </a:stretch>
        </p:blipFill>
        <p:spPr bwMode="auto">
          <a:xfrm>
            <a:off x="1042988" y="1565275"/>
            <a:ext cx="6985000"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pPr eaLnBrk="1" hangingPunct="1"/>
            <a:endParaRPr lang="ja-JP" altLang="en-US" smtClean="0"/>
          </a:p>
        </p:txBody>
      </p:sp>
      <p:sp>
        <p:nvSpPr>
          <p:cNvPr id="22531" name="コンテンツ プレースホルダー 2"/>
          <p:cNvSpPr>
            <a:spLocks noGrp="1"/>
          </p:cNvSpPr>
          <p:nvPr>
            <p:ph idx="1"/>
          </p:nvPr>
        </p:nvSpPr>
        <p:spPr/>
        <p:txBody>
          <a:bodyPr/>
          <a:lstStyle/>
          <a:p>
            <a:pPr eaLnBrk="1" hangingPunct="1"/>
            <a:endParaRPr lang="ja-JP" altLang="en-US" smtClean="0"/>
          </a:p>
        </p:txBody>
      </p:sp>
      <p:pic>
        <p:nvPicPr>
          <p:cNvPr id="22532" name="Picture 2"/>
          <p:cNvPicPr>
            <a:picLocks noChangeAspect="1" noChangeArrowheads="1"/>
          </p:cNvPicPr>
          <p:nvPr/>
        </p:nvPicPr>
        <p:blipFill>
          <a:blip r:embed="rId2" cstate="print"/>
          <a:srcRect/>
          <a:stretch>
            <a:fillRect/>
          </a:stretch>
        </p:blipFill>
        <p:spPr bwMode="auto">
          <a:xfrm>
            <a:off x="3175" y="0"/>
            <a:ext cx="90503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携帯キャリアと一緒に</a:t>
            </a:r>
            <a:r>
              <a:rPr lang="en-US" altLang="ja-JP" dirty="0" smtClean="0"/>
              <a:t/>
            </a:r>
            <a:br>
              <a:rPr lang="en-US" altLang="ja-JP" dirty="0" smtClean="0"/>
            </a:br>
            <a:r>
              <a:rPr lang="ja-JP" altLang="en-US" dirty="0" smtClean="0"/>
              <a:t>次世代のケータイを発想</a:t>
            </a:r>
          </a:p>
        </p:txBody>
      </p:sp>
      <p:pic>
        <p:nvPicPr>
          <p:cNvPr id="23555" name="Picture 2" descr="C:\Users\datasection-demo\Desktop\【資料】\009_NTTdocomo\WCスナップ\IMG_3892.JPG"/>
          <p:cNvPicPr>
            <a:picLocks noChangeAspect="1" noChangeArrowheads="1"/>
          </p:cNvPicPr>
          <p:nvPr/>
        </p:nvPicPr>
        <p:blipFill>
          <a:blip r:embed="rId2" cstate="print"/>
          <a:srcRect/>
          <a:stretch>
            <a:fillRect/>
          </a:stretch>
        </p:blipFill>
        <p:spPr bwMode="auto">
          <a:xfrm>
            <a:off x="0" y="1484313"/>
            <a:ext cx="4572000" cy="3041650"/>
          </a:xfrm>
          <a:prstGeom prst="rect">
            <a:avLst/>
          </a:prstGeom>
          <a:noFill/>
          <a:ln w="9525">
            <a:noFill/>
            <a:miter lim="800000"/>
            <a:headEnd/>
            <a:tailEnd/>
          </a:ln>
        </p:spPr>
      </p:pic>
      <p:pic>
        <p:nvPicPr>
          <p:cNvPr id="23556" name="Picture 2" descr="C:\Users\datasection-demo\Desktop\【資料】\009_NTTdocomo\WCスナップ\IMG_4075.JPG"/>
          <p:cNvPicPr>
            <a:picLocks noGrp="1" noChangeAspect="1" noChangeArrowheads="1"/>
          </p:cNvPicPr>
          <p:nvPr>
            <p:ph idx="1"/>
          </p:nvPr>
        </p:nvPicPr>
        <p:blipFill>
          <a:blip r:embed="rId3" cstate="print"/>
          <a:srcRect/>
          <a:stretch>
            <a:fillRect/>
          </a:stretch>
        </p:blipFill>
        <p:spPr>
          <a:xfrm>
            <a:off x="4597400" y="1484313"/>
            <a:ext cx="4546600" cy="3024187"/>
          </a:xfrm>
        </p:spPr>
      </p:pic>
      <p:sp>
        <p:nvSpPr>
          <p:cNvPr id="23557" name="正方形/長方形 5"/>
          <p:cNvSpPr>
            <a:spLocks noChangeArrowheads="1"/>
          </p:cNvSpPr>
          <p:nvPr/>
        </p:nvSpPr>
        <p:spPr bwMode="auto">
          <a:xfrm>
            <a:off x="2124075" y="5157788"/>
            <a:ext cx="5148263" cy="922337"/>
          </a:xfrm>
          <a:prstGeom prst="rect">
            <a:avLst/>
          </a:prstGeom>
          <a:noFill/>
          <a:ln w="9525">
            <a:noFill/>
            <a:miter lim="800000"/>
            <a:headEnd/>
            <a:tailEnd/>
          </a:ln>
        </p:spPr>
        <p:txBody>
          <a:bodyPr>
            <a:spAutoFit/>
          </a:bodyPr>
          <a:lstStyle/>
          <a:p>
            <a:r>
              <a:rPr lang="ja-JP" altLang="en-US"/>
              <a:t>デジタルとアナログを融合させた発想</a:t>
            </a:r>
          </a:p>
          <a:p>
            <a:endParaRPr lang="ja-JP" altLang="en-US"/>
          </a:p>
          <a:p>
            <a:r>
              <a:rPr lang="ja-JP" altLang="en-US"/>
              <a:t>ジェスチャー携帯など</a:t>
            </a:r>
            <a:r>
              <a:rPr lang="en-US" altLang="ja-JP"/>
              <a:t>10</a:t>
            </a:r>
            <a:r>
              <a:rPr lang="ja-JP" altLang="en-US"/>
              <a:t>種類の製品企画を発表</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pPr eaLnBrk="1" hangingPunct="1"/>
            <a:r>
              <a:rPr lang="ja-JP" altLang="en-US" smtClean="0"/>
              <a:t>ニコンのＡＲデバイスの用途開発</a:t>
            </a:r>
          </a:p>
        </p:txBody>
      </p:sp>
      <p:sp>
        <p:nvSpPr>
          <p:cNvPr id="24579" name="コンテンツ プレースホルダー 2"/>
          <p:cNvSpPr>
            <a:spLocks noGrp="1"/>
          </p:cNvSpPr>
          <p:nvPr>
            <p:ph idx="1"/>
          </p:nvPr>
        </p:nvSpPr>
        <p:spPr/>
        <p:txBody>
          <a:bodyPr/>
          <a:lstStyle/>
          <a:p>
            <a:pPr eaLnBrk="1" hangingPunct="1"/>
            <a:endParaRPr lang="ja-JP" altLang="en-US" smtClean="0"/>
          </a:p>
        </p:txBody>
      </p:sp>
      <p:pic>
        <p:nvPicPr>
          <p:cNvPr id="24580" name="Picture 5" descr="http://livedoor.2.blogimg.jp/mojosgy/imgs/6/e/6e035426.jpg"/>
          <p:cNvPicPr>
            <a:picLocks noChangeAspect="1" noChangeArrowheads="1"/>
          </p:cNvPicPr>
          <p:nvPr/>
        </p:nvPicPr>
        <p:blipFill>
          <a:blip r:embed="rId2" cstate="print"/>
          <a:srcRect/>
          <a:stretch>
            <a:fillRect/>
          </a:stretch>
        </p:blipFill>
        <p:spPr bwMode="auto">
          <a:xfrm>
            <a:off x="2987675" y="1773238"/>
            <a:ext cx="5562600" cy="3705225"/>
          </a:xfrm>
          <a:prstGeom prst="rect">
            <a:avLst/>
          </a:prstGeom>
          <a:noFill/>
          <a:ln w="9525">
            <a:noFill/>
            <a:miter lim="800000"/>
            <a:headEnd/>
            <a:tailEnd/>
          </a:ln>
        </p:spPr>
      </p:pic>
      <p:pic>
        <p:nvPicPr>
          <p:cNvPr id="24581" name="Picture 7" descr="Click!"/>
          <p:cNvPicPr>
            <a:picLocks noChangeAspect="1" noChangeArrowheads="1"/>
          </p:cNvPicPr>
          <p:nvPr/>
        </p:nvPicPr>
        <p:blipFill>
          <a:blip r:embed="rId3" cstate="print"/>
          <a:srcRect/>
          <a:stretch>
            <a:fillRect/>
          </a:stretch>
        </p:blipFill>
        <p:spPr bwMode="auto">
          <a:xfrm>
            <a:off x="468313" y="1700213"/>
            <a:ext cx="2303462" cy="384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pPr eaLnBrk="1" hangingPunct="1"/>
            <a:r>
              <a:rPr lang="ja-JP" altLang="en-US" smtClean="0"/>
              <a:t>デジタル世代のものづくり</a:t>
            </a:r>
          </a:p>
        </p:txBody>
      </p:sp>
      <p:pic>
        <p:nvPicPr>
          <p:cNvPr id="25603" name="Picture 2">
            <a:hlinkClick r:id="rId2"/>
          </p:cNvPr>
          <p:cNvPicPr>
            <a:picLocks noChangeAspect="1" noChangeArrowheads="1"/>
          </p:cNvPicPr>
          <p:nvPr/>
        </p:nvPicPr>
        <p:blipFill>
          <a:blip r:embed="rId3" cstate="print"/>
          <a:srcRect/>
          <a:stretch>
            <a:fillRect/>
          </a:stretch>
        </p:blipFill>
        <p:spPr bwMode="auto">
          <a:xfrm>
            <a:off x="1331913" y="1168400"/>
            <a:ext cx="67564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lstStyle/>
          <a:p>
            <a:endParaRPr lang="ja-JP" altLang="en-US" smtClean="0"/>
          </a:p>
        </p:txBody>
      </p:sp>
      <p:sp>
        <p:nvSpPr>
          <p:cNvPr id="26627" name="コンテンツ プレースホルダ 2"/>
          <p:cNvSpPr>
            <a:spLocks noGrp="1"/>
          </p:cNvSpPr>
          <p:nvPr>
            <p:ph idx="1"/>
          </p:nvPr>
        </p:nvSpPr>
        <p:spPr/>
        <p:txBody>
          <a:bodyPr/>
          <a:lstStyle/>
          <a:p>
            <a:endParaRPr lang="ja-JP" altLang="en-US" smtClean="0"/>
          </a:p>
        </p:txBody>
      </p:sp>
      <p:pic>
        <p:nvPicPr>
          <p:cNvPr id="26628"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lang="ja-JP" altLang="en-US" smtClean="0"/>
          </a:p>
        </p:txBody>
      </p:sp>
      <p:sp>
        <p:nvSpPr>
          <p:cNvPr id="27651" name="コンテンツ プレースホルダ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cstate="print"/>
          <a:srcRect/>
          <a:stretch>
            <a:fillRect/>
          </a:stretch>
        </p:blipFill>
        <p:spPr bwMode="auto">
          <a:xfrm>
            <a:off x="0" y="0"/>
            <a:ext cx="97536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コンテンツ プレースホルダ 2"/>
          <p:cNvSpPr>
            <a:spLocks noGrp="1"/>
          </p:cNvSpPr>
          <p:nvPr>
            <p:ph idx="1"/>
          </p:nvPr>
        </p:nvSpPr>
        <p:spPr/>
        <p:txBody>
          <a:bodyPr/>
          <a:lstStyle/>
          <a:p>
            <a:endParaRPr lang="ja-JP" altLang="en-US" smtClean="0"/>
          </a:p>
        </p:txBody>
      </p:sp>
      <p:pic>
        <p:nvPicPr>
          <p:cNvPr id="28675" name="Picture 2" descr="デジハリ大学03 USBメモリーケース図面 外側"/>
          <p:cNvPicPr>
            <a:picLocks noChangeAspect="1" noChangeArrowheads="1"/>
          </p:cNvPicPr>
          <p:nvPr/>
        </p:nvPicPr>
        <p:blipFill>
          <a:blip r:embed="rId2" cstate="print"/>
          <a:srcRect/>
          <a:stretch>
            <a:fillRect/>
          </a:stretch>
        </p:blipFill>
        <p:spPr bwMode="auto">
          <a:xfrm>
            <a:off x="0" y="1557338"/>
            <a:ext cx="4219575" cy="4733925"/>
          </a:xfrm>
          <a:prstGeom prst="rect">
            <a:avLst/>
          </a:prstGeom>
          <a:noFill/>
          <a:ln w="9525">
            <a:noFill/>
            <a:miter lim="800000"/>
            <a:headEnd/>
            <a:tailEnd/>
          </a:ln>
        </p:spPr>
      </p:pic>
      <p:sp>
        <p:nvSpPr>
          <p:cNvPr id="28676" name="タイトル 1"/>
          <p:cNvSpPr>
            <a:spLocks noGrp="1"/>
          </p:cNvSpPr>
          <p:nvPr>
            <p:ph type="title"/>
          </p:nvPr>
        </p:nvSpPr>
        <p:spPr/>
        <p:txBody>
          <a:bodyPr/>
          <a:lstStyle/>
          <a:p>
            <a:endParaRPr lang="ja-JP" altLang="en-US" smtClean="0"/>
          </a:p>
        </p:txBody>
      </p:sp>
      <p:pic>
        <p:nvPicPr>
          <p:cNvPr id="28677" name="Picture 4" descr="デジハリ大学m2 USBメモリケース図面1"/>
          <p:cNvPicPr>
            <a:picLocks noChangeAspect="1" noChangeArrowheads="1"/>
          </p:cNvPicPr>
          <p:nvPr/>
        </p:nvPicPr>
        <p:blipFill>
          <a:blip r:embed="rId3" cstate="print"/>
          <a:srcRect/>
          <a:stretch>
            <a:fillRect/>
          </a:stretch>
        </p:blipFill>
        <p:spPr bwMode="auto">
          <a:xfrm>
            <a:off x="4924425" y="885825"/>
            <a:ext cx="4219575" cy="5972175"/>
          </a:xfrm>
          <a:prstGeom prst="rect">
            <a:avLst/>
          </a:prstGeom>
          <a:noFill/>
          <a:ln w="9525">
            <a:noFill/>
            <a:miter lim="800000"/>
            <a:headEnd/>
            <a:tailEnd/>
          </a:ln>
        </p:spPr>
      </p:pic>
      <p:sp>
        <p:nvSpPr>
          <p:cNvPr id="7" name="右矢印 6"/>
          <p:cNvSpPr/>
          <p:nvPr/>
        </p:nvSpPr>
        <p:spPr>
          <a:xfrm>
            <a:off x="4427538" y="3357563"/>
            <a:ext cx="6492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p:spPr>
        <p:txBody>
          <a:bodyPr/>
          <a:lstStyle/>
          <a:p>
            <a:r>
              <a:rPr lang="en-US" altLang="ja-JP" dirty="0" err="1" smtClean="0"/>
              <a:t>Snapchat</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4340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endParaRPr lang="ja-JP" altLang="en-US" smtClean="0"/>
          </a:p>
        </p:txBody>
      </p:sp>
      <p:sp>
        <p:nvSpPr>
          <p:cNvPr id="29699" name="コンテンツ プレースホルダ 2"/>
          <p:cNvSpPr>
            <a:spLocks noGrp="1"/>
          </p:cNvSpPr>
          <p:nvPr>
            <p:ph idx="1"/>
          </p:nvPr>
        </p:nvSpPr>
        <p:spPr/>
        <p:txBody>
          <a:bodyPr/>
          <a:lstStyle/>
          <a:p>
            <a:endParaRPr lang="ja-JP" altLang="en-US" smtClean="0"/>
          </a:p>
        </p:txBody>
      </p:sp>
      <p:pic>
        <p:nvPicPr>
          <p:cNvPr id="29700" name="Picture 2" descr="デジハリ大学12 USBメモリケースサンプルのマジックテープ"/>
          <p:cNvPicPr>
            <a:picLocks noChangeAspect="1" noChangeArrowheads="1"/>
          </p:cNvPicPr>
          <p:nvPr/>
        </p:nvPicPr>
        <p:blipFill>
          <a:blip r:embed="rId2" cstate="print"/>
          <a:srcRect/>
          <a:stretch>
            <a:fillRect/>
          </a:stretch>
        </p:blipFill>
        <p:spPr bwMode="auto">
          <a:xfrm>
            <a:off x="250825" y="476250"/>
            <a:ext cx="4219575" cy="2809875"/>
          </a:xfrm>
          <a:prstGeom prst="rect">
            <a:avLst/>
          </a:prstGeom>
          <a:noFill/>
          <a:ln w="9525">
            <a:noFill/>
            <a:miter lim="800000"/>
            <a:headEnd/>
            <a:tailEnd/>
          </a:ln>
        </p:spPr>
      </p:pic>
      <p:pic>
        <p:nvPicPr>
          <p:cNvPr id="29701" name="Picture 4" descr="デジハリ大学12 サンプル"/>
          <p:cNvPicPr>
            <a:picLocks noChangeAspect="1" noChangeArrowheads="1"/>
          </p:cNvPicPr>
          <p:nvPr/>
        </p:nvPicPr>
        <p:blipFill>
          <a:blip r:embed="rId3" cstate="print"/>
          <a:srcRect/>
          <a:stretch>
            <a:fillRect/>
          </a:stretch>
        </p:blipFill>
        <p:spPr bwMode="auto">
          <a:xfrm>
            <a:off x="4643438" y="476250"/>
            <a:ext cx="4219575" cy="2809875"/>
          </a:xfrm>
          <a:prstGeom prst="rect">
            <a:avLst/>
          </a:prstGeom>
          <a:noFill/>
          <a:ln w="9525">
            <a:noFill/>
            <a:miter lim="800000"/>
            <a:headEnd/>
            <a:tailEnd/>
          </a:ln>
        </p:spPr>
      </p:pic>
      <p:pic>
        <p:nvPicPr>
          <p:cNvPr id="29702" name="Picture 6" descr="デジハリ大学12 USBメモリケースサンプルのSDカード部分"/>
          <p:cNvPicPr>
            <a:picLocks noChangeAspect="1" noChangeArrowheads="1"/>
          </p:cNvPicPr>
          <p:nvPr/>
        </p:nvPicPr>
        <p:blipFill>
          <a:blip r:embed="rId4" cstate="print"/>
          <a:srcRect/>
          <a:stretch>
            <a:fillRect/>
          </a:stretch>
        </p:blipFill>
        <p:spPr bwMode="auto">
          <a:xfrm>
            <a:off x="250825" y="3789363"/>
            <a:ext cx="4219575" cy="2809875"/>
          </a:xfrm>
          <a:prstGeom prst="rect">
            <a:avLst/>
          </a:prstGeom>
          <a:noFill/>
          <a:ln w="9525">
            <a:noFill/>
            <a:miter lim="800000"/>
            <a:headEnd/>
            <a:tailEnd/>
          </a:ln>
        </p:spPr>
      </p:pic>
      <p:pic>
        <p:nvPicPr>
          <p:cNvPr id="29703" name="Picture 8" descr="デジハリ大学12 USBメモリケースサンプルのベルト部分"/>
          <p:cNvPicPr>
            <a:picLocks noChangeAspect="1" noChangeArrowheads="1"/>
          </p:cNvPicPr>
          <p:nvPr/>
        </p:nvPicPr>
        <p:blipFill>
          <a:blip r:embed="rId5" cstate="print"/>
          <a:srcRect/>
          <a:stretch>
            <a:fillRect/>
          </a:stretch>
        </p:blipFill>
        <p:spPr bwMode="auto">
          <a:xfrm>
            <a:off x="4643438" y="3716338"/>
            <a:ext cx="4219575" cy="280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デジタルネイティブと対話</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先日開催した公開グループインタビュー抜粋</a:t>
            </a:r>
            <a:endParaRPr kumimoji="1" lang="ja-JP" alt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pic>
        <p:nvPicPr>
          <p:cNvPr id="6"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633" y="1412776"/>
            <a:ext cx="4010025"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4499992" y="902483"/>
            <a:ext cx="4525598" cy="3693319"/>
          </a:xfrm>
          <a:prstGeom prst="rect">
            <a:avLst/>
          </a:prstGeom>
          <a:noFill/>
        </p:spPr>
        <p:txBody>
          <a:bodyPr wrap="none" rtlCol="0">
            <a:spAutoFit/>
          </a:bodyPr>
          <a:lstStyle/>
          <a:p>
            <a:pPr marL="0" indent="0">
              <a:buFontTx/>
              <a:buNone/>
              <a:defRPr/>
            </a:pPr>
            <a:r>
              <a:rPr lang="en-US" altLang="ja-JP" b="1" dirty="0"/>
              <a:t>IT</a:t>
            </a:r>
            <a:r>
              <a:rPr lang="ja-JP" altLang="en-US" b="1" dirty="0"/>
              <a:t>コンサルタント・起業家として数社の</a:t>
            </a:r>
            <a:r>
              <a:rPr lang="en-US" altLang="ja-JP" b="1" dirty="0" smtClean="0"/>
              <a:t>IT</a:t>
            </a:r>
          </a:p>
          <a:p>
            <a:pPr marL="0" indent="0">
              <a:buFontTx/>
              <a:buNone/>
              <a:defRPr/>
            </a:pPr>
            <a:r>
              <a:rPr lang="ja-JP" altLang="en-US" b="1" dirty="0" smtClean="0"/>
              <a:t>ベンチャー</a:t>
            </a:r>
            <a:r>
              <a:rPr lang="ja-JP" altLang="en-US" b="1" dirty="0"/>
              <a:t>役員を兼任すると共に、</a:t>
            </a:r>
            <a:r>
              <a:rPr lang="ja-JP" altLang="en-US" b="1" dirty="0" smtClean="0"/>
              <a:t>デジ</a:t>
            </a:r>
            <a:endParaRPr lang="en-US" altLang="ja-JP" b="1" dirty="0" smtClean="0"/>
          </a:p>
          <a:p>
            <a:pPr marL="0" indent="0">
              <a:buFontTx/>
              <a:buNone/>
              <a:defRPr/>
            </a:pPr>
            <a:r>
              <a:rPr lang="ja-JP" altLang="en-US" b="1" dirty="0" smtClean="0"/>
              <a:t>タルハリウッド</a:t>
            </a:r>
            <a:r>
              <a:rPr lang="ja-JP" altLang="en-US" b="1" dirty="0"/>
              <a:t>大学等で教鞭をふるっている</a:t>
            </a:r>
            <a:r>
              <a:rPr lang="ja-JP" altLang="en-US" b="1" dirty="0" smtClean="0"/>
              <a:t>。</a:t>
            </a:r>
            <a:endParaRPr lang="en-US" altLang="ja-JP" b="1" dirty="0" smtClean="0"/>
          </a:p>
          <a:p>
            <a:pPr marL="0" indent="0">
              <a:buFontTx/>
              <a:buNone/>
              <a:defRPr/>
            </a:pPr>
            <a:endParaRPr lang="en-US" altLang="ja-JP" b="1" dirty="0" smtClean="0"/>
          </a:p>
          <a:p>
            <a:pPr marL="0" indent="0">
              <a:buFontTx/>
              <a:buNone/>
              <a:defRPr/>
            </a:pPr>
            <a:r>
              <a:rPr lang="ja-JP" altLang="en-US" b="1" dirty="0" smtClean="0"/>
              <a:t>著書</a:t>
            </a:r>
            <a:endParaRPr lang="en-US" altLang="ja-JP" b="1" dirty="0" smtClean="0"/>
          </a:p>
          <a:p>
            <a:pPr marL="0" indent="0">
              <a:buFontTx/>
              <a:buNone/>
              <a:defRPr/>
            </a:pPr>
            <a:r>
              <a:rPr lang="en-US" altLang="ja-JP" b="1" dirty="0" smtClean="0"/>
              <a:t>『</a:t>
            </a:r>
            <a:r>
              <a:rPr lang="ja-JP" altLang="en-US" b="1" dirty="0"/>
              <a:t>情報力</a:t>
            </a:r>
            <a:r>
              <a:rPr lang="en-US" altLang="ja-JP" b="1" dirty="0" smtClean="0"/>
              <a:t>』</a:t>
            </a:r>
          </a:p>
          <a:p>
            <a:pPr marL="0" indent="0">
              <a:buFontTx/>
              <a:buNone/>
              <a:defRPr/>
            </a:pPr>
            <a:r>
              <a:rPr lang="en-US" altLang="ja-JP" b="1" dirty="0" smtClean="0"/>
              <a:t>『</a:t>
            </a:r>
            <a:r>
              <a:rPr lang="ja-JP" altLang="en-US" b="1" dirty="0"/>
              <a:t>情報考学</a:t>
            </a:r>
            <a:r>
              <a:rPr lang="en-US" altLang="ja-JP" b="1" dirty="0"/>
              <a:t>―WEB</a:t>
            </a:r>
            <a:r>
              <a:rPr lang="ja-JP" altLang="en-US" b="1" dirty="0"/>
              <a:t>時代の羅針盤</a:t>
            </a:r>
            <a:r>
              <a:rPr lang="en-US" altLang="ja-JP" b="1" dirty="0"/>
              <a:t>213</a:t>
            </a:r>
            <a:r>
              <a:rPr lang="ja-JP" altLang="en-US" b="1" dirty="0"/>
              <a:t>冊</a:t>
            </a:r>
            <a:r>
              <a:rPr lang="en-US" altLang="ja-JP" b="1" dirty="0" smtClean="0"/>
              <a:t>』</a:t>
            </a:r>
          </a:p>
          <a:p>
            <a:pPr marL="0" indent="0">
              <a:buFontTx/>
              <a:buNone/>
              <a:defRPr/>
            </a:pPr>
            <a:r>
              <a:rPr lang="en-US" altLang="ja-JP" b="1" dirty="0" smtClean="0"/>
              <a:t>『</a:t>
            </a:r>
            <a:r>
              <a:rPr lang="ja-JP" altLang="en-US" b="1" dirty="0" smtClean="0"/>
              <a:t>新</a:t>
            </a:r>
            <a:r>
              <a:rPr lang="ja-JP" altLang="en-US" b="1" dirty="0"/>
              <a:t>・データベースメディア戦略</a:t>
            </a:r>
            <a:r>
              <a:rPr lang="en-US" altLang="ja-JP" b="1" dirty="0" smtClean="0"/>
              <a:t>』</a:t>
            </a:r>
          </a:p>
          <a:p>
            <a:pPr marL="0" indent="0">
              <a:buFontTx/>
              <a:buNone/>
              <a:defRPr/>
            </a:pPr>
            <a:r>
              <a:rPr lang="en-US" altLang="ja-JP" b="1" dirty="0" smtClean="0"/>
              <a:t>『</a:t>
            </a:r>
            <a:r>
              <a:rPr lang="ja-JP" altLang="en-US" b="1" dirty="0"/>
              <a:t>アクセスを増やすホームページ革命術</a:t>
            </a:r>
            <a:r>
              <a:rPr lang="en-US" altLang="ja-JP" b="1" dirty="0" smtClean="0"/>
              <a:t>』</a:t>
            </a:r>
          </a:p>
          <a:p>
            <a:pPr marL="0" indent="0">
              <a:buFontTx/>
              <a:buNone/>
              <a:defRPr/>
            </a:pPr>
            <a:r>
              <a:rPr lang="en-US" altLang="ja-JP" b="1" dirty="0" smtClean="0"/>
              <a:t>『</a:t>
            </a:r>
            <a:r>
              <a:rPr lang="ja-JP" altLang="en-US" b="1" dirty="0"/>
              <a:t>ブックビジネス２．０</a:t>
            </a:r>
            <a:r>
              <a:rPr lang="en-US" altLang="ja-JP" b="1" dirty="0" smtClean="0"/>
              <a:t>』</a:t>
            </a:r>
            <a:r>
              <a:rPr lang="ja-JP" altLang="en-US" b="1" dirty="0" smtClean="0"/>
              <a:t>他。</a:t>
            </a:r>
            <a:endParaRPr lang="en-US" altLang="ja-JP" b="1" dirty="0"/>
          </a:p>
          <a:p>
            <a:pPr>
              <a:defRPr/>
            </a:pPr>
            <a:endParaRPr lang="en-US" altLang="ja-JP" b="1" dirty="0" smtClean="0"/>
          </a:p>
          <a:p>
            <a:pPr>
              <a:defRPr/>
            </a:pPr>
            <a:endParaRPr lang="en-US" altLang="ja-JP" b="1" dirty="0" smtClean="0"/>
          </a:p>
          <a:p>
            <a:pPr marL="0" indent="0">
              <a:buFontTx/>
              <a:buNone/>
              <a:defRPr/>
            </a:pPr>
            <a:endParaRPr lang="en-US" altLang="ja-JP" b="1" dirty="0"/>
          </a:p>
        </p:txBody>
      </p:sp>
      <p:sp>
        <p:nvSpPr>
          <p:cNvPr id="5" name="テキスト ボックス 4"/>
          <p:cNvSpPr txBox="1"/>
          <p:nvPr/>
        </p:nvSpPr>
        <p:spPr>
          <a:xfrm>
            <a:off x="1043608" y="766445"/>
            <a:ext cx="2337499" cy="646331"/>
          </a:xfrm>
          <a:prstGeom prst="rect">
            <a:avLst/>
          </a:prstGeom>
          <a:noFill/>
        </p:spPr>
        <p:txBody>
          <a:bodyPr wrap="none" rtlCol="0">
            <a:spAutoFit/>
          </a:bodyPr>
          <a:lstStyle/>
          <a:p>
            <a:r>
              <a:rPr kumimoji="1" lang="ja-JP" altLang="en-US" sz="3600" dirty="0" smtClean="0"/>
              <a:t>橋本　大也</a:t>
            </a:r>
            <a:endParaRPr kumimoji="1" lang="ja-JP" altLang="en-US" sz="3600" dirty="0"/>
          </a:p>
        </p:txBody>
      </p:sp>
    </p:spTree>
    <p:extLst>
      <p:ext uri="{BB962C8B-B14F-4D97-AF65-F5344CB8AC3E}">
        <p14:creationId xmlns:p14="http://schemas.microsoft.com/office/powerpoint/2010/main" val="31362908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sp>
        <p:nvSpPr>
          <p:cNvPr id="3" name="テキスト ボックス 2"/>
          <p:cNvSpPr txBox="1"/>
          <p:nvPr/>
        </p:nvSpPr>
        <p:spPr>
          <a:xfrm>
            <a:off x="3203848" y="3077670"/>
            <a:ext cx="2739853" cy="584775"/>
          </a:xfrm>
          <a:prstGeom prst="rect">
            <a:avLst/>
          </a:prstGeom>
          <a:noFill/>
        </p:spPr>
        <p:txBody>
          <a:bodyPr wrap="none" rtlCol="0">
            <a:spAutoFit/>
          </a:bodyPr>
          <a:lstStyle/>
          <a:p>
            <a:r>
              <a:rPr kumimoji="1" lang="ja-JP" altLang="en-US" sz="3200" b="1" dirty="0" smtClean="0"/>
              <a:t>パネリスト紹介</a:t>
            </a:r>
            <a:endParaRPr kumimoji="1" lang="ja-JP" altLang="en-US" sz="3200" b="1" dirty="0"/>
          </a:p>
        </p:txBody>
      </p:sp>
      <p:graphicFrame>
        <p:nvGraphicFramePr>
          <p:cNvPr id="4" name="表 3"/>
          <p:cNvGraphicFramePr>
            <a:graphicFrameLocks noGrp="1"/>
          </p:cNvGraphicFramePr>
          <p:nvPr>
            <p:extLst>
              <p:ext uri="{D42A27DB-BD31-4B8C-83A1-F6EECF244321}">
                <p14:modId xmlns:p14="http://schemas.microsoft.com/office/powerpoint/2010/main" val="2365905438"/>
              </p:ext>
            </p:extLst>
          </p:nvPr>
        </p:nvGraphicFramePr>
        <p:xfrm>
          <a:off x="218622" y="711238"/>
          <a:ext cx="8387159" cy="6123438"/>
        </p:xfrm>
        <a:graphic>
          <a:graphicData uri="http://schemas.openxmlformats.org/drawingml/2006/table">
            <a:tbl>
              <a:tblPr firstRow="1" bandRow="1">
                <a:tableStyleId>{073A0DAA-6AF3-43AB-8588-CEC1D06C72B9}</a:tableStyleId>
              </a:tblPr>
              <a:tblGrid>
                <a:gridCol w="1455622"/>
                <a:gridCol w="1340097"/>
                <a:gridCol w="1397860"/>
                <a:gridCol w="1397860"/>
                <a:gridCol w="1397860"/>
                <a:gridCol w="1397860"/>
              </a:tblGrid>
              <a:tr h="2293621">
                <a:tc>
                  <a:txBody>
                    <a:bodyPr/>
                    <a:lstStyle/>
                    <a:p>
                      <a:pPr algn="ctr"/>
                      <a:endParaRPr kumimoji="1" lang="ja-JP" altLang="en-US" dirty="0"/>
                    </a:p>
                  </a:txBody>
                  <a:tcPr/>
                </a:tc>
                <a:tc>
                  <a:txBody>
                    <a:bodyPr/>
                    <a:lstStyle/>
                    <a:p>
                      <a:pPr algn="ctr"/>
                      <a:endParaRPr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r>
              <a:tr h="508667">
                <a:tc>
                  <a:txBody>
                    <a:bodyPr/>
                    <a:lstStyle/>
                    <a:p>
                      <a:pPr algn="ctr"/>
                      <a:r>
                        <a:rPr kumimoji="1" lang="en-US" altLang="ja-JP" dirty="0" smtClean="0"/>
                        <a:t>【</a:t>
                      </a:r>
                      <a:r>
                        <a:rPr kumimoji="1" lang="ja-JP" altLang="en-US" dirty="0" smtClean="0"/>
                        <a:t>名前</a:t>
                      </a:r>
                      <a:r>
                        <a:rPr kumimoji="1" lang="en-US" altLang="ja-JP" dirty="0" smtClean="0"/>
                        <a:t>】</a:t>
                      </a:r>
                      <a:endParaRPr kumimoji="1" lang="ja-JP"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rPr>
                        <a:t>大熊美千代</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chemeClr val="tx1"/>
                          </a:solidFill>
                        </a:rPr>
                        <a:t>小山悠斗</a:t>
                      </a:r>
                    </a:p>
                  </a:txBody>
                  <a:tcPr/>
                </a:tc>
                <a:tc>
                  <a:txBody>
                    <a:bodyPr/>
                    <a:lstStyle/>
                    <a:p>
                      <a:pPr algn="ctr"/>
                      <a:r>
                        <a:rPr kumimoji="1" lang="ja-JP" altLang="en-US" sz="2000" dirty="0" smtClean="0"/>
                        <a:t>本田美奈</a:t>
                      </a:r>
                      <a:endParaRPr kumimoji="1" lang="ja-JP" altLang="en-US" sz="2000" dirty="0"/>
                    </a:p>
                  </a:txBody>
                  <a:tcPr/>
                </a:tc>
                <a:tc>
                  <a:txBody>
                    <a:bodyPr/>
                    <a:lstStyle/>
                    <a:p>
                      <a:pPr algn="ctr"/>
                      <a:r>
                        <a:rPr kumimoji="1" lang="ja-JP" altLang="en-US" sz="2000" dirty="0" smtClean="0"/>
                        <a:t>小島啓介</a:t>
                      </a:r>
                      <a:endParaRPr kumimoji="1" lang="ja-JP" altLang="en-US" sz="2000" dirty="0"/>
                    </a:p>
                  </a:txBody>
                  <a:tcPr/>
                </a:tc>
                <a:tc>
                  <a:txBody>
                    <a:bodyPr/>
                    <a:lstStyle/>
                    <a:p>
                      <a:pPr algn="ctr"/>
                      <a:r>
                        <a:rPr kumimoji="1" lang="ja-JP" altLang="en-US" sz="2000" dirty="0" smtClean="0"/>
                        <a:t>新木絵里</a:t>
                      </a:r>
                      <a:endParaRPr kumimoji="1" lang="ja-JP" altLang="en-US" sz="2000" dirty="0"/>
                    </a:p>
                  </a:txBody>
                  <a:tcPr/>
                </a:tc>
              </a:tr>
              <a:tr h="483096">
                <a:tc>
                  <a:txBody>
                    <a:bodyPr/>
                    <a:lstStyle/>
                    <a:p>
                      <a:pPr algn="ctr"/>
                      <a:r>
                        <a:rPr kumimoji="1" lang="en-US" altLang="ja-JP" dirty="0" smtClean="0"/>
                        <a:t>【</a:t>
                      </a:r>
                      <a:r>
                        <a:rPr kumimoji="1" lang="ja-JP" altLang="en-US" dirty="0" smtClean="0"/>
                        <a:t>所属</a:t>
                      </a:r>
                      <a:r>
                        <a:rPr kumimoji="1" lang="en-US" altLang="ja-JP" dirty="0" smtClean="0"/>
                        <a:t>】</a:t>
                      </a:r>
                      <a:endParaRPr kumimoji="1" lang="ja-JP" altLang="en-US" dirty="0"/>
                    </a:p>
                  </a:txBody>
                  <a:tcPr/>
                </a:tc>
                <a:tc>
                  <a:txBody>
                    <a:bodyPr/>
                    <a:lstStyle/>
                    <a:p>
                      <a:pPr algn="ctr"/>
                      <a:r>
                        <a:rPr kumimoji="1" lang="ja-JP" altLang="en-US" dirty="0" smtClean="0"/>
                        <a:t>青山学院</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慶應</a:t>
                      </a:r>
                      <a:r>
                        <a:rPr kumimoji="1" lang="en-US" altLang="ja-JP" dirty="0" smtClean="0"/>
                        <a:t>SFC</a:t>
                      </a:r>
                      <a:endParaRPr kumimoji="1" lang="ja-JP" altLang="en-US" dirty="0"/>
                    </a:p>
                  </a:txBody>
                  <a:tcPr/>
                </a:tc>
                <a:tc>
                  <a:txBody>
                    <a:bodyPr/>
                    <a:lstStyle/>
                    <a:p>
                      <a:pPr algn="ctr"/>
                      <a:r>
                        <a:rPr kumimoji="1" lang="ja-JP" altLang="en-US" dirty="0" smtClean="0"/>
                        <a:t>青山学院</a:t>
                      </a:r>
                      <a:endParaRPr kumimoji="1" lang="ja-JP" altLang="en-US" dirty="0"/>
                    </a:p>
                  </a:txBody>
                  <a:tcPr/>
                </a:tc>
              </a:tr>
              <a:tr h="563612">
                <a:tc>
                  <a:txBody>
                    <a:bodyPr/>
                    <a:lstStyle/>
                    <a:p>
                      <a:pPr algn="ctr"/>
                      <a:r>
                        <a:rPr kumimoji="1" lang="en-US" altLang="ja-JP" dirty="0" smtClean="0"/>
                        <a:t>【Follow】</a:t>
                      </a:r>
                      <a:endParaRPr kumimoji="1" lang="ja-JP" altLang="en-US" dirty="0"/>
                    </a:p>
                  </a:txBody>
                  <a:tcPr/>
                </a:tc>
                <a:tc>
                  <a:txBody>
                    <a:bodyPr/>
                    <a:lstStyle/>
                    <a:p>
                      <a:pPr algn="ctr"/>
                      <a:r>
                        <a:rPr kumimoji="1" lang="en-US" altLang="ja-JP" dirty="0" smtClean="0"/>
                        <a:t>219</a:t>
                      </a:r>
                      <a:endParaRPr kumimoji="1" lang="ja-JP" altLang="en-US" dirty="0"/>
                    </a:p>
                  </a:txBody>
                  <a:tcPr/>
                </a:tc>
                <a:tc>
                  <a:txBody>
                    <a:bodyPr/>
                    <a:lstStyle/>
                    <a:p>
                      <a:pPr algn="ctr"/>
                      <a:r>
                        <a:rPr kumimoji="1" lang="en-US" altLang="ja-JP" dirty="0" smtClean="0"/>
                        <a:t>55</a:t>
                      </a:r>
                      <a:endParaRPr kumimoji="1" lang="ja-JP" altLang="en-US" dirty="0"/>
                    </a:p>
                  </a:txBody>
                  <a:tcPr/>
                </a:tc>
                <a:tc>
                  <a:txBody>
                    <a:bodyPr/>
                    <a:lstStyle/>
                    <a:p>
                      <a:pPr algn="ctr"/>
                      <a:r>
                        <a:rPr kumimoji="1" lang="en-US" altLang="ja-JP" dirty="0" smtClean="0"/>
                        <a:t>408</a:t>
                      </a:r>
                      <a:endParaRPr kumimoji="1" lang="ja-JP" altLang="en-US" dirty="0"/>
                    </a:p>
                  </a:txBody>
                  <a:tcPr/>
                </a:tc>
                <a:tc>
                  <a:txBody>
                    <a:bodyPr/>
                    <a:lstStyle/>
                    <a:p>
                      <a:pPr algn="ctr"/>
                      <a:r>
                        <a:rPr kumimoji="1" lang="en-US" altLang="ja-JP" dirty="0" smtClean="0"/>
                        <a:t>286</a:t>
                      </a:r>
                      <a:endParaRPr kumimoji="1" lang="ja-JP" altLang="en-US" dirty="0"/>
                    </a:p>
                  </a:txBody>
                  <a:tcPr/>
                </a:tc>
                <a:tc>
                  <a:txBody>
                    <a:bodyPr/>
                    <a:lstStyle/>
                    <a:p>
                      <a:pPr algn="ctr"/>
                      <a:r>
                        <a:rPr kumimoji="1" lang="en-US" altLang="ja-JP" dirty="0" smtClean="0"/>
                        <a:t>103</a:t>
                      </a:r>
                      <a:endParaRPr kumimoji="1" lang="ja-JP" altLang="en-US" dirty="0"/>
                    </a:p>
                  </a:txBody>
                  <a:tcPr/>
                </a:tc>
              </a:tr>
              <a:tr h="399475">
                <a:tc>
                  <a:txBody>
                    <a:bodyPr/>
                    <a:lstStyle/>
                    <a:p>
                      <a:pPr algn="ctr"/>
                      <a:r>
                        <a:rPr kumimoji="1" lang="en-US" altLang="ja-JP" dirty="0" smtClean="0"/>
                        <a:t>【Follower】</a:t>
                      </a:r>
                      <a:endParaRPr kumimoji="1" lang="ja-JP" altLang="en-US" dirty="0"/>
                    </a:p>
                  </a:txBody>
                  <a:tcPr/>
                </a:tc>
                <a:tc>
                  <a:txBody>
                    <a:bodyPr/>
                    <a:lstStyle/>
                    <a:p>
                      <a:pPr algn="ctr"/>
                      <a:r>
                        <a:rPr kumimoji="1" lang="en-US" altLang="ja-JP" dirty="0" smtClean="0"/>
                        <a:t>226</a:t>
                      </a:r>
                      <a:endParaRPr kumimoji="1" lang="ja-JP" altLang="en-US" dirty="0"/>
                    </a:p>
                  </a:txBody>
                  <a:tcPr/>
                </a:tc>
                <a:tc>
                  <a:txBody>
                    <a:bodyPr/>
                    <a:lstStyle/>
                    <a:p>
                      <a:pPr algn="ctr"/>
                      <a:r>
                        <a:rPr kumimoji="1" lang="en-US" altLang="ja-JP" dirty="0" smtClean="0"/>
                        <a:t>46</a:t>
                      </a:r>
                      <a:endParaRPr kumimoji="1" lang="ja-JP" altLang="en-US" dirty="0"/>
                    </a:p>
                  </a:txBody>
                  <a:tcPr/>
                </a:tc>
                <a:tc>
                  <a:txBody>
                    <a:bodyPr/>
                    <a:lstStyle/>
                    <a:p>
                      <a:pPr algn="ctr"/>
                      <a:r>
                        <a:rPr kumimoji="1" lang="en-US" altLang="ja-JP" dirty="0" smtClean="0"/>
                        <a:t>379</a:t>
                      </a:r>
                      <a:endParaRPr kumimoji="1" lang="ja-JP" altLang="en-US" dirty="0"/>
                    </a:p>
                  </a:txBody>
                  <a:tcPr/>
                </a:tc>
                <a:tc>
                  <a:txBody>
                    <a:bodyPr/>
                    <a:lstStyle/>
                    <a:p>
                      <a:pPr algn="ctr"/>
                      <a:r>
                        <a:rPr kumimoji="1" lang="en-US" altLang="ja-JP" dirty="0" smtClean="0"/>
                        <a:t>426</a:t>
                      </a:r>
                      <a:endParaRPr kumimoji="1" lang="ja-JP" altLang="en-US" dirty="0"/>
                    </a:p>
                  </a:txBody>
                  <a:tcPr/>
                </a:tc>
                <a:tc>
                  <a:txBody>
                    <a:bodyPr/>
                    <a:lstStyle/>
                    <a:p>
                      <a:pPr algn="ctr"/>
                      <a:r>
                        <a:rPr kumimoji="1" lang="en-US" altLang="ja-JP" dirty="0" smtClean="0"/>
                        <a:t>92</a:t>
                      </a:r>
                      <a:endParaRPr kumimoji="1" lang="ja-JP" altLang="en-US" dirty="0"/>
                    </a:p>
                  </a:txBody>
                  <a:tcPr/>
                </a:tc>
              </a:tr>
              <a:tr h="411927">
                <a:tc>
                  <a:txBody>
                    <a:bodyPr/>
                    <a:lstStyle/>
                    <a:p>
                      <a:pPr algn="ctr"/>
                      <a:r>
                        <a:rPr kumimoji="1" lang="en-US" altLang="ja-JP" dirty="0" smtClean="0"/>
                        <a:t>【Facebook】</a:t>
                      </a:r>
                      <a:endParaRPr kumimoji="1" lang="ja-JP" altLang="en-US" dirty="0"/>
                    </a:p>
                  </a:txBody>
                  <a:tcPr/>
                </a:tc>
                <a:tc>
                  <a:txBody>
                    <a:bodyPr/>
                    <a:lstStyle/>
                    <a:p>
                      <a:pPr algn="ctr"/>
                      <a:r>
                        <a:rPr kumimoji="1" lang="en-US" altLang="ja-JP" dirty="0" smtClean="0"/>
                        <a:t>262</a:t>
                      </a:r>
                      <a:endParaRPr kumimoji="1" lang="ja-JP" altLang="en-US" dirty="0"/>
                    </a:p>
                  </a:txBody>
                  <a:tcPr/>
                </a:tc>
                <a:tc>
                  <a:txBody>
                    <a:bodyPr/>
                    <a:lstStyle/>
                    <a:p>
                      <a:pPr algn="ctr"/>
                      <a:r>
                        <a:rPr kumimoji="1" lang="en-US" altLang="ja-JP" dirty="0" smtClean="0"/>
                        <a:t>143</a:t>
                      </a:r>
                      <a:endParaRPr kumimoji="1" lang="ja-JP" altLang="en-US" dirty="0"/>
                    </a:p>
                  </a:txBody>
                  <a:tcPr/>
                </a:tc>
                <a:tc>
                  <a:txBody>
                    <a:bodyPr/>
                    <a:lstStyle/>
                    <a:p>
                      <a:pPr algn="ctr"/>
                      <a:r>
                        <a:rPr kumimoji="1" lang="en-US" altLang="ja-JP" dirty="0" smtClean="0"/>
                        <a:t>611</a:t>
                      </a:r>
                      <a:endParaRPr kumimoji="1" lang="ja-JP" altLang="en-US" dirty="0"/>
                    </a:p>
                  </a:txBody>
                  <a:tcPr/>
                </a:tc>
                <a:tc>
                  <a:txBody>
                    <a:bodyPr/>
                    <a:lstStyle/>
                    <a:p>
                      <a:pPr algn="ctr"/>
                      <a:r>
                        <a:rPr kumimoji="1" lang="en-US" altLang="ja-JP" dirty="0" smtClean="0"/>
                        <a:t>210</a:t>
                      </a:r>
                      <a:endParaRPr kumimoji="1" lang="ja-JP" altLang="en-US" dirty="0"/>
                    </a:p>
                  </a:txBody>
                  <a:tcPr/>
                </a:tc>
                <a:tc>
                  <a:txBody>
                    <a:bodyPr/>
                    <a:lstStyle/>
                    <a:p>
                      <a:pPr algn="ctr"/>
                      <a:r>
                        <a:rPr kumimoji="1" lang="ja-JP" altLang="en-US" sz="1600" dirty="0" smtClean="0"/>
                        <a:t>やってません。</a:t>
                      </a:r>
                      <a:endParaRPr kumimoji="1" lang="ja-JP" altLang="en-US" sz="1600" dirty="0"/>
                    </a:p>
                  </a:txBody>
                  <a:tcPr/>
                </a:tc>
              </a:tr>
              <a:tr h="1011596">
                <a:tc>
                  <a:txBody>
                    <a:bodyPr/>
                    <a:lstStyle/>
                    <a:p>
                      <a:pPr algn="ctr"/>
                      <a:r>
                        <a:rPr kumimoji="1" lang="en-US" altLang="ja-JP" dirty="0" smtClean="0"/>
                        <a:t>【</a:t>
                      </a:r>
                      <a:r>
                        <a:rPr kumimoji="1" lang="ja-JP" altLang="en-US" dirty="0" smtClean="0"/>
                        <a:t>一言</a:t>
                      </a:r>
                      <a:r>
                        <a:rPr kumimoji="1" lang="en-US" altLang="ja-JP" dirty="0" smtClean="0"/>
                        <a:t>】</a:t>
                      </a:r>
                    </a:p>
                    <a:p>
                      <a:pPr algn="ctr"/>
                      <a:endParaRPr kumimoji="1" lang="ja-JP" altLang="en-US" dirty="0"/>
                    </a:p>
                  </a:txBody>
                  <a:tcPr/>
                </a:tc>
                <a:tc>
                  <a:txBody>
                    <a:bodyPr/>
                    <a:lstStyle/>
                    <a:p>
                      <a:pPr algn="l"/>
                      <a:r>
                        <a:rPr kumimoji="1" lang="en-US" altLang="ja-JP" dirty="0" smtClean="0"/>
                        <a:t>The</a:t>
                      </a:r>
                      <a:r>
                        <a:rPr kumimoji="1" lang="ja-JP" altLang="en-US" dirty="0" smtClean="0"/>
                        <a:t>青学女子大生。</a:t>
                      </a:r>
                      <a:endParaRPr kumimoji="1" lang="en-US" altLang="ja-JP" dirty="0" smtClean="0"/>
                    </a:p>
                    <a:p>
                      <a:pPr algn="l"/>
                      <a:r>
                        <a:rPr kumimoji="1" lang="ja-JP" altLang="en-US" dirty="0" smtClean="0"/>
                        <a:t>女子会とサークルが大好き。</a:t>
                      </a:r>
                      <a:endParaRPr kumimoji="1" lang="ja-JP" altLang="en-US" dirty="0"/>
                    </a:p>
                  </a:txBody>
                  <a:tcPr/>
                </a:tc>
                <a:tc>
                  <a:txBody>
                    <a:bodyPr/>
                    <a:lstStyle/>
                    <a:p>
                      <a:pPr algn="l"/>
                      <a:r>
                        <a:rPr kumimoji="1" lang="ja-JP" altLang="en-US" dirty="0" smtClean="0"/>
                        <a:t>米国生活</a:t>
                      </a:r>
                      <a:r>
                        <a:rPr kumimoji="1" lang="en-US" altLang="ja-JP" dirty="0" smtClean="0"/>
                        <a:t>15</a:t>
                      </a:r>
                      <a:r>
                        <a:rPr kumimoji="1" lang="ja-JP" altLang="en-US" dirty="0" smtClean="0"/>
                        <a:t>年の帰国子女。バイトは電気店で販売員。</a:t>
                      </a:r>
                      <a:endParaRPr kumimoji="1" lang="ja-JP" altLang="en-US" dirty="0"/>
                    </a:p>
                  </a:txBody>
                  <a:tcPr/>
                </a:tc>
                <a:tc>
                  <a:txBody>
                    <a:bodyPr/>
                    <a:lstStyle/>
                    <a:p>
                      <a:pPr algn="l"/>
                      <a:r>
                        <a:rPr kumimoji="1" lang="ja-JP" altLang="en-US" dirty="0" smtClean="0"/>
                        <a:t>セルビア人の母を持つ福岡県民。国際協力に超積極的。</a:t>
                      </a:r>
                      <a:endParaRPr kumimoji="1" lang="ja-JP" altLang="en-US" dirty="0"/>
                    </a:p>
                  </a:txBody>
                  <a:tcPr/>
                </a:tc>
                <a:tc>
                  <a:txBody>
                    <a:bodyPr/>
                    <a:lstStyle/>
                    <a:p>
                      <a:pPr algn="ctr"/>
                      <a:r>
                        <a:rPr kumimoji="1" lang="ja-JP" altLang="en-US" dirty="0" smtClean="0"/>
                        <a:t>グリーアプリコンテストの優勝者。アプリの開発者。</a:t>
                      </a:r>
                      <a:endParaRPr kumimoji="1" lang="ja-JP" altLang="en-US" dirty="0"/>
                    </a:p>
                  </a:txBody>
                  <a:tcPr/>
                </a:tc>
                <a:tc>
                  <a:txBody>
                    <a:bodyPr/>
                    <a:lstStyle/>
                    <a:p>
                      <a:pPr algn="ctr"/>
                      <a:r>
                        <a:rPr kumimoji="1" lang="ja-JP" altLang="en-US" dirty="0" smtClean="0"/>
                        <a:t>フリーペーパー編集者。アンチスマートフォン。</a:t>
                      </a:r>
                      <a:endParaRPr kumimoji="1" lang="ja-JP" altLang="en-US" dirty="0"/>
                    </a:p>
                  </a:txBody>
                  <a:tcPr/>
                </a:tc>
              </a:tr>
            </a:tbl>
          </a:graphicData>
        </a:graphic>
      </p:graphicFrame>
      <p:pic>
        <p:nvPicPr>
          <p:cNvPr id="7" name="図 1"/>
          <p:cNvPicPr>
            <a:picLocks noChangeAspect="1"/>
          </p:cNvPicPr>
          <p:nvPr/>
        </p:nvPicPr>
        <p:blipFill>
          <a:blip r:embed="rId4" cstate="print">
            <a:extLst>
              <a:ext uri="{28A0092B-C50C-407E-A947-70E740481C1C}">
                <a14:useLocalDpi xmlns:a14="http://schemas.microsoft.com/office/drawing/2010/main" val="0"/>
              </a:ext>
            </a:extLst>
          </a:blip>
          <a:srcRect l="14566" r="9320" b="29105"/>
          <a:stretch>
            <a:fillRect/>
          </a:stretch>
        </p:blipFill>
        <p:spPr bwMode="auto">
          <a:xfrm>
            <a:off x="1688361" y="901674"/>
            <a:ext cx="1336793" cy="19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3"/>
          <p:cNvPicPr>
            <a:picLocks noChangeAspect="1"/>
          </p:cNvPicPr>
          <p:nvPr/>
        </p:nvPicPr>
        <p:blipFill rotWithShape="1">
          <a:blip r:embed="rId5" cstate="print">
            <a:extLst>
              <a:ext uri="{28A0092B-C50C-407E-A947-70E740481C1C}">
                <a14:useLocalDpi xmlns:a14="http://schemas.microsoft.com/office/drawing/2010/main" val="0"/>
              </a:ext>
            </a:extLst>
          </a:blip>
          <a:srcRect l="50000" t="12525" r="5542"/>
          <a:stretch/>
        </p:blipFill>
        <p:spPr bwMode="auto">
          <a:xfrm>
            <a:off x="3025156" y="901674"/>
            <a:ext cx="1387046" cy="19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8972" y="901674"/>
            <a:ext cx="1368145" cy="1915258"/>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val="0"/>
              </a:ext>
            </a:extLst>
          </a:blip>
          <a:srcRect l="15766" t="828" r="22929" b="21457"/>
          <a:stretch/>
        </p:blipFill>
        <p:spPr>
          <a:xfrm>
            <a:off x="5797117" y="901674"/>
            <a:ext cx="1439179" cy="1915258"/>
          </a:xfrm>
          <a:prstGeom prst="rect">
            <a:avLst/>
          </a:prstGeom>
        </p:spPr>
      </p:pic>
      <p:pic>
        <p:nvPicPr>
          <p:cNvPr id="11" name="図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5301" y="901674"/>
            <a:ext cx="1358283" cy="191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467544" y="764704"/>
            <a:ext cx="923330" cy="2138294"/>
          </a:xfrm>
          <a:prstGeom prst="rect">
            <a:avLst/>
          </a:prstGeom>
          <a:noFill/>
        </p:spPr>
        <p:txBody>
          <a:bodyPr vert="eaVert" wrap="square" rtlCol="0">
            <a:spAutoFit/>
          </a:bodyPr>
          <a:lstStyle/>
          <a:p>
            <a:r>
              <a:rPr kumimoji="1" lang="ja-JP" altLang="en-US" sz="4800" dirty="0" smtClean="0">
                <a:solidFill>
                  <a:schemeClr val="bg1"/>
                </a:solidFill>
              </a:rPr>
              <a:t>登壇者</a:t>
            </a:r>
            <a:endParaRPr kumimoji="1" lang="ja-JP" altLang="en-US" sz="4800" dirty="0">
              <a:solidFill>
                <a:schemeClr val="bg1"/>
              </a:solidFill>
            </a:endParaRPr>
          </a:p>
        </p:txBody>
      </p:sp>
    </p:spTree>
    <p:extLst>
      <p:ext uri="{BB962C8B-B14F-4D97-AF65-F5344CB8AC3E}">
        <p14:creationId xmlns:p14="http://schemas.microsoft.com/office/powerpoint/2010/main" val="848305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sp>
        <p:nvSpPr>
          <p:cNvPr id="3" name="テキスト ボックス 2"/>
          <p:cNvSpPr txBox="1"/>
          <p:nvPr/>
        </p:nvSpPr>
        <p:spPr>
          <a:xfrm>
            <a:off x="875725" y="879797"/>
            <a:ext cx="7344816" cy="369332"/>
          </a:xfrm>
          <a:prstGeom prst="rect">
            <a:avLst/>
          </a:prstGeom>
          <a:noFill/>
        </p:spPr>
        <p:txBody>
          <a:bodyPr wrap="square" rtlCol="0">
            <a:spAutoFit/>
          </a:bodyPr>
          <a:lstStyle/>
          <a:p>
            <a:r>
              <a:rPr lang="ja-JP" altLang="en-US" dirty="0"/>
              <a:t>そもそもテレビ</a:t>
            </a:r>
            <a:r>
              <a:rPr lang="ja-JP" altLang="en-US" dirty="0" smtClean="0"/>
              <a:t>って</a:t>
            </a:r>
            <a:r>
              <a:rPr lang="ja-JP" altLang="en-US" dirty="0"/>
              <a:t>見る</a:t>
            </a:r>
            <a:r>
              <a:rPr lang="ja-JP" altLang="en-US" dirty="0" smtClean="0"/>
              <a:t>の？</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2125531376"/>
              </p:ext>
            </p:extLst>
          </p:nvPr>
        </p:nvGraphicFramePr>
        <p:xfrm>
          <a:off x="1187624" y="1628800"/>
          <a:ext cx="6096000" cy="4015720"/>
        </p:xfrm>
        <a:graphic>
          <a:graphicData uri="http://schemas.openxmlformats.org/drawingml/2006/table">
            <a:tbl>
              <a:tblPr firstRow="1" bandRow="1">
                <a:tableStyleId>{16D9F66E-5EB9-4882-86FB-DCBF35E3C3E4}</a:tableStyleId>
              </a:tblPr>
              <a:tblGrid>
                <a:gridCol w="1080120"/>
                <a:gridCol w="792088"/>
                <a:gridCol w="4223792"/>
              </a:tblGrid>
              <a:tr h="144016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入ってくる情報量がネットより圧倒的に少ないから。自分の興味のないニュース等も飛ばしてみる事ができないので、その間は違うことをしている。</a:t>
                      </a:r>
                      <a:endParaRPr kumimoji="1" lang="ja-JP" altLang="en-US" dirty="0"/>
                    </a:p>
                  </a:txBody>
                  <a:tcPr/>
                </a:tc>
              </a:tr>
              <a:tr h="370840">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テレビじゃないとないものがないから。情報の質が極端に低いし少ない。</a:t>
                      </a:r>
                      <a:r>
                        <a:rPr kumimoji="1" lang="ja-JP" altLang="en-US" sz="1800" b="1" i="0" kern="1200" dirty="0" smtClean="0">
                          <a:solidFill>
                            <a:schemeClr val="dk1"/>
                          </a:solidFill>
                          <a:effectLst/>
                          <a:latin typeface="+mn-lt"/>
                          <a:ea typeface="+mn-ea"/>
                          <a:cs typeface="+mn-cs"/>
                        </a:rPr>
                        <a:t>情報も誤った見解を抱かせるものや表層しか捉えてないものが多いし、エンタメなら</a:t>
                      </a:r>
                      <a:r>
                        <a:rPr kumimoji="1" lang="en-US" altLang="ja-JP" sz="1800" b="1" i="0" kern="1200" dirty="0" err="1" smtClean="0">
                          <a:solidFill>
                            <a:schemeClr val="dk1"/>
                          </a:solidFill>
                          <a:effectLst/>
                          <a:latin typeface="+mn-lt"/>
                          <a:ea typeface="+mn-ea"/>
                          <a:cs typeface="+mn-cs"/>
                        </a:rPr>
                        <a:t>Youtube</a:t>
                      </a:r>
                      <a:r>
                        <a:rPr kumimoji="1" lang="ja-JP" altLang="en-US" sz="1800" b="1" i="0" kern="1200" dirty="0" smtClean="0">
                          <a:solidFill>
                            <a:schemeClr val="dk1"/>
                          </a:solidFill>
                          <a:effectLst/>
                          <a:latin typeface="+mn-lt"/>
                          <a:ea typeface="+mn-ea"/>
                          <a:cs typeface="+mn-cs"/>
                        </a:rPr>
                        <a:t>や</a:t>
                      </a:r>
                      <a:r>
                        <a:rPr kumimoji="1" lang="en-US" altLang="ja-JP" sz="1800" b="1" i="0" kern="1200" dirty="0" err="1" smtClean="0">
                          <a:solidFill>
                            <a:schemeClr val="dk1"/>
                          </a:solidFill>
                          <a:effectLst/>
                          <a:latin typeface="+mn-lt"/>
                          <a:ea typeface="+mn-ea"/>
                          <a:cs typeface="+mn-cs"/>
                        </a:rPr>
                        <a:t>Vimeo</a:t>
                      </a:r>
                      <a:r>
                        <a:rPr kumimoji="1" lang="ja-JP" altLang="en-US" sz="1800" b="1" i="0" kern="1200" dirty="0" smtClean="0">
                          <a:solidFill>
                            <a:schemeClr val="dk1"/>
                          </a:solidFill>
                          <a:effectLst/>
                          <a:latin typeface="+mn-lt"/>
                          <a:ea typeface="+mn-ea"/>
                          <a:cs typeface="+mn-cs"/>
                        </a:rPr>
                        <a:t>を見た方が良い。</a:t>
                      </a:r>
                      <a:endParaRPr kumimoji="1" lang="ja-JP" altLang="en-US" b="1" dirty="0"/>
                    </a:p>
                  </a:txBody>
                  <a:tcPr/>
                </a:tc>
              </a:tr>
              <a:tr h="370840">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気に入ったドラマなど面白いから</a:t>
                      </a:r>
                      <a:endParaRPr kumimoji="1" lang="ja-JP" altLang="en-US" dirty="0"/>
                    </a:p>
                  </a:txBody>
                  <a:tcPr/>
                </a:tc>
              </a:tr>
              <a:tr h="37084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帰りが遅く深夜番組をやっているため</a:t>
                      </a:r>
                      <a:endParaRPr kumimoji="1" lang="ja-JP" altLang="en-US" dirty="0"/>
                    </a:p>
                  </a:txBody>
                  <a:tcPr/>
                </a:tc>
              </a:tr>
              <a:tr h="370840">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自分の部屋にテレビが無いから。</a:t>
                      </a:r>
                      <a:endParaRPr kumimoji="1" lang="ja-JP" altLang="en-US" dirty="0"/>
                    </a:p>
                  </a:txBody>
                  <a:tcPr/>
                </a:tc>
              </a:tr>
            </a:tbl>
          </a:graphicData>
        </a:graphic>
      </p:graphicFrame>
    </p:spTree>
    <p:extLst>
      <p:ext uri="{BB962C8B-B14F-4D97-AF65-F5344CB8AC3E}">
        <p14:creationId xmlns:p14="http://schemas.microsoft.com/office/powerpoint/2010/main" val="2231332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295339619"/>
              </p:ext>
            </p:extLst>
          </p:nvPr>
        </p:nvGraphicFramePr>
        <p:xfrm>
          <a:off x="610874" y="1556792"/>
          <a:ext cx="7849557" cy="4507271"/>
        </p:xfrm>
        <a:graphic>
          <a:graphicData uri="http://schemas.openxmlformats.org/drawingml/2006/table">
            <a:tbl>
              <a:tblPr firstRow="1" bandRow="1">
                <a:tableStyleId>{16D9F66E-5EB9-4882-86FB-DCBF35E3C3E4}</a:tableStyleId>
              </a:tblPr>
              <a:tblGrid>
                <a:gridCol w="1390824"/>
                <a:gridCol w="1576267"/>
                <a:gridCol w="4882466"/>
              </a:tblGrid>
              <a:tr h="1584176">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a:t>
                      </a:r>
                      <a:r>
                        <a:rPr kumimoji="1" lang="en-US" altLang="ja-JP" sz="1800" b="0" i="0" kern="1200" dirty="0" smtClean="0">
                          <a:solidFill>
                            <a:schemeClr val="dk1"/>
                          </a:solidFill>
                          <a:effectLst/>
                          <a:latin typeface="+mn-lt"/>
                          <a:ea typeface="+mn-ea"/>
                          <a:cs typeface="+mn-cs"/>
                        </a:rPr>
                        <a:t/>
                      </a:r>
                      <a:br>
                        <a:rPr kumimoji="1" lang="en-US" altLang="ja-JP" sz="1800" b="0" i="0" kern="1200" dirty="0" smtClean="0">
                          <a:solidFill>
                            <a:schemeClr val="dk1"/>
                          </a:solidFill>
                          <a:effectLst/>
                          <a:latin typeface="+mn-lt"/>
                          <a:ea typeface="+mn-ea"/>
                          <a:cs typeface="+mn-cs"/>
                        </a:rPr>
                      </a:br>
                      <a:endParaRPr kumimoji="1" lang="ja-JP" altLang="en-US" dirty="0"/>
                    </a:p>
                  </a:txBody>
                  <a:tcPr/>
                </a:tc>
                <a:tc>
                  <a:txBody>
                    <a:bodyPr/>
                    <a:lstStyle/>
                    <a:p>
                      <a:r>
                        <a:rPr kumimoji="1" lang="en-US" altLang="ja-JP" sz="1800" b="0" i="0" kern="1200" dirty="0" err="1" smtClean="0">
                          <a:solidFill>
                            <a:schemeClr val="dk1"/>
                          </a:solidFill>
                          <a:effectLst/>
                          <a:latin typeface="+mn-lt"/>
                          <a:ea typeface="+mn-ea"/>
                          <a:cs typeface="+mn-cs"/>
                        </a:rPr>
                        <a:t>WiMax</a:t>
                      </a:r>
                      <a:r>
                        <a:rPr kumimoji="1" lang="ja-JP" altLang="en-US" sz="1800" b="0" i="0" kern="1200" dirty="0" smtClean="0">
                          <a:solidFill>
                            <a:schemeClr val="dk1"/>
                          </a:solidFill>
                          <a:effectLst/>
                          <a:latin typeface="+mn-lt"/>
                          <a:ea typeface="+mn-ea"/>
                          <a:cs typeface="+mn-cs"/>
                        </a:rPr>
                        <a:t>と大和証券の</a:t>
                      </a:r>
                      <a:r>
                        <a:rPr kumimoji="1" lang="en-US" altLang="ja-JP" sz="1800" b="0" i="0" kern="1200" dirty="0" smtClean="0">
                          <a:solidFill>
                            <a:schemeClr val="dk1"/>
                          </a:solidFill>
                          <a:effectLst/>
                          <a:latin typeface="+mn-lt"/>
                          <a:ea typeface="+mn-ea"/>
                          <a:cs typeface="+mn-cs"/>
                        </a:rPr>
                        <a:t>CM</a:t>
                      </a:r>
                    </a:p>
                    <a:p>
                      <a:endParaRPr kumimoji="1" lang="en-US" altLang="ja-JP" sz="1800" b="0" i="0" kern="1200" dirty="0" smtClean="0">
                        <a:solidFill>
                          <a:schemeClr val="dk1"/>
                        </a:solidFill>
                        <a:effectLst/>
                        <a:latin typeface="+mn-lt"/>
                        <a:ea typeface="+mn-ea"/>
                        <a:cs typeface="+mn-cs"/>
                      </a:endParaRPr>
                    </a:p>
                    <a:p>
                      <a:r>
                        <a:rPr kumimoji="1" lang="en-US" altLang="ja-JP" sz="1800" b="1" i="0" kern="1200" dirty="0" err="1" smtClean="0">
                          <a:solidFill>
                            <a:schemeClr val="dk1"/>
                          </a:solidFill>
                          <a:effectLst/>
                          <a:latin typeface="+mn-lt"/>
                          <a:ea typeface="+mn-ea"/>
                          <a:cs typeface="+mn-cs"/>
                        </a:rPr>
                        <a:t>Youtube</a:t>
                      </a:r>
                      <a:r>
                        <a:rPr kumimoji="1" lang="ja-JP" altLang="en-US" sz="1800" b="1" i="0" kern="1200" dirty="0" smtClean="0">
                          <a:solidFill>
                            <a:schemeClr val="dk1"/>
                          </a:solidFill>
                          <a:effectLst/>
                          <a:latin typeface="+mn-lt"/>
                          <a:ea typeface="+mn-ea"/>
                          <a:cs typeface="+mn-cs"/>
                        </a:rPr>
                        <a:t>で人気がでた動画をそのまま</a:t>
                      </a:r>
                      <a:r>
                        <a:rPr kumimoji="1" lang="en-US" altLang="ja-JP" sz="1800" b="1" i="0" kern="1200" dirty="0" smtClean="0">
                          <a:solidFill>
                            <a:schemeClr val="dk1"/>
                          </a:solidFill>
                          <a:effectLst/>
                          <a:latin typeface="+mn-lt"/>
                          <a:ea typeface="+mn-ea"/>
                          <a:cs typeface="+mn-cs"/>
                        </a:rPr>
                        <a:t>CM</a:t>
                      </a:r>
                      <a:r>
                        <a:rPr kumimoji="1" lang="ja-JP" altLang="en-US" sz="1800" b="1" i="0" kern="1200" dirty="0" smtClean="0">
                          <a:solidFill>
                            <a:schemeClr val="dk1"/>
                          </a:solidFill>
                          <a:effectLst/>
                          <a:latin typeface="+mn-lt"/>
                          <a:ea typeface="+mn-ea"/>
                          <a:cs typeface="+mn-cs"/>
                        </a:rPr>
                        <a:t>に活用していたから。</a:t>
                      </a:r>
                      <a:r>
                        <a:rPr kumimoji="1" lang="ja-JP" altLang="en-US" sz="1800" b="0" i="0" kern="1200" dirty="0" smtClean="0">
                          <a:solidFill>
                            <a:schemeClr val="dk1"/>
                          </a:solidFill>
                          <a:effectLst/>
                          <a:latin typeface="+mn-lt"/>
                          <a:ea typeface="+mn-ea"/>
                          <a:cs typeface="+mn-cs"/>
                        </a:rPr>
                        <a:t/>
                      </a:r>
                      <a:br>
                        <a:rPr kumimoji="1" lang="ja-JP" altLang="en-US" sz="1800" b="0" i="0" kern="1200" dirty="0" smtClean="0">
                          <a:solidFill>
                            <a:schemeClr val="dk1"/>
                          </a:solidFill>
                          <a:effectLst/>
                          <a:latin typeface="+mn-lt"/>
                          <a:ea typeface="+mn-ea"/>
                          <a:cs typeface="+mn-cs"/>
                        </a:rPr>
                      </a:br>
                      <a:endParaRPr kumimoji="1" lang="ja-JP" altLang="en-US" dirty="0"/>
                    </a:p>
                  </a:txBody>
                  <a:tcPr/>
                </a:tc>
              </a:tr>
              <a:tr h="669565">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en-US" altLang="ja-JP" dirty="0" smtClean="0"/>
                    </a:p>
                  </a:txBody>
                  <a:tcPr/>
                </a:tc>
                <a:tc>
                  <a:txBody>
                    <a:bodyPr/>
                    <a:lstStyle/>
                    <a:p>
                      <a:r>
                        <a:rPr kumimoji="1" lang="ja-JP" altLang="en-US" sz="1800" b="0" i="0" kern="1200" dirty="0" smtClean="0">
                          <a:solidFill>
                            <a:schemeClr val="dk1"/>
                          </a:solidFill>
                          <a:effectLst/>
                          <a:latin typeface="+mn-lt"/>
                          <a:ea typeface="+mn-ea"/>
                          <a:cs typeface="+mn-cs"/>
                        </a:rPr>
                        <a:t>就活関連</a:t>
                      </a:r>
                      <a:endParaRPr kumimoji="1" lang="en-US" altLang="ja-JP" sz="1800" b="0" i="0" kern="1200" dirty="0" smtClean="0">
                        <a:solidFill>
                          <a:schemeClr val="dk1"/>
                        </a:solidFill>
                        <a:effectLst/>
                        <a:latin typeface="+mn-lt"/>
                        <a:ea typeface="+mn-ea"/>
                        <a:cs typeface="+mn-cs"/>
                      </a:endParaRPr>
                    </a:p>
                    <a:p>
                      <a:r>
                        <a:rPr kumimoji="1" lang="en-US" altLang="ja-JP" sz="1800" b="0" i="0" kern="1200" dirty="0" smtClean="0">
                          <a:solidFill>
                            <a:schemeClr val="dk1"/>
                          </a:solidFill>
                          <a:effectLst/>
                          <a:latin typeface="+mn-lt"/>
                          <a:ea typeface="+mn-ea"/>
                          <a:cs typeface="+mn-cs"/>
                        </a:rPr>
                        <a:t>Facebook</a:t>
                      </a:r>
                      <a:r>
                        <a:rPr kumimoji="1" lang="ja-JP" altLang="en-US" sz="1800" b="0" i="0" kern="1200" dirty="0" smtClean="0">
                          <a:solidFill>
                            <a:schemeClr val="dk1"/>
                          </a:solidFill>
                          <a:effectLst/>
                          <a:latin typeface="+mn-lt"/>
                          <a:ea typeface="+mn-ea"/>
                          <a:cs typeface="+mn-cs"/>
                        </a:rPr>
                        <a:t>によく出てくるから </a:t>
                      </a:r>
                      <a:endParaRPr kumimoji="1" lang="ja-JP" altLang="en-US" dirty="0"/>
                    </a:p>
                  </a:txBody>
                  <a:tcPr/>
                </a:tc>
              </a:tr>
              <a:tr h="669565">
                <a:tc>
                  <a:txBody>
                    <a:bodyPr/>
                    <a:lstStyle/>
                    <a:p>
                      <a:r>
                        <a:rPr kumimoji="1" lang="ja-JP" altLang="en-US" dirty="0" smtClean="0"/>
                        <a:t>大熊</a:t>
                      </a:r>
                      <a:endParaRPr kumimoji="1" lang="ja-JP" altLang="en-US" dirty="0"/>
                    </a:p>
                  </a:txBody>
                  <a:tcPr/>
                </a:tc>
                <a:tc>
                  <a:txBody>
                    <a:bodyPr/>
                    <a:lstStyle/>
                    <a:p>
                      <a:r>
                        <a:rPr kumimoji="1" lang="ja-JP" altLang="en-US"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消臭力</a:t>
                      </a:r>
                      <a:endParaRPr kumimoji="1" lang="en-US" altLang="ja-JP" sz="1800" b="0" i="0" kern="1200" dirty="0" smtClean="0">
                        <a:solidFill>
                          <a:schemeClr val="dk1"/>
                        </a:solidFill>
                        <a:effectLst/>
                        <a:latin typeface="+mn-lt"/>
                        <a:ea typeface="+mn-ea"/>
                        <a:cs typeface="+mn-cs"/>
                      </a:endParaRPr>
                    </a:p>
                    <a:p>
                      <a:r>
                        <a:rPr kumimoji="1" lang="ja-JP" altLang="en-US" sz="1800" b="0" i="0" kern="1200" dirty="0" smtClean="0">
                          <a:solidFill>
                            <a:schemeClr val="dk1"/>
                          </a:solidFill>
                          <a:effectLst/>
                          <a:latin typeface="+mn-lt"/>
                          <a:ea typeface="+mn-ea"/>
                          <a:cs typeface="+mn-cs"/>
                        </a:rPr>
                        <a:t>ミゲル君のかわいさと声のギャップ</a:t>
                      </a:r>
                      <a:endParaRPr kumimoji="1" lang="ja-JP" altLang="en-US" dirty="0"/>
                    </a:p>
                  </a:txBody>
                  <a:tcPr/>
                </a:tc>
              </a:tr>
              <a:tr h="669565">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en-US" altLang="ja-JP" dirty="0" smtClean="0"/>
                        <a:t>earth </a:t>
                      </a:r>
                    </a:p>
                    <a:p>
                      <a:r>
                        <a:rPr lang="ja-JP" altLang="en-US" dirty="0" smtClean="0"/>
                        <a:t>宮崎あおいさんがブルーハーツを歌っているのが可愛くて新鮮だった。</a:t>
                      </a:r>
                      <a:endParaRPr kumimoji="1" lang="ja-JP" altLang="en-US" dirty="0"/>
                    </a:p>
                  </a:txBody>
                  <a:tcPr/>
                </a:tc>
              </a:tr>
              <a:tr h="669565">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dirty="0" smtClean="0"/>
                        <a:t>特に意識してみたことがない</a:t>
                      </a:r>
                      <a:endParaRPr kumimoji="1" lang="ja-JP" altLang="en-US" dirty="0"/>
                    </a:p>
                  </a:txBody>
                  <a:tcPr/>
                </a:tc>
              </a:tr>
            </a:tbl>
          </a:graphicData>
        </a:graphic>
      </p:graphicFrame>
      <p:sp>
        <p:nvSpPr>
          <p:cNvPr id="3" name="テキスト ボックス 2"/>
          <p:cNvSpPr txBox="1"/>
          <p:nvPr/>
        </p:nvSpPr>
        <p:spPr>
          <a:xfrm>
            <a:off x="683568" y="908720"/>
            <a:ext cx="3090911" cy="369332"/>
          </a:xfrm>
          <a:prstGeom prst="rect">
            <a:avLst/>
          </a:prstGeom>
          <a:noFill/>
        </p:spPr>
        <p:txBody>
          <a:bodyPr wrap="none" rtlCol="0">
            <a:spAutoFit/>
          </a:bodyPr>
          <a:lstStyle/>
          <a:p>
            <a:r>
              <a:rPr lang="ja-JP" altLang="en-US" dirty="0"/>
              <a:t>印象的なＣＭ・広告ってある？</a:t>
            </a:r>
            <a:endParaRPr kumimoji="1" lang="ja-JP" altLang="en-US" dirty="0"/>
          </a:p>
        </p:txBody>
      </p:sp>
    </p:spTree>
    <p:extLst>
      <p:ext uri="{BB962C8B-B14F-4D97-AF65-F5344CB8AC3E}">
        <p14:creationId xmlns:p14="http://schemas.microsoft.com/office/powerpoint/2010/main" val="2231332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813228067"/>
              </p:ext>
            </p:extLst>
          </p:nvPr>
        </p:nvGraphicFramePr>
        <p:xfrm>
          <a:off x="971600" y="1556792"/>
          <a:ext cx="6096000" cy="4023360"/>
        </p:xfrm>
        <a:graphic>
          <a:graphicData uri="http://schemas.openxmlformats.org/drawingml/2006/table">
            <a:tbl>
              <a:tblPr firstRow="1" bandRow="1">
                <a:tableStyleId>{16D9F66E-5EB9-4882-86FB-DCBF35E3C3E4}</a:tableStyleId>
              </a:tblPr>
              <a:tblGrid>
                <a:gridCol w="1080120"/>
                <a:gridCol w="792088"/>
                <a:gridCol w="4223792"/>
              </a:tblGrid>
              <a:tr h="139040">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面白いから。電車などで移動中や時間をつぶすためにも必ず持ち歩いている。</a:t>
                      </a:r>
                      <a:endParaRPr kumimoji="1" lang="ja-JP" altLang="en-US" dirty="0"/>
                    </a:p>
                  </a:txBody>
                  <a:tcPr/>
                </a:tc>
              </a:tr>
              <a:tr h="37084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技術書とか大学の授業で使う参考文献を書籍で買う </a:t>
                      </a:r>
                      <a:endParaRPr kumimoji="1" lang="ja-JP" altLang="en-US" dirty="0"/>
                    </a:p>
                  </a:txBody>
                  <a:tcPr/>
                </a:tc>
              </a:tr>
              <a:tr h="370840">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考えや視野が広がるので。特に自己啓発本が好きで不安や落ち込んだときなどよく読みます</a:t>
                      </a:r>
                      <a:endParaRPr kumimoji="1" lang="ja-JP" altLang="en-US" dirty="0"/>
                    </a:p>
                  </a:txBody>
                  <a:tcPr/>
                </a:tc>
              </a:tr>
              <a:tr h="37084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小説が好きだし、ゼミで課題の本がたくさんあります。</a:t>
                      </a:r>
                      <a:endParaRPr kumimoji="1" lang="ja-JP" altLang="en-US" dirty="0"/>
                    </a:p>
                  </a:txBody>
                  <a:tcPr/>
                </a:tc>
              </a:tr>
              <a:tr h="370840">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大学の課題があるのでそのための本を読まなくちゃいけないし、興味ある分野の本などは、買うか、学校で借りるか、友達に借り</a:t>
                      </a:r>
                      <a:endParaRPr kumimoji="1" lang="ja-JP" altLang="en-US" dirty="0"/>
                    </a:p>
                  </a:txBody>
                  <a:tcPr/>
                </a:tc>
              </a:tr>
            </a:tbl>
          </a:graphicData>
        </a:graphic>
      </p:graphicFrame>
      <p:sp>
        <p:nvSpPr>
          <p:cNvPr id="3" name="正方形/長方形 2"/>
          <p:cNvSpPr/>
          <p:nvPr/>
        </p:nvSpPr>
        <p:spPr>
          <a:xfrm>
            <a:off x="971600" y="908720"/>
            <a:ext cx="2122697" cy="369332"/>
          </a:xfrm>
          <a:prstGeom prst="rect">
            <a:avLst/>
          </a:prstGeom>
        </p:spPr>
        <p:txBody>
          <a:bodyPr wrap="none">
            <a:spAutoFit/>
          </a:bodyPr>
          <a:lstStyle/>
          <a:p>
            <a:r>
              <a:rPr lang="ja-JP" altLang="en-US" dirty="0" smtClean="0"/>
              <a:t>本</a:t>
            </a:r>
            <a:r>
              <a:rPr lang="ja-JP" altLang="en-US" dirty="0"/>
              <a:t>って買う？読む？</a:t>
            </a:r>
          </a:p>
        </p:txBody>
      </p:sp>
    </p:spTree>
    <p:extLst>
      <p:ext uri="{BB962C8B-B14F-4D97-AF65-F5344CB8AC3E}">
        <p14:creationId xmlns:p14="http://schemas.microsoft.com/office/powerpoint/2010/main" val="15430617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3"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050511719"/>
              </p:ext>
            </p:extLst>
          </p:nvPr>
        </p:nvGraphicFramePr>
        <p:xfrm>
          <a:off x="539552" y="1484784"/>
          <a:ext cx="8038355" cy="4608510"/>
        </p:xfrm>
        <a:graphic>
          <a:graphicData uri="http://schemas.openxmlformats.org/drawingml/2006/table">
            <a:tbl>
              <a:tblPr firstRow="1" bandRow="1">
                <a:tableStyleId>{16D9F66E-5EB9-4882-86FB-DCBF35E3C3E4}</a:tableStyleId>
              </a:tblPr>
              <a:tblGrid>
                <a:gridCol w="1424276"/>
                <a:gridCol w="1044469"/>
                <a:gridCol w="5569610"/>
              </a:tblGrid>
              <a:tr h="1232850">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近くの書店で見当たらなかったらアマゾンで買う。</a:t>
                      </a:r>
                      <a:endParaRPr kumimoji="1" lang="ja-JP" altLang="en-US" dirty="0"/>
                    </a:p>
                  </a:txBody>
                  <a:tcPr/>
                </a:tc>
              </a:tr>
              <a:tr h="123285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すぐ欲しい時と、数日待ってもいい時で使い分けている</a:t>
                      </a:r>
                      <a:endParaRPr kumimoji="1" lang="ja-JP" altLang="en-US" dirty="0"/>
                    </a:p>
                  </a:txBody>
                  <a:tcPr/>
                </a:tc>
              </a:tr>
              <a:tr h="714270">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本屋でないと立ち読みできないので</a:t>
                      </a:r>
                      <a:endParaRPr kumimoji="1" lang="ja-JP" altLang="en-US" dirty="0"/>
                    </a:p>
                  </a:txBody>
                  <a:tcPr/>
                </a:tc>
              </a:tr>
              <a:tr h="714270">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専門書籍はネットが多い。本屋に行っても在庫がないものでもすぐに手に入るし、安いから。</a:t>
                      </a:r>
                      <a:endParaRPr kumimoji="1" lang="ja-JP" altLang="en-US" dirty="0"/>
                    </a:p>
                  </a:txBody>
                  <a:tcPr/>
                </a:tc>
              </a:tr>
              <a:tr h="714270">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dirty="0" smtClean="0"/>
                        <a:t>アマゾン</a:t>
                      </a:r>
                      <a:endParaRPr kumimoji="1" lang="ja-JP" altLang="en-US" dirty="0"/>
                    </a:p>
                  </a:txBody>
                  <a:tcPr/>
                </a:tc>
              </a:tr>
            </a:tbl>
          </a:graphicData>
        </a:graphic>
      </p:graphicFrame>
      <p:sp>
        <p:nvSpPr>
          <p:cNvPr id="3" name="正方形/長方形 2"/>
          <p:cNvSpPr/>
          <p:nvPr/>
        </p:nvSpPr>
        <p:spPr>
          <a:xfrm>
            <a:off x="395536" y="980728"/>
            <a:ext cx="4062331" cy="369332"/>
          </a:xfrm>
          <a:prstGeom prst="rect">
            <a:avLst/>
          </a:prstGeom>
        </p:spPr>
        <p:txBody>
          <a:bodyPr wrap="none">
            <a:spAutoFit/>
          </a:bodyPr>
          <a:lstStyle/>
          <a:p>
            <a:r>
              <a:rPr lang="ja-JP" altLang="en-US" dirty="0"/>
              <a:t>本ってネットで買う？何をどこで買った？</a:t>
            </a:r>
          </a:p>
        </p:txBody>
      </p:sp>
    </p:spTree>
    <p:extLst>
      <p:ext uri="{BB962C8B-B14F-4D97-AF65-F5344CB8AC3E}">
        <p14:creationId xmlns:p14="http://schemas.microsoft.com/office/powerpoint/2010/main" val="15430617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2337522108"/>
              </p:ext>
            </p:extLst>
          </p:nvPr>
        </p:nvGraphicFramePr>
        <p:xfrm>
          <a:off x="611560" y="1484784"/>
          <a:ext cx="8029865" cy="4608512"/>
        </p:xfrm>
        <a:graphic>
          <a:graphicData uri="http://schemas.openxmlformats.org/drawingml/2006/table">
            <a:tbl>
              <a:tblPr firstRow="1" bandRow="1">
                <a:tableStyleId>{16D9F66E-5EB9-4882-86FB-DCBF35E3C3E4}</a:tableStyleId>
              </a:tblPr>
              <a:tblGrid>
                <a:gridCol w="1422772"/>
                <a:gridCol w="1043366"/>
                <a:gridCol w="5563727"/>
              </a:tblGrid>
              <a:tr h="148232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紙媒体の方が頭に入る。好きな本は友達にも貸したいし、本に不自由をあまり感じていないから。</a:t>
                      </a:r>
                      <a:endParaRPr kumimoji="1" lang="ja-JP" altLang="en-US" dirty="0"/>
                    </a:p>
                  </a:txBody>
                  <a:tcPr/>
                </a:tc>
              </a:tr>
              <a:tr h="571960">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dirty="0" smtClean="0"/>
                        <a:t>持っている</a:t>
                      </a:r>
                      <a:endParaRPr kumimoji="1" lang="ja-JP" altLang="en-US" dirty="0"/>
                    </a:p>
                  </a:txBody>
                  <a:tcPr/>
                </a:tc>
              </a:tr>
              <a:tr h="1410312">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立ち読みして吟味できる本屋が好きなので、電子書籍のほうが持ち運び便利だと思いますが、まだ買ったことがありません。</a:t>
                      </a:r>
                      <a:endParaRPr kumimoji="1" lang="ja-JP" altLang="en-US" dirty="0"/>
                    </a:p>
                  </a:txBody>
                  <a:tcPr/>
                </a:tc>
              </a:tr>
              <a:tr h="571960">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書籍に対して不満があまりないから。 </a:t>
                      </a:r>
                      <a:endParaRPr kumimoji="1" lang="ja-JP" altLang="en-US" dirty="0"/>
                    </a:p>
                  </a:txBody>
                  <a:tcPr/>
                </a:tc>
              </a:tr>
              <a:tr h="571960">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今のところ書物は紙派だからです。</a:t>
                      </a:r>
                      <a:endParaRPr kumimoji="1" lang="ja-JP" altLang="en-US" dirty="0"/>
                    </a:p>
                  </a:txBody>
                  <a:tcPr/>
                </a:tc>
              </a:tr>
            </a:tbl>
          </a:graphicData>
        </a:graphic>
      </p:graphicFrame>
      <p:sp>
        <p:nvSpPr>
          <p:cNvPr id="3" name="正方形/長方形 2"/>
          <p:cNvSpPr/>
          <p:nvPr/>
        </p:nvSpPr>
        <p:spPr>
          <a:xfrm>
            <a:off x="611560" y="1052736"/>
            <a:ext cx="4522392" cy="369332"/>
          </a:xfrm>
          <a:prstGeom prst="rect">
            <a:avLst/>
          </a:prstGeom>
        </p:spPr>
        <p:txBody>
          <a:bodyPr wrap="none">
            <a:spAutoFit/>
          </a:bodyPr>
          <a:lstStyle/>
          <a:p>
            <a:r>
              <a:rPr lang="ja-JP" altLang="en-US" dirty="0"/>
              <a:t>電子書籍って今後買う予定ある？持ってる？</a:t>
            </a:r>
          </a:p>
        </p:txBody>
      </p:sp>
      <p:sp>
        <p:nvSpPr>
          <p:cNvPr id="4" name="テキスト ボックス 3"/>
          <p:cNvSpPr txBox="1"/>
          <p:nvPr/>
        </p:nvSpPr>
        <p:spPr>
          <a:xfrm>
            <a:off x="1259632" y="6453336"/>
            <a:ext cx="5032147" cy="369332"/>
          </a:xfrm>
          <a:prstGeom prst="rect">
            <a:avLst/>
          </a:prstGeom>
          <a:noFill/>
        </p:spPr>
        <p:txBody>
          <a:bodyPr wrap="none" rtlCol="0">
            <a:spAutoFit/>
          </a:bodyPr>
          <a:lstStyle/>
          <a:p>
            <a:r>
              <a:rPr kumimoji="1" lang="en-US" altLang="ja-JP" dirty="0" smtClean="0"/>
              <a:t>【</a:t>
            </a:r>
            <a:r>
              <a:rPr lang="ja-JP" altLang="en-US" dirty="0"/>
              <a:t>あまり普及して</a:t>
            </a:r>
            <a:r>
              <a:rPr lang="ja-JP" altLang="en-US" dirty="0" smtClean="0"/>
              <a:t>いない、紙</a:t>
            </a:r>
            <a:r>
              <a:rPr lang="ja-JP" altLang="en-US" dirty="0"/>
              <a:t>に不満を持って</a:t>
            </a:r>
            <a:r>
              <a:rPr lang="ja-JP" altLang="en-US" dirty="0" smtClean="0"/>
              <a:t>いない</a:t>
            </a:r>
            <a:r>
              <a:rPr kumimoji="1" lang="en-US" altLang="ja-JP" dirty="0" smtClean="0"/>
              <a:t>】</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929626334"/>
              </p:ext>
            </p:extLst>
          </p:nvPr>
        </p:nvGraphicFramePr>
        <p:xfrm>
          <a:off x="1403648" y="1278052"/>
          <a:ext cx="7342040" cy="3779203"/>
        </p:xfrm>
        <a:graphic>
          <a:graphicData uri="http://schemas.openxmlformats.org/drawingml/2006/table">
            <a:tbl>
              <a:tblPr firstRow="1" bandRow="1">
                <a:tableStyleId>{16D9F66E-5EB9-4882-86FB-DCBF35E3C3E4}</a:tableStyleId>
              </a:tblPr>
              <a:tblGrid>
                <a:gridCol w="1300900"/>
                <a:gridCol w="953993"/>
                <a:gridCol w="5087147"/>
              </a:tblGrid>
              <a:tr h="1783171">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ネットの情報は３割くらいしか信用していないし、ネットで出会った人を好きになることもない。知り合いだったとしても、実際に会って話してみないと分からないことがたくさんあると思うから。</a:t>
                      </a:r>
                      <a:endParaRPr kumimoji="1" lang="ja-JP" altLang="en-US" dirty="0"/>
                    </a:p>
                  </a:txBody>
                  <a:tcPr/>
                </a:tc>
              </a:tr>
              <a:tr h="451984">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ソーシャル怖いので </a:t>
                      </a:r>
                      <a:endParaRPr kumimoji="1" lang="ja-JP" altLang="en-US" dirty="0"/>
                    </a:p>
                  </a:txBody>
                  <a:tcPr/>
                </a:tc>
              </a:tr>
              <a:tr h="451984">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好きな人からならどんな伝える手段でも嬉しい</a:t>
                      </a:r>
                      <a:endParaRPr kumimoji="1" lang="ja-JP" altLang="en-US" dirty="0"/>
                    </a:p>
                  </a:txBody>
                  <a:tcPr/>
                </a:tc>
              </a:tr>
              <a:tr h="451984">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コミュニケーション障害か！</a:t>
                      </a:r>
                      <a:r>
                        <a:rPr lang="ja-JP" altLang="en-US" dirty="0" err="1" smtClean="0"/>
                        <a:t>って</a:t>
                      </a:r>
                      <a:r>
                        <a:rPr lang="ja-JP" altLang="en-US" dirty="0" smtClean="0"/>
                        <a:t>思う</a:t>
                      </a:r>
                      <a:r>
                        <a:rPr lang="en-US" altLang="ja-JP" dirty="0" smtClean="0"/>
                        <a:t>(</a:t>
                      </a:r>
                      <a:r>
                        <a:rPr lang="ja-JP" altLang="en-US" dirty="0" smtClean="0"/>
                        <a:t>笑</a:t>
                      </a:r>
                      <a:r>
                        <a:rPr lang="en-US" altLang="ja-JP" dirty="0" smtClean="0"/>
                        <a:t>)</a:t>
                      </a:r>
                      <a:endParaRPr kumimoji="1" lang="ja-JP" altLang="en-US" dirty="0"/>
                    </a:p>
                  </a:txBody>
                  <a:tcPr/>
                </a:tc>
              </a:tr>
              <a:tr h="451984">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現実味が無いというか、本気にはとらえないと思います。</a:t>
                      </a:r>
                      <a:endParaRPr kumimoji="1" lang="ja-JP" altLang="en-US" dirty="0"/>
                    </a:p>
                  </a:txBody>
                  <a:tcPr/>
                </a:tc>
              </a:tr>
            </a:tbl>
          </a:graphicData>
        </a:graphic>
      </p:graphicFrame>
      <p:sp>
        <p:nvSpPr>
          <p:cNvPr id="3" name="正方形/長方形 2"/>
          <p:cNvSpPr/>
          <p:nvPr/>
        </p:nvSpPr>
        <p:spPr>
          <a:xfrm>
            <a:off x="683568" y="908720"/>
            <a:ext cx="3328155" cy="369332"/>
          </a:xfrm>
          <a:prstGeom prst="rect">
            <a:avLst/>
          </a:prstGeom>
        </p:spPr>
        <p:txBody>
          <a:bodyPr wrap="none">
            <a:spAutoFit/>
          </a:bodyPr>
          <a:lstStyle/>
          <a:p>
            <a:r>
              <a:rPr lang="en-US" altLang="ja-JP" dirty="0"/>
              <a:t>twitter</a:t>
            </a:r>
            <a:r>
              <a:rPr lang="ja-JP" altLang="en-US" dirty="0"/>
              <a:t>で告白されたら付き合う？</a:t>
            </a:r>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496944" cy="66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0416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484522944"/>
              </p:ext>
            </p:extLst>
          </p:nvPr>
        </p:nvGraphicFramePr>
        <p:xfrm>
          <a:off x="1187623" y="1340768"/>
          <a:ext cx="7560840" cy="4519729"/>
        </p:xfrm>
        <a:graphic>
          <a:graphicData uri="http://schemas.openxmlformats.org/drawingml/2006/table">
            <a:tbl>
              <a:tblPr firstRow="1" bandRow="1">
                <a:tableStyleId>{16D9F66E-5EB9-4882-86FB-DCBF35E3C3E4}</a:tableStyleId>
              </a:tblPr>
              <a:tblGrid>
                <a:gridCol w="1339668"/>
                <a:gridCol w="982423"/>
                <a:gridCol w="5238749"/>
              </a:tblGrid>
              <a:tr h="2073831">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特に相手にメッセージを送ることもないのでそのまま放置。むしろ解除する方が意識過剰だと思うし、別れたからって嫌いになるわけではないので友達関係で良いと思う。</a:t>
                      </a:r>
                      <a:endParaRPr kumimoji="1" lang="ja-JP" altLang="en-US" dirty="0"/>
                    </a:p>
                  </a:txBody>
                  <a:tcPr/>
                </a:tc>
              </a:tr>
              <a:tr h="525658">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そこまでストイックじゃないので </a:t>
                      </a:r>
                      <a:endParaRPr kumimoji="1" lang="ja-JP" altLang="en-US" dirty="0"/>
                    </a:p>
                  </a:txBody>
                  <a:tcPr/>
                </a:tc>
              </a:tr>
              <a:tr h="525658">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気まずくなるし、付き合っていた仲なら関係を切りたくないので</a:t>
                      </a:r>
                      <a:endParaRPr kumimoji="1" lang="ja-JP" altLang="en-US" dirty="0"/>
                    </a:p>
                  </a:txBody>
                  <a:tcPr/>
                </a:tc>
              </a:tr>
              <a:tr h="525658">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やっぱり気になってしまうし、自分も自由に使えなくなってしまう気がするから。</a:t>
                      </a:r>
                      <a:endParaRPr kumimoji="1" lang="ja-JP" altLang="en-US" dirty="0"/>
                    </a:p>
                  </a:txBody>
                  <a:tcPr/>
                </a:tc>
              </a:tr>
              <a:tr h="525658">
                <a:tc>
                  <a:txBody>
                    <a:bodyPr/>
                    <a:lstStyle/>
                    <a:p>
                      <a:r>
                        <a:rPr kumimoji="1" lang="ja-JP" altLang="en-US" dirty="0" smtClean="0"/>
                        <a:t>本田</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そこまで</a:t>
                      </a:r>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とか</a:t>
                      </a:r>
                      <a:r>
                        <a:rPr kumimoji="1" lang="en-US" altLang="ja-JP" sz="1800" b="0" i="0" kern="1200" dirty="0" err="1" smtClean="0">
                          <a:solidFill>
                            <a:schemeClr val="dk1"/>
                          </a:solidFill>
                          <a:effectLst/>
                          <a:latin typeface="+mn-lt"/>
                          <a:ea typeface="+mn-ea"/>
                          <a:cs typeface="+mn-cs"/>
                        </a:rPr>
                        <a:t>facebook</a:t>
                      </a:r>
                      <a:r>
                        <a:rPr kumimoji="1" lang="ja-JP" altLang="en-US" sz="1800" b="0" i="0" kern="1200" dirty="0" smtClean="0">
                          <a:solidFill>
                            <a:schemeClr val="dk1"/>
                          </a:solidFill>
                          <a:effectLst/>
                          <a:latin typeface="+mn-lt"/>
                          <a:ea typeface="+mn-ea"/>
                          <a:cs typeface="+mn-cs"/>
                        </a:rPr>
                        <a:t>を使わないので、多分解除してもしなくてもあまり変わらないと思うから。</a:t>
                      </a:r>
                      <a:endParaRPr kumimoji="1" lang="ja-JP" altLang="en-US" dirty="0"/>
                    </a:p>
                  </a:txBody>
                  <a:tcPr/>
                </a:tc>
              </a:tr>
            </a:tbl>
          </a:graphicData>
        </a:graphic>
      </p:graphicFrame>
      <p:sp>
        <p:nvSpPr>
          <p:cNvPr id="4" name="テキスト ボックス 3"/>
          <p:cNvSpPr txBox="1"/>
          <p:nvPr/>
        </p:nvSpPr>
        <p:spPr>
          <a:xfrm>
            <a:off x="683568" y="836712"/>
            <a:ext cx="6647974" cy="369332"/>
          </a:xfrm>
          <a:prstGeom prst="rect">
            <a:avLst/>
          </a:prstGeom>
          <a:noFill/>
        </p:spPr>
        <p:txBody>
          <a:bodyPr wrap="none" rtlCol="0">
            <a:spAutoFit/>
          </a:bodyPr>
          <a:lstStyle/>
          <a:p>
            <a:r>
              <a:rPr lang="ja-JP" altLang="en-US" dirty="0"/>
              <a:t>恋人と別れたら</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上の友達関係を解除する？</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145270789"/>
              </p:ext>
            </p:extLst>
          </p:nvPr>
        </p:nvGraphicFramePr>
        <p:xfrm>
          <a:off x="1331641" y="1484785"/>
          <a:ext cx="7200798" cy="3925847"/>
        </p:xfrm>
        <a:graphic>
          <a:graphicData uri="http://schemas.openxmlformats.org/drawingml/2006/table">
            <a:tbl>
              <a:tblPr firstRow="1" bandRow="1">
                <a:tableStyleId>{16D9F66E-5EB9-4882-86FB-DCBF35E3C3E4}</a:tableStyleId>
              </a:tblPr>
              <a:tblGrid>
                <a:gridCol w="1275874"/>
                <a:gridCol w="935640"/>
                <a:gridCol w="4989284"/>
              </a:tblGrid>
              <a:tr h="594410">
                <a:tc>
                  <a:txBody>
                    <a:bodyPr/>
                    <a:lstStyle/>
                    <a:p>
                      <a:r>
                        <a:rPr kumimoji="1" lang="ja-JP" altLang="en-US" b="0" dirty="0" smtClean="0"/>
                        <a:t>小山</a:t>
                      </a:r>
                      <a:endParaRPr kumimoji="1" lang="ja-JP" altLang="en-US" b="0"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恥ずかしいから。必要がないから。</a:t>
                      </a:r>
                      <a:endParaRPr kumimoji="1" lang="ja-JP" altLang="en-US" dirty="0"/>
                    </a:p>
                  </a:txBody>
                  <a:tcPr/>
                </a:tc>
              </a:tr>
              <a:tr h="1486025">
                <a:tc>
                  <a:txBody>
                    <a:bodyPr/>
                    <a:lstStyle/>
                    <a:p>
                      <a:r>
                        <a:rPr kumimoji="1" lang="ja-JP" altLang="en-US" dirty="0" smtClean="0"/>
                        <a:t>小島</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勝手に見つけてくれないと繋がってても活用できず無意味だから。でも親のアカウントは作ってあげたので知ってる </a:t>
                      </a:r>
                      <a:endParaRPr kumimoji="1" lang="ja-JP" altLang="en-US" dirty="0"/>
                    </a:p>
                  </a:txBody>
                  <a:tcPr/>
                </a:tc>
              </a:tr>
              <a:tr h="602666">
                <a:tc>
                  <a:txBody>
                    <a:bodyPr/>
                    <a:lstStyle/>
                    <a:p>
                      <a:r>
                        <a:rPr kumimoji="1" lang="ja-JP" altLang="en-US" dirty="0" smtClean="0"/>
                        <a:t>大熊</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親が</a:t>
                      </a:r>
                      <a:r>
                        <a:rPr kumimoji="1" lang="en-US" altLang="ja-JP" sz="1800" b="0" i="0" kern="1200" dirty="0" smtClean="0">
                          <a:solidFill>
                            <a:schemeClr val="dk1"/>
                          </a:solidFill>
                          <a:effectLst/>
                          <a:latin typeface="+mn-lt"/>
                          <a:ea typeface="+mn-ea"/>
                          <a:cs typeface="+mn-cs"/>
                        </a:rPr>
                        <a:t>SNS</a:t>
                      </a:r>
                      <a:r>
                        <a:rPr kumimoji="1" lang="ja-JP" altLang="en-US" sz="1800" b="0" i="0" kern="1200" dirty="0" smtClean="0">
                          <a:solidFill>
                            <a:schemeClr val="dk1"/>
                          </a:solidFill>
                          <a:effectLst/>
                          <a:latin typeface="+mn-lt"/>
                          <a:ea typeface="+mn-ea"/>
                          <a:cs typeface="+mn-cs"/>
                        </a:rPr>
                        <a:t>を使っていないし、友達関係を詳しく見られたくないので</a:t>
                      </a:r>
                      <a:endParaRPr kumimoji="1" lang="ja-JP" altLang="en-US" dirty="0"/>
                    </a:p>
                  </a:txBody>
                  <a:tcPr/>
                </a:tc>
              </a:tr>
              <a:tr h="602666">
                <a:tc>
                  <a:txBody>
                    <a:bodyPr/>
                    <a:lstStyle/>
                    <a:p>
                      <a:r>
                        <a:rPr kumimoji="1" lang="ja-JP" altLang="en-US" dirty="0" smtClean="0"/>
                        <a:t>新木</a:t>
                      </a:r>
                      <a:endParaRPr kumimoji="1" lang="ja-JP" altLang="en-US" dirty="0"/>
                    </a:p>
                  </a:txBody>
                  <a:tcPr/>
                </a:tc>
                <a:tc>
                  <a:txBody>
                    <a:bodyPr/>
                    <a:lstStyle/>
                    <a:p>
                      <a:r>
                        <a:rPr kumimoji="1" lang="en-US" altLang="ja-JP" dirty="0" smtClean="0"/>
                        <a:t>×</a:t>
                      </a:r>
                      <a:endParaRPr kumimoji="1" lang="ja-JP" altLang="en-US" dirty="0"/>
                    </a:p>
                  </a:txBody>
                  <a:tcPr/>
                </a:tc>
                <a:tc>
                  <a:txBody>
                    <a:bodyPr/>
                    <a:lstStyle/>
                    <a:p>
                      <a:r>
                        <a:rPr lang="ja-JP" altLang="en-US" dirty="0" smtClean="0"/>
                        <a:t>親が使用していない。</a:t>
                      </a:r>
                      <a:endParaRPr kumimoji="1" lang="ja-JP" altLang="en-US" dirty="0"/>
                    </a:p>
                  </a:txBody>
                  <a:tcPr/>
                </a:tc>
              </a:tr>
              <a:tr h="602666">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親に見つけられたので</a:t>
                      </a:r>
                      <a:r>
                        <a:rPr kumimoji="1" lang="en-US" altLang="ja-JP" sz="1800" b="0" i="0" kern="1200" dirty="0" smtClean="0">
                          <a:solidFill>
                            <a:schemeClr val="dk1"/>
                          </a:solidFill>
                          <a:effectLst/>
                          <a:latin typeface="+mn-lt"/>
                          <a:ea typeface="+mn-ea"/>
                          <a:cs typeface="+mn-cs"/>
                        </a:rPr>
                        <a:t>accept</a:t>
                      </a:r>
                      <a:r>
                        <a:rPr kumimoji="1" lang="ja-JP" altLang="en-US" sz="1800" b="0" i="0" kern="1200" dirty="0" smtClean="0">
                          <a:solidFill>
                            <a:schemeClr val="dk1"/>
                          </a:solidFill>
                          <a:effectLst/>
                          <a:latin typeface="+mn-lt"/>
                          <a:ea typeface="+mn-ea"/>
                          <a:cs typeface="+mn-cs"/>
                        </a:rPr>
                        <a:t>しました。</a:t>
                      </a:r>
                      <a:endParaRPr kumimoji="1" lang="ja-JP" altLang="en-US" dirty="0"/>
                    </a:p>
                  </a:txBody>
                  <a:tcPr/>
                </a:tc>
              </a:tr>
            </a:tbl>
          </a:graphicData>
        </a:graphic>
      </p:graphicFrame>
      <p:sp>
        <p:nvSpPr>
          <p:cNvPr id="4" name="テキスト ボックス 3"/>
          <p:cNvSpPr txBox="1"/>
          <p:nvPr/>
        </p:nvSpPr>
        <p:spPr>
          <a:xfrm>
            <a:off x="611560" y="908720"/>
            <a:ext cx="6353021" cy="369332"/>
          </a:xfrm>
          <a:prstGeom prst="rect">
            <a:avLst/>
          </a:prstGeom>
          <a:noFill/>
        </p:spPr>
        <p:txBody>
          <a:bodyPr wrap="none" rtlCol="0">
            <a:spAutoFit/>
          </a:bodyPr>
          <a:lstStyle/>
          <a:p>
            <a:r>
              <a:rPr lang="ja-JP" altLang="en-US" dirty="0"/>
              <a:t>親と</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上なんかで友達関係になっている？</a:t>
            </a:r>
            <a:endParaRPr kumimoji="1" lang="ja-JP" altLang="en-US" dirty="0"/>
          </a:p>
        </p:txBody>
      </p:sp>
      <p:sp>
        <p:nvSpPr>
          <p:cNvPr id="3" name="正方形/長方形 2"/>
          <p:cNvSpPr/>
          <p:nvPr/>
        </p:nvSpPr>
        <p:spPr>
          <a:xfrm>
            <a:off x="971599" y="5805264"/>
            <a:ext cx="5992981" cy="369332"/>
          </a:xfrm>
          <a:prstGeom prst="rect">
            <a:avLst/>
          </a:prstGeom>
        </p:spPr>
        <p:txBody>
          <a:bodyPr wrap="square">
            <a:spAutoFit/>
          </a:bodyPr>
          <a:lstStyle/>
          <a:p>
            <a:r>
              <a:rPr lang="ja-JP" altLang="en-US" dirty="0"/>
              <a:t>基本的には親とはあまりつながりたくない</a:t>
            </a:r>
            <a:r>
              <a:rPr lang="ja-JP" altLang="en-US" dirty="0" smtClean="0"/>
              <a:t>メディア</a:t>
            </a:r>
            <a:endParaRPr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978391167"/>
              </p:ext>
            </p:extLst>
          </p:nvPr>
        </p:nvGraphicFramePr>
        <p:xfrm>
          <a:off x="1403647" y="1412776"/>
          <a:ext cx="7344817" cy="3600399"/>
        </p:xfrm>
        <a:graphic>
          <a:graphicData uri="http://schemas.openxmlformats.org/drawingml/2006/table">
            <a:tbl>
              <a:tblPr firstRow="1" bandRow="1">
                <a:tableStyleId>{16D9F66E-5EB9-4882-86FB-DCBF35E3C3E4}</a:tableStyleId>
              </a:tblPr>
              <a:tblGrid>
                <a:gridCol w="1301392"/>
                <a:gridCol w="954354"/>
                <a:gridCol w="5089071"/>
              </a:tblGrid>
              <a:tr h="1601699">
                <a:tc>
                  <a:txBody>
                    <a:bodyPr/>
                    <a:lstStyle/>
                    <a:p>
                      <a:r>
                        <a:rPr kumimoji="1" lang="ja-JP" altLang="en-US" b="0" dirty="0" smtClean="0"/>
                        <a:t>小山</a:t>
                      </a:r>
                      <a:endParaRPr kumimoji="1" lang="ja-JP" altLang="en-US" b="0"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アメリカ時代の先生は普段話すことができないので、今どんなことを考えていたり、どんな生徒がいるかという話を見るのが面白い。</a:t>
                      </a:r>
                      <a:endParaRPr kumimoji="1" lang="ja-JP" altLang="en-US" dirty="0"/>
                    </a:p>
                  </a:txBody>
                  <a:tcPr/>
                </a:tc>
              </a:tr>
              <a:tr h="499675">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先生と生徒から友達になったので </a:t>
                      </a:r>
                      <a:endParaRPr kumimoji="1" lang="ja-JP" altLang="en-US" dirty="0"/>
                    </a:p>
                  </a:txBody>
                  <a:tcPr/>
                </a:tc>
              </a:tr>
              <a:tr h="499675">
                <a:tc>
                  <a:txBody>
                    <a:bodyPr/>
                    <a:lstStyle/>
                    <a:p>
                      <a:r>
                        <a:rPr kumimoji="1" lang="ja-JP" altLang="en-US" dirty="0" smtClean="0"/>
                        <a:t>大熊</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友達感覚で</a:t>
                      </a:r>
                      <a:endParaRPr kumimoji="1" lang="ja-JP" altLang="en-US" dirty="0"/>
                    </a:p>
                  </a:txBody>
                  <a:tcPr/>
                </a:tc>
              </a:tr>
              <a:tr h="499675">
                <a:tc>
                  <a:txBody>
                    <a:bodyPr/>
                    <a:lstStyle/>
                    <a:p>
                      <a:r>
                        <a:rPr kumimoji="1" lang="ja-JP" altLang="en-US" dirty="0" smtClean="0"/>
                        <a:t>新木</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lang="ja-JP" altLang="en-US" dirty="0" smtClean="0"/>
                        <a:t>ゼミの</a:t>
                      </a:r>
                      <a:r>
                        <a:rPr lang="ja-JP" altLang="en-US" dirty="0" err="1" smtClean="0"/>
                        <a:t>みんながして</a:t>
                      </a:r>
                      <a:r>
                        <a:rPr lang="ja-JP" altLang="en-US" dirty="0" smtClean="0"/>
                        <a:t>いるから。</a:t>
                      </a:r>
                      <a:endParaRPr kumimoji="1" lang="ja-JP" altLang="en-US" dirty="0"/>
                    </a:p>
                  </a:txBody>
                  <a:tcPr/>
                </a:tc>
              </a:tr>
              <a:tr h="499675">
                <a:tc>
                  <a:txBody>
                    <a:bodyPr/>
                    <a:lstStyle/>
                    <a:p>
                      <a:r>
                        <a:rPr kumimoji="1" lang="ja-JP" altLang="en-US" dirty="0" smtClean="0"/>
                        <a:t>本田</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先生達が好きだからです</a:t>
                      </a:r>
                      <a:endParaRPr kumimoji="1" lang="ja-JP" altLang="en-US" dirty="0"/>
                    </a:p>
                  </a:txBody>
                  <a:tcPr/>
                </a:tc>
              </a:tr>
            </a:tbl>
          </a:graphicData>
        </a:graphic>
      </p:graphicFrame>
      <p:sp>
        <p:nvSpPr>
          <p:cNvPr id="3" name="テキスト ボックス 2"/>
          <p:cNvSpPr txBox="1"/>
          <p:nvPr/>
        </p:nvSpPr>
        <p:spPr>
          <a:xfrm>
            <a:off x="611560" y="836712"/>
            <a:ext cx="6583854" cy="369332"/>
          </a:xfrm>
          <a:prstGeom prst="rect">
            <a:avLst/>
          </a:prstGeom>
          <a:noFill/>
        </p:spPr>
        <p:txBody>
          <a:bodyPr wrap="none" rtlCol="0">
            <a:spAutoFit/>
          </a:bodyPr>
          <a:lstStyle/>
          <a:p>
            <a:r>
              <a:rPr lang="ja-JP" altLang="en-US" dirty="0"/>
              <a:t>先生と</a:t>
            </a:r>
            <a:r>
              <a:rPr lang="en-US" altLang="ja-JP" dirty="0" err="1"/>
              <a:t>mixi</a:t>
            </a:r>
            <a:r>
              <a:rPr lang="ja-JP" altLang="en-US" dirty="0" err="1"/>
              <a:t>、</a:t>
            </a:r>
            <a:r>
              <a:rPr lang="en-US" altLang="ja-JP" dirty="0"/>
              <a:t>twitter</a:t>
            </a:r>
            <a:r>
              <a:rPr lang="ja-JP" altLang="en-US" dirty="0" err="1"/>
              <a:t>、</a:t>
            </a:r>
            <a:r>
              <a:rPr lang="en-US" altLang="ja-JP" dirty="0" err="1"/>
              <a:t>facebook</a:t>
            </a:r>
            <a:r>
              <a:rPr lang="ja-JP" altLang="en-US" dirty="0"/>
              <a:t>上なんかで友達関係になっている？</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1153248015"/>
              </p:ext>
            </p:extLst>
          </p:nvPr>
        </p:nvGraphicFramePr>
        <p:xfrm>
          <a:off x="1547663" y="1556793"/>
          <a:ext cx="7200799" cy="3312367"/>
        </p:xfrm>
        <a:graphic>
          <a:graphicData uri="http://schemas.openxmlformats.org/drawingml/2006/table">
            <a:tbl>
              <a:tblPr firstRow="1" bandRow="1">
                <a:tableStyleId>{16D9F66E-5EB9-4882-86FB-DCBF35E3C3E4}</a:tableStyleId>
              </a:tblPr>
              <a:tblGrid>
                <a:gridCol w="1275874"/>
                <a:gridCol w="1701165"/>
                <a:gridCol w="4223760"/>
              </a:tblGrid>
              <a:tr h="720826">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ソフトバンク　</a:t>
                      </a:r>
                      <a:r>
                        <a:rPr kumimoji="1" lang="en-US" altLang="ja-JP" sz="1800" b="0" i="0" kern="1200" dirty="0" smtClean="0">
                          <a:solidFill>
                            <a:schemeClr val="dk1"/>
                          </a:solidFill>
                          <a:effectLst/>
                          <a:latin typeface="+mn-lt"/>
                          <a:ea typeface="+mn-ea"/>
                          <a:cs typeface="+mn-cs"/>
                        </a:rPr>
                        <a:t>822P</a:t>
                      </a:r>
                      <a:endParaRPr kumimoji="1" lang="ja-JP" altLang="en-US" dirty="0"/>
                    </a:p>
                  </a:txBody>
                  <a:tcPr/>
                </a:tc>
                <a:tc>
                  <a:txBody>
                    <a:bodyPr/>
                    <a:lstStyle/>
                    <a:p>
                      <a:endParaRPr kumimoji="1" lang="ja-JP" altLang="en-US" dirty="0"/>
                    </a:p>
                  </a:txBody>
                  <a:tcPr/>
                </a:tc>
              </a:tr>
              <a:tr h="1338678">
                <a:tc>
                  <a:txBody>
                    <a:bodyPr/>
                    <a:lstStyle/>
                    <a:p>
                      <a:r>
                        <a:rPr kumimoji="1" lang="ja-JP" altLang="en-US" dirty="0" smtClean="0"/>
                        <a:t>小島</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のガラケー、</a:t>
                      </a:r>
                      <a:r>
                        <a:rPr kumimoji="1" lang="en-US" altLang="ja-JP" sz="1800" b="0" i="0" kern="1200" dirty="0" smtClean="0">
                          <a:solidFill>
                            <a:schemeClr val="dk1"/>
                          </a:solidFill>
                          <a:effectLst/>
                          <a:latin typeface="+mn-lt"/>
                          <a:ea typeface="+mn-ea"/>
                          <a:cs typeface="+mn-cs"/>
                        </a:rPr>
                        <a:t>iPhone3GS</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は家族が全員</a:t>
                      </a:r>
                      <a:r>
                        <a:rPr kumimoji="1" lang="en-US" altLang="ja-JP" sz="1800" b="0" i="0" kern="1200" dirty="0" smtClean="0">
                          <a:solidFill>
                            <a:schemeClr val="dk1"/>
                          </a:solidFill>
                          <a:effectLst/>
                          <a:latin typeface="+mn-lt"/>
                          <a:ea typeface="+mn-ea"/>
                          <a:cs typeface="+mn-cs"/>
                        </a:rPr>
                        <a:t>au</a:t>
                      </a:r>
                      <a:r>
                        <a:rPr kumimoji="1" lang="ja-JP" altLang="en-US" sz="1800" b="0" i="0" kern="1200" dirty="0" smtClean="0">
                          <a:solidFill>
                            <a:schemeClr val="dk1"/>
                          </a:solidFill>
                          <a:effectLst/>
                          <a:latin typeface="+mn-lt"/>
                          <a:ea typeface="+mn-ea"/>
                          <a:cs typeface="+mn-cs"/>
                        </a:rPr>
                        <a:t>だから、</a:t>
                      </a:r>
                      <a:r>
                        <a:rPr kumimoji="1" lang="en-US" altLang="ja-JP" sz="1800" b="0" i="0" kern="1200" dirty="0" smtClean="0">
                          <a:solidFill>
                            <a:schemeClr val="dk1"/>
                          </a:solidFill>
                          <a:effectLst/>
                          <a:latin typeface="+mn-lt"/>
                          <a:ea typeface="+mn-ea"/>
                          <a:cs typeface="+mn-cs"/>
                        </a:rPr>
                        <a:t>iPhone</a:t>
                      </a:r>
                      <a:r>
                        <a:rPr kumimoji="1" lang="ja-JP" altLang="en-US" sz="1800" b="0" i="0" kern="1200" dirty="0" smtClean="0">
                          <a:solidFill>
                            <a:schemeClr val="dk1"/>
                          </a:solidFill>
                          <a:effectLst/>
                          <a:latin typeface="+mn-lt"/>
                          <a:ea typeface="+mn-ea"/>
                          <a:cs typeface="+mn-cs"/>
                        </a:rPr>
                        <a:t>は開発テスト用として買って、今は</a:t>
                      </a:r>
                      <a:r>
                        <a:rPr kumimoji="1" lang="en-US" altLang="ja-JP" sz="1800" b="0" i="0" kern="1200" dirty="0" smtClean="0">
                          <a:solidFill>
                            <a:schemeClr val="dk1"/>
                          </a:solidFill>
                          <a:effectLst/>
                          <a:latin typeface="+mn-lt"/>
                          <a:ea typeface="+mn-ea"/>
                          <a:cs typeface="+mn-cs"/>
                        </a:rPr>
                        <a:t>PC</a:t>
                      </a:r>
                      <a:r>
                        <a:rPr kumimoji="1" lang="ja-JP" altLang="en-US" sz="1800" b="0" i="0" kern="1200" dirty="0" smtClean="0">
                          <a:solidFill>
                            <a:schemeClr val="dk1"/>
                          </a:solidFill>
                          <a:effectLst/>
                          <a:latin typeface="+mn-lt"/>
                          <a:ea typeface="+mn-ea"/>
                          <a:cs typeface="+mn-cs"/>
                        </a:rPr>
                        <a:t>の代わり、普通の携帯として持っている </a:t>
                      </a:r>
                      <a:endParaRPr kumimoji="1" lang="ja-JP" altLang="en-US" dirty="0"/>
                    </a:p>
                  </a:txBody>
                  <a:tcPr/>
                </a:tc>
              </a:tr>
              <a:tr h="417621">
                <a:tc>
                  <a:txBody>
                    <a:bodyPr/>
                    <a:lstStyle/>
                    <a:p>
                      <a:r>
                        <a:rPr kumimoji="1" lang="ja-JP" altLang="en-US" dirty="0" smtClean="0"/>
                        <a:t>大熊</a:t>
                      </a:r>
                      <a:endParaRPr kumimoji="1" lang="ja-JP" altLang="en-US" dirty="0"/>
                    </a:p>
                  </a:txBody>
                  <a:tcPr/>
                </a:tc>
                <a:tc>
                  <a:txBody>
                    <a:bodyPr/>
                    <a:lstStyle/>
                    <a:p>
                      <a:r>
                        <a:rPr kumimoji="1" lang="en-US" altLang="ja-JP" dirty="0" err="1" smtClean="0"/>
                        <a:t>iphone</a:t>
                      </a:r>
                      <a:endParaRPr kumimoji="1" lang="ja-JP" altLang="en-US" dirty="0"/>
                    </a:p>
                  </a:txBody>
                  <a:tcPr/>
                </a:tc>
                <a:tc>
                  <a:txBody>
                    <a:bodyPr/>
                    <a:lstStyle/>
                    <a:p>
                      <a:endParaRPr kumimoji="1" lang="ja-JP" altLang="en-US" dirty="0"/>
                    </a:p>
                  </a:txBody>
                  <a:tcPr/>
                </a:tc>
              </a:tr>
              <a:tr h="417621">
                <a:tc>
                  <a:txBody>
                    <a:bodyPr/>
                    <a:lstStyle/>
                    <a:p>
                      <a:r>
                        <a:rPr kumimoji="1" lang="ja-JP" altLang="en-US" dirty="0" smtClean="0"/>
                        <a:t>新木</a:t>
                      </a:r>
                      <a:endParaRPr kumimoji="1" lang="ja-JP" altLang="en-US" dirty="0"/>
                    </a:p>
                  </a:txBody>
                  <a:tcPr/>
                </a:tc>
                <a:tc>
                  <a:txBody>
                    <a:bodyPr/>
                    <a:lstStyle/>
                    <a:p>
                      <a:r>
                        <a:rPr kumimoji="1" lang="en-US" altLang="ja-JP" dirty="0" smtClean="0"/>
                        <a:t>w64SA</a:t>
                      </a:r>
                      <a:endParaRPr kumimoji="1" lang="ja-JP" altLang="en-US" dirty="0"/>
                    </a:p>
                  </a:txBody>
                  <a:tcPr/>
                </a:tc>
                <a:tc>
                  <a:txBody>
                    <a:bodyPr/>
                    <a:lstStyle/>
                    <a:p>
                      <a:r>
                        <a:rPr lang="ja-JP" altLang="en-US" dirty="0" smtClean="0"/>
                        <a:t>デザインが可愛くて、手になじんだから</a:t>
                      </a:r>
                      <a:endParaRPr kumimoji="1" lang="ja-JP" altLang="en-US" dirty="0"/>
                    </a:p>
                  </a:txBody>
                  <a:tcPr/>
                </a:tc>
              </a:tr>
              <a:tr h="417621">
                <a:tc>
                  <a:txBody>
                    <a:bodyPr/>
                    <a:lstStyle/>
                    <a:p>
                      <a:r>
                        <a:rPr kumimoji="1" lang="ja-JP" altLang="en-US" dirty="0" smtClean="0"/>
                        <a:t>本田</a:t>
                      </a:r>
                      <a:endParaRPr kumimoji="1" lang="ja-JP" altLang="en-US" dirty="0"/>
                    </a:p>
                  </a:txBody>
                  <a:tcPr/>
                </a:tc>
                <a:tc>
                  <a:txBody>
                    <a:bodyPr/>
                    <a:lstStyle/>
                    <a:p>
                      <a:r>
                        <a:rPr kumimoji="1" lang="en-US" altLang="ja-JP" dirty="0" smtClean="0"/>
                        <a:t>iphone4s</a:t>
                      </a:r>
                      <a:endParaRPr kumimoji="1" lang="ja-JP" altLang="en-US" dirty="0"/>
                    </a:p>
                  </a:txBody>
                  <a:tcPr/>
                </a:tc>
                <a:tc>
                  <a:txBody>
                    <a:bodyPr/>
                    <a:lstStyle/>
                    <a:p>
                      <a:r>
                        <a:rPr kumimoji="1" lang="ja-JP" altLang="en-US" dirty="0" smtClean="0"/>
                        <a:t>ずっと欲しかったから</a:t>
                      </a:r>
                      <a:endParaRPr kumimoji="1" lang="ja-JP" altLang="en-US" dirty="0"/>
                    </a:p>
                  </a:txBody>
                  <a:tcPr/>
                </a:tc>
              </a:tr>
            </a:tbl>
          </a:graphicData>
        </a:graphic>
      </p:graphicFrame>
      <p:sp>
        <p:nvSpPr>
          <p:cNvPr id="3" name="テキスト ボックス 2"/>
          <p:cNvSpPr txBox="1"/>
          <p:nvPr/>
        </p:nvSpPr>
        <p:spPr>
          <a:xfrm>
            <a:off x="539552" y="980728"/>
            <a:ext cx="3842719" cy="369332"/>
          </a:xfrm>
          <a:prstGeom prst="rect">
            <a:avLst/>
          </a:prstGeom>
          <a:noFill/>
        </p:spPr>
        <p:txBody>
          <a:bodyPr wrap="none" rtlCol="0">
            <a:spAutoFit/>
          </a:bodyPr>
          <a:lstStyle/>
          <a:p>
            <a:r>
              <a:rPr lang="ja-JP" altLang="en-US" dirty="0"/>
              <a:t>ケータイは何の機種を持っているの？</a:t>
            </a:r>
            <a:endParaRPr kumimoji="1" lang="ja-JP" altLang="en-US" dirty="0"/>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370374836"/>
              </p:ext>
            </p:extLst>
          </p:nvPr>
        </p:nvGraphicFramePr>
        <p:xfrm>
          <a:off x="179512" y="1340768"/>
          <a:ext cx="8640960" cy="4060743"/>
        </p:xfrm>
        <a:graphic>
          <a:graphicData uri="http://schemas.openxmlformats.org/drawingml/2006/table">
            <a:tbl>
              <a:tblPr firstRow="1" bandRow="1">
                <a:tableStyleId>{16D9F66E-5EB9-4882-86FB-DCBF35E3C3E4}</a:tableStyleId>
              </a:tblPr>
              <a:tblGrid>
                <a:gridCol w="1531049"/>
                <a:gridCol w="2755888"/>
                <a:gridCol w="4354023"/>
              </a:tblGrid>
              <a:tr h="1152128">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販売の仕事をしていたら、ナンパできるようになった</a:t>
                      </a:r>
                      <a:br>
                        <a:rPr kumimoji="1" lang="ja-JP" altLang="en-US" sz="1800" b="0" i="0" kern="1200" dirty="0" smtClean="0">
                          <a:solidFill>
                            <a:schemeClr val="dk1"/>
                          </a:solidFill>
                          <a:effectLst/>
                          <a:latin typeface="+mn-lt"/>
                          <a:ea typeface="+mn-ea"/>
                          <a:cs typeface="+mn-cs"/>
                        </a:rPr>
                      </a:b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smtClean="0">
                          <a:solidFill>
                            <a:schemeClr val="dk1"/>
                          </a:solidFill>
                          <a:effectLst/>
                          <a:latin typeface="+mn-lt"/>
                          <a:ea typeface="+mn-ea"/>
                          <a:cs typeface="+mn-cs"/>
                        </a:rPr>
                        <a:t>販売とナンパはものすごく似ている作業だと先輩に学び、何回かナンパを一緒にさせられた</a:t>
                      </a:r>
                      <a:endParaRPr kumimoji="1" lang="ja-JP" altLang="en-US" dirty="0" smtClean="0"/>
                    </a:p>
                    <a:p>
                      <a:endParaRPr kumimoji="1" lang="ja-JP" altLang="en-US" dirty="0"/>
                    </a:p>
                  </a:txBody>
                  <a:tcPr/>
                </a:tc>
              </a:tr>
              <a:tr h="652541">
                <a:tc>
                  <a:txBody>
                    <a:bodyPr/>
                    <a:lstStyle/>
                    <a:p>
                      <a:r>
                        <a:rPr kumimoji="1" lang="ja-JP" altLang="en-US" dirty="0" smtClean="0"/>
                        <a:t>小島</a:t>
                      </a:r>
                      <a:endParaRPr kumimoji="1" lang="ja-JP" altLang="en-US" dirty="0"/>
                    </a:p>
                  </a:txBody>
                  <a:tcPr/>
                </a:tc>
                <a:tc>
                  <a:txBody>
                    <a:bodyPr/>
                    <a:lstStyle/>
                    <a:p>
                      <a:r>
                        <a:rPr kumimoji="1" lang="ja-JP" altLang="en-US" dirty="0" smtClean="0"/>
                        <a:t>○</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ネタバレがほぼ毎日あるから</a:t>
                      </a:r>
                      <a:endParaRPr kumimoji="1" lang="ja-JP" altLang="en-US" dirty="0"/>
                    </a:p>
                  </a:txBody>
                  <a:tcPr/>
                </a:tc>
              </a:tr>
              <a:tr h="652541">
                <a:tc>
                  <a:txBody>
                    <a:bodyPr/>
                    <a:lstStyle/>
                    <a:p>
                      <a:r>
                        <a:rPr kumimoji="1" lang="ja-JP" altLang="en-US" dirty="0" smtClean="0"/>
                        <a:t>大熊</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女子会・飲み会</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女子会は男子のいない少人数によって、飲み会はお酒によって本音などがさら</a:t>
                      </a:r>
                      <a:r>
                        <a:rPr kumimoji="1" lang="ja-JP" altLang="en-US" sz="1800" b="0" i="0" kern="1200" dirty="0" err="1" smtClean="0">
                          <a:solidFill>
                            <a:schemeClr val="dk1"/>
                          </a:solidFill>
                          <a:effectLst/>
                          <a:latin typeface="+mn-lt"/>
                          <a:ea typeface="+mn-ea"/>
                          <a:cs typeface="+mn-cs"/>
                        </a:rPr>
                        <a:t>け</a:t>
                      </a:r>
                      <a:r>
                        <a:rPr kumimoji="1" lang="ja-JP" altLang="en-US" sz="1800" b="0" i="0" kern="1200" dirty="0" smtClean="0">
                          <a:solidFill>
                            <a:schemeClr val="dk1"/>
                          </a:solidFill>
                          <a:effectLst/>
                          <a:latin typeface="+mn-lt"/>
                          <a:ea typeface="+mn-ea"/>
                          <a:cs typeface="+mn-cs"/>
                        </a:rPr>
                        <a:t>出るので</a:t>
                      </a:r>
                      <a:endParaRPr kumimoji="1" lang="ja-JP" altLang="en-US" dirty="0"/>
                    </a:p>
                  </a:txBody>
                  <a:tcPr/>
                </a:tc>
              </a:tr>
              <a:tr h="652541">
                <a:tc>
                  <a:txBody>
                    <a:bodyPr/>
                    <a:lstStyle/>
                    <a:p>
                      <a:r>
                        <a:rPr kumimoji="1" lang="ja-JP" altLang="en-US" dirty="0" smtClean="0"/>
                        <a:t>新木</a:t>
                      </a:r>
                      <a:endParaRPr kumimoji="1" lang="ja-JP" altLang="en-US" dirty="0"/>
                    </a:p>
                  </a:txBody>
                  <a:tcPr/>
                </a:tc>
                <a:tc>
                  <a:txBody>
                    <a:bodyPr/>
                    <a:lstStyle/>
                    <a:p>
                      <a:r>
                        <a:rPr kumimoji="1" lang="ja-JP" altLang="en-US" dirty="0" smtClean="0"/>
                        <a:t>女子会</a:t>
                      </a:r>
                      <a:endParaRPr kumimoji="1" lang="ja-JP" altLang="en-US" dirty="0"/>
                    </a:p>
                  </a:txBody>
                  <a:tcPr/>
                </a:tc>
                <a:tc>
                  <a:txBody>
                    <a:bodyPr/>
                    <a:lstStyle/>
                    <a:p>
                      <a:r>
                        <a:rPr lang="ja-JP" altLang="en-US" dirty="0" smtClean="0"/>
                        <a:t>ゼミ内の「頼れる男ランキング」で盛り上がったから笑</a:t>
                      </a:r>
                      <a:endParaRPr kumimoji="1" lang="ja-JP" altLang="en-US" dirty="0"/>
                    </a:p>
                  </a:txBody>
                  <a:tcPr/>
                </a:tc>
              </a:tr>
              <a:tr h="652541">
                <a:tc>
                  <a:txBody>
                    <a:bodyPr/>
                    <a:lstStyle/>
                    <a:p>
                      <a:r>
                        <a:rPr kumimoji="1" lang="ja-JP" altLang="en-US" dirty="0" smtClean="0"/>
                        <a:t>本田</a:t>
                      </a:r>
                      <a:endParaRPr kumimoji="1" lang="ja-JP" altLang="en-US" dirty="0"/>
                    </a:p>
                  </a:txBody>
                  <a:tcPr/>
                </a:tc>
                <a:tc>
                  <a:txBody>
                    <a:bodyPr/>
                    <a:lstStyle/>
                    <a:p>
                      <a:r>
                        <a:rPr kumimoji="1" lang="ja-JP" altLang="en-US" dirty="0" smtClean="0"/>
                        <a:t>文化祭</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皆とお店出せたし先輩達も集まったし、お腹いっぱい食べたから。</a:t>
                      </a:r>
                      <a:endParaRPr kumimoji="1" lang="ja-JP" altLang="en-US" dirty="0"/>
                    </a:p>
                  </a:txBody>
                  <a:tcPr/>
                </a:tc>
              </a:tr>
            </a:tbl>
          </a:graphicData>
        </a:graphic>
      </p:graphicFrame>
      <p:sp>
        <p:nvSpPr>
          <p:cNvPr id="3" name="テキスト ボックス 2"/>
          <p:cNvSpPr txBox="1"/>
          <p:nvPr/>
        </p:nvSpPr>
        <p:spPr>
          <a:xfrm>
            <a:off x="23591" y="698864"/>
            <a:ext cx="4910319" cy="369332"/>
          </a:xfrm>
          <a:prstGeom prst="rect">
            <a:avLst/>
          </a:prstGeom>
          <a:noFill/>
        </p:spPr>
        <p:txBody>
          <a:bodyPr wrap="none" rtlCol="0">
            <a:spAutoFit/>
          </a:bodyPr>
          <a:lstStyle/>
          <a:p>
            <a:r>
              <a:rPr lang="ja-JP" altLang="en-US" dirty="0"/>
              <a:t>最近友達とか大学内で面白かったことってある？</a:t>
            </a:r>
            <a:endParaRPr kumimoji="1" lang="ja-JP" altLang="en-US" dirty="0"/>
          </a:p>
        </p:txBody>
      </p:sp>
      <p:sp>
        <p:nvSpPr>
          <p:cNvPr id="4" name="正方形/長方形 3"/>
          <p:cNvSpPr/>
          <p:nvPr/>
        </p:nvSpPr>
        <p:spPr>
          <a:xfrm>
            <a:off x="1259632" y="5805264"/>
            <a:ext cx="4572000" cy="646331"/>
          </a:xfrm>
          <a:prstGeom prst="rect">
            <a:avLst/>
          </a:prstGeom>
        </p:spPr>
        <p:txBody>
          <a:bodyPr>
            <a:spAutoFit/>
          </a:bodyPr>
          <a:lstStyle/>
          <a:p>
            <a:r>
              <a:rPr lang="ja-JP" altLang="en-US" dirty="0"/>
              <a:t>答え方を揃える。</a:t>
            </a:r>
          </a:p>
          <a:p>
            <a:r>
              <a:rPr lang="ja-JP" altLang="en-US" dirty="0"/>
              <a:t>少し詳しくヒアリングをする。</a:t>
            </a:r>
          </a:p>
        </p:txBody>
      </p:sp>
    </p:spTree>
    <p:extLst>
      <p:ext uri="{BB962C8B-B14F-4D97-AF65-F5344CB8AC3E}">
        <p14:creationId xmlns:p14="http://schemas.microsoft.com/office/powerpoint/2010/main" val="622059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6386314" y="148735"/>
            <a:ext cx="2757686" cy="512659"/>
          </a:xfrm>
          <a:prstGeom prst="rect">
            <a:avLst/>
          </a:prstGeom>
          <a:noFill/>
          <a:ln w="9525">
            <a:noFill/>
            <a:miter lim="800000"/>
            <a:headEnd/>
            <a:tailEnd/>
          </a:ln>
        </p:spPr>
      </p:pic>
      <p:pic>
        <p:nvPicPr>
          <p:cNvPr id="1026" name="Picture 2" descr="C:\Users\Yamana\Desktop\会社ロ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8874" y="174231"/>
            <a:ext cx="2448272" cy="5126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6140092" y="174231"/>
            <a:ext cx="492443" cy="461665"/>
          </a:xfrm>
          <a:prstGeom prst="rect">
            <a:avLst/>
          </a:prstGeom>
          <a:noFill/>
        </p:spPr>
        <p:txBody>
          <a:bodyPr wrap="none" rtlCol="0">
            <a:spAutoFit/>
          </a:bodyPr>
          <a:lstStyle/>
          <a:p>
            <a:r>
              <a:rPr lang="en-US" altLang="ja-JP" sz="2400" b="1" dirty="0"/>
              <a:t>×</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203825132"/>
              </p:ext>
            </p:extLst>
          </p:nvPr>
        </p:nvGraphicFramePr>
        <p:xfrm>
          <a:off x="179512" y="1340768"/>
          <a:ext cx="8640960" cy="3866423"/>
        </p:xfrm>
        <a:graphic>
          <a:graphicData uri="http://schemas.openxmlformats.org/drawingml/2006/table">
            <a:tbl>
              <a:tblPr firstRow="1" bandRow="1">
                <a:tableStyleId>{16D9F66E-5EB9-4882-86FB-DCBF35E3C3E4}</a:tableStyleId>
              </a:tblPr>
              <a:tblGrid>
                <a:gridCol w="1531049"/>
                <a:gridCol w="2755888"/>
                <a:gridCol w="4354023"/>
              </a:tblGrid>
              <a:tr h="720080">
                <a:tc>
                  <a:txBody>
                    <a:bodyPr/>
                    <a:lstStyle/>
                    <a:p>
                      <a:r>
                        <a:rPr kumimoji="1" lang="ja-JP" altLang="en-US" b="0" dirty="0" smtClean="0"/>
                        <a:t>小山</a:t>
                      </a:r>
                      <a:endParaRPr kumimoji="1" lang="ja-JP" altLang="en-US" b="0" dirty="0"/>
                    </a:p>
                  </a:txBody>
                  <a:tcPr/>
                </a:tc>
                <a:tc>
                  <a:txBody>
                    <a:bodyPr/>
                    <a:lstStyle/>
                    <a:p>
                      <a:r>
                        <a:rPr kumimoji="1" lang="ja-JP" altLang="en-US" sz="1800" b="0" i="0" kern="1200" dirty="0" smtClean="0">
                          <a:solidFill>
                            <a:schemeClr val="dk1"/>
                          </a:solidFill>
                          <a:effectLst/>
                          <a:latin typeface="+mn-lt"/>
                          <a:ea typeface="+mn-ea"/>
                          <a:cs typeface="+mn-cs"/>
                        </a:rPr>
                        <a:t/>
                      </a:r>
                      <a:br>
                        <a:rPr kumimoji="1" lang="ja-JP" altLang="en-US" sz="1800" b="0" i="0" kern="1200" dirty="0" smtClean="0">
                          <a:solidFill>
                            <a:schemeClr val="dk1"/>
                          </a:solidFill>
                          <a:effectLst/>
                          <a:latin typeface="+mn-lt"/>
                          <a:ea typeface="+mn-ea"/>
                          <a:cs typeface="+mn-cs"/>
                        </a:rPr>
                      </a:br>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小島</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深夜に大学構内の池周辺でカップルが○</a:t>
                      </a:r>
                      <a:r>
                        <a:rPr kumimoji="1" lang="en-US" altLang="ja-JP" sz="1800" b="0" i="0" kern="1200" dirty="0" smtClean="0">
                          <a:solidFill>
                            <a:schemeClr val="dk1"/>
                          </a:solidFill>
                          <a:effectLst/>
                          <a:latin typeface="+mn-lt"/>
                          <a:ea typeface="+mn-ea"/>
                          <a:cs typeface="+mn-cs"/>
                        </a:rPr>
                        <a:t>×</a:t>
                      </a:r>
                      <a:r>
                        <a:rPr kumimoji="1" lang="ja-JP" altLang="en-US" sz="1800" b="0" i="0" kern="1200" dirty="0" smtClean="0">
                          <a:solidFill>
                            <a:schemeClr val="dk1"/>
                          </a:solidFill>
                          <a:effectLst/>
                          <a:latin typeface="+mn-lt"/>
                          <a:ea typeface="+mn-ea"/>
                          <a:cs typeface="+mn-cs"/>
                        </a:rPr>
                        <a:t>した噂</a:t>
                      </a:r>
                    </a:p>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smtClean="0">
                          <a:solidFill>
                            <a:schemeClr val="dk1"/>
                          </a:solidFill>
                          <a:effectLst/>
                          <a:latin typeface="+mn-lt"/>
                          <a:ea typeface="+mn-ea"/>
                          <a:cs typeface="+mn-cs"/>
                        </a:rPr>
                        <a:t>理由：音を聞いた人がいて、</a:t>
                      </a:r>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で呟いてたのを</a:t>
                      </a:r>
                      <a:r>
                        <a:rPr kumimoji="1" lang="en-US" altLang="ja-JP" sz="1800" b="0" i="0" kern="1200" dirty="0" smtClean="0">
                          <a:solidFill>
                            <a:schemeClr val="dk1"/>
                          </a:solidFill>
                          <a:effectLst/>
                          <a:latin typeface="+mn-lt"/>
                          <a:ea typeface="+mn-ea"/>
                          <a:cs typeface="+mn-cs"/>
                        </a:rPr>
                        <a:t>RT</a:t>
                      </a:r>
                      <a:r>
                        <a:rPr kumimoji="1" lang="ja-JP" altLang="en-US" sz="1800" b="0" i="0" kern="1200" dirty="0" smtClean="0">
                          <a:solidFill>
                            <a:schemeClr val="dk1"/>
                          </a:solidFill>
                          <a:effectLst/>
                          <a:latin typeface="+mn-lt"/>
                          <a:ea typeface="+mn-ea"/>
                          <a:cs typeface="+mn-cs"/>
                        </a:rPr>
                        <a:t>されまくって広まった。犯人が後輩というのが面白かった </a:t>
                      </a:r>
                    </a:p>
                    <a:p>
                      <a:endParaRPr kumimoji="1" lang="ja-JP" altLang="en-US" dirty="0"/>
                    </a:p>
                  </a:txBody>
                  <a:tcPr/>
                </a:tc>
              </a:tr>
              <a:tr h="652541">
                <a:tc>
                  <a:txBody>
                    <a:bodyPr/>
                    <a:lstStyle/>
                    <a:p>
                      <a:r>
                        <a:rPr kumimoji="1" lang="ja-JP" altLang="en-US" dirty="0" smtClean="0"/>
                        <a:t>大熊</a:t>
                      </a:r>
                      <a:endParaRPr kumimoji="1" lang="ja-JP" altLang="en-US" dirty="0"/>
                    </a:p>
                  </a:txBody>
                  <a:tcPr/>
                </a:tc>
                <a:tc>
                  <a:txBody>
                    <a:bodyPr/>
                    <a:lstStyle/>
                    <a:p>
                      <a:r>
                        <a:rPr kumimoji="1" lang="en-US" altLang="ja-JP" sz="1800" b="0" i="0" kern="1200" dirty="0" smtClean="0">
                          <a:solidFill>
                            <a:schemeClr val="dk1"/>
                          </a:solidFill>
                          <a:effectLst/>
                          <a:latin typeface="+mn-lt"/>
                          <a:ea typeface="+mn-ea"/>
                          <a:cs typeface="+mn-cs"/>
                        </a:rPr>
                        <a:t>twitter</a:t>
                      </a:r>
                      <a:r>
                        <a:rPr kumimoji="1" lang="ja-JP" altLang="en-US" sz="1800" b="0" i="0" kern="1200" dirty="0" smtClean="0">
                          <a:solidFill>
                            <a:schemeClr val="dk1"/>
                          </a:solidFill>
                          <a:effectLst/>
                          <a:latin typeface="+mn-lt"/>
                          <a:ea typeface="+mn-ea"/>
                          <a:cs typeface="+mn-cs"/>
                        </a:rPr>
                        <a:t>上で問題ツイートをした青学生</a:t>
                      </a:r>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新木</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652541">
                <a:tc>
                  <a:txBody>
                    <a:bodyPr/>
                    <a:lstStyle/>
                    <a:p>
                      <a:r>
                        <a:rPr kumimoji="1" lang="ja-JP" altLang="en-US" dirty="0" smtClean="0"/>
                        <a:t>本田</a:t>
                      </a:r>
                      <a:endParaRPr kumimoji="1" lang="ja-JP" altLang="en-US" dirty="0"/>
                    </a:p>
                  </a:txBody>
                  <a:tcPr/>
                </a:tc>
                <a:tc>
                  <a:txBody>
                    <a:bodyPr/>
                    <a:lstStyle/>
                    <a:p>
                      <a:r>
                        <a:rPr kumimoji="1" lang="ja-JP" altLang="en-US" dirty="0" smtClean="0"/>
                        <a:t>大学構内の池でカップルが・・・</a:t>
                      </a:r>
                      <a:endParaRPr kumimoji="1" lang="ja-JP" altLang="en-US" dirty="0"/>
                    </a:p>
                  </a:txBody>
                  <a:tcPr/>
                </a:tc>
                <a:tc>
                  <a:txBody>
                    <a:bodyPr/>
                    <a:lstStyle/>
                    <a:p>
                      <a:r>
                        <a:rPr kumimoji="1" lang="ja-JP" altLang="en-US" sz="1800" b="0" i="0" kern="1200" dirty="0" smtClean="0">
                          <a:solidFill>
                            <a:schemeClr val="dk1"/>
                          </a:solidFill>
                          <a:effectLst/>
                          <a:latin typeface="+mn-lt"/>
                          <a:ea typeface="+mn-ea"/>
                          <a:cs typeface="+mn-cs"/>
                        </a:rPr>
                        <a:t>ツイッターで皆がつぶやいていたから。</a:t>
                      </a:r>
                      <a:endParaRPr kumimoji="1" lang="ja-JP" altLang="en-US" dirty="0"/>
                    </a:p>
                  </a:txBody>
                  <a:tcPr/>
                </a:tc>
              </a:tr>
            </a:tbl>
          </a:graphicData>
        </a:graphic>
      </p:graphicFrame>
      <p:sp>
        <p:nvSpPr>
          <p:cNvPr id="4" name="テキスト ボックス 3"/>
          <p:cNvSpPr txBox="1"/>
          <p:nvPr/>
        </p:nvSpPr>
        <p:spPr>
          <a:xfrm>
            <a:off x="251520" y="836712"/>
            <a:ext cx="5894562" cy="369332"/>
          </a:xfrm>
          <a:prstGeom prst="rect">
            <a:avLst/>
          </a:prstGeom>
          <a:noFill/>
        </p:spPr>
        <p:txBody>
          <a:bodyPr wrap="none" rtlCol="0">
            <a:spAutoFit/>
          </a:bodyPr>
          <a:lstStyle/>
          <a:p>
            <a:r>
              <a:rPr lang="ja-JP" altLang="en-US" dirty="0"/>
              <a:t>最近、大学で噂になったネタってある？なんで広まったの？</a:t>
            </a:r>
            <a:endParaRPr kumimoji="1" lang="ja-JP" altLang="en-US" dirty="0"/>
          </a:p>
        </p:txBody>
      </p:sp>
      <p:sp>
        <p:nvSpPr>
          <p:cNvPr id="6" name="テキスト ボックス 5"/>
          <p:cNvSpPr txBox="1"/>
          <p:nvPr/>
        </p:nvSpPr>
        <p:spPr>
          <a:xfrm>
            <a:off x="1403648" y="5733256"/>
            <a:ext cx="6822702" cy="923330"/>
          </a:xfrm>
          <a:prstGeom prst="rect">
            <a:avLst/>
          </a:prstGeom>
          <a:noFill/>
        </p:spPr>
        <p:txBody>
          <a:bodyPr wrap="none" rtlCol="0">
            <a:spAutoFit/>
          </a:bodyPr>
          <a:lstStyle/>
          <a:p>
            <a:r>
              <a:rPr lang="ja-JP" altLang="en-US" dirty="0"/>
              <a:t>情報発信地としてのキャンパス</a:t>
            </a:r>
          </a:p>
          <a:p>
            <a:r>
              <a:rPr lang="ja-JP" altLang="en-US" dirty="0"/>
              <a:t>大学生の人間関係、ゴシップにのせて情報発信すると広がりますね。</a:t>
            </a:r>
          </a:p>
          <a:p>
            <a:endParaRPr kumimoji="1" lang="ja-JP" altLang="en-US" dirty="0"/>
          </a:p>
        </p:txBody>
      </p:sp>
    </p:spTree>
    <p:extLst>
      <p:ext uri="{BB962C8B-B14F-4D97-AF65-F5344CB8AC3E}">
        <p14:creationId xmlns:p14="http://schemas.microsoft.com/office/powerpoint/2010/main" val="27800955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r>
              <a:rPr lang="ja-JP" altLang="en-US" smtClean="0"/>
              <a:t>“脱デジタル”の世代</a:t>
            </a:r>
          </a:p>
        </p:txBody>
      </p:sp>
      <p:sp>
        <p:nvSpPr>
          <p:cNvPr id="17411" name="コンテンツ プレースホルダー 2"/>
          <p:cNvSpPr>
            <a:spLocks noGrp="1"/>
          </p:cNvSpPr>
          <p:nvPr>
            <p:ph idx="1"/>
          </p:nvPr>
        </p:nvSpPr>
        <p:spPr>
          <a:xfrm>
            <a:off x="395288" y="1412875"/>
            <a:ext cx="8229600" cy="4997450"/>
          </a:xfrm>
        </p:spPr>
        <p:txBody>
          <a:bodyPr/>
          <a:lstStyle/>
          <a:p>
            <a:pPr eaLnBrk="1" hangingPunct="1"/>
            <a:r>
              <a:rPr lang="ja-JP" altLang="en-US" smtClean="0"/>
              <a:t>ビットよりもアトムなモノづくりに関心</a:t>
            </a:r>
            <a:endParaRPr lang="en-US" altLang="ja-JP" smtClean="0"/>
          </a:p>
          <a:p>
            <a:pPr lvl="1" eaLnBrk="1" hangingPunct="1"/>
            <a:r>
              <a:rPr lang="ja-JP" altLang="en-US" smtClean="0"/>
              <a:t>ビットはコモディティ、誰でもすぐできる</a:t>
            </a:r>
            <a:endParaRPr lang="en-US" altLang="ja-JP" smtClean="0"/>
          </a:p>
          <a:p>
            <a:pPr lvl="1" eaLnBrk="1" hangingPunct="1"/>
            <a:r>
              <a:rPr lang="ja-JP" altLang="en-US" smtClean="0"/>
              <a:t>アナログはプロの世界、コストもかかる</a:t>
            </a:r>
            <a:endParaRPr lang="en-US" altLang="ja-JP" smtClean="0"/>
          </a:p>
          <a:p>
            <a:pPr eaLnBrk="1" hangingPunct="1"/>
            <a:r>
              <a:rPr lang="ja-JP" altLang="en-US" smtClean="0"/>
              <a:t>アナログな能力への評価、憧れ</a:t>
            </a:r>
            <a:endParaRPr lang="en-US" altLang="ja-JP" smtClean="0"/>
          </a:p>
          <a:p>
            <a:pPr lvl="1" eaLnBrk="1" hangingPunct="1"/>
            <a:r>
              <a:rPr lang="ja-JP" altLang="en-US" smtClean="0"/>
              <a:t>３ＤＣＧよりデッサンできる人が偉い</a:t>
            </a:r>
            <a:endParaRPr lang="en-US" altLang="ja-JP" smtClean="0"/>
          </a:p>
          <a:p>
            <a:pPr lvl="1" eaLnBrk="1" hangingPunct="1"/>
            <a:r>
              <a:rPr lang="ja-JP" altLang="en-US" smtClean="0"/>
              <a:t>手で描くのが上手い学生はパワポも上手い</a:t>
            </a:r>
            <a:endParaRPr lang="en-US" altLang="ja-JP" smtClean="0"/>
          </a:p>
          <a:p>
            <a:pPr eaLnBrk="1" hangingPunct="1"/>
            <a:r>
              <a:rPr lang="ja-JP" altLang="en-US" smtClean="0"/>
              <a:t>一番好きな映画は</a:t>
            </a:r>
            <a:r>
              <a:rPr lang="en-US" altLang="ja-JP" smtClean="0"/>
              <a:t>『</a:t>
            </a:r>
            <a:r>
              <a:rPr lang="ja-JP" altLang="en-US" smtClean="0"/>
              <a:t>三丁目の夕日</a:t>
            </a:r>
            <a:r>
              <a:rPr lang="en-US" altLang="ja-JP" smtClean="0"/>
              <a:t>』</a:t>
            </a:r>
          </a:p>
          <a:p>
            <a:pPr lvl="1" eaLnBrk="1" hangingPunct="1"/>
            <a:r>
              <a:rPr lang="ja-JP" altLang="en-US" smtClean="0"/>
              <a:t>アバター不人気</a:t>
            </a:r>
            <a:endParaRPr lang="en-US" altLang="ja-JP" smtClean="0"/>
          </a:p>
          <a:p>
            <a:pPr lvl="1" eaLnBrk="1" hangingPunct="1"/>
            <a:r>
              <a:rPr lang="ja-JP" altLang="en-US" smtClean="0"/>
              <a:t>三丁目を舞う紙飛行機や昭和の風景再現にＣＧ</a:t>
            </a:r>
            <a:endParaRPr lang="en-US" altLang="ja-JP" smtClean="0"/>
          </a:p>
          <a:p>
            <a:pPr lvl="1" eaLnBrk="1" hangingPunct="1"/>
            <a:endParaRPr lang="en-US" altLang="ja-JP" smtClean="0"/>
          </a:p>
          <a:p>
            <a:pPr eaLnBrk="1" hangingPunct="1"/>
            <a:endParaRPr lang="ja-JP"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additive="base">
                                        <p:cTn id="11"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 calcmode="lin" valueType="num">
                                      <p:cBhvr additive="base">
                                        <p:cTn id="15"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7411">
                                            <p:txEl>
                                              <p:pRg st="3" end="3"/>
                                            </p:txEl>
                                          </p:spTgt>
                                        </p:tgtEl>
                                        <p:attrNameLst>
                                          <p:attrName>style.visibility</p:attrName>
                                        </p:attrNameLst>
                                      </p:cBhvr>
                                      <p:to>
                                        <p:strVal val="visible"/>
                                      </p:to>
                                    </p:set>
                                    <p:anim calcmode="lin" valueType="num">
                                      <p:cBhvr additive="base">
                                        <p:cTn id="21"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411">
                                            <p:txEl>
                                              <p:pRg st="4" end="4"/>
                                            </p:txEl>
                                          </p:spTgt>
                                        </p:tgtEl>
                                        <p:attrNameLst>
                                          <p:attrName>style.visibility</p:attrName>
                                        </p:attrNameLst>
                                      </p:cBhvr>
                                      <p:to>
                                        <p:strVal val="visible"/>
                                      </p:to>
                                    </p:set>
                                    <p:anim calcmode="lin" valueType="num">
                                      <p:cBhvr additive="base">
                                        <p:cTn id="25"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411">
                                            <p:txEl>
                                              <p:pRg st="5" end="5"/>
                                            </p:txEl>
                                          </p:spTgt>
                                        </p:tgtEl>
                                        <p:attrNameLst>
                                          <p:attrName>style.visibility</p:attrName>
                                        </p:attrNameLst>
                                      </p:cBhvr>
                                      <p:to>
                                        <p:strVal val="visible"/>
                                      </p:to>
                                    </p:set>
                                    <p:anim calcmode="lin" valueType="num">
                                      <p:cBhvr additive="base">
                                        <p:cTn id="29"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7411">
                                            <p:txEl>
                                              <p:pRg st="6" end="6"/>
                                            </p:txEl>
                                          </p:spTgt>
                                        </p:tgtEl>
                                        <p:attrNameLst>
                                          <p:attrName>style.visibility</p:attrName>
                                        </p:attrNameLst>
                                      </p:cBhvr>
                                      <p:to>
                                        <p:strVal val="visible"/>
                                      </p:to>
                                    </p:set>
                                    <p:anim calcmode="lin" valueType="num">
                                      <p:cBhvr additive="base">
                                        <p:cTn id="35"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41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411">
                                            <p:txEl>
                                              <p:pRg st="7" end="7"/>
                                            </p:txEl>
                                          </p:spTgt>
                                        </p:tgtEl>
                                        <p:attrNameLst>
                                          <p:attrName>style.visibility</p:attrName>
                                        </p:attrNameLst>
                                      </p:cBhvr>
                                      <p:to>
                                        <p:strVal val="visible"/>
                                      </p:to>
                                    </p:set>
                                    <p:anim calcmode="lin" valueType="num">
                                      <p:cBhvr additive="base">
                                        <p:cTn id="39"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411">
                                            <p:txEl>
                                              <p:pRg st="8" end="8"/>
                                            </p:txEl>
                                          </p:spTgt>
                                        </p:tgtEl>
                                        <p:attrNameLst>
                                          <p:attrName>style.visibility</p:attrName>
                                        </p:attrNameLst>
                                      </p:cBhvr>
                                      <p:to>
                                        <p:strVal val="visible"/>
                                      </p:to>
                                    </p:set>
                                    <p:anim calcmode="lin" valueType="num">
                                      <p:cBhvr additive="base">
                                        <p:cTn id="43"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デジタルネイティブ時代の</a:t>
            </a:r>
            <a:r>
              <a:rPr lang="en-US" altLang="ja-JP" dirty="0" smtClean="0"/>
              <a:t/>
            </a:r>
            <a:br>
              <a:rPr lang="en-US" altLang="ja-JP" dirty="0" smtClean="0"/>
            </a:br>
            <a:r>
              <a:rPr lang="ja-JP" altLang="en-US" dirty="0" smtClean="0"/>
              <a:t>コンプライアンス</a:t>
            </a:r>
          </a:p>
        </p:txBody>
      </p:sp>
      <p:sp>
        <p:nvSpPr>
          <p:cNvPr id="31747" name="コンテンツ プレースホルダー 2"/>
          <p:cNvSpPr>
            <a:spLocks noGrp="1"/>
          </p:cNvSpPr>
          <p:nvPr>
            <p:ph idx="1"/>
          </p:nvPr>
        </p:nvSpPr>
        <p:spPr>
          <a:xfrm>
            <a:off x="457200" y="1600200"/>
            <a:ext cx="8229600" cy="5068888"/>
          </a:xfrm>
        </p:spPr>
        <p:txBody>
          <a:bodyPr/>
          <a:lstStyle/>
          <a:p>
            <a:pPr eaLnBrk="1" hangingPunct="1"/>
            <a:r>
              <a:rPr lang="ja-JP" altLang="en-US" smtClean="0"/>
              <a:t>必須授業による教育</a:t>
            </a:r>
            <a:endParaRPr lang="en-US" altLang="ja-JP" smtClean="0"/>
          </a:p>
          <a:p>
            <a:pPr lvl="1" eaLnBrk="1" hangingPunct="1"/>
            <a:r>
              <a:rPr lang="ja-JP" altLang="en-US" smtClean="0"/>
              <a:t>「コンテンツ産業におけるコンプライアンス」</a:t>
            </a:r>
            <a:endParaRPr lang="en-US" altLang="ja-JP" smtClean="0"/>
          </a:p>
          <a:p>
            <a:pPr eaLnBrk="1" hangingPunct="1"/>
            <a:r>
              <a:rPr lang="ja-JP" altLang="en-US" smtClean="0"/>
              <a:t>厳しい懲戒基準の設定</a:t>
            </a:r>
            <a:endParaRPr lang="en-US" altLang="ja-JP" smtClean="0"/>
          </a:p>
          <a:p>
            <a:pPr lvl="1" eaLnBrk="1" hangingPunct="1"/>
            <a:r>
              <a:rPr lang="ja-JP" altLang="en-US" smtClean="0"/>
              <a:t>不正ネットワークアクセスや違法コピーに対しては放校または停学の厳しい基準を明示</a:t>
            </a:r>
            <a:endParaRPr lang="en-US" altLang="ja-JP" smtClean="0"/>
          </a:p>
          <a:p>
            <a:pPr eaLnBrk="1" hangingPunct="1"/>
            <a:r>
              <a:rPr lang="ja-JP" altLang="en-US" smtClean="0"/>
              <a:t>入学時に誓約書</a:t>
            </a:r>
            <a:endParaRPr lang="en-US" altLang="ja-JP" smtClean="0"/>
          </a:p>
          <a:p>
            <a:pPr eaLnBrk="1" hangingPunct="1"/>
            <a:r>
              <a:rPr lang="ja-JP" altLang="en-US" smtClean="0"/>
              <a:t>学生ガイド（全員配布）にわかりやすく明示</a:t>
            </a:r>
            <a:endParaRPr lang="en-US" altLang="ja-JP" smtClean="0"/>
          </a:p>
          <a:p>
            <a:pPr lvl="1" eaLnBrk="1" hangingPunct="1"/>
            <a:r>
              <a:rPr lang="en-US" altLang="ja-JP" sz="1400" smtClean="0"/>
              <a:t>P.32</a:t>
            </a:r>
            <a:r>
              <a:rPr lang="ja-JP" altLang="en-US" sz="1400" smtClean="0"/>
              <a:t>　「上映権」について</a:t>
            </a:r>
          </a:p>
          <a:p>
            <a:pPr lvl="1" eaLnBrk="1" hangingPunct="1"/>
            <a:r>
              <a:rPr lang="en-US" altLang="ja-JP" sz="1400" smtClean="0"/>
              <a:t>P.37</a:t>
            </a:r>
            <a:r>
              <a:rPr lang="ja-JP" altLang="en-US" sz="1400" smtClean="0"/>
              <a:t>　「（４）授業の録音・録画について」</a:t>
            </a:r>
          </a:p>
          <a:p>
            <a:pPr lvl="1" eaLnBrk="1" hangingPunct="1"/>
            <a:r>
              <a:rPr lang="en-US" altLang="ja-JP" sz="1400" smtClean="0"/>
              <a:t>P.38</a:t>
            </a:r>
            <a:r>
              <a:rPr lang="ja-JP" altLang="en-US" sz="1400" smtClean="0"/>
              <a:t>　「（９）ソフトウェアの不正使用に対する処罰等」</a:t>
            </a:r>
          </a:p>
          <a:p>
            <a:pPr lvl="1" eaLnBrk="1" hangingPunct="1"/>
            <a:r>
              <a:rPr lang="en-US" altLang="ja-JP" sz="1400" smtClean="0"/>
              <a:t>P.38</a:t>
            </a:r>
            <a:r>
              <a:rPr lang="ja-JP" altLang="en-US" sz="1400" smtClean="0"/>
              <a:t>　「（１０）コンテンツのダウンロードについて」</a:t>
            </a:r>
            <a:endParaRPr lang="en-US" altLang="ja-JP" sz="1400" smtClean="0"/>
          </a:p>
          <a:p>
            <a:pPr lvl="1" eaLnBrk="1" hangingPunct="1"/>
            <a:endParaRPr lang="en-US" altLang="ja-JP" smtClean="0"/>
          </a:p>
          <a:p>
            <a:pPr eaLnBrk="1" hangingPunct="1"/>
            <a:endParaRPr lang="ja-JP" alt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企業がデジタルネイティブと</a:t>
            </a:r>
            <a:r>
              <a:rPr kumimoji="1" lang="en-US" altLang="ja-JP" dirty="0" smtClean="0"/>
              <a:t/>
            </a:r>
            <a:br>
              <a:rPr kumimoji="1" lang="en-US" altLang="ja-JP" dirty="0" smtClean="0"/>
            </a:br>
            <a:r>
              <a:rPr lang="ja-JP" altLang="en-US" dirty="0" smtClean="0"/>
              <a:t>創造的に対話する秘訣</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kumimoji="1" lang="ja-JP" altLang="en-US" dirty="0" smtClean="0"/>
              <a:t>ワークショップが有効</a:t>
            </a:r>
            <a:endParaRPr kumimoji="1" lang="en-US" altLang="ja-JP" dirty="0" smtClean="0"/>
          </a:p>
          <a:p>
            <a:pPr lvl="1"/>
            <a:r>
              <a:rPr lang="ja-JP" altLang="en-US" dirty="0" smtClean="0"/>
              <a:t>“インクルーシブ・デザイン”</a:t>
            </a:r>
            <a:endParaRPr lang="en-US" altLang="ja-JP" dirty="0" smtClean="0"/>
          </a:p>
          <a:p>
            <a:pPr lvl="1"/>
            <a:r>
              <a:rPr kumimoji="1" lang="ja-JP" altLang="en-US" dirty="0" smtClean="0"/>
              <a:t>お客様扱いではなくパートナー扱いにすると調子に乗ってくれる</a:t>
            </a:r>
            <a:endParaRPr kumimoji="1" lang="en-US" altLang="ja-JP" dirty="0" smtClean="0"/>
          </a:p>
          <a:p>
            <a:pPr lvl="1"/>
            <a:endParaRPr kumimoji="1" lang="en-US" altLang="ja-JP" dirty="0" smtClean="0"/>
          </a:p>
          <a:p>
            <a:r>
              <a:rPr lang="ja-JP" altLang="en-US" dirty="0" smtClean="0"/>
              <a:t>ソーシャルメディアを使う</a:t>
            </a:r>
            <a:endParaRPr lang="en-US" altLang="ja-JP" dirty="0" smtClean="0"/>
          </a:p>
          <a:p>
            <a:pPr lvl="1"/>
            <a:r>
              <a:rPr lang="ja-JP" altLang="en-US" dirty="0" smtClean="0"/>
              <a:t>デジタル・コミュニケーション</a:t>
            </a:r>
            <a:endParaRPr lang="en-US" altLang="ja-JP" dirty="0" smtClean="0"/>
          </a:p>
          <a:p>
            <a:pPr lvl="1"/>
            <a:r>
              <a:rPr lang="ja-JP" altLang="en-US" dirty="0" smtClean="0"/>
              <a:t>行動観察</a:t>
            </a:r>
            <a:endParaRPr lang="en-US" altLang="ja-JP" dirty="0" smtClean="0"/>
          </a:p>
          <a:p>
            <a:pPr lvl="1"/>
            <a:r>
              <a:rPr lang="ja-JP" altLang="en-US" dirty="0" smtClean="0"/>
              <a:t>潜在ニーズ、本音や行動様式が分析できる</a:t>
            </a:r>
            <a:endParaRPr lang="en-US" altLang="ja-JP" dirty="0" smtClean="0"/>
          </a:p>
          <a:p>
            <a:pPr lvl="1">
              <a:buNone/>
            </a:pPr>
            <a:endParaRPr kumimoji="1" lang="ja-JP" alt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0"/>
            <a:ext cx="8229600" cy="1143000"/>
          </a:xfrm>
        </p:spPr>
        <p:txBody>
          <a:bodyPr/>
          <a:lstStyle/>
          <a:p>
            <a:r>
              <a:rPr kumimoji="1" lang="ja-JP" altLang="en-US" dirty="0" smtClean="0"/>
              <a:t>デジタルネイティブラボ</a:t>
            </a:r>
            <a:endParaRPr kumimoji="1" lang="ja-JP"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908720"/>
            <a:ext cx="4133946" cy="575807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44008" y="908720"/>
            <a:ext cx="4191000"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デジタルネイティブ</a:t>
            </a:r>
            <a:endParaRPr kumimoji="1" lang="ja-JP" altLang="en-US" dirty="0"/>
          </a:p>
        </p:txBody>
      </p:sp>
      <p:sp>
        <p:nvSpPr>
          <p:cNvPr id="4" name="正方形/長方形 3"/>
          <p:cNvSpPr/>
          <p:nvPr/>
        </p:nvSpPr>
        <p:spPr>
          <a:xfrm>
            <a:off x="395536" y="3105835"/>
            <a:ext cx="856895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2000" dirty="0" smtClean="0"/>
              <a:t>生まれた時からインターネットやパソコンのある生活環境の中で育ってきた世代</a:t>
            </a:r>
            <a:endParaRPr lang="ja-JP" altLang="en-US"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005063"/>
            <a:ext cx="16478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デジタルネイティ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638" y="1378746"/>
            <a:ext cx="2829694" cy="15917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1LRlYXrDEL__AA3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704" y="4011007"/>
            <a:ext cx="2224682" cy="22246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デジタルネイティブ―次代を変える若者たちの肖像 (生活人新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815802"/>
            <a:ext cx="2120937" cy="21209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デジタルネイティブが世界を変え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9345" y="36290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デジタルチルドレン"/>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1261859"/>
            <a:ext cx="1676220" cy="16762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7724" y="3629050"/>
            <a:ext cx="2843458"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4670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企業がデジタルネイティブと</a:t>
            </a:r>
            <a:r>
              <a:rPr kumimoji="1" lang="en-US" altLang="ja-JP" dirty="0" smtClean="0"/>
              <a:t/>
            </a:r>
            <a:br>
              <a:rPr kumimoji="1" lang="en-US" altLang="ja-JP" dirty="0" smtClean="0"/>
            </a:br>
            <a:r>
              <a:rPr lang="ja-JP" altLang="en-US" dirty="0" smtClean="0"/>
              <a:t>創造的に対話する秘訣</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kumimoji="1" lang="ja-JP" altLang="en-US" dirty="0" smtClean="0"/>
              <a:t>ワークショップが有効</a:t>
            </a:r>
            <a:endParaRPr kumimoji="1" lang="en-US" altLang="ja-JP" dirty="0" smtClean="0"/>
          </a:p>
          <a:p>
            <a:pPr lvl="1"/>
            <a:r>
              <a:rPr lang="ja-JP" altLang="en-US" dirty="0" smtClean="0"/>
              <a:t>“インクルーシブ・デザイン”</a:t>
            </a:r>
            <a:endParaRPr lang="en-US" altLang="ja-JP" dirty="0" smtClean="0"/>
          </a:p>
          <a:p>
            <a:pPr lvl="1"/>
            <a:r>
              <a:rPr kumimoji="1" lang="ja-JP" altLang="en-US" dirty="0" smtClean="0"/>
              <a:t>お客様扱いではなくパートナー扱いにすると調子に乗ってくれる</a:t>
            </a:r>
            <a:endParaRPr kumimoji="1" lang="en-US" altLang="ja-JP" dirty="0" smtClean="0"/>
          </a:p>
          <a:p>
            <a:pPr lvl="1"/>
            <a:endParaRPr kumimoji="1" lang="en-US" altLang="ja-JP" dirty="0" smtClean="0"/>
          </a:p>
          <a:p>
            <a:r>
              <a:rPr lang="ja-JP" altLang="en-US" dirty="0" smtClean="0"/>
              <a:t>ソーシャルメディアを使う</a:t>
            </a:r>
            <a:endParaRPr lang="en-US" altLang="ja-JP" dirty="0" smtClean="0"/>
          </a:p>
          <a:p>
            <a:pPr lvl="1"/>
            <a:r>
              <a:rPr lang="ja-JP" altLang="en-US" dirty="0" smtClean="0"/>
              <a:t>デジタル・コミュニケーション</a:t>
            </a:r>
            <a:endParaRPr lang="en-US" altLang="ja-JP" dirty="0" smtClean="0"/>
          </a:p>
          <a:p>
            <a:pPr lvl="1"/>
            <a:r>
              <a:rPr lang="ja-JP" altLang="en-US" dirty="0" smtClean="0"/>
              <a:t>行動観察</a:t>
            </a:r>
            <a:endParaRPr lang="en-US" altLang="ja-JP" dirty="0" smtClean="0"/>
          </a:p>
          <a:p>
            <a:pPr lvl="1"/>
            <a:r>
              <a:rPr lang="ja-JP" altLang="en-US" dirty="0" smtClean="0"/>
              <a:t>潜在ニーズ、本音や行動様式が分析できる</a:t>
            </a:r>
            <a:endParaRPr lang="en-US" altLang="ja-JP" dirty="0" smtClean="0"/>
          </a:p>
          <a:p>
            <a:pPr lvl="1">
              <a:buNone/>
            </a:pPr>
            <a:endParaRPr kumimoji="1" lang="ja-JP" alt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みなさんが感じるデジタルネイティブ</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ディスカッション</a:t>
            </a:r>
            <a:endParaRPr kumimoji="1" lang="ja-JP" altLang="en-US" dirty="0"/>
          </a:p>
        </p:txBody>
      </p:sp>
    </p:spTree>
    <p:extLst>
      <p:ext uri="{BB962C8B-B14F-4D97-AF65-F5344CB8AC3E}">
        <p14:creationId xmlns:p14="http://schemas.microsoft.com/office/powerpoint/2010/main" val="5020159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ノート研究</a:t>
            </a:r>
            <a:endParaRPr kumimoji="1" lang="ja-JP" altLang="en-US" dirty="0"/>
          </a:p>
        </p:txBody>
      </p:sp>
    </p:spTree>
    <p:extLst>
      <p:ext uri="{BB962C8B-B14F-4D97-AF65-F5344CB8AC3E}">
        <p14:creationId xmlns:p14="http://schemas.microsoft.com/office/powerpoint/2010/main" val="3361460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TotalTime>
  <Words>3303</Words>
  <Application>Microsoft Office PowerPoint</Application>
  <PresentationFormat>画面に合わせる (4:3)</PresentationFormat>
  <Paragraphs>648</Paragraphs>
  <Slides>92</Slides>
  <Notes>39</Notes>
  <HiddenSlides>0</HiddenSlides>
  <MMClips>2</MMClips>
  <ScaleCrop>false</ScaleCrop>
  <HeadingPairs>
    <vt:vector size="4" baseType="variant">
      <vt:variant>
        <vt:lpstr>テーマ</vt:lpstr>
      </vt:variant>
      <vt:variant>
        <vt:i4>1</vt:i4>
      </vt:variant>
      <vt:variant>
        <vt:lpstr>スライド タイトル</vt:lpstr>
      </vt:variant>
      <vt:variant>
        <vt:i4>92</vt:i4>
      </vt:variant>
    </vt:vector>
  </HeadingPairs>
  <TitlesOfParts>
    <vt:vector size="93" baseType="lpstr">
      <vt:lpstr>Office ​​テーマ</vt:lpstr>
      <vt:lpstr>デジタルネイティブの思考と行動</vt:lpstr>
      <vt:lpstr>ブレインストーミング</vt:lpstr>
      <vt:lpstr>PowerPoint プレゼンテーション</vt:lpstr>
      <vt:lpstr>PowerPoint プレゼンテーション</vt:lpstr>
      <vt:lpstr>PowerPoint プレゼンテーション</vt:lpstr>
      <vt:lpstr>PowerPoint プレゼンテーション</vt:lpstr>
      <vt:lpstr>Snapchat</vt:lpstr>
      <vt:lpstr>PowerPoint プレゼンテーション</vt:lpstr>
      <vt:lpstr>デジタルネイティブ</vt:lpstr>
      <vt:lpstr>PowerPoint プレゼンテーション</vt:lpstr>
      <vt:lpstr>PowerPoint プレゼンテーション</vt:lpstr>
      <vt:lpstr>世代の差はあるのか？</vt:lpstr>
      <vt:lpstr>PowerPoint プレゼンテーション</vt:lpstr>
      <vt:lpstr>デジタルネイティブ</vt:lpstr>
      <vt:lpstr>量から質</vt:lpstr>
      <vt:lpstr>一流の才能を身につけるのに 必要な時間</vt:lpstr>
      <vt:lpstr>デジタル知育　ベスト１０</vt:lpstr>
      <vt:lpstr>赤ちゃん泣き声分析器　WhyCry</vt:lpstr>
      <vt:lpstr>1日10分でえがじょうずにかけるDS</vt:lpstr>
      <vt:lpstr>PowerPoint プレゼンテーション</vt:lpstr>
      <vt:lpstr>PowerPoint プレゼンテーション</vt:lpstr>
      <vt:lpstr>Phun</vt:lpstr>
      <vt:lpstr>Crayon physics</vt:lpstr>
      <vt:lpstr>22インチ　タッチパネル液晶PC</vt:lpstr>
      <vt:lpstr>アニメスタジオ</vt:lpstr>
      <vt:lpstr>コマ撮りアニメ動画を簡単に</vt:lpstr>
      <vt:lpstr>PowerPoint プレゼンテーション</vt:lpstr>
      <vt:lpstr>YAMAHAクラビノーバ　CVP407</vt:lpstr>
      <vt:lpstr>Lego Mindstorm</vt:lpstr>
      <vt:lpstr>AFRIKA(PS3)</vt:lpstr>
      <vt:lpstr>AFRIKA</vt:lpstr>
      <vt:lpstr>PowerPoint プレゼンテーション</vt:lpstr>
      <vt:lpstr>四季庭</vt:lpstr>
      <vt:lpstr>PowerPoint プレゼンテーション</vt:lpstr>
      <vt:lpstr>PowerPoint プレゼンテーション</vt:lpstr>
      <vt:lpstr>PowerPoint プレゼンテーション</vt:lpstr>
      <vt:lpstr>BBCのCGで再現された恐竜  BBC ウォーキング with ダイナソー　絵本とDVD</vt:lpstr>
      <vt:lpstr>BBC ウォーキング with ダイナソー</vt:lpstr>
      <vt:lpstr>Wii FitとWii Music</vt:lpstr>
      <vt:lpstr>デジタルネイティブが世界を変える</vt:lpstr>
      <vt:lpstr>デジタルネイティブの行動基準</vt:lpstr>
      <vt:lpstr>PowerPoint プレゼンテーション</vt:lpstr>
      <vt:lpstr>ゲームと犯罪と子どもたち ハーバード大学医学部の大規模調査より</vt:lpstr>
      <vt:lpstr>ダメなものは、タメになる</vt:lpstr>
      <vt:lpstr>PowerPoint プレゼンテーション</vt:lpstr>
      <vt:lpstr>日本のデジタルネイティブ</vt:lpstr>
      <vt:lpstr>PowerPoint プレゼンテーション</vt:lpstr>
      <vt:lpstr>PowerPoint プレゼンテーション</vt:lpstr>
      <vt:lpstr>A Vision of Students Today</vt:lpstr>
      <vt:lpstr>A Vision of Students Today</vt:lpstr>
      <vt:lpstr>デジハリ大における 学生生活とＩＴ</vt:lpstr>
      <vt:lpstr>PowerPoint プレゼンテーション</vt:lpstr>
      <vt:lpstr>PowerPoint プレゼンテーション</vt:lpstr>
      <vt:lpstr>PowerPoint プレゼンテーション</vt:lpstr>
      <vt:lpstr>1 家族ぐるみでソーシャルネットワーク</vt:lpstr>
      <vt:lpstr>PowerPoint プレゼンテーション</vt:lpstr>
      <vt:lpstr>2 ツイッターで日本一周した女子大生</vt:lpstr>
      <vt:lpstr>PowerPoint プレゼンテーション</vt:lpstr>
      <vt:lpstr>PowerPoint プレゼンテーション</vt:lpstr>
      <vt:lpstr>PowerPoint プレゼンテーション</vt:lpstr>
      <vt:lpstr>光と影</vt:lpstr>
      <vt:lpstr>3 企業と一緒にデジ＝アナでモノづくり</vt:lpstr>
      <vt:lpstr>PowerPoint プレゼンテーション</vt:lpstr>
      <vt:lpstr>携帯キャリアと一緒に 次世代のケータイを発想</vt:lpstr>
      <vt:lpstr>ニコンのＡＲデバイスの用途開発</vt:lpstr>
      <vt:lpstr>デジタル世代のものづくり</vt:lpstr>
      <vt:lpstr>PowerPoint プレゼンテーション</vt:lpstr>
      <vt:lpstr>PowerPoint プレゼンテーション</vt:lpstr>
      <vt:lpstr>PowerPoint プレゼンテーション</vt:lpstr>
      <vt:lpstr>PowerPoint プレゼンテーション</vt:lpstr>
      <vt:lpstr>デジタルネイティブと対話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“脱デジタル”の世代</vt:lpstr>
      <vt:lpstr>デジタルネイティブ時代の コンプライアンス</vt:lpstr>
      <vt:lpstr>企業がデジタルネイティブと 創造的に対話する秘訣</vt:lpstr>
      <vt:lpstr>デジタルネイティブラボ</vt:lpstr>
      <vt:lpstr>企業がデジタルネイティブと 創造的に対話する秘訣</vt:lpstr>
      <vt:lpstr>みなさんが感じるデジタルネイティブ</vt:lpstr>
      <vt:lpstr>参考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デジタルネイティブ概要</dc:title>
  <dc:creator>daiya</dc:creator>
  <cp:lastModifiedBy>Daiya</cp:lastModifiedBy>
  <cp:revision>89</cp:revision>
  <dcterms:created xsi:type="dcterms:W3CDTF">2011-10-26T02:49:29Z</dcterms:created>
  <dcterms:modified xsi:type="dcterms:W3CDTF">2013-11-07T11:15:39Z</dcterms:modified>
</cp:coreProperties>
</file>