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56" r:id="rId2"/>
    <p:sldId id="351" r:id="rId3"/>
    <p:sldId id="346" r:id="rId4"/>
    <p:sldId id="438" r:id="rId5"/>
    <p:sldId id="331" r:id="rId6"/>
    <p:sldId id="333" r:id="rId7"/>
    <p:sldId id="334" r:id="rId8"/>
    <p:sldId id="335" r:id="rId9"/>
    <p:sldId id="336" r:id="rId10"/>
    <p:sldId id="332" r:id="rId11"/>
    <p:sldId id="339" r:id="rId12"/>
    <p:sldId id="381" r:id="rId13"/>
    <p:sldId id="382" r:id="rId14"/>
    <p:sldId id="391" r:id="rId15"/>
    <p:sldId id="383" r:id="rId16"/>
    <p:sldId id="384" r:id="rId17"/>
    <p:sldId id="385" r:id="rId18"/>
    <p:sldId id="386" r:id="rId19"/>
    <p:sldId id="387" r:id="rId20"/>
    <p:sldId id="388" r:id="rId21"/>
    <p:sldId id="390" r:id="rId22"/>
    <p:sldId id="435" r:id="rId23"/>
    <p:sldId id="340" r:id="rId24"/>
    <p:sldId id="392" r:id="rId25"/>
    <p:sldId id="393" r:id="rId26"/>
    <p:sldId id="436" r:id="rId27"/>
    <p:sldId id="437" r:id="rId28"/>
    <p:sldId id="352" r:id="rId29"/>
    <p:sldId id="353" r:id="rId30"/>
    <p:sldId id="354" r:id="rId31"/>
    <p:sldId id="342" r:id="rId32"/>
    <p:sldId id="394" r:id="rId33"/>
    <p:sldId id="395" r:id="rId34"/>
    <p:sldId id="396" r:id="rId35"/>
    <p:sldId id="397" r:id="rId36"/>
    <p:sldId id="398" r:id="rId37"/>
    <p:sldId id="399" r:id="rId38"/>
    <p:sldId id="400" r:id="rId39"/>
    <p:sldId id="401" r:id="rId40"/>
    <p:sldId id="472" r:id="rId41"/>
    <p:sldId id="343" r:id="rId42"/>
    <p:sldId id="402" r:id="rId43"/>
    <p:sldId id="403" r:id="rId44"/>
    <p:sldId id="404" r:id="rId45"/>
    <p:sldId id="405" r:id="rId46"/>
    <p:sldId id="406" r:id="rId47"/>
    <p:sldId id="407" r:id="rId48"/>
    <p:sldId id="408" r:id="rId49"/>
    <p:sldId id="409" r:id="rId50"/>
    <p:sldId id="410" r:id="rId51"/>
    <p:sldId id="411" r:id="rId52"/>
    <p:sldId id="412" r:id="rId53"/>
    <p:sldId id="413" r:id="rId54"/>
    <p:sldId id="414" r:id="rId55"/>
    <p:sldId id="416" r:id="rId56"/>
    <p:sldId id="417" r:id="rId57"/>
    <p:sldId id="418" r:id="rId58"/>
    <p:sldId id="419" r:id="rId59"/>
    <p:sldId id="420" r:id="rId60"/>
    <p:sldId id="421" r:id="rId61"/>
    <p:sldId id="422" r:id="rId62"/>
    <p:sldId id="423" r:id="rId63"/>
    <p:sldId id="424" r:id="rId64"/>
    <p:sldId id="425" r:id="rId65"/>
    <p:sldId id="426" r:id="rId66"/>
    <p:sldId id="344" r:id="rId67"/>
    <p:sldId id="467" r:id="rId68"/>
    <p:sldId id="468" r:id="rId69"/>
    <p:sldId id="471" r:id="rId70"/>
    <p:sldId id="470" r:id="rId71"/>
    <p:sldId id="469" r:id="rId72"/>
    <p:sldId id="345" r:id="rId73"/>
    <p:sldId id="355" r:id="rId74"/>
    <p:sldId id="356" r:id="rId75"/>
    <p:sldId id="357" r:id="rId76"/>
    <p:sldId id="358" r:id="rId77"/>
    <p:sldId id="312" r:id="rId78"/>
    <p:sldId id="373" r:id="rId79"/>
    <p:sldId id="427" r:id="rId80"/>
    <p:sldId id="428" r:id="rId81"/>
    <p:sldId id="429" r:id="rId82"/>
    <p:sldId id="430" r:id="rId83"/>
    <p:sldId id="431" r:id="rId84"/>
    <p:sldId id="432" r:id="rId85"/>
    <p:sldId id="433" r:id="rId86"/>
    <p:sldId id="257" r:id="rId87"/>
    <p:sldId id="259" r:id="rId88"/>
    <p:sldId id="258" r:id="rId89"/>
    <p:sldId id="261" r:id="rId90"/>
    <p:sldId id="262" r:id="rId91"/>
    <p:sldId id="266" r:id="rId92"/>
    <p:sldId id="263" r:id="rId93"/>
    <p:sldId id="260" r:id="rId94"/>
    <p:sldId id="264" r:id="rId95"/>
    <p:sldId id="434" r:id="rId96"/>
    <p:sldId id="347" r:id="rId97"/>
    <p:sldId id="466" r:id="rId98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E1770D39-78E4-4C8E-8D9F-E1721303E0C8}">
          <p14:sldIdLst>
            <p14:sldId id="256"/>
            <p14:sldId id="351"/>
            <p14:sldId id="346"/>
            <p14:sldId id="438"/>
            <p14:sldId id="331"/>
            <p14:sldId id="333"/>
            <p14:sldId id="334"/>
            <p14:sldId id="335"/>
            <p14:sldId id="336"/>
            <p14:sldId id="332"/>
            <p14:sldId id="339"/>
            <p14:sldId id="381"/>
            <p14:sldId id="382"/>
            <p14:sldId id="391"/>
            <p14:sldId id="383"/>
            <p14:sldId id="384"/>
            <p14:sldId id="385"/>
            <p14:sldId id="386"/>
            <p14:sldId id="387"/>
            <p14:sldId id="388"/>
            <p14:sldId id="390"/>
            <p14:sldId id="435"/>
            <p14:sldId id="340"/>
            <p14:sldId id="392"/>
            <p14:sldId id="393"/>
            <p14:sldId id="436"/>
            <p14:sldId id="437"/>
            <p14:sldId id="352"/>
            <p14:sldId id="353"/>
            <p14:sldId id="354"/>
            <p14:sldId id="342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72"/>
            <p14:sldId id="343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6"/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344"/>
            <p14:sldId id="467"/>
            <p14:sldId id="468"/>
            <p14:sldId id="471"/>
            <p14:sldId id="470"/>
            <p14:sldId id="469"/>
            <p14:sldId id="345"/>
            <p14:sldId id="355"/>
            <p14:sldId id="356"/>
            <p14:sldId id="357"/>
            <p14:sldId id="358"/>
            <p14:sldId id="312"/>
            <p14:sldId id="373"/>
            <p14:sldId id="427"/>
            <p14:sldId id="428"/>
            <p14:sldId id="429"/>
            <p14:sldId id="430"/>
            <p14:sldId id="431"/>
            <p14:sldId id="432"/>
            <p14:sldId id="433"/>
            <p14:sldId id="257"/>
            <p14:sldId id="259"/>
            <p14:sldId id="258"/>
            <p14:sldId id="261"/>
            <p14:sldId id="262"/>
            <p14:sldId id="266"/>
            <p14:sldId id="263"/>
            <p14:sldId id="260"/>
            <p14:sldId id="264"/>
            <p14:sldId id="434"/>
            <p14:sldId id="347"/>
            <p14:sldId id="46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75" d="100"/>
          <a:sy n="75" d="100"/>
        </p:scale>
        <p:origin x="-1692" y="-3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C6DDF-1F08-4109-AE09-6D87CC8013B7}" type="datetimeFigureOut">
              <a:rPr kumimoji="1" lang="ja-JP" altLang="en-US" smtClean="0"/>
              <a:t>2013/12/19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ED172-10CD-4EE0-B4BF-6AFBF56F712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0061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18FB-3F82-4E5C-99FC-08DFCD279748}" type="datetimeFigureOut">
              <a:rPr kumimoji="1" lang="ja-JP" altLang="en-US" smtClean="0"/>
              <a:t>2013/12/19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BE43-B83C-478C-9E1B-344887487F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517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18FB-3F82-4E5C-99FC-08DFCD279748}" type="datetimeFigureOut">
              <a:rPr kumimoji="1" lang="ja-JP" altLang="en-US" smtClean="0"/>
              <a:t>2013/12/19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BE43-B83C-478C-9E1B-344887487F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7655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18FB-3F82-4E5C-99FC-08DFCD279748}" type="datetimeFigureOut">
              <a:rPr kumimoji="1" lang="ja-JP" altLang="en-US" smtClean="0"/>
              <a:t>2013/12/19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BE43-B83C-478C-9E1B-344887487F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7089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18FB-3F82-4E5C-99FC-08DFCD279748}" type="datetimeFigureOut">
              <a:rPr kumimoji="1" lang="ja-JP" altLang="en-US" smtClean="0"/>
              <a:t>2013/12/19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BE43-B83C-478C-9E1B-344887487F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1756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18FB-3F82-4E5C-99FC-08DFCD279748}" type="datetimeFigureOut">
              <a:rPr kumimoji="1" lang="ja-JP" altLang="en-US" smtClean="0"/>
              <a:t>2013/12/19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BE43-B83C-478C-9E1B-344887487F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5942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18FB-3F82-4E5C-99FC-08DFCD279748}" type="datetimeFigureOut">
              <a:rPr kumimoji="1" lang="ja-JP" altLang="en-US" smtClean="0"/>
              <a:t>2013/12/19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BE43-B83C-478C-9E1B-344887487F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5433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18FB-3F82-4E5C-99FC-08DFCD279748}" type="datetimeFigureOut">
              <a:rPr kumimoji="1" lang="ja-JP" altLang="en-US" smtClean="0"/>
              <a:t>2013/12/19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BE43-B83C-478C-9E1B-344887487F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3887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18FB-3F82-4E5C-99FC-08DFCD279748}" type="datetimeFigureOut">
              <a:rPr kumimoji="1" lang="ja-JP" altLang="en-US" smtClean="0"/>
              <a:t>2013/12/19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BE43-B83C-478C-9E1B-344887487F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0694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18FB-3F82-4E5C-99FC-08DFCD279748}" type="datetimeFigureOut">
              <a:rPr kumimoji="1" lang="ja-JP" altLang="en-US" smtClean="0"/>
              <a:t>2013/12/19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BE43-B83C-478C-9E1B-344887487F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7326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18FB-3F82-4E5C-99FC-08DFCD279748}" type="datetimeFigureOut">
              <a:rPr kumimoji="1" lang="ja-JP" altLang="en-US" smtClean="0"/>
              <a:t>2013/12/19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BE43-B83C-478C-9E1B-344887487F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141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218FB-3F82-4E5C-99FC-08DFCD279748}" type="datetimeFigureOut">
              <a:rPr kumimoji="1" lang="ja-JP" altLang="en-US" smtClean="0"/>
              <a:t>2013/12/19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91BE43-B83C-478C-9E1B-344887487F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4406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218FB-3F82-4E5C-99FC-08DFCD279748}" type="datetimeFigureOut">
              <a:rPr kumimoji="1" lang="ja-JP" altLang="en-US" smtClean="0"/>
              <a:t>2013/12/19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1BE43-B83C-478C-9E1B-344887487F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652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shibusawakeizo.jp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blog.pressbooks.com/?p=206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thinkwithgoogle.com/mobileplanet/ja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booktrack.com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renta.papy.co.jp/renta/sc/frm/page/index_n.htm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itmedia.co.jp/news/articles/1309/02/news039.html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elevator.cyanide-tea.net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iineshoten.com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yukawanet.com/archives/4523165.html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plus.google.com/+projectglass/post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youtube.com/watch?v=4EvNxWhskf8#at=26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www.kickstarter.com/projects/597507018/pebble-e-paper-watch-for-iphone-and-android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://www.indiegogo.com/projects/watches-of-the-future" TargetMode="Externa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www.popslate.com/" TargetMode="Externa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www.facebook.com/" TargetMode="Externa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://cooljapaan.com/archives/27154452.html" TargetMode="Externa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://cooljapaan.com/archives/30191913.html" TargetMode="Externa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://ja.mangareborn.jp/" TargetMode="Externa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9512" y="980728"/>
            <a:ext cx="8856984" cy="1470025"/>
          </a:xfrm>
        </p:spPr>
        <p:txBody>
          <a:bodyPr>
            <a:normAutofit fontScale="90000"/>
          </a:bodyPr>
          <a:lstStyle/>
          <a:p>
            <a:r>
              <a:rPr lang="ja-JP" altLang="en-US" dirty="0"/>
              <a:t>電子出版イノベーション　７つの突破</a:t>
            </a:r>
            <a:r>
              <a:rPr lang="ja-JP" altLang="en-US" dirty="0" smtClean="0"/>
              <a:t>口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sz="2200" dirty="0" smtClean="0"/>
              <a:t>～</a:t>
            </a:r>
            <a:r>
              <a:rPr lang="ja-JP" altLang="en-US" sz="2200" dirty="0"/>
              <a:t>　読者視点で発想する、読みたい、買いたい電子書籍の未来形　</a:t>
            </a:r>
            <a:r>
              <a:rPr lang="ja-JP" altLang="en-US" sz="2200" dirty="0" smtClean="0"/>
              <a:t>～</a:t>
            </a:r>
            <a:r>
              <a:rPr lang="en-US" altLang="ja-JP" sz="2200" dirty="0" smtClean="0"/>
              <a:t/>
            </a:r>
            <a:br>
              <a:rPr lang="en-US" altLang="ja-JP" sz="2200" dirty="0" smtClean="0"/>
            </a:br>
            <a:r>
              <a:rPr lang="en-US" altLang="ja-JP" sz="2200" dirty="0" smtClean="0"/>
              <a:t/>
            </a:r>
            <a:br>
              <a:rPr lang="en-US" altLang="ja-JP" sz="2200" dirty="0" smtClean="0"/>
            </a:br>
            <a:r>
              <a:rPr lang="ja-JP" altLang="en-US" sz="2200" dirty="0" smtClean="0"/>
              <a:t>データセクション株式会社　取締役会長　橋本大也</a:t>
            </a:r>
            <a:endParaRPr kumimoji="1" lang="ja-JP" altLang="en-US" sz="2200" dirty="0"/>
          </a:p>
        </p:txBody>
      </p:sp>
      <p:sp>
        <p:nvSpPr>
          <p:cNvPr id="5" name="正方形/長方形 4"/>
          <p:cNvSpPr/>
          <p:nvPr/>
        </p:nvSpPr>
        <p:spPr>
          <a:xfrm>
            <a:off x="683568" y="3140968"/>
            <a:ext cx="734481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電子の黒船は来たけれど、なかなか文明が開化しない日本の出版市場。</a:t>
            </a:r>
          </a:p>
          <a:p>
            <a:endParaRPr lang="en-US" altLang="ja-JP" dirty="0" smtClean="0"/>
          </a:p>
          <a:p>
            <a:r>
              <a:rPr lang="ja-JP" altLang="en-US" dirty="0" smtClean="0"/>
              <a:t>英語にクリーン・スレート（きれいな石板）という言葉がありますが、これまでの常識にとらわれずゼロから発想することこそ、日本の出版業界の新しい石板（メディア）</a:t>
            </a:r>
            <a:r>
              <a:rPr lang="ja-JP" altLang="en-US" dirty="0" err="1" smtClean="0"/>
              <a:t>づ</a:t>
            </a:r>
            <a:r>
              <a:rPr lang="ja-JP" altLang="en-US" dirty="0" smtClean="0"/>
              <a:t>くりのキーワードだと考えます。</a:t>
            </a:r>
            <a:endParaRPr lang="en-US" altLang="ja-JP" dirty="0" smtClean="0"/>
          </a:p>
          <a:p>
            <a:endParaRPr lang="ja-JP" altLang="en-US" dirty="0" smtClean="0"/>
          </a:p>
          <a:p>
            <a:r>
              <a:rPr lang="ja-JP" altLang="en-US" dirty="0" smtClean="0"/>
              <a:t>本講演では、現状の「儲かるコンテンツ」や「売れるしくみづくり」を考えるのは一旦やめにして、読者はどんなコンテンツならば読みたいか、買いたいかという視点から７つの課題を整理します。そして各課題に対して、新潮流や新技術をテコとして、成長率が急上昇カーブを描くような新市場をうみだすイノベーションをワクワクしながら発想します。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5028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電子書籍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読まない理由、買わない７つの理由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525963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紙の本で十分である</a:t>
            </a:r>
            <a:endParaRPr kumimoji="1" lang="en-US" altLang="ja-JP" dirty="0" smtClean="0"/>
          </a:p>
          <a:p>
            <a:r>
              <a:rPr lang="ja-JP" altLang="en-US" dirty="0"/>
              <a:t>欲しい本</a:t>
            </a:r>
            <a:r>
              <a:rPr lang="ja-JP" altLang="en-US" dirty="0" smtClean="0"/>
              <a:t>が電子化されていない</a:t>
            </a:r>
            <a:endParaRPr lang="en-US" altLang="ja-JP" dirty="0" smtClean="0"/>
          </a:p>
          <a:p>
            <a:r>
              <a:rPr lang="ja-JP" altLang="en-US" dirty="0" smtClean="0"/>
              <a:t>本を</a:t>
            </a:r>
            <a:r>
              <a:rPr kumimoji="1" lang="ja-JP" altLang="en-US" dirty="0" smtClean="0"/>
              <a:t>読む</a:t>
            </a:r>
            <a:r>
              <a:rPr kumimoji="1" lang="ja-JP" altLang="en-US" dirty="0"/>
              <a:t>時間が</a:t>
            </a:r>
            <a:r>
              <a:rPr kumimoji="1" lang="ja-JP" altLang="en-US" dirty="0" smtClean="0"/>
              <a:t>ない</a:t>
            </a:r>
            <a:endParaRPr kumimoji="1" lang="en-US" altLang="ja-JP" dirty="0" smtClean="0"/>
          </a:p>
          <a:p>
            <a:r>
              <a:rPr lang="ja-JP" altLang="en-US" dirty="0" smtClean="0"/>
              <a:t>電子書籍は目</a:t>
            </a:r>
            <a:r>
              <a:rPr lang="ja-JP" altLang="en-US" dirty="0"/>
              <a:t>が</a:t>
            </a:r>
            <a:r>
              <a:rPr lang="ja-JP" altLang="en-US" dirty="0" smtClean="0"/>
              <a:t>疲れる</a:t>
            </a:r>
            <a:endParaRPr lang="en-US" altLang="ja-JP" dirty="0" smtClean="0"/>
          </a:p>
          <a:p>
            <a:r>
              <a:rPr lang="ja-JP" altLang="en-US" dirty="0"/>
              <a:t>中毒性</a:t>
            </a:r>
            <a:r>
              <a:rPr lang="ja-JP" altLang="en-US" dirty="0" smtClean="0"/>
              <a:t>がない</a:t>
            </a:r>
            <a:endParaRPr kumimoji="1" lang="en-US" altLang="ja-JP" dirty="0" smtClean="0"/>
          </a:p>
          <a:p>
            <a:r>
              <a:rPr lang="ja-JP" altLang="en-US" dirty="0" smtClean="0"/>
              <a:t>読書端末が魅力的ではない</a:t>
            </a:r>
            <a:endParaRPr lang="en-US" altLang="ja-JP" dirty="0" smtClean="0"/>
          </a:p>
          <a:p>
            <a:r>
              <a:rPr lang="ja-JP" altLang="en-US" dirty="0"/>
              <a:t>ドメスティック</a:t>
            </a:r>
            <a:r>
              <a:rPr lang="ja-JP" altLang="en-US" dirty="0" smtClean="0"/>
              <a:t>なコンテンツだから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5101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１　紙の本で十分である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376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本の新しい形の追求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428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74" y="116631"/>
            <a:ext cx="8172482" cy="665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77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23732"/>
            <a:ext cx="84225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85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74" y="116632"/>
            <a:ext cx="8047617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50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74" y="116631"/>
            <a:ext cx="8172482" cy="665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958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74" y="116631"/>
            <a:ext cx="8172482" cy="665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505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74" y="116632"/>
            <a:ext cx="7959182" cy="648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83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74" y="116631"/>
            <a:ext cx="8172482" cy="665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02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2172"/>
            <a:ext cx="7560840" cy="661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0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74" y="116631"/>
            <a:ext cx="8172482" cy="665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449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6969"/>
            <a:ext cx="8172482" cy="665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138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7111"/>
            <a:ext cx="8172482" cy="665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11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２　欲しい本が電子化されていない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Kobo</a:t>
            </a:r>
            <a:r>
              <a:rPr kumimoji="1" lang="ja-JP" altLang="en-US" dirty="0" smtClean="0"/>
              <a:t>ストアで現状</a:t>
            </a:r>
            <a:r>
              <a:rPr kumimoji="1" lang="en-US" altLang="ja-JP" dirty="0" smtClean="0"/>
              <a:t>15</a:t>
            </a:r>
            <a:r>
              <a:rPr kumimoji="1" lang="ja-JP" altLang="en-US" dirty="0" smtClean="0"/>
              <a:t>万冊</a:t>
            </a:r>
            <a:endParaRPr kumimoji="1" lang="en-US" altLang="ja-JP" dirty="0" smtClean="0"/>
          </a:p>
          <a:p>
            <a:r>
              <a:rPr lang="ja-JP" altLang="en-US" dirty="0" smtClean="0"/>
              <a:t>大型リアル書店は</a:t>
            </a:r>
            <a:r>
              <a:rPr lang="en-US" altLang="ja-JP" dirty="0" smtClean="0"/>
              <a:t>100</a:t>
            </a:r>
            <a:r>
              <a:rPr lang="ja-JP" altLang="en-US" dirty="0" smtClean="0"/>
              <a:t>万冊超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1522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328" cy="445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1403648" y="4941168"/>
            <a:ext cx="64807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米国最大の映画、テレビの定額見放題</a:t>
            </a:r>
          </a:p>
          <a:p>
            <a:r>
              <a:rPr lang="ja-JP" altLang="en-US" dirty="0"/>
              <a:t>会員数</a:t>
            </a:r>
            <a:r>
              <a:rPr lang="en-US" altLang="ja-JP" dirty="0"/>
              <a:t>2730</a:t>
            </a:r>
            <a:r>
              <a:rPr lang="ja-JP" altLang="en-US" dirty="0"/>
              <a:t>万人</a:t>
            </a:r>
          </a:p>
          <a:p>
            <a:r>
              <a:rPr lang="ja-JP" altLang="en-US" dirty="0"/>
              <a:t>オンライン</a:t>
            </a:r>
            <a:r>
              <a:rPr lang="en-US" altLang="ja-JP" dirty="0"/>
              <a:t>DVD</a:t>
            </a:r>
            <a:r>
              <a:rPr lang="ja-JP" altLang="en-US" dirty="0"/>
              <a:t>レンタルから始まり今や動画配信の代名詞</a:t>
            </a:r>
            <a:r>
              <a:rPr lang="ja-JP" altLang="en-US" dirty="0" smtClean="0"/>
              <a:t>に</a:t>
            </a:r>
            <a:endParaRPr lang="en-US" altLang="ja-JP" dirty="0" smtClean="0"/>
          </a:p>
          <a:p>
            <a:r>
              <a:rPr lang="ja-JP" altLang="en-US" dirty="0"/>
              <a:t>映画産業</a:t>
            </a:r>
            <a:r>
              <a:rPr lang="ja-JP" altLang="en-US" dirty="0" smtClean="0"/>
              <a:t>に打撃という声も。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579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5010" cy="4458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2051720" y="50851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音楽の定額聞き放題サービス</a:t>
            </a:r>
          </a:p>
          <a:p>
            <a:r>
              <a:rPr lang="ja-JP" altLang="en-US" dirty="0"/>
              <a:t>会員数</a:t>
            </a:r>
            <a:r>
              <a:rPr lang="en-US" altLang="ja-JP" dirty="0"/>
              <a:t>2000</a:t>
            </a:r>
            <a:r>
              <a:rPr lang="ja-JP" altLang="en-US" dirty="0"/>
              <a:t>万人超</a:t>
            </a:r>
          </a:p>
        </p:txBody>
      </p:sp>
    </p:spTree>
    <p:extLst>
      <p:ext uri="{BB962C8B-B14F-4D97-AF65-F5344CB8AC3E}">
        <p14:creationId xmlns:p14="http://schemas.microsoft.com/office/powerpoint/2010/main" val="401703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54"/>
            <a:ext cx="9133126" cy="485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65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21544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99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5443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2321721" y="5229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dirty="0"/>
              <a:t>米国のベンチャー企業</a:t>
            </a:r>
          </a:p>
          <a:p>
            <a:r>
              <a:rPr lang="ja-JP" altLang="en-US" dirty="0"/>
              <a:t>大手出版社のサイモン＆シュスターらと提携</a:t>
            </a:r>
          </a:p>
          <a:p>
            <a:r>
              <a:rPr lang="en-US" altLang="ja-JP" dirty="0"/>
              <a:t>8</a:t>
            </a:r>
            <a:r>
              <a:rPr lang="ja-JP" altLang="en-US" dirty="0"/>
              <a:t>万冊で今秋サービスを開始する</a:t>
            </a:r>
          </a:p>
        </p:txBody>
      </p:sp>
    </p:spTree>
    <p:extLst>
      <p:ext uri="{BB962C8B-B14F-4D97-AF65-F5344CB8AC3E}">
        <p14:creationId xmlns:p14="http://schemas.microsoft.com/office/powerpoint/2010/main" val="404862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785"/>
            <a:ext cx="9177726" cy="4876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66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539552" y="1004"/>
            <a:ext cx="8229600" cy="1143000"/>
          </a:xfrm>
        </p:spPr>
        <p:txBody>
          <a:bodyPr/>
          <a:lstStyle/>
          <a:p>
            <a:r>
              <a:rPr kumimoji="1" lang="ja-JP" altLang="en-US" dirty="0" smtClean="0"/>
              <a:t>昨年のふりかえり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260110" cy="567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5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574924"/>
            <a:ext cx="9864452" cy="5241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528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３　本を読む時間がない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書</a:t>
            </a:r>
            <a:r>
              <a:rPr lang="ja-JP" altLang="en-US" dirty="0" smtClean="0"/>
              <a:t>くメディアとしてとらえなおしては？</a:t>
            </a:r>
            <a:endParaRPr lang="en-US" altLang="ja-JP" dirty="0" smtClean="0"/>
          </a:p>
          <a:p>
            <a:r>
              <a:rPr lang="en-US" altLang="ja-JP" dirty="0"/>
              <a:t>Web</a:t>
            </a:r>
            <a:r>
              <a:rPr kumimoji="1" lang="ja-JP" altLang="en-US" dirty="0" smtClean="0"/>
              <a:t>は書くメディアから始まった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143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54460"/>
            <a:ext cx="8314389" cy="708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722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832"/>
            <a:ext cx="8280920" cy="705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947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407"/>
            <a:ext cx="8136904" cy="693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49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8136904" cy="693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2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3617913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501460"/>
            <a:ext cx="3541713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41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38" y="44623"/>
            <a:ext cx="8332926" cy="678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5724128" y="5949280"/>
            <a:ext cx="257403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ja-JP" altLang="en-US" dirty="0"/>
              <a:t>ブロガー</a:t>
            </a:r>
            <a:r>
              <a:rPr lang="en-US" altLang="ja-JP" dirty="0"/>
              <a:t>1000</a:t>
            </a:r>
            <a:r>
              <a:rPr lang="ja-JP" altLang="en-US" dirty="0"/>
              <a:t>人が</a:t>
            </a:r>
            <a:r>
              <a:rPr lang="ja-JP" altLang="en-US" dirty="0" smtClean="0"/>
              <a:t>参加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654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jibun-shi-festival.net/img/flyer57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" y="0"/>
            <a:ext cx="4852933" cy="686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201" y="1916832"/>
            <a:ext cx="4133106" cy="2755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5724128" y="5949280"/>
            <a:ext cx="2574032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ja-JP" altLang="en-US" dirty="0"/>
              <a:t>ベテラン</a:t>
            </a:r>
            <a:r>
              <a:rPr lang="en-US" altLang="ja-JP" dirty="0" smtClean="0"/>
              <a:t>1600</a:t>
            </a:r>
            <a:r>
              <a:rPr lang="ja-JP" altLang="en-US" dirty="0"/>
              <a:t>人が</a:t>
            </a:r>
            <a:r>
              <a:rPr lang="ja-JP" altLang="en-US" dirty="0" smtClean="0"/>
              <a:t>参加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1007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8346"/>
            <a:ext cx="9396908" cy="499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37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>
            <a:spLocks noChangeArrowheads="1"/>
          </p:cNvSpPr>
          <p:nvPr/>
        </p:nvSpPr>
        <p:spPr bwMode="auto">
          <a:xfrm>
            <a:off x="1403350" y="1989138"/>
            <a:ext cx="65532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 dirty="0"/>
              <a:t>【</a:t>
            </a:r>
            <a:r>
              <a:rPr lang="ja-JP" altLang="en-US" sz="2000" dirty="0"/>
              <a:t>１</a:t>
            </a:r>
            <a:r>
              <a:rPr lang="en-US" altLang="ja-JP" sz="2000" dirty="0"/>
              <a:t>】</a:t>
            </a:r>
            <a:r>
              <a:rPr lang="ja-JP" altLang="en-US" sz="2000" dirty="0"/>
              <a:t>新しいメディアへの脱皮　～自炊</a:t>
            </a:r>
            <a:r>
              <a:rPr lang="en-US" altLang="ja-JP" sz="2000" dirty="0"/>
              <a:t>PDF</a:t>
            </a:r>
            <a:r>
              <a:rPr lang="ja-JP" altLang="en-US" sz="2000" dirty="0" err="1"/>
              <a:t>を超</a:t>
            </a:r>
            <a:r>
              <a:rPr lang="ja-JP" altLang="en-US" sz="2000" dirty="0"/>
              <a:t>えて～</a:t>
            </a:r>
          </a:p>
          <a:p>
            <a:endParaRPr lang="ja-JP" altLang="en-US" sz="2000" dirty="0"/>
          </a:p>
          <a:p>
            <a:r>
              <a:rPr lang="en-US" altLang="ja-JP" sz="2000" dirty="0"/>
              <a:t>【</a:t>
            </a:r>
            <a:r>
              <a:rPr lang="ja-JP" altLang="en-US" sz="2000" dirty="0"/>
              <a:t>２</a:t>
            </a:r>
            <a:r>
              <a:rPr lang="en-US" altLang="ja-JP" sz="2000" dirty="0"/>
              <a:t>】</a:t>
            </a:r>
            <a:r>
              <a:rPr lang="ja-JP" altLang="en-US" sz="2000" dirty="0"/>
              <a:t>黒船開国よりも海外侵略　～積極的な文化侵略～</a:t>
            </a:r>
          </a:p>
          <a:p>
            <a:endParaRPr lang="ja-JP" altLang="en-US" sz="2000" dirty="0"/>
          </a:p>
          <a:p>
            <a:r>
              <a:rPr lang="en-US" altLang="ja-JP" sz="2000" dirty="0"/>
              <a:t>【</a:t>
            </a:r>
            <a:r>
              <a:rPr lang="ja-JP" altLang="en-US" sz="2000" dirty="0"/>
              <a:t>３</a:t>
            </a:r>
            <a:r>
              <a:rPr lang="en-US" altLang="ja-JP" sz="2000" dirty="0"/>
              <a:t>】</a:t>
            </a:r>
            <a:r>
              <a:rPr lang="ja-JP" altLang="en-US" sz="2000" dirty="0"/>
              <a:t>サービス産業化する出版業界　～モノ売りの終焉～</a:t>
            </a:r>
          </a:p>
          <a:p>
            <a:endParaRPr lang="ja-JP" altLang="en-US" sz="2000" dirty="0"/>
          </a:p>
          <a:p>
            <a:r>
              <a:rPr lang="en-US" altLang="ja-JP" sz="2000" dirty="0"/>
              <a:t>【</a:t>
            </a:r>
            <a:r>
              <a:rPr lang="ja-JP" altLang="en-US" sz="2000" dirty="0"/>
              <a:t>４</a:t>
            </a:r>
            <a:r>
              <a:rPr lang="en-US" altLang="ja-JP" sz="2000" dirty="0"/>
              <a:t>】</a:t>
            </a:r>
            <a:r>
              <a:rPr lang="ja-JP" altLang="en-US" sz="2000" dirty="0"/>
              <a:t>読者を向いて考える　～読者不在の電子書籍元年～</a:t>
            </a:r>
          </a:p>
          <a:p>
            <a:endParaRPr lang="ja-JP" altLang="en-US" sz="2000" dirty="0"/>
          </a:p>
          <a:p>
            <a:r>
              <a:rPr lang="en-US" altLang="ja-JP" sz="2000" dirty="0"/>
              <a:t>【</a:t>
            </a:r>
            <a:r>
              <a:rPr lang="ja-JP" altLang="en-US" sz="2000" dirty="0"/>
              <a:t>５</a:t>
            </a:r>
            <a:r>
              <a:rPr lang="en-US" altLang="ja-JP" sz="2000" dirty="0"/>
              <a:t>】</a:t>
            </a:r>
            <a:r>
              <a:rPr lang="ja-JP" altLang="en-US" sz="2000" dirty="0"/>
              <a:t>クリーンスレート思考　～制約しがらみの忘却～</a:t>
            </a:r>
          </a:p>
        </p:txBody>
      </p:sp>
      <p:sp>
        <p:nvSpPr>
          <p:cNvPr id="98307" name="正方形/長方形 2"/>
          <p:cNvSpPr>
            <a:spLocks noChangeArrowheads="1"/>
          </p:cNvSpPr>
          <p:nvPr/>
        </p:nvSpPr>
        <p:spPr bwMode="auto">
          <a:xfrm>
            <a:off x="2484438" y="836613"/>
            <a:ext cx="4133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ja-JP" altLang="en-US" sz="2800" b="1"/>
              <a:t>あるべき姿論　５つの提言</a:t>
            </a:r>
          </a:p>
        </p:txBody>
      </p:sp>
    </p:spTree>
    <p:extLst>
      <p:ext uri="{BB962C8B-B14F-4D97-AF65-F5344CB8AC3E}">
        <p14:creationId xmlns:p14="http://schemas.microsoft.com/office/powerpoint/2010/main" val="4288829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561"/>
            <a:ext cx="9144000" cy="537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45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４　電子書籍は目が疲れる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43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ome\AppData\Local\Temp\537744_10200154902493763_47659267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039"/>
            <a:ext cx="6768752" cy="681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265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85" y="3433018"/>
            <a:ext cx="4614218" cy="346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929" y="3429000"/>
            <a:ext cx="4544261" cy="341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5839416" y="144839"/>
            <a:ext cx="3231064" cy="313932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dirty="0"/>
              <a:t>Google</a:t>
            </a:r>
            <a:r>
              <a:rPr lang="ja-JP" altLang="en-US" dirty="0"/>
              <a:t>が開発しているウェアラブルコンピュータ。一般発売は</a:t>
            </a:r>
            <a:r>
              <a:rPr lang="en-US" altLang="ja-JP" dirty="0" smtClean="0"/>
              <a:t>2013</a:t>
            </a:r>
            <a:r>
              <a:rPr lang="ja-JP" altLang="en-US" dirty="0" smtClean="0"/>
              <a:t>年</a:t>
            </a:r>
            <a:r>
              <a:rPr lang="ja-JP" altLang="en-US" dirty="0"/>
              <a:t>といわれる。グーグルによれば「静止画や動画を使って他人とやりとりを可能にする」と「迅速に情報にアクセスできる」がポイント。透過型のメガネ液晶に情報を表示する。目の前にいる人のプロフィールや、店の</a:t>
            </a:r>
            <a:r>
              <a:rPr lang="ja-JP" altLang="en-US" dirty="0" smtClean="0"/>
              <a:t>概要、付近の</a:t>
            </a:r>
            <a:r>
              <a:rPr lang="ja-JP" altLang="en-US" dirty="0"/>
              <a:t>地図</a:t>
            </a:r>
            <a:r>
              <a:rPr lang="ja-JP" altLang="en-US" dirty="0" smtClean="0"/>
              <a:t>が</a:t>
            </a:r>
            <a:r>
              <a:rPr lang="ja-JP" altLang="en-US" dirty="0"/>
              <a:t>見えるなど拡張現実も魅力</a:t>
            </a:r>
            <a:r>
              <a:rPr lang="ja-JP" altLang="en-US" dirty="0" smtClean="0"/>
              <a:t>。スマホの次？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1335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68" y="568832"/>
            <a:ext cx="12984088" cy="628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60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0612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40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5966" y="260648"/>
            <a:ext cx="11179696" cy="6354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11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867" y="-28575"/>
            <a:ext cx="1090612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488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0612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63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06125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7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ファイル:NanbanCarr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0" y="29766"/>
            <a:ext cx="7360493" cy="679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7394723" y="1357561"/>
            <a:ext cx="18356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 smtClean="0"/>
              <a:t>狩野内膳作</a:t>
            </a:r>
            <a:endParaRPr lang="en-US" altLang="ja-JP" sz="1600" dirty="0" smtClean="0"/>
          </a:p>
          <a:p>
            <a:r>
              <a:rPr lang="ja-JP" altLang="en-US" sz="1600" b="1" dirty="0" smtClean="0"/>
              <a:t>南蛮屏風</a:t>
            </a:r>
            <a:endParaRPr lang="en-US" altLang="ja-JP" sz="1600" b="1" dirty="0" smtClean="0"/>
          </a:p>
          <a:p>
            <a:r>
              <a:rPr lang="ja-JP" altLang="en-US" sz="1600" dirty="0" smtClean="0"/>
              <a:t>神戸市立博物館。</a:t>
            </a:r>
            <a:endParaRPr lang="en-US" altLang="ja-JP" sz="1600" dirty="0" smtClean="0"/>
          </a:p>
          <a:p>
            <a:endParaRPr lang="en-US" altLang="ja-JP" sz="1600" dirty="0"/>
          </a:p>
          <a:p>
            <a:r>
              <a:rPr lang="en-US" altLang="ja-JP" sz="1600" dirty="0" smtClean="0"/>
              <a:t>17</a:t>
            </a:r>
            <a:r>
              <a:rPr lang="ja-JP" altLang="en-US" sz="1600" dirty="0" smtClean="0"/>
              <a:t>世紀前半の長崎におけるポルトガルのナオ。</a:t>
            </a:r>
            <a:endParaRPr lang="en-US" altLang="ja-JP" sz="1600" dirty="0" smtClean="0"/>
          </a:p>
          <a:p>
            <a:endParaRPr lang="en-US" altLang="ja-JP" sz="1600" dirty="0"/>
          </a:p>
          <a:p>
            <a:r>
              <a:rPr lang="ja-JP" altLang="en-US" sz="1600" dirty="0" smtClean="0"/>
              <a:t>黒色で塗られているため黒船と呼ばれた。</a:t>
            </a:r>
            <a:endParaRPr lang="en-US" altLang="ja-JP" sz="1600" dirty="0" smtClean="0"/>
          </a:p>
          <a:p>
            <a:r>
              <a:rPr lang="ja-JP" altLang="en-US" sz="1600" dirty="0" smtClean="0"/>
              <a:t>（出典：</a:t>
            </a:r>
            <a:r>
              <a:rPr lang="en-US" altLang="ja-JP" sz="1600" dirty="0" smtClean="0"/>
              <a:t>Wikipedia</a:t>
            </a:r>
            <a:r>
              <a:rPr lang="ja-JP" altLang="en-US" sz="1600" dirty="0" smtClean="0"/>
              <a:t>）</a:t>
            </a:r>
            <a:endParaRPr lang="ja-JP" altLang="en-US" sz="1600" dirty="0"/>
          </a:p>
        </p:txBody>
      </p:sp>
      <p:sp>
        <p:nvSpPr>
          <p:cNvPr id="5" name="正方形/長方形 4"/>
          <p:cNvSpPr/>
          <p:nvPr/>
        </p:nvSpPr>
        <p:spPr>
          <a:xfrm>
            <a:off x="2915816" y="1382788"/>
            <a:ext cx="14205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8000" b="1" dirty="0" smtClean="0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G</a:t>
            </a:r>
            <a:r>
              <a:rPr lang="en-US" altLang="ja-JP" sz="2800" b="1" dirty="0" smtClean="0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oogle</a:t>
            </a:r>
            <a:endParaRPr lang="ja-JP" altLang="en-US" sz="2800" b="1" dirty="0">
              <a:solidFill>
                <a:srgbClr val="FF0000"/>
              </a:solidFill>
              <a:latin typeface="Kokila" pitchFamily="34" charset="0"/>
              <a:cs typeface="Kokila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907704" y="2501707"/>
            <a:ext cx="164339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8000" b="1" dirty="0" smtClean="0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F</a:t>
            </a:r>
            <a:r>
              <a:rPr lang="en-US" altLang="ja-JP" sz="2800" b="1" dirty="0" smtClean="0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acebook</a:t>
            </a:r>
            <a:endParaRPr lang="ja-JP" altLang="en-US" sz="2800" b="1" dirty="0">
              <a:solidFill>
                <a:srgbClr val="FF0000"/>
              </a:solidFill>
              <a:latin typeface="Kokila" pitchFamily="34" charset="0"/>
              <a:cs typeface="Kokila" pitchFamily="34" charset="0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174839" y="1839988"/>
            <a:ext cx="168507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8000" b="1" dirty="0" err="1" smtClean="0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A</a:t>
            </a:r>
            <a:r>
              <a:rPr lang="en-US" altLang="ja-JP" sz="2800" b="1" dirty="0" err="1" smtClean="0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amazon</a:t>
            </a:r>
            <a:endParaRPr lang="ja-JP" altLang="en-US" sz="2800" b="1" dirty="0">
              <a:solidFill>
                <a:srgbClr val="FF0000"/>
              </a:solidFill>
              <a:latin typeface="Kokila" pitchFamily="34" charset="0"/>
              <a:cs typeface="Kokila" pitchFamily="34" charset="0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5652120" y="3660334"/>
            <a:ext cx="126669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8000" b="1" dirty="0" smtClean="0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A</a:t>
            </a:r>
            <a:r>
              <a:rPr lang="en-US" altLang="ja-JP" sz="2800" b="1" dirty="0" smtClean="0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pple</a:t>
            </a:r>
            <a:endParaRPr lang="ja-JP" altLang="en-US" sz="2800" b="1" dirty="0">
              <a:solidFill>
                <a:srgbClr val="FF0000"/>
              </a:solidFill>
              <a:latin typeface="Kokila" pitchFamily="34" charset="0"/>
              <a:cs typeface="Kokila" pitchFamily="34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4174839" y="2996952"/>
            <a:ext cx="18309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8000" b="1" dirty="0" smtClean="0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M</a:t>
            </a:r>
            <a:r>
              <a:rPr lang="en-US" altLang="ja-JP" sz="2800" b="1" dirty="0" smtClean="0">
                <a:solidFill>
                  <a:srgbClr val="FF0000"/>
                </a:solidFill>
                <a:latin typeface="Kokila" pitchFamily="34" charset="0"/>
                <a:cs typeface="Kokila" pitchFamily="34" charset="0"/>
              </a:rPr>
              <a:t>icrosoft</a:t>
            </a:r>
            <a:endParaRPr lang="ja-JP" altLang="en-US" sz="2800" b="1" dirty="0">
              <a:solidFill>
                <a:srgbClr val="FF0000"/>
              </a:solidFill>
              <a:latin typeface="Kokila" pitchFamily="34" charset="0"/>
              <a:cs typeface="Kokil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52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404664"/>
            <a:ext cx="9269721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4211960" y="3839696"/>
            <a:ext cx="4572000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altLang="ja-JP" dirty="0"/>
              <a:t>Pebble</a:t>
            </a:r>
            <a:r>
              <a:rPr lang="ja-JP" altLang="en-US" dirty="0"/>
              <a:t>は</a:t>
            </a:r>
            <a:r>
              <a:rPr lang="en-US" altLang="ja-JP" dirty="0"/>
              <a:t>144×168</a:t>
            </a:r>
            <a:r>
              <a:rPr lang="ja-JP" altLang="en-US" dirty="0"/>
              <a:t>ピクセルの白黒の</a:t>
            </a:r>
            <a:r>
              <a:rPr lang="en-US" altLang="ja-JP" dirty="0"/>
              <a:t>E</a:t>
            </a:r>
            <a:r>
              <a:rPr lang="ja-JP" altLang="en-US" dirty="0"/>
              <a:t>インク・ディスプレイ、振動モーター、</a:t>
            </a:r>
            <a:r>
              <a:rPr lang="en-US" altLang="ja-JP" dirty="0"/>
              <a:t>4</a:t>
            </a:r>
            <a:r>
              <a:rPr lang="ja-JP" altLang="en-US" dirty="0" err="1"/>
              <a:t>つの</a:t>
            </a:r>
            <a:r>
              <a:rPr lang="ja-JP" altLang="en-US" dirty="0"/>
              <a:t>ボタン、</a:t>
            </a:r>
            <a:r>
              <a:rPr lang="en-US" altLang="ja-JP" dirty="0"/>
              <a:t>3</a:t>
            </a:r>
            <a:r>
              <a:rPr lang="ja-JP" altLang="en-US" dirty="0"/>
              <a:t>軸加速度センサーを備えたスマート腕時計デバイス。</a:t>
            </a:r>
            <a:r>
              <a:rPr lang="en-US" altLang="ja-JP" dirty="0"/>
              <a:t>iPhone</a:t>
            </a:r>
            <a:r>
              <a:rPr lang="ja-JP" altLang="en-US" dirty="0" err="1"/>
              <a:t>、</a:t>
            </a:r>
            <a:r>
              <a:rPr lang="en-US" altLang="ja-JP" dirty="0"/>
              <a:t>Android</a:t>
            </a:r>
            <a:r>
              <a:rPr lang="ja-JP" altLang="en-US" dirty="0"/>
              <a:t>スマホと連動して手元に情報を表示する。クラウドファンディングの</a:t>
            </a:r>
            <a:r>
              <a:rPr lang="en-US" altLang="ja-JP" dirty="0" err="1"/>
              <a:t>Kickstarter</a:t>
            </a:r>
            <a:r>
              <a:rPr lang="ja-JP" altLang="en-US" dirty="0"/>
              <a:t>で製品概要を発表したところ、</a:t>
            </a:r>
            <a:r>
              <a:rPr lang="en-US" altLang="ja-JP" dirty="0"/>
              <a:t>6</a:t>
            </a:r>
            <a:r>
              <a:rPr lang="ja-JP" altLang="en-US" dirty="0"/>
              <a:t>万</a:t>
            </a:r>
            <a:r>
              <a:rPr lang="en-US" altLang="ja-JP" dirty="0"/>
              <a:t>8</a:t>
            </a:r>
            <a:r>
              <a:rPr lang="ja-JP" altLang="en-US" dirty="0"/>
              <a:t>千人が投資して、</a:t>
            </a:r>
            <a:r>
              <a:rPr lang="en-US" altLang="ja-JP" dirty="0"/>
              <a:t>1000</a:t>
            </a:r>
            <a:r>
              <a:rPr lang="ja-JP" altLang="en-US" dirty="0"/>
              <a:t>万ドルの開発資金が</a:t>
            </a:r>
            <a:r>
              <a:rPr lang="en-US" altLang="ja-JP" dirty="0"/>
              <a:t>1</a:t>
            </a:r>
            <a:r>
              <a:rPr lang="ja-JP" altLang="en-US" dirty="0"/>
              <a:t>か月で集まった。同種のデバイスはアップルも構想しているという報道も。</a:t>
            </a:r>
          </a:p>
        </p:txBody>
      </p:sp>
    </p:spTree>
    <p:extLst>
      <p:ext uri="{BB962C8B-B14F-4D97-AF65-F5344CB8AC3E}">
        <p14:creationId xmlns:p14="http://schemas.microsoft.com/office/powerpoint/2010/main" val="392388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351080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724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-83216"/>
            <a:ext cx="7542422" cy="6941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73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05" y="56675"/>
            <a:ext cx="8352928" cy="680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11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3231"/>
            <a:ext cx="6912768" cy="66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4211960" y="4797152"/>
            <a:ext cx="45720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ja-JP" altLang="en-US" dirty="0"/>
              <a:t>クレディスイスは</a:t>
            </a:r>
            <a:r>
              <a:rPr lang="en-US" altLang="ja-JP" dirty="0"/>
              <a:t>2013</a:t>
            </a:r>
            <a:r>
              <a:rPr lang="ja-JP" altLang="en-US" dirty="0"/>
              <a:t>年</a:t>
            </a:r>
            <a:r>
              <a:rPr lang="en-US" altLang="ja-JP" dirty="0"/>
              <a:t>5</a:t>
            </a:r>
            <a:r>
              <a:rPr lang="ja-JP" altLang="en-US" dirty="0"/>
              <a:t>月に公開したエクイティリサーチというレポートの中で、ウェアラブルデバイスを“</a:t>
            </a:r>
            <a:r>
              <a:rPr lang="en-US" altLang="ja-JP" dirty="0"/>
              <a:t>the next big thing” </a:t>
            </a:r>
            <a:r>
              <a:rPr lang="ja-JP" altLang="en-US" dirty="0"/>
              <a:t>と呼び、今後３～</a:t>
            </a:r>
            <a:r>
              <a:rPr lang="en-US" altLang="ja-JP" dirty="0"/>
              <a:t>5</a:t>
            </a:r>
            <a:r>
              <a:rPr lang="ja-JP" altLang="en-US" dirty="0"/>
              <a:t>年間で現在の</a:t>
            </a:r>
            <a:r>
              <a:rPr lang="en-US" altLang="ja-JP" dirty="0"/>
              <a:t>10</a:t>
            </a:r>
            <a:r>
              <a:rPr lang="ja-JP" altLang="en-US" dirty="0"/>
              <a:t>倍の</a:t>
            </a:r>
            <a:r>
              <a:rPr lang="en-US" altLang="ja-JP" dirty="0"/>
              <a:t>500</a:t>
            </a:r>
            <a:r>
              <a:rPr lang="ja-JP" altLang="en-US" dirty="0"/>
              <a:t>億ドル（約</a:t>
            </a:r>
            <a:r>
              <a:rPr lang="en-US" altLang="ja-JP" dirty="0"/>
              <a:t>5</a:t>
            </a:r>
            <a:r>
              <a:rPr lang="ja-JP" altLang="en-US" dirty="0"/>
              <a:t>兆円）の市場に成長するという予測を発表</a:t>
            </a:r>
          </a:p>
        </p:txBody>
      </p:sp>
    </p:spTree>
    <p:extLst>
      <p:ext uri="{BB962C8B-B14F-4D97-AF65-F5344CB8AC3E}">
        <p14:creationId xmlns:p14="http://schemas.microsoft.com/office/powerpoint/2010/main" val="356001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aiya\AppData\Local\Microsoft\Windows\Temporary Internet Files\Content.IE5\JV48OACI\ourmobileplanet.com_chart_ac1ca41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0648"/>
            <a:ext cx="7056784" cy="636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84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9534"/>
            <a:ext cx="84225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610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92" y="5477"/>
            <a:ext cx="8451913" cy="688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0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32440" cy="694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85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532440" cy="694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16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179512" y="1556792"/>
            <a:ext cx="3528392" cy="51125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２０１０、２０１１、２０１２</a:t>
            </a:r>
            <a:r>
              <a:rPr kumimoji="1" lang="en-US" altLang="ja-JP" dirty="0" smtClean="0"/>
              <a:t>…</a:t>
            </a:r>
            <a:endParaRPr kumimoji="1" lang="ja-JP" altLang="en-US" dirty="0"/>
          </a:p>
        </p:txBody>
      </p:sp>
      <p:sp>
        <p:nvSpPr>
          <p:cNvPr id="5" name="正方形/長方形 4"/>
          <p:cNvSpPr/>
          <p:nvPr/>
        </p:nvSpPr>
        <p:spPr>
          <a:xfrm>
            <a:off x="539552" y="1844824"/>
            <a:ext cx="280831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著作権・ブランド</a:t>
            </a:r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539552" y="3041650"/>
            <a:ext cx="280831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流通ネットワーク</a:t>
            </a:r>
            <a:endParaRPr kumimoji="1" lang="ja-JP" altLang="en-US" dirty="0"/>
          </a:p>
        </p:txBody>
      </p:sp>
      <p:sp>
        <p:nvSpPr>
          <p:cNvPr id="7" name="正方形/長方形 6"/>
          <p:cNvSpPr/>
          <p:nvPr/>
        </p:nvSpPr>
        <p:spPr>
          <a:xfrm>
            <a:off x="539552" y="4238476"/>
            <a:ext cx="280831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印刷機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539552" y="5435302"/>
            <a:ext cx="2808312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/>
              <a:t>紙の編集ノウハウ</a:t>
            </a:r>
            <a:endParaRPr kumimoji="1" lang="ja-JP" altLang="en-US" dirty="0"/>
          </a:p>
        </p:txBody>
      </p:sp>
      <p:sp>
        <p:nvSpPr>
          <p:cNvPr id="10" name="右矢印 9"/>
          <p:cNvSpPr/>
          <p:nvPr/>
        </p:nvSpPr>
        <p:spPr>
          <a:xfrm>
            <a:off x="4067944" y="3498453"/>
            <a:ext cx="1584176" cy="1152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乗算記号 10"/>
          <p:cNvSpPr/>
          <p:nvPr/>
        </p:nvSpPr>
        <p:spPr>
          <a:xfrm>
            <a:off x="5220072" y="1705192"/>
            <a:ext cx="3995936" cy="4545124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9600" dirty="0"/>
              <a:t>?</a:t>
            </a:r>
            <a:endParaRPr kumimoji="1" lang="ja-JP" altLang="en-US" sz="9600" dirty="0"/>
          </a:p>
        </p:txBody>
      </p:sp>
      <p:sp>
        <p:nvSpPr>
          <p:cNvPr id="12" name="正方形/長方形 11"/>
          <p:cNvSpPr/>
          <p:nvPr/>
        </p:nvSpPr>
        <p:spPr>
          <a:xfrm>
            <a:off x="971600" y="1187460"/>
            <a:ext cx="1907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出版業界の</a:t>
            </a:r>
            <a:r>
              <a:rPr lang="ja-JP" altLang="en-US" dirty="0" smtClean="0"/>
              <a:t>強み</a:t>
            </a:r>
            <a:r>
              <a:rPr lang="en-US" altLang="ja-JP" dirty="0" smtClean="0"/>
              <a:t>?</a:t>
            </a:r>
            <a:endParaRPr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3995936" y="5926092"/>
            <a:ext cx="4604146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ja-JP" altLang="en-US" dirty="0"/>
              <a:t>イノベーションのジレンマからの</a:t>
            </a:r>
            <a:r>
              <a:rPr lang="ja-JP" altLang="en-US" dirty="0" smtClean="0"/>
              <a:t>脱出が課題？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0518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424936" cy="685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767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57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5888"/>
            <a:ext cx="8626475" cy="694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948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34" y="-1"/>
            <a:ext cx="8387730" cy="682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80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450930" cy="688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65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3"/>
            <a:ext cx="8496944" cy="6918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20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５　中毒性がない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43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44450"/>
            <a:ext cx="6756400" cy="663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63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10439400" cy="837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15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パッケージからサービスへ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Kindle</a:t>
            </a:r>
            <a:r>
              <a:rPr kumimoji="1" lang="ja-JP" altLang="en-US" dirty="0" smtClean="0"/>
              <a:t>は持ち歩かない日があるが、サービスとしての</a:t>
            </a:r>
            <a:r>
              <a:rPr kumimoji="1" lang="en-US" altLang="ja-JP" dirty="0" smtClean="0"/>
              <a:t>Kindle</a:t>
            </a:r>
            <a:r>
              <a:rPr kumimoji="1" lang="ja-JP" altLang="en-US" dirty="0" smtClean="0"/>
              <a:t>は毎日使う</a:t>
            </a:r>
            <a:endParaRPr kumimoji="1" lang="en-US" altLang="ja-JP" dirty="0" smtClean="0"/>
          </a:p>
          <a:p>
            <a:r>
              <a:rPr lang="ja-JP" altLang="en-US" dirty="0"/>
              <a:t>読書端末</a:t>
            </a:r>
            <a:r>
              <a:rPr lang="ja-JP" altLang="en-US" dirty="0" smtClean="0"/>
              <a:t>より読書環境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9296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電子書籍　→　コンテンツ</a:t>
            </a:r>
            <a:r>
              <a:rPr kumimoji="1" lang="en-US" altLang="ja-JP" dirty="0" smtClean="0"/>
              <a:t>X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新しいビジネスモデル</a:t>
            </a:r>
            <a:endParaRPr lang="en-US" altLang="ja-JP" dirty="0" smtClean="0"/>
          </a:p>
          <a:p>
            <a:r>
              <a:rPr lang="ja-JP" altLang="en-US" dirty="0"/>
              <a:t>シングル化</a:t>
            </a:r>
            <a:endParaRPr lang="en-US" altLang="ja-JP" dirty="0" smtClean="0"/>
          </a:p>
          <a:p>
            <a:r>
              <a:rPr lang="ja-JP" altLang="en-US" dirty="0"/>
              <a:t>コラボでつくる</a:t>
            </a:r>
            <a:endParaRPr kumimoji="1" lang="en-US" altLang="ja-JP" dirty="0" smtClean="0"/>
          </a:p>
          <a:p>
            <a:r>
              <a:rPr lang="ja-JP" altLang="en-US" dirty="0"/>
              <a:t>変態するメディア</a:t>
            </a:r>
            <a:endParaRPr lang="en-US" altLang="ja-JP" dirty="0" smtClean="0"/>
          </a:p>
          <a:p>
            <a:r>
              <a:rPr lang="ja-JP" altLang="en-US" dirty="0" smtClean="0"/>
              <a:t>ボーダーレス化</a:t>
            </a:r>
            <a:endParaRPr lang="en-US" altLang="ja-JP" dirty="0" smtClean="0"/>
          </a:p>
          <a:p>
            <a:r>
              <a:rPr lang="ja-JP" altLang="en-US" dirty="0" smtClean="0"/>
              <a:t>クチコミ</a:t>
            </a:r>
            <a:r>
              <a:rPr lang="ja-JP" altLang="en-US" dirty="0"/>
              <a:t>で広まる</a:t>
            </a:r>
            <a:endParaRPr kumimoji="1" lang="en-US" altLang="ja-JP" dirty="0" smtClean="0"/>
          </a:p>
          <a:p>
            <a:r>
              <a:rPr kumimoji="1" lang="ja-JP" altLang="en-US" dirty="0" smtClean="0"/>
              <a:t>ネットワーク知の進化</a:t>
            </a:r>
            <a:endParaRPr kumimoji="1"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32975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ome\Downloads\sbc23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0" y="18311"/>
            <a:ext cx="41695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4355976" y="260648"/>
            <a:ext cx="4680520" cy="19082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ja-JP" altLang="en-US" dirty="0"/>
              <a:t>第一章　データサイエンティストとは何か</a:t>
            </a:r>
          </a:p>
          <a:p>
            <a:r>
              <a:rPr lang="ja-JP" altLang="en-US" dirty="0"/>
              <a:t>第二章　データサイエンティストならこう考える　</a:t>
            </a:r>
          </a:p>
          <a:p>
            <a:r>
              <a:rPr lang="ja-JP" altLang="en-US" dirty="0"/>
              <a:t>第三章　分析のツボを理解する</a:t>
            </a:r>
          </a:p>
          <a:p>
            <a:r>
              <a:rPr lang="ja-JP" altLang="en-US" dirty="0"/>
              <a:t>第四章　データで語る</a:t>
            </a:r>
            <a:r>
              <a:rPr lang="ja-JP" altLang="en-US" dirty="0" smtClean="0"/>
              <a:t>トレーニング</a:t>
            </a:r>
            <a:endParaRPr lang="ja-JP" altLang="en-US" dirty="0"/>
          </a:p>
          <a:p>
            <a:r>
              <a:rPr lang="ja-JP" altLang="en-US" dirty="0"/>
              <a:t>第五章　時代を変えるビジネスの担い手に</a:t>
            </a:r>
            <a:r>
              <a:rPr lang="ja-JP" altLang="en-US" dirty="0" smtClean="0"/>
              <a:t>なる</a:t>
            </a:r>
            <a:endParaRPr lang="en-US" altLang="ja-JP" dirty="0" smtClean="0"/>
          </a:p>
          <a:p>
            <a:r>
              <a:rPr lang="ja-JP" altLang="en-US" sz="1400" b="1" dirty="0" smtClean="0"/>
              <a:t>ソフトバンク、ヤフー、国立情報学研究所なお</a:t>
            </a:r>
            <a:r>
              <a:rPr lang="ja-JP" altLang="en-US" sz="1400" b="1" dirty="0" err="1" smtClean="0"/>
              <a:t>ｄ</a:t>
            </a:r>
            <a:r>
              <a:rPr lang="ja-JP" altLang="en-US" sz="1400" b="1" dirty="0" smtClean="0"/>
              <a:t>のデータサイエンティストのインタビュー</a:t>
            </a:r>
            <a:r>
              <a:rPr lang="en-US" altLang="ja-JP" sz="1400" b="1" dirty="0" smtClean="0"/>
              <a:t>5</a:t>
            </a:r>
            <a:r>
              <a:rPr lang="ja-JP" altLang="en-US" sz="1400" b="1" dirty="0" smtClean="0"/>
              <a:t>本</a:t>
            </a:r>
            <a:endParaRPr lang="ja-JP" altLang="en-US" sz="14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276872"/>
            <a:ext cx="3368833" cy="260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05064"/>
            <a:ext cx="3579895" cy="2645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7207179" y="2979528"/>
            <a:ext cx="1882247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ja-JP" sz="2400" dirty="0"/>
              <a:t>8</a:t>
            </a:r>
            <a:r>
              <a:rPr lang="ja-JP" altLang="en-US" sz="2400" dirty="0"/>
              <a:t>月</a:t>
            </a:r>
            <a:r>
              <a:rPr lang="en-US" altLang="ja-JP" sz="2400" dirty="0"/>
              <a:t>17</a:t>
            </a:r>
            <a:r>
              <a:rPr lang="ja-JP" altLang="en-US" sz="2400" dirty="0"/>
              <a:t>日発売</a:t>
            </a:r>
          </a:p>
        </p:txBody>
      </p:sp>
    </p:spTree>
    <p:extLst>
      <p:ext uri="{BB962C8B-B14F-4D97-AF65-F5344CB8AC3E}">
        <p14:creationId xmlns:p14="http://schemas.microsoft.com/office/powerpoint/2010/main" val="97363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データにもとづく中毒性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フィードバックに基づくデザイン</a:t>
            </a:r>
            <a:endParaRPr kumimoji="1" lang="en-US" altLang="ja-JP" dirty="0" smtClean="0"/>
          </a:p>
          <a:p>
            <a:r>
              <a:rPr lang="en-US" altLang="ja-JP" dirty="0" smtClean="0"/>
              <a:t>AB</a:t>
            </a:r>
            <a:r>
              <a:rPr lang="ja-JP" altLang="en-US" dirty="0" smtClean="0"/>
              <a:t>テストに基づいてデザインするヤフー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9360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６　読書端末が魅力的ではない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若者のスタイルで再デザイン、再プロデュースする必要があるのではないか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3901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9312821" cy="549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569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0" y="620688"/>
            <a:ext cx="9484696" cy="5600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11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548680"/>
            <a:ext cx="9384829" cy="5541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4"/>
            <a:ext cx="9389478" cy="554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980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44" y="260648"/>
            <a:ext cx="7870747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32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 smtClean="0"/>
              <a:t>７　ドメスティックなコンテンツだから　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インターネットはヤフー、グーグル、フェイスブック、ツイッター、海外のサービスが面白い</a:t>
            </a:r>
            <a:endParaRPr kumimoji="1" lang="en-US" altLang="ja-JP" dirty="0" smtClean="0"/>
          </a:p>
          <a:p>
            <a:r>
              <a:rPr kumimoji="1" lang="ja-JP" altLang="en-US" dirty="0" smtClean="0"/>
              <a:t>電子書籍は？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002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339350"/>
            <a:ext cx="6120680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4769644" y="2204864"/>
            <a:ext cx="368966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ベストセラーはほかの本と何が違うのか</a:t>
            </a:r>
            <a:r>
              <a:rPr lang="en-US" altLang="ja-JP" dirty="0"/>
              <a:t>?</a:t>
            </a:r>
          </a:p>
          <a:p>
            <a:r>
              <a:rPr lang="ja-JP" altLang="en-US" dirty="0"/>
              <a:t>グーテンベルクの印刷革命以来、読者を熱狂させてきた書物の数々。</a:t>
            </a:r>
          </a:p>
          <a:p>
            <a:r>
              <a:rPr lang="en-US" altLang="ja-JP" dirty="0"/>
              <a:t>『</a:t>
            </a:r>
            <a:r>
              <a:rPr lang="ja-JP" altLang="en-US" dirty="0"/>
              <a:t>ドン・キホーテ</a:t>
            </a:r>
            <a:r>
              <a:rPr lang="en-US" altLang="ja-JP" dirty="0"/>
              <a:t>』</a:t>
            </a:r>
            <a:r>
              <a:rPr lang="ja-JP" altLang="en-US" dirty="0"/>
              <a:t>から</a:t>
            </a:r>
            <a:r>
              <a:rPr lang="en-US" altLang="ja-JP" dirty="0"/>
              <a:t>『</a:t>
            </a:r>
            <a:r>
              <a:rPr lang="ja-JP" altLang="en-US" dirty="0"/>
              <a:t>ダ・ヴィンチ・コード</a:t>
            </a:r>
            <a:r>
              <a:rPr lang="en-US" altLang="ja-JP" dirty="0"/>
              <a:t>』『</a:t>
            </a:r>
            <a:r>
              <a:rPr lang="ja-JP" altLang="en-US" dirty="0"/>
              <a:t>ミレニアム</a:t>
            </a:r>
            <a:r>
              <a:rPr lang="en-US" altLang="ja-JP" dirty="0"/>
              <a:t>』</a:t>
            </a:r>
            <a:r>
              <a:rPr lang="ja-JP" altLang="en-US" dirty="0"/>
              <a:t>まで、欲望・策略・スキャンダルに満ちたベストセラーの運命、その法則を読み解く画期的な論考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endParaRPr lang="en-US" altLang="ja-JP" dirty="0"/>
          </a:p>
          <a:p>
            <a:r>
              <a:rPr lang="ja-JP" altLang="en-US" dirty="0" smtClean="0"/>
              <a:t>フランス人が書いた。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810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 smtClean="0"/>
              <a:t>出版</a:t>
            </a:r>
            <a:r>
              <a:rPr lang="ja-JP" altLang="en-US" dirty="0"/>
              <a:t>市場</a:t>
            </a:r>
            <a:r>
              <a:rPr lang="en-US" altLang="ja-JP" dirty="0"/>
              <a:t>2</a:t>
            </a:r>
            <a:r>
              <a:rPr lang="ja-JP" altLang="en-US" dirty="0"/>
              <a:t>兆円</a:t>
            </a:r>
            <a:r>
              <a:rPr lang="ja-JP" altLang="en-US" dirty="0" smtClean="0"/>
              <a:t>の</a:t>
            </a:r>
            <a:r>
              <a:rPr lang="ja-JP" altLang="en-US" dirty="0"/>
              <a:t>一部</a:t>
            </a:r>
            <a:r>
              <a:rPr lang="ja-JP" altLang="en-US" dirty="0" smtClean="0"/>
              <a:t>が電子書籍化するのではなく融合して拡大する市場</a:t>
            </a:r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ja-JP" altLang="en-US" dirty="0"/>
          </a:p>
          <a:p>
            <a:r>
              <a:rPr lang="ja-JP" altLang="en-US" dirty="0"/>
              <a:t>隣接する市場との融合　ボーダーレス化</a:t>
            </a:r>
          </a:p>
          <a:p>
            <a:pPr lvl="1"/>
            <a:r>
              <a:rPr lang="ja-JP" altLang="en-US" dirty="0" smtClean="0"/>
              <a:t>ソーシャルゲーム</a:t>
            </a:r>
            <a:r>
              <a:rPr lang="ja-JP" altLang="en-US" dirty="0"/>
              <a:t>市場</a:t>
            </a:r>
          </a:p>
          <a:p>
            <a:pPr lvl="1"/>
            <a:r>
              <a:rPr lang="ja-JP" altLang="en-US" dirty="0" smtClean="0"/>
              <a:t>スマホアプリ</a:t>
            </a:r>
            <a:r>
              <a:rPr lang="ja-JP" altLang="en-US" dirty="0"/>
              <a:t>市場</a:t>
            </a:r>
          </a:p>
          <a:p>
            <a:pPr lvl="1"/>
            <a:r>
              <a:rPr lang="ja-JP" altLang="en-US" dirty="0" smtClean="0"/>
              <a:t>ソフトウェア</a:t>
            </a:r>
            <a:r>
              <a:rPr lang="ja-JP" altLang="en-US" dirty="0"/>
              <a:t>市場</a:t>
            </a:r>
          </a:p>
          <a:p>
            <a:pPr lvl="1"/>
            <a:r>
              <a:rPr lang="ja-JP" altLang="en-US" dirty="0" smtClean="0"/>
              <a:t>映画</a:t>
            </a:r>
            <a:r>
              <a:rPr lang="ja-JP" altLang="en-US" dirty="0"/>
              <a:t>・音楽市場</a:t>
            </a:r>
          </a:p>
          <a:p>
            <a:pPr lvl="1"/>
            <a:r>
              <a:rPr lang="ja-JP" altLang="en-US" dirty="0" smtClean="0"/>
              <a:t>クラウドビジネス</a:t>
            </a:r>
            <a:r>
              <a:rPr lang="ja-JP" altLang="en-US" dirty="0"/>
              <a:t>市場</a:t>
            </a:r>
          </a:p>
          <a:p>
            <a:pPr lvl="1"/>
            <a:r>
              <a:rPr lang="ja-JP" altLang="en-US" dirty="0" smtClean="0"/>
              <a:t>情報</a:t>
            </a:r>
            <a:r>
              <a:rPr lang="ja-JP" altLang="en-US" dirty="0"/>
              <a:t>通信市場</a:t>
            </a:r>
          </a:p>
          <a:p>
            <a:pPr lvl="1"/>
            <a:r>
              <a:rPr lang="ja-JP" altLang="en-US" dirty="0" smtClean="0"/>
              <a:t>・</a:t>
            </a:r>
            <a:r>
              <a:rPr lang="ja-JP" altLang="en-US" dirty="0"/>
              <a:t>・・</a:t>
            </a:r>
          </a:p>
          <a:p>
            <a:pPr lvl="1"/>
            <a:r>
              <a:rPr lang="ja-JP" altLang="en-US" dirty="0" smtClean="0"/>
              <a:t>・</a:t>
            </a:r>
            <a:r>
              <a:rPr lang="ja-JP" altLang="en-US" dirty="0"/>
              <a:t>・・</a:t>
            </a:r>
          </a:p>
          <a:p>
            <a:endParaRPr lang="ja-JP" altLang="en-US" dirty="0"/>
          </a:p>
          <a:p>
            <a:r>
              <a:rPr lang="ja-JP" altLang="en-US" dirty="0"/>
              <a:t>電子書籍元年ではなく新しいメディアのかたち</a:t>
            </a:r>
            <a:r>
              <a:rPr lang="ja-JP" altLang="en-US" dirty="0" smtClean="0"/>
              <a:t>へ</a:t>
            </a: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108809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475656" y="1556792"/>
            <a:ext cx="63367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/>
              <a:t>ここ半世紀はベストセラーの「最大級の時代」</a:t>
            </a:r>
          </a:p>
          <a:p>
            <a:r>
              <a:rPr lang="ja-JP" altLang="en-US" sz="2400" dirty="0"/>
              <a:t>史上最大のベストセラーが次々に現れる</a:t>
            </a:r>
          </a:p>
          <a:p>
            <a:r>
              <a:rPr lang="ja-JP" altLang="en-US" sz="2400" dirty="0"/>
              <a:t>数千万部、</a:t>
            </a:r>
            <a:r>
              <a:rPr lang="ja-JP" altLang="en-US" sz="2400" dirty="0" smtClean="0"/>
              <a:t>数億部売れる本が登場</a:t>
            </a:r>
            <a:endParaRPr lang="ja-JP" altLang="en-US" sz="2400" dirty="0"/>
          </a:p>
          <a:p>
            <a:endParaRPr lang="en-US" altLang="ja-JP" sz="2400" dirty="0" smtClean="0"/>
          </a:p>
          <a:p>
            <a:r>
              <a:rPr lang="ja-JP" altLang="en-US" sz="2400" dirty="0" smtClean="0"/>
              <a:t>出版</a:t>
            </a:r>
            <a:r>
              <a:rPr lang="ja-JP" altLang="en-US" sz="2400" dirty="0"/>
              <a:t>の産業化、グローバル化</a:t>
            </a:r>
          </a:p>
          <a:p>
            <a:r>
              <a:rPr lang="ja-JP" altLang="en-US" sz="2400" dirty="0"/>
              <a:t>大胆な販売戦略の発明</a:t>
            </a:r>
          </a:p>
          <a:p>
            <a:r>
              <a:rPr lang="ja-JP" altLang="en-US" sz="2400" dirty="0"/>
              <a:t>顧客層の爆発的な増加</a:t>
            </a:r>
          </a:p>
          <a:p>
            <a:r>
              <a:rPr lang="ja-JP" altLang="en-US" sz="2400" dirty="0"/>
              <a:t>新たなメディアの出現</a:t>
            </a:r>
          </a:p>
          <a:p>
            <a:r>
              <a:rPr lang="ja-JP" altLang="en-US" sz="2400" dirty="0"/>
              <a:t>大衆の好みの画一化</a:t>
            </a:r>
          </a:p>
        </p:txBody>
      </p:sp>
    </p:spTree>
    <p:extLst>
      <p:ext uri="{BB962C8B-B14F-4D97-AF65-F5344CB8AC3E}">
        <p14:creationId xmlns:p14="http://schemas.microsoft.com/office/powerpoint/2010/main" val="413681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647536"/>
            <a:ext cx="10028572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12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683568" y="1484784"/>
            <a:ext cx="81369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/>
              <a:t>グローバル化のサイン　ハリーポッター</a:t>
            </a:r>
          </a:p>
          <a:p>
            <a:r>
              <a:rPr lang="ja-JP" altLang="en-US" sz="2400" dirty="0"/>
              <a:t>ローリング夫人の資産＞イギリス女王の資産</a:t>
            </a:r>
          </a:p>
          <a:p>
            <a:endParaRPr lang="en-US" altLang="ja-JP" sz="2400" dirty="0" smtClean="0"/>
          </a:p>
          <a:p>
            <a:r>
              <a:rPr lang="ja-JP" altLang="en-US" sz="2400" dirty="0" smtClean="0"/>
              <a:t>ハリポタ</a:t>
            </a:r>
            <a:r>
              <a:rPr lang="ja-JP" altLang="en-US" sz="2400" dirty="0"/>
              <a:t>研究者の考えた成功</a:t>
            </a:r>
            <a:r>
              <a:rPr lang="ja-JP" altLang="en-US" sz="2400" dirty="0" smtClean="0"/>
              <a:t>要因</a:t>
            </a:r>
            <a:endParaRPr lang="en-US" altLang="ja-JP" sz="2400" dirty="0" smtClean="0"/>
          </a:p>
          <a:p>
            <a:r>
              <a:rPr lang="ja-JP" altLang="en-US" sz="2400" dirty="0" smtClean="0"/>
              <a:t>「</a:t>
            </a:r>
            <a:r>
              <a:rPr lang="ja-JP" altLang="en-US" sz="2400" dirty="0"/>
              <a:t>きわめて統合的な想像力」が展開されているから</a:t>
            </a:r>
          </a:p>
          <a:p>
            <a:r>
              <a:rPr lang="ja-JP" altLang="en-US" sz="2400" dirty="0"/>
              <a:t>「さまざまな文化に由来する諸要素を、一貫性のある全体の中に取り込むことに成功した」</a:t>
            </a:r>
          </a:p>
          <a:p>
            <a:r>
              <a:rPr lang="ja-JP" altLang="en-US" sz="2400" dirty="0"/>
              <a:t>「すべての差異を統合してしまえるような世界の諸価値」</a:t>
            </a:r>
          </a:p>
          <a:p>
            <a:r>
              <a:rPr lang="ja-JP" altLang="en-US" sz="2400" dirty="0"/>
              <a:t>「人々の好みが世界中で均一のものとなってゆく驚くべき兆候」</a:t>
            </a:r>
          </a:p>
        </p:txBody>
      </p:sp>
    </p:spTree>
    <p:extLst>
      <p:ext uri="{BB962C8B-B14F-4D97-AF65-F5344CB8AC3E}">
        <p14:creationId xmlns:p14="http://schemas.microsoft.com/office/powerpoint/2010/main" val="14249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827584" y="188640"/>
            <a:ext cx="784887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dirty="0"/>
              <a:t>超ベストセラーの</a:t>
            </a:r>
            <a:r>
              <a:rPr lang="ja-JP" altLang="en-US" sz="2800" b="1" dirty="0" smtClean="0"/>
              <a:t>リスト</a:t>
            </a:r>
            <a:endParaRPr lang="en-US" altLang="ja-JP" sz="2800" b="1" dirty="0" smtClean="0"/>
          </a:p>
          <a:p>
            <a:endParaRPr lang="ja-JP" altLang="en-US" sz="2800" b="1" dirty="0"/>
          </a:p>
          <a:p>
            <a:r>
              <a:rPr lang="en-US" altLang="ja-JP" sz="2400" dirty="0">
                <a:solidFill>
                  <a:srgbClr val="FF0000"/>
                </a:solidFill>
              </a:rPr>
              <a:t>1</a:t>
            </a:r>
            <a:r>
              <a:rPr lang="ja-JP" altLang="en-US" sz="2400" dirty="0">
                <a:solidFill>
                  <a:srgbClr val="FF0000"/>
                </a:solidFill>
              </a:rPr>
              <a:t>位　聖書　</a:t>
            </a:r>
            <a:r>
              <a:rPr lang="en-US" altLang="ja-JP" sz="2400" dirty="0">
                <a:solidFill>
                  <a:srgbClr val="FF0000"/>
                </a:solidFill>
              </a:rPr>
              <a:t>40</a:t>
            </a:r>
            <a:r>
              <a:rPr lang="ja-JP" altLang="en-US" sz="2400" dirty="0">
                <a:solidFill>
                  <a:srgbClr val="FF0000"/>
                </a:solidFill>
              </a:rPr>
              <a:t>億部～</a:t>
            </a:r>
            <a:r>
              <a:rPr lang="en-US" altLang="ja-JP" sz="2400" dirty="0">
                <a:solidFill>
                  <a:srgbClr val="FF0000"/>
                </a:solidFill>
              </a:rPr>
              <a:t>60</a:t>
            </a:r>
            <a:r>
              <a:rPr lang="ja-JP" altLang="en-US" sz="2400" dirty="0">
                <a:solidFill>
                  <a:srgbClr val="FF0000"/>
                </a:solidFill>
              </a:rPr>
              <a:t>億部</a:t>
            </a:r>
          </a:p>
          <a:p>
            <a:r>
              <a:rPr lang="en-US" altLang="ja-JP" sz="2400" dirty="0">
                <a:solidFill>
                  <a:srgbClr val="0070C0"/>
                </a:solidFill>
              </a:rPr>
              <a:t>2</a:t>
            </a:r>
            <a:r>
              <a:rPr lang="ja-JP" altLang="en-US" sz="2400" dirty="0">
                <a:solidFill>
                  <a:srgbClr val="0070C0"/>
                </a:solidFill>
              </a:rPr>
              <a:t>位　</a:t>
            </a:r>
            <a:r>
              <a:rPr lang="en-US" altLang="ja-JP" sz="2400" dirty="0">
                <a:solidFill>
                  <a:srgbClr val="0070C0"/>
                </a:solidFill>
              </a:rPr>
              <a:t>『</a:t>
            </a:r>
            <a:r>
              <a:rPr lang="ja-JP" altLang="en-US" sz="2400" dirty="0">
                <a:solidFill>
                  <a:srgbClr val="0070C0"/>
                </a:solidFill>
              </a:rPr>
              <a:t>毛沢東語録</a:t>
            </a:r>
            <a:r>
              <a:rPr lang="en-US" altLang="ja-JP" sz="2400" dirty="0">
                <a:solidFill>
                  <a:srgbClr val="0070C0"/>
                </a:solidFill>
              </a:rPr>
              <a:t>』</a:t>
            </a:r>
            <a:r>
              <a:rPr lang="ja-JP" altLang="en-US" sz="2400" dirty="0">
                <a:solidFill>
                  <a:srgbClr val="0070C0"/>
                </a:solidFill>
              </a:rPr>
              <a:t>　</a:t>
            </a:r>
            <a:r>
              <a:rPr lang="en-US" altLang="ja-JP" sz="2400" dirty="0">
                <a:solidFill>
                  <a:srgbClr val="0070C0"/>
                </a:solidFill>
              </a:rPr>
              <a:t>10</a:t>
            </a:r>
            <a:r>
              <a:rPr lang="ja-JP" altLang="en-US" sz="2400" dirty="0">
                <a:solidFill>
                  <a:srgbClr val="0070C0"/>
                </a:solidFill>
              </a:rPr>
              <a:t>億部超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3</a:t>
            </a:r>
            <a:r>
              <a:rPr lang="ja-JP" altLang="en-US" sz="2400" dirty="0">
                <a:solidFill>
                  <a:srgbClr val="FF0000"/>
                </a:solidFill>
              </a:rPr>
              <a:t>位　</a:t>
            </a:r>
            <a:r>
              <a:rPr lang="en-US" altLang="ja-JP" sz="2400" dirty="0">
                <a:solidFill>
                  <a:srgbClr val="FF0000"/>
                </a:solidFill>
              </a:rPr>
              <a:t>『</a:t>
            </a:r>
            <a:r>
              <a:rPr lang="ja-JP" altLang="en-US" sz="2400" dirty="0">
                <a:solidFill>
                  <a:srgbClr val="FF0000"/>
                </a:solidFill>
              </a:rPr>
              <a:t>コーラン</a:t>
            </a:r>
            <a:r>
              <a:rPr lang="en-US" altLang="ja-JP" sz="2400" dirty="0">
                <a:solidFill>
                  <a:srgbClr val="FF0000"/>
                </a:solidFill>
              </a:rPr>
              <a:t>』</a:t>
            </a:r>
            <a:r>
              <a:rPr lang="ja-JP" altLang="en-US" sz="2400" dirty="0">
                <a:solidFill>
                  <a:srgbClr val="FF0000"/>
                </a:solidFill>
              </a:rPr>
              <a:t>　</a:t>
            </a:r>
            <a:r>
              <a:rPr lang="en-US" altLang="ja-JP" sz="2400" dirty="0">
                <a:solidFill>
                  <a:srgbClr val="FF0000"/>
                </a:solidFill>
              </a:rPr>
              <a:t>8</a:t>
            </a:r>
            <a:r>
              <a:rPr lang="ja-JP" altLang="en-US" sz="2400" dirty="0">
                <a:solidFill>
                  <a:srgbClr val="FF0000"/>
                </a:solidFill>
              </a:rPr>
              <a:t>億部超</a:t>
            </a:r>
          </a:p>
          <a:p>
            <a:r>
              <a:rPr lang="en-US" altLang="ja-JP" sz="2400" dirty="0"/>
              <a:t>4</a:t>
            </a:r>
            <a:r>
              <a:rPr lang="ja-JP" altLang="en-US" sz="2400" dirty="0"/>
              <a:t>位　</a:t>
            </a:r>
            <a:r>
              <a:rPr lang="en-US" altLang="ja-JP" sz="2400" dirty="0"/>
              <a:t>『</a:t>
            </a:r>
            <a:r>
              <a:rPr lang="ja-JP" altLang="en-US" sz="2400" dirty="0"/>
              <a:t>新華字典</a:t>
            </a:r>
            <a:r>
              <a:rPr lang="en-US" altLang="ja-JP" sz="2400" dirty="0"/>
              <a:t>』</a:t>
            </a:r>
            <a:r>
              <a:rPr lang="ja-JP" altLang="en-US" sz="2400" dirty="0"/>
              <a:t>　</a:t>
            </a:r>
            <a:r>
              <a:rPr lang="en-US" altLang="ja-JP" sz="2400" dirty="0"/>
              <a:t>4</a:t>
            </a:r>
            <a:r>
              <a:rPr lang="ja-JP" altLang="en-US" sz="2400" dirty="0" smtClean="0"/>
              <a:t>億部　中中辞典</a:t>
            </a:r>
            <a:endParaRPr lang="ja-JP" altLang="en-US" sz="2400" dirty="0"/>
          </a:p>
          <a:p>
            <a:r>
              <a:rPr lang="en-US" altLang="ja-JP" sz="2400" dirty="0">
                <a:solidFill>
                  <a:srgbClr val="0070C0"/>
                </a:solidFill>
              </a:rPr>
              <a:t>5</a:t>
            </a:r>
            <a:r>
              <a:rPr lang="ja-JP" altLang="en-US" sz="2400" dirty="0">
                <a:solidFill>
                  <a:srgbClr val="0070C0"/>
                </a:solidFill>
              </a:rPr>
              <a:t>位　</a:t>
            </a:r>
            <a:r>
              <a:rPr lang="en-US" altLang="ja-JP" sz="2400" dirty="0">
                <a:solidFill>
                  <a:srgbClr val="0070C0"/>
                </a:solidFill>
              </a:rPr>
              <a:t>『</a:t>
            </a:r>
            <a:r>
              <a:rPr lang="ja-JP" altLang="en-US" sz="2400" dirty="0">
                <a:solidFill>
                  <a:srgbClr val="0070C0"/>
                </a:solidFill>
              </a:rPr>
              <a:t>毛沢東詩詞</a:t>
            </a:r>
            <a:r>
              <a:rPr lang="en-US" altLang="ja-JP" sz="2400" dirty="0">
                <a:solidFill>
                  <a:srgbClr val="0070C0"/>
                </a:solidFill>
              </a:rPr>
              <a:t>』</a:t>
            </a:r>
            <a:r>
              <a:rPr lang="ja-JP" altLang="en-US" sz="2400" dirty="0">
                <a:solidFill>
                  <a:srgbClr val="0070C0"/>
                </a:solidFill>
              </a:rPr>
              <a:t>　</a:t>
            </a:r>
            <a:r>
              <a:rPr lang="en-US" altLang="ja-JP" sz="2400" dirty="0">
                <a:solidFill>
                  <a:srgbClr val="0070C0"/>
                </a:solidFill>
              </a:rPr>
              <a:t>4</a:t>
            </a:r>
            <a:r>
              <a:rPr lang="ja-JP" altLang="en-US" sz="2400" dirty="0">
                <a:solidFill>
                  <a:srgbClr val="0070C0"/>
                </a:solidFill>
              </a:rPr>
              <a:t>億部</a:t>
            </a:r>
          </a:p>
          <a:p>
            <a:r>
              <a:rPr lang="en-US" altLang="ja-JP" sz="2400" dirty="0">
                <a:solidFill>
                  <a:srgbClr val="0070C0"/>
                </a:solidFill>
              </a:rPr>
              <a:t>6</a:t>
            </a:r>
            <a:r>
              <a:rPr lang="ja-JP" altLang="en-US" sz="2400" dirty="0">
                <a:solidFill>
                  <a:srgbClr val="0070C0"/>
                </a:solidFill>
              </a:rPr>
              <a:t>位　</a:t>
            </a:r>
            <a:r>
              <a:rPr lang="en-US" altLang="ja-JP" sz="2400" dirty="0">
                <a:solidFill>
                  <a:srgbClr val="0070C0"/>
                </a:solidFill>
              </a:rPr>
              <a:t>『</a:t>
            </a:r>
            <a:r>
              <a:rPr lang="ja-JP" altLang="en-US" sz="2400" dirty="0">
                <a:solidFill>
                  <a:srgbClr val="0070C0"/>
                </a:solidFill>
              </a:rPr>
              <a:t>毛沢東選集</a:t>
            </a:r>
            <a:r>
              <a:rPr lang="en-US" altLang="ja-JP" sz="2400" dirty="0">
                <a:solidFill>
                  <a:srgbClr val="0070C0"/>
                </a:solidFill>
              </a:rPr>
              <a:t>』</a:t>
            </a:r>
            <a:r>
              <a:rPr lang="ja-JP" altLang="en-US" sz="2400" dirty="0">
                <a:solidFill>
                  <a:srgbClr val="0070C0"/>
                </a:solidFill>
              </a:rPr>
              <a:t>　</a:t>
            </a:r>
            <a:r>
              <a:rPr lang="en-US" altLang="ja-JP" sz="2400" dirty="0">
                <a:solidFill>
                  <a:srgbClr val="0070C0"/>
                </a:solidFill>
              </a:rPr>
              <a:t>2.5</a:t>
            </a:r>
            <a:r>
              <a:rPr lang="ja-JP" altLang="en-US" sz="2400" dirty="0">
                <a:solidFill>
                  <a:srgbClr val="0070C0"/>
                </a:solidFill>
              </a:rPr>
              <a:t>億部</a:t>
            </a:r>
          </a:p>
          <a:p>
            <a:r>
              <a:rPr lang="en-US" altLang="ja-JP" sz="2400" dirty="0"/>
              <a:t>7</a:t>
            </a:r>
            <a:r>
              <a:rPr lang="ja-JP" altLang="en-US" sz="2400" dirty="0"/>
              <a:t>位　</a:t>
            </a:r>
            <a:r>
              <a:rPr lang="en-US" altLang="ja-JP" sz="2400" dirty="0"/>
              <a:t>『</a:t>
            </a:r>
            <a:r>
              <a:rPr lang="ja-JP" altLang="en-US" sz="2400" dirty="0"/>
              <a:t>二都物語</a:t>
            </a:r>
            <a:r>
              <a:rPr lang="en-US" altLang="ja-JP" sz="2400" dirty="0"/>
              <a:t>』</a:t>
            </a:r>
            <a:r>
              <a:rPr lang="ja-JP" altLang="en-US" sz="2400" dirty="0"/>
              <a:t>ディケンズ　</a:t>
            </a:r>
            <a:r>
              <a:rPr lang="en-US" altLang="ja-JP" sz="2400" dirty="0"/>
              <a:t>2</a:t>
            </a:r>
            <a:r>
              <a:rPr lang="ja-JP" altLang="en-US" sz="2400" dirty="0"/>
              <a:t>億部</a:t>
            </a:r>
          </a:p>
          <a:p>
            <a:r>
              <a:rPr lang="en-US" altLang="ja-JP" sz="2400" dirty="0"/>
              <a:t>8</a:t>
            </a:r>
            <a:r>
              <a:rPr lang="ja-JP" altLang="en-US" sz="2400" dirty="0"/>
              <a:t>位　</a:t>
            </a:r>
            <a:r>
              <a:rPr lang="en-US" altLang="ja-JP" sz="2400" dirty="0"/>
              <a:t>『</a:t>
            </a:r>
            <a:r>
              <a:rPr lang="ja-JP" altLang="en-US" sz="2400" dirty="0"/>
              <a:t>スカウティング・フォア・ボーイズ</a:t>
            </a:r>
            <a:r>
              <a:rPr lang="en-US" altLang="ja-JP" sz="2400" dirty="0"/>
              <a:t>』1.5</a:t>
            </a:r>
            <a:r>
              <a:rPr lang="ja-JP" altLang="en-US" sz="2400" dirty="0"/>
              <a:t>億部</a:t>
            </a:r>
          </a:p>
          <a:p>
            <a:r>
              <a:rPr lang="en-US" altLang="ja-JP" sz="2400" dirty="0"/>
              <a:t>9</a:t>
            </a:r>
            <a:r>
              <a:rPr lang="ja-JP" altLang="en-US" sz="2400" dirty="0"/>
              <a:t>位　</a:t>
            </a:r>
            <a:r>
              <a:rPr lang="en-US" altLang="ja-JP" sz="2400" dirty="0"/>
              <a:t>『</a:t>
            </a:r>
            <a:r>
              <a:rPr lang="ja-JP" altLang="en-US" sz="2400" dirty="0"/>
              <a:t>指輪物語</a:t>
            </a:r>
            <a:r>
              <a:rPr lang="en-US" altLang="ja-JP" sz="2400" dirty="0"/>
              <a:t>』</a:t>
            </a:r>
            <a:r>
              <a:rPr lang="ja-JP" altLang="en-US" sz="2400" dirty="0"/>
              <a:t>トールキン　</a:t>
            </a:r>
            <a:r>
              <a:rPr lang="en-US" altLang="ja-JP" sz="2400" dirty="0"/>
              <a:t>1.5</a:t>
            </a:r>
            <a:r>
              <a:rPr lang="ja-JP" altLang="en-US" sz="2400" dirty="0"/>
              <a:t>億部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10</a:t>
            </a:r>
            <a:r>
              <a:rPr lang="ja-JP" altLang="en-US" sz="2400" dirty="0">
                <a:solidFill>
                  <a:srgbClr val="FF0000"/>
                </a:solidFill>
              </a:rPr>
              <a:t>位　</a:t>
            </a:r>
            <a:r>
              <a:rPr lang="en-US" altLang="ja-JP" sz="2400" dirty="0">
                <a:solidFill>
                  <a:srgbClr val="FF0000"/>
                </a:solidFill>
              </a:rPr>
              <a:t>『</a:t>
            </a:r>
            <a:r>
              <a:rPr lang="ja-JP" altLang="en-US" sz="2400" dirty="0">
                <a:solidFill>
                  <a:srgbClr val="FF0000"/>
                </a:solidFill>
              </a:rPr>
              <a:t>モルモン書</a:t>
            </a:r>
            <a:r>
              <a:rPr lang="en-US" altLang="ja-JP" sz="2400" dirty="0">
                <a:solidFill>
                  <a:srgbClr val="FF0000"/>
                </a:solidFill>
              </a:rPr>
              <a:t>』</a:t>
            </a:r>
            <a:r>
              <a:rPr lang="ja-JP" altLang="en-US" sz="2400" dirty="0">
                <a:solidFill>
                  <a:srgbClr val="FF0000"/>
                </a:solidFill>
              </a:rPr>
              <a:t>　</a:t>
            </a:r>
            <a:r>
              <a:rPr lang="en-US" altLang="ja-JP" sz="2400" dirty="0">
                <a:solidFill>
                  <a:srgbClr val="FF0000"/>
                </a:solidFill>
              </a:rPr>
              <a:t>1.5</a:t>
            </a:r>
            <a:r>
              <a:rPr lang="ja-JP" altLang="en-US" sz="2400" dirty="0">
                <a:solidFill>
                  <a:srgbClr val="FF0000"/>
                </a:solidFill>
              </a:rPr>
              <a:t>億部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11</a:t>
            </a:r>
            <a:r>
              <a:rPr lang="ja-JP" altLang="en-US" sz="2400" dirty="0">
                <a:solidFill>
                  <a:srgbClr val="FF0000"/>
                </a:solidFill>
              </a:rPr>
              <a:t>位　</a:t>
            </a:r>
            <a:r>
              <a:rPr lang="en-US" altLang="ja-JP" sz="2400" dirty="0">
                <a:solidFill>
                  <a:srgbClr val="FF0000"/>
                </a:solidFill>
              </a:rPr>
              <a:t>『</a:t>
            </a:r>
            <a:r>
              <a:rPr lang="ja-JP" altLang="en-US" sz="2400" dirty="0">
                <a:solidFill>
                  <a:srgbClr val="FF0000"/>
                </a:solidFill>
              </a:rPr>
              <a:t>とこしえの命に導く真理</a:t>
            </a:r>
            <a:r>
              <a:rPr lang="en-US" altLang="ja-JP" sz="2400" dirty="0">
                <a:solidFill>
                  <a:srgbClr val="FF0000"/>
                </a:solidFill>
              </a:rPr>
              <a:t>』</a:t>
            </a:r>
            <a:r>
              <a:rPr lang="ja-JP" altLang="en-US" sz="2400" dirty="0">
                <a:solidFill>
                  <a:srgbClr val="FF0000"/>
                </a:solidFill>
              </a:rPr>
              <a:t>　</a:t>
            </a:r>
            <a:r>
              <a:rPr lang="en-US" altLang="ja-JP" sz="2400" dirty="0">
                <a:solidFill>
                  <a:srgbClr val="FF0000"/>
                </a:solidFill>
              </a:rPr>
              <a:t>1.1</a:t>
            </a:r>
            <a:r>
              <a:rPr lang="ja-JP" altLang="en-US" sz="2400" dirty="0" smtClean="0">
                <a:solidFill>
                  <a:srgbClr val="FF0000"/>
                </a:solidFill>
              </a:rPr>
              <a:t>億部　エホバの証人</a:t>
            </a:r>
            <a:endParaRPr lang="ja-JP" altLang="en-US" sz="2400" dirty="0">
              <a:solidFill>
                <a:srgbClr val="FF0000"/>
              </a:solidFill>
            </a:endParaRPr>
          </a:p>
          <a:p>
            <a:r>
              <a:rPr lang="en-US" altLang="ja-JP" sz="2400" dirty="0"/>
              <a:t>12</a:t>
            </a:r>
            <a:r>
              <a:rPr lang="ja-JP" altLang="en-US" sz="2400" dirty="0"/>
              <a:t>位　</a:t>
            </a:r>
            <a:r>
              <a:rPr lang="en-US" altLang="ja-JP" sz="2400" dirty="0"/>
              <a:t>『</a:t>
            </a:r>
            <a:r>
              <a:rPr lang="ja-JP" altLang="en-US" sz="2400" dirty="0"/>
              <a:t>ハリーポッターと賢者の石</a:t>
            </a:r>
            <a:r>
              <a:rPr lang="en-US" altLang="ja-JP" sz="2400" dirty="0"/>
              <a:t>』</a:t>
            </a:r>
            <a:r>
              <a:rPr lang="ja-JP" altLang="en-US" sz="2400" dirty="0"/>
              <a:t>ローリング　</a:t>
            </a:r>
            <a:r>
              <a:rPr lang="en-US" altLang="ja-JP" sz="2400" dirty="0"/>
              <a:t>1.1</a:t>
            </a:r>
            <a:r>
              <a:rPr lang="ja-JP" altLang="en-US" sz="2400" dirty="0"/>
              <a:t>億部</a:t>
            </a:r>
          </a:p>
          <a:p>
            <a:r>
              <a:rPr lang="en-US" altLang="ja-JP" sz="2400" dirty="0"/>
              <a:t>13</a:t>
            </a:r>
            <a:r>
              <a:rPr lang="ja-JP" altLang="en-US" sz="2400" dirty="0"/>
              <a:t>位　</a:t>
            </a:r>
            <a:r>
              <a:rPr lang="en-US" altLang="ja-JP" sz="2400" dirty="0"/>
              <a:t>『</a:t>
            </a:r>
            <a:r>
              <a:rPr lang="ja-JP" altLang="en-US" sz="2400" dirty="0"/>
              <a:t>そして誰もいなくなった</a:t>
            </a:r>
            <a:r>
              <a:rPr lang="en-US" altLang="ja-JP" sz="2400" dirty="0"/>
              <a:t>』</a:t>
            </a:r>
            <a:r>
              <a:rPr lang="ja-JP" altLang="en-US" sz="2400" dirty="0"/>
              <a:t>アガサ・　クリスティ　</a:t>
            </a:r>
            <a:r>
              <a:rPr lang="en-US" altLang="ja-JP" sz="2400" dirty="0"/>
              <a:t>1</a:t>
            </a:r>
            <a:r>
              <a:rPr lang="ja-JP" altLang="en-US" sz="2400" dirty="0"/>
              <a:t>億部</a:t>
            </a:r>
          </a:p>
          <a:p>
            <a:r>
              <a:rPr lang="en-US" altLang="ja-JP" sz="2400" dirty="0"/>
              <a:t>14</a:t>
            </a:r>
            <a:r>
              <a:rPr lang="ja-JP" altLang="en-US" sz="2400" dirty="0"/>
              <a:t>位　</a:t>
            </a:r>
            <a:r>
              <a:rPr lang="en-US" altLang="ja-JP" sz="2400" dirty="0"/>
              <a:t>『</a:t>
            </a:r>
            <a:r>
              <a:rPr lang="ja-JP" altLang="en-US" sz="2400" dirty="0"/>
              <a:t>ホビットの冒険</a:t>
            </a:r>
            <a:r>
              <a:rPr lang="en-US" altLang="ja-JP" sz="2400" dirty="0"/>
              <a:t>』</a:t>
            </a:r>
            <a:r>
              <a:rPr lang="ja-JP" altLang="en-US" sz="2400" dirty="0"/>
              <a:t>トールキン　</a:t>
            </a:r>
            <a:r>
              <a:rPr lang="en-US" altLang="ja-JP" sz="2400" dirty="0"/>
              <a:t>1</a:t>
            </a:r>
            <a:r>
              <a:rPr lang="ja-JP" altLang="en-US" sz="2400" dirty="0"/>
              <a:t>億部</a:t>
            </a:r>
          </a:p>
          <a:p>
            <a:r>
              <a:rPr lang="en-US" altLang="ja-JP" sz="2400" dirty="0">
                <a:solidFill>
                  <a:srgbClr val="0070C0"/>
                </a:solidFill>
              </a:rPr>
              <a:t>15</a:t>
            </a:r>
            <a:r>
              <a:rPr lang="ja-JP" altLang="en-US" sz="2400" dirty="0">
                <a:solidFill>
                  <a:srgbClr val="0070C0"/>
                </a:solidFill>
              </a:rPr>
              <a:t>位　</a:t>
            </a:r>
            <a:r>
              <a:rPr lang="en-US" altLang="ja-JP" sz="2400" dirty="0">
                <a:solidFill>
                  <a:srgbClr val="0070C0"/>
                </a:solidFill>
              </a:rPr>
              <a:t>『</a:t>
            </a:r>
            <a:r>
              <a:rPr lang="ja-JP" altLang="en-US" sz="2400" dirty="0">
                <a:solidFill>
                  <a:srgbClr val="0070C0"/>
                </a:solidFill>
              </a:rPr>
              <a:t>三つの代表について</a:t>
            </a:r>
            <a:r>
              <a:rPr lang="en-US" altLang="ja-JP" sz="2400" dirty="0">
                <a:solidFill>
                  <a:srgbClr val="0070C0"/>
                </a:solidFill>
              </a:rPr>
              <a:t>』</a:t>
            </a:r>
            <a:r>
              <a:rPr lang="ja-JP" altLang="en-US" sz="2400" dirty="0">
                <a:solidFill>
                  <a:srgbClr val="0070C0"/>
                </a:solidFill>
              </a:rPr>
              <a:t>江沢民　</a:t>
            </a:r>
            <a:r>
              <a:rPr lang="en-US" altLang="ja-JP" sz="2400" dirty="0">
                <a:solidFill>
                  <a:srgbClr val="0070C0"/>
                </a:solidFill>
              </a:rPr>
              <a:t>1</a:t>
            </a:r>
            <a:r>
              <a:rPr lang="ja-JP" altLang="en-US" sz="2400" dirty="0">
                <a:solidFill>
                  <a:srgbClr val="0070C0"/>
                </a:solidFill>
              </a:rPr>
              <a:t>億部</a:t>
            </a:r>
          </a:p>
        </p:txBody>
      </p:sp>
    </p:spTree>
    <p:extLst>
      <p:ext uri="{BB962C8B-B14F-4D97-AF65-F5344CB8AC3E}">
        <p14:creationId xmlns:p14="http://schemas.microsoft.com/office/powerpoint/2010/main" val="216938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899592" y="980727"/>
            <a:ext cx="72545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dirty="0"/>
              <a:t>1950</a:t>
            </a:r>
            <a:r>
              <a:rPr lang="ja-JP" altLang="en-US" sz="2400" dirty="0"/>
              <a:t>年代以降</a:t>
            </a:r>
            <a:r>
              <a:rPr lang="en-US" altLang="ja-JP" sz="2400" dirty="0"/>
              <a:t>1000</a:t>
            </a:r>
            <a:r>
              <a:rPr lang="ja-JP" altLang="en-US" sz="2400" dirty="0"/>
              <a:t>万部以上売れた著作は約８０作品</a:t>
            </a:r>
          </a:p>
          <a:p>
            <a:r>
              <a:rPr lang="ja-JP" altLang="en-US" sz="2400" dirty="0"/>
              <a:t>超ベストセラーはすべてアングロサクソン系</a:t>
            </a:r>
          </a:p>
          <a:p>
            <a:r>
              <a:rPr lang="ja-JP" altLang="en-US" sz="2400" dirty="0" smtClean="0"/>
              <a:t>　ポルトガル語</a:t>
            </a:r>
            <a:r>
              <a:rPr lang="ja-JP" altLang="en-US" sz="2400" dirty="0"/>
              <a:t>１</a:t>
            </a:r>
          </a:p>
          <a:p>
            <a:r>
              <a:rPr lang="ja-JP" altLang="en-US" sz="2400" dirty="0" smtClean="0"/>
              <a:t>　ドイツ語</a:t>
            </a:r>
            <a:r>
              <a:rPr lang="ja-JP" altLang="en-US" sz="2400" dirty="0"/>
              <a:t>１</a:t>
            </a:r>
          </a:p>
          <a:p>
            <a:r>
              <a:rPr lang="ja-JP" altLang="en-US" sz="2400" dirty="0" smtClean="0"/>
              <a:t>　イタリア語</a:t>
            </a:r>
            <a:r>
              <a:rPr lang="ja-JP" altLang="en-US" sz="2400" dirty="0"/>
              <a:t>１</a:t>
            </a:r>
          </a:p>
          <a:p>
            <a:r>
              <a:rPr lang="ja-JP" altLang="en-US" sz="2400" dirty="0" smtClean="0"/>
              <a:t>　スウェーデン語</a:t>
            </a:r>
            <a:r>
              <a:rPr lang="ja-JP" altLang="en-US" sz="2400" dirty="0"/>
              <a:t>１</a:t>
            </a:r>
          </a:p>
          <a:p>
            <a:r>
              <a:rPr lang="ja-JP" altLang="en-US" sz="2400" dirty="0" smtClean="0"/>
              <a:t>　日本語</a:t>
            </a:r>
            <a:r>
              <a:rPr lang="ja-JP" altLang="en-US" sz="2400" dirty="0"/>
              <a:t>２</a:t>
            </a:r>
          </a:p>
          <a:p>
            <a:r>
              <a:rPr lang="ja-JP" altLang="en-US" sz="2400" dirty="0" smtClean="0"/>
              <a:t>　スペイン語</a:t>
            </a:r>
            <a:r>
              <a:rPr lang="ja-JP" altLang="en-US" sz="2400" dirty="0"/>
              <a:t>３</a:t>
            </a:r>
          </a:p>
          <a:p>
            <a:r>
              <a:rPr lang="ja-JP" altLang="en-US" sz="2400" dirty="0" smtClean="0"/>
              <a:t>　中国語</a:t>
            </a:r>
            <a:r>
              <a:rPr lang="ja-JP" altLang="en-US" sz="2400" dirty="0"/>
              <a:t>４</a:t>
            </a:r>
          </a:p>
          <a:p>
            <a:r>
              <a:rPr lang="ja-JP" altLang="en-US" sz="2400" dirty="0" smtClean="0"/>
              <a:t>　残り</a:t>
            </a:r>
            <a:r>
              <a:rPr lang="ja-JP" altLang="en-US" sz="2400" dirty="0"/>
              <a:t>はすべて英語</a:t>
            </a:r>
          </a:p>
          <a:p>
            <a:endParaRPr lang="ja-JP" altLang="en-US" sz="2400" dirty="0"/>
          </a:p>
          <a:p>
            <a:r>
              <a:rPr lang="ja-JP" altLang="en-US" sz="2400" dirty="0"/>
              <a:t>ジャンルは</a:t>
            </a:r>
          </a:p>
          <a:p>
            <a:r>
              <a:rPr lang="ja-JP" altLang="en-US" sz="2400" dirty="0"/>
              <a:t>宗教書、政治書、小説、実用書、学習書</a:t>
            </a:r>
          </a:p>
        </p:txBody>
      </p:sp>
    </p:spTree>
    <p:extLst>
      <p:ext uri="{BB962C8B-B14F-4D97-AF65-F5344CB8AC3E}">
        <p14:creationId xmlns:p14="http://schemas.microsoft.com/office/powerpoint/2010/main" val="113331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755576" y="188640"/>
            <a:ext cx="756084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/>
              <a:t>超ベストセラーの版元は“ほぼ</a:t>
            </a:r>
            <a:r>
              <a:rPr lang="ja-JP" altLang="en-US" sz="2400" dirty="0"/>
              <a:t>アメリカ</a:t>
            </a:r>
            <a:r>
              <a:rPr lang="ja-JP" altLang="en-US" sz="2400" dirty="0" smtClean="0"/>
              <a:t>合衆国”</a:t>
            </a:r>
            <a:endParaRPr lang="ja-JP" altLang="en-US" sz="2400" dirty="0"/>
          </a:p>
          <a:p>
            <a:r>
              <a:rPr lang="ja-JP" altLang="en-US" sz="2400" dirty="0" smtClean="0"/>
              <a:t>　ランダムハウス</a:t>
            </a:r>
            <a:endParaRPr lang="ja-JP" altLang="en-US" sz="2400" dirty="0"/>
          </a:p>
          <a:p>
            <a:r>
              <a:rPr lang="ja-JP" altLang="en-US" sz="2400" dirty="0" smtClean="0"/>
              <a:t>　ハーパーコリンズ</a:t>
            </a:r>
            <a:endParaRPr lang="ja-JP" altLang="en-US" sz="2400" dirty="0"/>
          </a:p>
          <a:p>
            <a:r>
              <a:rPr lang="ja-JP" altLang="en-US" sz="2400" dirty="0" smtClean="0"/>
              <a:t>　タイム</a:t>
            </a:r>
            <a:r>
              <a:rPr lang="ja-JP" altLang="en-US" sz="2400" dirty="0"/>
              <a:t>・ワーナー</a:t>
            </a:r>
          </a:p>
          <a:p>
            <a:r>
              <a:rPr lang="ja-JP" altLang="en-US" sz="2400" dirty="0" smtClean="0"/>
              <a:t>　ペンギン</a:t>
            </a:r>
            <a:r>
              <a:rPr lang="en-US" altLang="ja-JP" sz="2400" dirty="0"/>
              <a:t>USA</a:t>
            </a:r>
          </a:p>
          <a:p>
            <a:r>
              <a:rPr lang="ja-JP" altLang="en-US" sz="2400" dirty="0" smtClean="0"/>
              <a:t>　サイモン</a:t>
            </a:r>
            <a:r>
              <a:rPr lang="ja-JP" altLang="en-US" sz="2400" dirty="0"/>
              <a:t>＆シュスター</a:t>
            </a:r>
          </a:p>
          <a:p>
            <a:r>
              <a:rPr lang="ja-JP" altLang="en-US" sz="2400" dirty="0" smtClean="0"/>
              <a:t>　</a:t>
            </a:r>
            <a:r>
              <a:rPr lang="en-US" altLang="ja-JP" sz="2400" dirty="0" smtClean="0"/>
              <a:t>5</a:t>
            </a:r>
            <a:r>
              <a:rPr lang="ja-JP" altLang="en-US" sz="2400" dirty="0" smtClean="0"/>
              <a:t>社</a:t>
            </a:r>
            <a:r>
              <a:rPr lang="ja-JP" altLang="en-US" sz="2400" dirty="0"/>
              <a:t>でベストセラーの</a:t>
            </a:r>
            <a:r>
              <a:rPr lang="en-US" altLang="ja-JP" sz="2400" dirty="0"/>
              <a:t>80</a:t>
            </a:r>
            <a:r>
              <a:rPr lang="ja-JP" altLang="en-US" sz="2400" dirty="0"/>
              <a:t>％、続く</a:t>
            </a:r>
            <a:r>
              <a:rPr lang="en-US" altLang="ja-JP" sz="2400" dirty="0"/>
              <a:t>5</a:t>
            </a:r>
            <a:r>
              <a:rPr lang="ja-JP" altLang="en-US" sz="2400" dirty="0"/>
              <a:t>社で９８％</a:t>
            </a:r>
          </a:p>
          <a:p>
            <a:endParaRPr lang="ja-JP" altLang="en-US" sz="2400" dirty="0"/>
          </a:p>
          <a:p>
            <a:r>
              <a:rPr lang="ja-JP" altLang="en-US" sz="2400" dirty="0"/>
              <a:t>「産業文学の製造業者</a:t>
            </a:r>
            <a:r>
              <a:rPr lang="ja-JP" altLang="en-US" sz="2400" dirty="0" smtClean="0"/>
              <a:t>」の</a:t>
            </a:r>
            <a:r>
              <a:rPr lang="en-US" altLang="ja-JP" sz="2400" dirty="0" smtClean="0"/>
              <a:t>3</a:t>
            </a:r>
            <a:r>
              <a:rPr lang="ja-JP" altLang="en-US" sz="2400" dirty="0" err="1" smtClean="0"/>
              <a:t>つの</a:t>
            </a:r>
            <a:r>
              <a:rPr lang="ja-JP" altLang="en-US" sz="2400" dirty="0" smtClean="0"/>
              <a:t>手法</a:t>
            </a:r>
            <a:endParaRPr lang="en-US" altLang="ja-JP" sz="2400" dirty="0" smtClean="0"/>
          </a:p>
          <a:p>
            <a:r>
              <a:rPr lang="ja-JP" altLang="en-US" sz="2400" dirty="0" smtClean="0"/>
              <a:t>　低価格</a:t>
            </a:r>
            <a:endParaRPr lang="ja-JP" altLang="en-US" sz="2400" dirty="0"/>
          </a:p>
          <a:p>
            <a:r>
              <a:rPr lang="ja-JP" altLang="en-US" sz="2400" dirty="0" smtClean="0"/>
              <a:t>　小さな</a:t>
            </a:r>
            <a:r>
              <a:rPr lang="ja-JP" altLang="en-US" sz="2400" dirty="0"/>
              <a:t>判型</a:t>
            </a:r>
          </a:p>
          <a:p>
            <a:r>
              <a:rPr lang="ja-JP" altLang="en-US" sz="2400" dirty="0" smtClean="0"/>
              <a:t>　広告</a:t>
            </a:r>
            <a:endParaRPr lang="ja-JP" altLang="en-US" sz="2400" dirty="0"/>
          </a:p>
          <a:p>
            <a:endParaRPr lang="en-US" altLang="ja-JP" sz="2400" dirty="0" smtClean="0"/>
          </a:p>
          <a:p>
            <a:r>
              <a:rPr lang="ja-JP" altLang="en-US" sz="2400" dirty="0" smtClean="0"/>
              <a:t>売れるテンプレート</a:t>
            </a:r>
            <a:endParaRPr lang="ja-JP" altLang="en-US" sz="2400" dirty="0"/>
          </a:p>
          <a:p>
            <a:r>
              <a:rPr lang="ja-JP" altLang="en-US" sz="2400" dirty="0"/>
              <a:t>今日書かれている本の２０％はゴーストライターによる</a:t>
            </a:r>
          </a:p>
          <a:p>
            <a:r>
              <a:rPr lang="ja-JP" altLang="en-US" sz="2400" dirty="0"/>
              <a:t>ハーレクイン</a:t>
            </a:r>
            <a:r>
              <a:rPr lang="ja-JP" altLang="en-US" sz="2400" dirty="0" smtClean="0"/>
              <a:t>出版毎年</a:t>
            </a:r>
            <a:r>
              <a:rPr lang="en-US" altLang="ja-JP" sz="2400" dirty="0"/>
              <a:t>2</a:t>
            </a:r>
            <a:r>
              <a:rPr lang="ja-JP" altLang="en-US" sz="2400" dirty="0"/>
              <a:t>億部を</a:t>
            </a:r>
            <a:r>
              <a:rPr lang="en-US" altLang="ja-JP" sz="2400" dirty="0"/>
              <a:t>5</a:t>
            </a:r>
            <a:r>
              <a:rPr lang="ja-JP" altLang="en-US" sz="2400" dirty="0"/>
              <a:t>千数百万人の読者に売る</a:t>
            </a:r>
          </a:p>
        </p:txBody>
      </p:sp>
    </p:spTree>
    <p:extLst>
      <p:ext uri="{BB962C8B-B14F-4D97-AF65-F5344CB8AC3E}">
        <p14:creationId xmlns:p14="http://schemas.microsoft.com/office/powerpoint/2010/main" val="332613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7" y="764704"/>
            <a:ext cx="9177016" cy="521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5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548680"/>
            <a:ext cx="9548685" cy="560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74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" y="532727"/>
            <a:ext cx="9488016" cy="5571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73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8680" y="204334"/>
            <a:ext cx="11095736" cy="63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63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それから</a:t>
            </a:r>
            <a:r>
              <a:rPr kumimoji="1" lang="en-US" altLang="ja-JP" dirty="0" smtClean="0"/>
              <a:t>1</a:t>
            </a:r>
            <a:r>
              <a:rPr kumimoji="1" lang="ja-JP" altLang="en-US" dirty="0" smtClean="0"/>
              <a:t>年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608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332656"/>
            <a:ext cx="10407627" cy="591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48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2128" y="260648"/>
            <a:ext cx="11355682" cy="6454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686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2136"/>
            <a:ext cx="121158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26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696"/>
            <a:ext cx="9550192" cy="560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81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683" y="18084"/>
            <a:ext cx="11179696" cy="6565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70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75" y="742950"/>
            <a:ext cx="659765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06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読まない理由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kumimoji="1" lang="ja-JP" altLang="en-US" dirty="0" smtClean="0"/>
              <a:t>紙の本で十分である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よりリッチな体験の創出へ</a:t>
            </a:r>
            <a:endParaRPr kumimoji="1" lang="en-US" altLang="ja-JP" dirty="0" smtClean="0"/>
          </a:p>
          <a:p>
            <a:r>
              <a:rPr lang="ja-JP" altLang="en-US" dirty="0"/>
              <a:t>欲しい本</a:t>
            </a:r>
            <a:r>
              <a:rPr lang="ja-JP" altLang="en-US" dirty="0" smtClean="0"/>
              <a:t>が電子化されていない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15</a:t>
            </a:r>
            <a:r>
              <a:rPr lang="ja-JP" altLang="en-US" dirty="0" smtClean="0"/>
              <a:t>万冊の読み放題モデル　</a:t>
            </a:r>
            <a:r>
              <a:rPr lang="en-US" altLang="ja-JP" dirty="0" smtClean="0"/>
              <a:t>100</a:t>
            </a:r>
            <a:r>
              <a:rPr lang="ja-JP" altLang="en-US" dirty="0" smtClean="0"/>
              <a:t>万冊</a:t>
            </a:r>
            <a:endParaRPr lang="en-US" altLang="ja-JP" dirty="0" smtClean="0"/>
          </a:p>
          <a:p>
            <a:r>
              <a:rPr lang="ja-JP" altLang="en-US" dirty="0" smtClean="0"/>
              <a:t>本を</a:t>
            </a:r>
            <a:r>
              <a:rPr kumimoji="1" lang="ja-JP" altLang="en-US" dirty="0" smtClean="0"/>
              <a:t>読む</a:t>
            </a:r>
            <a:r>
              <a:rPr kumimoji="1" lang="ja-JP" altLang="en-US" dirty="0"/>
              <a:t>時間が</a:t>
            </a:r>
            <a:r>
              <a:rPr kumimoji="1" lang="ja-JP" altLang="en-US" dirty="0" smtClean="0"/>
              <a:t>ない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読む</a:t>
            </a:r>
            <a:r>
              <a:rPr lang="ja-JP" altLang="en-US" dirty="0"/>
              <a:t>のではなく</a:t>
            </a:r>
            <a:r>
              <a:rPr kumimoji="1" lang="ja-JP" altLang="en-US" dirty="0" smtClean="0"/>
              <a:t>書くメディアへ転換する</a:t>
            </a:r>
            <a:endParaRPr kumimoji="1" lang="en-US" altLang="ja-JP" dirty="0" smtClean="0"/>
          </a:p>
          <a:p>
            <a:r>
              <a:rPr lang="ja-JP" altLang="en-US" dirty="0" smtClean="0"/>
              <a:t>電子書籍は目</a:t>
            </a:r>
            <a:r>
              <a:rPr lang="ja-JP" altLang="en-US" dirty="0"/>
              <a:t>が</a:t>
            </a:r>
            <a:r>
              <a:rPr lang="ja-JP" altLang="en-US" dirty="0" smtClean="0"/>
              <a:t>疲れる</a:t>
            </a:r>
            <a:endParaRPr lang="en-US" altLang="ja-JP" dirty="0" smtClean="0"/>
          </a:p>
          <a:p>
            <a:pPr lvl="1"/>
            <a:r>
              <a:rPr lang="ja-JP" altLang="en-US" dirty="0" smtClean="0"/>
              <a:t>違う姿勢で読むコンテンツをつくる スマートグラス、ウォッチメディア</a:t>
            </a:r>
            <a:endParaRPr lang="en-US" altLang="ja-JP" dirty="0" smtClean="0"/>
          </a:p>
          <a:p>
            <a:r>
              <a:rPr kumimoji="1" lang="ja-JP" altLang="en-US" dirty="0" smtClean="0"/>
              <a:t>中毒性がない</a:t>
            </a:r>
            <a:endParaRPr kumimoji="1" lang="en-US" altLang="ja-JP" dirty="0" smtClean="0"/>
          </a:p>
          <a:p>
            <a:pPr lvl="1"/>
            <a:r>
              <a:rPr kumimoji="1" lang="ja-JP" altLang="en-US" dirty="0" smtClean="0"/>
              <a:t>データに基づくデザイン、パッケージからサービスへ</a:t>
            </a:r>
            <a:endParaRPr kumimoji="1" lang="en-US" altLang="ja-JP" dirty="0" smtClean="0"/>
          </a:p>
          <a:p>
            <a:r>
              <a:rPr lang="ja-JP" altLang="en-US" dirty="0" smtClean="0"/>
              <a:t>読書端末が魅力的ではない</a:t>
            </a:r>
            <a:endParaRPr lang="en-US" altLang="ja-JP" dirty="0" smtClean="0"/>
          </a:p>
          <a:p>
            <a:pPr lvl="1"/>
            <a:r>
              <a:rPr lang="ja-JP" altLang="en-US" dirty="0"/>
              <a:t>スタイリッシュ</a:t>
            </a:r>
            <a:r>
              <a:rPr lang="ja-JP" altLang="en-US" dirty="0" smtClean="0"/>
              <a:t>な電子書籍体験をデザインする</a:t>
            </a:r>
            <a:endParaRPr lang="en-US" altLang="ja-JP" dirty="0" smtClean="0"/>
          </a:p>
          <a:p>
            <a:r>
              <a:rPr lang="ja-JP" altLang="en-US" dirty="0" smtClean="0"/>
              <a:t>ドメスティックなコンテンツだから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世界で読まれるグローバル</a:t>
            </a:r>
            <a:r>
              <a:rPr lang="ja-JP" altLang="en-US" dirty="0" smtClean="0"/>
              <a:t>な本づくりへ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94812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>
            <a:spLocks noChangeArrowheads="1"/>
          </p:cNvSpPr>
          <p:nvPr/>
        </p:nvSpPr>
        <p:spPr bwMode="auto">
          <a:xfrm>
            <a:off x="1403350" y="1989138"/>
            <a:ext cx="65532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ja-JP" sz="2000" dirty="0"/>
              <a:t>【</a:t>
            </a:r>
            <a:r>
              <a:rPr lang="ja-JP" altLang="en-US" sz="2000" dirty="0"/>
              <a:t>１</a:t>
            </a:r>
            <a:r>
              <a:rPr lang="en-US" altLang="ja-JP" sz="2000" dirty="0"/>
              <a:t>】</a:t>
            </a:r>
            <a:r>
              <a:rPr lang="ja-JP" altLang="en-US" sz="2000" dirty="0"/>
              <a:t>新しいメディアへの脱皮　～自炊</a:t>
            </a:r>
            <a:r>
              <a:rPr lang="en-US" altLang="ja-JP" sz="2000" dirty="0"/>
              <a:t>PDF</a:t>
            </a:r>
            <a:r>
              <a:rPr lang="ja-JP" altLang="en-US" sz="2000" dirty="0" err="1"/>
              <a:t>を超</a:t>
            </a:r>
            <a:r>
              <a:rPr lang="ja-JP" altLang="en-US" sz="2000" dirty="0"/>
              <a:t>えて～</a:t>
            </a:r>
          </a:p>
          <a:p>
            <a:endParaRPr lang="ja-JP" altLang="en-US" sz="2000" dirty="0"/>
          </a:p>
          <a:p>
            <a:r>
              <a:rPr lang="en-US" altLang="ja-JP" sz="2000" dirty="0"/>
              <a:t>【</a:t>
            </a:r>
            <a:r>
              <a:rPr lang="ja-JP" altLang="en-US" sz="2000" dirty="0"/>
              <a:t>２</a:t>
            </a:r>
            <a:r>
              <a:rPr lang="en-US" altLang="ja-JP" sz="2000" dirty="0"/>
              <a:t>】</a:t>
            </a:r>
            <a:r>
              <a:rPr lang="ja-JP" altLang="en-US" sz="2000" dirty="0"/>
              <a:t>黒船開国よりも海外侵略　～積極的な文化侵略～</a:t>
            </a:r>
          </a:p>
          <a:p>
            <a:endParaRPr lang="ja-JP" altLang="en-US" sz="2000" dirty="0"/>
          </a:p>
          <a:p>
            <a:r>
              <a:rPr lang="en-US" altLang="ja-JP" sz="2000" dirty="0"/>
              <a:t>【</a:t>
            </a:r>
            <a:r>
              <a:rPr lang="ja-JP" altLang="en-US" sz="2000" dirty="0"/>
              <a:t>３</a:t>
            </a:r>
            <a:r>
              <a:rPr lang="en-US" altLang="ja-JP" sz="2000" dirty="0"/>
              <a:t>】</a:t>
            </a:r>
            <a:r>
              <a:rPr lang="ja-JP" altLang="en-US" sz="2000" dirty="0"/>
              <a:t>サービス産業化する出版業界　～モノ売りの終焉～</a:t>
            </a:r>
          </a:p>
          <a:p>
            <a:endParaRPr lang="ja-JP" altLang="en-US" sz="2000" dirty="0"/>
          </a:p>
          <a:p>
            <a:r>
              <a:rPr lang="en-US" altLang="ja-JP" sz="2000" dirty="0"/>
              <a:t>【</a:t>
            </a:r>
            <a:r>
              <a:rPr lang="ja-JP" altLang="en-US" sz="2000" dirty="0"/>
              <a:t>４</a:t>
            </a:r>
            <a:r>
              <a:rPr lang="en-US" altLang="ja-JP" sz="2000" dirty="0"/>
              <a:t>】</a:t>
            </a:r>
            <a:r>
              <a:rPr lang="ja-JP" altLang="en-US" sz="2000" dirty="0"/>
              <a:t>読者を向いて考える　～読者不在の電子書籍元年～</a:t>
            </a:r>
          </a:p>
          <a:p>
            <a:endParaRPr lang="ja-JP" altLang="en-US" sz="2000" dirty="0"/>
          </a:p>
          <a:p>
            <a:r>
              <a:rPr lang="en-US" altLang="ja-JP" sz="2000" dirty="0"/>
              <a:t>【</a:t>
            </a:r>
            <a:r>
              <a:rPr lang="ja-JP" altLang="en-US" sz="2000" dirty="0"/>
              <a:t>５</a:t>
            </a:r>
            <a:r>
              <a:rPr lang="en-US" altLang="ja-JP" sz="2000" dirty="0"/>
              <a:t>】</a:t>
            </a:r>
            <a:r>
              <a:rPr lang="ja-JP" altLang="en-US" sz="2000" dirty="0"/>
              <a:t>クリーンスレート思考　～制約しがらみの忘却～</a:t>
            </a:r>
          </a:p>
        </p:txBody>
      </p:sp>
      <p:sp>
        <p:nvSpPr>
          <p:cNvPr id="98307" name="正方形/長方形 2"/>
          <p:cNvSpPr>
            <a:spLocks noChangeArrowheads="1"/>
          </p:cNvSpPr>
          <p:nvPr/>
        </p:nvSpPr>
        <p:spPr bwMode="auto">
          <a:xfrm>
            <a:off x="2484438" y="836613"/>
            <a:ext cx="4133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ja-JP" altLang="en-US" sz="2800" b="1"/>
              <a:t>あるべき姿論　５つの提言</a:t>
            </a:r>
          </a:p>
        </p:txBody>
      </p:sp>
    </p:spTree>
    <p:extLst>
      <p:ext uri="{BB962C8B-B14F-4D97-AF65-F5344CB8AC3E}">
        <p14:creationId xmlns:p14="http://schemas.microsoft.com/office/powerpoint/2010/main" val="254610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2102</TotalTime>
  <Words>930</Words>
  <Application>Microsoft Office PowerPoint</Application>
  <PresentationFormat>画面に合わせる (4:3)</PresentationFormat>
  <Paragraphs>203</Paragraphs>
  <Slides>97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97</vt:i4>
      </vt:variant>
    </vt:vector>
  </HeadingPairs>
  <TitlesOfParts>
    <vt:vector size="98" baseType="lpstr">
      <vt:lpstr>Office ​​テーマ</vt:lpstr>
      <vt:lpstr>電子出版イノベーション　７つの突破口 ～　読者視点で発想する、読みたい、買いたい電子書籍の未来形　～  データセクション株式会社　取締役会長　橋本大也</vt:lpstr>
      <vt:lpstr>PowerPoint プレゼンテーション</vt:lpstr>
      <vt:lpstr>昨年のふりかえり</vt:lpstr>
      <vt:lpstr>PowerPoint プレゼンテーション</vt:lpstr>
      <vt:lpstr>PowerPoint プレゼンテーション</vt:lpstr>
      <vt:lpstr>２０１０、２０１１、２０１２…</vt:lpstr>
      <vt:lpstr>電子書籍　→　コンテンツX</vt:lpstr>
      <vt:lpstr>出版市場2兆円の一部が電子書籍化するのではなく融合して拡大する市場</vt:lpstr>
      <vt:lpstr>それから1年</vt:lpstr>
      <vt:lpstr>電子書籍 読まない理由、買わない７つの理由</vt:lpstr>
      <vt:lpstr>１　紙の本で十分である</vt:lpstr>
      <vt:lpstr>本の新しい形の追求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２　欲しい本が電子化されていない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３　本を読む時間がない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４　電子書籍は目が疲れる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５　中毒性がない</vt:lpstr>
      <vt:lpstr>PowerPoint プレゼンテーション</vt:lpstr>
      <vt:lpstr>PowerPoint プレゼンテーション</vt:lpstr>
      <vt:lpstr>パッケージからサービスへ</vt:lpstr>
      <vt:lpstr>PowerPoint プレゼンテーション</vt:lpstr>
      <vt:lpstr>データにもとづく中毒性</vt:lpstr>
      <vt:lpstr>６　読書端末が魅力的ではない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７　ドメスティックなコンテンツだから　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読まない理由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電子出版イノベーション　７つの突破口 ～　読者視点で発想する、読みたい、買いたい電子書籍の未来形　～  データセクション株式会社　取締役会長　橋本大也</dc:title>
  <dc:creator>Daiya</dc:creator>
  <cp:lastModifiedBy>Daiya</cp:lastModifiedBy>
  <cp:revision>80</cp:revision>
  <dcterms:created xsi:type="dcterms:W3CDTF">2013-07-08T15:29:14Z</dcterms:created>
  <dcterms:modified xsi:type="dcterms:W3CDTF">2013-12-19T11:23:30Z</dcterms:modified>
</cp:coreProperties>
</file>