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1"/>
  </p:sldMasterIdLst>
  <p:notesMasterIdLst>
    <p:notesMasterId r:id="rId22"/>
  </p:notesMasterIdLst>
  <p:handoutMasterIdLst>
    <p:handoutMasterId r:id="rId2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75" autoAdjust="0"/>
  </p:normalViewPr>
  <p:slideViewPr>
    <p:cSldViewPr snapToGrid="0" snapToObjects="1">
      <p:cViewPr>
        <p:scale>
          <a:sx n="94" d="100"/>
          <a:sy n="94" d="100"/>
        </p:scale>
        <p:origin x="-2112" y="-360"/>
      </p:cViewPr>
      <p:guideLst>
        <p:guide orient="horz" pos="2160"/>
        <p:guide pos="2880"/>
      </p:guideLst>
    </p:cSldViewPr>
  </p:slideViewPr>
  <p:notesTextViewPr>
    <p:cViewPr>
      <p:scale>
        <a:sx n="100" d="100"/>
        <a:sy n="100" d="100"/>
      </p:scale>
      <p:origin x="0" y="25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88BF04-5A31-0749-97BC-642B17918EAC}" type="datetimeFigureOut">
              <a:rPr kumimoji="1" lang="ja-JP" altLang="en-US" smtClean="0"/>
              <a:t>2014/1/16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005992-F098-6F41-99BC-4C5407AEC5C2}" type="slidenum">
              <a:rPr kumimoji="1" lang="ja-JP" altLang="en-US" smtClean="0"/>
              <a:t>‹#›</a:t>
            </a:fld>
            <a:endParaRPr kumimoji="1" lang="ja-JP" altLang="en-US"/>
          </a:p>
        </p:txBody>
      </p:sp>
    </p:spTree>
    <p:extLst>
      <p:ext uri="{BB962C8B-B14F-4D97-AF65-F5344CB8AC3E}">
        <p14:creationId xmlns:p14="http://schemas.microsoft.com/office/powerpoint/2010/main" val="5241534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AC1CB2-73E8-0A47-A201-76DC2417F73C}" type="datetimeFigureOut">
              <a:rPr kumimoji="1" lang="ja-JP" altLang="en-US" smtClean="0"/>
              <a:t>2014/1/16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1DEC5A-C294-114E-A7F5-B35DD4530F01}" type="slidenum">
              <a:rPr kumimoji="1" lang="ja-JP" altLang="en-US" smtClean="0"/>
              <a:t>‹#›</a:t>
            </a:fld>
            <a:endParaRPr kumimoji="1" lang="ja-JP" altLang="en-US"/>
          </a:p>
        </p:txBody>
      </p:sp>
    </p:spTree>
    <p:extLst>
      <p:ext uri="{BB962C8B-B14F-4D97-AF65-F5344CB8AC3E}">
        <p14:creationId xmlns:p14="http://schemas.microsoft.com/office/powerpoint/2010/main" val="10046522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keywalker.afpbb.com/headline/search?q=%22PayPal%22" TargetMode="External"/><Relationship Id="rId7" Type="http://schemas.openxmlformats.org/officeDocument/2006/relationships/hyperlink" Target="http://keywalker.afpbb.com/headline/search?q=%22Outside%20Lands%22"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keywalker.afpbb.com/headline/search?q=%22San%20Francisco%22" TargetMode="External"/><Relationship Id="rId5" Type="http://schemas.openxmlformats.org/officeDocument/2006/relationships/hyperlink" Target="http://keywalker.afpbb.com/headline/search?q=%22California%22" TargetMode="External"/><Relationship Id="rId4" Type="http://schemas.openxmlformats.org/officeDocument/2006/relationships/hyperlink" Target="http://keywalker.afpbb.com/headline/search?q=%22Hill%20Ferguson%22"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ja.wikipedia.org/wiki/2013%E5%B9%B4"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ja.wikipedia.org/wiki/4%E6%9C%88"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kotobank.jp/word/%E3%83%9B%E3%83%81%E3%82%AD%E3%82%B9" TargetMode="External"/><Relationship Id="rId13" Type="http://schemas.openxmlformats.org/officeDocument/2006/relationships/hyperlink" Target="http://kotobank.jp/word/%E8%A1%A8%E7%8F%BE" TargetMode="External"/><Relationship Id="rId18" Type="http://schemas.openxmlformats.org/officeDocument/2006/relationships/hyperlink" Target="http://kotobank.jp/word/%E5%9B%BD%E5%86%85" TargetMode="External"/><Relationship Id="rId3" Type="http://schemas.openxmlformats.org/officeDocument/2006/relationships/hyperlink" Target="http://kotobank.jp/word/%E8%87%AA%E4%BD%9C" TargetMode="External"/><Relationship Id="rId21" Type="http://schemas.openxmlformats.org/officeDocument/2006/relationships/hyperlink" Target="http://kotobank.jp/word/%E5%A5%91%E6%A9%9F" TargetMode="External"/><Relationship Id="rId7" Type="http://schemas.openxmlformats.org/officeDocument/2006/relationships/hyperlink" Target="http://kotobank.jp/word/%E5%8D%B0%E5%88%B7" TargetMode="External"/><Relationship Id="rId12" Type="http://schemas.openxmlformats.org/officeDocument/2006/relationships/hyperlink" Target="http://kotobank.jp/word/%E8%87%AA%E5%88%86" TargetMode="External"/><Relationship Id="rId17" Type="http://schemas.openxmlformats.org/officeDocument/2006/relationships/hyperlink" Target="http://kotobank.jp/word/%E6%B5%81%E8%A1%8C" TargetMode="External"/><Relationship Id="rId2" Type="http://schemas.openxmlformats.org/officeDocument/2006/relationships/slide" Target="../slides/slide8.xml"/><Relationship Id="rId16" Type="http://schemas.openxmlformats.org/officeDocument/2006/relationships/hyperlink" Target="http://kotobank.jp/word/%E4%B8%AD%E5%BF%83" TargetMode="External"/><Relationship Id="rId20" Type="http://schemas.openxmlformats.org/officeDocument/2006/relationships/hyperlink" Target="http://kotobank.jp/word/%E3%82%A4%E3%83%99%E3%83%B3%E3%83%88" TargetMode="External"/><Relationship Id="rId1" Type="http://schemas.openxmlformats.org/officeDocument/2006/relationships/notesMaster" Target="../notesMasters/notesMaster1.xml"/><Relationship Id="rId6" Type="http://schemas.openxmlformats.org/officeDocument/2006/relationships/hyperlink" Target="http://kotobank.jp/word/%E3%83%97%E3%83%AA%E3%83%B3%E3%82%BF%E3%83%BC" TargetMode="External"/><Relationship Id="rId11" Type="http://schemas.openxmlformats.org/officeDocument/2006/relationships/hyperlink" Target="http://kotobank.jp/word/%E6%89%8B%E8%BB%BD" TargetMode="External"/><Relationship Id="rId5" Type="http://schemas.openxmlformats.org/officeDocument/2006/relationships/hyperlink" Target="http://kotobank.jp/word/%E5%86%99%E7%9C%9F" TargetMode="External"/><Relationship Id="rId15" Type="http://schemas.openxmlformats.org/officeDocument/2006/relationships/hyperlink" Target="http://kotobank.jp/word/%E8%A5%BF%E6%B5%B7%E5%B2%B8" TargetMode="External"/><Relationship Id="rId10" Type="http://schemas.openxmlformats.org/officeDocument/2006/relationships/hyperlink" Target="http://kotobank.jp/word/%E8%AA%9E%E6%BA%90" TargetMode="External"/><Relationship Id="rId19" Type="http://schemas.openxmlformats.org/officeDocument/2006/relationships/hyperlink" Target="http://kotobank.jp/word/%E6%9D%B1%E4%BA%AC" TargetMode="External"/><Relationship Id="rId4" Type="http://schemas.openxmlformats.org/officeDocument/2006/relationships/hyperlink" Target="http://kotobank.jp/word/%E6%96%87%E7%AB%A0" TargetMode="External"/><Relationship Id="rId9" Type="http://schemas.openxmlformats.org/officeDocument/2006/relationships/hyperlink" Target="http://kotobank.jp/word/%E9%9B%91%E8%AA%8C" TargetMode="External"/><Relationship Id="rId14" Type="http://schemas.openxmlformats.org/officeDocument/2006/relationships/hyperlink" Target="http://kotobank.jp/word/%E6%89%8B%E6%AE%B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オンライン決済サービス大手の米ペイパル（</a:t>
            </a:r>
            <a:r>
              <a:rPr kumimoji="1" lang="en-US" altLang="ja-JP" sz="1200" kern="1200" dirty="0" smtClean="0">
                <a:solidFill>
                  <a:schemeClr val="tx1"/>
                </a:solidFill>
                <a:latin typeface="+mn-lt"/>
                <a:ea typeface="+mn-ea"/>
                <a:cs typeface="+mn-cs"/>
                <a:hlinkClick r:id="rId3"/>
              </a:rPr>
              <a:t>PayPal</a:t>
            </a:r>
            <a:r>
              <a:rPr kumimoji="1" lang="ja-JP" altLang="en-US" sz="1200" kern="1200" dirty="0" smtClean="0">
                <a:solidFill>
                  <a:schemeClr val="tx1"/>
                </a:solidFill>
                <a:latin typeface="+mn-lt"/>
                <a:ea typeface="+mn-ea"/>
                <a:cs typeface="+mn-cs"/>
                <a:hlinkClick r:id="rId3"/>
              </a:rPr>
              <a:t>）はこのほど、「現金の必要ない未来」の実現に向けて社外の人々と積極的に協力したいと呼び掛けた。</a:t>
            </a:r>
          </a:p>
          <a:p>
            <a:endParaRPr kumimoji="1" lang="ja-JP" altLang="en-US"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「とにかく開発者たちと協力して、わが社が苦労して実現した世界中どこでも資金が移動できるシステムを有効利用してもらおうとしている」。ペイパルの世界製品部門を統括するヒル・ファーガソン（</a:t>
            </a:r>
            <a:r>
              <a:rPr kumimoji="1" lang="en-US" altLang="ja-JP" sz="1200" kern="1200" dirty="0" smtClean="0">
                <a:solidFill>
                  <a:schemeClr val="tx1"/>
                </a:solidFill>
                <a:latin typeface="+mn-lt"/>
                <a:ea typeface="+mn-ea"/>
                <a:cs typeface="+mn-cs"/>
                <a:hlinkClick r:id="rId4"/>
              </a:rPr>
              <a:t>Hill Ferguson</a:t>
            </a:r>
            <a:r>
              <a:rPr kumimoji="1" lang="ja-JP" altLang="en-US" sz="1200" kern="1200" dirty="0" smtClean="0">
                <a:solidFill>
                  <a:schemeClr val="tx1"/>
                </a:solidFill>
                <a:latin typeface="+mn-lt"/>
                <a:ea typeface="+mn-ea"/>
                <a:cs typeface="+mn-cs"/>
                <a:hlinkClick r:id="rId4"/>
              </a:rPr>
              <a:t>）氏は、米カリフォルニア（</a:t>
            </a:r>
            <a:r>
              <a:rPr kumimoji="1" lang="en-US" altLang="ja-JP" sz="1200" kern="1200" dirty="0" smtClean="0">
                <a:solidFill>
                  <a:schemeClr val="tx1"/>
                </a:solidFill>
                <a:latin typeface="+mn-lt"/>
                <a:ea typeface="+mn-ea"/>
                <a:cs typeface="+mn-cs"/>
                <a:hlinkClick r:id="rId5"/>
              </a:rPr>
              <a:t>California</a:t>
            </a:r>
            <a:r>
              <a:rPr kumimoji="1" lang="ja-JP" altLang="en-US" sz="1200" kern="1200" dirty="0" smtClean="0">
                <a:solidFill>
                  <a:schemeClr val="tx1"/>
                </a:solidFill>
                <a:latin typeface="+mn-lt"/>
                <a:ea typeface="+mn-ea"/>
                <a:cs typeface="+mn-cs"/>
                <a:hlinkClick r:id="rId5"/>
              </a:rPr>
              <a:t>）州サンフランシスコ（</a:t>
            </a:r>
            <a:r>
              <a:rPr kumimoji="1" lang="en-US" altLang="ja-JP" sz="1200" kern="1200" dirty="0" smtClean="0">
                <a:solidFill>
                  <a:schemeClr val="tx1"/>
                </a:solidFill>
                <a:latin typeface="+mn-lt"/>
                <a:ea typeface="+mn-ea"/>
                <a:cs typeface="+mn-cs"/>
                <a:hlinkClick r:id="rId6"/>
              </a:rPr>
              <a:t>San Francisco</a:t>
            </a:r>
            <a:r>
              <a:rPr kumimoji="1" lang="ja-JP" altLang="en-US" sz="1200" kern="1200" dirty="0" smtClean="0">
                <a:solidFill>
                  <a:schemeClr val="tx1"/>
                </a:solidFill>
                <a:latin typeface="+mn-lt"/>
                <a:ea typeface="+mn-ea"/>
                <a:cs typeface="+mn-cs"/>
                <a:hlinkClick r:id="rId6"/>
              </a:rPr>
              <a:t>）で開催された音楽とアートのフェスティバル「アウトサイド・ランズ（</a:t>
            </a:r>
            <a:r>
              <a:rPr kumimoji="1" lang="en-US" altLang="ja-JP" sz="1200" kern="1200" dirty="0" smtClean="0">
                <a:solidFill>
                  <a:schemeClr val="tx1"/>
                </a:solidFill>
                <a:latin typeface="+mn-lt"/>
                <a:ea typeface="+mn-ea"/>
                <a:cs typeface="+mn-cs"/>
                <a:hlinkClick r:id="rId7"/>
              </a:rPr>
              <a:t>Outside Lands</a:t>
            </a:r>
            <a:r>
              <a:rPr kumimoji="1" lang="ja-JP" altLang="en-US" sz="1200" kern="1200" dirty="0" smtClean="0">
                <a:solidFill>
                  <a:schemeClr val="tx1"/>
                </a:solidFill>
                <a:latin typeface="+mn-lt"/>
                <a:ea typeface="+mn-ea"/>
                <a:cs typeface="+mn-cs"/>
                <a:hlinkClick r:id="rId7"/>
              </a:rPr>
              <a:t>）」に合わせて</a:t>
            </a:r>
            <a:r>
              <a:rPr kumimoji="1" lang="en-US" altLang="ja-JP" sz="1200" kern="1200" dirty="0" smtClean="0">
                <a:solidFill>
                  <a:schemeClr val="tx1"/>
                </a:solidFill>
                <a:latin typeface="+mn-lt"/>
                <a:ea typeface="+mn-ea"/>
                <a:cs typeface="+mn-cs"/>
                <a:hlinkClick r:id="rId7"/>
              </a:rPr>
              <a:t>AFP</a:t>
            </a:r>
            <a:r>
              <a:rPr kumimoji="1" lang="ja-JP" altLang="en-US" sz="1200" kern="1200" dirty="0" smtClean="0">
                <a:solidFill>
                  <a:schemeClr val="tx1"/>
                </a:solidFill>
                <a:latin typeface="+mn-lt"/>
                <a:ea typeface="+mn-ea"/>
                <a:cs typeface="+mn-cs"/>
                <a:hlinkClick r:id="rId7"/>
              </a:rPr>
              <a:t>の取材に応じ、このように語った。</a:t>
            </a:r>
          </a:p>
          <a:p>
            <a:endParaRPr kumimoji="1" lang="ja-JP" altLang="en-US"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　</a:t>
            </a:r>
            <a:r>
              <a:rPr kumimoji="1" lang="en-US" altLang="ja-JP" sz="1200" kern="1200" dirty="0" smtClean="0">
                <a:solidFill>
                  <a:schemeClr val="tx1"/>
                </a:solidFill>
                <a:latin typeface="+mn-lt"/>
                <a:ea typeface="+mn-ea"/>
                <a:cs typeface="+mn-cs"/>
              </a:rPr>
              <a:t>15</a:t>
            </a:r>
            <a:r>
              <a:rPr kumimoji="1" lang="ja-JP" altLang="en-US" sz="1200" kern="1200" dirty="0" smtClean="0">
                <a:solidFill>
                  <a:schemeClr val="tx1"/>
                </a:solidFill>
                <a:latin typeface="+mn-lt"/>
                <a:ea typeface="+mn-ea"/>
                <a:cs typeface="+mn-cs"/>
              </a:rPr>
              <a:t>年前、世界通貨になるという構想を掲げて創設されたペイパルは、人々が何でも買える「インターネット時代の電子財布」を目指し、米国内外の小売店とも協力を進めている。</a:t>
            </a:r>
          </a:p>
          <a:p>
            <a:endParaRPr kumimoji="1" lang="ja-JP" altLang="en-US"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　ファーガソン氏は、この流れは世界各地で急速に勢いを増していると語る。「何かを買いたいと思ったら、自分の</a:t>
            </a:r>
            <a:r>
              <a:rPr kumimoji="1" lang="en-US" altLang="ja-JP" sz="1200" kern="1200" dirty="0" smtClean="0">
                <a:solidFill>
                  <a:schemeClr val="tx1"/>
                </a:solidFill>
                <a:latin typeface="+mn-lt"/>
                <a:ea typeface="+mn-ea"/>
                <a:cs typeface="+mn-cs"/>
              </a:rPr>
              <a:t>ID</a:t>
            </a:r>
            <a:r>
              <a:rPr kumimoji="1" lang="ja-JP" altLang="en-US" sz="1200" kern="1200" dirty="0" smtClean="0">
                <a:solidFill>
                  <a:schemeClr val="tx1"/>
                </a:solidFill>
                <a:latin typeface="+mn-lt"/>
                <a:ea typeface="+mn-ea"/>
                <a:cs typeface="+mn-cs"/>
              </a:rPr>
              <a:t>を提示すればよい。売り手にとっては、どんな人たちが顧客かを簡単に知ることができ、</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人</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人の購買履歴に焦点を当てることができる」</a:t>
            </a:r>
          </a:p>
          <a:p>
            <a:endParaRPr kumimoji="1" lang="ja-JP" altLang="en-US"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「マネーの未来は完全なデジタル化だと、わが社は信じている。そこでは、（買い物をするという）体験が前面に出て、支払いは後回しでよくなる。現在は、その真逆だ」</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2</a:t>
            </a:fld>
            <a:endParaRPr kumimoji="1" lang="ja-JP" altLang="en-US"/>
          </a:p>
        </p:txBody>
      </p:sp>
    </p:spTree>
    <p:extLst>
      <p:ext uri="{BB962C8B-B14F-4D97-AF65-F5344CB8AC3E}">
        <p14:creationId xmlns:p14="http://schemas.microsoft.com/office/powerpoint/2010/main" val="1739905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latin typeface="+mn-lt"/>
                <a:ea typeface="+mn-ea"/>
                <a:cs typeface="+mn-cs"/>
              </a:rPr>
              <a:t>2013</a:t>
            </a:r>
            <a:r>
              <a:rPr kumimoji="1" lang="ja-JP" altLang="en-US" sz="1200" kern="1200" dirty="0" smtClean="0">
                <a:solidFill>
                  <a:schemeClr val="tx1"/>
                </a:solidFill>
                <a:latin typeface="+mn-lt"/>
                <a:ea typeface="+mn-ea"/>
                <a:cs typeface="+mn-cs"/>
              </a:rPr>
              <a:t>年</a:t>
            </a:r>
            <a:r>
              <a:rPr kumimoji="1" lang="en-US" altLang="ja-JP" sz="1200" kern="1200" dirty="0" smtClean="0">
                <a:solidFill>
                  <a:schemeClr val="tx1"/>
                </a:solidFill>
                <a:latin typeface="+mn-lt"/>
                <a:ea typeface="+mn-ea"/>
                <a:cs typeface="+mn-cs"/>
              </a:rPr>
              <a:t>7</a:t>
            </a:r>
            <a:r>
              <a:rPr kumimoji="1" lang="ja-JP" altLang="en-US" sz="1200" kern="1200" dirty="0" smtClean="0">
                <a:solidFill>
                  <a:schemeClr val="tx1"/>
                </a:solidFill>
                <a:latin typeface="+mn-lt"/>
                <a:ea typeface="+mn-ea"/>
                <a:cs typeface="+mn-cs"/>
              </a:rPr>
              <a:t>月</a:t>
            </a:r>
            <a:r>
              <a:rPr kumimoji="1" lang="en-US" altLang="ja-JP" sz="1200" kern="1200" dirty="0" smtClean="0">
                <a:solidFill>
                  <a:schemeClr val="tx1"/>
                </a:solidFill>
                <a:latin typeface="+mn-lt"/>
                <a:ea typeface="+mn-ea"/>
                <a:cs typeface="+mn-cs"/>
              </a:rPr>
              <a:t>4</a:t>
            </a:r>
            <a:r>
              <a:rPr kumimoji="1" lang="ja-JP" altLang="en-US" sz="1200" kern="1200" dirty="0" smtClean="0">
                <a:solidFill>
                  <a:schemeClr val="tx1"/>
                </a:solidFill>
                <a:latin typeface="+mn-lt"/>
                <a:ea typeface="+mn-ea"/>
                <a:cs typeface="+mn-cs"/>
              </a:rPr>
              <a:t>日。日本の選挙制度に新しい歴史の</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ページが書き加えられた。ご存じの通り、インターネットを利用した選挙運動がついに解禁となった。</a:t>
            </a:r>
            <a:r>
              <a:rPr kumimoji="1" lang="en-US" altLang="ja-JP" sz="1200" kern="1200" dirty="0" smtClean="0">
                <a:solidFill>
                  <a:schemeClr val="tx1"/>
                </a:solidFill>
                <a:latin typeface="+mn-lt"/>
                <a:ea typeface="+mn-ea"/>
                <a:cs typeface="+mn-cs"/>
              </a:rPr>
              <a:t>7</a:t>
            </a:r>
            <a:r>
              <a:rPr kumimoji="1" lang="ja-JP" altLang="en-US" sz="1200" kern="1200" dirty="0" smtClean="0">
                <a:solidFill>
                  <a:schemeClr val="tx1"/>
                </a:solidFill>
                <a:latin typeface="+mn-lt"/>
                <a:ea typeface="+mn-ea"/>
                <a:cs typeface="+mn-cs"/>
              </a:rPr>
              <a:t>月</a:t>
            </a:r>
            <a:r>
              <a:rPr kumimoji="1" lang="en-US" altLang="ja-JP" sz="1200" kern="1200" dirty="0" smtClean="0">
                <a:solidFill>
                  <a:schemeClr val="tx1"/>
                </a:solidFill>
                <a:latin typeface="+mn-lt"/>
                <a:ea typeface="+mn-ea"/>
                <a:cs typeface="+mn-cs"/>
              </a:rPr>
              <a:t>4</a:t>
            </a:r>
            <a:r>
              <a:rPr kumimoji="1" lang="ja-JP" altLang="en-US" sz="1200" kern="1200" dirty="0" smtClean="0">
                <a:solidFill>
                  <a:schemeClr val="tx1"/>
                </a:solidFill>
                <a:latin typeface="+mn-lt"/>
                <a:ea typeface="+mn-ea"/>
                <a:cs typeface="+mn-cs"/>
              </a:rPr>
              <a:t>日に公示された、</a:t>
            </a:r>
            <a:r>
              <a:rPr kumimoji="1" lang="en-US" altLang="ja-JP" sz="1200" kern="1200" dirty="0" smtClean="0">
                <a:solidFill>
                  <a:schemeClr val="tx1"/>
                </a:solidFill>
                <a:latin typeface="+mn-lt"/>
                <a:ea typeface="+mn-ea"/>
                <a:cs typeface="+mn-cs"/>
              </a:rPr>
              <a:t>7</a:t>
            </a:r>
            <a:r>
              <a:rPr kumimoji="1" lang="ja-JP" altLang="en-US" sz="1200" kern="1200" dirty="0" smtClean="0">
                <a:solidFill>
                  <a:schemeClr val="tx1"/>
                </a:solidFill>
                <a:latin typeface="+mn-lt"/>
                <a:ea typeface="+mn-ea"/>
                <a:cs typeface="+mn-cs"/>
              </a:rPr>
              <a:t>月</a:t>
            </a:r>
            <a:r>
              <a:rPr kumimoji="1" lang="en-US" altLang="ja-JP" sz="1200" kern="1200" dirty="0" smtClean="0">
                <a:solidFill>
                  <a:schemeClr val="tx1"/>
                </a:solidFill>
                <a:latin typeface="+mn-lt"/>
                <a:ea typeface="+mn-ea"/>
                <a:cs typeface="+mn-cs"/>
              </a:rPr>
              <a:t>21</a:t>
            </a:r>
            <a:r>
              <a:rPr kumimoji="1" lang="ja-JP" altLang="en-US" sz="1200" kern="1200" dirty="0" smtClean="0">
                <a:solidFill>
                  <a:schemeClr val="tx1"/>
                </a:solidFill>
                <a:latin typeface="+mn-lt"/>
                <a:ea typeface="+mn-ea"/>
                <a:cs typeface="+mn-cs"/>
              </a:rPr>
              <a:t>日投票の参院選では、立候補者や政党、あるいは支持者が、今までにない新しいかたちでの運動を行って</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くはずだ。</a:t>
            </a:r>
          </a:p>
          <a:p>
            <a:r>
              <a:rPr kumimoji="1" lang="ja-JP" altLang="en-US" sz="1200" kern="1200" dirty="0" smtClean="0">
                <a:solidFill>
                  <a:schemeClr val="tx1"/>
                </a:solidFill>
                <a:latin typeface="+mn-lt"/>
                <a:ea typeface="+mn-ea"/>
                <a:cs typeface="+mn-cs"/>
              </a:rPr>
              <a:t>　新制度施行にあたって、守るべきルールも当然増えた。国民</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人</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人がどのようにネット選挙と向き合っていくべきなのか。</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なお、「ネット選挙」という表現を一部用いたがが、より正確には「ネット選挙運動」「ネット遊説」がより適切ではあろう。ネットを通じた在宅投票まで可能になったわけではないからだ。</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11</a:t>
            </a:fld>
            <a:endParaRPr kumimoji="1" lang="ja-JP" altLang="en-US"/>
          </a:p>
        </p:txBody>
      </p:sp>
    </p:spTree>
    <p:extLst>
      <p:ext uri="{BB962C8B-B14F-4D97-AF65-F5344CB8AC3E}">
        <p14:creationId xmlns:p14="http://schemas.microsoft.com/office/powerpoint/2010/main" val="83295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kern="1200" dirty="0" smtClean="0">
                <a:solidFill>
                  <a:schemeClr val="tx1"/>
                </a:solidFill>
                <a:latin typeface="+mn-lt"/>
                <a:ea typeface="+mn-ea"/>
                <a:cs typeface="+mn-cs"/>
              </a:rPr>
              <a:t>遺伝子がわかるファイナンシャルプランナーとして出来ること</a:t>
            </a:r>
          </a:p>
          <a:p>
            <a:r>
              <a:rPr kumimoji="1" lang="ja-JP" altLang="en-US" sz="1200" b="0" kern="1200" dirty="0" smtClean="0">
                <a:solidFill>
                  <a:schemeClr val="tx1"/>
                </a:solidFill>
                <a:latin typeface="+mn-lt"/>
                <a:ea typeface="+mn-ea"/>
                <a:cs typeface="+mn-cs"/>
              </a:rPr>
              <a:t>わたしたちは健康を基盤として、生活を組み立てることを推進しています。</a:t>
            </a:r>
            <a:r>
              <a:rPr kumimoji="1" lang="en-US" altLang="ja-JP" sz="1200" b="0" kern="1200" dirty="0" smtClean="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そのために、わたしたちは最先端の医療や遺伝子の情報をその時の最新の情報として的確に伝えることが出来ます。</a:t>
            </a:r>
            <a:r>
              <a:rPr kumimoji="1" lang="en-US" altLang="ja-JP" sz="1200" b="0" kern="1200" dirty="0" smtClean="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血液検査データなどの健康情報、医療履歴情報、そして遺伝子情報を併せて紐解き、</a:t>
            </a:r>
            <a:r>
              <a:rPr kumimoji="1" lang="en-US" altLang="ja-JP" sz="1200" b="0" kern="1200" dirty="0" smtClean="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健康をベースとしてご自身の今後の生活のデザインを</a:t>
            </a:r>
            <a:r>
              <a:rPr kumimoji="1" lang="en-US" altLang="ja-JP" sz="1200" b="0" kern="1200" dirty="0" smtClean="0">
                <a:solidFill>
                  <a:schemeClr val="tx1"/>
                </a:solidFill>
                <a:latin typeface="+mn-lt"/>
                <a:ea typeface="+mn-ea"/>
                <a:cs typeface="+mn-cs"/>
              </a:rPr>
              <a:t>ENVIROME</a:t>
            </a:r>
            <a:r>
              <a:rPr kumimoji="1" lang="ja-JP" altLang="en-US" sz="1200" b="0" kern="1200" dirty="0" smtClean="0">
                <a:solidFill>
                  <a:schemeClr val="tx1"/>
                </a:solidFill>
                <a:latin typeface="+mn-lt"/>
                <a:ea typeface="+mn-ea"/>
                <a:cs typeface="+mn-cs"/>
              </a:rPr>
              <a:t>が全面的にサポートします。</a:t>
            </a:r>
          </a:p>
          <a:p>
            <a:r>
              <a:rPr kumimoji="1" lang="ja-JP" altLang="en-US" sz="1200" b="1" kern="1200" dirty="0" smtClean="0">
                <a:solidFill>
                  <a:schemeClr val="tx1"/>
                </a:solidFill>
                <a:latin typeface="+mn-lt"/>
                <a:ea typeface="+mn-ea"/>
                <a:cs typeface="+mn-cs"/>
              </a:rPr>
              <a:t>健康と資産バランスの追求</a:t>
            </a:r>
          </a:p>
          <a:p>
            <a:r>
              <a:rPr kumimoji="1" lang="ja-JP" altLang="en-US" sz="1200" b="0" kern="1200" dirty="0" smtClean="0">
                <a:solidFill>
                  <a:schemeClr val="tx1"/>
                </a:solidFill>
                <a:latin typeface="+mn-lt"/>
                <a:ea typeface="+mn-ea"/>
                <a:cs typeface="+mn-cs"/>
              </a:rPr>
              <a:t>わたしたちは健康をベースにして人生をデザインし資産的バランスも追及し、</a:t>
            </a:r>
            <a:r>
              <a:rPr kumimoji="1" lang="en-US" altLang="ja-JP" sz="1200" b="0" kern="1200" dirty="0" smtClean="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より質の高い生活を送れる様なサポートを行っています。</a:t>
            </a:r>
            <a:r>
              <a:rPr kumimoji="1" lang="en-US" altLang="ja-JP" sz="1200" b="0" kern="1200" dirty="0" smtClean="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このサービスは健康をベースに環境的リスクを評価し、資産の構築まで包括的に行える</a:t>
            </a:r>
            <a:r>
              <a:rPr kumimoji="1" lang="en-US" altLang="ja-JP" sz="1200" b="0" kern="1200" dirty="0" smtClean="0">
                <a:solidFill>
                  <a:schemeClr val="tx1"/>
                </a:solidFill>
                <a:latin typeface="+mn-lt"/>
                <a:ea typeface="+mn-ea"/>
                <a:cs typeface="+mn-cs"/>
              </a:rPr>
              <a:t>ENVIROME</a:t>
            </a:r>
            <a:r>
              <a:rPr kumimoji="1" lang="ja-JP" altLang="en-US" sz="1200" b="0" kern="1200" dirty="0" smtClean="0">
                <a:solidFill>
                  <a:schemeClr val="tx1"/>
                </a:solidFill>
                <a:latin typeface="+mn-lt"/>
                <a:ea typeface="+mn-ea"/>
                <a:cs typeface="+mn-cs"/>
              </a:rPr>
              <a:t>独自のサービスになります。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12</a:t>
            </a:fld>
            <a:endParaRPr kumimoji="1" lang="ja-JP" altLang="en-US"/>
          </a:p>
        </p:txBody>
      </p:sp>
    </p:spTree>
    <p:extLst>
      <p:ext uri="{BB962C8B-B14F-4D97-AF65-F5344CB8AC3E}">
        <p14:creationId xmlns:p14="http://schemas.microsoft.com/office/powerpoint/2010/main" val="1250602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女子教育の権利を訴え、今年のノーベル平和賞の最有力候補に挙げられていたパキスタン人の少女、マララ・ユスフザイさん（１６）が受賞を逃したことに、パキスタンでは落胆の空気が広がったものの、マララさんの勇気をたたえる声が相次いだ。</a:t>
            </a:r>
          </a:p>
          <a:p>
            <a:r>
              <a:rPr kumimoji="1" lang="ja-JP" altLang="en-US" sz="1200" kern="1200" dirty="0" smtClean="0">
                <a:solidFill>
                  <a:schemeClr val="tx1"/>
                </a:solidFill>
                <a:latin typeface="+mn-lt"/>
                <a:ea typeface="+mn-ea"/>
                <a:cs typeface="+mn-cs"/>
              </a:rPr>
              <a:t>　マララさんの地元、北西部スワト地区に住むマララさんのいとこのハサンさんは産経新聞の電話取材に「マララが候補になっただけでもうれしい。パキスタンと世界中の少女の誇りだ」と語った。</a:t>
            </a:r>
          </a:p>
          <a:p>
            <a:r>
              <a:rPr kumimoji="1" lang="ja-JP" altLang="en-US" sz="1200" kern="1200" dirty="0" smtClean="0">
                <a:solidFill>
                  <a:schemeClr val="tx1"/>
                </a:solidFill>
                <a:latin typeface="+mn-lt"/>
                <a:ea typeface="+mn-ea"/>
                <a:cs typeface="+mn-cs"/>
              </a:rPr>
              <a:t>　スワトは、２００７年ごろからイスラム武装勢力「パキスタンのタリバン運動（ＴＴＰ）」に支配された。その後、軍がタリバン運動を撃退し、マララさんは抑圧されてきた女子教育の解放を訴えてきた。</a:t>
            </a:r>
          </a:p>
          <a:p>
            <a:r>
              <a:rPr kumimoji="1" lang="ja-JP" altLang="en-US" sz="1200" kern="1200" dirty="0" smtClean="0">
                <a:solidFill>
                  <a:schemeClr val="tx1"/>
                </a:solidFill>
                <a:latin typeface="+mn-lt"/>
                <a:ea typeface="+mn-ea"/>
                <a:cs typeface="+mn-cs"/>
              </a:rPr>
              <a:t>　しかし、タリバン運動のメンバーは今も潜伏し、先月には、スワトの治安担当軍幹部がペシャワルで、爆弾テロにより殺害された。平和な暮らしへの道は遠く、銃撃後は欧米で活動するマララさんへ反感や複雑な思いを抱く人もいる。</a:t>
            </a:r>
          </a:p>
          <a:p>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13</a:t>
            </a:fld>
            <a:endParaRPr kumimoji="1" lang="ja-JP" altLang="en-US"/>
          </a:p>
        </p:txBody>
      </p:sp>
    </p:spTree>
    <p:extLst>
      <p:ext uri="{BB962C8B-B14F-4D97-AF65-F5344CB8AC3E}">
        <p14:creationId xmlns:p14="http://schemas.microsoft.com/office/powerpoint/2010/main" val="1417620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本機は、手書きの良さとデジタルの便利さを融合した電子ツールで、週間や月間など</a:t>
            </a:r>
            <a:r>
              <a:rPr kumimoji="1" lang="en-US" altLang="ja-JP" sz="1200" kern="1200" dirty="0" smtClean="0">
                <a:solidFill>
                  <a:schemeClr val="tx1"/>
                </a:solidFill>
                <a:latin typeface="+mn-lt"/>
                <a:ea typeface="+mn-ea"/>
                <a:cs typeface="+mn-cs"/>
              </a:rPr>
              <a:t>5</a:t>
            </a:r>
            <a:r>
              <a:rPr kumimoji="1" lang="ja-JP" altLang="en-US" sz="1200" kern="1200" dirty="0" smtClean="0">
                <a:solidFill>
                  <a:schemeClr val="tx1"/>
                </a:solidFill>
                <a:latin typeface="+mn-lt"/>
                <a:ea typeface="+mn-ea"/>
                <a:cs typeface="+mn-cs"/>
              </a:rPr>
              <a:t>種類</a:t>
            </a:r>
            <a:r>
              <a:rPr kumimoji="1" lang="en-US" altLang="ja-JP" sz="1200" kern="1200" dirty="0" smtClean="0">
                <a:solidFill>
                  <a:schemeClr val="tx1"/>
                </a:solidFill>
                <a:latin typeface="+mn-lt"/>
                <a:ea typeface="+mn-ea"/>
                <a:cs typeface="+mn-cs"/>
              </a:rPr>
              <a:t>9</a:t>
            </a:r>
            <a:r>
              <a:rPr kumimoji="1" lang="ja-JP" altLang="en-US" sz="1200" kern="1200" dirty="0" smtClean="0">
                <a:solidFill>
                  <a:schemeClr val="tx1"/>
                </a:solidFill>
                <a:latin typeface="+mn-lt"/>
                <a:ea typeface="+mn-ea"/>
                <a:cs typeface="+mn-cs"/>
              </a:rPr>
              <a:t>パターンのスケジュールフォームを新たに内蔵しました。電源を入れるとすぐに使用でき、紙の手帳のように画面に直接書き込んでスケジュール帳を作成できます。最大</a:t>
            </a:r>
            <a:r>
              <a:rPr kumimoji="1" lang="en-US" altLang="ja-JP" sz="1200" kern="1200" dirty="0" smtClean="0">
                <a:solidFill>
                  <a:schemeClr val="tx1"/>
                </a:solidFill>
                <a:latin typeface="+mn-lt"/>
                <a:ea typeface="+mn-ea"/>
                <a:cs typeface="+mn-cs"/>
              </a:rPr>
              <a:t>4</a:t>
            </a:r>
            <a:r>
              <a:rPr kumimoji="1" lang="ja-JP" altLang="en-US" sz="1200" kern="1200" dirty="0" smtClean="0">
                <a:solidFill>
                  <a:schemeClr val="tx1"/>
                </a:solidFill>
                <a:latin typeface="+mn-lt"/>
                <a:ea typeface="+mn-ea"/>
                <a:cs typeface="+mn-cs"/>
              </a:rPr>
              <a:t>年分</a:t>
            </a:r>
            <a:r>
              <a:rPr kumimoji="1" lang="en-US" altLang="ja-JP" sz="1200" kern="1200" baseline="30000" dirty="0" smtClean="0">
                <a:solidFill>
                  <a:schemeClr val="tx1"/>
                </a:solidFill>
                <a:latin typeface="+mn-lt"/>
                <a:ea typeface="+mn-ea"/>
                <a:cs typeface="+mn-cs"/>
              </a:rPr>
              <a:t>※1</a:t>
            </a:r>
            <a:r>
              <a:rPr kumimoji="1" lang="ja-JP" altLang="en-US" sz="1200" kern="1200" baseline="0" dirty="0" smtClean="0">
                <a:solidFill>
                  <a:schemeClr val="tx1"/>
                </a:solidFill>
                <a:latin typeface="+mn-lt"/>
                <a:ea typeface="+mn-ea"/>
                <a:cs typeface="+mn-cs"/>
              </a:rPr>
              <a:t>のスケジュールを本体に保存できるほか、最大</a:t>
            </a:r>
            <a:r>
              <a:rPr kumimoji="1" lang="en-US" altLang="ja-JP" sz="1200" kern="1200" baseline="0" dirty="0" smtClean="0">
                <a:solidFill>
                  <a:schemeClr val="tx1"/>
                </a:solidFill>
                <a:latin typeface="+mn-lt"/>
                <a:ea typeface="+mn-ea"/>
                <a:cs typeface="+mn-cs"/>
              </a:rPr>
              <a:t>9</a:t>
            </a:r>
            <a:r>
              <a:rPr kumimoji="1" lang="ja-JP" altLang="en-US" sz="1200" kern="1200" baseline="0" dirty="0" smtClean="0">
                <a:solidFill>
                  <a:schemeClr val="tx1"/>
                </a:solidFill>
                <a:latin typeface="+mn-lt"/>
                <a:ea typeface="+mn-ea"/>
                <a:cs typeface="+mn-cs"/>
              </a:rPr>
              <a:t>冊までスケジュール帳を作成できるので、仕事とプライベートで複数のスケジュール帳を使い分けることが可能です。</a:t>
            </a:r>
          </a:p>
          <a:p>
            <a:r>
              <a:rPr kumimoji="1" lang="ja-JP" altLang="en-US" sz="1200" kern="1200" baseline="0" dirty="0" smtClean="0">
                <a:solidFill>
                  <a:schemeClr val="tx1"/>
                </a:solidFill>
                <a:latin typeface="+mn-lt"/>
                <a:ea typeface="+mn-ea"/>
                <a:cs typeface="+mn-cs"/>
              </a:rPr>
              <a:t>また、ノートは目的別に</a:t>
            </a:r>
            <a:r>
              <a:rPr kumimoji="1" lang="en-US" altLang="ja-JP" sz="1200" kern="1200" baseline="0" dirty="0" smtClean="0">
                <a:solidFill>
                  <a:schemeClr val="tx1"/>
                </a:solidFill>
                <a:latin typeface="+mn-lt"/>
                <a:ea typeface="+mn-ea"/>
                <a:cs typeface="+mn-cs"/>
              </a:rPr>
              <a:t>100</a:t>
            </a:r>
            <a:r>
              <a:rPr kumimoji="1" lang="ja-JP" altLang="en-US" sz="1200" kern="1200" baseline="0" dirty="0" smtClean="0">
                <a:solidFill>
                  <a:schemeClr val="tx1"/>
                </a:solidFill>
                <a:latin typeface="+mn-lt"/>
                <a:ea typeface="+mn-ea"/>
                <a:cs typeface="+mn-cs"/>
              </a:rPr>
              <a:t>冊まで作成でき、最大</a:t>
            </a:r>
            <a:r>
              <a:rPr kumimoji="1" lang="en-US" altLang="ja-JP" sz="1200" kern="1200" baseline="0" dirty="0" smtClean="0">
                <a:solidFill>
                  <a:schemeClr val="tx1"/>
                </a:solidFill>
                <a:latin typeface="+mn-lt"/>
                <a:ea typeface="+mn-ea"/>
                <a:cs typeface="+mn-cs"/>
              </a:rPr>
              <a:t>2,000</a:t>
            </a:r>
            <a:r>
              <a:rPr kumimoji="1" lang="ja-JP" altLang="en-US" sz="1200" kern="1200" baseline="0" dirty="0" smtClean="0">
                <a:solidFill>
                  <a:schemeClr val="tx1"/>
                </a:solidFill>
                <a:latin typeface="+mn-lt"/>
                <a:ea typeface="+mn-ea"/>
                <a:cs typeface="+mn-cs"/>
              </a:rPr>
              <a:t>ページ</a:t>
            </a:r>
            <a:r>
              <a:rPr kumimoji="1" lang="en-US" altLang="ja-JP" sz="1200" kern="1200" baseline="30000" dirty="0" smtClean="0">
                <a:solidFill>
                  <a:schemeClr val="tx1"/>
                </a:solidFill>
                <a:latin typeface="+mn-lt"/>
                <a:ea typeface="+mn-ea"/>
                <a:cs typeface="+mn-cs"/>
              </a:rPr>
              <a:t>※2</a:t>
            </a:r>
            <a:r>
              <a:rPr kumimoji="1" lang="ja-JP" altLang="en-US" sz="1200" kern="1200" baseline="0" dirty="0" smtClean="0">
                <a:solidFill>
                  <a:schemeClr val="tx1"/>
                </a:solidFill>
                <a:latin typeface="+mn-lt"/>
                <a:ea typeface="+mn-ea"/>
                <a:cs typeface="+mn-cs"/>
              </a:rPr>
              <a:t>分を保存できます。ビジネスや趣味などの用途に合わせ、お好みのノートフォームをパソコンでダウンロードし本機に追加できるほか、データのバックアップなどパソコンとの連携機能を搭載し、ノートやスケジュール帳として幅広く活用できます。</a:t>
            </a:r>
          </a:p>
          <a:p>
            <a:r>
              <a:rPr kumimoji="1" lang="ja-JP" altLang="en-US" sz="1200" kern="1200" baseline="0" dirty="0" smtClean="0">
                <a:solidFill>
                  <a:schemeClr val="tx1"/>
                </a:solidFill>
                <a:latin typeface="+mn-lt"/>
                <a:ea typeface="+mn-ea"/>
                <a:cs typeface="+mn-cs"/>
              </a:rPr>
              <a:t>さらに、本体の厚さを従来機</a:t>
            </a:r>
            <a:r>
              <a:rPr kumimoji="1" lang="en-US" altLang="ja-JP" sz="1200" kern="1200" baseline="30000" dirty="0" smtClean="0">
                <a:solidFill>
                  <a:schemeClr val="tx1"/>
                </a:solidFill>
                <a:latin typeface="+mn-lt"/>
                <a:ea typeface="+mn-ea"/>
                <a:cs typeface="+mn-cs"/>
              </a:rPr>
              <a:t>※3</a:t>
            </a:r>
            <a:r>
              <a:rPr kumimoji="1" lang="ja-JP" altLang="en-US" sz="1200" kern="1200" baseline="0" dirty="0" smtClean="0">
                <a:solidFill>
                  <a:schemeClr val="tx1"/>
                </a:solidFill>
                <a:latin typeface="+mn-lt"/>
                <a:ea typeface="+mn-ea"/>
                <a:cs typeface="+mn-cs"/>
              </a:rPr>
              <a:t>に比べ約</a:t>
            </a:r>
            <a:r>
              <a:rPr kumimoji="1" lang="en-US" altLang="ja-JP" sz="1200" kern="1200" baseline="0" dirty="0" smtClean="0">
                <a:solidFill>
                  <a:schemeClr val="tx1"/>
                </a:solidFill>
                <a:latin typeface="+mn-lt"/>
                <a:ea typeface="+mn-ea"/>
                <a:cs typeface="+mn-cs"/>
              </a:rPr>
              <a:t>16</a:t>
            </a:r>
            <a:r>
              <a:rPr kumimoji="1" lang="ja-JP" altLang="en-US" sz="1200" kern="1200" baseline="0" dirty="0" smtClean="0">
                <a:solidFill>
                  <a:schemeClr val="tx1"/>
                </a:solidFill>
                <a:latin typeface="+mn-lt"/>
                <a:ea typeface="+mn-ea"/>
                <a:cs typeface="+mn-cs"/>
              </a:rPr>
              <a:t>％薄型化。本体一体式カバーを採用し、持ち運びやすいコンパクトサイズを実現しました。		</a:t>
            </a:r>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14</a:t>
            </a:fld>
            <a:endParaRPr kumimoji="1" lang="ja-JP" altLang="en-US"/>
          </a:p>
        </p:txBody>
      </p:sp>
    </p:spTree>
    <p:extLst>
      <p:ext uri="{BB962C8B-B14F-4D97-AF65-F5344CB8AC3E}">
        <p14:creationId xmlns:p14="http://schemas.microsoft.com/office/powerpoint/2010/main" val="935408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latin typeface="+mn-lt"/>
                <a:ea typeface="+mn-ea"/>
                <a:cs typeface="+mn-cs"/>
              </a:rPr>
              <a:t>1. </a:t>
            </a:r>
            <a:r>
              <a:rPr kumimoji="1" lang="ja-JP" altLang="en-US" sz="1200" kern="1200" dirty="0" smtClean="0">
                <a:solidFill>
                  <a:schemeClr val="tx1"/>
                </a:solidFill>
                <a:latin typeface="+mn-lt"/>
                <a:ea typeface="+mn-ea"/>
                <a:cs typeface="+mn-cs"/>
              </a:rPr>
              <a:t>日本のビジネスを元気にするプラットフォームをつくる</a:t>
            </a:r>
          </a:p>
          <a:p>
            <a:r>
              <a:rPr kumimoji="1" lang="ja-JP" altLang="en-US" sz="1200" kern="1200" dirty="0" smtClean="0">
                <a:solidFill>
                  <a:schemeClr val="tx1"/>
                </a:solidFill>
                <a:latin typeface="+mn-lt"/>
                <a:ea typeface="+mn-ea"/>
                <a:cs typeface="+mn-cs"/>
              </a:rPr>
              <a:t>中小企業・個人事業主は、日本のイノベーションの源泉。そんな中小企業・個人事業主にとって、経理・会計は、経営において重要な部分であるにも関わらず、難しく面倒なことであり、時間やコストなどの負担が大きくかかっている領域である。経理・会計を自動化するプラットフォームを提供することで、経営者を経理・会計の負担から解放し、彼らが、本業にフォーカスして創造性を発揮し、健全な経営を行う手助けとなることで、私たちは日本のビジネスをより元気にしたい。</a:t>
            </a:r>
          </a:p>
          <a:p>
            <a:r>
              <a:rPr kumimoji="1" lang="en-US" altLang="ja-JP" sz="1200" kern="1200" dirty="0" smtClean="0">
                <a:solidFill>
                  <a:schemeClr val="tx1"/>
                </a:solidFill>
                <a:latin typeface="+mn-lt"/>
                <a:ea typeface="+mn-ea"/>
                <a:cs typeface="+mn-cs"/>
              </a:rPr>
              <a:t>2. </a:t>
            </a:r>
            <a:r>
              <a:rPr kumimoji="1" lang="ja-JP" altLang="en-US" sz="1200" kern="1200" dirty="0" smtClean="0">
                <a:solidFill>
                  <a:schemeClr val="tx1"/>
                </a:solidFill>
                <a:latin typeface="+mn-lt"/>
                <a:ea typeface="+mn-ea"/>
                <a:cs typeface="+mn-cs"/>
              </a:rPr>
              <a:t>クラウドサービスを活性化する</a:t>
            </a:r>
          </a:p>
          <a:p>
            <a:r>
              <a:rPr kumimoji="1" lang="ja-JP" altLang="en-US" sz="1200" kern="1200" dirty="0" smtClean="0">
                <a:solidFill>
                  <a:schemeClr val="tx1"/>
                </a:solidFill>
                <a:latin typeface="+mn-lt"/>
                <a:ea typeface="+mn-ea"/>
                <a:cs typeface="+mn-cs"/>
              </a:rPr>
              <a:t>総務省によると、日本の中小企業におけるクラウドサービスの利用率は</a:t>
            </a:r>
            <a:r>
              <a:rPr kumimoji="1" lang="en-US" altLang="ja-JP" sz="1200" kern="1200" dirty="0" smtClean="0">
                <a:solidFill>
                  <a:schemeClr val="tx1"/>
                </a:solidFill>
                <a:latin typeface="+mn-lt"/>
                <a:ea typeface="+mn-ea"/>
                <a:cs typeface="+mn-cs"/>
              </a:rPr>
              <a:t>17%</a:t>
            </a:r>
            <a:r>
              <a:rPr kumimoji="1" lang="ja-JP" altLang="en-US" sz="1200" kern="1200" dirty="0" smtClean="0">
                <a:solidFill>
                  <a:schemeClr val="tx1"/>
                </a:solidFill>
                <a:latin typeface="+mn-lt"/>
                <a:ea typeface="+mn-ea"/>
                <a:cs typeface="+mn-cs"/>
              </a:rPr>
              <a:t>で、メールやスケジュール管理などでの利用がほとんど。一方、米国では中小企業におけるクラウドサービスの利用率はすでに</a:t>
            </a:r>
            <a:r>
              <a:rPr kumimoji="1" lang="en-US" altLang="ja-JP" sz="1200" kern="1200" dirty="0" smtClean="0">
                <a:solidFill>
                  <a:schemeClr val="tx1"/>
                </a:solidFill>
                <a:latin typeface="+mn-lt"/>
                <a:ea typeface="+mn-ea"/>
                <a:cs typeface="+mn-cs"/>
              </a:rPr>
              <a:t>54%</a:t>
            </a:r>
            <a:r>
              <a:rPr kumimoji="1" lang="ja-JP" altLang="en-US" sz="1200" kern="1200" dirty="0" smtClean="0">
                <a:solidFill>
                  <a:schemeClr val="tx1"/>
                </a:solidFill>
                <a:latin typeface="+mn-lt"/>
                <a:ea typeface="+mn-ea"/>
                <a:cs typeface="+mn-cs"/>
              </a:rPr>
              <a:t>となっている。利便性向上や、コスト削減など様々なメリットが証明されているクラウドサービス。日本のビジネスの活性化には、クラウドサービスの浸透は急務。世界に通用する圧倒的な利便性を実現するプロダクトを提供することで、私たちは日本でのクラウドサービスの活性化を図りたい。</a:t>
            </a:r>
          </a:p>
          <a:p>
            <a:r>
              <a:rPr kumimoji="1" lang="en-US" altLang="ja-JP" sz="1200" kern="1200" dirty="0" smtClean="0">
                <a:solidFill>
                  <a:schemeClr val="tx1"/>
                </a:solidFill>
                <a:latin typeface="+mn-lt"/>
                <a:ea typeface="+mn-ea"/>
                <a:cs typeface="+mn-cs"/>
              </a:rPr>
              <a:t>3. </a:t>
            </a:r>
            <a:r>
              <a:rPr kumimoji="1" lang="ja-JP" altLang="en-US" sz="1200" kern="1200" dirty="0" smtClean="0">
                <a:solidFill>
                  <a:schemeClr val="tx1"/>
                </a:solidFill>
                <a:latin typeface="+mn-lt"/>
                <a:ea typeface="+mn-ea"/>
                <a:cs typeface="+mn-cs"/>
              </a:rPr>
              <a:t>全く新しい価値とビジネスをつくる</a:t>
            </a:r>
          </a:p>
          <a:p>
            <a:r>
              <a:rPr kumimoji="1" lang="ja-JP" altLang="en-US" sz="1200" kern="1200" dirty="0" smtClean="0">
                <a:solidFill>
                  <a:schemeClr val="tx1"/>
                </a:solidFill>
                <a:latin typeface="+mn-lt"/>
                <a:ea typeface="+mn-ea"/>
                <a:cs typeface="+mn-cs"/>
              </a:rPr>
              <a:t>これまで、会計に関するデータは各企業・利用者毎に独立したシステムの上で処理・保存されていた。これをクラウド上でネットワーク化することで利便性が高まるのはもちろんのこと、集まったデータを元にまったく新しい価値とビジネスをつくることが可能になる。</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15</a:t>
            </a:fld>
            <a:endParaRPr kumimoji="1" lang="ja-JP" altLang="en-US"/>
          </a:p>
        </p:txBody>
      </p:sp>
    </p:spTree>
    <p:extLst>
      <p:ext uri="{BB962C8B-B14F-4D97-AF65-F5344CB8AC3E}">
        <p14:creationId xmlns:p14="http://schemas.microsoft.com/office/powerpoint/2010/main" val="332408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特例子会社によるメリット </a:t>
            </a:r>
            <a:endParaRPr lang="ja-JP" altLang="en-US" dirty="0" smtClean="0"/>
          </a:p>
          <a:p>
            <a:r>
              <a:rPr kumimoji="1" lang="en-US" altLang="ja-JP" sz="1200" kern="1200" dirty="0" smtClean="0">
                <a:solidFill>
                  <a:schemeClr val="tx1"/>
                </a:solidFill>
                <a:effectLst/>
                <a:latin typeface="+mn-lt"/>
                <a:ea typeface="+mn-ea"/>
                <a:cs typeface="+mn-cs"/>
              </a:rPr>
              <a:t>(1) </a:t>
            </a:r>
            <a:r>
              <a:rPr kumimoji="1" lang="ja-JP" altLang="en-US" sz="1200" kern="1200" dirty="0" smtClean="0">
                <a:solidFill>
                  <a:schemeClr val="tx1"/>
                </a:solidFill>
                <a:effectLst/>
                <a:latin typeface="+mn-lt"/>
                <a:ea typeface="+mn-ea"/>
                <a:cs typeface="+mn-cs"/>
              </a:rPr>
              <a:t>事業主にとってのメリット</a:t>
            </a:r>
            <a:br>
              <a:rPr kumimoji="1" lang="ja-JP" altLang="en-US"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障害の特性に配慮した仕事の確保・職場環境の整備が容易となり、これにより障害者 </a:t>
            </a:r>
            <a:endParaRPr lang="ja-JP" altLang="en-US" dirty="0" smtClean="0"/>
          </a:p>
          <a:p>
            <a:r>
              <a:rPr kumimoji="1" lang="ja-JP" altLang="en-US" sz="1200" kern="1200" dirty="0" smtClean="0">
                <a:solidFill>
                  <a:schemeClr val="tx1"/>
                </a:solidFill>
                <a:effectLst/>
                <a:latin typeface="+mn-lt"/>
                <a:ea typeface="+mn-ea"/>
                <a:cs typeface="+mn-cs"/>
              </a:rPr>
              <a:t>の能力を十分に引き出すことができる。</a:t>
            </a:r>
            <a:br>
              <a:rPr kumimoji="1" lang="ja-JP" altLang="en-US"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職場定着率が高まり、生産性の向上が期待できる。</a:t>
            </a:r>
            <a:br>
              <a:rPr kumimoji="1" lang="ja-JP" altLang="en-US"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障害者の受け入れに当たっての設備投資を集中化できる。</a:t>
            </a:r>
            <a:br>
              <a:rPr kumimoji="1" lang="ja-JP" altLang="en-US"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親会社と異なる労働条件の設定が可能となり、弾力的な雇用管理が可能となる。 </a:t>
            </a:r>
            <a:endParaRPr lang="ja-JP" altLang="en-US" dirty="0" smtClean="0"/>
          </a:p>
          <a:p>
            <a:r>
              <a:rPr kumimoji="1" lang="en-US" altLang="ja-JP" sz="1200" kern="1200" dirty="0" smtClean="0">
                <a:solidFill>
                  <a:schemeClr val="tx1"/>
                </a:solidFill>
                <a:effectLst/>
                <a:latin typeface="+mn-lt"/>
                <a:ea typeface="+mn-ea"/>
                <a:cs typeface="+mn-cs"/>
              </a:rPr>
              <a:t>(2) </a:t>
            </a:r>
            <a:r>
              <a:rPr kumimoji="1" lang="ja-JP" altLang="en-US" sz="1200" kern="1200" dirty="0" smtClean="0">
                <a:solidFill>
                  <a:schemeClr val="tx1"/>
                </a:solidFill>
                <a:effectLst/>
                <a:latin typeface="+mn-lt"/>
                <a:ea typeface="+mn-ea"/>
                <a:cs typeface="+mn-cs"/>
              </a:rPr>
              <a:t>障害者にとってのメリット</a:t>
            </a:r>
            <a:br>
              <a:rPr kumimoji="1" lang="ja-JP" altLang="en-US"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特例子会社の設立により、雇用機会の拡大が図られる。</a:t>
            </a:r>
            <a:br>
              <a:rPr kumimoji="1" lang="ja-JP" altLang="en-US"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障害者に配慮された職場環境の中で、個々人の能力を発揮する機会が確保される。 </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0" indent="0">
              <a:buNone/>
            </a:pPr>
            <a:r>
              <a:rPr lang="en-US" altLang="ja-JP" sz="1200" dirty="0" smtClean="0">
                <a:hlinkClick r:id="rId3"/>
              </a:rPr>
              <a:t>2013</a:t>
            </a:r>
            <a:r>
              <a:rPr lang="ja-JP" altLang="en-US" sz="1200" dirty="0" smtClean="0">
                <a:hlinkClick r:id="rId3"/>
              </a:rPr>
              <a:t>年</a:t>
            </a:r>
            <a:r>
              <a:rPr lang="en-US" altLang="ja-JP" sz="1200" dirty="0" smtClean="0">
                <a:hlinkClick r:id="rId4"/>
              </a:rPr>
              <a:t>4</a:t>
            </a:r>
            <a:r>
              <a:rPr lang="ja-JP" altLang="en-US" sz="1200" dirty="0" smtClean="0">
                <a:hlinkClick r:id="rId4"/>
              </a:rPr>
              <a:t>月</a:t>
            </a:r>
            <a:r>
              <a:rPr lang="en-US" altLang="ja-JP" sz="1200" dirty="0" smtClean="0">
                <a:hlinkClick r:id="rId4"/>
              </a:rPr>
              <a:t>- </a:t>
            </a:r>
          </a:p>
          <a:p>
            <a:pPr marL="0" indent="0">
              <a:buNone/>
            </a:pPr>
            <a:r>
              <a:rPr lang="ja-JP" altLang="en-US" sz="1200" dirty="0" smtClean="0">
                <a:hlinkClick r:id="rId4"/>
              </a:rPr>
              <a:t>企業の法定雇用率は</a:t>
            </a:r>
            <a:r>
              <a:rPr lang="en-US" altLang="ja-JP" sz="1200" dirty="0" smtClean="0">
                <a:hlinkClick r:id="rId4"/>
              </a:rPr>
              <a:t>4</a:t>
            </a:r>
            <a:r>
              <a:rPr lang="ja-JP" altLang="en-US" sz="1200" dirty="0" smtClean="0">
                <a:hlinkClick r:id="rId4"/>
              </a:rPr>
              <a:t>月</a:t>
            </a:r>
            <a:r>
              <a:rPr lang="en-US" altLang="ja-JP" sz="1200" dirty="0" smtClean="0">
                <a:hlinkClick r:id="rId4"/>
              </a:rPr>
              <a:t>1</a:t>
            </a:r>
            <a:r>
              <a:rPr lang="ja-JP" altLang="en-US" sz="1200" dirty="0" smtClean="0">
                <a:hlinkClick r:id="rId4"/>
              </a:rPr>
              <a:t>日に</a:t>
            </a:r>
            <a:r>
              <a:rPr lang="en-US" altLang="ja-JP" sz="1200" dirty="0" smtClean="0">
                <a:hlinkClick r:id="rId4"/>
              </a:rPr>
              <a:t>15</a:t>
            </a:r>
            <a:r>
              <a:rPr lang="ja-JP" altLang="en-US" sz="1200" dirty="0" smtClean="0">
                <a:hlinkClick r:id="rId4"/>
              </a:rPr>
              <a:t>年ぶりに改定され、</a:t>
            </a:r>
            <a:r>
              <a:rPr lang="en-US" altLang="ja-JP" sz="1200" dirty="0" smtClean="0">
                <a:hlinkClick r:id="rId4"/>
              </a:rPr>
              <a:t>2.0%</a:t>
            </a:r>
            <a:r>
              <a:rPr lang="ja-JP" altLang="en-US" sz="1200" dirty="0" smtClean="0">
                <a:hlinkClick r:id="rId4"/>
              </a:rPr>
              <a:t>となる。</a:t>
            </a:r>
          </a:p>
          <a:p>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16</a:t>
            </a:fld>
            <a:endParaRPr kumimoji="1" lang="ja-JP" altLang="en-US"/>
          </a:p>
        </p:txBody>
      </p:sp>
    </p:spTree>
    <p:extLst>
      <p:ext uri="{BB962C8B-B14F-4D97-AF65-F5344CB8AC3E}">
        <p14:creationId xmlns:p14="http://schemas.microsoft.com/office/powerpoint/2010/main" val="96879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産業の創造</a:t>
            </a:r>
            <a:endParaRPr kumimoji="1" lang="en-US" altLang="ja-JP" dirty="0" smtClean="0"/>
          </a:p>
          <a:p>
            <a:endParaRPr kumimoji="1" lang="en-US" altLang="ja-JP" dirty="0" smtClean="0"/>
          </a:p>
          <a:p>
            <a:r>
              <a:rPr kumimoji="1" lang="ja-JP" altLang="en-US" sz="1200" b="1" kern="1200" dirty="0" smtClean="0">
                <a:solidFill>
                  <a:schemeClr val="tx1"/>
                </a:solidFill>
                <a:latin typeface="+mn-lt"/>
                <a:ea typeface="+mn-ea"/>
                <a:cs typeface="+mn-cs"/>
              </a:rPr>
              <a:t>ベアーズの家事代行サービスの特徴は？</a:t>
            </a:r>
          </a:p>
          <a:p>
            <a:r>
              <a:rPr kumimoji="1" lang="ja-JP" altLang="en-US" sz="1200" b="0" kern="1200" dirty="0" smtClean="0">
                <a:solidFill>
                  <a:schemeClr val="tx1"/>
                </a:solidFill>
                <a:latin typeface="+mn-lt"/>
                <a:ea typeface="+mn-ea"/>
                <a:cs typeface="+mn-cs"/>
              </a:rPr>
              <a:t>ベアーズでは、家事代行のパイオニア企業として、品質と信頼にこだわりを持ち、スタッフの採用・教育に力を注いでいます。スタッフ数は業界</a:t>
            </a:r>
            <a:r>
              <a:rPr kumimoji="1" lang="en-US" altLang="ja-JP" sz="1200" b="0" kern="1200" dirty="0" smtClean="0">
                <a:solidFill>
                  <a:schemeClr val="tx1"/>
                </a:solidFill>
                <a:latin typeface="+mn-lt"/>
                <a:ea typeface="+mn-ea"/>
                <a:cs typeface="+mn-cs"/>
              </a:rPr>
              <a:t>TOP</a:t>
            </a:r>
            <a:r>
              <a:rPr kumimoji="1" lang="ja-JP" altLang="en-US" sz="1200" b="0" kern="1200" dirty="0" smtClean="0">
                <a:solidFill>
                  <a:schemeClr val="tx1"/>
                </a:solidFill>
                <a:latin typeface="+mn-lt"/>
                <a:ea typeface="+mn-ea"/>
                <a:cs typeface="+mn-cs"/>
              </a:rPr>
              <a:t>クラスの</a:t>
            </a:r>
            <a:r>
              <a:rPr kumimoji="1" lang="en-US" altLang="ja-JP" sz="1200" b="0" kern="1200" dirty="0" smtClean="0">
                <a:solidFill>
                  <a:schemeClr val="tx1"/>
                </a:solidFill>
                <a:latin typeface="+mn-lt"/>
                <a:ea typeface="+mn-ea"/>
                <a:cs typeface="+mn-cs"/>
              </a:rPr>
              <a:t>4300</a:t>
            </a:r>
            <a:r>
              <a:rPr kumimoji="1" lang="ja-JP" altLang="en-US" sz="1200" b="0" kern="1200" dirty="0" smtClean="0">
                <a:solidFill>
                  <a:schemeClr val="tx1"/>
                </a:solidFill>
                <a:latin typeface="+mn-lt"/>
                <a:ea typeface="+mn-ea"/>
                <a:cs typeface="+mn-cs"/>
              </a:rPr>
              <a:t>人。</a:t>
            </a:r>
          </a:p>
          <a:p>
            <a:r>
              <a:rPr kumimoji="1" lang="ja-JP" altLang="en-US" sz="1200" b="0" kern="1200" dirty="0" smtClean="0">
                <a:solidFill>
                  <a:schemeClr val="tx1"/>
                </a:solidFill>
                <a:latin typeface="+mn-lt"/>
                <a:ea typeface="+mn-ea"/>
                <a:cs typeface="+mn-cs"/>
              </a:rPr>
              <a:t>「安心・安全・便利」をモットーに、迅速かつ的確なお客様対応・柔軟なキャンセルポリシーにも人気があります。</a:t>
            </a:r>
            <a:endParaRPr kumimoji="1" lang="en-US" altLang="ja-JP" sz="1200" b="0" kern="1200" dirty="0" smtClean="0">
              <a:solidFill>
                <a:schemeClr val="tx1"/>
              </a:solidFill>
              <a:latin typeface="+mn-lt"/>
              <a:ea typeface="+mn-ea"/>
              <a:cs typeface="+mn-cs"/>
            </a:endParaRPr>
          </a:p>
          <a:p>
            <a:r>
              <a:rPr kumimoji="1" lang="ja-JP" altLang="en-US" sz="1200" b="0" kern="1200" dirty="0" smtClean="0">
                <a:solidFill>
                  <a:schemeClr val="tx1"/>
                </a:solidFill>
                <a:latin typeface="+mn-lt"/>
                <a:ea typeface="+mn-ea"/>
                <a:cs typeface="+mn-cs"/>
              </a:rPr>
              <a:t>スタッフの平均年齢は５０歳。人生、社会の大先輩であるプロのスタッフに家事をこなしてもらえます。シニア女性の雇用環境改善という意味でも意義深い会社です。</a:t>
            </a:r>
            <a:endParaRPr kumimoji="1" lang="en-US" altLang="ja-JP" sz="1200" b="0" kern="1200" dirty="0" smtClean="0">
              <a:solidFill>
                <a:schemeClr val="tx1"/>
              </a:solidFill>
              <a:latin typeface="+mn-lt"/>
              <a:ea typeface="+mn-ea"/>
              <a:cs typeface="+mn-cs"/>
            </a:endParaRPr>
          </a:p>
          <a:p>
            <a:endParaRPr kumimoji="1" lang="en-US" altLang="ja-JP" sz="1200" b="0" kern="1200" dirty="0" smtClean="0">
              <a:solidFill>
                <a:schemeClr val="tx1"/>
              </a:solidFill>
              <a:latin typeface="+mn-lt"/>
              <a:ea typeface="+mn-ea"/>
              <a:cs typeface="+mn-cs"/>
            </a:endParaRP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17</a:t>
            </a:fld>
            <a:endParaRPr kumimoji="1" lang="ja-JP" altLang="en-US"/>
          </a:p>
        </p:txBody>
      </p:sp>
    </p:spTree>
    <p:extLst>
      <p:ext uri="{BB962C8B-B14F-4D97-AF65-F5344CB8AC3E}">
        <p14:creationId xmlns:p14="http://schemas.microsoft.com/office/powerpoint/2010/main" val="3953170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説明</a:t>
            </a:r>
          </a:p>
          <a:p>
            <a:r>
              <a:rPr kumimoji="1" lang="en-US" altLang="ja-JP" sz="1200" kern="1200" dirty="0" smtClean="0">
                <a:solidFill>
                  <a:schemeClr val="tx1"/>
                </a:solidFill>
                <a:latin typeface="+mn-lt"/>
                <a:ea typeface="+mn-ea"/>
                <a:cs typeface="+mn-cs"/>
              </a:rPr>
              <a:t>★200</a:t>
            </a:r>
            <a:r>
              <a:rPr kumimoji="1" lang="ja-JP" altLang="en-US" sz="1200" kern="1200" dirty="0" smtClean="0">
                <a:solidFill>
                  <a:schemeClr val="tx1"/>
                </a:solidFill>
                <a:latin typeface="+mn-lt"/>
                <a:ea typeface="+mn-ea"/>
                <a:cs typeface="+mn-cs"/>
              </a:rPr>
              <a:t>万</a:t>
            </a:r>
            <a:r>
              <a:rPr kumimoji="1" lang="en-US" altLang="ja-JP" sz="1200" kern="1200" dirty="0" smtClean="0">
                <a:solidFill>
                  <a:schemeClr val="tx1"/>
                </a:solidFill>
                <a:latin typeface="+mn-lt"/>
                <a:ea typeface="+mn-ea"/>
                <a:cs typeface="+mn-cs"/>
              </a:rPr>
              <a:t>DL</a:t>
            </a:r>
            <a:r>
              <a:rPr kumimoji="1" lang="ja-JP" altLang="en-US" sz="1200" kern="1200" dirty="0" smtClean="0">
                <a:solidFill>
                  <a:schemeClr val="tx1"/>
                </a:solidFill>
                <a:latin typeface="+mn-lt"/>
                <a:ea typeface="+mn-ea"/>
                <a:cs typeface="+mn-cs"/>
              </a:rPr>
              <a:t>突破のアラームアプリ</a:t>
            </a:r>
            <a:r>
              <a:rPr kumimoji="1" lang="en-US" altLang="ja-JP" sz="1200" kern="1200" dirty="0" smtClean="0">
                <a:solidFill>
                  <a:schemeClr val="tx1"/>
                </a:solidFill>
                <a:latin typeface="+mn-lt"/>
                <a:ea typeface="+mn-ea"/>
                <a:cs typeface="+mn-cs"/>
              </a:rPr>
              <a:t>★</a:t>
            </a:r>
          </a:p>
          <a:p>
            <a:r>
              <a:rPr kumimoji="1" lang="ja-JP" altLang="en-US" sz="1200" kern="1200" dirty="0" smtClean="0">
                <a:solidFill>
                  <a:schemeClr val="tx1"/>
                </a:solidFill>
                <a:latin typeface="+mn-lt"/>
                <a:ea typeface="+mn-ea"/>
                <a:cs typeface="+mn-cs"/>
              </a:rPr>
              <a:t>「心地良い睡眠」と「快適な目覚め」をあなたに！最適なタイミングであなたをやさしく起こします。 </a:t>
            </a:r>
          </a:p>
          <a:p>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スッキリ目覚めで毎朝を快適に！</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睡眠中のレム睡眠</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ノンレム睡眠状態を加速度センサーを利用して分析！ </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一般的にレム睡眠は「眠りが浅い状態」、ノンレム睡眠は「眠りが深い状態」に分類されます。 </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快眠サイクル時計</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では眠りが浅い状態を見計らってアラームを作動させるため、自然で快適な目覚めを実現します。 </a:t>
            </a:r>
          </a:p>
          <a:p>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全</a:t>
            </a:r>
            <a:r>
              <a:rPr kumimoji="1" lang="en-US" altLang="ja-JP" sz="1200" kern="1200" dirty="0" smtClean="0">
                <a:solidFill>
                  <a:schemeClr val="tx1"/>
                </a:solidFill>
                <a:latin typeface="+mn-lt"/>
                <a:ea typeface="+mn-ea"/>
                <a:cs typeface="+mn-cs"/>
              </a:rPr>
              <a:t>20</a:t>
            </a:r>
            <a:r>
              <a:rPr kumimoji="1" lang="ja-JP" altLang="en-US" sz="1200" kern="1200" dirty="0" smtClean="0">
                <a:solidFill>
                  <a:schemeClr val="tx1"/>
                </a:solidFill>
                <a:latin typeface="+mn-lt"/>
                <a:ea typeface="+mn-ea"/>
                <a:cs typeface="+mn-cs"/>
              </a:rPr>
              <a:t>曲！快眠ミュージックとアラーム音</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就寝の際には全</a:t>
            </a:r>
            <a:r>
              <a:rPr kumimoji="1" lang="en-US" altLang="ja-JP" sz="1200" kern="1200" dirty="0" smtClean="0">
                <a:solidFill>
                  <a:schemeClr val="tx1"/>
                </a:solidFill>
                <a:latin typeface="+mn-lt"/>
                <a:ea typeface="+mn-ea"/>
                <a:cs typeface="+mn-cs"/>
              </a:rPr>
              <a:t>10</a:t>
            </a:r>
            <a:r>
              <a:rPr kumimoji="1" lang="ja-JP" altLang="en-US" sz="1200" kern="1200" dirty="0" smtClean="0">
                <a:solidFill>
                  <a:schemeClr val="tx1"/>
                </a:solidFill>
                <a:latin typeface="+mn-lt"/>
                <a:ea typeface="+mn-ea"/>
                <a:cs typeface="+mn-cs"/>
              </a:rPr>
              <a:t>曲のオリジナル快眠ミュージックを設定できます。快眠ミュージックには心を落ち着かせる効果があり、心地良い睡眠に効果的です。また、アラ</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ーム音には全</a:t>
            </a:r>
            <a:r>
              <a:rPr kumimoji="1" lang="en-US" altLang="ja-JP" sz="1200" kern="1200" dirty="0" smtClean="0">
                <a:solidFill>
                  <a:schemeClr val="tx1"/>
                </a:solidFill>
                <a:latin typeface="+mn-lt"/>
                <a:ea typeface="+mn-ea"/>
                <a:cs typeface="+mn-cs"/>
              </a:rPr>
              <a:t>10</a:t>
            </a:r>
            <a:r>
              <a:rPr kumimoji="1" lang="ja-JP" altLang="en-US" sz="1200" kern="1200" dirty="0" smtClean="0">
                <a:solidFill>
                  <a:schemeClr val="tx1"/>
                </a:solidFill>
                <a:latin typeface="+mn-lt"/>
                <a:ea typeface="+mn-ea"/>
                <a:cs typeface="+mn-cs"/>
              </a:rPr>
              <a:t>曲のオリジナルアラーム音を設定できます。起床の際にストレスを与えない柔らかいアラーム音を揃えております。（ハイテンションなアラーム音もあります！）</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好きな音楽で毎日の睡眠を快適なものにしましょう！</a:t>
            </a:r>
          </a:p>
          <a:p>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毎日の睡眠状態をグラフで確認！</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毎日の眠りの深さや浅さ、睡眠時間をグラフで確認できます。睡眠データやグラフは</a:t>
            </a:r>
            <a:r>
              <a:rPr kumimoji="1" lang="en-US" altLang="ja-JP" sz="1200" kern="1200" dirty="0" smtClean="0">
                <a:solidFill>
                  <a:schemeClr val="tx1"/>
                </a:solidFill>
                <a:latin typeface="+mn-lt"/>
                <a:ea typeface="+mn-ea"/>
                <a:cs typeface="+mn-cs"/>
              </a:rPr>
              <a:t>Twitter</a:t>
            </a:r>
            <a:r>
              <a:rPr kumimoji="1" lang="ja-JP" altLang="en-US" sz="1200" kern="1200" dirty="0" smtClean="0">
                <a:solidFill>
                  <a:schemeClr val="tx1"/>
                </a:solidFill>
                <a:latin typeface="+mn-lt"/>
                <a:ea typeface="+mn-ea"/>
                <a:cs typeface="+mn-cs"/>
              </a:rPr>
              <a:t>や</a:t>
            </a:r>
            <a:r>
              <a:rPr kumimoji="1" lang="en-US" altLang="ja-JP" sz="1200" kern="1200" dirty="0" smtClean="0">
                <a:solidFill>
                  <a:schemeClr val="tx1"/>
                </a:solidFill>
                <a:latin typeface="+mn-lt"/>
                <a:ea typeface="+mn-ea"/>
                <a:cs typeface="+mn-cs"/>
              </a:rPr>
              <a:t>Facebook</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E</a:t>
            </a:r>
            <a:r>
              <a:rPr kumimoji="1" lang="ja-JP" altLang="en-US" sz="1200" kern="1200" dirty="0" smtClean="0">
                <a:solidFill>
                  <a:schemeClr val="tx1"/>
                </a:solidFill>
                <a:latin typeface="+mn-lt"/>
                <a:ea typeface="+mn-ea"/>
                <a:cs typeface="+mn-cs"/>
              </a:rPr>
              <a:t>メールで共有することができます。 </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18</a:t>
            </a:fld>
            <a:endParaRPr kumimoji="1" lang="ja-JP" altLang="en-US"/>
          </a:p>
        </p:txBody>
      </p:sp>
    </p:spTree>
    <p:extLst>
      <p:ext uri="{BB962C8B-B14F-4D97-AF65-F5344CB8AC3E}">
        <p14:creationId xmlns:p14="http://schemas.microsoft.com/office/powerpoint/2010/main" val="3094908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当社では、事業者の方々の、魂と技術が込められた事業に共感をしてくれる「仲間」と「資金」を集めたい、というご相談をファンド開発スタッフに頂くことから、スタートします。</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お客様にご紹介する「ファンド」を開発するにあたって大切にしていることの一つは、まずは、担当者自身が、事業者の方々の想いに触れ、心から共感し、事業に参加したい、と思えることです。</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少しでも多くのお客様にご共感頂き、事業に出資を通じて参加することを楽しんで頂くために、スタッフ一人ひとりが、自分たちなりに責任をもって考え、一つ一つ、丁寧にファンドを作らせて頂きたいと思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19</a:t>
            </a:fld>
            <a:endParaRPr kumimoji="1" lang="ja-JP" altLang="en-US"/>
          </a:p>
        </p:txBody>
      </p:sp>
    </p:spTree>
    <p:extLst>
      <p:ext uri="{BB962C8B-B14F-4D97-AF65-F5344CB8AC3E}">
        <p14:creationId xmlns:p14="http://schemas.microsoft.com/office/powerpoint/2010/main" val="193439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n-lt"/>
                <a:ea typeface="+mn-ea"/>
                <a:cs typeface="+mn-cs"/>
              </a:rPr>
              <a:t>iPhone </a:t>
            </a:r>
            <a:r>
              <a:rPr kumimoji="1" lang="ja-JP" altLang="en-US" sz="1200" kern="1200" dirty="0" smtClean="0">
                <a:solidFill>
                  <a:schemeClr val="tx1"/>
                </a:solidFill>
                <a:latin typeface="+mn-lt"/>
                <a:ea typeface="+mn-ea"/>
                <a:cs typeface="+mn-cs"/>
              </a:rPr>
              <a:t>や </a:t>
            </a:r>
            <a:r>
              <a:rPr kumimoji="1" lang="en-US" altLang="ja-JP" sz="1200" kern="1200" dirty="0" err="1" smtClean="0">
                <a:solidFill>
                  <a:schemeClr val="tx1"/>
                </a:solidFill>
                <a:latin typeface="+mn-lt"/>
                <a:ea typeface="+mn-ea"/>
                <a:cs typeface="+mn-cs"/>
              </a:rPr>
              <a:t>iPad</a:t>
            </a:r>
            <a:r>
              <a:rPr kumimoji="1" lang="en-US" altLang="ja-JP" sz="1200" kern="1200" dirty="0" smtClean="0">
                <a:solidFill>
                  <a:schemeClr val="tx1"/>
                </a:solidFill>
                <a:latin typeface="+mn-lt"/>
                <a:ea typeface="+mn-ea"/>
                <a:cs typeface="+mn-cs"/>
              </a:rPr>
              <a:t>, Android </a:t>
            </a:r>
            <a:r>
              <a:rPr kumimoji="1" lang="ja-JP" altLang="en-US" sz="1200" kern="1200" dirty="0" smtClean="0">
                <a:solidFill>
                  <a:schemeClr val="tx1"/>
                </a:solidFill>
                <a:latin typeface="+mn-lt"/>
                <a:ea typeface="+mn-ea"/>
                <a:cs typeface="+mn-cs"/>
              </a:rPr>
              <a:t>それぞれに専用アプリを用意。お金を使ったらその場で家計簿をすばやく入力できます。「今月はどうだったのだろう？」という振りかえりや、まとめて入力するときだけ </a:t>
            </a:r>
            <a:r>
              <a:rPr kumimoji="1" lang="en-US" altLang="ja-JP" sz="1200" kern="1200" dirty="0" smtClean="0">
                <a:solidFill>
                  <a:schemeClr val="tx1"/>
                </a:solidFill>
                <a:latin typeface="+mn-lt"/>
                <a:ea typeface="+mn-ea"/>
                <a:cs typeface="+mn-cs"/>
              </a:rPr>
              <a:t>Web </a:t>
            </a:r>
            <a:r>
              <a:rPr kumimoji="1" lang="ja-JP" altLang="en-US" sz="1200" kern="1200" dirty="0" smtClean="0">
                <a:solidFill>
                  <a:schemeClr val="tx1"/>
                </a:solidFill>
                <a:latin typeface="+mn-lt"/>
                <a:ea typeface="+mn-ea"/>
                <a:cs typeface="+mn-cs"/>
              </a:rPr>
              <a:t>版から、といった使いかたも可能です。「家計簿はなかなか続けるのが大変」。家計簿をつけるうえでの悩みを解決します。最短で </a:t>
            </a:r>
            <a:r>
              <a:rPr kumimoji="1" lang="en-US" altLang="ja-JP" sz="1200" kern="1200" dirty="0" smtClean="0">
                <a:solidFill>
                  <a:schemeClr val="tx1"/>
                </a:solidFill>
                <a:latin typeface="+mn-lt"/>
                <a:ea typeface="+mn-ea"/>
                <a:cs typeface="+mn-cs"/>
              </a:rPr>
              <a:t>1 </a:t>
            </a:r>
            <a:r>
              <a:rPr kumimoji="1" lang="ja-JP" altLang="en-US" sz="1200" kern="1200" dirty="0" smtClean="0">
                <a:solidFill>
                  <a:schemeClr val="tx1"/>
                </a:solidFill>
                <a:latin typeface="+mn-lt"/>
                <a:ea typeface="+mn-ea"/>
                <a:cs typeface="+mn-cs"/>
              </a:rPr>
              <a:t>週間続ければ改善ポイントがわかる仕組みになっています。結果をきちんと出す家計簿サービスを目指しています。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3</a:t>
            </a:fld>
            <a:endParaRPr kumimoji="1" lang="ja-JP" altLang="en-US"/>
          </a:p>
        </p:txBody>
      </p:sp>
    </p:spTree>
    <p:extLst>
      <p:ext uri="{BB962C8B-B14F-4D97-AF65-F5344CB8AC3E}">
        <p14:creationId xmlns:p14="http://schemas.microsoft.com/office/powerpoint/2010/main" val="247133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kern="1200" dirty="0" smtClean="0">
                <a:solidFill>
                  <a:schemeClr val="tx1"/>
                </a:solidFill>
                <a:latin typeface="+mn-lt"/>
                <a:ea typeface="+mn-ea"/>
                <a:cs typeface="+mn-cs"/>
              </a:rPr>
              <a:t>いつでもどこでも始められるので</a:t>
            </a:r>
          </a:p>
          <a:p>
            <a:r>
              <a:rPr kumimoji="1" lang="ja-JP" altLang="en-US" sz="1200" b="1" kern="1200" dirty="0" smtClean="0">
                <a:solidFill>
                  <a:schemeClr val="tx1"/>
                </a:solidFill>
                <a:latin typeface="+mn-lt"/>
                <a:ea typeface="+mn-ea"/>
                <a:cs typeface="+mn-cs"/>
              </a:rPr>
              <a:t>やる気のあるタイミングを逃さない</a:t>
            </a:r>
          </a:p>
          <a:p>
            <a:r>
              <a:rPr kumimoji="1" lang="ja-JP" altLang="en-US" sz="1200" b="0" kern="1200" dirty="0" smtClean="0">
                <a:solidFill>
                  <a:schemeClr val="tx1"/>
                </a:solidFill>
                <a:latin typeface="+mn-lt"/>
                <a:ea typeface="+mn-ea"/>
                <a:cs typeface="+mn-cs"/>
              </a:rPr>
              <a:t>スマイルゼミでは、タブレットの電源ボタンを押せば、すぐに学習を始めることができます。パソコンのように起動するまで待つ必要はなく、紙教材の学習のように学習机に縛られる事もありません。自分の部屋でも、リビングのテーブルでも、どこでも瞬時に学習が始められるので、やる気のあるときを逃しません。</a:t>
            </a:r>
          </a:p>
          <a:p>
            <a:r>
              <a:rPr kumimoji="1" lang="ja-JP" altLang="en-US" sz="1200" b="1" kern="1200" dirty="0" smtClean="0">
                <a:solidFill>
                  <a:schemeClr val="tx1"/>
                </a:solidFill>
                <a:latin typeface="+mn-lt"/>
                <a:ea typeface="+mn-ea"/>
                <a:cs typeface="+mn-cs"/>
              </a:rPr>
              <a:t>スケジュール機能や保護者とのコメントのやりとり、カメラ機能など、ついタブレットを使いたくなるしくみもあり、自発的に学習しようとする気持ちも育っていきます。</a:t>
            </a:r>
          </a:p>
          <a:p>
            <a:r>
              <a:rPr kumimoji="1" lang="en-US" altLang="ja-JP" sz="1200" b="1" kern="1200" dirty="0" smtClean="0">
                <a:solidFill>
                  <a:schemeClr val="tx1"/>
                </a:solidFill>
                <a:latin typeface="+mn-lt"/>
                <a:ea typeface="+mn-ea"/>
                <a:cs typeface="+mn-cs"/>
              </a:rPr>
              <a:t>2</a:t>
            </a:r>
          </a:p>
          <a:p>
            <a:r>
              <a:rPr kumimoji="1" lang="ja-JP" altLang="en-US" sz="1200" b="1" kern="1200" dirty="0" smtClean="0">
                <a:solidFill>
                  <a:schemeClr val="tx1"/>
                </a:solidFill>
                <a:latin typeface="+mn-lt"/>
                <a:ea typeface="+mn-ea"/>
                <a:cs typeface="+mn-cs"/>
              </a:rPr>
              <a:t>学習すべき単元が明示され</a:t>
            </a:r>
          </a:p>
          <a:p>
            <a:r>
              <a:rPr kumimoji="1" lang="ja-JP" altLang="en-US" sz="1200" b="1" kern="1200" dirty="0" smtClean="0">
                <a:solidFill>
                  <a:schemeClr val="tx1"/>
                </a:solidFill>
                <a:latin typeface="+mn-lt"/>
                <a:ea typeface="+mn-ea"/>
                <a:cs typeface="+mn-cs"/>
              </a:rPr>
              <a:t>お子さま一人でも学習できる</a:t>
            </a:r>
          </a:p>
          <a:p>
            <a:r>
              <a:rPr kumimoji="1" lang="ja-JP" altLang="en-US" sz="1200" b="0" kern="1200" dirty="0" smtClean="0">
                <a:solidFill>
                  <a:schemeClr val="tx1"/>
                </a:solidFill>
                <a:latin typeface="+mn-lt"/>
                <a:ea typeface="+mn-ea"/>
                <a:cs typeface="+mn-cs"/>
              </a:rPr>
              <a:t>学習画面では、「ここから始めよう！」というガイドが表示され、その日に取り組むべき単元がすぐにわかります。また、答え合わせはその場で行われ、タッチ</a:t>
            </a:r>
            <a:r>
              <a:rPr kumimoji="1" lang="en-US" altLang="ja-JP" sz="1200" b="0" kern="1200" dirty="0" smtClean="0">
                <a:solidFill>
                  <a:schemeClr val="tx1"/>
                </a:solidFill>
                <a:latin typeface="+mn-lt"/>
                <a:ea typeface="+mn-ea"/>
                <a:cs typeface="+mn-cs"/>
              </a:rPr>
              <a:t>1</a:t>
            </a:r>
            <a:r>
              <a:rPr kumimoji="1" lang="ja-JP" altLang="en-US" sz="1200" b="0" kern="1200" dirty="0" smtClean="0">
                <a:solidFill>
                  <a:schemeClr val="tx1"/>
                </a:solidFill>
                <a:latin typeface="+mn-lt"/>
                <a:ea typeface="+mn-ea"/>
                <a:cs typeface="+mn-cs"/>
              </a:rPr>
              <a:t>つで詳しい解説も表示されるため、保護者の方がつきっきりで答えあわせをする必要はありません。低学年のお子さまでも一人で学習に取り組むことができます。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4</a:t>
            </a:fld>
            <a:endParaRPr kumimoji="1" lang="ja-JP" altLang="en-US"/>
          </a:p>
        </p:txBody>
      </p:sp>
    </p:spTree>
    <p:extLst>
      <p:ext uri="{BB962C8B-B14F-4D97-AF65-F5344CB8AC3E}">
        <p14:creationId xmlns:p14="http://schemas.microsoft.com/office/powerpoint/2010/main" val="667120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年賀状のすべてをカンタンに！</a:t>
            </a:r>
          </a:p>
          <a:p>
            <a:r>
              <a:rPr kumimoji="1" lang="ja-JP" altLang="en-US" sz="1200" kern="1200" dirty="0" smtClean="0">
                <a:solidFill>
                  <a:schemeClr val="tx1"/>
                </a:solidFill>
                <a:latin typeface="+mn-lt"/>
                <a:ea typeface="+mn-ea"/>
                <a:cs typeface="+mn-cs"/>
              </a:rPr>
              <a:t>「スマホで年賀状」は、どこでも簡単にリアルな年賀状が作れる</a:t>
            </a:r>
            <a:r>
              <a:rPr kumimoji="1" lang="en-US" altLang="ja-JP" sz="1200" kern="1200" dirty="0" smtClean="0">
                <a:solidFill>
                  <a:schemeClr val="tx1"/>
                </a:solidFill>
                <a:latin typeface="+mn-lt"/>
                <a:ea typeface="+mn-ea"/>
                <a:cs typeface="+mn-cs"/>
              </a:rPr>
              <a:t>Yahoo! JAPAN</a:t>
            </a:r>
            <a:r>
              <a:rPr kumimoji="1" lang="ja-JP" altLang="en-US" sz="1200" kern="1200" dirty="0" smtClean="0">
                <a:solidFill>
                  <a:schemeClr val="tx1"/>
                </a:solidFill>
                <a:latin typeface="+mn-lt"/>
                <a:ea typeface="+mn-ea"/>
                <a:cs typeface="+mn-cs"/>
              </a:rPr>
              <a:t>年賀状のアプリです。</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博報堂アイ・スタジオが運営し、ヤフー・ジャパンと日本郵便が協力して提供しています。</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面倒な印刷やポストへの投函も必要ありません。</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年賀状を作って、あなたのご自宅、または、直接ポストに投函（とうかん）して相手の方にお届けすることまでのすべてがスマホだけでカンタンにできます！</a:t>
            </a:r>
          </a:p>
          <a:p>
            <a:r>
              <a:rPr kumimoji="1" lang="ja-JP" altLang="en-US" sz="1200" kern="1200" dirty="0" smtClean="0">
                <a:solidFill>
                  <a:schemeClr val="tx1"/>
                </a:solidFill>
                <a:latin typeface="+mn-lt"/>
                <a:ea typeface="+mn-ea"/>
                <a:cs typeface="+mn-cs"/>
              </a:rPr>
              <a:t>今年のお正月は、メールや</a:t>
            </a:r>
            <a:r>
              <a:rPr kumimoji="1" lang="en-US" altLang="ja-JP" sz="1200" kern="1200" dirty="0" smtClean="0">
                <a:solidFill>
                  <a:schemeClr val="tx1"/>
                </a:solidFill>
                <a:latin typeface="+mn-lt"/>
                <a:ea typeface="+mn-ea"/>
                <a:cs typeface="+mn-cs"/>
              </a:rPr>
              <a:t>LINE</a:t>
            </a:r>
            <a:r>
              <a:rPr kumimoji="1" lang="ja-JP" altLang="en-US" sz="1200" kern="1200" dirty="0" smtClean="0">
                <a:solidFill>
                  <a:schemeClr val="tx1"/>
                </a:solidFill>
                <a:latin typeface="+mn-lt"/>
                <a:ea typeface="+mn-ea"/>
                <a:cs typeface="+mn-cs"/>
              </a:rPr>
              <a:t>などで済ませていた新年の挨拶を、「スマホで年賀状」アプリでしてみませんか？</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デザイン、宛名印刷、投函代すべて込みで</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枚</a:t>
            </a:r>
            <a:r>
              <a:rPr kumimoji="1" lang="en-US" altLang="ja-JP" sz="1200" kern="1200" dirty="0" smtClean="0">
                <a:solidFill>
                  <a:schemeClr val="tx1"/>
                </a:solidFill>
                <a:latin typeface="+mn-lt"/>
                <a:ea typeface="+mn-ea"/>
                <a:cs typeface="+mn-cs"/>
              </a:rPr>
              <a:t>78</a:t>
            </a:r>
            <a:r>
              <a:rPr kumimoji="1" lang="ja-JP" altLang="en-US" sz="1200" kern="1200" dirty="0" smtClean="0">
                <a:solidFill>
                  <a:schemeClr val="tx1"/>
                </a:solidFill>
                <a:latin typeface="+mn-lt"/>
                <a:ea typeface="+mn-ea"/>
                <a:cs typeface="+mn-cs"/>
              </a:rPr>
              <a:t>円からお年玉付き年賀はがきをご注文いただけます。（はがき代除く）</a:t>
            </a:r>
          </a:p>
          <a:p>
            <a:r>
              <a:rPr kumimoji="1" lang="en-US" altLang="ja-JP" sz="1200" kern="1200" dirty="0" smtClean="0">
                <a:solidFill>
                  <a:schemeClr val="tx1"/>
                </a:solidFill>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5</a:t>
            </a:fld>
            <a:endParaRPr kumimoji="1" lang="ja-JP" altLang="en-US"/>
          </a:p>
        </p:txBody>
      </p:sp>
    </p:spTree>
    <p:extLst>
      <p:ext uri="{BB962C8B-B14F-4D97-AF65-F5344CB8AC3E}">
        <p14:creationId xmlns:p14="http://schemas.microsoft.com/office/powerpoint/2010/main" val="2524573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latin typeface="+mn-lt"/>
                <a:ea typeface="+mn-ea"/>
                <a:cs typeface="+mn-cs"/>
              </a:rPr>
              <a:t>2013</a:t>
            </a:r>
            <a:r>
              <a:rPr kumimoji="1" lang="ja-JP" altLang="en-US" sz="1200" kern="1200" dirty="0" smtClean="0">
                <a:solidFill>
                  <a:schemeClr val="tx1"/>
                </a:solidFill>
                <a:latin typeface="+mn-lt"/>
                <a:ea typeface="+mn-ea"/>
                <a:cs typeface="+mn-cs"/>
              </a:rPr>
              <a:t>年</a:t>
            </a:r>
            <a:r>
              <a:rPr kumimoji="1" lang="en-US" altLang="ja-JP" sz="1200" kern="1200" dirty="0" smtClean="0">
                <a:solidFill>
                  <a:schemeClr val="tx1"/>
                </a:solidFill>
                <a:latin typeface="+mn-lt"/>
                <a:ea typeface="+mn-ea"/>
                <a:cs typeface="+mn-cs"/>
              </a:rPr>
              <a:t>7</a:t>
            </a:r>
            <a:r>
              <a:rPr kumimoji="1" lang="ja-JP" altLang="en-US" sz="1200" kern="1200" dirty="0" smtClean="0">
                <a:solidFill>
                  <a:schemeClr val="tx1"/>
                </a:solidFill>
                <a:latin typeface="+mn-lt"/>
                <a:ea typeface="+mn-ea"/>
                <a:cs typeface="+mn-cs"/>
              </a:rPr>
              <a:t>月</a:t>
            </a:r>
            <a:r>
              <a:rPr kumimoji="1" lang="en-US" altLang="ja-JP" sz="1200" kern="1200" dirty="0" smtClean="0">
                <a:solidFill>
                  <a:schemeClr val="tx1"/>
                </a:solidFill>
                <a:latin typeface="+mn-lt"/>
                <a:ea typeface="+mn-ea"/>
                <a:cs typeface="+mn-cs"/>
              </a:rPr>
              <a:t>12</a:t>
            </a:r>
            <a:r>
              <a:rPr kumimoji="1" lang="ja-JP" altLang="en-US" sz="1200" kern="1200" dirty="0" smtClean="0">
                <a:solidFill>
                  <a:schemeClr val="tx1"/>
                </a:solidFill>
                <a:latin typeface="+mn-lt"/>
                <a:ea typeface="+mn-ea"/>
                <a:cs typeface="+mn-cs"/>
              </a:rPr>
              <a:t>日、女子教育の重要性を訴えたためタリバン武装勢力に銃撃されたパ</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キスタンの活動家マララ・ユスフザイさんが初めて国連を訪問、潘事務総長をはじめ、世</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界のリーダーたちを前に、教育こそが世界を変えると訴えました。無学、貧困、そしてテロリズムと闘いましょう。本を手に取り、ペンを握りましょう。それが私たちにとってもっとも強力な武器なのです。</a:t>
            </a:r>
          </a:p>
          <a:p>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人の子ども、</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人の教師、</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冊の本、そして</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本のペン、それで世界を変えられます。教育こそがただ一つの解決策です。エデュケーション・ファースト（教育を第一に）。ありがとうございました。</a:t>
            </a:r>
            <a:endParaRPr kumimoji="1" lang="en-US" altLang="ja-JP"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latin typeface="+mn-lt"/>
                <a:ea typeface="+mn-ea"/>
                <a:cs typeface="+mn-cs"/>
              </a:rPr>
              <a:t>女の子たちは、世界の貧困問題を解決するためのキーパーソン。女の子がもっと知識や技術を身につけ、人生を選び取る力と自由を得たら・・・。</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それはその女の子個人だけではなく、その家族や地域、将来産む子どもたちにも幸せをもたらしていけるはず。</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女の子への教育は、公平な社会をつくるだけでなく、世界の貧困問題を解決することにつながるのです。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6</a:t>
            </a:fld>
            <a:endParaRPr kumimoji="1" lang="ja-JP" altLang="en-US"/>
          </a:p>
        </p:txBody>
      </p:sp>
    </p:spTree>
    <p:extLst>
      <p:ext uri="{BB962C8B-B14F-4D97-AF65-F5344CB8AC3E}">
        <p14:creationId xmlns:p14="http://schemas.microsoft.com/office/powerpoint/2010/main" val="359237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b="1" kern="1200" dirty="0" smtClean="0">
                <a:solidFill>
                  <a:schemeClr val="tx1"/>
                </a:solidFill>
                <a:latin typeface="+mn-lt"/>
                <a:ea typeface="+mn-ea"/>
                <a:cs typeface="+mn-cs"/>
              </a:rPr>
              <a:t>カメラが標準搭載されたスマホを持てば、カメラは不要に。そして、</a:t>
            </a:r>
            <a:r>
              <a:rPr kumimoji="1" lang="en-US" altLang="ja-JP" sz="1200" b="1" kern="1200" dirty="0" smtClean="0">
                <a:solidFill>
                  <a:schemeClr val="tx1"/>
                </a:solidFill>
                <a:latin typeface="+mn-lt"/>
                <a:ea typeface="+mn-ea"/>
                <a:cs typeface="+mn-cs"/>
              </a:rPr>
              <a:t>SNS</a:t>
            </a:r>
            <a:r>
              <a:rPr kumimoji="1" lang="ja-JP" altLang="en-US" sz="1200" b="1" kern="1200" dirty="0" smtClean="0">
                <a:solidFill>
                  <a:schemeClr val="tx1"/>
                </a:solidFill>
                <a:latin typeface="+mn-lt"/>
                <a:ea typeface="+mn-ea"/>
                <a:cs typeface="+mn-cs"/>
              </a:rPr>
              <a:t>等ネットに通じないカメラは無用の長物化。それでも高画質を求める層は確実に存在する。ソニーが求められていた商品をいち早く発売。</a:t>
            </a:r>
            <a:endParaRPr kumimoji="1" lang="en-US" altLang="ja-JP"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1" kern="1200" dirty="0" smtClean="0">
                <a:solidFill>
                  <a:schemeClr val="tx1"/>
                </a:solidFill>
                <a:latin typeface="+mn-lt"/>
                <a:ea typeface="+mn-ea"/>
                <a:cs typeface="+mn-cs"/>
              </a:rPr>
              <a:t>Wi-Fi</a:t>
            </a:r>
            <a:r>
              <a:rPr kumimoji="1" lang="ja-JP" altLang="en-US" sz="1200" b="1" kern="1200" dirty="0" smtClean="0">
                <a:solidFill>
                  <a:schemeClr val="tx1"/>
                </a:solidFill>
                <a:latin typeface="+mn-lt"/>
                <a:ea typeface="+mn-ea"/>
                <a:cs typeface="+mn-cs"/>
              </a:rPr>
              <a:t>のないカメラは世界初</a:t>
            </a:r>
            <a:r>
              <a:rPr kumimoji="1" lang="en-US" altLang="ja-JP" sz="1200" b="1" kern="1200" dirty="0" smtClean="0">
                <a:solidFill>
                  <a:schemeClr val="tx1"/>
                </a:solidFill>
                <a:latin typeface="+mn-lt"/>
                <a:ea typeface="+mn-ea"/>
                <a:cs typeface="+mn-cs"/>
              </a:rPr>
              <a:t>※1</a:t>
            </a:r>
            <a:r>
              <a:rPr kumimoji="1" lang="ja-JP" altLang="en-US" sz="1200" b="1" kern="1200" dirty="0" smtClean="0">
                <a:solidFill>
                  <a:schemeClr val="tx1"/>
                </a:solidFill>
                <a:latin typeface="+mn-lt"/>
                <a:ea typeface="+mn-ea"/>
                <a:cs typeface="+mn-cs"/>
              </a:rPr>
              <a:t>、</a:t>
            </a:r>
            <a:r>
              <a:rPr kumimoji="1" lang="en-US" altLang="ja-JP" sz="1200" b="1" kern="1200" dirty="0" smtClean="0">
                <a:solidFill>
                  <a:schemeClr val="tx1"/>
                </a:solidFill>
                <a:latin typeface="+mn-lt"/>
                <a:ea typeface="+mn-ea"/>
                <a:cs typeface="+mn-cs"/>
              </a:rPr>
              <a:t>35mm</a:t>
            </a:r>
            <a:r>
              <a:rPr kumimoji="1" lang="ja-JP" altLang="en-US" sz="1200" b="1" kern="1200" dirty="0" smtClean="0">
                <a:solidFill>
                  <a:schemeClr val="tx1"/>
                </a:solidFill>
                <a:latin typeface="+mn-lt"/>
                <a:ea typeface="+mn-ea"/>
                <a:cs typeface="+mn-cs"/>
              </a:rPr>
              <a:t>フルサイズイメージセンサー搭載ミラーレス一眼カメラ</a:t>
            </a:r>
            <a:r>
              <a:rPr kumimoji="1" lang="en-US" altLang="ja-JP" sz="1200" b="1" kern="1200" dirty="0" smtClean="0">
                <a:solidFill>
                  <a:schemeClr val="tx1"/>
                </a:solidFill>
                <a:latin typeface="+mn-lt"/>
                <a:ea typeface="+mn-ea"/>
                <a:cs typeface="+mn-cs"/>
              </a:rPr>
              <a:t>『α7』</a:t>
            </a:r>
            <a:r>
              <a:rPr kumimoji="1" lang="ja-JP" altLang="en-US" sz="1200" b="1" kern="1200" dirty="0" smtClean="0">
                <a:solidFill>
                  <a:schemeClr val="tx1"/>
                </a:solidFill>
                <a:latin typeface="+mn-lt"/>
                <a:ea typeface="+mn-ea"/>
                <a:cs typeface="+mn-cs"/>
              </a:rPr>
              <a:t>シリーズを発売</a:t>
            </a:r>
            <a:r>
              <a:rPr kumimoji="1" lang="en-US" altLang="ja-JP" sz="1200" b="1" kern="1200" dirty="0" smtClean="0">
                <a:solidFill>
                  <a:schemeClr val="tx1"/>
                </a:solidFill>
                <a:latin typeface="+mn-lt"/>
                <a:ea typeface="+mn-ea"/>
                <a:cs typeface="+mn-cs"/>
              </a:rPr>
              <a:t>.</a:t>
            </a:r>
            <a:r>
              <a:rPr kumimoji="1" lang="ja-JP" altLang="en-US" sz="1200" b="1" kern="1200" dirty="0" smtClean="0">
                <a:solidFill>
                  <a:schemeClr val="tx1"/>
                </a:solidFill>
                <a:latin typeface="+mn-lt"/>
                <a:ea typeface="+mn-ea"/>
                <a:cs typeface="+mn-cs"/>
              </a:rPr>
              <a:t>世界最小最軽量</a:t>
            </a:r>
            <a:r>
              <a:rPr kumimoji="1" lang="en-US" altLang="ja-JP" sz="1200" b="1" kern="1200" dirty="0" smtClean="0">
                <a:solidFill>
                  <a:schemeClr val="tx1"/>
                </a:solidFill>
                <a:latin typeface="+mn-lt"/>
                <a:ea typeface="+mn-ea"/>
                <a:cs typeface="+mn-cs"/>
              </a:rPr>
              <a:t>※2</a:t>
            </a:r>
            <a:r>
              <a:rPr kumimoji="1" lang="ja-JP" altLang="en-US" sz="1200" b="1" kern="1200" dirty="0" smtClean="0">
                <a:solidFill>
                  <a:schemeClr val="tx1"/>
                </a:solidFill>
                <a:latin typeface="+mn-lt"/>
                <a:ea typeface="+mn-ea"/>
                <a:cs typeface="+mn-cs"/>
              </a:rPr>
              <a:t> 約</a:t>
            </a:r>
            <a:r>
              <a:rPr kumimoji="1" lang="en-US" altLang="ja-JP" sz="1200" b="1" kern="1200" dirty="0" smtClean="0">
                <a:solidFill>
                  <a:schemeClr val="tx1"/>
                </a:solidFill>
                <a:latin typeface="+mn-lt"/>
                <a:ea typeface="+mn-ea"/>
                <a:cs typeface="+mn-cs"/>
              </a:rPr>
              <a:t>407g</a:t>
            </a:r>
            <a:r>
              <a:rPr kumimoji="1" lang="ja-JP" altLang="en-US" sz="1200" b="1" kern="1200" dirty="0" smtClean="0">
                <a:solidFill>
                  <a:schemeClr val="tx1"/>
                </a:solidFill>
                <a:latin typeface="+mn-lt"/>
                <a:ea typeface="+mn-ea"/>
                <a:cs typeface="+mn-cs"/>
              </a:rPr>
              <a:t>のコンパクトなボディに新世代画像処理エンジンと高速・高精度</a:t>
            </a:r>
            <a:r>
              <a:rPr kumimoji="1" lang="en-US" altLang="ja-JP" sz="1200" b="1" kern="1200" dirty="0" smtClean="0">
                <a:solidFill>
                  <a:schemeClr val="tx1"/>
                </a:solidFill>
                <a:latin typeface="+mn-lt"/>
                <a:ea typeface="+mn-ea"/>
                <a:cs typeface="+mn-cs"/>
              </a:rPr>
              <a:t>AF</a:t>
            </a:r>
            <a:r>
              <a:rPr kumimoji="1" lang="ja-JP" altLang="en-US" sz="1200" b="1" kern="1200" dirty="0" smtClean="0">
                <a:solidFill>
                  <a:schemeClr val="tx1"/>
                </a:solidFill>
                <a:latin typeface="+mn-lt"/>
                <a:ea typeface="+mn-ea"/>
                <a:cs typeface="+mn-cs"/>
              </a:rPr>
              <a:t>を搭載</a:t>
            </a:r>
          </a:p>
          <a:p>
            <a:r>
              <a:rPr kumimoji="1" lang="ja-JP" altLang="en-US" sz="1200" kern="1200" dirty="0" smtClean="0">
                <a:solidFill>
                  <a:schemeClr val="tx1"/>
                </a:solidFill>
                <a:latin typeface="+mn-lt"/>
                <a:ea typeface="+mn-ea"/>
                <a:cs typeface="+mn-cs"/>
              </a:rPr>
              <a:t>ソニーは、これらの商品を通じて、ハイアマチュアのみならず幅広い写真愛好家に向けて、小型のフルサイズミラーレス一眼カメラという新たなカテゴリーを提案します</a:t>
            </a:r>
            <a:r>
              <a:rPr kumimoji="1" lang="en-US" altLang="ja-JP" sz="1200" kern="1200" dirty="0" smtClean="0">
                <a:solidFill>
                  <a:schemeClr val="tx1"/>
                </a:solidFill>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7</a:t>
            </a:fld>
            <a:endParaRPr kumimoji="1" lang="ja-JP" altLang="en-US"/>
          </a:p>
        </p:txBody>
      </p:sp>
    </p:spTree>
    <p:extLst>
      <p:ext uri="{BB962C8B-B14F-4D97-AF65-F5344CB8AC3E}">
        <p14:creationId xmlns:p14="http://schemas.microsoft.com/office/powerpoint/2010/main" val="2177891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「ＺＩＮＥ（ジン）」と呼ばれる出版物をご存じですか？　簡単な印刷で少部数作られる小冊子のこと。電子書籍はじめデジタル表現が全盛の時代なのに、作り手が急増、紙にこだわった手作りの世界が、新しいアート、メディアとして、注目を集めています。</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hlinkClick r:id="rId3"/>
              </a:rPr>
              <a:t>自作の</a:t>
            </a:r>
            <a:r>
              <a:rPr kumimoji="1" lang="ja-JP" altLang="en-US" sz="1200" kern="1200" dirty="0" smtClean="0">
                <a:solidFill>
                  <a:schemeClr val="tx1"/>
                </a:solidFill>
                <a:latin typeface="+mn-lt"/>
                <a:ea typeface="+mn-ea"/>
                <a:cs typeface="+mn-cs"/>
                <a:hlinkClick r:id="rId4"/>
              </a:rPr>
              <a:t>文章や絵、</a:t>
            </a:r>
            <a:r>
              <a:rPr kumimoji="1" lang="ja-JP" altLang="en-US" sz="1200" kern="1200" dirty="0" smtClean="0">
                <a:solidFill>
                  <a:schemeClr val="tx1"/>
                </a:solidFill>
                <a:latin typeface="+mn-lt"/>
                <a:ea typeface="+mn-ea"/>
                <a:cs typeface="+mn-cs"/>
                <a:hlinkClick r:id="rId5"/>
              </a:rPr>
              <a:t>写真などをコピー機や</a:t>
            </a:r>
            <a:r>
              <a:rPr kumimoji="1" lang="ja-JP" altLang="en-US" sz="1200" kern="1200" dirty="0" smtClean="0">
                <a:solidFill>
                  <a:schemeClr val="tx1"/>
                </a:solidFill>
                <a:latin typeface="+mn-lt"/>
                <a:ea typeface="+mn-ea"/>
                <a:cs typeface="+mn-cs"/>
                <a:hlinkClick r:id="rId6"/>
              </a:rPr>
              <a:t>プリンターで少量</a:t>
            </a:r>
            <a:r>
              <a:rPr kumimoji="1" lang="ja-JP" altLang="en-US" sz="1200" kern="1200" dirty="0" smtClean="0">
                <a:solidFill>
                  <a:schemeClr val="tx1"/>
                </a:solidFill>
                <a:latin typeface="+mn-lt"/>
                <a:ea typeface="+mn-ea"/>
                <a:cs typeface="+mn-cs"/>
                <a:hlinkClick r:id="rId7"/>
              </a:rPr>
              <a:t>印刷し、</a:t>
            </a:r>
            <a:r>
              <a:rPr kumimoji="1" lang="ja-JP" altLang="en-US" sz="1200" kern="1200" dirty="0" smtClean="0">
                <a:solidFill>
                  <a:schemeClr val="tx1"/>
                </a:solidFill>
                <a:latin typeface="+mn-lt"/>
                <a:ea typeface="+mn-ea"/>
                <a:cs typeface="+mn-cs"/>
                <a:hlinkClick r:id="rId8"/>
              </a:rPr>
              <a:t>ホチキスなどでとじた小冊子。「</a:t>
            </a:r>
            <a:r>
              <a:rPr kumimoji="1" lang="en-US" altLang="ja-JP" sz="1200" kern="1200" dirty="0" smtClean="0">
                <a:solidFill>
                  <a:schemeClr val="tx1"/>
                </a:solidFill>
                <a:latin typeface="+mn-lt"/>
                <a:ea typeface="+mn-ea"/>
                <a:cs typeface="+mn-cs"/>
                <a:hlinkClick r:id="rId8"/>
              </a:rPr>
              <a:t>magazine</a:t>
            </a:r>
            <a:r>
              <a:rPr kumimoji="1" lang="ja-JP" altLang="en-US" sz="1200" kern="1200" dirty="0" smtClean="0">
                <a:solidFill>
                  <a:schemeClr val="tx1"/>
                </a:solidFill>
                <a:latin typeface="+mn-lt"/>
                <a:ea typeface="+mn-ea"/>
                <a:cs typeface="+mn-cs"/>
                <a:hlinkClick r:id="rId8"/>
              </a:rPr>
              <a:t>」</a:t>
            </a:r>
            <a:r>
              <a:rPr kumimoji="1" lang="en-US" altLang="ja-JP" sz="1200" kern="1200" dirty="0" smtClean="0">
                <a:solidFill>
                  <a:schemeClr val="tx1"/>
                </a:solidFill>
                <a:latin typeface="+mn-lt"/>
                <a:ea typeface="+mn-ea"/>
                <a:cs typeface="+mn-cs"/>
                <a:hlinkClick r:id="rId8"/>
              </a:rPr>
              <a:t>(</a:t>
            </a:r>
            <a:r>
              <a:rPr kumimoji="1" lang="ja-JP" altLang="en-US" sz="1200" kern="1200" dirty="0" smtClean="0">
                <a:solidFill>
                  <a:schemeClr val="tx1"/>
                </a:solidFill>
                <a:latin typeface="+mn-lt"/>
                <a:ea typeface="+mn-ea"/>
                <a:cs typeface="+mn-cs"/>
                <a:hlinkClick r:id="rId9"/>
              </a:rPr>
              <a:t>雑誌</a:t>
            </a:r>
            <a:r>
              <a:rPr kumimoji="1" lang="en-US" altLang="ja-JP" sz="1200" kern="1200" dirty="0" smtClean="0">
                <a:solidFill>
                  <a:schemeClr val="tx1"/>
                </a:solidFill>
                <a:latin typeface="+mn-lt"/>
                <a:ea typeface="+mn-ea"/>
                <a:cs typeface="+mn-cs"/>
                <a:hlinkClick r:id="rId9"/>
              </a:rPr>
              <a:t>)</a:t>
            </a:r>
            <a:r>
              <a:rPr kumimoji="1" lang="ja-JP" altLang="en-US" sz="1200" kern="1200" dirty="0" smtClean="0">
                <a:solidFill>
                  <a:schemeClr val="tx1"/>
                </a:solidFill>
                <a:latin typeface="+mn-lt"/>
                <a:ea typeface="+mn-ea"/>
                <a:cs typeface="+mn-cs"/>
                <a:hlinkClick r:id="rId9"/>
              </a:rPr>
              <a:t>が</a:t>
            </a:r>
            <a:r>
              <a:rPr kumimoji="1" lang="ja-JP" altLang="en-US" sz="1200" kern="1200" dirty="0" smtClean="0">
                <a:solidFill>
                  <a:schemeClr val="tx1"/>
                </a:solidFill>
                <a:latin typeface="+mn-lt"/>
                <a:ea typeface="+mn-ea"/>
                <a:cs typeface="+mn-cs"/>
                <a:hlinkClick r:id="rId10"/>
              </a:rPr>
              <a:t>語源とされる。</a:t>
            </a:r>
            <a:r>
              <a:rPr kumimoji="1" lang="ja-JP" altLang="en-US" sz="1200" kern="1200" dirty="0" smtClean="0">
                <a:solidFill>
                  <a:schemeClr val="tx1"/>
                </a:solidFill>
                <a:latin typeface="+mn-lt"/>
                <a:ea typeface="+mn-ea"/>
                <a:cs typeface="+mn-cs"/>
                <a:hlinkClick r:id="rId11"/>
              </a:rPr>
              <a:t>手軽に</a:t>
            </a:r>
            <a:r>
              <a:rPr kumimoji="1" lang="ja-JP" altLang="en-US" sz="1200" kern="1200" dirty="0" smtClean="0">
                <a:solidFill>
                  <a:schemeClr val="tx1"/>
                </a:solidFill>
                <a:latin typeface="+mn-lt"/>
                <a:ea typeface="+mn-ea"/>
                <a:cs typeface="+mn-cs"/>
                <a:hlinkClick r:id="rId12"/>
              </a:rPr>
              <a:t>自分を</a:t>
            </a:r>
            <a:r>
              <a:rPr kumimoji="1" lang="ja-JP" altLang="en-US" sz="1200" kern="1200" dirty="0" smtClean="0">
                <a:solidFill>
                  <a:schemeClr val="tx1"/>
                </a:solidFill>
                <a:latin typeface="+mn-lt"/>
                <a:ea typeface="+mn-ea"/>
                <a:cs typeface="+mn-cs"/>
                <a:hlinkClick r:id="rId13"/>
              </a:rPr>
              <a:t>表現できる</a:t>
            </a:r>
            <a:r>
              <a:rPr kumimoji="1" lang="ja-JP" altLang="en-US" sz="1200" kern="1200" dirty="0" smtClean="0">
                <a:solidFill>
                  <a:schemeClr val="tx1"/>
                </a:solidFill>
                <a:latin typeface="+mn-lt"/>
                <a:ea typeface="+mn-ea"/>
                <a:cs typeface="+mn-cs"/>
                <a:hlinkClick r:id="rId14"/>
              </a:rPr>
              <a:t>手段として</a:t>
            </a:r>
            <a:r>
              <a:rPr kumimoji="1" lang="en-US" altLang="ja-JP" sz="1200" kern="1200" dirty="0" smtClean="0">
                <a:solidFill>
                  <a:schemeClr val="tx1"/>
                </a:solidFill>
                <a:latin typeface="+mn-lt"/>
                <a:ea typeface="+mn-ea"/>
                <a:cs typeface="+mn-cs"/>
                <a:hlinkClick r:id="rId14"/>
              </a:rPr>
              <a:t>1960</a:t>
            </a:r>
            <a:r>
              <a:rPr kumimoji="1" lang="ja-JP" altLang="en-US" sz="1200" kern="1200" dirty="0" smtClean="0">
                <a:solidFill>
                  <a:schemeClr val="tx1"/>
                </a:solidFill>
                <a:latin typeface="+mn-lt"/>
                <a:ea typeface="+mn-ea"/>
                <a:cs typeface="+mn-cs"/>
                <a:hlinkClick r:id="rId14"/>
              </a:rPr>
              <a:t>年代に米国で生まれ、</a:t>
            </a:r>
            <a:r>
              <a:rPr kumimoji="1" lang="en-US" altLang="ja-JP" sz="1200" kern="1200" dirty="0" smtClean="0">
                <a:solidFill>
                  <a:schemeClr val="tx1"/>
                </a:solidFill>
                <a:latin typeface="+mn-lt"/>
                <a:ea typeface="+mn-ea"/>
                <a:cs typeface="+mn-cs"/>
                <a:hlinkClick r:id="rId14"/>
              </a:rPr>
              <a:t>90</a:t>
            </a:r>
            <a:r>
              <a:rPr kumimoji="1" lang="ja-JP" altLang="en-US" sz="1200" kern="1200" dirty="0" smtClean="0">
                <a:solidFill>
                  <a:schemeClr val="tx1"/>
                </a:solidFill>
                <a:latin typeface="+mn-lt"/>
                <a:ea typeface="+mn-ea"/>
                <a:cs typeface="+mn-cs"/>
                <a:hlinkClick r:id="rId14"/>
              </a:rPr>
              <a:t>年代に</a:t>
            </a:r>
            <a:r>
              <a:rPr kumimoji="1" lang="ja-JP" altLang="en-US" sz="1200" kern="1200" dirty="0" smtClean="0">
                <a:solidFill>
                  <a:schemeClr val="tx1"/>
                </a:solidFill>
                <a:latin typeface="+mn-lt"/>
                <a:ea typeface="+mn-ea"/>
                <a:cs typeface="+mn-cs"/>
                <a:hlinkClick r:id="rId15"/>
              </a:rPr>
              <a:t>西海岸を</a:t>
            </a:r>
            <a:r>
              <a:rPr kumimoji="1" lang="ja-JP" altLang="en-US" sz="1200" kern="1200" dirty="0" smtClean="0">
                <a:solidFill>
                  <a:schemeClr val="tx1"/>
                </a:solidFill>
                <a:latin typeface="+mn-lt"/>
                <a:ea typeface="+mn-ea"/>
                <a:cs typeface="+mn-cs"/>
                <a:hlinkClick r:id="rId16"/>
              </a:rPr>
              <a:t>中心に</a:t>
            </a:r>
            <a:r>
              <a:rPr kumimoji="1" lang="ja-JP" altLang="en-US" sz="1200" kern="1200" dirty="0" smtClean="0">
                <a:solidFill>
                  <a:schemeClr val="tx1"/>
                </a:solidFill>
                <a:latin typeface="+mn-lt"/>
                <a:ea typeface="+mn-ea"/>
                <a:cs typeface="+mn-cs"/>
                <a:hlinkClick r:id="rId17"/>
              </a:rPr>
              <a:t>流行。</a:t>
            </a:r>
            <a:r>
              <a:rPr kumimoji="1" lang="ja-JP" altLang="en-US" sz="1200" kern="1200" dirty="0" smtClean="0">
                <a:solidFill>
                  <a:schemeClr val="tx1"/>
                </a:solidFill>
                <a:latin typeface="+mn-lt"/>
                <a:ea typeface="+mn-ea"/>
                <a:cs typeface="+mn-cs"/>
                <a:hlinkClick r:id="rId18"/>
              </a:rPr>
              <a:t>国内では</a:t>
            </a:r>
            <a:r>
              <a:rPr kumimoji="1" lang="en-US" altLang="ja-JP" sz="1200" kern="1200" dirty="0" smtClean="0">
                <a:solidFill>
                  <a:schemeClr val="tx1"/>
                </a:solidFill>
                <a:latin typeface="+mn-lt"/>
                <a:ea typeface="+mn-ea"/>
                <a:cs typeface="+mn-cs"/>
                <a:hlinkClick r:id="rId18"/>
              </a:rPr>
              <a:t>2</a:t>
            </a:r>
            <a:r>
              <a:rPr kumimoji="1" lang="ja-JP" altLang="en-US" sz="1200" kern="1200" dirty="0" smtClean="0">
                <a:solidFill>
                  <a:schemeClr val="tx1"/>
                </a:solidFill>
                <a:latin typeface="+mn-lt"/>
                <a:ea typeface="+mn-ea"/>
                <a:cs typeface="+mn-cs"/>
                <a:hlinkClick r:id="rId18"/>
              </a:rPr>
              <a:t>年前に</a:t>
            </a:r>
            <a:r>
              <a:rPr kumimoji="1" lang="ja-JP" altLang="en-US" sz="1200" kern="1200" dirty="0" smtClean="0">
                <a:solidFill>
                  <a:schemeClr val="tx1"/>
                </a:solidFill>
                <a:latin typeface="+mn-lt"/>
                <a:ea typeface="+mn-ea"/>
                <a:cs typeface="+mn-cs"/>
                <a:hlinkClick r:id="rId19"/>
              </a:rPr>
              <a:t>東京で</a:t>
            </a:r>
            <a:r>
              <a:rPr kumimoji="1" lang="ja-JP" altLang="en-US" sz="1200" kern="1200" dirty="0" smtClean="0">
                <a:solidFill>
                  <a:schemeClr val="tx1"/>
                </a:solidFill>
                <a:latin typeface="+mn-lt"/>
                <a:ea typeface="+mn-ea"/>
                <a:cs typeface="+mn-cs"/>
                <a:hlinkClick r:id="rId20"/>
              </a:rPr>
              <a:t>イベントが開かれたのを</a:t>
            </a:r>
            <a:r>
              <a:rPr kumimoji="1" lang="ja-JP" altLang="en-US" sz="1200" kern="1200" dirty="0" smtClean="0">
                <a:solidFill>
                  <a:schemeClr val="tx1"/>
                </a:solidFill>
                <a:latin typeface="+mn-lt"/>
                <a:ea typeface="+mn-ea"/>
                <a:cs typeface="+mn-cs"/>
                <a:hlinkClick r:id="rId21"/>
              </a:rPr>
              <a:t>契機に、関心を持つ人が広がっている。</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8</a:t>
            </a:fld>
            <a:endParaRPr kumimoji="1" lang="ja-JP" altLang="en-US"/>
          </a:p>
        </p:txBody>
      </p:sp>
    </p:spTree>
    <p:extLst>
      <p:ext uri="{BB962C8B-B14F-4D97-AF65-F5344CB8AC3E}">
        <p14:creationId xmlns:p14="http://schemas.microsoft.com/office/powerpoint/2010/main" val="1037620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スクーには入学試験も、年齢制限も、卒業もありません。</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さまざまな学生（会員）が在籍しています。</a:t>
            </a:r>
            <a:r>
              <a:rPr kumimoji="1" lang="en-US" altLang="ja-JP" sz="1200" kern="1200" dirty="0" smtClean="0">
                <a:solidFill>
                  <a:schemeClr val="tx1"/>
                </a:solidFill>
                <a:latin typeface="+mn-lt"/>
                <a:ea typeface="+mn-ea"/>
                <a:cs typeface="+mn-cs"/>
              </a:rPr>
              <a:t>IT</a:t>
            </a:r>
            <a:r>
              <a:rPr kumimoji="1" lang="ja-JP" altLang="en-US" sz="1200" kern="1200" dirty="0" smtClean="0">
                <a:solidFill>
                  <a:schemeClr val="tx1"/>
                </a:solidFill>
                <a:latin typeface="+mn-lt"/>
                <a:ea typeface="+mn-ea"/>
                <a:cs typeface="+mn-cs"/>
              </a:rPr>
              <a:t>業界、商社、大手メーカー、アパレル、大学生など挙げればきりがありません。学生数は</a:t>
            </a:r>
            <a:r>
              <a:rPr kumimoji="1" lang="en-US" altLang="ja-JP" sz="1200" kern="1200" dirty="0" smtClean="0">
                <a:solidFill>
                  <a:schemeClr val="tx1"/>
                </a:solidFill>
                <a:latin typeface="+mn-lt"/>
                <a:ea typeface="+mn-ea"/>
                <a:cs typeface="+mn-cs"/>
              </a:rPr>
              <a:t>25,000</a:t>
            </a:r>
            <a:r>
              <a:rPr kumimoji="1" lang="ja-JP" altLang="en-US" sz="1200" kern="1200" dirty="0" smtClean="0">
                <a:solidFill>
                  <a:schemeClr val="tx1"/>
                </a:solidFill>
                <a:latin typeface="+mn-lt"/>
                <a:ea typeface="+mn-ea"/>
                <a:cs typeface="+mn-cs"/>
              </a:rPr>
              <a:t>人以上（</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 普段出会わないような仲間たちとひとつの教室で学ぶ、大講義授業です！</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オンラインだからこそできる双方向型授業。</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授業中に直接先生に質問したり、気になることを学生同士で語り合ったり。 単に授業を「見る」だけでは気付かなかったことも、授業に「参加」することで得られるはず！ 一歩進んだオンラインラーニングのカタチ。より深い学びをご体験ください。</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「専門学校に通う時間がない」。「勉強したいけれど、大学に入り直すのも</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 「有名なセミナーは東京でしかやっていない」。</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スクーは好きな場所でパソコンを開くだけ（</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）。そこがあなたの教室になります。</a:t>
            </a:r>
            <a:r>
              <a:rPr kumimoji="1" lang="en-US" altLang="ja-JP" sz="1200" kern="1200" dirty="0" smtClean="0">
                <a:solidFill>
                  <a:schemeClr val="tx1"/>
                </a:solidFill>
                <a:latin typeface="+mn-lt"/>
                <a:ea typeface="+mn-ea"/>
                <a:cs typeface="+mn-cs"/>
              </a:rPr>
              <a:t> </a:t>
            </a:r>
            <a:r>
              <a:rPr kumimoji="1" lang="ja-JP" altLang="en-US" sz="1200" kern="1200" smtClean="0">
                <a:solidFill>
                  <a:schemeClr val="tx1"/>
                </a:solidFill>
                <a:latin typeface="+mn-lt"/>
                <a:ea typeface="+mn-ea"/>
                <a:cs typeface="+mn-cs"/>
              </a:rPr>
              <a:t>入学した日から学びが始まる。それがスクーです！</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9</a:t>
            </a:fld>
            <a:endParaRPr kumimoji="1" lang="ja-JP" altLang="en-US"/>
          </a:p>
        </p:txBody>
      </p:sp>
    </p:spTree>
    <p:extLst>
      <p:ext uri="{BB962C8B-B14F-4D97-AF65-F5344CB8AC3E}">
        <p14:creationId xmlns:p14="http://schemas.microsoft.com/office/powerpoint/2010/main" val="50025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a:t>
            </a:r>
            <a:r>
              <a:rPr kumimoji="1" lang="ja-JP" altLang="en-US" sz="1200" b="1" kern="1200" dirty="0" smtClean="0">
                <a:solidFill>
                  <a:schemeClr val="tx1"/>
                </a:solidFill>
                <a:latin typeface="+mn-lt"/>
                <a:ea typeface="+mn-ea"/>
                <a:cs typeface="+mn-cs"/>
              </a:rPr>
              <a:t>固定的に設置された広告枠と異なり、ユーザー行動の主眼であるコンテンツと同様の表示形式を持った広告であること</a:t>
            </a:r>
            <a:endParaRPr kumimoji="1" lang="ja-JP" altLang="en-US" sz="1200" b="0" kern="1200" dirty="0" smtClean="0">
              <a:solidFill>
                <a:schemeClr val="tx1"/>
              </a:solidFill>
              <a:latin typeface="+mn-lt"/>
              <a:ea typeface="+mn-ea"/>
              <a:cs typeface="+mn-cs"/>
            </a:endParaRPr>
          </a:p>
          <a:p>
            <a:r>
              <a:rPr kumimoji="1" lang="ja-JP" altLang="en-US" sz="1200" b="1" kern="1200" dirty="0" smtClean="0">
                <a:solidFill>
                  <a:schemeClr val="tx1"/>
                </a:solidFill>
                <a:latin typeface="+mn-lt"/>
                <a:ea typeface="+mn-ea"/>
                <a:cs typeface="+mn-cs"/>
              </a:rPr>
              <a:t>編集コンテンツに対し、その品質や表示トーンが一致する、もしくは近似するコンテンツ性の高い広告であること</a:t>
            </a:r>
            <a:endParaRPr kumimoji="1" lang="ja-JP" altLang="en-US" sz="1200" b="0" kern="1200" dirty="0" smtClean="0">
              <a:solidFill>
                <a:schemeClr val="tx1"/>
              </a:solidFill>
              <a:latin typeface="+mn-lt"/>
              <a:ea typeface="+mn-ea"/>
              <a:cs typeface="+mn-cs"/>
            </a:endParaRPr>
          </a:p>
          <a:p>
            <a:r>
              <a:rPr kumimoji="1" lang="ja-JP" altLang="en-US" sz="1200" b="1" kern="1200" dirty="0" smtClean="0">
                <a:solidFill>
                  <a:schemeClr val="tx1"/>
                </a:solidFill>
                <a:latin typeface="+mn-lt"/>
                <a:ea typeface="+mn-ea"/>
                <a:cs typeface="+mn-cs"/>
              </a:rPr>
              <a:t>ソーシャルやモバイルなど、読者のメディア接点の変化や多様性に最適化した広告形式であること</a:t>
            </a:r>
            <a:endParaRPr kumimoji="1" lang="ja-JP" altLang="en-US" sz="1200" b="0" kern="1200" dirty="0" smtClean="0">
              <a:solidFill>
                <a:schemeClr val="tx1"/>
              </a:solidFill>
              <a:latin typeface="+mn-lt"/>
              <a:ea typeface="+mn-ea"/>
              <a:cs typeface="+mn-cs"/>
            </a:endParaRPr>
          </a:p>
          <a:p>
            <a:r>
              <a:rPr kumimoji="1" lang="ja-JP" altLang="en-US" sz="1200" b="1" kern="1200" dirty="0" smtClean="0">
                <a:solidFill>
                  <a:schemeClr val="tx1"/>
                </a:solidFill>
                <a:latin typeface="+mn-lt"/>
                <a:ea typeface="+mn-ea"/>
                <a:cs typeface="+mn-cs"/>
              </a:rPr>
              <a:t>テクノロジーと人間の編集力が関与する余地のある広告形式であること</a:t>
            </a:r>
            <a:endParaRPr kumimoji="1" lang="ja-JP" altLang="en-US" dirty="0"/>
          </a:p>
        </p:txBody>
      </p:sp>
      <p:sp>
        <p:nvSpPr>
          <p:cNvPr id="4" name="スライド番号プレースホルダー 3"/>
          <p:cNvSpPr>
            <a:spLocks noGrp="1"/>
          </p:cNvSpPr>
          <p:nvPr>
            <p:ph type="sldNum" sz="quarter" idx="10"/>
          </p:nvPr>
        </p:nvSpPr>
        <p:spPr/>
        <p:txBody>
          <a:bodyPr/>
          <a:lstStyle/>
          <a:p>
            <a:fld id="{0C1DEC5A-C294-114E-A7F5-B35DD4530F01}" type="slidenum">
              <a:rPr kumimoji="1" lang="ja-JP" altLang="en-US" smtClean="0"/>
              <a:t>10</a:t>
            </a:fld>
            <a:endParaRPr kumimoji="1" lang="ja-JP" altLang="en-US"/>
          </a:p>
        </p:txBody>
      </p:sp>
    </p:spTree>
    <p:extLst>
      <p:ext uri="{BB962C8B-B14F-4D97-AF65-F5344CB8AC3E}">
        <p14:creationId xmlns:p14="http://schemas.microsoft.com/office/powerpoint/2010/main" val="13492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ja-JP" altLang="en-US" smtClean="0"/>
              <a:t>マスター タイトルの書式設定</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4" name="Date Placeholder 3"/>
          <p:cNvSpPr>
            <a:spLocks noGrp="1"/>
          </p:cNvSpPr>
          <p:nvPr>
            <p:ph type="dt" sz="half" idx="10"/>
          </p:nvPr>
        </p:nvSpPr>
        <p:spPr/>
        <p:txBody>
          <a:bodyPr/>
          <a:lstStyle/>
          <a:p>
            <a:r>
              <a:rPr kumimoji="1" lang="en-US" altLang="ja-JP" smtClean="0"/>
              <a:t>2014/01/03</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r>
              <a:rPr kumimoji="1" lang="en-US" altLang="ja-JP" smtClean="0"/>
              <a:t>2014/01/03</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ja-JP" altLang="en-US" smtClean="0"/>
              <a:t>マスター タイトルの書式設定</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kumimoji="1" lang="en-US" altLang="ja-JP" smtClean="0"/>
              <a:t>2014/01/03</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ja-JP" altLang="en-US" smtClean="0"/>
              <a:t>マスター タイトルの書式設定</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886124" y="6288741"/>
            <a:ext cx="1887537" cy="365125"/>
          </a:xfrm>
        </p:spPr>
        <p:txBody>
          <a:bodyPr/>
          <a:lstStyle/>
          <a:p>
            <a:r>
              <a:rPr kumimoji="1" lang="en-US" altLang="ja-JP" smtClean="0"/>
              <a:t>2014/01/03</a:t>
            </a:r>
            <a:endParaRPr kumimoji="1" lang="ja-JP" altLang="en-US"/>
          </a:p>
        </p:txBody>
      </p:sp>
      <p:sp>
        <p:nvSpPr>
          <p:cNvPr id="6" name="Footer Placeholder 5"/>
          <p:cNvSpPr>
            <a:spLocks noGrp="1"/>
          </p:cNvSpPr>
          <p:nvPr>
            <p:ph type="ftr" sz="quarter" idx="11"/>
          </p:nvPr>
        </p:nvSpPr>
        <p:spPr>
          <a:xfrm>
            <a:off x="5867399" y="6288741"/>
            <a:ext cx="2675965" cy="365125"/>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図、テキスト">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ja-JP" altLang="en-US" smtClean="0"/>
              <a:t>マスター タイトルの書式設定</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81000" y="6288741"/>
            <a:ext cx="1865125" cy="365125"/>
          </a:xfrm>
        </p:spPr>
        <p:txBody>
          <a:bodyPr/>
          <a:lstStyle/>
          <a:p>
            <a:r>
              <a:rPr kumimoji="1" lang="en-US" altLang="ja-JP" smtClean="0"/>
              <a:t>2014/01/03</a:t>
            </a:r>
            <a:endParaRPr kumimoji="1" lang="ja-JP" altLang="en-US"/>
          </a:p>
        </p:txBody>
      </p:sp>
      <p:sp>
        <p:nvSpPr>
          <p:cNvPr id="6" name="Footer Placeholder 5"/>
          <p:cNvSpPr>
            <a:spLocks noGrp="1"/>
          </p:cNvSpPr>
          <p:nvPr>
            <p:ph type="ftr" sz="quarter" idx="11"/>
          </p:nvPr>
        </p:nvSpPr>
        <p:spPr>
          <a:xfrm>
            <a:off x="3325813" y="6288741"/>
            <a:ext cx="5217551" cy="365125"/>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の上に図">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ja-JP" altLang="en-US" smtClean="0"/>
              <a:t>マスター タイトルの書式設定</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81000" y="6288741"/>
            <a:ext cx="1865125" cy="365125"/>
          </a:xfrm>
        </p:spPr>
        <p:txBody>
          <a:bodyPr/>
          <a:lstStyle/>
          <a:p>
            <a:r>
              <a:rPr kumimoji="1" lang="en-US" altLang="ja-JP" smtClean="0"/>
              <a:t>2014/01/03</a:t>
            </a:r>
            <a:endParaRPr kumimoji="1" lang="ja-JP" altLang="en-US"/>
          </a:p>
        </p:txBody>
      </p:sp>
      <p:sp>
        <p:nvSpPr>
          <p:cNvPr id="6" name="Footer Placeholder 5"/>
          <p:cNvSpPr>
            <a:spLocks noGrp="1"/>
          </p:cNvSpPr>
          <p:nvPr>
            <p:ph type="ftr" sz="quarter" idx="11"/>
          </p:nvPr>
        </p:nvSpPr>
        <p:spPr>
          <a:xfrm>
            <a:off x="3325813" y="6288741"/>
            <a:ext cx="5217551" cy="365125"/>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Vertical Text Placeholder 2"/>
          <p:cNvSpPr>
            <a:spLocks noGrp="1"/>
          </p:cNvSpPr>
          <p:nvPr>
            <p:ph type="body" orient="vert" idx="1"/>
          </p:nvPr>
        </p:nvSpPr>
        <p:spPr/>
        <p:txBody>
          <a:bodyPr vert="eaVert"/>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r>
              <a:rPr kumimoji="1" lang="en-US" altLang="ja-JP" smtClean="0"/>
              <a:t>2014/01/03</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ja-JP" altLang="en-US" smtClean="0"/>
              <a:t>マスター タイトルの書式設定</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r>
              <a:rPr kumimoji="1" lang="en-US" altLang="ja-JP" smtClean="0"/>
              <a:t>2014/01/03</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idx="1"/>
          </p:nvPr>
        </p:nvSpPr>
        <p:spPr/>
        <p:txBody>
          <a:bodyPr/>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r>
              <a:rPr kumimoji="1" lang="en-US" altLang="ja-JP" smtClean="0"/>
              <a:t>2014/01/03</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r>
              <a:rPr kumimoji="1" lang="en-US" altLang="ja-JP" smtClean="0"/>
              <a:t>2014/01/03</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r>
              <a:rPr kumimoji="1" lang="en-US" altLang="ja-JP" smtClean="0"/>
              <a:t>2014/01/03</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7" name="Date Placeholder 6"/>
          <p:cNvSpPr>
            <a:spLocks noGrp="1"/>
          </p:cNvSpPr>
          <p:nvPr>
            <p:ph type="dt" sz="half" idx="10"/>
          </p:nvPr>
        </p:nvSpPr>
        <p:spPr/>
        <p:txBody>
          <a:bodyPr/>
          <a:lstStyle/>
          <a:p>
            <a:r>
              <a:rPr kumimoji="1" lang="en-US" altLang="ja-JP" smtClean="0"/>
              <a:t>2014/01/03</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つの上下のコンテンツ">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r>
              <a:rPr kumimoji="1" lang="en-US" altLang="ja-JP" smtClean="0"/>
              <a:t>2014/01/03</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つのコンテンツ">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r>
              <a:rPr kumimoji="1" lang="en-US" altLang="ja-JP" smtClean="0"/>
              <a:t>2014/01/03</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つのコンテンツ">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5" name="Date Placeholder 4"/>
          <p:cNvSpPr>
            <a:spLocks noGrp="1"/>
          </p:cNvSpPr>
          <p:nvPr>
            <p:ph type="dt" sz="half" idx="10"/>
          </p:nvPr>
        </p:nvSpPr>
        <p:spPr/>
        <p:txBody>
          <a:bodyPr/>
          <a:lstStyle/>
          <a:p>
            <a:r>
              <a:rPr kumimoji="1" lang="en-US" altLang="ja-JP" smtClean="0"/>
              <a:t>2014/01/03</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Date Placeholder 2"/>
          <p:cNvSpPr>
            <a:spLocks noGrp="1"/>
          </p:cNvSpPr>
          <p:nvPr>
            <p:ph type="dt" sz="half" idx="10"/>
          </p:nvPr>
        </p:nvSpPr>
        <p:spPr/>
        <p:txBody>
          <a:bodyPr/>
          <a:lstStyle/>
          <a:p>
            <a:r>
              <a:rPr kumimoji="1" lang="en-US" altLang="ja-JP" smtClean="0"/>
              <a:t>2014/01/03</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BB434FF-0FD0-544C-8192-C8472AF3EC26}" type="slidenum">
              <a:rPr kumimoji="1" lang="ja-JP" altLang="en-US" smtClean="0"/>
              <a:t>‹#›</a:t>
            </a:fld>
            <a:endParaRPr kumimoji="1" lang="ja-JP" altLang="en-US"/>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ja-JP" altLang="en-US" smtClean="0"/>
              <a:t>マスター タイトルの書式設定</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r>
              <a:rPr kumimoji="1" lang="en-US" altLang="ja-JP" smtClean="0"/>
              <a:t>2014/01/03</a:t>
            </a:r>
            <a:endParaRPr kumimoji="1" lang="ja-JP" alt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kumimoji="1" lang="ja-JP" alt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6BB434FF-0FD0-544C-8192-C8472AF3EC26}"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hf sldNum="0" hdr="0" ftr="0"/>
  <p:txStyles>
    <p:titleStyle>
      <a:lvl1pPr algn="l" defTabSz="914400" rtl="0" eaLnBrk="1" latinLnBrk="0" hangingPunct="1">
        <a:spcBef>
          <a:spcPct val="0"/>
        </a:spcBef>
        <a:buNone/>
        <a:defRPr kumimoji="1"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kumimoji="1"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kumimoji="1"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kumimoji="1"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kumimoji="1"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kumimoji="1"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kumimoji="1"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kumimoji="1"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kumimoji="1"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kumimoji="1" lang="en-US" sz="1800" kern="1200" dirty="0">
          <a:solidFill>
            <a:schemeClr val="bg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8" Type="http://schemas.openxmlformats.org/officeDocument/2006/relationships/hyperlink" Target="http://hon.gakken.jp/author/%E8%A5%BF%E7%94%B0%E4%BD%B3%E5%AD%90" TargetMode="External"/><Relationship Id="rId3" Type="http://schemas.openxmlformats.org/officeDocument/2006/relationships/image" Target="../media/image29.png"/><Relationship Id="rId7" Type="http://schemas.openxmlformats.org/officeDocument/2006/relationships/hyperlink" Target="http://hon.gakken.jp/author/%E9%87%91%E5%8E%9F%E7%91%9E%E4%BA%B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hon.gakken.jp/author/%E3%82%AF%E3%83%AA%E3%82%B9%E3%83%86%E3%82%A3%E3%83%BC%E3%83%8A%E3%83%BB%E3%83%A9%E3%83%A0" TargetMode="External"/><Relationship Id="rId5" Type="http://schemas.openxmlformats.org/officeDocument/2006/relationships/hyperlink" Target="http://hon.gakken.jp/author/%E3%83%9E%E3%83%A9%E3%83%A9%E3%83%BB%E3%83%A6%E3%82%B9%E3%83%95%E3%82%B6%E3%82%A4" TargetMode="Externa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v7V-UboT_I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28344" y="2492375"/>
            <a:ext cx="7534605" cy="1470025"/>
          </a:xfrm>
        </p:spPr>
        <p:txBody>
          <a:bodyPr>
            <a:normAutofit fontScale="90000"/>
          </a:bodyPr>
          <a:lstStyle/>
          <a:p>
            <a:r>
              <a:rPr lang="en-US" altLang="ja-JP" dirty="0"/>
              <a:t/>
            </a:r>
            <a:br>
              <a:rPr lang="en-US" altLang="ja-JP" dirty="0"/>
            </a:br>
            <a:r>
              <a:rPr lang="en-US" altLang="ja-JP" dirty="0" smtClean="0"/>
              <a:t>Whole </a:t>
            </a:r>
            <a:r>
              <a:rPr kumimoji="1" lang="en-US" altLang="ja-JP" dirty="0" smtClean="0"/>
              <a:t>Innovation Catalog 2014</a:t>
            </a:r>
            <a:endParaRPr kumimoji="1" lang="ja-JP" altLang="en-US" dirty="0"/>
          </a:p>
        </p:txBody>
      </p:sp>
      <p:sp>
        <p:nvSpPr>
          <p:cNvPr id="3" name="サブタイトル 2"/>
          <p:cNvSpPr>
            <a:spLocks noGrp="1"/>
          </p:cNvSpPr>
          <p:nvPr>
            <p:ph type="subTitle" idx="1"/>
          </p:nvPr>
        </p:nvSpPr>
        <p:spPr/>
        <p:txBody>
          <a:bodyPr>
            <a:normAutofit/>
          </a:bodyPr>
          <a:lstStyle/>
          <a:p>
            <a:r>
              <a:rPr kumimoji="1" lang="en-US" altLang="ja-JP" sz="2000" dirty="0" smtClean="0"/>
              <a:t>Web Marketing Innovation 2013 Fall</a:t>
            </a:r>
          </a:p>
          <a:p>
            <a:r>
              <a:rPr kumimoji="1" lang="ja-JP" altLang="en-US" sz="2000" dirty="0" smtClean="0"/>
              <a:t>多摩大学大学院</a:t>
            </a:r>
            <a:endParaRPr kumimoji="1" lang="en-US" altLang="ja-JP" sz="2000" dirty="0" smtClean="0"/>
          </a:p>
          <a:p>
            <a:r>
              <a:rPr lang="ja-JP" altLang="en-US" sz="2000" dirty="0" smtClean="0"/>
              <a:t>第</a:t>
            </a:r>
            <a:r>
              <a:rPr lang="en-US" altLang="ja-JP" sz="2000" dirty="0" smtClean="0"/>
              <a:t>37</a:t>
            </a:r>
            <a:r>
              <a:rPr lang="ja-JP" altLang="en-US" sz="2000" dirty="0" smtClean="0"/>
              <a:t>期</a:t>
            </a:r>
            <a:endParaRPr lang="en-US" altLang="ja-JP" sz="2000" dirty="0" smtClean="0"/>
          </a:p>
          <a:p>
            <a:r>
              <a:rPr kumimoji="1" lang="ja-JP" altLang="en-US" sz="2000" dirty="0" smtClean="0"/>
              <a:t>中村　晶子</a:t>
            </a:r>
            <a:endParaRPr kumimoji="1" lang="ja-JP" altLang="en-US" sz="2000" dirty="0"/>
          </a:p>
        </p:txBody>
      </p:sp>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spTree>
    <p:extLst>
      <p:ext uri="{BB962C8B-B14F-4D97-AF65-F5344CB8AC3E}">
        <p14:creationId xmlns:p14="http://schemas.microsoft.com/office/powerpoint/2010/main" val="162832157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ネイティブ広告</a:t>
            </a:r>
            <a:endParaRPr kumimoji="1" lang="ja-JP" altLang="en-US" dirty="0"/>
          </a:p>
        </p:txBody>
      </p:sp>
      <p:pic>
        <p:nvPicPr>
          <p:cNvPr id="5" name="コンテンツ プレースホルダー 4" descr="スクリーンショット 2014-01-06 13.03.43.png"/>
          <p:cNvPicPr>
            <a:picLocks noGrp="1" noChangeAspect="1"/>
          </p:cNvPicPr>
          <p:nvPr>
            <p:ph idx="1"/>
          </p:nvPr>
        </p:nvPicPr>
        <p:blipFill>
          <a:blip r:embed="rId3">
            <a:extLst>
              <a:ext uri="{28A0092B-C50C-407E-A947-70E740481C1C}">
                <a14:useLocalDpi xmlns:a14="http://schemas.microsoft.com/office/drawing/2010/main" val="0"/>
              </a:ext>
            </a:extLst>
          </a:blip>
          <a:srcRect t="15236" b="15236"/>
          <a:stretch>
            <a:fillRect/>
          </a:stretch>
        </p:blipFill>
        <p:spPr>
          <a:xfrm>
            <a:off x="398889" y="1736774"/>
            <a:ext cx="4892619" cy="2715465"/>
          </a:xfrm>
        </p:spPr>
      </p:pic>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pic>
        <p:nvPicPr>
          <p:cNvPr id="7" name="図 6" descr="スクリーンショット 2014-01-06 13.11.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512" y="4562670"/>
            <a:ext cx="4013200" cy="1524000"/>
          </a:xfrm>
          <a:prstGeom prst="rect">
            <a:avLst/>
          </a:prstGeom>
        </p:spPr>
      </p:pic>
      <p:pic>
        <p:nvPicPr>
          <p:cNvPr id="8" name="図 7" descr="スクリーンショット 2014-01-06 13.12.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8664" y="2328376"/>
            <a:ext cx="2914285" cy="1939821"/>
          </a:xfrm>
          <a:prstGeom prst="rect">
            <a:avLst/>
          </a:prstGeom>
        </p:spPr>
      </p:pic>
    </p:spTree>
    <p:extLst>
      <p:ext uri="{BB962C8B-B14F-4D97-AF65-F5344CB8AC3E}">
        <p14:creationId xmlns:p14="http://schemas.microsoft.com/office/powerpoint/2010/main" val="57350901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ネット選挙解禁</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pic>
        <p:nvPicPr>
          <p:cNvPr id="7" name="コンテンツ プレースホルダー 6" descr="スクリーンショット 2014-01-06 13.16.44.png"/>
          <p:cNvPicPr>
            <a:picLocks noGrp="1" noChangeAspect="1"/>
          </p:cNvPicPr>
          <p:nvPr>
            <p:ph idx="1"/>
          </p:nvPr>
        </p:nvPicPr>
        <p:blipFill>
          <a:blip r:embed="rId3">
            <a:extLst>
              <a:ext uri="{28A0092B-C50C-407E-A947-70E740481C1C}">
                <a14:useLocalDpi xmlns:a14="http://schemas.microsoft.com/office/drawing/2010/main" val="0"/>
              </a:ext>
            </a:extLst>
          </a:blip>
          <a:srcRect l="-13752" r="-13752"/>
          <a:stretch>
            <a:fillRect/>
          </a:stretch>
        </p:blipFill>
        <p:spPr>
          <a:xfrm>
            <a:off x="0" y="1425388"/>
            <a:ext cx="6620053" cy="3674212"/>
          </a:xfrm>
        </p:spPr>
      </p:pic>
      <p:pic>
        <p:nvPicPr>
          <p:cNvPr id="8" name="図 7" descr="スクリーンショット 2014-01-06 13.58.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770" y="3098246"/>
            <a:ext cx="4460566" cy="3394121"/>
          </a:xfrm>
          <a:prstGeom prst="rect">
            <a:avLst/>
          </a:prstGeom>
        </p:spPr>
      </p:pic>
    </p:spTree>
    <p:extLst>
      <p:ext uri="{BB962C8B-B14F-4D97-AF65-F5344CB8AC3E}">
        <p14:creationId xmlns:p14="http://schemas.microsoft.com/office/powerpoint/2010/main" val="327085142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遺伝子情報とライフプラン</a:t>
            </a:r>
            <a:endParaRPr kumimoji="1" lang="ja-JP" altLang="en-US" dirty="0"/>
          </a:p>
        </p:txBody>
      </p:sp>
      <p:pic>
        <p:nvPicPr>
          <p:cNvPr id="5" name="コンテンツ プレースホルダー 4" descr="スクリーンショット 2014-01-06 13.44.03.png"/>
          <p:cNvPicPr>
            <a:picLocks noGrp="1" noChangeAspect="1"/>
          </p:cNvPicPr>
          <p:nvPr>
            <p:ph idx="1"/>
          </p:nvPr>
        </p:nvPicPr>
        <p:blipFill>
          <a:blip r:embed="rId3">
            <a:extLst>
              <a:ext uri="{28A0092B-C50C-407E-A947-70E740481C1C}">
                <a14:useLocalDpi xmlns:a14="http://schemas.microsoft.com/office/drawing/2010/main" val="0"/>
              </a:ext>
            </a:extLst>
          </a:blip>
          <a:srcRect t="2307" b="2307"/>
          <a:stretch>
            <a:fillRect/>
          </a:stretch>
        </p:blipFill>
        <p:spPr>
          <a:xfrm>
            <a:off x="356079" y="1534323"/>
            <a:ext cx="4871685" cy="2703846"/>
          </a:xfrm>
        </p:spPr>
      </p:pic>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pic>
        <p:nvPicPr>
          <p:cNvPr id="6" name="図 5" descr="SLD-C-Fl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4460" y="3007737"/>
            <a:ext cx="4689349" cy="3461465"/>
          </a:xfrm>
          <a:prstGeom prst="rect">
            <a:avLst/>
          </a:prstGeom>
        </p:spPr>
      </p:pic>
      <p:sp>
        <p:nvSpPr>
          <p:cNvPr id="7" name="テキスト ボックス 6"/>
          <p:cNvSpPr txBox="1"/>
          <p:nvPr/>
        </p:nvSpPr>
        <p:spPr>
          <a:xfrm>
            <a:off x="779463" y="5234307"/>
            <a:ext cx="3224936" cy="923330"/>
          </a:xfrm>
          <a:prstGeom prst="rect">
            <a:avLst/>
          </a:prstGeom>
          <a:noFill/>
        </p:spPr>
        <p:txBody>
          <a:bodyPr wrap="none" rtlCol="0">
            <a:spAutoFit/>
          </a:bodyPr>
          <a:lstStyle/>
          <a:p>
            <a:r>
              <a:rPr kumimoji="1" lang="ja-JP" altLang="en-US" dirty="0" smtClean="0"/>
              <a:t>遺伝子がわかる</a:t>
            </a:r>
            <a:endParaRPr kumimoji="1" lang="en-US" altLang="ja-JP" dirty="0" smtClean="0"/>
          </a:p>
          <a:p>
            <a:r>
              <a:rPr lang="ja-JP" altLang="en-US" dirty="0" smtClean="0"/>
              <a:t>ファイナンシャルプランナー</a:t>
            </a:r>
            <a:endParaRPr lang="en-US" altLang="ja-JP" dirty="0" smtClean="0"/>
          </a:p>
          <a:p>
            <a:r>
              <a:rPr lang="en-US" altLang="ja-JP" dirty="0"/>
              <a:t>http://</a:t>
            </a:r>
            <a:r>
              <a:rPr lang="en-US" altLang="ja-JP" dirty="0" err="1" smtClean="0"/>
              <a:t>envirome.jp</a:t>
            </a:r>
            <a:endParaRPr kumimoji="1" lang="ja-JP" altLang="en-US" dirty="0"/>
          </a:p>
        </p:txBody>
      </p:sp>
    </p:spTree>
    <p:extLst>
      <p:ext uri="{BB962C8B-B14F-4D97-AF65-F5344CB8AC3E}">
        <p14:creationId xmlns:p14="http://schemas.microsoft.com/office/powerpoint/2010/main" val="108193519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ノーベル平和賞候補</a:t>
            </a:r>
            <a:r>
              <a:rPr lang="ja-JP" altLang="en-US" dirty="0" smtClean="0"/>
              <a:t>にマララ</a:t>
            </a:r>
            <a:endParaRPr kumimoji="1" lang="ja-JP" altLang="en-US" dirty="0"/>
          </a:p>
        </p:txBody>
      </p:sp>
      <p:pic>
        <p:nvPicPr>
          <p:cNvPr id="5" name="コンテンツ プレースホルダー 4" descr="スクリーンショット 2014-01-06 13.55.36.png"/>
          <p:cNvPicPr>
            <a:picLocks noGrp="1" noChangeAspect="1"/>
          </p:cNvPicPr>
          <p:nvPr>
            <p:ph idx="1"/>
          </p:nvPr>
        </p:nvPicPr>
        <p:blipFill>
          <a:blip r:embed="rId3">
            <a:extLst>
              <a:ext uri="{28A0092B-C50C-407E-A947-70E740481C1C}">
                <a14:useLocalDpi xmlns:a14="http://schemas.microsoft.com/office/drawing/2010/main" val="0"/>
              </a:ext>
            </a:extLst>
          </a:blip>
          <a:srcRect l="-43718" r="-43718"/>
          <a:stretch>
            <a:fillRect/>
          </a:stretch>
        </p:blipFill>
        <p:spPr>
          <a:xfrm>
            <a:off x="-1014565" y="1788196"/>
            <a:ext cx="7583487" cy="4208930"/>
          </a:xfrm>
        </p:spPr>
      </p:pic>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pic>
        <p:nvPicPr>
          <p:cNvPr id="6" name="図 5" descr="405405846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225" y="1811302"/>
            <a:ext cx="2197100" cy="3238500"/>
          </a:xfrm>
          <a:prstGeom prst="rect">
            <a:avLst/>
          </a:prstGeom>
        </p:spPr>
      </p:pic>
      <p:sp>
        <p:nvSpPr>
          <p:cNvPr id="7" name="テキスト ボックス 6"/>
          <p:cNvSpPr txBox="1"/>
          <p:nvPr/>
        </p:nvSpPr>
        <p:spPr>
          <a:xfrm>
            <a:off x="6087620" y="5086129"/>
            <a:ext cx="3944338" cy="1277273"/>
          </a:xfrm>
          <a:prstGeom prst="rect">
            <a:avLst/>
          </a:prstGeom>
          <a:noFill/>
        </p:spPr>
        <p:txBody>
          <a:bodyPr wrap="square" rtlCol="0">
            <a:spAutoFit/>
          </a:bodyPr>
          <a:lstStyle/>
          <a:p>
            <a:r>
              <a:rPr lang="ja-JP" altLang="en-US" sz="1100" dirty="0" smtClean="0"/>
              <a:t>著</a:t>
            </a:r>
            <a:r>
              <a:rPr lang="ja-JP" altLang="ja-JP" sz="1100" dirty="0"/>
              <a:t>　</a:t>
            </a:r>
            <a:r>
              <a:rPr lang="ja-JP" altLang="en-US" sz="1100" dirty="0" smtClean="0">
                <a:hlinkClick r:id="rId5"/>
              </a:rPr>
              <a:t>マララ</a:t>
            </a:r>
            <a:r>
              <a:rPr lang="ja-JP" altLang="en-US" sz="1100" dirty="0">
                <a:hlinkClick r:id="rId5"/>
              </a:rPr>
              <a:t>・ユスフザイ</a:t>
            </a:r>
          </a:p>
          <a:p>
            <a:r>
              <a:rPr lang="ja-JP" altLang="en-US" sz="1100" dirty="0" smtClean="0"/>
              <a:t>著</a:t>
            </a:r>
            <a:r>
              <a:rPr lang="ja-JP" altLang="ja-JP" sz="1100" dirty="0"/>
              <a:t>　</a:t>
            </a:r>
            <a:r>
              <a:rPr lang="ja-JP" altLang="en-US" sz="1100" dirty="0" smtClean="0">
                <a:hlinkClick r:id="rId6"/>
              </a:rPr>
              <a:t>クリスティーナ</a:t>
            </a:r>
            <a:r>
              <a:rPr lang="ja-JP" altLang="en-US" sz="1100" dirty="0">
                <a:hlinkClick r:id="rId6"/>
              </a:rPr>
              <a:t>・ラム</a:t>
            </a:r>
          </a:p>
          <a:p>
            <a:r>
              <a:rPr lang="ja-JP" altLang="en-US" sz="1100" dirty="0" smtClean="0"/>
              <a:t>訳</a:t>
            </a:r>
            <a:r>
              <a:rPr lang="ja-JP" altLang="ja-JP" sz="1100" dirty="0"/>
              <a:t>　</a:t>
            </a:r>
            <a:r>
              <a:rPr lang="ja-JP" altLang="en-US" sz="1100" dirty="0" smtClean="0">
                <a:hlinkClick r:id="rId7"/>
              </a:rPr>
              <a:t>金原</a:t>
            </a:r>
            <a:r>
              <a:rPr lang="ja-JP" altLang="en-US" sz="1100" dirty="0">
                <a:hlinkClick r:id="rId7"/>
              </a:rPr>
              <a:t>瑞人</a:t>
            </a:r>
          </a:p>
          <a:p>
            <a:r>
              <a:rPr lang="ja-JP" altLang="en-US" sz="1100" dirty="0" smtClean="0"/>
              <a:t>訳</a:t>
            </a:r>
            <a:r>
              <a:rPr lang="ja-JP" altLang="ja-JP" sz="1100" dirty="0"/>
              <a:t>　</a:t>
            </a:r>
            <a:r>
              <a:rPr lang="ja-JP" altLang="en-US" sz="1100" dirty="0" smtClean="0">
                <a:hlinkClick r:id="rId8"/>
              </a:rPr>
              <a:t>西田</a:t>
            </a:r>
            <a:r>
              <a:rPr lang="ja-JP" altLang="en-US" sz="1100" dirty="0">
                <a:hlinkClick r:id="rId8"/>
              </a:rPr>
              <a:t>佳子</a:t>
            </a:r>
          </a:p>
          <a:p>
            <a:r>
              <a:rPr lang="ja-JP" altLang="en-US" sz="1100" dirty="0"/>
              <a:t>定価</a:t>
            </a:r>
            <a:r>
              <a:rPr lang="en-US" altLang="ja-JP" sz="1100" dirty="0"/>
              <a:t>(</a:t>
            </a:r>
            <a:r>
              <a:rPr lang="ja-JP" altLang="en-US" sz="1100" dirty="0"/>
              <a:t>税込</a:t>
            </a:r>
            <a:r>
              <a:rPr lang="en-US" altLang="ja-JP" sz="1100" dirty="0" smtClean="0"/>
              <a:t>)</a:t>
            </a:r>
            <a:r>
              <a:rPr lang="ja-JP" altLang="en-US" sz="1100" dirty="0" smtClean="0"/>
              <a:t>　　</a:t>
            </a:r>
            <a:r>
              <a:rPr lang="en-US" altLang="ja-JP" sz="1100" dirty="0" smtClean="0"/>
              <a:t>1,680</a:t>
            </a:r>
            <a:r>
              <a:rPr lang="ja-JP" altLang="en-US" sz="1100" dirty="0"/>
              <a:t>円</a:t>
            </a:r>
          </a:p>
          <a:p>
            <a:r>
              <a:rPr lang="ja-JP" altLang="en-US" sz="1100" dirty="0"/>
              <a:t>発売</a:t>
            </a:r>
            <a:r>
              <a:rPr lang="ja-JP" altLang="en-US" sz="1100" dirty="0" smtClean="0"/>
              <a:t>日</a:t>
            </a:r>
            <a:r>
              <a:rPr lang="ja-JP" altLang="ja-JP" sz="1100" dirty="0"/>
              <a:t>　</a:t>
            </a:r>
            <a:r>
              <a:rPr lang="ja-JP" altLang="en-US" sz="1100" dirty="0" smtClean="0"/>
              <a:t>　</a:t>
            </a:r>
            <a:r>
              <a:rPr lang="en-US" altLang="ja-JP" sz="1100" dirty="0" smtClean="0"/>
              <a:t>2013</a:t>
            </a:r>
            <a:r>
              <a:rPr lang="ja-JP" altLang="en-US" sz="1100" dirty="0"/>
              <a:t>年</a:t>
            </a:r>
            <a:r>
              <a:rPr lang="en-US" altLang="ja-JP" sz="1100" dirty="0"/>
              <a:t>12</a:t>
            </a:r>
            <a:r>
              <a:rPr lang="ja-JP" altLang="en-US" sz="1100" dirty="0"/>
              <a:t>月</a:t>
            </a:r>
            <a:r>
              <a:rPr lang="en-US" altLang="ja-JP" sz="1100" dirty="0"/>
              <a:t>06</a:t>
            </a:r>
            <a:r>
              <a:rPr lang="ja-JP" altLang="en-US" sz="1100" dirty="0"/>
              <a:t>日</a:t>
            </a:r>
          </a:p>
          <a:p>
            <a:r>
              <a:rPr lang="ja-JP" altLang="en-US" sz="1100" dirty="0" smtClean="0"/>
              <a:t>発行</a:t>
            </a:r>
            <a:r>
              <a:rPr lang="ja-JP" altLang="ja-JP" sz="1100" dirty="0"/>
              <a:t>　</a:t>
            </a:r>
            <a:r>
              <a:rPr lang="ja-JP" altLang="en-US" sz="1100" dirty="0" smtClean="0"/>
              <a:t>　学研</a:t>
            </a:r>
            <a:r>
              <a:rPr lang="ja-JP" altLang="en-US" sz="1100" dirty="0"/>
              <a:t>パブリッシング</a:t>
            </a:r>
            <a:endParaRPr kumimoji="1" lang="ja-JP" altLang="en-US" sz="1100" dirty="0"/>
          </a:p>
        </p:txBody>
      </p:sp>
    </p:spTree>
    <p:extLst>
      <p:ext uri="{BB962C8B-B14F-4D97-AF65-F5344CB8AC3E}">
        <p14:creationId xmlns:p14="http://schemas.microsoft.com/office/powerpoint/2010/main" val="182701854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電子スケジュール帳</a:t>
            </a:r>
            <a:endParaRPr kumimoji="1" lang="ja-JP" altLang="en-US" dirty="0"/>
          </a:p>
        </p:txBody>
      </p:sp>
      <p:pic>
        <p:nvPicPr>
          <p:cNvPr id="5" name="コンテンツ プレースホルダー 4" descr="wg-s20-2_s電子スケジュール帳.jpg"/>
          <p:cNvPicPr>
            <a:picLocks noGrp="1" noChangeAspect="1"/>
          </p:cNvPicPr>
          <p:nvPr>
            <p:ph idx="1"/>
          </p:nvPr>
        </p:nvPicPr>
        <p:blipFill>
          <a:blip r:embed="rId3">
            <a:extLst>
              <a:ext uri="{28A0092B-C50C-407E-A947-70E740481C1C}">
                <a14:useLocalDpi xmlns:a14="http://schemas.microsoft.com/office/drawing/2010/main" val="0"/>
              </a:ext>
            </a:extLst>
          </a:blip>
          <a:srcRect t="6450" b="6450"/>
          <a:stretch>
            <a:fillRect/>
          </a:stretch>
        </p:blipFill>
        <p:spPr>
          <a:xfrm>
            <a:off x="2031184" y="2705470"/>
            <a:ext cx="4611190" cy="2559268"/>
          </a:xfrm>
        </p:spPr>
      </p:pic>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sp>
        <p:nvSpPr>
          <p:cNvPr id="6" name="テキスト ボックス 5"/>
          <p:cNvSpPr txBox="1"/>
          <p:nvPr/>
        </p:nvSpPr>
        <p:spPr>
          <a:xfrm>
            <a:off x="920382" y="2023261"/>
            <a:ext cx="6186309" cy="646331"/>
          </a:xfrm>
          <a:prstGeom prst="rect">
            <a:avLst/>
          </a:prstGeom>
          <a:noFill/>
        </p:spPr>
        <p:txBody>
          <a:bodyPr wrap="none" rtlCol="0">
            <a:spAutoFit/>
          </a:bodyPr>
          <a:lstStyle/>
          <a:p>
            <a:r>
              <a:rPr lang="ja-JP" altLang="en-US" dirty="0"/>
              <a:t>手書きノートに加え、スケジュール帳としても活用</a:t>
            </a:r>
            <a:r>
              <a:rPr lang="ja-JP" altLang="en-US" dirty="0" smtClean="0"/>
              <a:t>できる</a:t>
            </a:r>
            <a:endParaRPr lang="en-US" altLang="ja-JP" dirty="0" smtClean="0"/>
          </a:p>
          <a:p>
            <a:r>
              <a:rPr lang="en-US" altLang="ja-JP" dirty="0"/>
              <a:t>http://</a:t>
            </a:r>
            <a:r>
              <a:rPr lang="en-US" altLang="ja-JP" dirty="0" err="1"/>
              <a:t>www.sharp.co.jp</a:t>
            </a:r>
            <a:r>
              <a:rPr lang="en-US" altLang="ja-JP" dirty="0"/>
              <a:t>/corporate/news/131105-a.html</a:t>
            </a:r>
            <a:endParaRPr kumimoji="1" lang="ja-JP" altLang="en-US" dirty="0"/>
          </a:p>
        </p:txBody>
      </p:sp>
    </p:spTree>
    <p:extLst>
      <p:ext uri="{BB962C8B-B14F-4D97-AF65-F5344CB8AC3E}">
        <p14:creationId xmlns:p14="http://schemas.microsoft.com/office/powerpoint/2010/main" val="120630457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クラウド会計ソフト</a:t>
            </a:r>
            <a:endParaRPr kumimoji="1" lang="ja-JP" altLang="en-US" dirty="0"/>
          </a:p>
        </p:txBody>
      </p:sp>
      <p:pic>
        <p:nvPicPr>
          <p:cNvPr id="5" name="コンテンツ プレースホルダー 4" descr="スクリーンショット 2014-01-06 15.05.10.png"/>
          <p:cNvPicPr>
            <a:picLocks noGrp="1" noChangeAspect="1"/>
          </p:cNvPicPr>
          <p:nvPr>
            <p:ph idx="1"/>
          </p:nvPr>
        </p:nvPicPr>
        <p:blipFill>
          <a:blip r:embed="rId3">
            <a:extLst>
              <a:ext uri="{28A0092B-C50C-407E-A947-70E740481C1C}">
                <a14:useLocalDpi xmlns:a14="http://schemas.microsoft.com/office/drawing/2010/main" val="0"/>
              </a:ext>
            </a:extLst>
          </a:blip>
          <a:srcRect l="-8583" r="-8583"/>
          <a:stretch>
            <a:fillRect/>
          </a:stretch>
        </p:blipFill>
        <p:spPr>
          <a:xfrm>
            <a:off x="4832369" y="4716456"/>
            <a:ext cx="3470107" cy="1531835"/>
          </a:xfrm>
        </p:spPr>
      </p:pic>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pic>
        <p:nvPicPr>
          <p:cNvPr id="6" name="図 5" descr="スクリーンショット 2014-01-06 15.09.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244" y="1848663"/>
            <a:ext cx="5287982" cy="2759618"/>
          </a:xfrm>
          <a:prstGeom prst="rect">
            <a:avLst/>
          </a:prstGeom>
        </p:spPr>
      </p:pic>
      <p:sp>
        <p:nvSpPr>
          <p:cNvPr id="7" name="テキスト ボックス 6"/>
          <p:cNvSpPr txBox="1"/>
          <p:nvPr/>
        </p:nvSpPr>
        <p:spPr>
          <a:xfrm>
            <a:off x="1263244" y="5320449"/>
            <a:ext cx="3185487" cy="923330"/>
          </a:xfrm>
          <a:prstGeom prst="rect">
            <a:avLst/>
          </a:prstGeom>
          <a:noFill/>
        </p:spPr>
        <p:txBody>
          <a:bodyPr wrap="none" rtlCol="0">
            <a:spAutoFit/>
          </a:bodyPr>
          <a:lstStyle/>
          <a:p>
            <a:r>
              <a:rPr kumimoji="1" lang="ja-JP" altLang="en-US" dirty="0" smtClean="0"/>
              <a:t>日本のビジネスを元気にする</a:t>
            </a:r>
            <a:endParaRPr kumimoji="1" lang="en-US" altLang="ja-JP" dirty="0" smtClean="0"/>
          </a:p>
          <a:p>
            <a:r>
              <a:rPr lang="ja-JP" altLang="en-US" dirty="0" smtClean="0"/>
              <a:t>プラットフォームを作る</a:t>
            </a:r>
            <a:endParaRPr lang="en-US" altLang="ja-JP" dirty="0" smtClean="0"/>
          </a:p>
          <a:p>
            <a:r>
              <a:rPr lang="en-US" altLang="ja-JP" dirty="0"/>
              <a:t>http://</a:t>
            </a:r>
            <a:r>
              <a:rPr lang="en-US" altLang="ja-JP" dirty="0" err="1"/>
              <a:t>www.freee.co.jp</a:t>
            </a:r>
            <a:endParaRPr kumimoji="1" lang="ja-JP" altLang="en-US" dirty="0"/>
          </a:p>
        </p:txBody>
      </p:sp>
    </p:spTree>
    <p:extLst>
      <p:ext uri="{BB962C8B-B14F-4D97-AF65-F5344CB8AC3E}">
        <p14:creationId xmlns:p14="http://schemas.microsoft.com/office/powerpoint/2010/main" val="99867196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障害者雇用と</a:t>
            </a:r>
            <a:r>
              <a:rPr kumimoji="1" lang="ja-JP" altLang="en-US" dirty="0" smtClean="0"/>
              <a:t>特例子会社</a:t>
            </a:r>
            <a:endParaRPr kumimoji="1" lang="ja-JP" altLang="en-US" dirty="0"/>
          </a:p>
        </p:txBody>
      </p:sp>
      <p:sp>
        <p:nvSpPr>
          <p:cNvPr id="3" name="コンテンツ プレースホルダー 2"/>
          <p:cNvSpPr>
            <a:spLocks noGrp="1"/>
          </p:cNvSpPr>
          <p:nvPr>
            <p:ph idx="1"/>
          </p:nvPr>
        </p:nvSpPr>
        <p:spPr>
          <a:xfrm>
            <a:off x="644784" y="1828800"/>
            <a:ext cx="3952946" cy="3905845"/>
          </a:xfrm>
        </p:spPr>
        <p:txBody>
          <a:bodyPr>
            <a:normAutofit fontScale="92500" lnSpcReduction="20000"/>
          </a:bodyPr>
          <a:lstStyle/>
          <a:p>
            <a:pPr marL="0" indent="0">
              <a:buNone/>
            </a:pPr>
            <a:r>
              <a:rPr lang="en-US" altLang="ja-JP" sz="1800" dirty="0" smtClean="0"/>
              <a:t>2013</a:t>
            </a:r>
            <a:r>
              <a:rPr lang="ja-JP" altLang="en-US" sz="1800" dirty="0" smtClean="0"/>
              <a:t>年４月</a:t>
            </a:r>
            <a:endParaRPr lang="en-US" altLang="ja-JP" sz="1800" dirty="0"/>
          </a:p>
          <a:p>
            <a:pPr marL="0" indent="0">
              <a:buNone/>
            </a:pPr>
            <a:r>
              <a:rPr lang="ja-JP" altLang="en-US" sz="1800" dirty="0"/>
              <a:t>企業の法定雇用率は</a:t>
            </a:r>
            <a:r>
              <a:rPr lang="en-US" altLang="ja-JP" sz="1800" dirty="0"/>
              <a:t>4</a:t>
            </a:r>
            <a:r>
              <a:rPr lang="ja-JP" altLang="en-US" sz="1800" dirty="0"/>
              <a:t>月</a:t>
            </a:r>
            <a:r>
              <a:rPr lang="en-US" altLang="ja-JP" sz="1800" dirty="0"/>
              <a:t>1</a:t>
            </a:r>
            <a:r>
              <a:rPr lang="ja-JP" altLang="en-US" sz="1800" dirty="0"/>
              <a:t>日に</a:t>
            </a:r>
            <a:r>
              <a:rPr lang="en-US" altLang="ja-JP" sz="1800" dirty="0"/>
              <a:t>15</a:t>
            </a:r>
            <a:r>
              <a:rPr lang="ja-JP" altLang="en-US" sz="1800" dirty="0" smtClean="0"/>
              <a:t>年ぶりの改定で</a:t>
            </a:r>
            <a:r>
              <a:rPr lang="en-US" altLang="ja-JP" sz="1800" dirty="0" smtClean="0"/>
              <a:t>2.0%</a:t>
            </a:r>
            <a:r>
              <a:rPr lang="ja-JP" altLang="en-US" sz="1800" dirty="0" smtClean="0"/>
              <a:t>に</a:t>
            </a:r>
            <a:endParaRPr lang="ja-JP" altLang="en-US" sz="1800" dirty="0"/>
          </a:p>
          <a:p>
            <a:pPr marL="0" indent="0">
              <a:buNone/>
            </a:pPr>
            <a:endParaRPr lang="en-US" altLang="ja-JP" sz="1800" dirty="0" smtClean="0"/>
          </a:p>
          <a:p>
            <a:pPr marL="0" indent="0">
              <a:buNone/>
            </a:pPr>
            <a:r>
              <a:rPr lang="ja-JP" altLang="en-US" sz="1800" dirty="0" smtClean="0"/>
              <a:t>障害者</a:t>
            </a:r>
            <a:r>
              <a:rPr lang="ja-JP" altLang="en-US" sz="1800" dirty="0"/>
              <a:t>雇用促進法に</a:t>
            </a:r>
            <a:r>
              <a:rPr lang="ja-JP" altLang="en-US" sz="1800" dirty="0" smtClean="0"/>
              <a:t>基づく障害者</a:t>
            </a:r>
            <a:r>
              <a:rPr lang="ja-JP" altLang="en-US" sz="1800" dirty="0"/>
              <a:t>の雇用義務は、原則として、 個々の事業主に</a:t>
            </a:r>
            <a:r>
              <a:rPr lang="ja-JP" altLang="en-US" sz="1800" dirty="0" smtClean="0"/>
              <a:t>課せられます。</a:t>
            </a:r>
            <a:endParaRPr lang="en-US" altLang="ja-JP" sz="1800" dirty="0"/>
          </a:p>
          <a:p>
            <a:pPr marL="0" indent="0">
              <a:buNone/>
            </a:pPr>
            <a:r>
              <a:rPr lang="ja-JP" altLang="en-US" sz="1800" dirty="0" smtClean="0"/>
              <a:t>事業</a:t>
            </a:r>
            <a:r>
              <a:rPr lang="ja-JP" altLang="en-US" sz="1800" dirty="0"/>
              <a:t>主が障害者の雇用に特別の配慮をした子会社を持った場合、 一定の要件の下に子会社に雇用されている労働者を親会社に雇用されている者とみなして、 実雇用率を計算できる</a:t>
            </a:r>
            <a:r>
              <a:rPr lang="ja-JP" altLang="en-US" sz="1800" dirty="0" smtClean="0"/>
              <a:t>こととされて</a:t>
            </a:r>
            <a:r>
              <a:rPr lang="ja-JP" altLang="en-US" sz="1800" dirty="0"/>
              <a:t>います。	</a:t>
            </a:r>
          </a:p>
        </p:txBody>
      </p:sp>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pic>
        <p:nvPicPr>
          <p:cNvPr id="5" name="図 4" descr="スクリーンショット 2014-01-06 15.24.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409" y="2443959"/>
            <a:ext cx="3303454" cy="3088011"/>
          </a:xfrm>
          <a:prstGeom prst="rect">
            <a:avLst/>
          </a:prstGeom>
        </p:spPr>
      </p:pic>
    </p:spTree>
    <p:extLst>
      <p:ext uri="{BB962C8B-B14F-4D97-AF65-F5344CB8AC3E}">
        <p14:creationId xmlns:p14="http://schemas.microsoft.com/office/powerpoint/2010/main" val="336306177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家事代行業　ベアーズ</a:t>
            </a:r>
            <a:endParaRPr kumimoji="1" lang="ja-JP" altLang="en-US" dirty="0"/>
          </a:p>
        </p:txBody>
      </p:sp>
      <p:pic>
        <p:nvPicPr>
          <p:cNvPr id="5" name="コンテンツ プレースホルダー 4" descr="スクリーンショット 2014-01-06 17.28.00.png"/>
          <p:cNvPicPr>
            <a:picLocks noGrp="1" noChangeAspect="1"/>
          </p:cNvPicPr>
          <p:nvPr>
            <p:ph idx="1"/>
          </p:nvPr>
        </p:nvPicPr>
        <p:blipFill>
          <a:blip r:embed="rId3">
            <a:extLst>
              <a:ext uri="{28A0092B-C50C-407E-A947-70E740481C1C}">
                <a14:useLocalDpi xmlns:a14="http://schemas.microsoft.com/office/drawing/2010/main" val="0"/>
              </a:ext>
            </a:extLst>
          </a:blip>
          <a:srcRect l="-33615" r="-33615"/>
          <a:stretch>
            <a:fillRect/>
          </a:stretch>
        </p:blipFill>
        <p:spPr>
          <a:xfrm>
            <a:off x="4869684" y="4596439"/>
            <a:ext cx="3493266" cy="1938806"/>
          </a:xfrm>
        </p:spPr>
      </p:pic>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pic>
        <p:nvPicPr>
          <p:cNvPr id="6" name="図 5" descr="スクリーンショット 2014-01-06 17.35.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63" y="2081281"/>
            <a:ext cx="4146079" cy="2499381"/>
          </a:xfrm>
          <a:prstGeom prst="rect">
            <a:avLst/>
          </a:prstGeom>
        </p:spPr>
      </p:pic>
      <p:sp>
        <p:nvSpPr>
          <p:cNvPr id="7" name="テキスト ボックス 6"/>
          <p:cNvSpPr txBox="1"/>
          <p:nvPr/>
        </p:nvSpPr>
        <p:spPr>
          <a:xfrm>
            <a:off x="779463" y="4596439"/>
            <a:ext cx="3301580" cy="369332"/>
          </a:xfrm>
          <a:prstGeom prst="rect">
            <a:avLst/>
          </a:prstGeom>
          <a:noFill/>
        </p:spPr>
        <p:txBody>
          <a:bodyPr wrap="none" rtlCol="0">
            <a:spAutoFit/>
          </a:bodyPr>
          <a:lstStyle/>
          <a:p>
            <a:r>
              <a:rPr lang="en-US" altLang="ja-JP" dirty="0"/>
              <a:t>http://</a:t>
            </a:r>
            <a:r>
              <a:rPr lang="en-US" altLang="ja-JP" dirty="0" err="1"/>
              <a:t>www.happy-bears.com</a:t>
            </a:r>
            <a:endParaRPr kumimoji="1" lang="ja-JP" altLang="en-US" dirty="0"/>
          </a:p>
        </p:txBody>
      </p:sp>
      <p:pic>
        <p:nvPicPr>
          <p:cNvPr id="8" name="図 7" descr="スクリーンショット 2014-01-06 17.41.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440" y="2081281"/>
            <a:ext cx="2721010" cy="2257494"/>
          </a:xfrm>
          <a:prstGeom prst="rect">
            <a:avLst/>
          </a:prstGeom>
        </p:spPr>
      </p:pic>
      <p:pic>
        <p:nvPicPr>
          <p:cNvPr id="9" name="図 8" descr="スクリーンショット 2014-01-06 17.42.2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6795" y="1887243"/>
            <a:ext cx="1355023" cy="967873"/>
          </a:xfrm>
          <a:prstGeom prst="rect">
            <a:avLst/>
          </a:prstGeom>
        </p:spPr>
      </p:pic>
    </p:spTree>
    <p:extLst>
      <p:ext uri="{BB962C8B-B14F-4D97-AF65-F5344CB8AC3E}">
        <p14:creationId xmlns:p14="http://schemas.microsoft.com/office/powerpoint/2010/main" val="64641407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快眠アプリ</a:t>
            </a:r>
            <a:endParaRPr kumimoji="1" lang="ja-JP" altLang="en-US" dirty="0"/>
          </a:p>
        </p:txBody>
      </p:sp>
      <p:pic>
        <p:nvPicPr>
          <p:cNvPr id="5" name="コンテンツ プレースホルダー 4" descr="スクリーンショット 2014-01-06 18.34.14.png"/>
          <p:cNvPicPr>
            <a:picLocks noGrp="1" noChangeAspect="1"/>
          </p:cNvPicPr>
          <p:nvPr>
            <p:ph idx="1"/>
          </p:nvPr>
        </p:nvPicPr>
        <p:blipFill>
          <a:blip r:embed="rId3">
            <a:extLst>
              <a:ext uri="{28A0092B-C50C-407E-A947-70E740481C1C}">
                <a14:useLocalDpi xmlns:a14="http://schemas.microsoft.com/office/drawing/2010/main" val="0"/>
              </a:ext>
            </a:extLst>
          </a:blip>
          <a:srcRect l="-27071" r="-27071"/>
          <a:stretch>
            <a:fillRect/>
          </a:stretch>
        </p:blipFill>
        <p:spPr>
          <a:xfrm>
            <a:off x="2068205" y="2084569"/>
            <a:ext cx="4288169" cy="2379987"/>
          </a:xfrm>
        </p:spPr>
      </p:pic>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pic>
        <p:nvPicPr>
          <p:cNvPr id="6" name="図 5" descr="スクリーンショット 2014-01-06 18.35.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892" y="1877707"/>
            <a:ext cx="1350061" cy="1790547"/>
          </a:xfrm>
          <a:prstGeom prst="rect">
            <a:avLst/>
          </a:prstGeom>
        </p:spPr>
      </p:pic>
      <p:pic>
        <p:nvPicPr>
          <p:cNvPr id="7" name="図 6" descr="スクリーンショット 2014-01-06 18.36.3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822" y="2084569"/>
            <a:ext cx="2786128" cy="2379987"/>
          </a:xfrm>
          <a:prstGeom prst="rect">
            <a:avLst/>
          </a:prstGeom>
        </p:spPr>
      </p:pic>
      <p:sp>
        <p:nvSpPr>
          <p:cNvPr id="8" name="テキスト ボックス 7"/>
          <p:cNvSpPr txBox="1"/>
          <p:nvPr/>
        </p:nvSpPr>
        <p:spPr>
          <a:xfrm>
            <a:off x="471623" y="4714722"/>
            <a:ext cx="8148384" cy="1477328"/>
          </a:xfrm>
          <a:prstGeom prst="rect">
            <a:avLst/>
          </a:prstGeom>
          <a:noFill/>
        </p:spPr>
        <p:txBody>
          <a:bodyPr wrap="none" rtlCol="0">
            <a:spAutoFit/>
          </a:bodyPr>
          <a:lstStyle/>
          <a:p>
            <a:r>
              <a:rPr lang="ja-JP" altLang="en-US" dirty="0"/>
              <a:t>スッキリ目覚めで毎朝を快適に！</a:t>
            </a:r>
            <a:r>
              <a:rPr lang="en-US" altLang="ja-JP" dirty="0"/>
              <a:t>★  </a:t>
            </a:r>
            <a:r>
              <a:rPr lang="ja-JP" altLang="en-US" dirty="0"/>
              <a:t>睡眠中のレム睡眠</a:t>
            </a:r>
            <a:r>
              <a:rPr lang="en-US" altLang="ja-JP" dirty="0"/>
              <a:t>/</a:t>
            </a:r>
            <a:r>
              <a:rPr lang="ja-JP" altLang="en-US" dirty="0"/>
              <a:t>ノンレム睡眠状態を加速度センサーを利用して分析</a:t>
            </a:r>
            <a:r>
              <a:rPr lang="ja-JP" altLang="en-US" dirty="0" smtClean="0"/>
              <a:t>！</a:t>
            </a:r>
            <a:endParaRPr lang="en-US" altLang="ja-JP" dirty="0" smtClean="0"/>
          </a:p>
          <a:p>
            <a:r>
              <a:rPr lang="ja-JP" altLang="en-US" dirty="0"/>
              <a:t>就寝の際には全</a:t>
            </a:r>
            <a:r>
              <a:rPr lang="en-US" altLang="ja-JP" dirty="0"/>
              <a:t>10</a:t>
            </a:r>
            <a:r>
              <a:rPr lang="ja-JP" altLang="en-US" dirty="0"/>
              <a:t>曲のオリジナル快眠ミュージックを</a:t>
            </a:r>
            <a:r>
              <a:rPr lang="ja-JP" altLang="en-US" dirty="0" smtClean="0"/>
              <a:t>設定可</a:t>
            </a:r>
            <a:endParaRPr lang="en-US" altLang="ja-JP" dirty="0" smtClean="0"/>
          </a:p>
          <a:p>
            <a:r>
              <a:rPr lang="ja-JP" altLang="en-US" dirty="0" smtClean="0"/>
              <a:t>快眠</a:t>
            </a:r>
            <a:r>
              <a:rPr lang="ja-JP" altLang="en-US" dirty="0"/>
              <a:t>ミュージックには心を落ち着かせる効果があり、心地良い睡眠に</a:t>
            </a:r>
            <a:r>
              <a:rPr lang="ja-JP" altLang="en-US" dirty="0" smtClean="0"/>
              <a:t>効果的</a:t>
            </a:r>
            <a:r>
              <a:rPr lang="ja-JP" altLang="en-US" dirty="0"/>
              <a:t> </a:t>
            </a:r>
            <a:r>
              <a:rPr lang="en-US" altLang="ja-JP" dirty="0"/>
              <a:t> </a:t>
            </a:r>
            <a:endParaRPr kumimoji="1" lang="ja-JP" altLang="en-US" dirty="0"/>
          </a:p>
        </p:txBody>
      </p:sp>
    </p:spTree>
    <p:extLst>
      <p:ext uri="{BB962C8B-B14F-4D97-AF65-F5344CB8AC3E}">
        <p14:creationId xmlns:p14="http://schemas.microsoft.com/office/powerpoint/2010/main" val="250474474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マイクロファイナンス</a:t>
            </a:r>
            <a:endParaRPr kumimoji="1" lang="ja-JP" altLang="en-US" dirty="0"/>
          </a:p>
        </p:txBody>
      </p:sp>
      <p:pic>
        <p:nvPicPr>
          <p:cNvPr id="5" name="コンテンツ プレースホルダー 4" descr="スクリーンショット 2014-01-06 19.42.37.png"/>
          <p:cNvPicPr>
            <a:picLocks noGrp="1" noChangeAspect="1"/>
          </p:cNvPicPr>
          <p:nvPr>
            <p:ph idx="1"/>
          </p:nvPr>
        </p:nvPicPr>
        <p:blipFill>
          <a:blip r:embed="rId3">
            <a:extLst>
              <a:ext uri="{28A0092B-C50C-407E-A947-70E740481C1C}">
                <a14:useLocalDpi xmlns:a14="http://schemas.microsoft.com/office/drawing/2010/main" val="0"/>
              </a:ext>
            </a:extLst>
          </a:blip>
          <a:srcRect t="-15934" b="-15934"/>
          <a:stretch>
            <a:fillRect/>
          </a:stretch>
        </p:blipFill>
        <p:spPr>
          <a:xfrm>
            <a:off x="1895406" y="3864667"/>
            <a:ext cx="4367603" cy="2424074"/>
          </a:xfrm>
        </p:spPr>
      </p:pic>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pic>
        <p:nvPicPr>
          <p:cNvPr id="6" name="図 5" descr="スクリーンショット 2014-01-06 19.44.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93" y="1789670"/>
            <a:ext cx="3966329" cy="2247254"/>
          </a:xfrm>
          <a:prstGeom prst="rect">
            <a:avLst/>
          </a:prstGeom>
        </p:spPr>
      </p:pic>
      <p:pic>
        <p:nvPicPr>
          <p:cNvPr id="7" name="図 6" descr="スクリーンショット 2014-01-06 19.46.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702" y="2073817"/>
            <a:ext cx="3968332" cy="1906314"/>
          </a:xfrm>
          <a:prstGeom prst="rect">
            <a:avLst/>
          </a:prstGeom>
        </p:spPr>
      </p:pic>
    </p:spTree>
    <p:extLst>
      <p:ext uri="{BB962C8B-B14F-4D97-AF65-F5344CB8AC3E}">
        <p14:creationId xmlns:p14="http://schemas.microsoft.com/office/powerpoint/2010/main" val="213868428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1" dirty="0"/>
              <a:t>「現金の要らない未来」実現</a:t>
            </a:r>
            <a:r>
              <a:rPr lang="ja-JP" altLang="en-US" b="1" dirty="0" smtClean="0"/>
              <a:t>を</a:t>
            </a:r>
            <a:r>
              <a:rPr lang="en-US" altLang="ja-JP" b="1" dirty="0" smtClean="0"/>
              <a:t>!</a:t>
            </a:r>
            <a:r>
              <a:rPr lang="en-US" altLang="ja-JP" b="1" dirty="0"/>
              <a:t/>
            </a:r>
            <a:br>
              <a:rPr lang="en-US" altLang="ja-JP" b="1" dirty="0"/>
            </a:br>
            <a:r>
              <a:rPr lang="en-US" altLang="ja-JP" b="1" dirty="0" smtClean="0"/>
              <a:t>          </a:t>
            </a:r>
            <a:r>
              <a:rPr lang="ja-JP" altLang="en-US" b="1" dirty="0" smtClean="0"/>
              <a:t>ペイパル</a:t>
            </a:r>
            <a:r>
              <a:rPr lang="ja-JP" altLang="en-US" b="1" dirty="0"/>
              <a:t>が呼び掛け</a:t>
            </a:r>
            <a:endParaRPr kumimoji="1" lang="ja-JP" altLang="en-US" dirty="0"/>
          </a:p>
        </p:txBody>
      </p:sp>
      <p:pic>
        <p:nvPicPr>
          <p:cNvPr id="4" name="コンテンツ プレースホルダー 3" descr="img_5f5d775a0352764ced80ee2ecfe6905197332.jpg"/>
          <p:cNvPicPr>
            <a:picLocks noGrp="1" noChangeAspect="1"/>
          </p:cNvPicPr>
          <p:nvPr>
            <p:ph idx="1"/>
          </p:nvPr>
        </p:nvPicPr>
        <p:blipFill>
          <a:blip r:embed="rId3">
            <a:extLst>
              <a:ext uri="{28A0092B-C50C-407E-A947-70E740481C1C}">
                <a14:useLocalDpi xmlns:a14="http://schemas.microsoft.com/office/drawing/2010/main" val="0"/>
              </a:ext>
            </a:extLst>
          </a:blip>
          <a:srcRect t="13003" b="13003"/>
          <a:stretch>
            <a:fillRect/>
          </a:stretch>
        </p:blipFill>
        <p:spPr/>
      </p:pic>
      <p:sp>
        <p:nvSpPr>
          <p:cNvPr id="5" name="日付プレースホルダー 4"/>
          <p:cNvSpPr>
            <a:spLocks noGrp="1"/>
          </p:cNvSpPr>
          <p:nvPr>
            <p:ph type="dt" sz="half" idx="10"/>
          </p:nvPr>
        </p:nvSpPr>
        <p:spPr/>
        <p:txBody>
          <a:bodyPr/>
          <a:lstStyle/>
          <a:p>
            <a:r>
              <a:rPr kumimoji="1" lang="en-US" altLang="ja-JP" smtClean="0"/>
              <a:t>2014/01/03</a:t>
            </a:r>
            <a:endParaRPr kumimoji="1" lang="ja-JP" altLang="en-US"/>
          </a:p>
        </p:txBody>
      </p:sp>
    </p:spTree>
    <p:extLst>
      <p:ext uri="{BB962C8B-B14F-4D97-AF65-F5344CB8AC3E}">
        <p14:creationId xmlns:p14="http://schemas.microsoft.com/office/powerpoint/2010/main" val="88694476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spTree>
    <p:extLst>
      <p:ext uri="{BB962C8B-B14F-4D97-AF65-F5344CB8AC3E}">
        <p14:creationId xmlns:p14="http://schemas.microsoft.com/office/powerpoint/2010/main" val="427261888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レシートを写真に撮る家計簿ソフト</a:t>
            </a:r>
            <a:endParaRPr kumimoji="1" lang="ja-JP" altLang="en-US" dirty="0"/>
          </a:p>
        </p:txBody>
      </p:sp>
      <p:pic>
        <p:nvPicPr>
          <p:cNvPr id="10" name="コンテンツ プレースホルダー 9" descr="スクリーンショット 2014-01-03 18.15.29.png"/>
          <p:cNvPicPr>
            <a:picLocks noGrp="1" noChangeAspect="1"/>
          </p:cNvPicPr>
          <p:nvPr>
            <p:ph idx="1"/>
          </p:nvPr>
        </p:nvPicPr>
        <p:blipFill>
          <a:blip r:embed="rId3">
            <a:extLst>
              <a:ext uri="{28A0092B-C50C-407E-A947-70E740481C1C}">
                <a14:useLocalDpi xmlns:a14="http://schemas.microsoft.com/office/drawing/2010/main" val="0"/>
              </a:ext>
            </a:extLst>
          </a:blip>
          <a:srcRect l="-13706" r="-13706"/>
          <a:stretch>
            <a:fillRect/>
          </a:stretch>
        </p:blipFill>
        <p:spPr>
          <a:xfrm>
            <a:off x="-343036" y="1774150"/>
            <a:ext cx="8229600" cy="4525963"/>
          </a:xfrm>
        </p:spPr>
      </p:pic>
      <p:pic>
        <p:nvPicPr>
          <p:cNvPr id="11" name="図 10" descr="zaimlogo-16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783" y="4972770"/>
            <a:ext cx="2032565" cy="609769"/>
          </a:xfrm>
          <a:prstGeom prst="rect">
            <a:avLst/>
          </a:prstGeom>
        </p:spPr>
      </p:pic>
      <p:sp>
        <p:nvSpPr>
          <p:cNvPr id="12" name="日付プレースホルダー 11"/>
          <p:cNvSpPr>
            <a:spLocks noGrp="1"/>
          </p:cNvSpPr>
          <p:nvPr>
            <p:ph type="dt" sz="half" idx="10"/>
          </p:nvPr>
        </p:nvSpPr>
        <p:spPr/>
        <p:txBody>
          <a:bodyPr/>
          <a:lstStyle/>
          <a:p>
            <a:r>
              <a:rPr kumimoji="1" lang="en-US" altLang="ja-JP" smtClean="0"/>
              <a:t>2014/01/03</a:t>
            </a:r>
            <a:endParaRPr kumimoji="1" lang="ja-JP" altLang="en-US"/>
          </a:p>
        </p:txBody>
      </p:sp>
    </p:spTree>
    <p:extLst>
      <p:ext uri="{BB962C8B-B14F-4D97-AF65-F5344CB8AC3E}">
        <p14:creationId xmlns:p14="http://schemas.microsoft.com/office/powerpoint/2010/main" val="101800160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タブレット型通信教育</a:t>
            </a:r>
            <a:endParaRPr kumimoji="1" lang="ja-JP" altLang="en-US" dirty="0"/>
          </a:p>
        </p:txBody>
      </p:sp>
      <p:pic>
        <p:nvPicPr>
          <p:cNvPr id="4" name="コンテンツ プレースホルダー 3" descr="スクリーンショット 2014-01-03 18.34.04.png"/>
          <p:cNvPicPr>
            <a:picLocks noGrp="1" noChangeAspect="1"/>
          </p:cNvPicPr>
          <p:nvPr>
            <p:ph idx="1"/>
          </p:nvPr>
        </p:nvPicPr>
        <p:blipFill>
          <a:blip r:embed="rId3">
            <a:extLst>
              <a:ext uri="{28A0092B-C50C-407E-A947-70E740481C1C}">
                <a14:useLocalDpi xmlns:a14="http://schemas.microsoft.com/office/drawing/2010/main" val="0"/>
              </a:ext>
            </a:extLst>
          </a:blip>
          <a:srcRect l="-11304" r="-11304"/>
          <a:stretch>
            <a:fillRect/>
          </a:stretch>
        </p:blipFill>
        <p:spPr>
          <a:xfrm>
            <a:off x="-256053" y="1739360"/>
            <a:ext cx="8229600" cy="4525963"/>
          </a:xfrm>
        </p:spPr>
      </p:pic>
      <p:pic>
        <p:nvPicPr>
          <p:cNvPr id="5" name="図 4" descr="スクリーンショット 2014-01-03 18.35.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387" y="3216608"/>
            <a:ext cx="4720413" cy="3064462"/>
          </a:xfrm>
          <a:prstGeom prst="rect">
            <a:avLst/>
          </a:prstGeom>
        </p:spPr>
      </p:pic>
      <p:sp>
        <p:nvSpPr>
          <p:cNvPr id="6" name="日付プレースホルダー 5"/>
          <p:cNvSpPr>
            <a:spLocks noGrp="1"/>
          </p:cNvSpPr>
          <p:nvPr>
            <p:ph type="dt" sz="half" idx="10"/>
          </p:nvPr>
        </p:nvSpPr>
        <p:spPr/>
        <p:txBody>
          <a:bodyPr/>
          <a:lstStyle/>
          <a:p>
            <a:r>
              <a:rPr kumimoji="1" lang="en-US" altLang="ja-JP" smtClean="0"/>
              <a:t>2014/01/03</a:t>
            </a:r>
            <a:endParaRPr kumimoji="1" lang="ja-JP" altLang="en-US"/>
          </a:p>
        </p:txBody>
      </p:sp>
    </p:spTree>
    <p:extLst>
      <p:ext uri="{BB962C8B-B14F-4D97-AF65-F5344CB8AC3E}">
        <p14:creationId xmlns:p14="http://schemas.microsoft.com/office/powerpoint/2010/main" val="105054681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スマホで年賀状</a:t>
            </a:r>
            <a:endParaRPr kumimoji="1" lang="ja-JP" altLang="en-US" dirty="0"/>
          </a:p>
        </p:txBody>
      </p:sp>
      <p:pic>
        <p:nvPicPr>
          <p:cNvPr id="4" name="コンテンツ プレースホルダー 3" descr="スクリーンショット 2014-01-03 18.41.45.png"/>
          <p:cNvPicPr>
            <a:picLocks noGrp="1" noChangeAspect="1"/>
          </p:cNvPicPr>
          <p:nvPr>
            <p:ph idx="1"/>
          </p:nvPr>
        </p:nvPicPr>
        <p:blipFill>
          <a:blip r:embed="rId3">
            <a:extLst>
              <a:ext uri="{28A0092B-C50C-407E-A947-70E740481C1C}">
                <a14:useLocalDpi xmlns:a14="http://schemas.microsoft.com/office/drawing/2010/main" val="0"/>
              </a:ext>
            </a:extLst>
          </a:blip>
          <a:srcRect l="-19254" r="-19254"/>
          <a:stretch>
            <a:fillRect/>
          </a:stretch>
        </p:blipFill>
        <p:spPr/>
      </p:pic>
      <p:sp>
        <p:nvSpPr>
          <p:cNvPr id="5" name="日付プレースホルダー 4"/>
          <p:cNvSpPr>
            <a:spLocks noGrp="1"/>
          </p:cNvSpPr>
          <p:nvPr>
            <p:ph type="dt" sz="half" idx="10"/>
          </p:nvPr>
        </p:nvSpPr>
        <p:spPr/>
        <p:txBody>
          <a:bodyPr/>
          <a:lstStyle/>
          <a:p>
            <a:r>
              <a:rPr kumimoji="1" lang="en-US" altLang="ja-JP" smtClean="0"/>
              <a:t>2014/01/03</a:t>
            </a:r>
            <a:endParaRPr kumimoji="1" lang="ja-JP" altLang="en-US"/>
          </a:p>
        </p:txBody>
      </p:sp>
    </p:spTree>
    <p:extLst>
      <p:ext uri="{BB962C8B-B14F-4D97-AF65-F5344CB8AC3E}">
        <p14:creationId xmlns:p14="http://schemas.microsoft.com/office/powerpoint/2010/main" val="342312507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国連が国際ガールズデーを制定　　　　　</a:t>
            </a:r>
            <a:r>
              <a:rPr kumimoji="1" lang="en-US" altLang="ja-JP" dirty="0" smtClean="0"/>
              <a:t/>
            </a:r>
            <a:br>
              <a:rPr kumimoji="1" lang="en-US" altLang="ja-JP" dirty="0" smtClean="0"/>
            </a:br>
            <a:r>
              <a:rPr lang="ja-JP" altLang="ja-JP" dirty="0"/>
              <a:t>　</a:t>
            </a:r>
            <a:r>
              <a:rPr lang="ja-JP" altLang="en-US" dirty="0" smtClean="0"/>
              <a:t>　　　</a:t>
            </a:r>
            <a:r>
              <a:rPr kumimoji="1" lang="en-US" altLang="ja-JP" dirty="0" smtClean="0"/>
              <a:t>〜10</a:t>
            </a:r>
            <a:r>
              <a:rPr kumimoji="1" lang="ja-JP" altLang="en-US" dirty="0" smtClean="0"/>
              <a:t>月</a:t>
            </a:r>
            <a:r>
              <a:rPr lang="en-US" altLang="ja-JP" dirty="0" smtClean="0"/>
              <a:t>11</a:t>
            </a:r>
            <a:r>
              <a:rPr kumimoji="1" lang="ja-JP" altLang="en-US" dirty="0" smtClean="0"/>
              <a:t>日</a:t>
            </a:r>
            <a:r>
              <a:rPr kumimoji="1" lang="en-US" altLang="ja-JP" dirty="0" smtClean="0"/>
              <a:t>〜</a:t>
            </a:r>
            <a:endParaRPr kumimoji="1" lang="ja-JP" altLang="en-US" dirty="0"/>
          </a:p>
        </p:txBody>
      </p:sp>
      <p:sp>
        <p:nvSpPr>
          <p:cNvPr id="3" name="コンテンツ プレースホルダー 2"/>
          <p:cNvSpPr>
            <a:spLocks noGrp="1"/>
          </p:cNvSpPr>
          <p:nvPr>
            <p:ph idx="1"/>
          </p:nvPr>
        </p:nvSpPr>
        <p:spPr/>
        <p:txBody>
          <a:bodyPr/>
          <a:lstStyle/>
          <a:p>
            <a:r>
              <a:rPr lang="en-US" altLang="ja-JP" dirty="0">
                <a:hlinkClick r:id="rId3"/>
              </a:rPr>
              <a:t>http://www.youtube.com/watch?v=v7V-</a:t>
            </a:r>
            <a:r>
              <a:rPr lang="en-US" altLang="ja-JP" dirty="0" smtClean="0">
                <a:hlinkClick r:id="rId3"/>
              </a:rPr>
              <a:t>UboT_IE</a:t>
            </a:r>
            <a:endParaRPr lang="en-US" altLang="ja-JP" dirty="0" smtClean="0"/>
          </a:p>
          <a:p>
            <a:endParaRPr kumimoji="1" lang="en-US" altLang="ja-JP" dirty="0"/>
          </a:p>
          <a:p>
            <a:endParaRPr kumimoji="1" lang="ja-JP" altLang="en-US" dirty="0"/>
          </a:p>
        </p:txBody>
      </p:sp>
      <p:pic>
        <p:nvPicPr>
          <p:cNvPr id="4" name="図 3" descr="スクリーンショット 2014-01-03 18.55.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04" y="2618764"/>
            <a:ext cx="3829591" cy="3395853"/>
          </a:xfrm>
          <a:prstGeom prst="rect">
            <a:avLst/>
          </a:prstGeom>
        </p:spPr>
      </p:pic>
      <p:sp>
        <p:nvSpPr>
          <p:cNvPr id="6" name="テキスト ボックス 5"/>
          <p:cNvSpPr txBox="1"/>
          <p:nvPr/>
        </p:nvSpPr>
        <p:spPr>
          <a:xfrm>
            <a:off x="4688995" y="3913887"/>
            <a:ext cx="4108817" cy="1477328"/>
          </a:xfrm>
          <a:prstGeom prst="rect">
            <a:avLst/>
          </a:prstGeom>
          <a:noFill/>
        </p:spPr>
        <p:txBody>
          <a:bodyPr wrap="none" rtlCol="0">
            <a:spAutoFit/>
          </a:bodyPr>
          <a:lstStyle/>
          <a:p>
            <a:r>
              <a:rPr lang="ja-JP" altLang="en-US" dirty="0"/>
              <a:t>無学、貧困、そしてテロリズム</a:t>
            </a:r>
            <a:r>
              <a:rPr lang="ja-JP" altLang="en-US" dirty="0" smtClean="0"/>
              <a:t>と</a:t>
            </a:r>
            <a:endParaRPr lang="en-US" altLang="ja-JP" dirty="0" smtClean="0"/>
          </a:p>
          <a:p>
            <a:r>
              <a:rPr lang="ja-JP" altLang="en-US" dirty="0" smtClean="0"/>
              <a:t>闘いましょう。</a:t>
            </a:r>
            <a:endParaRPr lang="en-US" altLang="ja-JP" dirty="0" smtClean="0"/>
          </a:p>
          <a:p>
            <a:r>
              <a:rPr lang="ja-JP" altLang="en-US" dirty="0" smtClean="0"/>
              <a:t>本</a:t>
            </a:r>
            <a:r>
              <a:rPr lang="ja-JP" altLang="en-US" dirty="0"/>
              <a:t>を手に取り、ペンを握りましょう</a:t>
            </a:r>
            <a:r>
              <a:rPr lang="ja-JP" altLang="en-US" dirty="0" smtClean="0"/>
              <a:t>。</a:t>
            </a:r>
            <a:endParaRPr lang="en-US" altLang="ja-JP" dirty="0" smtClean="0"/>
          </a:p>
          <a:p>
            <a:r>
              <a:rPr lang="ja-JP" altLang="en-US" dirty="0" smtClean="0"/>
              <a:t>それ</a:t>
            </a:r>
            <a:r>
              <a:rPr lang="ja-JP" altLang="en-US" dirty="0"/>
              <a:t>が私たちに</a:t>
            </a:r>
            <a:r>
              <a:rPr lang="ja-JP" altLang="en-US" dirty="0" smtClean="0"/>
              <a:t>とって</a:t>
            </a:r>
            <a:endParaRPr lang="en-US" altLang="ja-JP" dirty="0" smtClean="0"/>
          </a:p>
          <a:p>
            <a:r>
              <a:rPr lang="ja-JP" altLang="en-US" dirty="0" smtClean="0"/>
              <a:t>もっとも</a:t>
            </a:r>
            <a:r>
              <a:rPr lang="ja-JP" altLang="en-US" dirty="0"/>
              <a:t>強力な武器なのです。</a:t>
            </a:r>
            <a:endParaRPr kumimoji="1" lang="ja-JP" altLang="en-US" dirty="0"/>
          </a:p>
        </p:txBody>
      </p:sp>
      <p:sp>
        <p:nvSpPr>
          <p:cNvPr id="7" name="日付プレースホルダー 6"/>
          <p:cNvSpPr>
            <a:spLocks noGrp="1"/>
          </p:cNvSpPr>
          <p:nvPr>
            <p:ph type="dt" sz="half" idx="10"/>
          </p:nvPr>
        </p:nvSpPr>
        <p:spPr/>
        <p:txBody>
          <a:bodyPr/>
          <a:lstStyle/>
          <a:p>
            <a:r>
              <a:rPr kumimoji="1" lang="en-US" altLang="ja-JP" smtClean="0"/>
              <a:t>2014/01/03</a:t>
            </a:r>
            <a:endParaRPr kumimoji="1" lang="ja-JP" altLang="en-US"/>
          </a:p>
        </p:txBody>
      </p:sp>
    </p:spTree>
    <p:extLst>
      <p:ext uri="{BB962C8B-B14F-4D97-AF65-F5344CB8AC3E}">
        <p14:creationId xmlns:p14="http://schemas.microsoft.com/office/powerpoint/2010/main" val="78703717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Wi-Fi</a:t>
            </a:r>
            <a:r>
              <a:rPr kumimoji="1" lang="ja-JP" altLang="en-US" dirty="0" smtClean="0"/>
              <a:t>搭載ミラーレス一眼カメラ</a:t>
            </a:r>
            <a:endParaRPr kumimoji="1" lang="ja-JP" altLang="en-US" dirty="0"/>
          </a:p>
        </p:txBody>
      </p:sp>
      <p:pic>
        <p:nvPicPr>
          <p:cNvPr id="4" name="コンテンツ プレースホルダー 3" descr="スクリーンショット 2014-01-03 19.12.43.png"/>
          <p:cNvPicPr>
            <a:picLocks noGrp="1" noChangeAspect="1"/>
          </p:cNvPicPr>
          <p:nvPr>
            <p:ph idx="1"/>
          </p:nvPr>
        </p:nvPicPr>
        <p:blipFill>
          <a:blip r:embed="rId3">
            <a:extLst>
              <a:ext uri="{28A0092B-C50C-407E-A947-70E740481C1C}">
                <a14:useLocalDpi xmlns:a14="http://schemas.microsoft.com/office/drawing/2010/main" val="0"/>
              </a:ext>
            </a:extLst>
          </a:blip>
          <a:srcRect t="187" b="187"/>
          <a:stretch>
            <a:fillRect/>
          </a:stretch>
        </p:blipFill>
        <p:spPr>
          <a:xfrm>
            <a:off x="727279" y="3036340"/>
            <a:ext cx="3917573" cy="2174302"/>
          </a:xfrm>
        </p:spPr>
      </p:pic>
      <p:sp>
        <p:nvSpPr>
          <p:cNvPr id="5" name="テキスト ボックス 4"/>
          <p:cNvSpPr txBox="1"/>
          <p:nvPr/>
        </p:nvSpPr>
        <p:spPr>
          <a:xfrm>
            <a:off x="1061182" y="5631961"/>
            <a:ext cx="6586659" cy="369332"/>
          </a:xfrm>
          <a:prstGeom prst="rect">
            <a:avLst/>
          </a:prstGeom>
          <a:noFill/>
        </p:spPr>
        <p:txBody>
          <a:bodyPr wrap="none" rtlCol="0">
            <a:spAutoFit/>
          </a:bodyPr>
          <a:lstStyle/>
          <a:p>
            <a:r>
              <a:rPr lang="en-US" altLang="ja-JP" dirty="0"/>
              <a:t>http://</a:t>
            </a:r>
            <a:r>
              <a:rPr lang="en-US" altLang="ja-JP" dirty="0" err="1"/>
              <a:t>www.sony.jp</a:t>
            </a:r>
            <a:r>
              <a:rPr lang="en-US" altLang="ja-JP" dirty="0"/>
              <a:t>/</a:t>
            </a:r>
            <a:r>
              <a:rPr lang="en-US" altLang="ja-JP" dirty="0" err="1"/>
              <a:t>CorporateCruise</a:t>
            </a:r>
            <a:r>
              <a:rPr lang="en-US" altLang="ja-JP" dirty="0"/>
              <a:t>/Press/201310/13-1016/</a:t>
            </a:r>
            <a:endParaRPr kumimoji="1" lang="ja-JP" altLang="en-US" dirty="0"/>
          </a:p>
        </p:txBody>
      </p:sp>
      <p:pic>
        <p:nvPicPr>
          <p:cNvPr id="6" name="図 5" descr="スクリーンショット 2014-01-03 19.18.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223" y="2010248"/>
            <a:ext cx="3598879" cy="2574033"/>
          </a:xfrm>
          <a:prstGeom prst="rect">
            <a:avLst/>
          </a:prstGeom>
        </p:spPr>
      </p:pic>
      <p:sp>
        <p:nvSpPr>
          <p:cNvPr id="7" name="日付プレースホルダー 6"/>
          <p:cNvSpPr>
            <a:spLocks noGrp="1"/>
          </p:cNvSpPr>
          <p:nvPr>
            <p:ph type="dt" sz="half" idx="10"/>
          </p:nvPr>
        </p:nvSpPr>
        <p:spPr/>
        <p:txBody>
          <a:bodyPr/>
          <a:lstStyle/>
          <a:p>
            <a:r>
              <a:rPr kumimoji="1" lang="en-US" altLang="ja-JP" smtClean="0"/>
              <a:t>2014/01/03</a:t>
            </a:r>
            <a:endParaRPr kumimoji="1" lang="ja-JP" altLang="en-US"/>
          </a:p>
        </p:txBody>
      </p:sp>
    </p:spTree>
    <p:extLst>
      <p:ext uri="{BB962C8B-B14F-4D97-AF65-F5344CB8AC3E}">
        <p14:creationId xmlns:p14="http://schemas.microsoft.com/office/powerpoint/2010/main" val="265310747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ZINE</a:t>
            </a:r>
            <a:r>
              <a:rPr lang="ja-JP" altLang="en-US" dirty="0" smtClean="0"/>
              <a:t>：紙に拘った手作りの小冊子</a:t>
            </a:r>
            <a:r>
              <a:rPr kumimoji="1" lang="en-US" altLang="ja-JP" dirty="0" smtClean="0"/>
              <a:t>   </a:t>
            </a:r>
            <a:endParaRPr kumimoji="1" lang="ja-JP" altLang="en-US" dirty="0"/>
          </a:p>
        </p:txBody>
      </p:sp>
      <p:pic>
        <p:nvPicPr>
          <p:cNvPr id="4" name="コンテンツ プレースホルダー 3" descr="zine image.jpg"/>
          <p:cNvPicPr>
            <a:picLocks noGrp="1" noChangeAspect="1"/>
          </p:cNvPicPr>
          <p:nvPr>
            <p:ph idx="1"/>
          </p:nvPr>
        </p:nvPicPr>
        <p:blipFill>
          <a:blip r:embed="rId3">
            <a:extLst>
              <a:ext uri="{28A0092B-C50C-407E-A947-70E740481C1C}">
                <a14:useLocalDpi xmlns:a14="http://schemas.microsoft.com/office/drawing/2010/main" val="0"/>
              </a:ext>
            </a:extLst>
          </a:blip>
          <a:srcRect t="12956" b="12956"/>
          <a:stretch>
            <a:fillRect/>
          </a:stretch>
        </p:blipFill>
        <p:spPr>
          <a:xfrm>
            <a:off x="779464" y="3175365"/>
            <a:ext cx="3934970" cy="2183957"/>
          </a:xfrm>
        </p:spPr>
      </p:pic>
      <p:pic>
        <p:nvPicPr>
          <p:cNvPr id="5" name="図 4"/>
          <p:cNvPicPr>
            <a:picLocks noChangeAspect="1"/>
          </p:cNvPicPr>
          <p:nvPr/>
        </p:nvPicPr>
        <p:blipFill>
          <a:blip r:embed="rId4"/>
          <a:stretch>
            <a:fillRect/>
          </a:stretch>
        </p:blipFill>
        <p:spPr>
          <a:xfrm>
            <a:off x="5147281" y="2298066"/>
            <a:ext cx="2559338" cy="3426552"/>
          </a:xfrm>
          <a:prstGeom prst="rect">
            <a:avLst/>
          </a:prstGeom>
        </p:spPr>
      </p:pic>
      <p:sp>
        <p:nvSpPr>
          <p:cNvPr id="6" name="テキスト ボックス 5"/>
          <p:cNvSpPr txBox="1"/>
          <p:nvPr/>
        </p:nvSpPr>
        <p:spPr>
          <a:xfrm>
            <a:off x="1200354" y="5724618"/>
            <a:ext cx="2550473" cy="369332"/>
          </a:xfrm>
          <a:prstGeom prst="rect">
            <a:avLst/>
          </a:prstGeom>
          <a:noFill/>
        </p:spPr>
        <p:txBody>
          <a:bodyPr wrap="none" rtlCol="0">
            <a:spAutoFit/>
          </a:bodyPr>
          <a:lstStyle/>
          <a:p>
            <a:r>
              <a:rPr lang="en-US" altLang="ja-JP" dirty="0"/>
              <a:t>http://</a:t>
            </a:r>
            <a:r>
              <a:rPr lang="en-US" altLang="ja-JP" dirty="0" err="1"/>
              <a:t>mountzine.com</a:t>
            </a:r>
            <a:endParaRPr kumimoji="1" lang="ja-JP" altLang="en-US" dirty="0"/>
          </a:p>
        </p:txBody>
      </p:sp>
      <p:sp>
        <p:nvSpPr>
          <p:cNvPr id="7" name="日付プレースホルダー 6"/>
          <p:cNvSpPr>
            <a:spLocks noGrp="1"/>
          </p:cNvSpPr>
          <p:nvPr>
            <p:ph type="dt" sz="half" idx="10"/>
          </p:nvPr>
        </p:nvSpPr>
        <p:spPr/>
        <p:txBody>
          <a:bodyPr/>
          <a:lstStyle/>
          <a:p>
            <a:r>
              <a:rPr kumimoji="1" lang="en-US" altLang="ja-JP" smtClean="0"/>
              <a:t>2014/01/03</a:t>
            </a:r>
            <a:endParaRPr kumimoji="1" lang="ja-JP" altLang="en-US"/>
          </a:p>
        </p:txBody>
      </p:sp>
    </p:spTree>
    <p:extLst>
      <p:ext uri="{BB962C8B-B14F-4D97-AF65-F5344CB8AC3E}">
        <p14:creationId xmlns:p14="http://schemas.microsoft.com/office/powerpoint/2010/main" val="253999938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卒業をなくした</a:t>
            </a:r>
            <a:r>
              <a:rPr kumimoji="1" lang="en-US" altLang="ja-JP" dirty="0" smtClean="0"/>
              <a:t>Web</a:t>
            </a:r>
            <a:r>
              <a:rPr kumimoji="1" lang="ja-JP" altLang="en-US" dirty="0" smtClean="0"/>
              <a:t>の学校</a:t>
            </a:r>
            <a:endParaRPr kumimoji="1" lang="ja-JP" altLang="en-US" dirty="0"/>
          </a:p>
        </p:txBody>
      </p:sp>
      <p:pic>
        <p:nvPicPr>
          <p:cNvPr id="5" name="コンテンツ プレースホルダー 4" descr="スクリーンショット 2014-01-05 12.12.09.png"/>
          <p:cNvPicPr>
            <a:picLocks noGrp="1" noChangeAspect="1"/>
          </p:cNvPicPr>
          <p:nvPr>
            <p:ph idx="1"/>
          </p:nvPr>
        </p:nvPicPr>
        <p:blipFill>
          <a:blip r:embed="rId3">
            <a:extLst>
              <a:ext uri="{28A0092B-C50C-407E-A947-70E740481C1C}">
                <a14:useLocalDpi xmlns:a14="http://schemas.microsoft.com/office/drawing/2010/main" val="0"/>
              </a:ext>
            </a:extLst>
          </a:blip>
          <a:srcRect l="-4847" r="-4847"/>
          <a:stretch>
            <a:fillRect/>
          </a:stretch>
        </p:blipFill>
        <p:spPr>
          <a:xfrm>
            <a:off x="779464" y="1828800"/>
            <a:ext cx="4600658" cy="2553423"/>
          </a:xfrm>
        </p:spPr>
      </p:pic>
      <p:sp>
        <p:nvSpPr>
          <p:cNvPr id="4" name="日付プレースホルダー 3"/>
          <p:cNvSpPr>
            <a:spLocks noGrp="1"/>
          </p:cNvSpPr>
          <p:nvPr>
            <p:ph type="dt" sz="half" idx="10"/>
          </p:nvPr>
        </p:nvSpPr>
        <p:spPr/>
        <p:txBody>
          <a:bodyPr/>
          <a:lstStyle/>
          <a:p>
            <a:r>
              <a:rPr kumimoji="1" lang="en-US" altLang="ja-JP" smtClean="0"/>
              <a:t>2014/01/03</a:t>
            </a:r>
            <a:endParaRPr kumimoji="1" lang="ja-JP" altLang="en-US"/>
          </a:p>
        </p:txBody>
      </p:sp>
      <p:sp>
        <p:nvSpPr>
          <p:cNvPr id="6" name="テキスト ボックス 5"/>
          <p:cNvSpPr txBox="1"/>
          <p:nvPr/>
        </p:nvSpPr>
        <p:spPr>
          <a:xfrm>
            <a:off x="1252422" y="5309988"/>
            <a:ext cx="3104448" cy="369332"/>
          </a:xfrm>
          <a:prstGeom prst="rect">
            <a:avLst/>
          </a:prstGeom>
          <a:noFill/>
        </p:spPr>
        <p:txBody>
          <a:bodyPr wrap="none" rtlCol="0">
            <a:spAutoFit/>
          </a:bodyPr>
          <a:lstStyle/>
          <a:p>
            <a:r>
              <a:rPr lang="en-US" altLang="ja-JP" dirty="0"/>
              <a:t>http://</a:t>
            </a:r>
            <a:r>
              <a:rPr lang="en-US" altLang="ja-JP" dirty="0" err="1"/>
              <a:t>schoo.jp</a:t>
            </a:r>
            <a:r>
              <a:rPr lang="en-US" altLang="ja-JP" dirty="0"/>
              <a:t>/</a:t>
            </a:r>
            <a:r>
              <a:rPr lang="en-US" altLang="ja-JP" dirty="0" err="1"/>
              <a:t>class?f</a:t>
            </a:r>
            <a:r>
              <a:rPr lang="en-US" altLang="ja-JP" dirty="0"/>
              <a:t>=live</a:t>
            </a:r>
            <a:endParaRPr kumimoji="1" lang="ja-JP" altLang="en-US" dirty="0"/>
          </a:p>
        </p:txBody>
      </p:sp>
      <p:pic>
        <p:nvPicPr>
          <p:cNvPr id="7" name="図 6" descr="スクリーンショット 2014-01-05 12.16.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122" y="2666171"/>
            <a:ext cx="2735873" cy="3020365"/>
          </a:xfrm>
          <a:prstGeom prst="rect">
            <a:avLst/>
          </a:prstGeom>
        </p:spPr>
      </p:pic>
    </p:spTree>
    <p:extLst>
      <p:ext uri="{BB962C8B-B14F-4D97-AF65-F5344CB8AC3E}">
        <p14:creationId xmlns:p14="http://schemas.microsoft.com/office/powerpoint/2010/main" val="136219220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theme/theme1.xml><?xml version="1.0" encoding="utf-8"?>
<a:theme xmlns:a="http://schemas.openxmlformats.org/drawingml/2006/main" name="革命">
  <a:themeElements>
    <a:clrScheme name="革命">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革命">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革命">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革命.thmx</Template>
  <TotalTime>2131</TotalTime>
  <Words>2091</Words>
  <Application>Microsoft Office PowerPoint</Application>
  <PresentationFormat>画面に合わせる (4:3)</PresentationFormat>
  <Paragraphs>172</Paragraphs>
  <Slides>20</Slides>
  <Notes>18</Notes>
  <HiddenSlides>0</HiddenSlides>
  <MMClips>0</MMClips>
  <ScaleCrop>false</ScaleCrop>
  <HeadingPairs>
    <vt:vector size="4" baseType="variant">
      <vt:variant>
        <vt:lpstr>テーマ</vt:lpstr>
      </vt:variant>
      <vt:variant>
        <vt:i4>1</vt:i4>
      </vt:variant>
      <vt:variant>
        <vt:lpstr>スライド タイトル</vt:lpstr>
      </vt:variant>
      <vt:variant>
        <vt:i4>20</vt:i4>
      </vt:variant>
    </vt:vector>
  </HeadingPairs>
  <TitlesOfParts>
    <vt:vector size="21" baseType="lpstr">
      <vt:lpstr>革命</vt:lpstr>
      <vt:lpstr> Whole Innovation Catalog 2014</vt:lpstr>
      <vt:lpstr>「現金の要らない未来」実現を!           ペイパルが呼び掛け</vt:lpstr>
      <vt:lpstr>レシートを写真に撮る家計簿ソフト</vt:lpstr>
      <vt:lpstr>タブレット型通信教育</vt:lpstr>
      <vt:lpstr>スマホで年賀状</vt:lpstr>
      <vt:lpstr>国連が国際ガールズデーを制定　　　　　 　　　　〜10月11日〜</vt:lpstr>
      <vt:lpstr>Wi-Fi搭載ミラーレス一眼カメラ</vt:lpstr>
      <vt:lpstr>ZINE：紙に拘った手作りの小冊子   </vt:lpstr>
      <vt:lpstr>卒業をなくしたWebの学校</vt:lpstr>
      <vt:lpstr>ネイティブ広告</vt:lpstr>
      <vt:lpstr>ネット選挙解禁</vt:lpstr>
      <vt:lpstr>遺伝子情報とライフプラン</vt:lpstr>
      <vt:lpstr>ノーベル平和賞候補にマララ</vt:lpstr>
      <vt:lpstr>電子スケジュール帳</vt:lpstr>
      <vt:lpstr>クラウド会計ソフト</vt:lpstr>
      <vt:lpstr>障害者雇用と特例子会社</vt:lpstr>
      <vt:lpstr>家事代行業　ベアーズ</vt:lpstr>
      <vt:lpstr>快眠アプリ</vt:lpstr>
      <vt:lpstr>マイクロファイナンス</vt:lpstr>
      <vt:lpstr>PowerPoint プレゼンテーション</vt:lpstr>
    </vt:vector>
  </TitlesOfParts>
  <Company>Assetplan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Yasuda Akiko</dc:creator>
  <cp:lastModifiedBy>Daiya</cp:lastModifiedBy>
  <cp:revision>53</cp:revision>
  <dcterms:created xsi:type="dcterms:W3CDTF">2014-01-03T08:15:44Z</dcterms:created>
  <dcterms:modified xsi:type="dcterms:W3CDTF">2014-01-16T11:45:03Z</dcterms:modified>
</cp:coreProperties>
</file>