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1" r:id="rId5"/>
    <p:sldId id="275" r:id="rId6"/>
    <p:sldId id="272" r:id="rId7"/>
    <p:sldId id="259" r:id="rId8"/>
    <p:sldId id="263" r:id="rId9"/>
    <p:sldId id="276" r:id="rId10"/>
    <p:sldId id="260" r:id="rId11"/>
    <p:sldId id="273" r:id="rId12"/>
    <p:sldId id="274" r:id="rId13"/>
    <p:sldId id="277" r:id="rId14"/>
    <p:sldId id="264" r:id="rId15"/>
    <p:sldId id="261" r:id="rId16"/>
    <p:sldId id="265" r:id="rId17"/>
    <p:sldId id="266" r:id="rId18"/>
    <p:sldId id="268" r:id="rId19"/>
    <p:sldId id="269" r:id="rId20"/>
    <p:sldId id="270" r:id="rId21"/>
    <p:sldId id="262"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C52FE-13E5-4683-B6E8-EC854E3EA06B}" type="datetimeFigureOut">
              <a:rPr kumimoji="1" lang="ja-JP" altLang="en-US" smtClean="0"/>
              <a:pPr/>
              <a:t>2014/1/16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AAC657-AA65-4BAE-B09E-4F15F9812997}" type="slidenum">
              <a:rPr kumimoji="1" lang="ja-JP" altLang="en-US" smtClean="0"/>
              <a:pPr/>
              <a:t>‹#›</a:t>
            </a:fld>
            <a:endParaRPr kumimoji="1" lang="ja-JP" altLang="en-US"/>
          </a:p>
        </p:txBody>
      </p:sp>
    </p:spTree>
    <p:extLst>
      <p:ext uri="{BB962C8B-B14F-4D97-AF65-F5344CB8AC3E}">
        <p14:creationId xmlns:p14="http://schemas.microsoft.com/office/powerpoint/2010/main" val="6166290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smtClean="0"/>
              <a:t>BtoB</a:t>
            </a:r>
            <a:r>
              <a:rPr kumimoji="1" lang="ja-JP" altLang="en-US" dirty="0" smtClean="0"/>
              <a:t>名古屋の機械部品下請け愛知ドビー　ドメインの拡大で　</a:t>
            </a:r>
            <a:r>
              <a:rPr kumimoji="1" lang="en-US" altLang="ja-JP" dirty="0" err="1" smtClean="0"/>
              <a:t>BtoC</a:t>
            </a:r>
            <a:r>
              <a:rPr kumimoji="1" lang="ja-JP" altLang="en-US" dirty="0" smtClean="0"/>
              <a:t>が</a:t>
            </a:r>
            <a:r>
              <a:rPr kumimoji="1" lang="en-US" altLang="ja-JP" dirty="0" smtClean="0"/>
              <a:t>8</a:t>
            </a:r>
            <a:r>
              <a:rPr kumimoji="1" lang="ja-JP" altLang="en-US" dirty="0" smtClean="0"/>
              <a:t>割に</a:t>
            </a:r>
            <a:endParaRPr kumimoji="1" lang="ja-JP" altLang="en-US" dirty="0"/>
          </a:p>
        </p:txBody>
      </p:sp>
      <p:sp>
        <p:nvSpPr>
          <p:cNvPr id="4" name="スライド番号プレースホルダ 3"/>
          <p:cNvSpPr>
            <a:spLocks noGrp="1"/>
          </p:cNvSpPr>
          <p:nvPr>
            <p:ph type="sldNum" sz="quarter" idx="10"/>
          </p:nvPr>
        </p:nvSpPr>
        <p:spPr/>
        <p:txBody>
          <a:bodyPr/>
          <a:lstStyle/>
          <a:p>
            <a:fld id="{BEAAC657-AA65-4BAE-B09E-4F15F9812997}" type="slidenum">
              <a:rPr kumimoji="1" lang="ja-JP" altLang="en-US" smtClean="0"/>
              <a:pPr/>
              <a:t>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シェアが</a:t>
            </a:r>
            <a:r>
              <a:rPr kumimoji="1" lang="en-US" altLang="ja-JP" dirty="0" err="1" smtClean="0"/>
              <a:t>philanthoropy</a:t>
            </a:r>
            <a:r>
              <a:rPr kumimoji="1" lang="ja-JP" altLang="en-US" dirty="0" smtClean="0"/>
              <a:t>へ</a:t>
            </a:r>
            <a:endParaRPr kumimoji="1" lang="en-US" altLang="ja-JP" dirty="0" smtClean="0"/>
          </a:p>
          <a:p>
            <a:endParaRPr kumimoji="1" lang="en-US" altLang="ja-JP" dirty="0" smtClean="0"/>
          </a:p>
          <a:p>
            <a:r>
              <a:rPr kumimoji="1" lang="ja-JP" altLang="en-US" dirty="0" smtClean="0"/>
              <a:t>アプリは協賛企業の一口</a:t>
            </a:r>
            <a:r>
              <a:rPr kumimoji="1" lang="en-US" altLang="ja-JP" dirty="0" smtClean="0"/>
              <a:t>10</a:t>
            </a:r>
            <a:r>
              <a:rPr kumimoji="1" lang="ja-JP" altLang="en-US" dirty="0" smtClean="0"/>
              <a:t>万円の寄付　と企業広告</a:t>
            </a:r>
            <a:endParaRPr kumimoji="1" lang="ja-JP" altLang="en-US" dirty="0"/>
          </a:p>
        </p:txBody>
      </p:sp>
      <p:sp>
        <p:nvSpPr>
          <p:cNvPr id="4" name="スライド番号プレースホルダ 3"/>
          <p:cNvSpPr>
            <a:spLocks noGrp="1"/>
          </p:cNvSpPr>
          <p:nvPr>
            <p:ph type="sldNum" sz="quarter" idx="10"/>
          </p:nvPr>
        </p:nvSpPr>
        <p:spPr/>
        <p:txBody>
          <a:bodyPr/>
          <a:lstStyle/>
          <a:p>
            <a:fld id="{BEAAC657-AA65-4BAE-B09E-4F15F9812997}" type="slidenum">
              <a:rPr kumimoji="1" lang="ja-JP" altLang="en-US" smtClean="0"/>
              <a:pPr/>
              <a:t>11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b="0" i="0" kern="1200" dirty="0" err="1" smtClean="0">
                <a:solidFill>
                  <a:schemeClr val="tx1"/>
                </a:solidFill>
                <a:latin typeface="+mn-lt"/>
                <a:ea typeface="+mn-ea"/>
                <a:cs typeface="+mn-cs"/>
              </a:rPr>
              <a:t>iPS</a:t>
            </a:r>
            <a:r>
              <a:rPr kumimoji="1" lang="ja-JP" altLang="en-US" sz="1200" b="0" i="0" kern="1200" dirty="0" smtClean="0">
                <a:solidFill>
                  <a:schemeClr val="tx1"/>
                </a:solidFill>
                <a:latin typeface="+mn-lt"/>
                <a:ea typeface="+mn-ea"/>
                <a:cs typeface="+mn-cs"/>
              </a:rPr>
              <a:t>細胞を使った再生医療の研究は日本だけでなく世界的に進められているが、中国科学院の研究チームが驚きの研究成果を発表した。</a:t>
            </a:r>
          </a:p>
          <a:p>
            <a:r>
              <a:rPr kumimoji="1" lang="en-US" altLang="ja-JP" sz="1200" b="1" i="0" kern="1200" dirty="0" err="1" smtClean="0">
                <a:solidFill>
                  <a:schemeClr val="tx1"/>
                </a:solidFill>
                <a:latin typeface="+mn-lt"/>
                <a:ea typeface="+mn-ea"/>
                <a:cs typeface="+mn-cs"/>
              </a:rPr>
              <a:t>iPS</a:t>
            </a:r>
            <a:r>
              <a:rPr kumimoji="1" lang="ja-JP" altLang="en-US" sz="1200" b="1" i="0" kern="1200" dirty="0" smtClean="0">
                <a:solidFill>
                  <a:schemeClr val="tx1"/>
                </a:solidFill>
                <a:latin typeface="+mn-lt"/>
                <a:ea typeface="+mn-ea"/>
                <a:cs typeface="+mn-cs"/>
              </a:rPr>
              <a:t>細胞からマウスの歯の再生に成功したのだが、問題は元になる細胞を採取した場所。なんと尿から取った細胞を元に作成したのだという。</a:t>
            </a:r>
            <a:endParaRPr kumimoji="1" lang="ja-JP" altLang="en-US" sz="1200" b="0" i="0" kern="1200" dirty="0" smtClean="0">
              <a:solidFill>
                <a:schemeClr val="tx1"/>
              </a:solidFill>
              <a:latin typeface="+mn-lt"/>
              <a:ea typeface="+mn-ea"/>
              <a:cs typeface="+mn-cs"/>
            </a:endParaRPr>
          </a:p>
          <a:p>
            <a:r>
              <a:rPr kumimoji="1" lang="ja-JP" altLang="en-US" sz="1200" b="0" i="0" kern="1200" dirty="0" smtClean="0">
                <a:solidFill>
                  <a:schemeClr val="tx1"/>
                </a:solidFill>
                <a:latin typeface="+mn-lt"/>
                <a:ea typeface="+mn-ea"/>
                <a:cs typeface="+mn-cs"/>
              </a:rPr>
              <a:t>歯を作るのには表面を覆うエナメル質を作りだす上皮細胞と、歯の象牙質、セメント質、歯髄を作る間葉系細胞の</a:t>
            </a:r>
            <a:r>
              <a:rPr kumimoji="1" lang="en-US" altLang="ja-JP" sz="1200" b="0" i="0" kern="1200" dirty="0" smtClean="0">
                <a:solidFill>
                  <a:schemeClr val="tx1"/>
                </a:solidFill>
                <a:latin typeface="+mn-lt"/>
                <a:ea typeface="+mn-ea"/>
                <a:cs typeface="+mn-cs"/>
              </a:rPr>
              <a:t>2</a:t>
            </a:r>
            <a:r>
              <a:rPr kumimoji="1" lang="ja-JP" altLang="en-US" sz="1200" b="0" i="0" kern="1200" dirty="0" smtClean="0">
                <a:solidFill>
                  <a:schemeClr val="tx1"/>
                </a:solidFill>
                <a:latin typeface="+mn-lt"/>
                <a:ea typeface="+mn-ea"/>
                <a:cs typeface="+mn-cs"/>
              </a:rPr>
              <a:t>種類の細胞が必要で、いかにこの</a:t>
            </a:r>
            <a:r>
              <a:rPr kumimoji="1" lang="en-US" altLang="ja-JP" sz="1200" b="0" i="0" kern="1200" dirty="0" smtClean="0">
                <a:solidFill>
                  <a:schemeClr val="tx1"/>
                </a:solidFill>
                <a:latin typeface="+mn-lt"/>
                <a:ea typeface="+mn-ea"/>
                <a:cs typeface="+mn-cs"/>
              </a:rPr>
              <a:t>2</a:t>
            </a:r>
            <a:r>
              <a:rPr kumimoji="1" lang="ja-JP" altLang="en-US" sz="1200" b="0" i="0" kern="1200" dirty="0" smtClean="0">
                <a:solidFill>
                  <a:schemeClr val="tx1"/>
                </a:solidFill>
                <a:latin typeface="+mn-lt"/>
                <a:ea typeface="+mn-ea"/>
                <a:cs typeface="+mn-cs"/>
              </a:rPr>
              <a:t>種類の細胞を組み合わせて形作るかが難しいところだ。この部分を中国科学院では、</a:t>
            </a:r>
            <a:r>
              <a:rPr kumimoji="1" lang="en-US" altLang="ja-JP" sz="1200" b="0" i="0" kern="1200" dirty="0" err="1" smtClean="0">
                <a:solidFill>
                  <a:schemeClr val="tx1"/>
                </a:solidFill>
                <a:latin typeface="+mn-lt"/>
                <a:ea typeface="+mn-ea"/>
                <a:cs typeface="+mn-cs"/>
              </a:rPr>
              <a:t>iPS</a:t>
            </a:r>
            <a:r>
              <a:rPr kumimoji="1" lang="ja-JP" altLang="en-US" sz="1200" b="0" i="0" kern="1200" dirty="0" smtClean="0">
                <a:solidFill>
                  <a:schemeClr val="tx1"/>
                </a:solidFill>
                <a:latin typeface="+mn-lt"/>
                <a:ea typeface="+mn-ea"/>
                <a:cs typeface="+mn-cs"/>
              </a:rPr>
              <a:t>細胞から作った上皮細胞と胚間葉系細胞をシート状にすることで解決したとのこと。このシートをマウスに移植したところ、</a:t>
            </a:r>
            <a:r>
              <a:rPr kumimoji="1" lang="en-US" altLang="ja-JP" sz="1200" b="0" i="0" kern="1200" dirty="0" smtClean="0">
                <a:solidFill>
                  <a:schemeClr val="tx1"/>
                </a:solidFill>
                <a:latin typeface="+mn-lt"/>
                <a:ea typeface="+mn-ea"/>
                <a:cs typeface="+mn-cs"/>
              </a:rPr>
              <a:t>3</a:t>
            </a:r>
            <a:r>
              <a:rPr kumimoji="1" lang="ja-JP" altLang="en-US" sz="1200" b="0" i="0" kern="1200" dirty="0" smtClean="0">
                <a:solidFill>
                  <a:schemeClr val="tx1"/>
                </a:solidFill>
                <a:latin typeface="+mn-lt"/>
                <a:ea typeface="+mn-ea"/>
                <a:cs typeface="+mn-cs"/>
              </a:rPr>
              <a:t>週間で歯のような構造に成長していたという。</a:t>
            </a:r>
          </a:p>
          <a:p>
            <a:r>
              <a:rPr kumimoji="1" lang="ja-JP" altLang="en-US" sz="1200" b="0" i="0" kern="1200" dirty="0" smtClean="0">
                <a:solidFill>
                  <a:schemeClr val="tx1"/>
                </a:solidFill>
                <a:latin typeface="+mn-lt"/>
                <a:ea typeface="+mn-ea"/>
                <a:cs typeface="+mn-cs"/>
              </a:rPr>
              <a:t>この人工的に作られた歯には、歯髄と象牙質、エナメル形成細胞が含まれていて、人間の葉と構造的に似ているそうだ。</a:t>
            </a:r>
          </a:p>
          <a:p>
            <a:r>
              <a:rPr kumimoji="1" lang="ja-JP" altLang="en-US" sz="1200" b="0" i="0" kern="1200" dirty="0" smtClean="0">
                <a:solidFill>
                  <a:schemeClr val="tx1"/>
                </a:solidFill>
                <a:latin typeface="+mn-lt"/>
                <a:ea typeface="+mn-ea"/>
                <a:cs typeface="+mn-cs"/>
              </a:rPr>
              <a:t>ただし、現段階では作られた歯の硬さは本来の人間の歯の</a:t>
            </a:r>
            <a:r>
              <a:rPr kumimoji="1" lang="en-US" altLang="ja-JP" sz="1200" b="0" i="0" kern="1200" dirty="0" smtClean="0">
                <a:solidFill>
                  <a:schemeClr val="tx1"/>
                </a:solidFill>
                <a:latin typeface="+mn-lt"/>
                <a:ea typeface="+mn-ea"/>
                <a:cs typeface="+mn-cs"/>
              </a:rPr>
              <a:t>30%</a:t>
            </a:r>
            <a:r>
              <a:rPr kumimoji="1" lang="ja-JP" altLang="en-US" sz="1200" b="0" i="0" kern="1200" dirty="0" err="1" smtClean="0">
                <a:solidFill>
                  <a:schemeClr val="tx1"/>
                </a:solidFill>
                <a:latin typeface="+mn-lt"/>
                <a:ea typeface="+mn-ea"/>
                <a:cs typeface="+mn-cs"/>
              </a:rPr>
              <a:t>ほどで</a:t>
            </a:r>
            <a:r>
              <a:rPr kumimoji="1" lang="ja-JP" altLang="en-US" sz="1200" b="0" i="0" kern="1200" dirty="0" smtClean="0">
                <a:solidFill>
                  <a:schemeClr val="tx1"/>
                </a:solidFill>
                <a:latin typeface="+mn-lt"/>
                <a:ea typeface="+mn-ea"/>
                <a:cs typeface="+mn-cs"/>
              </a:rPr>
              <a:t>あり、中国科学院では細胞や組織の混合の割合を変えることで解決できるのでは</a:t>
            </a:r>
          </a:p>
          <a:p>
            <a:endParaRPr kumimoji="1" lang="ja-JP" altLang="en-US" dirty="0"/>
          </a:p>
        </p:txBody>
      </p:sp>
      <p:sp>
        <p:nvSpPr>
          <p:cNvPr id="4" name="スライド番号プレースホルダ 3"/>
          <p:cNvSpPr>
            <a:spLocks noGrp="1"/>
          </p:cNvSpPr>
          <p:nvPr>
            <p:ph type="sldNum" sz="quarter" idx="10"/>
          </p:nvPr>
        </p:nvSpPr>
        <p:spPr/>
        <p:txBody>
          <a:bodyPr/>
          <a:lstStyle/>
          <a:p>
            <a:fld id="{BEAAC657-AA65-4BAE-B09E-4F15F9812997}" type="slidenum">
              <a:rPr kumimoji="1" lang="ja-JP" altLang="en-US" smtClean="0"/>
              <a:pPr/>
              <a:t>20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FE742-A5C3-4947-813A-F07F2F57A56B}" type="datetimeFigureOut">
              <a:rPr kumimoji="1" lang="ja-JP" altLang="en-US" smtClean="0"/>
              <a:pPr/>
              <a:t>2014/1/16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3EAE2E6-1FAB-4476-8682-9F304C0B786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FE742-A5C3-4947-813A-F07F2F57A56B}" type="datetimeFigureOut">
              <a:rPr kumimoji="1" lang="ja-JP" altLang="en-US" smtClean="0"/>
              <a:pPr/>
              <a:t>2014/1/16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AE2E6-1FAB-4476-8682-9F304C0B786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2800" dirty="0" smtClean="0"/>
              <a:t>WEB</a:t>
            </a:r>
            <a:r>
              <a:rPr kumimoji="1" lang="ja-JP" altLang="en-US" sz="2800" dirty="0" smtClean="0"/>
              <a:t>マーケティングイノベーション</a:t>
            </a:r>
            <a:r>
              <a:rPr kumimoji="1" lang="en-US" altLang="ja-JP" sz="2800" dirty="0" smtClean="0"/>
              <a:t/>
            </a:r>
            <a:br>
              <a:rPr kumimoji="1" lang="en-US" altLang="ja-JP" sz="2800" dirty="0" smtClean="0"/>
            </a:br>
            <a:r>
              <a:rPr lang="ja-JP" altLang="en-US" sz="2800" dirty="0" smtClean="0"/>
              <a:t>私的イノベーションカタログ</a:t>
            </a:r>
            <a:endParaRPr kumimoji="1" lang="ja-JP" altLang="en-US" sz="2800" dirty="0"/>
          </a:p>
        </p:txBody>
      </p:sp>
      <p:sp>
        <p:nvSpPr>
          <p:cNvPr id="3" name="サブタイトル 2"/>
          <p:cNvSpPr>
            <a:spLocks noGrp="1"/>
          </p:cNvSpPr>
          <p:nvPr>
            <p:ph type="subTitle" idx="1"/>
          </p:nvPr>
        </p:nvSpPr>
        <p:spPr/>
        <p:txBody>
          <a:bodyPr>
            <a:normAutofit/>
          </a:bodyPr>
          <a:lstStyle/>
          <a:p>
            <a:r>
              <a:rPr kumimoji="1" lang="en-US" altLang="ja-JP" sz="2800" dirty="0" smtClean="0"/>
              <a:t>2014</a:t>
            </a:r>
            <a:r>
              <a:rPr kumimoji="1" lang="ja-JP" altLang="en-US" sz="2800" dirty="0" smtClean="0"/>
              <a:t>年</a:t>
            </a:r>
            <a:r>
              <a:rPr kumimoji="1" lang="en-US" altLang="ja-JP" sz="2800" dirty="0" smtClean="0"/>
              <a:t>1</a:t>
            </a:r>
            <a:r>
              <a:rPr kumimoji="1" lang="ja-JP" altLang="en-US" sz="2800" dirty="0" smtClean="0"/>
              <a:t>月</a:t>
            </a:r>
            <a:r>
              <a:rPr kumimoji="1" lang="en-US" altLang="ja-JP" sz="2800" dirty="0" smtClean="0"/>
              <a:t>16</a:t>
            </a:r>
            <a:r>
              <a:rPr kumimoji="1" lang="ja-JP" altLang="en-US" sz="2800" dirty="0" smtClean="0"/>
              <a:t>日</a:t>
            </a:r>
            <a:endParaRPr kumimoji="1" lang="en-US" altLang="ja-JP" sz="2800" dirty="0" smtClean="0"/>
          </a:p>
          <a:p>
            <a:r>
              <a:rPr kumimoji="1" lang="ja-JP" altLang="en-US" sz="2800" dirty="0" smtClean="0"/>
              <a:t>小野寺　美穂</a:t>
            </a:r>
            <a:endParaRPr kumimoji="1" lang="ja-JP"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148064" y="1340768"/>
            <a:ext cx="2923801" cy="2859187"/>
          </a:xfrm>
          <a:prstGeom prst="rect">
            <a:avLst/>
          </a:prstGeom>
          <a:noFill/>
          <a:ln w="9525">
            <a:noFill/>
            <a:miter lim="800000"/>
            <a:headEnd/>
            <a:tailEnd/>
          </a:ln>
        </p:spPr>
      </p:pic>
      <p:pic>
        <p:nvPicPr>
          <p:cNvPr id="2" name="Picture 4"/>
          <p:cNvPicPr>
            <a:picLocks noChangeAspect="1" noChangeArrowheads="1"/>
          </p:cNvPicPr>
          <p:nvPr/>
        </p:nvPicPr>
        <p:blipFill>
          <a:blip r:embed="rId3" cstate="print"/>
          <a:srcRect/>
          <a:stretch>
            <a:fillRect/>
          </a:stretch>
        </p:blipFill>
        <p:spPr bwMode="auto">
          <a:xfrm>
            <a:off x="539552" y="1124744"/>
            <a:ext cx="4633412" cy="1944216"/>
          </a:xfrm>
          <a:prstGeom prst="rect">
            <a:avLst/>
          </a:prstGeom>
          <a:noFill/>
          <a:ln w="9525">
            <a:noFill/>
            <a:miter lim="800000"/>
            <a:headEnd/>
            <a:tailEnd/>
          </a:ln>
        </p:spPr>
      </p:pic>
      <p:sp>
        <p:nvSpPr>
          <p:cNvPr id="4" name="テキスト ボックス 3"/>
          <p:cNvSpPr txBox="1"/>
          <p:nvPr/>
        </p:nvSpPr>
        <p:spPr>
          <a:xfrm>
            <a:off x="539552" y="476672"/>
            <a:ext cx="3956532" cy="369332"/>
          </a:xfrm>
          <a:prstGeom prst="rect">
            <a:avLst/>
          </a:prstGeom>
          <a:noFill/>
        </p:spPr>
        <p:txBody>
          <a:bodyPr wrap="none" rtlCol="0">
            <a:spAutoFit/>
          </a:bodyPr>
          <a:lstStyle/>
          <a:p>
            <a:r>
              <a:rPr lang="ja-JP" altLang="en-US" dirty="0" smtClean="0"/>
              <a:t>サーモス　</a:t>
            </a:r>
            <a:r>
              <a:rPr lang="en-US" altLang="ja-JP" dirty="0" smtClean="0"/>
              <a:t>x</a:t>
            </a:r>
            <a:r>
              <a:rPr lang="ja-JP" altLang="en-US" dirty="0" smtClean="0"/>
              <a:t>サントリー</a:t>
            </a:r>
            <a:r>
              <a:rPr lang="en-US" altLang="ja-JP" dirty="0" smtClean="0"/>
              <a:t>x</a:t>
            </a:r>
            <a:r>
              <a:rPr lang="ja-JP" altLang="en-US" dirty="0" smtClean="0"/>
              <a:t>セブンアンドアイ</a:t>
            </a:r>
            <a:endParaRPr kumimoji="1" lang="ja-JP" altLang="en-US" dirty="0"/>
          </a:p>
        </p:txBody>
      </p:sp>
      <p:sp>
        <p:nvSpPr>
          <p:cNvPr id="5" name="テキスト ボックス 4"/>
          <p:cNvSpPr txBox="1"/>
          <p:nvPr/>
        </p:nvSpPr>
        <p:spPr>
          <a:xfrm>
            <a:off x="611560" y="4869160"/>
            <a:ext cx="8280920" cy="1477328"/>
          </a:xfrm>
          <a:prstGeom prst="rect">
            <a:avLst/>
          </a:prstGeom>
          <a:noFill/>
        </p:spPr>
        <p:txBody>
          <a:bodyPr wrap="square" rtlCol="0">
            <a:spAutoFit/>
          </a:bodyPr>
          <a:lstStyle/>
          <a:p>
            <a:r>
              <a:rPr kumimoji="1" lang="ja-JP" altLang="en-US" dirty="0" smtClean="0"/>
              <a:t>ポーション：サントリー</a:t>
            </a:r>
            <a:endParaRPr kumimoji="1" lang="en-US" altLang="ja-JP" dirty="0" smtClean="0"/>
          </a:p>
          <a:p>
            <a:r>
              <a:rPr lang="ja-JP" altLang="en-US" dirty="0" smtClean="0"/>
              <a:t>マグ：サーモス</a:t>
            </a:r>
            <a:endParaRPr kumimoji="1" lang="en-US" altLang="ja-JP" dirty="0" smtClean="0"/>
          </a:p>
          <a:p>
            <a:r>
              <a:rPr kumimoji="1" lang="ja-JP" altLang="en-US" dirty="0" smtClean="0"/>
              <a:t>販路：セブンアンドアイ</a:t>
            </a:r>
            <a:endParaRPr kumimoji="1" lang="en-US" altLang="ja-JP" dirty="0" smtClean="0"/>
          </a:p>
          <a:p>
            <a:r>
              <a:rPr kumimoji="1" lang="ja-JP" altLang="en-US" dirty="0" smtClean="0"/>
              <a:t>味の展開：ユーザー　？？</a:t>
            </a:r>
            <a:endParaRPr kumimoji="1" lang="en-US" altLang="ja-JP" dirty="0" smtClean="0"/>
          </a:p>
          <a:p>
            <a:r>
              <a:rPr kumimoji="1" lang="en-US" altLang="ja-JP" dirty="0" err="1" smtClean="0"/>
              <a:t>Instagram</a:t>
            </a:r>
            <a:r>
              <a:rPr kumimoji="1" lang="ja-JP" altLang="en-US" dirty="0" err="1" smtClean="0"/>
              <a:t>での</a:t>
            </a:r>
            <a:r>
              <a:rPr kumimoji="1" lang="ja-JP" altLang="en-US" dirty="0" smtClean="0"/>
              <a:t>写真共有・コミュニティ醸成　⇒新メニューの企画</a:t>
            </a:r>
            <a:endParaRPr kumimoji="1" lang="ja-JP" altLang="en-US" dirty="0"/>
          </a:p>
        </p:txBody>
      </p:sp>
      <p:pic>
        <p:nvPicPr>
          <p:cNvPr id="10242" name="Picture 2"/>
          <p:cNvPicPr>
            <a:picLocks noChangeAspect="1" noChangeArrowheads="1"/>
          </p:cNvPicPr>
          <p:nvPr/>
        </p:nvPicPr>
        <p:blipFill>
          <a:blip r:embed="rId4" cstate="print"/>
          <a:srcRect/>
          <a:stretch>
            <a:fillRect/>
          </a:stretch>
        </p:blipFill>
        <p:spPr bwMode="auto">
          <a:xfrm>
            <a:off x="611560" y="3212976"/>
            <a:ext cx="4275029" cy="914970"/>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5004048" y="4293096"/>
            <a:ext cx="1512168" cy="149517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2475934" cy="369332"/>
          </a:xfrm>
          <a:prstGeom prst="rect">
            <a:avLst/>
          </a:prstGeom>
          <a:noFill/>
        </p:spPr>
        <p:txBody>
          <a:bodyPr wrap="none" rtlCol="0">
            <a:spAutoFit/>
          </a:bodyPr>
          <a:lstStyle/>
          <a:p>
            <a:r>
              <a:rPr kumimoji="1" lang="en-US" altLang="ja-JP" dirty="0" smtClean="0"/>
              <a:t>NPO</a:t>
            </a:r>
            <a:r>
              <a:rPr kumimoji="1" lang="ja-JP" altLang="en-US" dirty="0" smtClean="0"/>
              <a:t>法人　</a:t>
            </a:r>
            <a:r>
              <a:rPr kumimoji="1" lang="en-US" altLang="ja-JP" dirty="0" smtClean="0"/>
              <a:t>Table for Two</a:t>
            </a:r>
            <a:endParaRPr kumimoji="1" lang="ja-JP" altLang="en-US" dirty="0"/>
          </a:p>
        </p:txBody>
      </p:sp>
      <p:sp>
        <p:nvSpPr>
          <p:cNvPr id="3" name="テキスト ボックス 2"/>
          <p:cNvSpPr txBox="1"/>
          <p:nvPr/>
        </p:nvSpPr>
        <p:spPr>
          <a:xfrm>
            <a:off x="611560" y="5085184"/>
            <a:ext cx="8739893" cy="2308324"/>
          </a:xfrm>
          <a:prstGeom prst="rect">
            <a:avLst/>
          </a:prstGeom>
          <a:noFill/>
        </p:spPr>
        <p:txBody>
          <a:bodyPr wrap="none" rtlCol="0">
            <a:spAutoFit/>
          </a:bodyPr>
          <a:lstStyle/>
          <a:p>
            <a:r>
              <a:rPr lang="ja-JP" altLang="en-US" dirty="0" smtClean="0"/>
              <a:t>協賛企業の社員食堂、レストラン、自販機などで購入すると募金される</a:t>
            </a:r>
            <a:endParaRPr kumimoji="1" lang="en-US" altLang="ja-JP" dirty="0" smtClean="0"/>
          </a:p>
          <a:p>
            <a:endParaRPr lang="en-US" altLang="ja-JP" dirty="0" smtClean="0"/>
          </a:p>
          <a:p>
            <a:r>
              <a:rPr kumimoji="1" lang="en-US" altLang="ja-JP" dirty="0" smtClean="0"/>
              <a:t>Table for Two </a:t>
            </a:r>
            <a:r>
              <a:rPr kumimoji="1" lang="ja-JP" altLang="en-US" dirty="0" smtClean="0"/>
              <a:t>アプリ</a:t>
            </a:r>
            <a:endParaRPr kumimoji="1" lang="en-US" altLang="ja-JP" dirty="0" smtClean="0"/>
          </a:p>
          <a:p>
            <a:r>
              <a:rPr lang="ja-JP" altLang="en-US" dirty="0" smtClean="0"/>
              <a:t>撮影した食事の内容をアップ・アプリが認識・ヘルシーだったら募金される（協賛企業より）</a:t>
            </a:r>
            <a:endParaRPr lang="en-US" altLang="ja-JP" dirty="0" smtClean="0"/>
          </a:p>
          <a:p>
            <a:r>
              <a:rPr lang="ja-JP" altLang="en-US" dirty="0" smtClean="0"/>
              <a:t>楽天レシピに投稿すると募金される</a:t>
            </a:r>
            <a:endParaRPr lang="en-US" altLang="ja-JP" dirty="0" smtClean="0"/>
          </a:p>
          <a:p>
            <a:endParaRPr lang="en-US" altLang="ja-JP" dirty="0" smtClean="0"/>
          </a:p>
          <a:p>
            <a:endParaRPr kumimoji="1" lang="en-US" altLang="ja-JP" dirty="0" smtClean="0"/>
          </a:p>
          <a:p>
            <a:endParaRPr kumimoji="1" lang="ja-JP" altLang="en-US" dirty="0"/>
          </a:p>
        </p:txBody>
      </p:sp>
      <p:pic>
        <p:nvPicPr>
          <p:cNvPr id="2050" name="Picture 2"/>
          <p:cNvPicPr>
            <a:picLocks noChangeAspect="1" noChangeArrowheads="1"/>
          </p:cNvPicPr>
          <p:nvPr/>
        </p:nvPicPr>
        <p:blipFill>
          <a:blip r:embed="rId3" cstate="print"/>
          <a:srcRect/>
          <a:stretch>
            <a:fillRect/>
          </a:stretch>
        </p:blipFill>
        <p:spPr bwMode="auto">
          <a:xfrm>
            <a:off x="539552" y="2780928"/>
            <a:ext cx="2107108" cy="167115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7544" y="908721"/>
            <a:ext cx="5784537" cy="1512168"/>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372200" y="980728"/>
            <a:ext cx="2057400" cy="413385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851920" y="4293096"/>
            <a:ext cx="3039417" cy="71148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2584362" cy="369332"/>
          </a:xfrm>
          <a:prstGeom prst="rect">
            <a:avLst/>
          </a:prstGeom>
          <a:noFill/>
        </p:spPr>
        <p:txBody>
          <a:bodyPr wrap="none" rtlCol="0">
            <a:spAutoFit/>
          </a:bodyPr>
          <a:lstStyle/>
          <a:p>
            <a:r>
              <a:rPr lang="en-US" altLang="ja-JP" dirty="0" smtClean="0"/>
              <a:t>NPO</a:t>
            </a:r>
            <a:r>
              <a:rPr lang="ja-JP" altLang="en-US" dirty="0" smtClean="0"/>
              <a:t>　法人　フローレンス</a:t>
            </a:r>
            <a:endParaRPr lang="en-US" altLang="ja-JP" dirty="0" smtClean="0"/>
          </a:p>
        </p:txBody>
      </p:sp>
      <p:sp>
        <p:nvSpPr>
          <p:cNvPr id="3" name="テキスト ボックス 2"/>
          <p:cNvSpPr txBox="1"/>
          <p:nvPr/>
        </p:nvSpPr>
        <p:spPr>
          <a:xfrm>
            <a:off x="611560" y="5013176"/>
            <a:ext cx="7752443" cy="2031325"/>
          </a:xfrm>
          <a:prstGeom prst="rect">
            <a:avLst/>
          </a:prstGeom>
          <a:noFill/>
        </p:spPr>
        <p:txBody>
          <a:bodyPr wrap="none" rtlCol="0">
            <a:spAutoFit/>
          </a:bodyPr>
          <a:lstStyle/>
          <a:p>
            <a:r>
              <a:rPr lang="ja-JP" altLang="en-US" dirty="0" smtClean="0"/>
              <a:t>病児保育サービス　</a:t>
            </a:r>
            <a:endParaRPr lang="en-US" altLang="ja-JP" dirty="0" smtClean="0"/>
          </a:p>
          <a:p>
            <a:r>
              <a:rPr lang="ja-JP" altLang="en-US" dirty="0" smtClean="0"/>
              <a:t>フローレンスが目指す社会は、「子育てと仕事の両立が当たり前の社会」。</a:t>
            </a:r>
            <a:endParaRPr lang="en-US" altLang="ja-JP" dirty="0" smtClean="0"/>
          </a:p>
          <a:p>
            <a:endParaRPr lang="en-US" altLang="ja-JP" dirty="0" smtClean="0"/>
          </a:p>
          <a:p>
            <a:r>
              <a:rPr lang="ja-JP" altLang="en-US" u="sng" dirty="0" smtClean="0"/>
              <a:t>朝</a:t>
            </a:r>
            <a:r>
              <a:rPr lang="en-US" altLang="ja-JP" u="sng" dirty="0" smtClean="0"/>
              <a:t>7</a:t>
            </a:r>
            <a:r>
              <a:rPr lang="ja-JP" altLang="en-US" u="sng" dirty="0" smtClean="0"/>
              <a:t>時までに電話すれば、</a:t>
            </a:r>
            <a:r>
              <a:rPr lang="en-US" altLang="ja-JP" u="sng" dirty="0" smtClean="0"/>
              <a:t>100</a:t>
            </a:r>
            <a:r>
              <a:rPr lang="ja-JP" altLang="en-US" u="sng" dirty="0" smtClean="0"/>
              <a:t>％保育</a:t>
            </a:r>
            <a:r>
              <a:rPr lang="ja-JP" altLang="en-US" dirty="0" smtClean="0"/>
              <a:t>をお願いできる仕組み　感染症でも対応。</a:t>
            </a:r>
            <a:endParaRPr lang="en-US" altLang="ja-JP" dirty="0" smtClean="0"/>
          </a:p>
          <a:p>
            <a:r>
              <a:rPr lang="ja-JP" altLang="en-US" dirty="0" smtClean="0"/>
              <a:t>使用者は月々の固定料金を支払う。</a:t>
            </a:r>
            <a:endParaRPr lang="en-US" altLang="ja-JP" dirty="0" smtClean="0"/>
          </a:p>
          <a:p>
            <a:endParaRPr kumimoji="1" lang="en-US" altLang="ja-JP" dirty="0" smtClean="0"/>
          </a:p>
          <a:p>
            <a:endParaRPr kumimoji="1" lang="ja-JP" altLang="en-US" dirty="0"/>
          </a:p>
        </p:txBody>
      </p:sp>
      <p:pic>
        <p:nvPicPr>
          <p:cNvPr id="3074" name="Picture 2"/>
          <p:cNvPicPr>
            <a:picLocks noChangeAspect="1" noChangeArrowheads="1"/>
          </p:cNvPicPr>
          <p:nvPr/>
        </p:nvPicPr>
        <p:blipFill>
          <a:blip r:embed="rId2" cstate="print"/>
          <a:srcRect/>
          <a:stretch>
            <a:fillRect/>
          </a:stretch>
        </p:blipFill>
        <p:spPr bwMode="auto">
          <a:xfrm>
            <a:off x="899592" y="1340768"/>
            <a:ext cx="6686550" cy="26955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56176" y="404664"/>
            <a:ext cx="1790700" cy="7524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1362874" cy="369332"/>
          </a:xfrm>
          <a:prstGeom prst="rect">
            <a:avLst/>
          </a:prstGeom>
          <a:noFill/>
        </p:spPr>
        <p:txBody>
          <a:bodyPr wrap="none" rtlCol="0">
            <a:spAutoFit/>
          </a:bodyPr>
          <a:lstStyle/>
          <a:p>
            <a:r>
              <a:rPr lang="ja-JP" altLang="en-US" dirty="0" smtClean="0"/>
              <a:t>本：　</a:t>
            </a:r>
            <a:r>
              <a:rPr lang="en-US" altLang="ja-JP" dirty="0" smtClean="0"/>
              <a:t>Lean In</a:t>
            </a:r>
          </a:p>
        </p:txBody>
      </p:sp>
      <p:sp>
        <p:nvSpPr>
          <p:cNvPr id="4" name="テキスト ボックス 3"/>
          <p:cNvSpPr txBox="1"/>
          <p:nvPr/>
        </p:nvSpPr>
        <p:spPr>
          <a:xfrm>
            <a:off x="611560" y="4725144"/>
            <a:ext cx="3742691" cy="1754326"/>
          </a:xfrm>
          <a:prstGeom prst="rect">
            <a:avLst/>
          </a:prstGeom>
          <a:noFill/>
        </p:spPr>
        <p:txBody>
          <a:bodyPr wrap="none" rtlCol="0">
            <a:spAutoFit/>
          </a:bodyPr>
          <a:lstStyle/>
          <a:p>
            <a:r>
              <a:rPr lang="en-US" altLang="ja-JP" dirty="0" err="1" smtClean="0"/>
              <a:t>Facebook</a:t>
            </a:r>
            <a:r>
              <a:rPr lang="en-US" altLang="ja-JP" dirty="0" smtClean="0"/>
              <a:t> </a:t>
            </a:r>
            <a:r>
              <a:rPr lang="ja-JP" altLang="en-US" dirty="0" smtClean="0"/>
              <a:t>の</a:t>
            </a:r>
            <a:r>
              <a:rPr lang="en-US" altLang="ja-JP" dirty="0" smtClean="0"/>
              <a:t>COO Sheryl Sandberg</a:t>
            </a:r>
            <a:r>
              <a:rPr lang="ja-JP" altLang="en-US" dirty="0" smtClean="0"/>
              <a:t>著。</a:t>
            </a:r>
            <a:endParaRPr lang="en-US" altLang="ja-JP" dirty="0" smtClean="0"/>
          </a:p>
          <a:p>
            <a:r>
              <a:rPr lang="en-US" altLang="ja-JP" dirty="0" smtClean="0"/>
              <a:t>Women, work and the will to lead</a:t>
            </a:r>
          </a:p>
          <a:p>
            <a:endParaRPr lang="en-US" altLang="ja-JP" dirty="0" smtClean="0"/>
          </a:p>
          <a:p>
            <a:endParaRPr lang="en-US" altLang="ja-JP" dirty="0" smtClean="0"/>
          </a:p>
          <a:p>
            <a:endParaRPr kumimoji="1" lang="en-US" altLang="ja-JP" dirty="0" smtClean="0"/>
          </a:p>
          <a:p>
            <a:endParaRPr kumimoji="1" lang="ja-JP" altLang="en-US" dirty="0"/>
          </a:p>
        </p:txBody>
      </p:sp>
      <p:pic>
        <p:nvPicPr>
          <p:cNvPr id="8195" name="Picture 3"/>
          <p:cNvPicPr>
            <a:picLocks noChangeAspect="1" noChangeArrowheads="1"/>
          </p:cNvPicPr>
          <p:nvPr/>
        </p:nvPicPr>
        <p:blipFill>
          <a:blip r:embed="rId2" cstate="print"/>
          <a:srcRect/>
          <a:stretch>
            <a:fillRect/>
          </a:stretch>
        </p:blipFill>
        <p:spPr bwMode="auto">
          <a:xfrm>
            <a:off x="3275856" y="404664"/>
            <a:ext cx="2581275" cy="4200525"/>
          </a:xfrm>
          <a:prstGeom prst="rect">
            <a:avLst/>
          </a:prstGeom>
          <a:noFill/>
          <a:ln w="9525">
            <a:solidFill>
              <a:schemeClr val="accent1">
                <a:shade val="50000"/>
              </a:schemeClr>
            </a:solidFill>
            <a:miter lim="800000"/>
            <a:headEnd/>
            <a:tailEnd/>
          </a:ln>
        </p:spPr>
      </p:pic>
      <p:sp>
        <p:nvSpPr>
          <p:cNvPr id="6" name="正方形/長方形 5"/>
          <p:cNvSpPr/>
          <p:nvPr/>
        </p:nvSpPr>
        <p:spPr>
          <a:xfrm>
            <a:off x="683568" y="5373216"/>
            <a:ext cx="8208912" cy="1200329"/>
          </a:xfrm>
          <a:prstGeom prst="rect">
            <a:avLst/>
          </a:prstGeom>
        </p:spPr>
        <p:txBody>
          <a:bodyPr wrap="square">
            <a:spAutoFit/>
          </a:bodyPr>
          <a:lstStyle/>
          <a:p>
            <a:r>
              <a:rPr lang="ja-JP" altLang="en-US" dirty="0" smtClean="0"/>
              <a:t>世界で最も成功している女性のひとりで、輝かしい経歴の持ち主である。</a:t>
            </a:r>
            <a:br>
              <a:rPr lang="ja-JP" altLang="en-US" dirty="0" smtClean="0"/>
            </a:br>
            <a:r>
              <a:rPr lang="ja-JP" altLang="en-US" dirty="0" smtClean="0"/>
              <a:t>これほど成功している女性でありながら、</a:t>
            </a:r>
            <a:r>
              <a:rPr lang="en-US" altLang="ja-JP" dirty="0" smtClean="0"/>
              <a:t>TED</a:t>
            </a:r>
            <a:r>
              <a:rPr lang="ja-JP" altLang="en-US" dirty="0" smtClean="0"/>
              <a:t>トークで女性は男性に比べて自分の能力を過小評価し、遠慮し、周囲を気にして身を引くという自分自身の体験を語り、多くの女性の共感を得た。</a:t>
            </a:r>
            <a:endParaRPr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95363" y="1490663"/>
            <a:ext cx="7153275" cy="3876675"/>
          </a:xfrm>
          <a:prstGeom prst="rect">
            <a:avLst/>
          </a:prstGeom>
          <a:noFill/>
          <a:ln w="9525">
            <a:noFill/>
            <a:miter lim="800000"/>
            <a:headEnd/>
            <a:tailEnd/>
          </a:ln>
        </p:spPr>
      </p:pic>
      <p:sp>
        <p:nvSpPr>
          <p:cNvPr id="3" name="テキスト ボックス 2"/>
          <p:cNvSpPr txBox="1"/>
          <p:nvPr/>
        </p:nvSpPr>
        <p:spPr>
          <a:xfrm>
            <a:off x="539552" y="476672"/>
            <a:ext cx="2746265" cy="369332"/>
          </a:xfrm>
          <a:prstGeom prst="rect">
            <a:avLst/>
          </a:prstGeom>
          <a:noFill/>
        </p:spPr>
        <p:txBody>
          <a:bodyPr wrap="none" rtlCol="0">
            <a:spAutoFit/>
          </a:bodyPr>
          <a:lstStyle/>
          <a:p>
            <a:r>
              <a:rPr kumimoji="1" lang="ja-JP" altLang="en-US" dirty="0" smtClean="0"/>
              <a:t>ブルーライト対策のめがね</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283968" y="836712"/>
            <a:ext cx="4219575" cy="4924425"/>
          </a:xfrm>
          <a:prstGeom prst="rect">
            <a:avLst/>
          </a:prstGeom>
          <a:noFill/>
          <a:ln w="9525">
            <a:noFill/>
            <a:miter lim="800000"/>
            <a:headEnd/>
            <a:tailEnd/>
          </a:ln>
        </p:spPr>
      </p:pic>
      <p:sp>
        <p:nvSpPr>
          <p:cNvPr id="3" name="テキスト ボックス 2"/>
          <p:cNvSpPr txBox="1"/>
          <p:nvPr/>
        </p:nvSpPr>
        <p:spPr>
          <a:xfrm>
            <a:off x="539552" y="476672"/>
            <a:ext cx="2406428" cy="369332"/>
          </a:xfrm>
          <a:prstGeom prst="rect">
            <a:avLst/>
          </a:prstGeom>
          <a:noFill/>
        </p:spPr>
        <p:txBody>
          <a:bodyPr wrap="none" rtlCol="0">
            <a:spAutoFit/>
          </a:bodyPr>
          <a:lstStyle/>
          <a:p>
            <a:r>
              <a:rPr kumimoji="1" lang="ja-JP" altLang="en-US" dirty="0" smtClean="0"/>
              <a:t>アバングランド　ヤマハ</a:t>
            </a:r>
            <a:endParaRPr kumimoji="1" lang="ja-JP" altLang="en-US" dirty="0"/>
          </a:p>
        </p:txBody>
      </p:sp>
      <p:sp>
        <p:nvSpPr>
          <p:cNvPr id="4" name="テキスト ボックス 3"/>
          <p:cNvSpPr txBox="1"/>
          <p:nvPr/>
        </p:nvSpPr>
        <p:spPr>
          <a:xfrm>
            <a:off x="611560" y="5949280"/>
            <a:ext cx="7776864" cy="646331"/>
          </a:xfrm>
          <a:prstGeom prst="rect">
            <a:avLst/>
          </a:prstGeom>
          <a:noFill/>
        </p:spPr>
        <p:txBody>
          <a:bodyPr wrap="square" rtlCol="0">
            <a:spAutoFit/>
          </a:bodyPr>
          <a:lstStyle/>
          <a:p>
            <a:r>
              <a:rPr lang="ja-JP" altLang="en-US" dirty="0" smtClean="0"/>
              <a:t>音のクオリティ：グランドピアノにより近く</a:t>
            </a:r>
            <a:endParaRPr lang="en-US" altLang="ja-JP" dirty="0" smtClean="0"/>
          </a:p>
          <a:p>
            <a:r>
              <a:rPr lang="ja-JP" altLang="en-US" dirty="0" smtClean="0"/>
              <a:t>キーアクション：</a:t>
            </a:r>
            <a:r>
              <a:rPr kumimoji="1" lang="ja-JP" altLang="en-US" dirty="0" smtClean="0"/>
              <a:t>鍵盤を押したときの圧力や戻る感じが極力本物に近い</a:t>
            </a:r>
            <a:endParaRPr kumimoji="1" lang="ja-JP" altLang="en-US" dirty="0"/>
          </a:p>
        </p:txBody>
      </p:sp>
      <p:pic>
        <p:nvPicPr>
          <p:cNvPr id="7170" name="Picture 2"/>
          <p:cNvPicPr>
            <a:picLocks noChangeAspect="1" noChangeArrowheads="1"/>
          </p:cNvPicPr>
          <p:nvPr/>
        </p:nvPicPr>
        <p:blipFill>
          <a:blip r:embed="rId3" cstate="print"/>
          <a:srcRect/>
          <a:stretch>
            <a:fillRect/>
          </a:stretch>
        </p:blipFill>
        <p:spPr bwMode="auto">
          <a:xfrm>
            <a:off x="755576" y="1412776"/>
            <a:ext cx="3600400" cy="109201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187624" y="1340768"/>
            <a:ext cx="6840760" cy="4537160"/>
            <a:chOff x="1187624" y="1340768"/>
            <a:chExt cx="6840760" cy="4537160"/>
          </a:xfrm>
        </p:grpSpPr>
        <p:pic>
          <p:nvPicPr>
            <p:cNvPr id="1026" name="Picture 2"/>
            <p:cNvPicPr>
              <a:picLocks noChangeAspect="1" noChangeArrowheads="1"/>
            </p:cNvPicPr>
            <p:nvPr/>
          </p:nvPicPr>
          <p:blipFill>
            <a:blip r:embed="rId2" cstate="print"/>
            <a:srcRect/>
            <a:stretch>
              <a:fillRect/>
            </a:stretch>
          </p:blipFill>
          <p:spPr bwMode="auto">
            <a:xfrm>
              <a:off x="1187624" y="1340768"/>
              <a:ext cx="6840760" cy="4537160"/>
            </a:xfrm>
            <a:prstGeom prst="rect">
              <a:avLst/>
            </a:prstGeom>
            <a:noFill/>
            <a:ln w="9525">
              <a:noFill/>
              <a:miter lim="800000"/>
              <a:headEnd/>
              <a:tailEnd/>
            </a:ln>
          </p:spPr>
        </p:pic>
        <p:sp>
          <p:nvSpPr>
            <p:cNvPr id="3" name="正方形/長方形 2"/>
            <p:cNvSpPr/>
            <p:nvPr/>
          </p:nvSpPr>
          <p:spPr>
            <a:xfrm>
              <a:off x="5292080" y="1412776"/>
              <a:ext cx="244827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p:cNvSpPr txBox="1"/>
          <p:nvPr/>
        </p:nvSpPr>
        <p:spPr>
          <a:xfrm>
            <a:off x="539552" y="476672"/>
            <a:ext cx="4032448" cy="646331"/>
          </a:xfrm>
          <a:prstGeom prst="rect">
            <a:avLst/>
          </a:prstGeom>
          <a:noFill/>
        </p:spPr>
        <p:txBody>
          <a:bodyPr wrap="square" rtlCol="0">
            <a:spAutoFit/>
          </a:bodyPr>
          <a:lstStyle/>
          <a:p>
            <a:r>
              <a:rPr lang="ja-JP" altLang="en-US" dirty="0" smtClean="0"/>
              <a:t>インプラント治療：　治療の診査診断</a:t>
            </a:r>
            <a:endParaRPr lang="en-US" altLang="ja-JP" dirty="0" smtClean="0"/>
          </a:p>
          <a:p>
            <a:endParaRPr kumimoji="1" lang="ja-JP" altLang="en-US" dirty="0"/>
          </a:p>
        </p:txBody>
      </p:sp>
      <p:sp>
        <p:nvSpPr>
          <p:cNvPr id="6" name="テキスト ボックス 5"/>
          <p:cNvSpPr txBox="1"/>
          <p:nvPr/>
        </p:nvSpPr>
        <p:spPr>
          <a:xfrm>
            <a:off x="611560" y="5661248"/>
            <a:ext cx="8646791" cy="923330"/>
          </a:xfrm>
          <a:prstGeom prst="rect">
            <a:avLst/>
          </a:prstGeom>
          <a:noFill/>
        </p:spPr>
        <p:txBody>
          <a:bodyPr wrap="none" rtlCol="0">
            <a:spAutoFit/>
          </a:bodyPr>
          <a:lstStyle/>
          <a:p>
            <a:r>
              <a:rPr kumimoji="1" lang="en-US" altLang="ja-JP" dirty="0" smtClean="0"/>
              <a:t>CT</a:t>
            </a:r>
            <a:r>
              <a:rPr lang="ja-JP" altLang="en-US" dirty="0" smtClean="0"/>
              <a:t>データを取り入れた治療の計画</a:t>
            </a:r>
            <a:endParaRPr lang="en-US" altLang="ja-JP" dirty="0" smtClean="0"/>
          </a:p>
          <a:p>
            <a:r>
              <a:rPr lang="ja-JP" altLang="en-US" dirty="0" smtClean="0"/>
              <a:t>骨の状況・インプラントのサイズや角度を検討</a:t>
            </a:r>
            <a:endParaRPr lang="en-US" altLang="ja-JP" dirty="0" smtClean="0"/>
          </a:p>
          <a:p>
            <a:r>
              <a:rPr kumimoji="1" lang="ja-JP" altLang="en-US" dirty="0" smtClean="0"/>
              <a:t>患者</a:t>
            </a:r>
            <a:r>
              <a:rPr lang="ja-JP" altLang="en-US" dirty="0" smtClean="0"/>
              <a:t>様に</a:t>
            </a:r>
            <a:r>
              <a:rPr lang="en-US" altLang="ja-JP" dirty="0" err="1" smtClean="0"/>
              <a:t>iPad</a:t>
            </a:r>
            <a:r>
              <a:rPr lang="ja-JP" altLang="en-US" dirty="0" smtClean="0"/>
              <a:t>を使ってその計画をビジュアルに説明したりほかの先生と議論したりできる</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6120680" cy="369332"/>
          </a:xfrm>
          <a:prstGeom prst="rect">
            <a:avLst/>
          </a:prstGeom>
          <a:noFill/>
        </p:spPr>
        <p:txBody>
          <a:bodyPr wrap="square" rtlCol="0">
            <a:spAutoFit/>
          </a:bodyPr>
          <a:lstStyle/>
          <a:p>
            <a:r>
              <a:rPr lang="ja-JP" altLang="en-US" dirty="0" smtClean="0"/>
              <a:t>インプラント治療：　補綴物の制作（セラミックのかぶせ物）</a:t>
            </a:r>
            <a:endParaRPr kumimoji="1" lang="ja-JP" altLang="en-US" dirty="0"/>
          </a:p>
        </p:txBody>
      </p:sp>
      <p:pic>
        <p:nvPicPr>
          <p:cNvPr id="2050" name="Picture 2"/>
          <p:cNvPicPr>
            <a:picLocks noChangeAspect="1" noChangeArrowheads="1"/>
          </p:cNvPicPr>
          <p:nvPr/>
        </p:nvPicPr>
        <p:blipFill>
          <a:blip r:embed="rId2" cstate="print"/>
          <a:srcRect/>
          <a:stretch>
            <a:fillRect/>
          </a:stretch>
        </p:blipFill>
        <p:spPr bwMode="auto">
          <a:xfrm>
            <a:off x="323528" y="1844824"/>
            <a:ext cx="2141414" cy="187220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940152" y="1412776"/>
            <a:ext cx="2179279" cy="230425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059832" y="1628800"/>
            <a:ext cx="2304256" cy="1982392"/>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059832" y="4149080"/>
            <a:ext cx="2600325" cy="1009650"/>
          </a:xfrm>
          <a:prstGeom prst="rect">
            <a:avLst/>
          </a:prstGeom>
          <a:noFill/>
          <a:ln w="9525">
            <a:noFill/>
            <a:miter lim="800000"/>
            <a:headEnd/>
            <a:tailEnd/>
          </a:ln>
        </p:spPr>
      </p:pic>
      <p:sp>
        <p:nvSpPr>
          <p:cNvPr id="7" name="テキスト ボックス 6"/>
          <p:cNvSpPr txBox="1"/>
          <p:nvPr/>
        </p:nvSpPr>
        <p:spPr>
          <a:xfrm>
            <a:off x="611560" y="5517232"/>
            <a:ext cx="7776864" cy="369332"/>
          </a:xfrm>
          <a:prstGeom prst="rect">
            <a:avLst/>
          </a:prstGeom>
          <a:noFill/>
        </p:spPr>
        <p:txBody>
          <a:bodyPr wrap="square" rtlCol="0">
            <a:spAutoFit/>
          </a:bodyPr>
          <a:lstStyle/>
          <a:p>
            <a:r>
              <a:rPr kumimoji="1" lang="en-US" altLang="ja-JP" dirty="0" smtClean="0"/>
              <a:t>CADCAM</a:t>
            </a:r>
            <a:r>
              <a:rPr kumimoji="1" lang="ja-JP" altLang="en-US" dirty="0" smtClean="0"/>
              <a:t>技術を取り入れ、技工所で手作業⇒プラントでオートメーション</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4032448" cy="646331"/>
          </a:xfrm>
          <a:prstGeom prst="rect">
            <a:avLst/>
          </a:prstGeom>
          <a:noFill/>
        </p:spPr>
        <p:txBody>
          <a:bodyPr wrap="square" rtlCol="0">
            <a:spAutoFit/>
          </a:bodyPr>
          <a:lstStyle/>
          <a:p>
            <a:r>
              <a:rPr lang="ja-JP" altLang="en-US" dirty="0" smtClean="0"/>
              <a:t>インプラント治療：　製品の調達</a:t>
            </a:r>
            <a:endParaRPr lang="en-US" altLang="ja-JP" dirty="0" smtClean="0"/>
          </a:p>
          <a:p>
            <a:endParaRPr kumimoji="1" lang="ja-JP" altLang="en-US" dirty="0"/>
          </a:p>
        </p:txBody>
      </p:sp>
      <p:sp>
        <p:nvSpPr>
          <p:cNvPr id="3" name="テキスト ボックス 2"/>
          <p:cNvSpPr txBox="1"/>
          <p:nvPr/>
        </p:nvSpPr>
        <p:spPr>
          <a:xfrm>
            <a:off x="683568" y="5229200"/>
            <a:ext cx="4032448" cy="1200329"/>
          </a:xfrm>
          <a:prstGeom prst="rect">
            <a:avLst/>
          </a:prstGeom>
          <a:noFill/>
        </p:spPr>
        <p:txBody>
          <a:bodyPr wrap="square" rtlCol="0">
            <a:spAutoFit/>
          </a:bodyPr>
          <a:lstStyle/>
          <a:p>
            <a:r>
              <a:rPr kumimoji="1" lang="ja-JP" altLang="en-US" dirty="0" smtClean="0"/>
              <a:t>オンラインストア　</a:t>
            </a:r>
            <a:endParaRPr kumimoji="1" lang="en-US" altLang="ja-JP" dirty="0" smtClean="0"/>
          </a:p>
          <a:p>
            <a:r>
              <a:rPr lang="ja-JP" altLang="en-US" dirty="0" smtClean="0"/>
              <a:t>オンラインカタログ</a:t>
            </a:r>
            <a:endParaRPr lang="en-US" altLang="ja-JP" dirty="0" smtClean="0"/>
          </a:p>
          <a:p>
            <a:endParaRPr kumimoji="1" lang="en-US" altLang="ja-JP" dirty="0" smtClean="0"/>
          </a:p>
          <a:p>
            <a:r>
              <a:rPr kumimoji="1" lang="ja-JP" altLang="en-US" dirty="0" smtClean="0"/>
              <a:t>タブレットからのオーダーは現状</a:t>
            </a:r>
            <a:r>
              <a:rPr kumimoji="1" lang="en-US" altLang="ja-JP" dirty="0" smtClean="0"/>
              <a:t>3%</a:t>
            </a:r>
            <a:r>
              <a:rPr lang="ja-JP" altLang="en-US" dirty="0" err="1" smtClean="0"/>
              <a:t>ほど</a:t>
            </a:r>
            <a:endParaRPr kumimoji="1" lang="en-US" altLang="ja-JP" dirty="0" smtClean="0"/>
          </a:p>
        </p:txBody>
      </p:sp>
      <p:pic>
        <p:nvPicPr>
          <p:cNvPr id="3074" name="Picture 2"/>
          <p:cNvPicPr>
            <a:picLocks noChangeAspect="1" noChangeArrowheads="1"/>
          </p:cNvPicPr>
          <p:nvPr/>
        </p:nvPicPr>
        <p:blipFill>
          <a:blip r:embed="rId2" cstate="print"/>
          <a:srcRect/>
          <a:stretch>
            <a:fillRect/>
          </a:stretch>
        </p:blipFill>
        <p:spPr bwMode="auto">
          <a:xfrm>
            <a:off x="1763688" y="1124744"/>
            <a:ext cx="5387993" cy="377701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5688632" cy="646331"/>
          </a:xfrm>
          <a:prstGeom prst="rect">
            <a:avLst/>
          </a:prstGeom>
          <a:noFill/>
        </p:spPr>
        <p:txBody>
          <a:bodyPr wrap="square" rtlCol="0">
            <a:spAutoFit/>
          </a:bodyPr>
          <a:lstStyle/>
          <a:p>
            <a:r>
              <a:rPr lang="ja-JP" altLang="en-US" dirty="0" smtClean="0"/>
              <a:t>インプラント治療：　今後のデジタル統合化</a:t>
            </a:r>
            <a:endParaRPr lang="en-US" altLang="ja-JP" dirty="0" smtClean="0"/>
          </a:p>
          <a:p>
            <a:endParaRPr kumimoji="1" lang="ja-JP" altLang="en-US" dirty="0"/>
          </a:p>
        </p:txBody>
      </p:sp>
      <p:pic>
        <p:nvPicPr>
          <p:cNvPr id="4098" name="Picture 2"/>
          <p:cNvPicPr>
            <a:picLocks noChangeAspect="1" noChangeArrowheads="1"/>
          </p:cNvPicPr>
          <p:nvPr/>
        </p:nvPicPr>
        <p:blipFill>
          <a:blip r:embed="rId2" cstate="print"/>
          <a:srcRect/>
          <a:stretch>
            <a:fillRect/>
          </a:stretch>
        </p:blipFill>
        <p:spPr bwMode="auto">
          <a:xfrm>
            <a:off x="1763688" y="1124744"/>
            <a:ext cx="5405784" cy="4230614"/>
          </a:xfrm>
          <a:prstGeom prst="rect">
            <a:avLst/>
          </a:prstGeom>
          <a:noFill/>
          <a:ln w="9525">
            <a:noFill/>
            <a:miter lim="800000"/>
            <a:headEnd/>
            <a:tailEnd/>
          </a:ln>
        </p:spPr>
      </p:pic>
      <p:sp>
        <p:nvSpPr>
          <p:cNvPr id="5" name="テキスト ボックス 4"/>
          <p:cNvSpPr txBox="1"/>
          <p:nvPr/>
        </p:nvSpPr>
        <p:spPr>
          <a:xfrm>
            <a:off x="683568" y="5517232"/>
            <a:ext cx="7704856" cy="369332"/>
          </a:xfrm>
          <a:prstGeom prst="rect">
            <a:avLst/>
          </a:prstGeom>
          <a:noFill/>
        </p:spPr>
        <p:txBody>
          <a:bodyPr wrap="square" rtlCol="0">
            <a:spAutoFit/>
          </a:bodyPr>
          <a:lstStyle/>
          <a:p>
            <a:r>
              <a:rPr kumimoji="1" lang="ja-JP" altLang="en-US" dirty="0" smtClean="0"/>
              <a:t>外科　⇒　補綴　までをデジタル技術のサポートするプラットフォームの提供</a:t>
            </a:r>
            <a:endParaRPr kumimoji="1" lang="en-US" altLang="ja-JP"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75856" y="2060848"/>
            <a:ext cx="2438375" cy="2400275"/>
          </a:xfrm>
          <a:prstGeom prst="rect">
            <a:avLst/>
          </a:prstGeom>
          <a:noFill/>
          <a:ln w="9525">
            <a:noFill/>
            <a:miter lim="800000"/>
            <a:headEnd/>
            <a:tailEnd/>
          </a:ln>
        </p:spPr>
      </p:pic>
      <p:sp>
        <p:nvSpPr>
          <p:cNvPr id="3" name="テキスト ボックス 2"/>
          <p:cNvSpPr txBox="1"/>
          <p:nvPr/>
        </p:nvSpPr>
        <p:spPr>
          <a:xfrm>
            <a:off x="539552" y="476672"/>
            <a:ext cx="1377300" cy="369332"/>
          </a:xfrm>
          <a:prstGeom prst="rect">
            <a:avLst/>
          </a:prstGeom>
          <a:noFill/>
        </p:spPr>
        <p:txBody>
          <a:bodyPr wrap="none" rtlCol="0">
            <a:spAutoFit/>
          </a:bodyPr>
          <a:lstStyle/>
          <a:p>
            <a:r>
              <a:rPr kumimoji="1" lang="ja-JP" altLang="en-US" dirty="0" smtClean="0"/>
              <a:t>エバーノート</a:t>
            </a:r>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2339752" y="1412776"/>
            <a:ext cx="4552950" cy="3143250"/>
          </a:xfrm>
          <a:prstGeom prst="rect">
            <a:avLst/>
          </a:prstGeom>
          <a:noFill/>
          <a:ln w="9525">
            <a:noFill/>
            <a:miter lim="800000"/>
            <a:headEnd/>
            <a:tailEnd/>
          </a:ln>
        </p:spPr>
      </p:pic>
      <p:sp>
        <p:nvSpPr>
          <p:cNvPr id="5" name="テキスト ボックス 4"/>
          <p:cNvSpPr txBox="1"/>
          <p:nvPr/>
        </p:nvSpPr>
        <p:spPr>
          <a:xfrm>
            <a:off x="755576" y="4941168"/>
            <a:ext cx="5121017" cy="1200329"/>
          </a:xfrm>
          <a:prstGeom prst="rect">
            <a:avLst/>
          </a:prstGeom>
          <a:noFill/>
        </p:spPr>
        <p:txBody>
          <a:bodyPr wrap="none" rtlCol="0">
            <a:spAutoFit/>
          </a:bodyPr>
          <a:lstStyle/>
          <a:p>
            <a:r>
              <a:rPr lang="en-US" altLang="ja-JP" dirty="0" smtClean="0"/>
              <a:t>Remember everything</a:t>
            </a:r>
          </a:p>
          <a:p>
            <a:endParaRPr lang="en-US" altLang="ja-JP" dirty="0" smtClean="0"/>
          </a:p>
          <a:p>
            <a:r>
              <a:rPr lang="ja-JP" altLang="en-US" dirty="0" smtClean="0"/>
              <a:t>音　写真　データ（</a:t>
            </a:r>
            <a:r>
              <a:rPr lang="en-US" altLang="ja-JP" dirty="0" smtClean="0"/>
              <a:t>excel</a:t>
            </a:r>
            <a:r>
              <a:rPr lang="ja-JP" altLang="en-US" dirty="0" smtClean="0"/>
              <a:t>や</a:t>
            </a:r>
            <a:r>
              <a:rPr lang="en-US" altLang="ja-JP" dirty="0" smtClean="0"/>
              <a:t>word</a:t>
            </a:r>
            <a:r>
              <a:rPr lang="ja-JP" altLang="en-US" dirty="0" err="1" smtClean="0"/>
              <a:t>、</a:t>
            </a:r>
            <a:r>
              <a:rPr lang="en-US" altLang="ja-JP" dirty="0" err="1" smtClean="0"/>
              <a:t>pdf</a:t>
            </a:r>
            <a:r>
              <a:rPr lang="en-US" altLang="ja-JP" dirty="0" smtClean="0"/>
              <a:t>)</a:t>
            </a:r>
            <a:r>
              <a:rPr lang="ja-JP" altLang="en-US" dirty="0" err="1" smtClean="0"/>
              <a:t>、</a:t>
            </a:r>
            <a:r>
              <a:rPr lang="ja-JP" altLang="en-US" dirty="0" smtClean="0"/>
              <a:t>すべてを保存</a:t>
            </a:r>
            <a:endParaRPr lang="en-US" altLang="ja-JP" dirty="0" smtClean="0"/>
          </a:p>
          <a:p>
            <a:r>
              <a:rPr lang="ja-JP" altLang="en-US" dirty="0" smtClean="0"/>
              <a:t>「うるおぼえ力」だけで情報を引き出せる</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2005677" cy="369332"/>
          </a:xfrm>
          <a:prstGeom prst="rect">
            <a:avLst/>
          </a:prstGeom>
          <a:noFill/>
        </p:spPr>
        <p:txBody>
          <a:bodyPr wrap="none" rtlCol="0">
            <a:spAutoFit/>
          </a:bodyPr>
          <a:lstStyle/>
          <a:p>
            <a:r>
              <a:rPr kumimoji="1" lang="en-US" altLang="ja-JP" dirty="0" smtClean="0"/>
              <a:t>IPS</a:t>
            </a:r>
            <a:r>
              <a:rPr kumimoji="1" lang="ja-JP" altLang="en-US" dirty="0" smtClean="0"/>
              <a:t>細胞　再生技術</a:t>
            </a:r>
            <a:endParaRPr kumimoji="1" lang="ja-JP" altLang="en-US" dirty="0"/>
          </a:p>
        </p:txBody>
      </p:sp>
      <p:sp>
        <p:nvSpPr>
          <p:cNvPr id="3" name="テキスト ボックス 2"/>
          <p:cNvSpPr txBox="1"/>
          <p:nvPr/>
        </p:nvSpPr>
        <p:spPr>
          <a:xfrm>
            <a:off x="683568" y="5517232"/>
            <a:ext cx="7704856" cy="646331"/>
          </a:xfrm>
          <a:prstGeom prst="rect">
            <a:avLst/>
          </a:prstGeom>
          <a:noFill/>
        </p:spPr>
        <p:txBody>
          <a:bodyPr wrap="square" rtlCol="0">
            <a:spAutoFit/>
          </a:bodyPr>
          <a:lstStyle/>
          <a:p>
            <a:r>
              <a:rPr kumimoji="1" lang="ja-JP" altLang="en-US" dirty="0" smtClean="0"/>
              <a:t>中国ではマウスの歯の再生に成功</a:t>
            </a:r>
            <a:endParaRPr kumimoji="1" lang="en-US" altLang="ja-JP" dirty="0" smtClean="0"/>
          </a:p>
          <a:p>
            <a:r>
              <a:rPr kumimoji="1" lang="ja-JP" altLang="en-US" dirty="0" smtClean="0"/>
              <a:t>チタンで歯根を代用⇒　自分の歯根が再生？？</a:t>
            </a:r>
            <a:endParaRPr kumimoji="1" lang="en-US" altLang="ja-JP" dirty="0" smtClean="0"/>
          </a:p>
        </p:txBody>
      </p:sp>
      <p:pic>
        <p:nvPicPr>
          <p:cNvPr id="5122" name="Picture 2"/>
          <p:cNvPicPr>
            <a:picLocks noChangeAspect="1" noChangeArrowheads="1"/>
          </p:cNvPicPr>
          <p:nvPr/>
        </p:nvPicPr>
        <p:blipFill>
          <a:blip r:embed="rId3" cstate="print"/>
          <a:srcRect/>
          <a:stretch>
            <a:fillRect/>
          </a:stretch>
        </p:blipFill>
        <p:spPr bwMode="auto">
          <a:xfrm>
            <a:off x="3851920" y="836712"/>
            <a:ext cx="1352550" cy="44481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699792" y="1412776"/>
            <a:ext cx="3702347" cy="3795880"/>
          </a:xfrm>
          <a:prstGeom prst="rect">
            <a:avLst/>
          </a:prstGeom>
          <a:noFill/>
          <a:ln w="9525">
            <a:noFill/>
            <a:miter lim="800000"/>
            <a:headEnd/>
            <a:tailEnd/>
          </a:ln>
        </p:spPr>
      </p:pic>
      <p:sp>
        <p:nvSpPr>
          <p:cNvPr id="3" name="テキスト ボックス 2"/>
          <p:cNvSpPr txBox="1"/>
          <p:nvPr/>
        </p:nvSpPr>
        <p:spPr>
          <a:xfrm>
            <a:off x="539552" y="476672"/>
            <a:ext cx="1415772" cy="369332"/>
          </a:xfrm>
          <a:prstGeom prst="rect">
            <a:avLst/>
          </a:prstGeom>
          <a:noFill/>
        </p:spPr>
        <p:txBody>
          <a:bodyPr wrap="none" rtlCol="0">
            <a:spAutoFit/>
          </a:bodyPr>
          <a:lstStyle/>
          <a:p>
            <a:r>
              <a:rPr kumimoji="1" lang="en-US" altLang="ja-JP" dirty="0" smtClean="0"/>
              <a:t>3D</a:t>
            </a:r>
            <a:r>
              <a:rPr kumimoji="1" lang="ja-JP" altLang="en-US" dirty="0" smtClean="0"/>
              <a:t>プリンター</a:t>
            </a:r>
            <a:endParaRPr kumimoji="1" lang="ja-JP" altLang="en-US" dirty="0"/>
          </a:p>
        </p:txBody>
      </p:sp>
      <p:sp>
        <p:nvSpPr>
          <p:cNvPr id="4" name="テキスト ボックス 3"/>
          <p:cNvSpPr txBox="1"/>
          <p:nvPr/>
        </p:nvSpPr>
        <p:spPr>
          <a:xfrm>
            <a:off x="683568" y="5517232"/>
            <a:ext cx="7704856" cy="646331"/>
          </a:xfrm>
          <a:prstGeom prst="rect">
            <a:avLst/>
          </a:prstGeom>
          <a:noFill/>
        </p:spPr>
        <p:txBody>
          <a:bodyPr wrap="square" rtlCol="0">
            <a:spAutoFit/>
          </a:bodyPr>
          <a:lstStyle/>
          <a:p>
            <a:r>
              <a:rPr kumimoji="1" lang="en-US" altLang="ja-JP" dirty="0" smtClean="0"/>
              <a:t>CADCAM</a:t>
            </a:r>
            <a:r>
              <a:rPr kumimoji="1" lang="ja-JP" altLang="en-US" dirty="0" smtClean="0"/>
              <a:t>補綴にとって近い将来脅威となるか？</a:t>
            </a:r>
            <a:endParaRPr kumimoji="1" lang="en-US" altLang="ja-JP" dirty="0" smtClean="0"/>
          </a:p>
          <a:p>
            <a:r>
              <a:rPr lang="ja-JP" altLang="en-US" dirty="0" smtClean="0"/>
              <a:t>インプラント業界の未来はいかに・・・？？</a:t>
            </a:r>
            <a:endParaRPr kumimoji="1" lang="en-US" altLang="ja-JP"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1180665"/>
            <a:ext cx="1800200" cy="1733172"/>
          </a:xfrm>
          <a:prstGeom prst="rect">
            <a:avLst/>
          </a:prstGeom>
          <a:noFill/>
          <a:ln w="9525">
            <a:noFill/>
            <a:miter lim="800000"/>
            <a:headEnd/>
            <a:tailEnd/>
          </a:ln>
        </p:spPr>
      </p:pic>
      <p:sp>
        <p:nvSpPr>
          <p:cNvPr id="3" name="テキスト ボックス 2"/>
          <p:cNvSpPr txBox="1"/>
          <p:nvPr/>
        </p:nvSpPr>
        <p:spPr>
          <a:xfrm>
            <a:off x="539552" y="476672"/>
            <a:ext cx="4148893" cy="369332"/>
          </a:xfrm>
          <a:prstGeom prst="rect">
            <a:avLst/>
          </a:prstGeom>
          <a:noFill/>
        </p:spPr>
        <p:txBody>
          <a:bodyPr wrap="none" rtlCol="0">
            <a:spAutoFit/>
          </a:bodyPr>
          <a:lstStyle/>
          <a:p>
            <a:r>
              <a:rPr kumimoji="1" lang="ja-JP" altLang="en-US" dirty="0" smtClean="0"/>
              <a:t>エバーノートと連携する様々な便利アプリ</a:t>
            </a:r>
            <a:endParaRPr kumimoji="1" lang="ja-JP" altLang="en-US" dirty="0"/>
          </a:p>
        </p:txBody>
      </p:sp>
      <p:pic>
        <p:nvPicPr>
          <p:cNvPr id="6146" name="Picture 2"/>
          <p:cNvPicPr>
            <a:picLocks noChangeAspect="1" noChangeArrowheads="1"/>
          </p:cNvPicPr>
          <p:nvPr/>
        </p:nvPicPr>
        <p:blipFill>
          <a:blip r:embed="rId3" cstate="print"/>
          <a:srcRect/>
          <a:stretch>
            <a:fillRect/>
          </a:stretch>
        </p:blipFill>
        <p:spPr bwMode="auto">
          <a:xfrm>
            <a:off x="3563888" y="1196752"/>
            <a:ext cx="1628775" cy="1628775"/>
          </a:xfrm>
          <a:prstGeom prst="rect">
            <a:avLst/>
          </a:prstGeom>
          <a:noFill/>
          <a:ln w="9525">
            <a:noFill/>
            <a:miter lim="800000"/>
            <a:headEnd/>
            <a:tailEnd/>
          </a:ln>
        </p:spPr>
      </p:pic>
      <p:sp>
        <p:nvSpPr>
          <p:cNvPr id="5" name="テキスト ボックス 4"/>
          <p:cNvSpPr txBox="1"/>
          <p:nvPr/>
        </p:nvSpPr>
        <p:spPr>
          <a:xfrm>
            <a:off x="755577" y="3068960"/>
            <a:ext cx="2520280" cy="1477328"/>
          </a:xfrm>
          <a:prstGeom prst="rect">
            <a:avLst/>
          </a:prstGeom>
          <a:noFill/>
        </p:spPr>
        <p:txBody>
          <a:bodyPr wrap="square" rtlCol="0">
            <a:spAutoFit/>
          </a:bodyPr>
          <a:lstStyle/>
          <a:p>
            <a:r>
              <a:rPr kumimoji="1" lang="en-US" altLang="ja-JP" dirty="0" smtClean="0"/>
              <a:t>Penultimate</a:t>
            </a:r>
          </a:p>
          <a:p>
            <a:r>
              <a:rPr kumimoji="1" lang="ja-JP" altLang="en-US" dirty="0" smtClean="0"/>
              <a:t>タブレット</a:t>
            </a:r>
            <a:r>
              <a:rPr lang="ja-JP" altLang="en-US" dirty="0" smtClean="0"/>
              <a:t>で手書き</a:t>
            </a:r>
            <a:r>
              <a:rPr kumimoji="1" lang="ja-JP" altLang="en-US" dirty="0" smtClean="0"/>
              <a:t>メモ</a:t>
            </a:r>
            <a:endParaRPr kumimoji="1" lang="en-US" altLang="ja-JP" dirty="0" smtClean="0"/>
          </a:p>
          <a:p>
            <a:endParaRPr lang="en-US" altLang="ja-JP" dirty="0" smtClean="0"/>
          </a:p>
          <a:p>
            <a:r>
              <a:rPr kumimoji="1" lang="en-US" altLang="ja-JP" dirty="0" smtClean="0"/>
              <a:t>(</a:t>
            </a:r>
            <a:r>
              <a:rPr kumimoji="1" lang="ja-JP" altLang="en-US" dirty="0" smtClean="0"/>
              <a:t>書いた文字も検索に引っかかるので</a:t>
            </a:r>
            <a:r>
              <a:rPr lang="ja-JP" altLang="en-US" dirty="0" smtClean="0"/>
              <a:t>便利）</a:t>
            </a:r>
            <a:endParaRPr kumimoji="1" lang="ja-JP" altLang="en-US" dirty="0"/>
          </a:p>
        </p:txBody>
      </p:sp>
      <p:sp>
        <p:nvSpPr>
          <p:cNvPr id="6" name="テキスト ボックス 5"/>
          <p:cNvSpPr txBox="1"/>
          <p:nvPr/>
        </p:nvSpPr>
        <p:spPr>
          <a:xfrm>
            <a:off x="3275856" y="3068960"/>
            <a:ext cx="2520280" cy="1754326"/>
          </a:xfrm>
          <a:prstGeom prst="rect">
            <a:avLst/>
          </a:prstGeom>
          <a:noFill/>
        </p:spPr>
        <p:txBody>
          <a:bodyPr wrap="square" rtlCol="0">
            <a:spAutoFit/>
          </a:bodyPr>
          <a:lstStyle/>
          <a:p>
            <a:r>
              <a:rPr kumimoji="1" lang="en-US" altLang="ja-JP" dirty="0" err="1" smtClean="0"/>
              <a:t>Skitch</a:t>
            </a:r>
            <a:endParaRPr kumimoji="1" lang="en-US" altLang="ja-JP" dirty="0" smtClean="0"/>
          </a:p>
          <a:p>
            <a:r>
              <a:rPr lang="ja-JP" altLang="en-US" dirty="0" smtClean="0"/>
              <a:t>写真を○や□で囲ったり、矢印をつけてビジュアルコミュニケーションに</a:t>
            </a:r>
            <a:endParaRPr kumimoji="1" lang="en-US" altLang="ja-JP" dirty="0" smtClean="0"/>
          </a:p>
          <a:p>
            <a:endParaRPr kumimoji="1" lang="en-US" altLang="ja-JP" dirty="0" smtClean="0"/>
          </a:p>
        </p:txBody>
      </p:sp>
      <p:pic>
        <p:nvPicPr>
          <p:cNvPr id="6147" name="Picture 3"/>
          <p:cNvPicPr>
            <a:picLocks noChangeAspect="1" noChangeArrowheads="1"/>
          </p:cNvPicPr>
          <p:nvPr/>
        </p:nvPicPr>
        <p:blipFill>
          <a:blip r:embed="rId4" cstate="print"/>
          <a:srcRect/>
          <a:stretch>
            <a:fillRect/>
          </a:stretch>
        </p:blipFill>
        <p:spPr bwMode="auto">
          <a:xfrm>
            <a:off x="683568" y="4869160"/>
            <a:ext cx="2557141" cy="1368152"/>
          </a:xfrm>
          <a:prstGeom prst="rect">
            <a:avLst/>
          </a:prstGeom>
          <a:noFill/>
          <a:ln w="9525">
            <a:noFill/>
            <a:miter lim="800000"/>
            <a:headEnd/>
            <a:tailEnd/>
          </a:ln>
        </p:spPr>
      </p:pic>
      <p:sp>
        <p:nvSpPr>
          <p:cNvPr id="8" name="テキスト ボックス 7"/>
          <p:cNvSpPr txBox="1"/>
          <p:nvPr/>
        </p:nvSpPr>
        <p:spPr>
          <a:xfrm>
            <a:off x="3275856" y="5013176"/>
            <a:ext cx="2808312" cy="1200329"/>
          </a:xfrm>
          <a:prstGeom prst="rect">
            <a:avLst/>
          </a:prstGeom>
          <a:noFill/>
        </p:spPr>
        <p:txBody>
          <a:bodyPr wrap="square" rtlCol="0">
            <a:spAutoFit/>
          </a:bodyPr>
          <a:lstStyle/>
          <a:p>
            <a:r>
              <a:rPr lang="en-US" altLang="ja-JP" dirty="0" err="1" smtClean="0"/>
              <a:t>Powerbot</a:t>
            </a:r>
            <a:r>
              <a:rPr lang="en-US" altLang="ja-JP" dirty="0" smtClean="0"/>
              <a:t> for </a:t>
            </a:r>
            <a:r>
              <a:rPr lang="en-US" altLang="ja-JP" dirty="0" err="1" smtClean="0"/>
              <a:t>gcal</a:t>
            </a:r>
            <a:r>
              <a:rPr lang="en-US" altLang="ja-JP" dirty="0" smtClean="0"/>
              <a:t> and </a:t>
            </a:r>
            <a:r>
              <a:rPr lang="en-US" altLang="ja-JP" dirty="0" err="1" smtClean="0"/>
              <a:t>gmail</a:t>
            </a:r>
            <a:endParaRPr lang="en-US" altLang="ja-JP" dirty="0" smtClean="0"/>
          </a:p>
          <a:p>
            <a:endParaRPr lang="en-US" altLang="ja-JP" dirty="0" smtClean="0"/>
          </a:p>
          <a:p>
            <a:r>
              <a:rPr kumimoji="1" lang="ja-JP" altLang="en-US" dirty="0" smtClean="0"/>
              <a:t>エバーノートと</a:t>
            </a:r>
            <a:r>
              <a:rPr kumimoji="1" lang="en-US" altLang="ja-JP" dirty="0" err="1" smtClean="0"/>
              <a:t>googl</a:t>
            </a:r>
            <a:r>
              <a:rPr lang="en-US" altLang="ja-JP" dirty="0" err="1" smtClean="0"/>
              <a:t>e</a:t>
            </a:r>
            <a:r>
              <a:rPr lang="en-US" altLang="ja-JP" dirty="0" smtClean="0"/>
              <a:t> </a:t>
            </a:r>
            <a:r>
              <a:rPr lang="en-US" altLang="ja-JP" dirty="0" err="1" smtClean="0"/>
              <a:t>calender</a:t>
            </a:r>
            <a:r>
              <a:rPr lang="en-US" altLang="ja-JP" dirty="0" smtClean="0"/>
              <a:t>, </a:t>
            </a:r>
            <a:r>
              <a:rPr lang="en-US" altLang="ja-JP" dirty="0" err="1" smtClean="0"/>
              <a:t>google</a:t>
            </a:r>
            <a:r>
              <a:rPr lang="en-US" altLang="ja-JP" dirty="0" smtClean="0"/>
              <a:t> mail</a:t>
            </a:r>
            <a:r>
              <a:rPr lang="ja-JP" altLang="en-US" dirty="0" smtClean="0"/>
              <a:t>を連携</a:t>
            </a:r>
            <a:endParaRPr kumimoji="1" lang="en-US" altLang="ja-JP" dirty="0" smtClean="0"/>
          </a:p>
        </p:txBody>
      </p:sp>
      <p:pic>
        <p:nvPicPr>
          <p:cNvPr id="6148" name="Picture 4"/>
          <p:cNvPicPr>
            <a:picLocks noChangeAspect="1" noChangeArrowheads="1"/>
          </p:cNvPicPr>
          <p:nvPr/>
        </p:nvPicPr>
        <p:blipFill>
          <a:blip r:embed="rId5" cstate="print"/>
          <a:srcRect/>
          <a:stretch>
            <a:fillRect/>
          </a:stretch>
        </p:blipFill>
        <p:spPr bwMode="auto">
          <a:xfrm>
            <a:off x="6012160" y="1196752"/>
            <a:ext cx="1728192" cy="1679918"/>
          </a:xfrm>
          <a:prstGeom prst="rect">
            <a:avLst/>
          </a:prstGeom>
          <a:noFill/>
          <a:ln w="9525">
            <a:noFill/>
            <a:miter lim="800000"/>
            <a:headEnd/>
            <a:tailEnd/>
          </a:ln>
        </p:spPr>
      </p:pic>
      <p:sp>
        <p:nvSpPr>
          <p:cNvPr id="10" name="テキスト ボックス 9"/>
          <p:cNvSpPr txBox="1"/>
          <p:nvPr/>
        </p:nvSpPr>
        <p:spPr>
          <a:xfrm>
            <a:off x="5940152" y="3140968"/>
            <a:ext cx="2520280" cy="1477328"/>
          </a:xfrm>
          <a:prstGeom prst="rect">
            <a:avLst/>
          </a:prstGeom>
          <a:noFill/>
        </p:spPr>
        <p:txBody>
          <a:bodyPr wrap="square" rtlCol="0">
            <a:spAutoFit/>
          </a:bodyPr>
          <a:lstStyle/>
          <a:p>
            <a:r>
              <a:rPr lang="en-US" altLang="ja-JP" dirty="0" smtClean="0"/>
              <a:t>Food</a:t>
            </a:r>
          </a:p>
          <a:p>
            <a:r>
              <a:rPr kumimoji="1" lang="ja-JP" altLang="en-US" dirty="0" smtClean="0"/>
              <a:t>食事の記録</a:t>
            </a:r>
            <a:endParaRPr kumimoji="1" lang="en-US" altLang="ja-JP" dirty="0" smtClean="0"/>
          </a:p>
          <a:p>
            <a:r>
              <a:rPr lang="ja-JP" altLang="en-US" dirty="0" smtClean="0"/>
              <a:t>場所、メニュー、写真</a:t>
            </a:r>
            <a:endParaRPr lang="en-US" altLang="ja-JP" dirty="0" smtClean="0"/>
          </a:p>
          <a:p>
            <a:r>
              <a:rPr kumimoji="1" lang="ja-JP" altLang="en-US" dirty="0" smtClean="0"/>
              <a:t>を一元管理</a:t>
            </a:r>
            <a:endParaRPr kumimoji="1" lang="en-US" altLang="ja-JP" dirty="0" smtClean="0"/>
          </a:p>
          <a:p>
            <a:endParaRPr kumimoji="1" lang="en-US" altLang="ja-JP" dirty="0" smtClean="0"/>
          </a:p>
        </p:txBody>
      </p:sp>
      <p:pic>
        <p:nvPicPr>
          <p:cNvPr id="2" name="Picture 2"/>
          <p:cNvPicPr>
            <a:picLocks noChangeAspect="1" noChangeArrowheads="1"/>
          </p:cNvPicPr>
          <p:nvPr/>
        </p:nvPicPr>
        <p:blipFill>
          <a:blip r:embed="rId6" cstate="print"/>
          <a:srcRect/>
          <a:stretch>
            <a:fillRect/>
          </a:stretch>
        </p:blipFill>
        <p:spPr bwMode="auto">
          <a:xfrm>
            <a:off x="6516216" y="4797152"/>
            <a:ext cx="2013967" cy="1540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3647152" cy="646331"/>
          </a:xfrm>
          <a:prstGeom prst="rect">
            <a:avLst/>
          </a:prstGeom>
          <a:noFill/>
        </p:spPr>
        <p:txBody>
          <a:bodyPr wrap="none" rtlCol="0">
            <a:spAutoFit/>
          </a:bodyPr>
          <a:lstStyle/>
          <a:p>
            <a:r>
              <a:rPr kumimoji="1" lang="ja-JP" altLang="en-US" dirty="0" smtClean="0"/>
              <a:t>エバーノート</a:t>
            </a:r>
            <a:r>
              <a:rPr lang="ja-JP" altLang="en-US" dirty="0" smtClean="0"/>
              <a:t>と連携するハードウェア</a:t>
            </a:r>
            <a:endParaRPr lang="en-US" altLang="ja-JP" dirty="0" smtClean="0"/>
          </a:p>
          <a:p>
            <a:r>
              <a:rPr lang="en-US" altLang="ja-JP" dirty="0" smtClean="0"/>
              <a:t>Scan Snap</a:t>
            </a:r>
            <a:endParaRPr kumimoji="1" lang="ja-JP" altLang="en-US" dirty="0"/>
          </a:p>
        </p:txBody>
      </p:sp>
      <p:pic>
        <p:nvPicPr>
          <p:cNvPr id="7170" name="Picture 2"/>
          <p:cNvPicPr>
            <a:picLocks noChangeAspect="1" noChangeArrowheads="1"/>
          </p:cNvPicPr>
          <p:nvPr/>
        </p:nvPicPr>
        <p:blipFill>
          <a:blip r:embed="rId2" cstate="print"/>
          <a:srcRect/>
          <a:stretch>
            <a:fillRect/>
          </a:stretch>
        </p:blipFill>
        <p:spPr bwMode="auto">
          <a:xfrm>
            <a:off x="5868144" y="1916832"/>
            <a:ext cx="2528697" cy="187220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827584" y="1556792"/>
            <a:ext cx="5010150" cy="3019425"/>
          </a:xfrm>
          <a:prstGeom prst="rect">
            <a:avLst/>
          </a:prstGeom>
          <a:noFill/>
          <a:ln w="9525">
            <a:noFill/>
            <a:miter lim="800000"/>
            <a:headEnd/>
            <a:tailEnd/>
          </a:ln>
        </p:spPr>
      </p:pic>
      <p:sp>
        <p:nvSpPr>
          <p:cNvPr id="5" name="テキスト ボックス 4"/>
          <p:cNvSpPr txBox="1"/>
          <p:nvPr/>
        </p:nvSpPr>
        <p:spPr>
          <a:xfrm>
            <a:off x="611560" y="4941168"/>
            <a:ext cx="8230138" cy="646331"/>
          </a:xfrm>
          <a:prstGeom prst="rect">
            <a:avLst/>
          </a:prstGeom>
          <a:noFill/>
        </p:spPr>
        <p:txBody>
          <a:bodyPr wrap="none" rtlCol="0">
            <a:spAutoFit/>
          </a:bodyPr>
          <a:lstStyle/>
          <a:p>
            <a:r>
              <a:rPr lang="ja-JP" altLang="en-US" dirty="0" smtClean="0"/>
              <a:t>紙を散らかさない</a:t>
            </a:r>
            <a:endParaRPr lang="en-US" altLang="ja-JP" dirty="0" smtClean="0"/>
          </a:p>
          <a:p>
            <a:r>
              <a:rPr kumimoji="1" lang="ja-JP" altLang="en-US" dirty="0" smtClean="0"/>
              <a:t>全部まとめてスキャン、</a:t>
            </a:r>
            <a:r>
              <a:rPr lang="ja-JP" altLang="en-US" dirty="0" smtClean="0"/>
              <a:t>取り込んだ後は、内容が判別され項目別に整理・保存される</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2526654" cy="369332"/>
          </a:xfrm>
          <a:prstGeom prst="rect">
            <a:avLst/>
          </a:prstGeom>
          <a:noFill/>
        </p:spPr>
        <p:txBody>
          <a:bodyPr wrap="none" rtlCol="0">
            <a:spAutoFit/>
          </a:bodyPr>
          <a:lstStyle/>
          <a:p>
            <a:r>
              <a:rPr kumimoji="1" lang="ja-JP" altLang="en-US" dirty="0" smtClean="0"/>
              <a:t>エバーノート</a:t>
            </a:r>
            <a:r>
              <a:rPr lang="ja-JP" altLang="en-US" dirty="0" smtClean="0"/>
              <a:t>　</a:t>
            </a:r>
            <a:r>
              <a:rPr lang="en-US" altLang="ja-JP" dirty="0" smtClean="0"/>
              <a:t>x moleskin</a:t>
            </a:r>
            <a:endParaRPr kumimoji="1" lang="ja-JP" altLang="en-US" dirty="0"/>
          </a:p>
        </p:txBody>
      </p:sp>
      <p:pic>
        <p:nvPicPr>
          <p:cNvPr id="3" name="Picture 2"/>
          <p:cNvPicPr>
            <a:picLocks noChangeAspect="1" noChangeArrowheads="1"/>
          </p:cNvPicPr>
          <p:nvPr/>
        </p:nvPicPr>
        <p:blipFill>
          <a:blip r:embed="rId2" cstate="print"/>
          <a:srcRect/>
          <a:stretch>
            <a:fillRect/>
          </a:stretch>
        </p:blipFill>
        <p:spPr bwMode="auto">
          <a:xfrm>
            <a:off x="755576" y="1484784"/>
            <a:ext cx="5934075" cy="2867025"/>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6804248" y="1700808"/>
            <a:ext cx="1724025" cy="1419225"/>
          </a:xfrm>
          <a:prstGeom prst="rect">
            <a:avLst/>
          </a:prstGeom>
          <a:noFill/>
          <a:ln w="9525">
            <a:noFill/>
            <a:miter lim="800000"/>
            <a:headEnd/>
            <a:tailEnd/>
          </a:ln>
        </p:spPr>
      </p:pic>
      <p:sp>
        <p:nvSpPr>
          <p:cNvPr id="5" name="テキスト ボックス 4"/>
          <p:cNvSpPr txBox="1"/>
          <p:nvPr/>
        </p:nvSpPr>
        <p:spPr>
          <a:xfrm>
            <a:off x="611560" y="4941168"/>
            <a:ext cx="7168950" cy="646331"/>
          </a:xfrm>
          <a:prstGeom prst="rect">
            <a:avLst/>
          </a:prstGeom>
          <a:noFill/>
        </p:spPr>
        <p:txBody>
          <a:bodyPr wrap="none" rtlCol="0">
            <a:spAutoFit/>
          </a:bodyPr>
          <a:lstStyle/>
          <a:p>
            <a:r>
              <a:rPr lang="ja-JP" altLang="en-US" dirty="0" smtClean="0"/>
              <a:t>手書きノートもスキャン、文字を判別しやすいフォーマット</a:t>
            </a:r>
            <a:endParaRPr lang="en-US" altLang="ja-JP" dirty="0" smtClean="0"/>
          </a:p>
          <a:p>
            <a:r>
              <a:rPr lang="ja-JP" altLang="en-US" dirty="0" smtClean="0"/>
              <a:t>ノートに貼り付けスキャンすると、</a:t>
            </a:r>
            <a:r>
              <a:rPr kumimoji="1" lang="ja-JP" altLang="en-US" dirty="0" smtClean="0"/>
              <a:t>自動に情報がタグ付けされるステッカー</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2957861" cy="369332"/>
          </a:xfrm>
          <a:prstGeom prst="rect">
            <a:avLst/>
          </a:prstGeom>
          <a:noFill/>
        </p:spPr>
        <p:txBody>
          <a:bodyPr wrap="none" rtlCol="0">
            <a:spAutoFit/>
          </a:bodyPr>
          <a:lstStyle/>
          <a:p>
            <a:r>
              <a:rPr kumimoji="1" lang="ja-JP" altLang="en-US" dirty="0" smtClean="0"/>
              <a:t>エバーノート</a:t>
            </a:r>
            <a:r>
              <a:rPr lang="ja-JP" altLang="en-US" dirty="0" smtClean="0"/>
              <a:t>　</a:t>
            </a:r>
            <a:r>
              <a:rPr lang="en-US" altLang="ja-JP" dirty="0" err="1" smtClean="0"/>
              <a:t>xAbasus</a:t>
            </a:r>
            <a:r>
              <a:rPr lang="en-US" altLang="ja-JP" dirty="0" smtClean="0"/>
              <a:t> </a:t>
            </a:r>
            <a:r>
              <a:rPr lang="ja-JP" altLang="en-US" dirty="0" smtClean="0"/>
              <a:t>サイフ</a:t>
            </a:r>
            <a:endParaRPr kumimoji="1" lang="ja-JP" altLang="en-US" dirty="0"/>
          </a:p>
        </p:txBody>
      </p:sp>
      <p:pic>
        <p:nvPicPr>
          <p:cNvPr id="8195" name="Picture 3"/>
          <p:cNvPicPr>
            <a:picLocks noChangeAspect="1" noChangeArrowheads="1"/>
          </p:cNvPicPr>
          <p:nvPr/>
        </p:nvPicPr>
        <p:blipFill>
          <a:blip r:embed="rId2" cstate="print"/>
          <a:srcRect/>
          <a:stretch>
            <a:fillRect/>
          </a:stretch>
        </p:blipFill>
        <p:spPr bwMode="auto">
          <a:xfrm>
            <a:off x="1187624" y="1052736"/>
            <a:ext cx="3771900" cy="22479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1331640" y="3573016"/>
            <a:ext cx="5019675" cy="2209800"/>
          </a:xfrm>
          <a:prstGeom prst="rect">
            <a:avLst/>
          </a:prstGeom>
          <a:noFill/>
          <a:ln w="9525">
            <a:noFill/>
            <a:miter lim="800000"/>
            <a:headEnd/>
            <a:tailEnd/>
          </a:ln>
        </p:spPr>
      </p:pic>
      <p:sp>
        <p:nvSpPr>
          <p:cNvPr id="6" name="テキスト ボックス 5"/>
          <p:cNvSpPr txBox="1"/>
          <p:nvPr/>
        </p:nvSpPr>
        <p:spPr>
          <a:xfrm>
            <a:off x="539552" y="6021288"/>
            <a:ext cx="7564891" cy="369332"/>
          </a:xfrm>
          <a:prstGeom prst="rect">
            <a:avLst/>
          </a:prstGeom>
          <a:noFill/>
        </p:spPr>
        <p:txBody>
          <a:bodyPr wrap="none" rtlCol="0">
            <a:spAutoFit/>
          </a:bodyPr>
          <a:lstStyle/>
          <a:p>
            <a:r>
              <a:rPr kumimoji="1" lang="ja-JP" altLang="en-US" dirty="0" smtClean="0"/>
              <a:t>カードも</a:t>
            </a:r>
            <a:r>
              <a:rPr kumimoji="1" lang="en-US" altLang="ja-JP" dirty="0" smtClean="0"/>
              <a:t>5</a:t>
            </a:r>
            <a:r>
              <a:rPr kumimoji="1" lang="ja-JP" altLang="en-US" dirty="0" smtClean="0"/>
              <a:t>枚収納</a:t>
            </a:r>
            <a:r>
              <a:rPr lang="ja-JP" altLang="en-US" dirty="0" smtClean="0"/>
              <a:t>、日本で生まれた最小のサイフ　ミニマルなコンセプトが共通</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2123728" y="3284984"/>
            <a:ext cx="1368152" cy="1728983"/>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403648" y="1052736"/>
            <a:ext cx="3162300" cy="242887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899592" y="3140968"/>
            <a:ext cx="1368152" cy="1667842"/>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a:stretch>
            <a:fillRect/>
          </a:stretch>
        </p:blipFill>
        <p:spPr bwMode="auto">
          <a:xfrm>
            <a:off x="4067944" y="2348880"/>
            <a:ext cx="1945382" cy="2655335"/>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a:off x="5868144" y="2492896"/>
            <a:ext cx="1944216" cy="2315722"/>
          </a:xfrm>
          <a:prstGeom prst="rect">
            <a:avLst/>
          </a:prstGeom>
          <a:noFill/>
          <a:ln w="9525">
            <a:noFill/>
            <a:miter lim="800000"/>
            <a:headEnd/>
            <a:tailEnd/>
          </a:ln>
        </p:spPr>
      </p:pic>
      <p:pic>
        <p:nvPicPr>
          <p:cNvPr id="2057" name="Picture 9"/>
          <p:cNvPicPr>
            <a:picLocks noChangeAspect="1" noChangeArrowheads="1"/>
          </p:cNvPicPr>
          <p:nvPr/>
        </p:nvPicPr>
        <p:blipFill>
          <a:blip r:embed="rId7" cstate="print"/>
          <a:srcRect/>
          <a:stretch>
            <a:fillRect/>
          </a:stretch>
        </p:blipFill>
        <p:spPr bwMode="auto">
          <a:xfrm>
            <a:off x="4572000" y="1196752"/>
            <a:ext cx="2668711" cy="1513133"/>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5148064" y="548680"/>
            <a:ext cx="3609975" cy="904875"/>
          </a:xfrm>
          <a:prstGeom prst="rect">
            <a:avLst/>
          </a:prstGeom>
          <a:noFill/>
          <a:ln w="9525">
            <a:noFill/>
            <a:miter lim="800000"/>
            <a:headEnd/>
            <a:tailEnd/>
          </a:ln>
        </p:spPr>
      </p:pic>
      <p:sp>
        <p:nvSpPr>
          <p:cNvPr id="10" name="テキスト ボックス 9"/>
          <p:cNvSpPr txBox="1"/>
          <p:nvPr/>
        </p:nvSpPr>
        <p:spPr>
          <a:xfrm>
            <a:off x="539552" y="476672"/>
            <a:ext cx="2031325" cy="369332"/>
          </a:xfrm>
          <a:prstGeom prst="rect">
            <a:avLst/>
          </a:prstGeom>
          <a:noFill/>
        </p:spPr>
        <p:txBody>
          <a:bodyPr wrap="none" rtlCol="0">
            <a:spAutoFit/>
          </a:bodyPr>
          <a:lstStyle/>
          <a:p>
            <a:r>
              <a:rPr kumimoji="1" lang="ja-JP" altLang="en-US" dirty="0" smtClean="0"/>
              <a:t>長時間保温調理器</a:t>
            </a:r>
            <a:endParaRPr kumimoji="1" lang="ja-JP" altLang="en-US" dirty="0"/>
          </a:p>
        </p:txBody>
      </p:sp>
      <p:sp>
        <p:nvSpPr>
          <p:cNvPr id="11" name="テキスト ボックス 10"/>
          <p:cNvSpPr txBox="1"/>
          <p:nvPr/>
        </p:nvSpPr>
        <p:spPr>
          <a:xfrm>
            <a:off x="899592" y="5301208"/>
            <a:ext cx="6293711" cy="646331"/>
          </a:xfrm>
          <a:prstGeom prst="rect">
            <a:avLst/>
          </a:prstGeom>
          <a:noFill/>
        </p:spPr>
        <p:txBody>
          <a:bodyPr wrap="none" rtlCol="0">
            <a:spAutoFit/>
          </a:bodyPr>
          <a:lstStyle/>
          <a:p>
            <a:r>
              <a:rPr kumimoji="1" lang="ja-JP" altLang="en-US" dirty="0" smtClean="0"/>
              <a:t>レシピをオンラインで提供　ユーザーコミュニティの醸成</a:t>
            </a:r>
            <a:endParaRPr kumimoji="1" lang="en-US" altLang="ja-JP" dirty="0" smtClean="0"/>
          </a:p>
          <a:p>
            <a:r>
              <a:rPr lang="ja-JP" altLang="en-US" dirty="0" smtClean="0"/>
              <a:t>会社に着くまでに、会社から帰るまでに、料理ができている！！</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1919115" cy="646331"/>
          </a:xfrm>
          <a:prstGeom prst="rect">
            <a:avLst/>
          </a:prstGeom>
          <a:noFill/>
        </p:spPr>
        <p:txBody>
          <a:bodyPr wrap="none" rtlCol="0">
            <a:spAutoFit/>
          </a:bodyPr>
          <a:lstStyle/>
          <a:p>
            <a:r>
              <a:rPr lang="en-US" altLang="ja-JP" dirty="0" err="1" smtClean="0"/>
              <a:t>Lekue</a:t>
            </a:r>
            <a:endParaRPr lang="en-US" altLang="ja-JP" dirty="0" smtClean="0"/>
          </a:p>
          <a:p>
            <a:r>
              <a:rPr kumimoji="1" lang="ja-JP" altLang="en-US" dirty="0" smtClean="0"/>
              <a:t>電子レンジで調理</a:t>
            </a:r>
            <a:endParaRPr kumimoji="1" lang="ja-JP" altLang="en-US" dirty="0"/>
          </a:p>
        </p:txBody>
      </p:sp>
      <p:sp>
        <p:nvSpPr>
          <p:cNvPr id="3" name="正方形/長方形 2"/>
          <p:cNvSpPr/>
          <p:nvPr/>
        </p:nvSpPr>
        <p:spPr>
          <a:xfrm>
            <a:off x="683568" y="5301208"/>
            <a:ext cx="3331361" cy="646331"/>
          </a:xfrm>
          <a:prstGeom prst="rect">
            <a:avLst/>
          </a:prstGeom>
        </p:spPr>
        <p:txBody>
          <a:bodyPr wrap="none">
            <a:spAutoFit/>
          </a:bodyPr>
          <a:lstStyle/>
          <a:p>
            <a:r>
              <a:rPr lang="ja-JP" altLang="en-US" dirty="0" smtClean="0"/>
              <a:t>殆どなんでも電子料理でできる。</a:t>
            </a:r>
            <a:endParaRPr lang="en-US" altLang="ja-JP" dirty="0" smtClean="0"/>
          </a:p>
          <a:p>
            <a:r>
              <a:rPr lang="ja-JP" altLang="en-US" dirty="0" smtClean="0"/>
              <a:t>レシピをコミュニティで共有</a:t>
            </a:r>
            <a:endParaRPr lang="ja-JP" altLang="en-US" dirty="0"/>
          </a:p>
        </p:txBody>
      </p:sp>
      <p:pic>
        <p:nvPicPr>
          <p:cNvPr id="1027" name="Picture 3"/>
          <p:cNvPicPr>
            <a:picLocks noChangeAspect="1" noChangeArrowheads="1"/>
          </p:cNvPicPr>
          <p:nvPr/>
        </p:nvPicPr>
        <p:blipFill>
          <a:blip r:embed="rId2" cstate="print"/>
          <a:srcRect/>
          <a:stretch>
            <a:fillRect/>
          </a:stretch>
        </p:blipFill>
        <p:spPr bwMode="auto">
          <a:xfrm>
            <a:off x="2771800" y="980728"/>
            <a:ext cx="4714875" cy="34099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827584" y="3789040"/>
            <a:ext cx="3657600" cy="7524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228184" y="4365104"/>
            <a:ext cx="2304256" cy="176476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475656" y="1412776"/>
            <a:ext cx="6257925" cy="2800350"/>
          </a:xfrm>
          <a:prstGeom prst="rect">
            <a:avLst/>
          </a:prstGeom>
          <a:noFill/>
          <a:ln w="9525">
            <a:noFill/>
            <a:miter lim="800000"/>
            <a:headEnd/>
            <a:tailEnd/>
          </a:ln>
        </p:spPr>
      </p:pic>
      <p:sp>
        <p:nvSpPr>
          <p:cNvPr id="3" name="テキスト ボックス 2"/>
          <p:cNvSpPr txBox="1"/>
          <p:nvPr/>
        </p:nvSpPr>
        <p:spPr>
          <a:xfrm>
            <a:off x="539552" y="476672"/>
            <a:ext cx="1385316" cy="646331"/>
          </a:xfrm>
          <a:prstGeom prst="rect">
            <a:avLst/>
          </a:prstGeom>
          <a:noFill/>
        </p:spPr>
        <p:txBody>
          <a:bodyPr wrap="none" rtlCol="0">
            <a:spAutoFit/>
          </a:bodyPr>
          <a:lstStyle/>
          <a:p>
            <a:r>
              <a:rPr kumimoji="1" lang="ja-JP" altLang="en-US" dirty="0" smtClean="0"/>
              <a:t>バーミキュラ</a:t>
            </a:r>
            <a:endParaRPr kumimoji="1" lang="en-US" altLang="ja-JP" dirty="0" smtClean="0"/>
          </a:p>
          <a:p>
            <a:r>
              <a:rPr kumimoji="1" lang="ja-JP" altLang="en-US" dirty="0" smtClean="0"/>
              <a:t>無水調理</a:t>
            </a:r>
            <a:endParaRPr kumimoji="1" lang="ja-JP" altLang="en-US" dirty="0"/>
          </a:p>
        </p:txBody>
      </p:sp>
      <p:sp>
        <p:nvSpPr>
          <p:cNvPr id="4" name="正方形/長方形 3"/>
          <p:cNvSpPr/>
          <p:nvPr/>
        </p:nvSpPr>
        <p:spPr>
          <a:xfrm>
            <a:off x="683568" y="5301208"/>
            <a:ext cx="6465231" cy="923330"/>
          </a:xfrm>
          <a:prstGeom prst="rect">
            <a:avLst/>
          </a:prstGeom>
        </p:spPr>
        <p:txBody>
          <a:bodyPr wrap="none">
            <a:spAutoFit/>
          </a:bodyPr>
          <a:lstStyle/>
          <a:p>
            <a:r>
              <a:rPr lang="en-US" altLang="ja-JP" dirty="0" smtClean="0"/>
              <a:t>3</a:t>
            </a:r>
            <a:r>
              <a:rPr lang="ja-JP" altLang="en-US" dirty="0" smtClean="0"/>
              <a:t>万人が予約待ち</a:t>
            </a:r>
            <a:endParaRPr lang="en-US" altLang="ja-JP" dirty="0" smtClean="0"/>
          </a:p>
          <a:p>
            <a:r>
              <a:rPr lang="ja-JP" altLang="en-US" dirty="0" smtClean="0"/>
              <a:t>ブログ、レシピ本、メルマガ、オンラインストアでコミュニティの醸成</a:t>
            </a:r>
            <a:endParaRPr lang="en-US" altLang="ja-JP" dirty="0" smtClean="0"/>
          </a:p>
          <a:p>
            <a:r>
              <a:rPr lang="ja-JP" altLang="en-US" dirty="0" smtClean="0"/>
              <a:t>納品の予定は細かくメール連絡・パーソナライズも可能</a:t>
            </a:r>
            <a:endParaRPr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722</Words>
  <Application>Microsoft Office PowerPoint</Application>
  <PresentationFormat>画面に合わせる (4:3)</PresentationFormat>
  <Paragraphs>103</Paragraphs>
  <Slides>21</Slides>
  <Notes>3</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WEBマーケティングイノベーション 私的イノベーションカタログ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Nobel Biocare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jpmiya</dc:creator>
  <cp:lastModifiedBy>Daiya</cp:lastModifiedBy>
  <cp:revision>43</cp:revision>
  <dcterms:created xsi:type="dcterms:W3CDTF">2014-01-08T08:15:48Z</dcterms:created>
  <dcterms:modified xsi:type="dcterms:W3CDTF">2014-01-16T09:41:40Z</dcterms:modified>
</cp:coreProperties>
</file>