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9" r:id="rId2"/>
    <p:sldId id="280" r:id="rId3"/>
    <p:sldId id="258" r:id="rId4"/>
    <p:sldId id="259" r:id="rId5"/>
    <p:sldId id="278" r:id="rId6"/>
    <p:sldId id="260" r:id="rId7"/>
    <p:sldId id="262" r:id="rId8"/>
    <p:sldId id="261" r:id="rId9"/>
    <p:sldId id="273" r:id="rId10"/>
    <p:sldId id="263" r:id="rId11"/>
    <p:sldId id="277" r:id="rId12"/>
    <p:sldId id="265" r:id="rId13"/>
    <p:sldId id="264" r:id="rId14"/>
    <p:sldId id="267" r:id="rId15"/>
    <p:sldId id="266" r:id="rId16"/>
    <p:sldId id="269" r:id="rId17"/>
    <p:sldId id="270" r:id="rId18"/>
    <p:sldId id="272" r:id="rId19"/>
    <p:sldId id="271" r:id="rId20"/>
    <p:sldId id="276" r:id="rId21"/>
    <p:sldId id="275" r:id="rId22"/>
    <p:sldId id="257" r:id="rId23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DC95B-1195-444E-9B2C-79A2154607D1}" type="datetimeFigureOut">
              <a:rPr kumimoji="1" lang="ja-JP" altLang="en-US" smtClean="0"/>
              <a:t>2014/01/16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A38FE-7246-CC4D-8FBF-64B090682E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15319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0764A-2638-CB4C-A9FD-DF6B7F6099E4}" type="datetimeFigureOut">
              <a:rPr kumimoji="1" lang="ja-JP" altLang="en-US" smtClean="0"/>
              <a:t>2014/01/16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97807-98E1-2F45-9806-D0ABB40BF1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36314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1BB1E-8E74-4648-8935-C2C430BCA0AF}" type="datetime1">
              <a:rPr kumimoji="1" lang="ja-JP" altLang="en-US" smtClean="0"/>
              <a:t>2014/01/16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044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2539-021D-B948-80A5-1DFFC56A0DF5}" type="datetime1">
              <a:rPr kumimoji="1" lang="ja-JP" altLang="en-US" smtClean="0"/>
              <a:t>2014/01/16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940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16D7E-34A3-214C-9AA9-3532BF097604}" type="datetime1">
              <a:rPr kumimoji="1" lang="ja-JP" altLang="en-US" smtClean="0"/>
              <a:t>2014/01/16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907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58AD1-7CE8-0042-8E7B-1102C4F349C8}" type="datetime1">
              <a:rPr kumimoji="1" lang="ja-JP" altLang="en-US" smtClean="0"/>
              <a:t>2014/01/16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873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0BE76-B804-C64A-BD31-8DE9909C8FC4}" type="datetime1">
              <a:rPr kumimoji="1" lang="ja-JP" altLang="en-US" smtClean="0"/>
              <a:t>2014/01/16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734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9B136-09C2-6041-ADD6-C95A0986F0E3}" type="datetime1">
              <a:rPr kumimoji="1" lang="ja-JP" altLang="en-US" smtClean="0"/>
              <a:t>2014/01/16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500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B7F07-ED42-EC48-9E83-AD80A5F03608}" type="datetime1">
              <a:rPr kumimoji="1" lang="ja-JP" altLang="en-US" smtClean="0"/>
              <a:t>2014/01/16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128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80376-165F-494C-93AC-8065977A3E4D}" type="datetime1">
              <a:rPr kumimoji="1" lang="ja-JP" altLang="en-US" smtClean="0"/>
              <a:t>2014/01/16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542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2402-E47A-F14A-9A41-98F25FC92F0F}" type="datetime1">
              <a:rPr kumimoji="1" lang="ja-JP" altLang="en-US" smtClean="0"/>
              <a:t>2014/01/16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677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F9DC9-2A54-C240-B9C0-2586BAA5F8EC}" type="datetime1">
              <a:rPr kumimoji="1" lang="ja-JP" altLang="en-US" smtClean="0"/>
              <a:t>2014/01/16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469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D4FF5-B5A3-7847-BA70-09C331948953}" type="datetime1">
              <a:rPr kumimoji="1" lang="ja-JP" altLang="en-US" smtClean="0"/>
              <a:t>2014/01/16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738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DFD65-8F00-5C43-80E5-255ED0A643C1}" type="datetime1">
              <a:rPr kumimoji="1" lang="ja-JP" altLang="en-US" smtClean="0"/>
              <a:t>2014/01/16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E1011-9C60-8549-B197-CD850B47F3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653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hf hd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 smtClean="0"/>
              <a:t>WEB</a:t>
            </a:r>
            <a:r>
              <a:rPr kumimoji="1" lang="ja-JP" altLang="en-US" sz="3600" dirty="0" smtClean="0"/>
              <a:t>マーケティングイノベーション課題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 smtClean="0"/>
              <a:t>２０１４年秋学期</a:t>
            </a:r>
            <a:endParaRPr kumimoji="1" lang="en-US" altLang="ja-JP" dirty="0" smtClean="0"/>
          </a:p>
          <a:p>
            <a:r>
              <a:rPr lang="en-US" altLang="ja-JP" dirty="0" smtClean="0"/>
              <a:t>21251016</a:t>
            </a:r>
            <a:r>
              <a:rPr lang="ja-JP" altLang="en-US" dirty="0" smtClean="0"/>
              <a:t>　早川隆之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730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/>
              <a:t>８．</a:t>
            </a:r>
            <a:r>
              <a:rPr kumimoji="1" lang="ja-JP" altLang="en-US" sz="3200" dirty="0" smtClean="0"/>
              <a:t>油</a:t>
            </a:r>
            <a:r>
              <a:rPr kumimoji="1" lang="ja-JP" altLang="en-US" sz="3200" dirty="0" smtClean="0"/>
              <a:t>のいらないフライアー</a:t>
            </a:r>
            <a:endParaRPr kumimoji="1" lang="ja-JP" altLang="en-US" sz="32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t="1115" b="1115"/>
          <a:stretch>
            <a:fillRect/>
          </a:stretch>
        </p:blipFill>
        <p:spPr>
          <a:xfrm>
            <a:off x="1375947" y="1893103"/>
            <a:ext cx="6144974" cy="3379499"/>
          </a:xfrm>
        </p:spPr>
      </p:pic>
      <p:sp>
        <p:nvSpPr>
          <p:cNvPr id="5" name="正方形/長方形 4"/>
          <p:cNvSpPr/>
          <p:nvPr/>
        </p:nvSpPr>
        <p:spPr>
          <a:xfrm>
            <a:off x="2286000" y="5481212"/>
            <a:ext cx="4823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油の処理が不要なのは、非常に便利</a:t>
            </a:r>
            <a:endParaRPr lang="en-US" altLang="ja-JP" dirty="0" smtClean="0"/>
          </a:p>
          <a:p>
            <a:r>
              <a:rPr lang="ja-JP" altLang="en-US" dirty="0" smtClean="0"/>
              <a:t>電子レンジでもいいが、美味しさに問題ありか？</a:t>
            </a:r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3084541" y="1190504"/>
            <a:ext cx="5866675" cy="7578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dirty="0" smtClean="0">
                <a:solidFill>
                  <a:srgbClr val="000000"/>
                </a:solidFill>
              </a:rPr>
              <a:t>フライって何と言う気もするが？</a:t>
            </a:r>
            <a:endParaRPr kumimoji="1" lang="ja-JP" altLang="en-US" sz="2400" dirty="0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21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 smtClean="0"/>
              <a:t>９．</a:t>
            </a:r>
            <a:r>
              <a:rPr lang="ja-JP" altLang="en-US" sz="3200" dirty="0" smtClean="0"/>
              <a:t>公害</a:t>
            </a:r>
            <a:r>
              <a:rPr lang="ja-JP" altLang="en-US" sz="3200" dirty="0" smtClean="0"/>
              <a:t>の</a:t>
            </a:r>
            <a:r>
              <a:rPr lang="ja-JP" altLang="en-US" sz="3200" dirty="0"/>
              <a:t>島から世界的なアートの島</a:t>
            </a:r>
            <a:r>
              <a:rPr lang="ja-JP" altLang="en-US" sz="3200" dirty="0" smtClean="0"/>
              <a:t>へ</a:t>
            </a:r>
            <a:endParaRPr kumimoji="1" lang="ja-JP" altLang="en-US" sz="3200" dirty="0"/>
          </a:p>
        </p:txBody>
      </p:sp>
      <p:pic>
        <p:nvPicPr>
          <p:cNvPr id="4" name="コンテンツ プレースホルダー 3" descr="image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192604" y="1600201"/>
            <a:ext cx="3794451" cy="2086802"/>
          </a:xfrm>
        </p:spPr>
      </p:pic>
      <p:sp>
        <p:nvSpPr>
          <p:cNvPr id="6" name="正方形/長方形 5"/>
          <p:cNvSpPr/>
          <p:nvPr/>
        </p:nvSpPr>
        <p:spPr>
          <a:xfrm>
            <a:off x="192604" y="3867400"/>
            <a:ext cx="3579681" cy="168724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>
                <a:solidFill>
                  <a:srgbClr val="000000"/>
                </a:solidFill>
              </a:rPr>
              <a:t>１９１７年銅の製錬所を受入れるが、公害も・・・。</a:t>
            </a:r>
            <a:endParaRPr kumimoji="1" lang="en-US" altLang="ja-JP" dirty="0" smtClean="0">
              <a:solidFill>
                <a:srgbClr val="000000"/>
              </a:solidFill>
            </a:endParaRPr>
          </a:p>
          <a:p>
            <a:endParaRPr kumimoji="1" lang="en-US" altLang="ja-JP" dirty="0" smtClean="0">
              <a:solidFill>
                <a:srgbClr val="000000"/>
              </a:solidFill>
            </a:endParaRPr>
          </a:p>
          <a:p>
            <a:r>
              <a:rPr lang="ja-JP" altLang="en-US" dirty="0" smtClean="0">
                <a:solidFill>
                  <a:srgbClr val="000000"/>
                </a:solidFill>
              </a:rPr>
              <a:t>１９６９年新たに製錬所を建設。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r>
              <a:rPr kumimoji="1" lang="ja-JP" altLang="en-US" dirty="0" smtClean="0">
                <a:solidFill>
                  <a:srgbClr val="000000"/>
                </a:solidFill>
              </a:rPr>
              <a:t>銅の製錬が不振で、エコ事業に転換、豊島の不法投棄の処理。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006" y="2047447"/>
            <a:ext cx="4065461" cy="130809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005" y="3867399"/>
            <a:ext cx="1790717" cy="2397023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6369285" y="4342083"/>
            <a:ext cx="2317515" cy="12125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>
                <a:solidFill>
                  <a:srgbClr val="000000"/>
                </a:solidFill>
              </a:rPr>
              <a:t>地中美術館</a:t>
            </a:r>
            <a:endParaRPr kumimoji="1" lang="en-US" altLang="ja-JP" dirty="0" smtClean="0">
              <a:solidFill>
                <a:srgbClr val="000000"/>
              </a:solidFill>
            </a:endParaRPr>
          </a:p>
          <a:p>
            <a:endParaRPr kumimoji="1" lang="en-US" altLang="ja-JP" dirty="0" smtClean="0">
              <a:solidFill>
                <a:srgbClr val="000000"/>
              </a:solidFill>
            </a:endParaRPr>
          </a:p>
          <a:p>
            <a:r>
              <a:rPr lang="ja-JP" altLang="en-US" dirty="0" smtClean="0">
                <a:solidFill>
                  <a:srgbClr val="000000"/>
                </a:solidFill>
              </a:rPr>
              <a:t>瀬戸内国際芸術際</a:t>
            </a:r>
            <a:endParaRPr kumimoji="1" lang="en-US" altLang="ja-JP" dirty="0" smtClean="0">
              <a:solidFill>
                <a:srgbClr val="000000"/>
              </a:solidFill>
            </a:endParaRPr>
          </a:p>
          <a:p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988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 smtClean="0"/>
              <a:t>１０</a:t>
            </a:r>
            <a:r>
              <a:rPr lang="en-US" altLang="ja-JP" sz="3200" dirty="0" smtClean="0"/>
              <a:t>.</a:t>
            </a:r>
            <a:r>
              <a:rPr kumimoji="1" lang="ja-JP" altLang="en-US" sz="3200" dirty="0" smtClean="0"/>
              <a:t>星野</a:t>
            </a:r>
            <a:r>
              <a:rPr kumimoji="1" lang="ja-JP" altLang="en-US" sz="3200" dirty="0" smtClean="0"/>
              <a:t>温泉から星野リゾート「星のや軽井沢」</a:t>
            </a:r>
            <a:endParaRPr kumimoji="1" lang="ja-JP" altLang="en-US" sz="3200" dirty="0"/>
          </a:p>
        </p:txBody>
      </p:sp>
      <p:pic>
        <p:nvPicPr>
          <p:cNvPr id="4" name="コンテンツ プレースホルダー 3" descr="set-02-photo-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7" b="19447"/>
          <a:stretch>
            <a:fillRect/>
          </a:stretch>
        </p:blipFill>
        <p:spPr>
          <a:xfrm>
            <a:off x="151281" y="1417638"/>
            <a:ext cx="5437433" cy="2990379"/>
          </a:xfrm>
        </p:spPr>
      </p:pic>
      <p:pic>
        <p:nvPicPr>
          <p:cNvPr id="5" name="図 4" descr="img_ma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550" y="3942421"/>
            <a:ext cx="5474999" cy="27375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6069884" y="1417638"/>
            <a:ext cx="2616916" cy="20134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rgbClr val="000000"/>
                </a:solidFill>
              </a:rPr>
              <a:t>軽井沢の日帰り温泉から</a:t>
            </a:r>
            <a:r>
              <a:rPr kumimoji="1" lang="ja-JP" altLang="en-US" dirty="0" smtClean="0">
                <a:solidFill>
                  <a:srgbClr val="000000"/>
                </a:solidFill>
              </a:rPr>
              <a:t>イメージ一新</a:t>
            </a:r>
            <a:endParaRPr kumimoji="1" lang="en-US" altLang="ja-JP" dirty="0" smtClean="0">
              <a:solidFill>
                <a:srgbClr val="000000"/>
              </a:solidFill>
            </a:endParaRPr>
          </a:p>
          <a:p>
            <a:endParaRPr kumimoji="1" lang="en-US" altLang="ja-JP" dirty="0" smtClean="0">
              <a:solidFill>
                <a:srgbClr val="000000"/>
              </a:solidFill>
            </a:endParaRPr>
          </a:p>
          <a:p>
            <a:r>
              <a:rPr lang="ja-JP" altLang="en-US" dirty="0" smtClean="0">
                <a:solidFill>
                  <a:srgbClr val="000000"/>
                </a:solidFill>
              </a:rPr>
              <a:t>高級旅館、高級ホテル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r>
              <a:rPr kumimoji="1" lang="ja-JP" altLang="en-US" dirty="0" smtClean="0">
                <a:solidFill>
                  <a:srgbClr val="000000"/>
                </a:solidFill>
              </a:rPr>
              <a:t>閉鎖空間、サービス</a:t>
            </a:r>
            <a:endParaRPr kumimoji="1" lang="en-US" altLang="ja-JP" dirty="0" smtClean="0">
              <a:solidFill>
                <a:srgbClr val="000000"/>
              </a:solidFill>
            </a:endParaRPr>
          </a:p>
          <a:p>
            <a:r>
              <a:rPr lang="ja-JP" altLang="en-US" dirty="0" smtClean="0">
                <a:solidFill>
                  <a:srgbClr val="000000"/>
                </a:solidFill>
              </a:rPr>
              <a:t>施設再生、全国展開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676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/>
              <a:t>１１．</a:t>
            </a:r>
            <a:r>
              <a:rPr kumimoji="1" lang="ja-JP" altLang="en-US" sz="3200" dirty="0" smtClean="0"/>
              <a:t>古都</a:t>
            </a:r>
            <a:r>
              <a:rPr kumimoji="1" lang="ja-JP" altLang="en-US" sz="3200" dirty="0" smtClean="0"/>
              <a:t>金沢に２１世紀美術館とは</a:t>
            </a:r>
            <a:endParaRPr kumimoji="1" lang="ja-JP" altLang="en-US" sz="3200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rcRect t="7151" b="7151"/>
          <a:stretch>
            <a:fillRect/>
          </a:stretch>
        </p:blipFill>
        <p:spPr>
          <a:xfrm>
            <a:off x="317526" y="1373804"/>
            <a:ext cx="4380051" cy="2205120"/>
          </a:xfr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26" y="4148508"/>
            <a:ext cx="3934330" cy="2709491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5684901" y="1825506"/>
            <a:ext cx="2550940" cy="209698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rgbClr val="000000"/>
                </a:solidFill>
              </a:rPr>
              <a:t>兼六園の真弓坂口すぐ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endParaRPr lang="en-US" altLang="ja-JP" dirty="0" smtClean="0">
              <a:solidFill>
                <a:srgbClr val="000000"/>
              </a:solidFill>
            </a:endParaRPr>
          </a:p>
          <a:p>
            <a:r>
              <a:rPr lang="ja-JP" altLang="en-US" dirty="0" smtClean="0">
                <a:solidFill>
                  <a:srgbClr val="000000"/>
                </a:solidFill>
              </a:rPr>
              <a:t>２２世紀には歴史的建造物になるが・・・。</a:t>
            </a:r>
            <a:endParaRPr lang="en-US" altLang="ja-JP" dirty="0">
              <a:solidFill>
                <a:srgbClr val="000000"/>
              </a:solidFill>
            </a:endParaRPr>
          </a:p>
          <a:p>
            <a:endParaRPr lang="en-US" altLang="ja-JP" dirty="0" smtClean="0">
              <a:solidFill>
                <a:srgbClr val="000000"/>
              </a:solidFill>
            </a:endParaRPr>
          </a:p>
          <a:p>
            <a:endParaRPr lang="en-US" altLang="ja-JP" dirty="0" smtClean="0">
              <a:solidFill>
                <a:srgbClr val="000000"/>
              </a:solidFill>
            </a:endParaRPr>
          </a:p>
          <a:p>
            <a:r>
              <a:rPr kumimoji="1" lang="ja-JP" altLang="en-US" dirty="0" smtClean="0">
                <a:solidFill>
                  <a:srgbClr val="000000"/>
                </a:solidFill>
              </a:rPr>
              <a:t>兼六園、東茶屋街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300" y="4148508"/>
            <a:ext cx="3812000" cy="2530088"/>
          </a:xfrm>
          <a:prstGeom prst="rect">
            <a:avLst/>
          </a:prstGeom>
        </p:spPr>
      </p:pic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7" name="図 6" descr="NEC_125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412" y="2988850"/>
            <a:ext cx="1607817" cy="286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4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/>
              <a:t>１２．</a:t>
            </a:r>
            <a:r>
              <a:rPr kumimoji="1" lang="en-US" altLang="ja-JP" sz="3200" dirty="0" err="1" smtClean="0"/>
              <a:t>FeliCa</a:t>
            </a:r>
            <a:r>
              <a:rPr kumimoji="1" lang="ja-JP" altLang="en-US" sz="3200" dirty="0" smtClean="0"/>
              <a:t>　</a:t>
            </a:r>
            <a:r>
              <a:rPr kumimoji="1" lang="en-US" altLang="ja-JP" sz="3200" dirty="0" smtClean="0"/>
              <a:t>PASMO</a:t>
            </a:r>
            <a:r>
              <a:rPr kumimoji="1" lang="ja-JP" altLang="en-US" sz="3200" dirty="0" smtClean="0"/>
              <a:t>　スイカ等の非接触</a:t>
            </a:r>
            <a:r>
              <a:rPr kumimoji="1" lang="en-US" altLang="ja-JP" sz="3200" dirty="0" smtClean="0"/>
              <a:t>IC</a:t>
            </a:r>
            <a:r>
              <a:rPr kumimoji="1" lang="ja-JP" altLang="en-US" sz="3200" dirty="0" smtClean="0"/>
              <a:t>カード</a:t>
            </a:r>
            <a:r>
              <a:rPr kumimoji="1" lang="en-US" altLang="ja-JP" sz="3200" dirty="0" smtClean="0"/>
              <a:t/>
            </a:r>
            <a:br>
              <a:rPr kumimoji="1" lang="en-US" altLang="ja-JP" sz="3200" dirty="0" smtClean="0"/>
            </a:br>
            <a:r>
              <a:rPr kumimoji="1" lang="ja-JP" altLang="en-US" sz="3200" dirty="0" smtClean="0"/>
              <a:t>の定期券への利用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dirty="0" smtClean="0"/>
              <a:t>自動</a:t>
            </a:r>
            <a:r>
              <a:rPr kumimoji="1" lang="ja-JP" altLang="en-US" sz="2400" dirty="0" smtClean="0"/>
              <a:t>改札（メンテナンス大幅削減、人件費削減）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キセルの削減</a:t>
            </a:r>
            <a:endParaRPr kumimoji="1" lang="ja-JP" altLang="en-US" sz="2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37" y="2755734"/>
            <a:ext cx="2628347" cy="196353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37" y="4833319"/>
            <a:ext cx="1936084" cy="144636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3886" y="2207457"/>
            <a:ext cx="2892914" cy="216117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74" y="4513263"/>
            <a:ext cx="1612900" cy="2159000"/>
          </a:xfrm>
          <a:prstGeom prst="rect">
            <a:avLst/>
          </a:prstGeom>
        </p:spPr>
      </p:pic>
      <p:sp>
        <p:nvSpPr>
          <p:cNvPr id="10" name="右矢印 9"/>
          <p:cNvSpPr/>
          <p:nvPr/>
        </p:nvSpPr>
        <p:spPr>
          <a:xfrm>
            <a:off x="3867066" y="3715737"/>
            <a:ext cx="1421716" cy="138392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577321" y="5637900"/>
            <a:ext cx="2009358" cy="8646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>
                <a:solidFill>
                  <a:srgbClr val="000000"/>
                </a:solidFill>
              </a:rPr>
              <a:t>切符きりの職人芸定期券の見極め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004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/>
              <a:t>１３．</a:t>
            </a:r>
            <a:r>
              <a:rPr kumimoji="1" lang="ja-JP" altLang="en-US" sz="3200" dirty="0" smtClean="0"/>
              <a:t>小田</a:t>
            </a:r>
            <a:r>
              <a:rPr kumimoji="1" lang="ja-JP" altLang="en-US" sz="3200" dirty="0" smtClean="0"/>
              <a:t>急ロマンスカー携帯予約</a:t>
            </a:r>
            <a:endParaRPr kumimoji="1" lang="ja-JP" altLang="en-US" sz="3200" dirty="0"/>
          </a:p>
        </p:txBody>
      </p:sp>
      <p:pic>
        <p:nvPicPr>
          <p:cNvPr id="7" name="図 6" descr="２写真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20713"/>
            <a:ext cx="2578656" cy="3867984"/>
          </a:xfrm>
          <a:prstGeom prst="rect">
            <a:avLst/>
          </a:prstGeom>
        </p:spPr>
      </p:pic>
      <p:pic>
        <p:nvPicPr>
          <p:cNvPr id="9" name="コンテンツ プレースホルダー 8" descr="３写真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73" r="-86373"/>
          <a:stretch>
            <a:fillRect/>
          </a:stretch>
        </p:blipFill>
        <p:spPr>
          <a:xfrm>
            <a:off x="3683978" y="2753418"/>
            <a:ext cx="7033190" cy="3867984"/>
          </a:xfrm>
        </p:spPr>
      </p:pic>
      <p:sp>
        <p:nvSpPr>
          <p:cNvPr id="10" name="正方形/長方形 9"/>
          <p:cNvSpPr/>
          <p:nvPr/>
        </p:nvSpPr>
        <p:spPr>
          <a:xfrm>
            <a:off x="2061631" y="1568899"/>
            <a:ext cx="6865548" cy="83874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 smtClean="0">
                <a:solidFill>
                  <a:srgbClr val="000000"/>
                </a:solidFill>
              </a:rPr>
              <a:t>携帯でロマンスカーをいつでもどこでも予約可、</a:t>
            </a:r>
            <a:endParaRPr kumimoji="1" lang="en-US" altLang="ja-JP" sz="2000" dirty="0" smtClean="0">
              <a:solidFill>
                <a:srgbClr val="000000"/>
              </a:solidFill>
            </a:endParaRPr>
          </a:p>
          <a:p>
            <a:r>
              <a:rPr kumimoji="1" lang="ja-JP" altLang="en-US" sz="2000" dirty="0" smtClean="0">
                <a:solidFill>
                  <a:srgbClr val="000000"/>
                </a:solidFill>
              </a:rPr>
              <a:t>切符購入</a:t>
            </a:r>
            <a:r>
              <a:rPr lang="ja-JP" altLang="en-US" sz="2000" dirty="0" smtClean="0">
                <a:solidFill>
                  <a:srgbClr val="000000"/>
                </a:solidFill>
              </a:rPr>
              <a:t>不要</a:t>
            </a:r>
            <a:r>
              <a:rPr kumimoji="1" lang="ja-JP" altLang="en-US" sz="2000" dirty="0" smtClean="0">
                <a:solidFill>
                  <a:srgbClr val="000000"/>
                </a:solidFill>
              </a:rPr>
              <a:t>、直前まで購入可、支払は</a:t>
            </a:r>
            <a:r>
              <a:rPr lang="ja-JP" altLang="en-US" sz="2000" dirty="0" smtClean="0">
                <a:solidFill>
                  <a:srgbClr val="000000"/>
                </a:solidFill>
              </a:rPr>
              <a:t>事前に積み立て</a:t>
            </a:r>
            <a:endParaRPr kumimoji="1" lang="ja-JP" altLang="en-US" sz="2000" dirty="0">
              <a:solidFill>
                <a:srgbClr val="00000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555" y="2620713"/>
            <a:ext cx="2561638" cy="1435100"/>
          </a:xfrm>
          <a:prstGeom prst="rect">
            <a:avLst/>
          </a:prstGeom>
        </p:spPr>
      </p:pic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879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 smtClean="0"/>
              <a:t>１４．</a:t>
            </a:r>
            <a:r>
              <a:rPr lang="ja-JP" altLang="en-US" sz="3200" dirty="0" smtClean="0"/>
              <a:t>マーケティング</a:t>
            </a:r>
            <a:r>
              <a:rPr lang="ja-JP" altLang="en-US" sz="3200" dirty="0" smtClean="0"/>
              <a:t>頭脳付き</a:t>
            </a:r>
            <a:r>
              <a:rPr kumimoji="1" lang="ja-JP" altLang="en-US" sz="3200" dirty="0" smtClean="0"/>
              <a:t>自動販売機</a:t>
            </a:r>
            <a:endParaRPr kumimoji="1" lang="ja-JP" altLang="en-US" sz="3200" dirty="0"/>
          </a:p>
        </p:txBody>
      </p:sp>
      <p:pic>
        <p:nvPicPr>
          <p:cNvPr id="4" name="コンテンツ プレースホルダー 3" descr="mmi_jihanki_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276" r="-66276"/>
          <a:stretch>
            <a:fillRect/>
          </a:stretch>
        </p:blipFill>
        <p:spPr>
          <a:xfrm>
            <a:off x="-1967455" y="1600200"/>
            <a:ext cx="8229600" cy="4525963"/>
          </a:xfrm>
        </p:spPr>
      </p:pic>
      <p:sp>
        <p:nvSpPr>
          <p:cNvPr id="5" name="正方形/長方形 4"/>
          <p:cNvSpPr/>
          <p:nvPr/>
        </p:nvSpPr>
        <p:spPr>
          <a:xfrm>
            <a:off x="4331287" y="4455562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2000" b="1" dirty="0" smtClean="0"/>
              <a:t>顔の認識システムを利用し、客</a:t>
            </a:r>
            <a:r>
              <a:rPr lang="ja-JP" altLang="en-US" sz="2000" b="1" dirty="0"/>
              <a:t>の性別や</a:t>
            </a:r>
            <a:r>
              <a:rPr lang="ja-JP" altLang="en-US" sz="2000" b="1" dirty="0" smtClean="0"/>
              <a:t>年代を判断し、</a:t>
            </a:r>
            <a:r>
              <a:rPr lang="ja-JP" altLang="en-US" sz="2000" b="1" dirty="0"/>
              <a:t>季節や時間に</a:t>
            </a:r>
            <a:r>
              <a:rPr lang="ja-JP" altLang="en-US" sz="2000" b="1" dirty="0" smtClean="0"/>
              <a:t>応じて最適</a:t>
            </a:r>
            <a:r>
              <a:rPr lang="ja-JP" altLang="en-US" sz="2000" b="1" dirty="0"/>
              <a:t>な商品を表示する機能を搭載した</a:t>
            </a:r>
            <a:r>
              <a:rPr lang="ja-JP" altLang="en-US" b="1" dirty="0" smtClean="0"/>
              <a:t>。</a:t>
            </a:r>
            <a:endParaRPr lang="en-US" altLang="ja-JP" b="1" dirty="0" smtClean="0"/>
          </a:p>
          <a:p>
            <a:r>
              <a:rPr lang="ja-JP" altLang="en-US" b="1" dirty="0" smtClean="0"/>
              <a:t>おせっかいな気もするが・・・。</a:t>
            </a:r>
            <a:endParaRPr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913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/>
              <a:t>１５．</a:t>
            </a:r>
            <a:r>
              <a:rPr kumimoji="1" lang="ja-JP" altLang="en-US" sz="3200" dirty="0" smtClean="0"/>
              <a:t>“</a:t>
            </a:r>
            <a:r>
              <a:rPr kumimoji="1" lang="ja-JP" altLang="en-US" sz="3200" dirty="0" smtClean="0"/>
              <a:t>パーソンオブインタレスト”</a:t>
            </a:r>
            <a:endParaRPr kumimoji="1" lang="ja-JP" altLang="en-US" sz="3200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400" dirty="0" smtClean="0"/>
              <a:t>テレビ</a:t>
            </a:r>
            <a:r>
              <a:rPr kumimoji="1" lang="ja-JP" altLang="en-US" sz="2400" dirty="0" smtClean="0"/>
              <a:t>番組（必殺仕置き人の予測版）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防犯カメラを含めたあらゆるデータから、将来殺害される人物を特定し、殺害を防ぐというストーリー。</a:t>
            </a:r>
            <a:endParaRPr lang="en-US" altLang="ja-JP" sz="2400" dirty="0" smtClean="0"/>
          </a:p>
          <a:p>
            <a:r>
              <a:rPr lang="ja-JP" altLang="en-US" sz="2400" dirty="0" smtClean="0"/>
              <a:t>テロ事件を未然に防ぐためのデータ解析システムを一般の殺人事件に適応させようとする発想。</a:t>
            </a:r>
            <a:endParaRPr lang="en-US" altLang="ja-JP" sz="2400" dirty="0" smtClean="0"/>
          </a:p>
          <a:p>
            <a:endParaRPr kumimoji="1" lang="ja-JP" altLang="en-US" sz="24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310" y="3918057"/>
            <a:ext cx="2760133" cy="220810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61" y="3909906"/>
            <a:ext cx="2273300" cy="558800"/>
          </a:xfrm>
          <a:prstGeom prst="rect">
            <a:avLst/>
          </a:prstGeom>
        </p:spPr>
      </p:pic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534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 smtClean="0"/>
              <a:t>１６．</a:t>
            </a:r>
            <a:r>
              <a:rPr lang="en-US" altLang="ja-JP" sz="3200" dirty="0" smtClean="0"/>
              <a:t>Yahoo</a:t>
            </a:r>
            <a:r>
              <a:rPr lang="en-US" altLang="ja-JP" sz="3200" dirty="0"/>
              <a:t>!</a:t>
            </a:r>
            <a:r>
              <a:rPr lang="ja-JP" altLang="en-US" sz="3200" dirty="0" smtClean="0"/>
              <a:t>も「不動産屋？」</a:t>
            </a:r>
            <a:r>
              <a:rPr lang="ja-JP" altLang="ja-JP" sz="3200" dirty="0" smtClean="0"/>
              <a:t>　</a:t>
            </a:r>
            <a:r>
              <a:rPr kumimoji="1" lang="en-US" altLang="ja-JP" sz="3200" dirty="0" smtClean="0"/>
              <a:t>WEB</a:t>
            </a:r>
            <a:r>
              <a:rPr kumimoji="1" lang="ja-JP" altLang="en-US" sz="3200" dirty="0" smtClean="0"/>
              <a:t>版住宅情報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dirty="0" smtClean="0"/>
              <a:t>早い（いつ情報が更新されるかが物件取得の鍵）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比較が簡単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現地の様子が分かり、</a:t>
            </a:r>
            <a:r>
              <a:rPr kumimoji="1" lang="ja-JP" altLang="en-US" sz="2400" dirty="0" smtClean="0"/>
              <a:t>手間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lang="ja-JP" altLang="ja-JP" sz="2400" dirty="0"/>
              <a:t>　</a:t>
            </a:r>
            <a:r>
              <a:rPr lang="ja-JP" altLang="en-US" sz="2400" dirty="0" smtClean="0"/>
              <a:t>　</a:t>
            </a:r>
            <a:r>
              <a:rPr kumimoji="1" lang="ja-JP" altLang="en-US" sz="2400" dirty="0" smtClean="0"/>
              <a:t>がかからない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スーモ、</a:t>
            </a:r>
            <a:r>
              <a:rPr lang="en-US" altLang="ja-JP" sz="2400" dirty="0" err="1" smtClean="0"/>
              <a:t>athome</a:t>
            </a:r>
            <a:r>
              <a:rPr lang="ja-JP" altLang="en-US" sz="2400" dirty="0" smtClean="0"/>
              <a:t>等々</a:t>
            </a:r>
            <a:endParaRPr lang="en-US" altLang="ja-JP" sz="2400" dirty="0"/>
          </a:p>
        </p:txBody>
      </p:sp>
      <p:pic>
        <p:nvPicPr>
          <p:cNvPr id="4" name="図 3" descr="Yahoo!不動産 関東 (東京、神奈川、埼玉、千葉、茨城、栃木、群馬、山梨) - 不動産・住宅（マンション・一戸建て）情報サイト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57" y="2253562"/>
            <a:ext cx="2882804" cy="4035926"/>
          </a:xfrm>
          <a:prstGeom prst="rect">
            <a:avLst/>
          </a:prstGeom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222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/>
              <a:t>１７</a:t>
            </a:r>
            <a:r>
              <a:rPr kumimoji="1" lang="en-US" altLang="ja-JP" sz="3200" dirty="0" smtClean="0"/>
              <a:t>.</a:t>
            </a:r>
            <a:r>
              <a:rPr kumimoji="1" lang="ja-JP" altLang="en-US" sz="3200" dirty="0" smtClean="0"/>
              <a:t>雨</a:t>
            </a:r>
            <a:r>
              <a:rPr kumimoji="1" lang="ja-JP" altLang="en-US" sz="3200" dirty="0" smtClean="0"/>
              <a:t>の日も紫外線が強い日も、傘つき自転車</a:t>
            </a:r>
            <a:endParaRPr kumimoji="1" lang="ja-JP" altLang="en-US" sz="32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422" y="1600200"/>
            <a:ext cx="3449111" cy="2576689"/>
          </a:xfrm>
          <a:prstGeom prst="rect">
            <a:avLst/>
          </a:prstGeom>
        </p:spPr>
      </p:pic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3"/>
          <a:srcRect l="-61997" r="-61997"/>
          <a:stretch>
            <a:fillRect/>
          </a:stretch>
        </p:blipFill>
        <p:spPr>
          <a:xfrm>
            <a:off x="-1433688" y="1600200"/>
            <a:ext cx="8229600" cy="4525963"/>
          </a:xfr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533" y="3754005"/>
            <a:ext cx="2159000" cy="2159000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5800311" y="5915736"/>
            <a:ext cx="2605557" cy="4208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</a:rPr>
              <a:t>ここまでやるか？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914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次第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エネルギー</a:t>
            </a:r>
            <a:endParaRPr kumimoji="1" lang="en-US" altLang="ja-JP" dirty="0" smtClean="0"/>
          </a:p>
          <a:p>
            <a:r>
              <a:rPr lang="ja-JP" altLang="en-US" dirty="0" smtClean="0"/>
              <a:t>環境</a:t>
            </a:r>
            <a:endParaRPr lang="en-US" altLang="ja-JP" dirty="0" smtClean="0"/>
          </a:p>
          <a:p>
            <a:r>
              <a:rPr kumimoji="1" lang="ja-JP" altLang="en-US" dirty="0" smtClean="0"/>
              <a:t>街、地域</a:t>
            </a:r>
            <a:endParaRPr kumimoji="1" lang="en-US" altLang="ja-JP" dirty="0" smtClean="0"/>
          </a:p>
          <a:p>
            <a:r>
              <a:rPr lang="ja-JP" altLang="en-US" dirty="0" smtClean="0"/>
              <a:t>駅</a:t>
            </a:r>
            <a:endParaRPr lang="en-US" altLang="ja-JP" dirty="0" smtClean="0"/>
          </a:p>
          <a:p>
            <a:r>
              <a:rPr lang="ja-JP" altLang="en-US" dirty="0" smtClean="0"/>
              <a:t>追いつめられて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534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82857" cy="1143000"/>
          </a:xfrm>
        </p:spPr>
        <p:txBody>
          <a:bodyPr>
            <a:normAutofit/>
          </a:bodyPr>
          <a:lstStyle/>
          <a:p>
            <a:r>
              <a:rPr kumimoji="1" lang="ja-JP" altLang="en-US" sz="3200" dirty="0" smtClean="0"/>
              <a:t>１８．</a:t>
            </a:r>
            <a:r>
              <a:rPr kumimoji="1" lang="ja-JP" altLang="en-US" sz="3200" dirty="0" smtClean="0"/>
              <a:t>“</a:t>
            </a:r>
            <a:r>
              <a:rPr kumimoji="1" lang="ja-JP" altLang="en-US" sz="3200" dirty="0" smtClean="0"/>
              <a:t>カプセル内視鏡”</a:t>
            </a:r>
            <a:r>
              <a:rPr kumimoji="1" lang="ja-JP" altLang="en-US" sz="3200" dirty="0" smtClean="0"/>
              <a:t>飲</a:t>
            </a:r>
            <a:r>
              <a:rPr kumimoji="1" lang="ja-JP" altLang="en-US" sz="3200" dirty="0" smtClean="0"/>
              <a:t>み</a:t>
            </a:r>
            <a:r>
              <a:rPr kumimoji="1" lang="ja-JP" altLang="en-US" sz="3200" dirty="0" smtClean="0"/>
              <a:t>込んで</a:t>
            </a:r>
            <a:r>
              <a:rPr kumimoji="1" lang="ja-JP" altLang="en-US" sz="3200" dirty="0" smtClean="0"/>
              <a:t>映像を</a:t>
            </a:r>
            <a:r>
              <a:rPr kumimoji="1" lang="ja-JP" altLang="en-US" sz="3200" dirty="0" smtClean="0"/>
              <a:t>送る</a:t>
            </a:r>
            <a:endParaRPr kumimoji="1" lang="ja-JP" altLang="en-US" sz="3200" dirty="0"/>
          </a:p>
        </p:txBody>
      </p:sp>
      <p:pic>
        <p:nvPicPr>
          <p:cNvPr id="4" name="コンテンツ プレースホルダー 3" descr="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41" r="-13641"/>
          <a:stretch>
            <a:fillRect/>
          </a:stretch>
        </p:blipFill>
        <p:spPr>
          <a:xfrm>
            <a:off x="4399057" y="1780705"/>
            <a:ext cx="5381081" cy="2959387"/>
          </a:xfrm>
        </p:spPr>
      </p:pic>
      <p:pic>
        <p:nvPicPr>
          <p:cNvPr id="5" name="図 4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0" y="1780705"/>
            <a:ext cx="4236201" cy="4369976"/>
          </a:xfrm>
          <a:prstGeom prst="rect">
            <a:avLst/>
          </a:prstGeom>
        </p:spPr>
      </p:pic>
      <p:sp>
        <p:nvSpPr>
          <p:cNvPr id="3" name="右矢印 2"/>
          <p:cNvSpPr/>
          <p:nvPr/>
        </p:nvSpPr>
        <p:spPr>
          <a:xfrm>
            <a:off x="4520551" y="2671182"/>
            <a:ext cx="1017895" cy="4713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5237300" y="5106673"/>
            <a:ext cx="3702756" cy="133559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>
                <a:solidFill>
                  <a:srgbClr val="000000"/>
                </a:solidFill>
              </a:rPr>
              <a:t>大腸検査に利用</a:t>
            </a:r>
            <a:endParaRPr kumimoji="1" lang="en-US" altLang="ja-JP" dirty="0" smtClean="0">
              <a:solidFill>
                <a:srgbClr val="000000"/>
              </a:solidFill>
            </a:endParaRPr>
          </a:p>
          <a:p>
            <a:r>
              <a:rPr lang="ja-JP" altLang="en-US" dirty="0" smtClean="0">
                <a:solidFill>
                  <a:srgbClr val="000000"/>
                </a:solidFill>
              </a:rPr>
              <a:t>内服から排出まで平均４時間程度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r>
              <a:rPr lang="ja-JP" altLang="en-US" dirty="0" smtClean="0">
                <a:solidFill>
                  <a:srgbClr val="000000"/>
                </a:solidFill>
              </a:rPr>
              <a:t>外径</a:t>
            </a:r>
            <a:r>
              <a:rPr lang="en-US" altLang="ja-JP" dirty="0" smtClean="0">
                <a:solidFill>
                  <a:srgbClr val="000000"/>
                </a:solidFill>
              </a:rPr>
              <a:t>10mm</a:t>
            </a:r>
            <a:r>
              <a:rPr lang="ja-JP" altLang="en-US" dirty="0" smtClean="0">
                <a:solidFill>
                  <a:srgbClr val="000000"/>
                </a:solidFill>
              </a:rPr>
              <a:t>、カメラと無線装置を内蔵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r>
              <a:rPr kumimoji="1" lang="ja-JP" altLang="en-US" dirty="0" smtClean="0">
                <a:solidFill>
                  <a:srgbClr val="000000"/>
                </a:solidFill>
              </a:rPr>
              <a:t>使い捨て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952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/>
              <a:t>１９．</a:t>
            </a:r>
            <a:r>
              <a:rPr kumimoji="1" lang="ja-JP" altLang="en-US" sz="3200" dirty="0" smtClean="0"/>
              <a:t>カメラ</a:t>
            </a:r>
            <a:r>
              <a:rPr kumimoji="1" lang="ja-JP" altLang="en-US" sz="3200" dirty="0" smtClean="0"/>
              <a:t>、フィルム、フラッ</a:t>
            </a:r>
            <a:r>
              <a:rPr lang="ja-JP" altLang="en-US" sz="3200" dirty="0" smtClean="0"/>
              <a:t>シュによる</a:t>
            </a:r>
            <a:r>
              <a:rPr kumimoji="1" lang="ja-JP" altLang="en-US" sz="3200" dirty="0" smtClean="0"/>
              <a:t>胃カメラ</a:t>
            </a:r>
            <a:endParaRPr kumimoji="1" lang="ja-JP" altLang="en-US" sz="3200" dirty="0"/>
          </a:p>
        </p:txBody>
      </p:sp>
      <p:pic>
        <p:nvPicPr>
          <p:cNvPr id="4" name="コンテンツ プレースホルダー 3" descr="gastro_pic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4" b="8164"/>
          <a:stretch>
            <a:fillRect/>
          </a:stretch>
        </p:blipFill>
        <p:spPr>
          <a:xfrm>
            <a:off x="4111014" y="3998162"/>
            <a:ext cx="4426065" cy="2434165"/>
          </a:xfrm>
        </p:spPr>
      </p:pic>
      <p:pic>
        <p:nvPicPr>
          <p:cNvPr id="5" name="図 4" descr="gastro_pic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75" y="2193227"/>
            <a:ext cx="3217524" cy="1933536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4549894" y="1575351"/>
            <a:ext cx="3987185" cy="175217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111014" y="1726686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試作</a:t>
            </a:r>
            <a:r>
              <a:rPr lang="en-US" altLang="ja-JP" dirty="0"/>
              <a:t>1</a:t>
            </a:r>
            <a:r>
              <a:rPr lang="ja-JP" altLang="en-US" dirty="0"/>
              <a:t>号機は</a:t>
            </a:r>
            <a:r>
              <a:rPr lang="ja-JP" altLang="en-US" dirty="0" smtClean="0"/>
              <a:t>、</a:t>
            </a:r>
            <a:endParaRPr lang="en-US" altLang="ja-JP" dirty="0" smtClean="0"/>
          </a:p>
          <a:p>
            <a:r>
              <a:rPr lang="ja-JP" altLang="en-US" dirty="0" smtClean="0"/>
              <a:t>軟性管</a:t>
            </a:r>
            <a:r>
              <a:rPr lang="ja-JP" altLang="en-US" dirty="0"/>
              <a:t>の先端に撮影</a:t>
            </a:r>
            <a:r>
              <a:rPr lang="ja-JP" altLang="en-US" dirty="0" smtClean="0"/>
              <a:t>レンズ</a:t>
            </a:r>
            <a:endParaRPr lang="en-US" altLang="ja-JP" dirty="0" smtClean="0"/>
          </a:p>
          <a:p>
            <a:r>
              <a:rPr lang="ja-JP" altLang="en-US" dirty="0" smtClean="0"/>
              <a:t>フィルム</a:t>
            </a:r>
            <a:r>
              <a:rPr lang="ja-JP" altLang="en-US" dirty="0"/>
              <a:t>は白黒で幅</a:t>
            </a:r>
            <a:r>
              <a:rPr lang="en-US" altLang="ja-JP" dirty="0"/>
              <a:t>6</a:t>
            </a:r>
            <a:r>
              <a:rPr lang="ja-JP" altLang="en-US" dirty="0" smtClean="0"/>
              <a:t>ミリ</a:t>
            </a:r>
            <a:endParaRPr lang="en-US" altLang="ja-JP" dirty="0" smtClean="0"/>
          </a:p>
          <a:p>
            <a:r>
              <a:rPr lang="ja-JP" altLang="en-US" dirty="0" smtClean="0"/>
              <a:t>手許</a:t>
            </a:r>
            <a:r>
              <a:rPr lang="ja-JP" altLang="en-US" dirty="0"/>
              <a:t>の操作で豆ランプをフラッシュ</a:t>
            </a:r>
            <a:r>
              <a:rPr lang="ja-JP" altLang="en-US" dirty="0" smtClean="0"/>
              <a:t>させて</a:t>
            </a:r>
            <a:endParaRPr lang="en-US" altLang="ja-JP" dirty="0" smtClean="0"/>
          </a:p>
          <a:p>
            <a:r>
              <a:rPr lang="ja-JP" altLang="en-US" dirty="0" smtClean="0"/>
              <a:t>撮影</a:t>
            </a:r>
            <a:r>
              <a:rPr lang="ja-JP" altLang="en-US" dirty="0"/>
              <a:t>し</a:t>
            </a:r>
            <a:r>
              <a:rPr lang="ja-JP" altLang="en-US" dirty="0" smtClean="0"/>
              <a:t>、</a:t>
            </a:r>
            <a:endParaRPr lang="en-US" altLang="ja-JP" dirty="0" smtClean="0"/>
          </a:p>
          <a:p>
            <a:r>
              <a:rPr lang="ja-JP" altLang="en-US" dirty="0" smtClean="0"/>
              <a:t>ワイヤー</a:t>
            </a:r>
            <a:r>
              <a:rPr lang="ja-JP" altLang="en-US" dirty="0"/>
              <a:t>で引っぱってフィルムを</a:t>
            </a:r>
            <a:r>
              <a:rPr lang="ja-JP" altLang="en-US" dirty="0" smtClean="0"/>
              <a:t>巻き上げる</a:t>
            </a:r>
            <a:endParaRPr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027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/>
              <a:t>２０．</a:t>
            </a:r>
            <a:r>
              <a:rPr kumimoji="1" lang="ja-JP" altLang="en-US" sz="3200" dirty="0" smtClean="0"/>
              <a:t>クルージング</a:t>
            </a:r>
            <a:r>
              <a:rPr kumimoji="1" lang="ja-JP" altLang="en-US" sz="3200" dirty="0" smtClean="0"/>
              <a:t>を楽しみながら婚活とい実利</a:t>
            </a:r>
            <a:endParaRPr kumimoji="1" lang="ja-JP" altLang="en-US" sz="3200" dirty="0"/>
          </a:p>
        </p:txBody>
      </p:sp>
      <p:pic>
        <p:nvPicPr>
          <p:cNvPr id="4" name="コンテンツ プレースホルダー 3" descr="名称未設定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>
          <a:xfrm>
            <a:off x="561946" y="1417638"/>
            <a:ext cx="7226746" cy="3974432"/>
          </a:xfrm>
        </p:spPr>
      </p:pic>
      <p:sp>
        <p:nvSpPr>
          <p:cNvPr id="3" name="正方形/長方形 2"/>
          <p:cNvSpPr/>
          <p:nvPr/>
        </p:nvSpPr>
        <p:spPr>
          <a:xfrm>
            <a:off x="4621918" y="5591152"/>
            <a:ext cx="3166774" cy="7332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>
                <a:solidFill>
                  <a:srgbClr val="000000"/>
                </a:solidFill>
              </a:rPr>
              <a:t>私</a:t>
            </a:r>
            <a:r>
              <a:rPr kumimoji="1" lang="ja-JP" altLang="en-US" dirty="0" smtClean="0">
                <a:solidFill>
                  <a:srgbClr val="000000"/>
                </a:solidFill>
              </a:rPr>
              <a:t>には</a:t>
            </a:r>
            <a:r>
              <a:rPr kumimoji="1" lang="ja-JP" altLang="en-US" dirty="0" smtClean="0">
                <a:solidFill>
                  <a:srgbClr val="000000"/>
                </a:solidFill>
              </a:rPr>
              <a:t>関係ありませんが、</a:t>
            </a:r>
            <a:endParaRPr kumimoji="1" lang="en-US" altLang="ja-JP" dirty="0" smtClean="0">
              <a:solidFill>
                <a:srgbClr val="000000"/>
              </a:solidFill>
            </a:endParaRPr>
          </a:p>
          <a:p>
            <a:r>
              <a:rPr kumimoji="1" lang="ja-JP" altLang="en-US" dirty="0" smtClean="0">
                <a:solidFill>
                  <a:srgbClr val="000000"/>
                </a:solidFill>
              </a:rPr>
              <a:t>クルージングは愉しいかも。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880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66296"/>
            <a:ext cx="8229600" cy="1579198"/>
          </a:xfrm>
        </p:spPr>
        <p:txBody>
          <a:bodyPr>
            <a:normAutofit fontScale="90000"/>
          </a:bodyPr>
          <a:lstStyle/>
          <a:p>
            <a:r>
              <a:rPr kumimoji="1" lang="ja-JP" altLang="en-US" sz="3600" dirty="0" smtClean="0"/>
              <a:t>１．</a:t>
            </a:r>
            <a:r>
              <a:rPr kumimoji="1" lang="ja-JP" altLang="en-US" sz="3600" dirty="0" smtClean="0"/>
              <a:t>廃棄物</a:t>
            </a:r>
            <a:r>
              <a:rPr kumimoji="1" lang="ja-JP" altLang="en-US" sz="3600" dirty="0" smtClean="0"/>
              <a:t>を燃料とした火力発電所</a:t>
            </a:r>
            <a:r>
              <a:rPr kumimoji="1" lang="en-US" altLang="ja-JP" sz="3600" dirty="0" smtClean="0"/>
              <a:t/>
            </a:r>
            <a:br>
              <a:rPr kumimoji="1" lang="en-US" altLang="ja-JP" sz="3600" dirty="0" smtClean="0"/>
            </a:br>
            <a:r>
              <a:rPr kumimoji="1" lang="en-US" altLang="ja-JP" sz="3600" dirty="0" smtClean="0"/>
              <a:t>RPS</a:t>
            </a:r>
            <a:r>
              <a:rPr kumimoji="1" lang="ja-JP" altLang="en-US" sz="3600" dirty="0" smtClean="0"/>
              <a:t>法、</a:t>
            </a:r>
            <a:r>
              <a:rPr kumimoji="1" lang="en-US" altLang="ja-JP" sz="3600" dirty="0" smtClean="0"/>
              <a:t>FIT</a:t>
            </a:r>
            <a:r>
              <a:rPr kumimoji="1" lang="ja-JP" altLang="en-US" sz="3600" dirty="0" smtClean="0"/>
              <a:t>法により事業として成立</a:t>
            </a:r>
            <a:r>
              <a:rPr kumimoji="1" lang="en-US" altLang="ja-JP" sz="3600" dirty="0" smtClean="0"/>
              <a:t/>
            </a:r>
            <a:br>
              <a:rPr kumimoji="1" lang="en-US" altLang="ja-JP" sz="3600" dirty="0" smtClean="0"/>
            </a:br>
            <a:r>
              <a:rPr lang="en-US" altLang="ja-JP" sz="2800" dirty="0" smtClean="0"/>
              <a:t>RPS</a:t>
            </a:r>
            <a:r>
              <a:rPr lang="ja-JP" altLang="en-US" sz="2800" dirty="0" smtClean="0"/>
              <a:t>：</a:t>
            </a:r>
            <a:r>
              <a:rPr lang="en-US" altLang="ja-JP" sz="2800" dirty="0" err="1" smtClean="0"/>
              <a:t>Renewabls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Portfolio </a:t>
            </a:r>
            <a:r>
              <a:rPr lang="en-US" altLang="ja-JP" sz="2800" dirty="0" smtClean="0"/>
              <a:t>Standard</a:t>
            </a:r>
            <a:r>
              <a:rPr lang="ja-JP" altLang="en-US" sz="2800" dirty="0" smtClean="0"/>
              <a:t>、</a:t>
            </a:r>
            <a:r>
              <a:rPr lang="de-DE" altLang="ja-JP" sz="2800" dirty="0" smtClean="0"/>
              <a:t>FIT</a:t>
            </a:r>
            <a:r>
              <a:rPr lang="ja-JP" altLang="en-US" sz="2800" dirty="0" smtClean="0"/>
              <a:t>：</a:t>
            </a:r>
            <a:r>
              <a:rPr lang="de-DE" altLang="ja-JP" sz="2800" dirty="0" smtClean="0"/>
              <a:t>Feed</a:t>
            </a:r>
            <a:r>
              <a:rPr lang="de-DE" altLang="ja-JP" sz="2800" dirty="0"/>
              <a:t>-in </a:t>
            </a:r>
            <a:r>
              <a:rPr lang="de-DE" altLang="ja-JP" sz="2800" dirty="0" err="1"/>
              <a:t>Tariff</a:t>
            </a:r>
            <a:endParaRPr kumimoji="1" lang="ja-JP" altLang="en-US" sz="32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659" y="1945494"/>
            <a:ext cx="5890789" cy="3825421"/>
          </a:xfrm>
          <a:prstGeom prst="rect">
            <a:avLst/>
          </a:prstGeom>
        </p:spPr>
      </p:pic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/>
          <a:srcRect l="-37561" r="-37561"/>
          <a:stretch>
            <a:fillRect/>
          </a:stretch>
        </p:blipFill>
        <p:spPr>
          <a:xfrm>
            <a:off x="-1654341" y="1945494"/>
            <a:ext cx="8229600" cy="4525963"/>
          </a:xfrm>
        </p:spPr>
      </p:pic>
      <p:sp>
        <p:nvSpPr>
          <p:cNvPr id="7" name="正方形/長方形 6"/>
          <p:cNvSpPr/>
          <p:nvPr/>
        </p:nvSpPr>
        <p:spPr>
          <a:xfrm>
            <a:off x="1572145" y="4321818"/>
            <a:ext cx="3178200" cy="3920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>
                <a:solidFill>
                  <a:srgbClr val="000000"/>
                </a:solidFill>
              </a:rPr>
              <a:t>RPF:</a:t>
            </a:r>
            <a:r>
              <a:rPr lang="es-ES_tradnl" altLang="ja-JP" sz="1400" dirty="0" err="1">
                <a:solidFill>
                  <a:srgbClr val="000000"/>
                </a:solidFill>
              </a:rPr>
              <a:t>Refuse</a:t>
            </a:r>
            <a:r>
              <a:rPr lang="es-ES_tradnl" altLang="ja-JP" sz="1400" dirty="0">
                <a:solidFill>
                  <a:srgbClr val="000000"/>
                </a:solidFill>
              </a:rPr>
              <a:t> </a:t>
            </a:r>
            <a:r>
              <a:rPr lang="es-ES_tradnl" altLang="ja-JP" sz="1400" dirty="0" err="1">
                <a:solidFill>
                  <a:srgbClr val="000000"/>
                </a:solidFill>
              </a:rPr>
              <a:t>Paper</a:t>
            </a:r>
            <a:r>
              <a:rPr lang="es-ES_tradnl" altLang="ja-JP" sz="1400" dirty="0">
                <a:solidFill>
                  <a:srgbClr val="000000"/>
                </a:solidFill>
              </a:rPr>
              <a:t> </a:t>
            </a:r>
            <a:r>
              <a:rPr lang="ja-JP" altLang="es-ES_tradnl" sz="1400" dirty="0">
                <a:solidFill>
                  <a:srgbClr val="000000"/>
                </a:solidFill>
              </a:rPr>
              <a:t>＆ </a:t>
            </a:r>
            <a:r>
              <a:rPr lang="es-ES_tradnl" altLang="ja-JP" sz="1400" dirty="0" err="1">
                <a:solidFill>
                  <a:srgbClr val="000000"/>
                </a:solidFill>
              </a:rPr>
              <a:t>Plastic</a:t>
            </a:r>
            <a:r>
              <a:rPr lang="es-ES_tradnl" altLang="ja-JP" sz="1400" dirty="0">
                <a:solidFill>
                  <a:srgbClr val="000000"/>
                </a:solidFill>
              </a:rPr>
              <a:t> Fuel</a:t>
            </a:r>
            <a:endParaRPr kumimoji="1" lang="en-US" altLang="ja-JP" sz="1400" dirty="0" smtClean="0">
              <a:solidFill>
                <a:srgbClr val="000000"/>
              </a:solidFill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1467988" y="4618737"/>
            <a:ext cx="3282356" cy="956739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曲折矢印 11"/>
          <p:cNvSpPr/>
          <p:nvPr/>
        </p:nvSpPr>
        <p:spPr>
          <a:xfrm>
            <a:off x="3975115" y="2639279"/>
            <a:ext cx="775230" cy="329910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948818" y="5941897"/>
            <a:ext cx="3897741" cy="3795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市原グリーン電力市原火力発電所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855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 smtClean="0"/>
              <a:t>２．</a:t>
            </a:r>
            <a:r>
              <a:rPr lang="ja-JP" altLang="en-US" sz="3200" dirty="0" smtClean="0"/>
              <a:t>建設</a:t>
            </a:r>
            <a:r>
              <a:rPr lang="ja-JP" altLang="en-US" sz="3200" dirty="0" smtClean="0"/>
              <a:t>廃材（産廃）を燃料に加工して売却</a:t>
            </a:r>
            <a:endParaRPr kumimoji="1" lang="ja-JP" altLang="en-US" sz="32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t="19918" b="19918"/>
          <a:stretch>
            <a:fillRect/>
          </a:stretch>
        </p:blipFill>
        <p:spPr>
          <a:xfrm>
            <a:off x="457200" y="1417638"/>
            <a:ext cx="4751171" cy="2612961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501" y="4284918"/>
            <a:ext cx="1794203" cy="257308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056" y="4284918"/>
            <a:ext cx="2914177" cy="2482447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5208370" y="1417638"/>
            <a:ext cx="3478430" cy="77070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>
                <a:solidFill>
                  <a:schemeClr val="tx1"/>
                </a:solidFill>
              </a:rPr>
              <a:t>建設廃材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r>
              <a:rPr kumimoji="1" lang="ja-JP" altLang="en-US" dirty="0" smtClean="0">
                <a:solidFill>
                  <a:schemeClr val="tx1"/>
                </a:solidFill>
              </a:rPr>
              <a:t>（産業廃棄物：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r>
              <a:rPr lang="ja-JP" altLang="ja-JP" dirty="0">
                <a:solidFill>
                  <a:schemeClr val="tx1"/>
                </a:solidFill>
              </a:rPr>
              <a:t>　</a:t>
            </a:r>
            <a:r>
              <a:rPr lang="ja-JP" altLang="en-US" dirty="0" smtClean="0">
                <a:solidFill>
                  <a:schemeClr val="tx1"/>
                </a:solidFill>
              </a:rPr>
              <a:t>　　　委託者から処理費をもらう）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9" name="屈折矢印 8"/>
          <p:cNvSpPr/>
          <p:nvPr/>
        </p:nvSpPr>
        <p:spPr>
          <a:xfrm rot="5400000">
            <a:off x="422303" y="4251571"/>
            <a:ext cx="1452170" cy="1010225"/>
          </a:xfrm>
          <a:prstGeom prst="ben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282572" y="5482769"/>
            <a:ext cx="1218405" cy="65355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建設廃材を破砕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1" name="右矢印 10"/>
          <p:cNvSpPr/>
          <p:nvPr/>
        </p:nvSpPr>
        <p:spPr>
          <a:xfrm>
            <a:off x="3447704" y="4899161"/>
            <a:ext cx="1422352" cy="58360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3447704" y="5482769"/>
            <a:ext cx="1302640" cy="59383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木チップ化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897708" y="3549788"/>
            <a:ext cx="2547440" cy="7351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燃料（ペレット）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kumimoji="1" lang="ja-JP" altLang="en-US" dirty="0" smtClean="0">
                <a:solidFill>
                  <a:schemeClr val="tx1"/>
                </a:solidFill>
              </a:rPr>
              <a:t>（有価物として売却する）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下矢印 2"/>
          <p:cNvSpPr/>
          <p:nvPr/>
        </p:nvSpPr>
        <p:spPr>
          <a:xfrm>
            <a:off x="6175074" y="2321282"/>
            <a:ext cx="291966" cy="1228506"/>
          </a:xfrm>
          <a:prstGeom prst="down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593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/>
              <a:t>３．</a:t>
            </a:r>
            <a:r>
              <a:rPr kumimoji="1" lang="ja-JP" altLang="en-US" sz="3200" dirty="0" smtClean="0"/>
              <a:t>浮体式</a:t>
            </a:r>
            <a:r>
              <a:rPr kumimoji="1" lang="ja-JP" altLang="en-US" sz="3200" dirty="0" smtClean="0"/>
              <a:t>洋上風力発電</a:t>
            </a:r>
            <a:r>
              <a:rPr kumimoji="1" lang="en-US" altLang="ja-JP" sz="3200" dirty="0" smtClean="0"/>
              <a:t/>
            </a:r>
            <a:br>
              <a:rPr kumimoji="1" lang="en-US" altLang="ja-JP" sz="3200" dirty="0" smtClean="0"/>
            </a:br>
            <a:r>
              <a:rPr lang="ja-JP" altLang="en-US" sz="3200" dirty="0" smtClean="0"/>
              <a:t>風車の技術と造船の技術</a:t>
            </a:r>
            <a:endParaRPr kumimoji="1" lang="ja-JP" altLang="en-US" sz="3200" dirty="0"/>
          </a:p>
        </p:txBody>
      </p:sp>
      <p:pic>
        <p:nvPicPr>
          <p:cNvPr id="4" name="コンテンツ プレースホルダー 3" descr="b01506_ph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197930" y="2053775"/>
            <a:ext cx="6625019" cy="3643505"/>
          </a:xfrm>
        </p:spPr>
      </p:pic>
      <p:sp>
        <p:nvSpPr>
          <p:cNvPr id="7" name="正方形/長方形 6"/>
          <p:cNvSpPr/>
          <p:nvPr/>
        </p:nvSpPr>
        <p:spPr>
          <a:xfrm>
            <a:off x="1863850" y="5753103"/>
            <a:ext cx="3199885" cy="4492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</a:rPr>
              <a:t>福島沖洋上風力</a:t>
            </a:r>
            <a:r>
              <a:rPr lang="ja-JP" altLang="en-US" dirty="0" smtClean="0">
                <a:solidFill>
                  <a:srgbClr val="000000"/>
                </a:solidFill>
              </a:rPr>
              <a:t>実証実験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6119367" y="2053775"/>
            <a:ext cx="2727193" cy="126181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>
                <a:solidFill>
                  <a:srgbClr val="000000"/>
                </a:solidFill>
              </a:rPr>
              <a:t>陸上風力の課題がある</a:t>
            </a:r>
            <a:endParaRPr kumimoji="1" lang="en-US" altLang="ja-JP" dirty="0" smtClean="0">
              <a:solidFill>
                <a:srgbClr val="000000"/>
              </a:solidFill>
            </a:endParaRPr>
          </a:p>
          <a:p>
            <a:r>
              <a:rPr kumimoji="1" lang="ja-JP" altLang="en-US" dirty="0" smtClean="0">
                <a:solidFill>
                  <a:srgbClr val="000000"/>
                </a:solidFill>
              </a:rPr>
              <a:t>（立地</a:t>
            </a:r>
            <a:r>
              <a:rPr lang="ja-JP" altLang="en-US" dirty="0" smtClean="0">
                <a:solidFill>
                  <a:srgbClr val="000000"/>
                </a:solidFill>
              </a:rPr>
              <a:t>、系統連携の距離によるコスト増）</a:t>
            </a:r>
            <a:endParaRPr kumimoji="1" lang="en-US" altLang="ja-JP" dirty="0" smtClean="0">
              <a:solidFill>
                <a:srgbClr val="0000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022729" y="5006127"/>
            <a:ext cx="2287031" cy="6763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</a:rPr>
              <a:t>東日本大震災による</a:t>
            </a:r>
            <a:endParaRPr kumimoji="1" lang="en-US" altLang="ja-JP" dirty="0" smtClean="0">
              <a:solidFill>
                <a:srgbClr val="000000"/>
              </a:solidFill>
            </a:endParaRPr>
          </a:p>
          <a:p>
            <a:pPr algn="ctr"/>
            <a:r>
              <a:rPr lang="ja-JP" altLang="en-US" dirty="0" smtClean="0">
                <a:solidFill>
                  <a:srgbClr val="000000"/>
                </a:solidFill>
              </a:rPr>
              <a:t>電力不足と産業復興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96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/>
              <a:t>４．</a:t>
            </a:r>
            <a:r>
              <a:rPr kumimoji="1" lang="ja-JP" altLang="en-US" sz="3200" dirty="0" smtClean="0"/>
              <a:t>波力</a:t>
            </a:r>
            <a:r>
              <a:rPr kumimoji="1" lang="ja-JP" altLang="en-US" sz="3200" dirty="0" smtClean="0"/>
              <a:t>による発電</a:t>
            </a:r>
            <a:endParaRPr kumimoji="1" lang="ja-JP" altLang="en-US" sz="32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t="13627" b="13627"/>
          <a:stretch>
            <a:fillRect/>
          </a:stretch>
        </p:blipFill>
        <p:spPr>
          <a:xfrm>
            <a:off x="309939" y="2005101"/>
            <a:ext cx="5757825" cy="3166582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887" y="3268183"/>
            <a:ext cx="3822700" cy="2997200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347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8643" y="274638"/>
            <a:ext cx="7904325" cy="1143000"/>
          </a:xfrm>
        </p:spPr>
        <p:txBody>
          <a:bodyPr>
            <a:normAutofit/>
          </a:bodyPr>
          <a:lstStyle/>
          <a:p>
            <a:r>
              <a:rPr kumimoji="1" lang="ja-JP" altLang="en-US" sz="3200" dirty="0" smtClean="0"/>
              <a:t>５．</a:t>
            </a:r>
            <a:r>
              <a:rPr kumimoji="1" lang="ja-JP" altLang="en-US" sz="3200" dirty="0" smtClean="0"/>
              <a:t>グリーン</a:t>
            </a:r>
            <a:r>
              <a:rPr kumimoji="1" lang="ja-JP" altLang="en-US" sz="3200" dirty="0" smtClean="0"/>
              <a:t>電力を認定しグリーン電力証書</a:t>
            </a:r>
            <a:r>
              <a:rPr kumimoji="1" lang="en-US" altLang="ja-JP" sz="3200" dirty="0" smtClean="0"/>
              <a:t/>
            </a:r>
            <a:br>
              <a:rPr kumimoji="1" lang="en-US" altLang="ja-JP" sz="3200" dirty="0" smtClean="0"/>
            </a:br>
            <a:r>
              <a:rPr kumimoji="1" lang="ja-JP" altLang="en-US" sz="3200" dirty="0" smtClean="0"/>
              <a:t>として販売、自然エネルギーの活用を促す</a:t>
            </a:r>
            <a:endParaRPr kumimoji="1" lang="ja-JP" altLang="en-US" sz="32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076" y="3635214"/>
            <a:ext cx="4934032" cy="2983526"/>
          </a:xfrm>
          <a:prstGeom prst="rect">
            <a:avLst/>
          </a:prstGeom>
        </p:spPr>
      </p:pic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/>
          <a:srcRect l="-61926" r="-61926"/>
          <a:stretch>
            <a:fillRect/>
          </a:stretch>
        </p:blipFill>
        <p:spPr>
          <a:xfrm>
            <a:off x="-1954773" y="1806695"/>
            <a:ext cx="8134744" cy="3974610"/>
          </a:xfrm>
        </p:spPr>
      </p:pic>
      <p:sp>
        <p:nvSpPr>
          <p:cNvPr id="6" name="正方形/長方形 5"/>
          <p:cNvSpPr/>
          <p:nvPr/>
        </p:nvSpPr>
        <p:spPr>
          <a:xfrm>
            <a:off x="4049683" y="1675302"/>
            <a:ext cx="4637117" cy="132464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>
                <a:solidFill>
                  <a:schemeClr val="tx1"/>
                </a:solidFill>
              </a:rPr>
              <a:t>風力、太陽光発電などの自然エネルギー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r>
              <a:rPr lang="ja-JP" altLang="en-US" dirty="0" smtClean="0">
                <a:solidFill>
                  <a:schemeClr val="tx1"/>
                </a:solidFill>
              </a:rPr>
              <a:t>を認定して、権利化する。権利を証書として販売する。企業は証書を購入して、二酸化炭素を発生させるエネルギーに代替させる。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739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/>
              <a:t>６．</a:t>
            </a:r>
            <a:r>
              <a:rPr kumimoji="1" lang="ja-JP" altLang="en-US" sz="3200" dirty="0" smtClean="0"/>
              <a:t>排出権</a:t>
            </a:r>
            <a:r>
              <a:rPr kumimoji="1" lang="ja-JP" altLang="en-US" sz="3200" dirty="0" smtClean="0"/>
              <a:t>取引：企業間で排出権を取引し</a:t>
            </a:r>
            <a:r>
              <a:rPr kumimoji="1" lang="en-US" altLang="ja-JP" sz="3200" dirty="0" smtClean="0"/>
              <a:t/>
            </a:r>
            <a:br>
              <a:rPr kumimoji="1" lang="en-US" altLang="ja-JP" sz="3200" dirty="0" smtClean="0"/>
            </a:br>
            <a:r>
              <a:rPr kumimoji="1" lang="en-US" altLang="ja-JP" sz="3200" dirty="0" smtClean="0"/>
              <a:t>CO</a:t>
            </a:r>
            <a:r>
              <a:rPr kumimoji="1" lang="en-US" altLang="ja-JP" sz="3200" baseline="-25000" dirty="0" smtClean="0"/>
              <a:t>2</a:t>
            </a:r>
            <a:r>
              <a:rPr kumimoji="1" lang="ja-JP" altLang="en-US" sz="3200" dirty="0" smtClean="0"/>
              <a:t>などの温室効果ガスを削減する</a:t>
            </a:r>
            <a:endParaRPr kumimoji="1" lang="ja-JP" altLang="en-US" sz="32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00" y="2220460"/>
            <a:ext cx="8447500" cy="2895600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1748391" y="5295052"/>
            <a:ext cx="6003907" cy="14186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 smtClean="0">
                <a:solidFill>
                  <a:srgbClr val="000000"/>
                </a:solidFill>
              </a:rPr>
              <a:t>排出枠を決め、削減分を他企業に売却する。</a:t>
            </a:r>
            <a:endParaRPr kumimoji="1" lang="en-US" altLang="ja-JP" dirty="0" smtClean="0">
              <a:solidFill>
                <a:srgbClr val="000000"/>
              </a:solidFill>
            </a:endParaRPr>
          </a:p>
          <a:p>
            <a:r>
              <a:rPr lang="ja-JP" altLang="en-US" dirty="0" smtClean="0">
                <a:solidFill>
                  <a:srgbClr val="000000"/>
                </a:solidFill>
              </a:rPr>
              <a:t>余剰分の売却と不足分の購入による削減のインセンティブ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r>
              <a:rPr lang="ja-JP" altLang="en-US" dirty="0" smtClean="0">
                <a:solidFill>
                  <a:srgbClr val="000000"/>
                </a:solidFill>
              </a:rPr>
              <a:t>国内は検討中、ヨーロッパでは実施。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r>
              <a:rPr kumimoji="1" lang="ja-JP" altLang="en-US" dirty="0" smtClean="0">
                <a:solidFill>
                  <a:srgbClr val="000000"/>
                </a:solidFill>
              </a:rPr>
              <a:t>アメリカでは硫化酸化物での取引実績がある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084541" y="1462632"/>
            <a:ext cx="5866675" cy="7578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400" dirty="0" smtClean="0">
                <a:solidFill>
                  <a:srgbClr val="000000"/>
                </a:solidFill>
              </a:rPr>
              <a:t>負の外部性を権利化し市場で取引する</a:t>
            </a:r>
            <a:endParaRPr kumimoji="1" lang="ja-JP" altLang="en-US" sz="2400" dirty="0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38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dirty="0" smtClean="0"/>
              <a:t>７．</a:t>
            </a:r>
            <a:r>
              <a:rPr kumimoji="1" lang="ja-JP" altLang="en-US" sz="3200" dirty="0" smtClean="0"/>
              <a:t>ヤギ</a:t>
            </a:r>
            <a:r>
              <a:rPr kumimoji="1" lang="ja-JP" altLang="en-US" sz="3200" dirty="0" smtClean="0"/>
              <a:t>を放し飼いにして除草する</a:t>
            </a:r>
            <a:endParaRPr kumimoji="1" lang="ja-JP" altLang="en-US" sz="3200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/>
          <a:srcRect l="13947" r="13947"/>
          <a:stretch>
            <a:fillRect/>
          </a:stretch>
        </p:blipFill>
        <p:spPr>
          <a:xfrm>
            <a:off x="671625" y="2149743"/>
            <a:ext cx="7564031" cy="3821625"/>
          </a:xfrm>
        </p:spPr>
      </p:pic>
      <p:sp>
        <p:nvSpPr>
          <p:cNvPr id="3" name="正方形/長方形 2"/>
          <p:cNvSpPr/>
          <p:nvPr/>
        </p:nvSpPr>
        <p:spPr>
          <a:xfrm>
            <a:off x="4726664" y="5971368"/>
            <a:ext cx="3868483" cy="4713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rgbClr val="000000"/>
                </a:solidFill>
              </a:rPr>
              <a:t>ヤギの糞も自然に帰る。問題は臭い。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hayakawa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E1011-9C60-8549-B197-CD850B47F3FB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29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xmlns:p14="http://schemas.microsoft.com/office/powerpoint/2010/main"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773</Words>
  <Application>Microsoft Macintosh PowerPoint</Application>
  <PresentationFormat>画面に合わせる (4:3)</PresentationFormat>
  <Paragraphs>144</Paragraphs>
  <Slides>22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3" baseType="lpstr">
      <vt:lpstr>ホワイト</vt:lpstr>
      <vt:lpstr>WEBマーケティングイノベーション課題</vt:lpstr>
      <vt:lpstr>次第</vt:lpstr>
      <vt:lpstr>１．廃棄物を燃料とした火力発電所 RPS法、FIT法により事業として成立 RPS：Renewabls Portfolio Standard、FIT：Feed-in Tariff</vt:lpstr>
      <vt:lpstr>２．建設廃材（産廃）を燃料に加工して売却</vt:lpstr>
      <vt:lpstr>３．浮体式洋上風力発電 風車の技術と造船の技術</vt:lpstr>
      <vt:lpstr>４．波力による発電</vt:lpstr>
      <vt:lpstr>５．グリーン電力を認定しグリーン電力証書 として販売、自然エネルギーの活用を促す</vt:lpstr>
      <vt:lpstr>６．排出権取引：企業間で排出権を取引し CO2などの温室効果ガスを削減する</vt:lpstr>
      <vt:lpstr>７．ヤギを放し飼いにして除草する</vt:lpstr>
      <vt:lpstr>８．油のいらないフライアー</vt:lpstr>
      <vt:lpstr>９．公害の島から世界的なアートの島へ</vt:lpstr>
      <vt:lpstr>１０.星野温泉から星野リゾート「星のや軽井沢」</vt:lpstr>
      <vt:lpstr>１１．古都金沢に２１世紀美術館とは</vt:lpstr>
      <vt:lpstr>１２．FeliCa　PASMO　スイカ等の非接触ICカード の定期券への利用</vt:lpstr>
      <vt:lpstr>１３．小田急ロマンスカー携帯予約</vt:lpstr>
      <vt:lpstr>１４．マーケティング頭脳付き自動販売機</vt:lpstr>
      <vt:lpstr>１５．“パーソンオブインタレスト”</vt:lpstr>
      <vt:lpstr>１６．Yahoo!も「不動産屋？」　WEB版住宅情報</vt:lpstr>
      <vt:lpstr>１７.雨の日も紫外線が強い日も、傘つき自転車</vt:lpstr>
      <vt:lpstr>１８．“カプセル内視鏡”飲み込んで映像を送る</vt:lpstr>
      <vt:lpstr>１９．カメラ、フィルム、フラッシュによる胃カメラ</vt:lpstr>
      <vt:lpstr>２０．クルージングを楽しみながら婚活とい実利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subject/>
  <dc:creator>hayakawa takayuki</dc:creator>
  <cp:keywords/>
  <dc:description/>
  <cp:lastModifiedBy>hayakawa takayuki</cp:lastModifiedBy>
  <cp:revision>46</cp:revision>
  <dcterms:created xsi:type="dcterms:W3CDTF">2014-01-15T02:48:09Z</dcterms:created>
  <dcterms:modified xsi:type="dcterms:W3CDTF">2014-01-16T09:23:21Z</dcterms:modified>
  <cp:category/>
</cp:coreProperties>
</file>