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7" r:id="rId3"/>
    <p:sldId id="266" r:id="rId4"/>
    <p:sldId id="265" r:id="rId5"/>
    <p:sldId id="267" r:id="rId6"/>
    <p:sldId id="263" r:id="rId7"/>
    <p:sldId id="257" r:id="rId8"/>
    <p:sldId id="264" r:id="rId9"/>
    <p:sldId id="261" r:id="rId10"/>
    <p:sldId id="278" r:id="rId11"/>
    <p:sldId id="268" r:id="rId12"/>
    <p:sldId id="258" r:id="rId13"/>
    <p:sldId id="259" r:id="rId14"/>
    <p:sldId id="260" r:id="rId15"/>
    <p:sldId id="276" r:id="rId16"/>
    <p:sldId id="270" r:id="rId17"/>
    <p:sldId id="273" r:id="rId18"/>
    <p:sldId id="274" r:id="rId19"/>
    <p:sldId id="279" r:id="rId20"/>
    <p:sldId id="269" r:id="rId2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576" autoAdjust="0"/>
  </p:normalViewPr>
  <p:slideViewPr>
    <p:cSldViewPr>
      <p:cViewPr varScale="1">
        <p:scale>
          <a:sx n="96" d="100"/>
          <a:sy n="96" d="100"/>
        </p:scale>
        <p:origin x="-2052"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15F355-06E4-4ED2-A207-218CAB6A529C}" type="datetimeFigureOut">
              <a:rPr kumimoji="1" lang="ja-JP" altLang="en-US" smtClean="0"/>
              <a:t>2014/1/16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F37813-7B03-48BE-8C10-FB96E6E5662F}" type="slidenum">
              <a:rPr kumimoji="1" lang="ja-JP" altLang="en-US" smtClean="0"/>
              <a:t>‹#›</a:t>
            </a:fld>
            <a:endParaRPr kumimoji="1" lang="ja-JP" altLang="en-US"/>
          </a:p>
        </p:txBody>
      </p:sp>
    </p:spTree>
    <p:extLst>
      <p:ext uri="{BB962C8B-B14F-4D97-AF65-F5344CB8AC3E}">
        <p14:creationId xmlns:p14="http://schemas.microsoft.com/office/powerpoint/2010/main" val="26489946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dreamnews.jp/?action_jump=1&amp;dnpid=0000057448&amp;dnurl=http://www.zettaipr.co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ja.wikipedia.org/wiki/%E3%83%86%E3%82%AD%E3%82%B5%E3%82%B9%E5%A4%A7%E5%AD%A6%E3%82%A2%E3%83%BC%E3%83%AA%E3%83%B3%E3%83%88%E3%83%B3%E6%A0%A1"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uta.edu/faculty/jcchiao/index_frame.ht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max.jp/tag/VE-GDW03D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北米を中心に市場が広がっている三輪モーターサイクル。身体全身で風を感じることができる爽快感と、威風堂々とした安定走行を一度に楽しめる乗り物として、近年日本でもその走りを待望する声が少なくありません。そんななか、同市場において高いプレゼンスを誇るカナダの</a:t>
            </a:r>
            <a:r>
              <a:rPr kumimoji="1" lang="en-US" altLang="ja-JP" dirty="0" smtClean="0"/>
              <a:t>BRP</a:t>
            </a:r>
            <a:r>
              <a:rPr kumimoji="1" lang="ja-JP" altLang="en-US" dirty="0" smtClean="0"/>
              <a:t>（ボンバルディア・レクリエーショナル・プロダクツ）社が日本市場に「</a:t>
            </a:r>
            <a:r>
              <a:rPr kumimoji="1" lang="en-US" altLang="ja-JP" dirty="0" smtClean="0"/>
              <a:t>Can-Am </a:t>
            </a:r>
            <a:r>
              <a:rPr kumimoji="1" lang="ja-JP" altLang="en-US" dirty="0" smtClean="0"/>
              <a:t>スパイダー ロードスター」を投入することを発表。</a:t>
            </a:r>
            <a:r>
              <a:rPr kumimoji="1" lang="en-US" altLang="ja-JP" dirty="0" smtClean="0"/>
              <a:t>11</a:t>
            </a:r>
            <a:r>
              <a:rPr kumimoji="1" lang="ja-JP" altLang="en-US" dirty="0" smtClean="0"/>
              <a:t>月より、正規販売ディーラー</a:t>
            </a:r>
            <a:r>
              <a:rPr kumimoji="1" lang="en-US" altLang="ja-JP" dirty="0" smtClean="0"/>
              <a:t>13</a:t>
            </a:r>
            <a:r>
              <a:rPr kumimoji="1" lang="ja-JP" altLang="en-US" dirty="0" smtClean="0"/>
              <a:t>店舗を通じて販売がスタートします。</a:t>
            </a:r>
          </a:p>
          <a:p>
            <a:endParaRPr kumimoji="1" lang="ja-JP" altLang="en-US" dirty="0" smtClean="0"/>
          </a:p>
          <a:p>
            <a:r>
              <a:rPr kumimoji="1" lang="en-US" altLang="ja-JP" dirty="0" smtClean="0"/>
              <a:t>BRP</a:t>
            </a:r>
            <a:r>
              <a:rPr kumimoji="1" lang="ja-JP" altLang="en-US" dirty="0" smtClean="0"/>
              <a:t>社といえば、世界でも水上バイクやスノーモービルでトップシェアを持つメーカー。</a:t>
            </a:r>
            <a:r>
              <a:rPr kumimoji="1" lang="en-US" altLang="ja-JP" dirty="0" smtClean="0"/>
              <a:t>1942</a:t>
            </a:r>
            <a:r>
              <a:rPr kumimoji="1" lang="ja-JP" altLang="en-US" dirty="0" smtClean="0"/>
              <a:t>年に設立され、世界</a:t>
            </a:r>
            <a:r>
              <a:rPr kumimoji="1" lang="en-US" altLang="ja-JP" dirty="0" smtClean="0"/>
              <a:t>105</a:t>
            </a:r>
            <a:r>
              <a:rPr kumimoji="1" lang="ja-JP" altLang="en-US" dirty="0" smtClean="0"/>
              <a:t>カ国に販売網を持つ、カナダきってのグローバルカンパニーとして知られています。モーター サイクルでもコンバーチブルスポーツカーでもない、新感覚の乗り物といわれるスパイダー ロードスターの発売を機に、日本でも同社の存在感の高まりがいっそう期待されることでしょう。</a:t>
            </a:r>
          </a:p>
          <a:p>
            <a:endParaRPr kumimoji="1" lang="ja-JP" altLang="en-US" dirty="0" smtClean="0"/>
          </a:p>
          <a:p>
            <a:r>
              <a:rPr kumimoji="1" lang="ja-JP" altLang="en-US" dirty="0" smtClean="0"/>
              <a:t>今回発売となるのは、ツーリングモデルの「スパイダー </a:t>
            </a:r>
            <a:r>
              <a:rPr kumimoji="1" lang="en-US" altLang="ja-JP" dirty="0" smtClean="0"/>
              <a:t>RT</a:t>
            </a:r>
            <a:r>
              <a:rPr kumimoji="1" lang="ja-JP" altLang="en-US" dirty="0" smtClean="0"/>
              <a:t>」です。前二輪・後一輪からなる独自の</a:t>
            </a:r>
            <a:r>
              <a:rPr kumimoji="1" lang="en-US" altLang="ja-JP" dirty="0" smtClean="0"/>
              <a:t>Y-</a:t>
            </a:r>
            <a:r>
              <a:rPr kumimoji="1" lang="ja-JP" altLang="en-US" dirty="0" smtClean="0"/>
              <a:t>アーキテクチャーを採用し、上から見て三角形のプロポーションを持つトライク（前一輪・後二輪）とは逆構造となっているのが特徴です。同社でデザイン</a:t>
            </a:r>
            <a:r>
              <a:rPr kumimoji="1" lang="en-US" altLang="ja-JP" dirty="0" smtClean="0"/>
              <a:t>&amp;</a:t>
            </a:r>
            <a:r>
              <a:rPr kumimoji="1" lang="ja-JP" altLang="en-US" dirty="0" smtClean="0"/>
              <a:t>開発を統括するデニス・ラポアント副社長は、この</a:t>
            </a:r>
            <a:r>
              <a:rPr kumimoji="1" lang="en-US" altLang="ja-JP" dirty="0" smtClean="0"/>
              <a:t>Y-</a:t>
            </a:r>
            <a:r>
              <a:rPr kumimoji="1" lang="ja-JP" altLang="en-US" dirty="0" smtClean="0"/>
              <a:t>アーキテクチャーこそ</a:t>
            </a:r>
            <a:r>
              <a:rPr kumimoji="1" lang="en-US" altLang="ja-JP" dirty="0" smtClean="0"/>
              <a:t>BRP</a:t>
            </a:r>
            <a:r>
              <a:rPr kumimoji="1" lang="ja-JP" altLang="en-US" dirty="0" smtClean="0"/>
              <a:t>社のデザイン理念を示すものだといいます。</a:t>
            </a:r>
          </a:p>
          <a:p>
            <a:endParaRPr kumimoji="1" lang="ja-JP" altLang="en-US" dirty="0" smtClean="0"/>
          </a:p>
          <a:p>
            <a:endParaRPr kumimoji="1" lang="ja-JP" altLang="en-US" dirty="0" smtClean="0"/>
          </a:p>
          <a:p>
            <a:endParaRPr kumimoji="1" lang="ja-JP" altLang="en-US" dirty="0" smtClean="0"/>
          </a:p>
          <a:p>
            <a:r>
              <a:rPr kumimoji="1" lang="ja-JP" altLang="en-US" dirty="0" smtClean="0"/>
              <a:t>▲三輪で路面をしっかりホールドし、安定かつ安心感のある乗り心地を可能とする</a:t>
            </a:r>
            <a:r>
              <a:rPr kumimoji="1" lang="en-US" altLang="ja-JP" dirty="0" smtClean="0"/>
              <a:t>BRP</a:t>
            </a:r>
            <a:r>
              <a:rPr kumimoji="1" lang="ja-JP" altLang="en-US" dirty="0" smtClean="0"/>
              <a:t>社独自の</a:t>
            </a:r>
            <a:r>
              <a:rPr kumimoji="1" lang="en-US" altLang="ja-JP" dirty="0" smtClean="0"/>
              <a:t>Y-</a:t>
            </a:r>
            <a:r>
              <a:rPr kumimoji="1" lang="ja-JP" altLang="en-US" dirty="0" smtClean="0"/>
              <a:t>アーキテクチャー。</a:t>
            </a:r>
          </a:p>
          <a:p>
            <a:r>
              <a:rPr kumimoji="1" lang="ja-JP" altLang="en-US" dirty="0" smtClean="0"/>
              <a:t>ケベック大学モントリオール校でデザイン学士号を取得した後、</a:t>
            </a:r>
            <a:r>
              <a:rPr kumimoji="1" lang="en-US" altLang="ja-JP" dirty="0" smtClean="0"/>
              <a:t>1985</a:t>
            </a:r>
            <a:r>
              <a:rPr kumimoji="1" lang="ja-JP" altLang="en-US" dirty="0" smtClean="0"/>
              <a:t>年に</a:t>
            </a:r>
            <a:r>
              <a:rPr kumimoji="1" lang="en-US" altLang="ja-JP" dirty="0" smtClean="0"/>
              <a:t>BRP</a:t>
            </a:r>
            <a:r>
              <a:rPr kumimoji="1" lang="ja-JP" altLang="en-US" dirty="0" smtClean="0"/>
              <a:t>社に入社以来、一貫してデザイン開発に携わってきたラポアント氏は、「</a:t>
            </a:r>
            <a:r>
              <a:rPr kumimoji="1" lang="en-US" altLang="ja-JP" dirty="0" smtClean="0"/>
              <a:t>3</a:t>
            </a:r>
            <a:r>
              <a:rPr kumimoji="1" lang="ja-JP" altLang="en-US" dirty="0" smtClean="0"/>
              <a:t>つの柱」という言葉でもって同社のデザインの特性を解説。「われわれは常に高度なイノベーターでありたいと考えています。課題を解決するだけの進化ではなく、デザインや技術面において常に革新的なものを目指すハイイノベーションを指向する。それが最初のポイントです。さらに、機能性に優れ、感情に強く訴えるような感動の提供も重要」と続けます。</a:t>
            </a:r>
          </a:p>
          <a:p>
            <a:endParaRPr kumimoji="1" lang="ja-JP" altLang="en-US"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8F37813-7B03-48BE-8C10-FB96E6E5662F}" type="slidenum">
              <a:rPr kumimoji="1" lang="ja-JP" altLang="en-US" smtClean="0"/>
              <a:t>5</a:t>
            </a:fld>
            <a:endParaRPr kumimoji="1" lang="ja-JP" altLang="en-US"/>
          </a:p>
        </p:txBody>
      </p:sp>
    </p:spTree>
    <p:extLst>
      <p:ext uri="{BB962C8B-B14F-4D97-AF65-F5344CB8AC3E}">
        <p14:creationId xmlns:p14="http://schemas.microsoft.com/office/powerpoint/2010/main" val="1402860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effectLst/>
              </a:rPr>
              <a:t>日本語説明書付未来の防水スプレー　</a:t>
            </a:r>
            <a:r>
              <a:rPr lang="en-US" altLang="ja-JP" dirty="0" smtClean="0">
                <a:effectLst/>
              </a:rPr>
              <a:t>NEVERWET </a:t>
            </a:r>
            <a:r>
              <a:rPr lang="ja-JP" altLang="en-US" dirty="0" smtClean="0">
                <a:effectLst/>
              </a:rPr>
              <a:t>ネバーウェット 奇跡体験アンビリバボーで紹介</a:t>
            </a:r>
            <a:endParaRPr kumimoji="1" lang="ja-JP" altLang="en-US" dirty="0"/>
          </a:p>
        </p:txBody>
      </p:sp>
      <p:sp>
        <p:nvSpPr>
          <p:cNvPr id="4" name="スライド番号プレースホルダー 3"/>
          <p:cNvSpPr>
            <a:spLocks noGrp="1"/>
          </p:cNvSpPr>
          <p:nvPr>
            <p:ph type="sldNum" sz="quarter" idx="10"/>
          </p:nvPr>
        </p:nvSpPr>
        <p:spPr/>
        <p:txBody>
          <a:bodyPr/>
          <a:lstStyle/>
          <a:p>
            <a:fld id="{68F37813-7B03-48BE-8C10-FB96E6E5662F}" type="slidenum">
              <a:rPr kumimoji="1" lang="ja-JP" altLang="en-US" smtClean="0"/>
              <a:t>19</a:t>
            </a:fld>
            <a:endParaRPr kumimoji="1" lang="ja-JP" altLang="en-US"/>
          </a:p>
        </p:txBody>
      </p:sp>
    </p:spTree>
    <p:extLst>
      <p:ext uri="{BB962C8B-B14F-4D97-AF65-F5344CB8AC3E}">
        <p14:creationId xmlns:p14="http://schemas.microsoft.com/office/powerpoint/2010/main" val="1262550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絶対領域広告とは、なんぴとたりとも犯すことができない女性の絶対領域に広告を出稿できる注目度満点の新しい広告サービスです。実際に実施された絶対領域広告の中から</a:t>
            </a:r>
            <a:r>
              <a:rPr lang="en-US" altLang="ja-JP" dirty="0" smtClean="0"/>
              <a:t>BEST SHOT</a:t>
            </a:r>
            <a:r>
              <a:rPr lang="ja-JP" altLang="en-US" dirty="0" smtClean="0"/>
              <a:t>が公開されました。</a:t>
            </a:r>
          </a:p>
          <a:p>
            <a:r>
              <a:rPr lang="ja-JP" altLang="en-US" dirty="0" smtClean="0"/>
              <a:t>絶対領域広告とは、なんぴとたりとも犯すことができない女性の絶対領域に</a:t>
            </a:r>
            <a:br>
              <a:rPr lang="ja-JP" altLang="en-US" dirty="0" smtClean="0"/>
            </a:br>
            <a:r>
              <a:rPr lang="ja-JP" altLang="en-US" dirty="0" smtClean="0"/>
              <a:t>広告を出稿できる注目度満点の新しい広告サービスです。</a:t>
            </a:r>
            <a:br>
              <a:rPr lang="ja-JP" altLang="en-US" dirty="0" smtClean="0"/>
            </a:br>
            <a:r>
              <a:rPr lang="ja-JP" altLang="en-US" dirty="0" smtClean="0"/>
              <a:t>リリース</a:t>
            </a:r>
            <a:r>
              <a:rPr lang="en-US" altLang="ja-JP" dirty="0" smtClean="0"/>
              <a:t>24</a:t>
            </a:r>
            <a:r>
              <a:rPr lang="ja-JP" altLang="en-US" dirty="0" smtClean="0"/>
              <a:t>時間で</a:t>
            </a:r>
            <a:r>
              <a:rPr lang="en-US" altLang="ja-JP" dirty="0" smtClean="0"/>
              <a:t>4</a:t>
            </a:r>
            <a:r>
              <a:rPr lang="ja-JP" altLang="en-US" dirty="0" smtClean="0"/>
              <a:t>万アクセスに到達、既に会員様は</a:t>
            </a:r>
            <a:r>
              <a:rPr lang="en-US" altLang="ja-JP" dirty="0" smtClean="0"/>
              <a:t>300</a:t>
            </a:r>
            <a:r>
              <a:rPr lang="ja-JP" altLang="en-US" dirty="0" smtClean="0"/>
              <a:t>名に到達いたしました。</a:t>
            </a:r>
            <a:br>
              <a:rPr lang="ja-JP" altLang="en-US" dirty="0" smtClean="0"/>
            </a:br>
            <a:r>
              <a:rPr lang="ja-JP" altLang="en-US" dirty="0" smtClean="0"/>
              <a:t/>
            </a:r>
            <a:br>
              <a:rPr lang="ja-JP" altLang="en-US" dirty="0" smtClean="0"/>
            </a:br>
            <a:r>
              <a:rPr lang="ja-JP" altLang="en-US" dirty="0" smtClean="0"/>
              <a:t>　絶対領域広告</a:t>
            </a:r>
            <a:r>
              <a:rPr lang="en-US" altLang="ja-JP" dirty="0" smtClean="0"/>
              <a:t>web</a:t>
            </a:r>
            <a:r>
              <a:rPr lang="ja-JP" altLang="en-US" dirty="0" smtClean="0"/>
              <a:t>サイト</a:t>
            </a:r>
            <a:br>
              <a:rPr lang="ja-JP" altLang="en-US" dirty="0" smtClean="0"/>
            </a:br>
            <a:r>
              <a:rPr lang="ja-JP" altLang="en-US" dirty="0" smtClean="0"/>
              <a:t>　</a:t>
            </a:r>
            <a:r>
              <a:rPr lang="en-US" altLang="ja-JP" dirty="0" smtClean="0">
                <a:hlinkClick r:id="rId3" action="ppaction://hlinkfile"/>
              </a:rPr>
              <a:t>http://www.zettaipr.com/</a:t>
            </a:r>
            <a:r>
              <a:rPr lang="ja-JP" altLang="en-US" dirty="0" smtClean="0"/>
              <a:t/>
            </a:r>
            <a:br>
              <a:rPr lang="ja-JP" altLang="en-US" dirty="0" smtClean="0"/>
            </a:br>
            <a:r>
              <a:rPr lang="ja-JP" altLang="en-US" dirty="0" smtClean="0"/>
              <a:t/>
            </a:r>
            <a:br>
              <a:rPr lang="ja-JP" altLang="en-US" dirty="0" smtClean="0"/>
            </a:br>
            <a:r>
              <a:rPr lang="ja-JP" altLang="en-US" dirty="0" smtClean="0"/>
              <a:t>第一回絶対領域広告の広告を実施していただいた会員様の中から</a:t>
            </a:r>
            <a:br>
              <a:rPr lang="ja-JP" altLang="en-US" dirty="0" smtClean="0"/>
            </a:br>
            <a:r>
              <a:rPr lang="en-US" altLang="ja-JP" dirty="0" smtClean="0"/>
              <a:t>BEST SHOT</a:t>
            </a:r>
            <a:r>
              <a:rPr lang="ja-JP" altLang="en-US" dirty="0" smtClean="0"/>
              <a:t>となる絶対領域を公開いたしましたのでお知らせいたします。</a:t>
            </a:r>
            <a:br>
              <a:rPr lang="ja-JP" altLang="en-US" dirty="0" smtClean="0"/>
            </a:br>
            <a:r>
              <a:rPr lang="ja-JP" altLang="en-US" dirty="0" smtClean="0"/>
              <a:t/>
            </a:r>
            <a:br>
              <a:rPr lang="ja-JP" altLang="en-US" dirty="0" smtClean="0"/>
            </a:br>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8F37813-7B03-48BE-8C10-FB96E6E5662F}" type="slidenum">
              <a:rPr kumimoji="1" lang="ja-JP" altLang="en-US" smtClean="0"/>
              <a:t>20</a:t>
            </a:fld>
            <a:endParaRPr kumimoji="1" lang="ja-JP" altLang="en-US"/>
          </a:p>
        </p:txBody>
      </p:sp>
    </p:spTree>
    <p:extLst>
      <p:ext uri="{BB962C8B-B14F-4D97-AF65-F5344CB8AC3E}">
        <p14:creationId xmlns:p14="http://schemas.microsoft.com/office/powerpoint/2010/main" val="3416972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kern="1200" dirty="0" smtClean="0">
                <a:solidFill>
                  <a:schemeClr val="tx1"/>
                </a:solidFill>
                <a:effectLst/>
                <a:latin typeface="+mn-lt"/>
                <a:ea typeface="+mn-ea"/>
                <a:cs typeface="+mn-cs"/>
              </a:rPr>
              <a:t>AquaTop Display</a:t>
            </a:r>
            <a:r>
              <a:rPr kumimoji="1" lang="ja-JP" altLang="en-US" sz="1200" b="0" kern="1200" dirty="0" smtClean="0">
                <a:solidFill>
                  <a:schemeClr val="tx1"/>
                </a:solidFill>
                <a:effectLst/>
                <a:latin typeface="+mn-lt"/>
                <a:ea typeface="+mn-ea"/>
                <a:cs typeface="+mn-cs"/>
              </a:rPr>
              <a:t>は水面をディスプレイとするインタラクティブなシステムです。白濁するタイプの入浴剤を入れることで白くなった水面をスクリーンとして、プロジェクタの映像を投影します。深度カメラを使用して水面上に存在する身体を計測することで、水面でのタッチパネル機能を実現しました。</a:t>
            </a:r>
            <a:br>
              <a:rPr kumimoji="1" lang="ja-JP" altLang="en-US" sz="1200" b="0" kern="1200" dirty="0" smtClean="0">
                <a:solidFill>
                  <a:schemeClr val="tx1"/>
                </a:solidFill>
                <a:effectLst/>
                <a:latin typeface="+mn-lt"/>
                <a:ea typeface="+mn-ea"/>
                <a:cs typeface="+mn-cs"/>
              </a:rPr>
            </a:br>
            <a:r>
              <a:rPr kumimoji="1" lang="ja-JP" altLang="en-US" sz="1200" b="0" kern="1200" dirty="0" smtClean="0">
                <a:solidFill>
                  <a:schemeClr val="tx1"/>
                </a:solidFill>
                <a:effectLst/>
                <a:latin typeface="+mn-lt"/>
                <a:ea typeface="+mn-ea"/>
                <a:cs typeface="+mn-cs"/>
              </a:rPr>
              <a:t>　映像表示面が液体の水であることから、ディスプレイの手前及びディスプレイ裏側の空間をユーザの身体が自由に行き来することができます。これによって、投影された映像を水面下から指で突き刺す動作で選択あるいは移動したり、映像を手で掴んで水の中に沈める仕草によって消去したり、さらに水面上から映像を両手で水ごとすくい取って移動させるなど、液体と身体を組み合わせた直感的なインターフェイスを実現しました。またゲームに応用することで、従来の「固体のディスプレイ」と「マウスやゲーム用コントローラ」の組み合わせでは困難だった「映像の世界に自分自身が入り込む感覚」を実現しています。</a:t>
            </a:r>
            <a:br>
              <a:rPr kumimoji="1" lang="ja-JP" altLang="en-US" sz="1200" b="0" kern="1200" dirty="0" smtClean="0">
                <a:solidFill>
                  <a:schemeClr val="tx1"/>
                </a:solidFill>
                <a:effectLst/>
                <a:latin typeface="+mn-lt"/>
                <a:ea typeface="+mn-ea"/>
                <a:cs typeface="+mn-cs"/>
              </a:rPr>
            </a:br>
            <a:r>
              <a:rPr kumimoji="1" lang="ja-JP" altLang="en-US" sz="1200" b="0" kern="1200" dirty="0" smtClean="0">
                <a:solidFill>
                  <a:schemeClr val="tx1"/>
                </a:solidFill>
                <a:effectLst/>
                <a:latin typeface="+mn-lt"/>
                <a:ea typeface="+mn-ea"/>
                <a:cs typeface="+mn-cs"/>
              </a:rPr>
              <a:t/>
            </a:r>
            <a:br>
              <a:rPr kumimoji="1" lang="ja-JP" altLang="en-US" sz="1200" b="0" kern="1200" dirty="0" smtClean="0">
                <a:solidFill>
                  <a:schemeClr val="tx1"/>
                </a:solidFill>
                <a:effectLst/>
                <a:latin typeface="+mn-lt"/>
                <a:ea typeface="+mn-ea"/>
                <a:cs typeface="+mn-cs"/>
              </a:rPr>
            </a:br>
            <a:endParaRPr kumimoji="1" lang="ja-JP" altLang="en-US" dirty="0"/>
          </a:p>
        </p:txBody>
      </p:sp>
      <p:sp>
        <p:nvSpPr>
          <p:cNvPr id="4" name="スライド番号プレースホルダー 3"/>
          <p:cNvSpPr>
            <a:spLocks noGrp="1"/>
          </p:cNvSpPr>
          <p:nvPr>
            <p:ph type="sldNum" sz="quarter" idx="10"/>
          </p:nvPr>
        </p:nvSpPr>
        <p:spPr/>
        <p:txBody>
          <a:bodyPr/>
          <a:lstStyle/>
          <a:p>
            <a:fld id="{68F37813-7B03-48BE-8C10-FB96E6E5662F}" type="slidenum">
              <a:rPr kumimoji="1" lang="ja-JP" altLang="en-US" smtClean="0"/>
              <a:t>9</a:t>
            </a:fld>
            <a:endParaRPr kumimoji="1" lang="ja-JP" altLang="en-US"/>
          </a:p>
        </p:txBody>
      </p:sp>
    </p:spTree>
    <p:extLst>
      <p:ext uri="{BB962C8B-B14F-4D97-AF65-F5344CB8AC3E}">
        <p14:creationId xmlns:p14="http://schemas.microsoft.com/office/powerpoint/2010/main" val="616479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1" dirty="0" smtClean="0"/>
              <a:t>RICOH THETA</a:t>
            </a:r>
            <a:br>
              <a:rPr lang="en-US" altLang="ja-JP" b="1" dirty="0" smtClean="0"/>
            </a:br>
            <a:r>
              <a:rPr lang="ja-JP" altLang="en-US" b="1" dirty="0" smtClean="0"/>
              <a:t>リコー・シータ</a:t>
            </a:r>
          </a:p>
          <a:p>
            <a:r>
              <a:rPr lang="ja-JP" altLang="en-US" b="1" dirty="0" smtClean="0"/>
              <a:t>シンプルな操作性</a:t>
            </a:r>
          </a:p>
          <a:p>
            <a:r>
              <a:rPr lang="en-US" altLang="ja-JP" dirty="0" smtClean="0"/>
              <a:t>1</a:t>
            </a:r>
            <a:r>
              <a:rPr lang="ja-JP" altLang="en-US" dirty="0" smtClean="0"/>
              <a:t>回のシャッターで、あなたを取り囲む全ての景色を簡単に撮影することができます。</a:t>
            </a:r>
            <a:br>
              <a:rPr lang="ja-JP" altLang="en-US" dirty="0" smtClean="0"/>
            </a:br>
            <a:r>
              <a:rPr lang="ja-JP" altLang="en-US" dirty="0" smtClean="0"/>
              <a:t>カメラを傾けた状態で撮影しても、自動的に傾きを補正するため、撮影時の構えを気にする必要はありません。</a:t>
            </a:r>
            <a:br>
              <a:rPr lang="ja-JP" altLang="en-US" dirty="0" smtClean="0"/>
            </a:br>
            <a:r>
              <a:rPr lang="ja-JP" altLang="en-US" dirty="0" smtClean="0"/>
              <a:t>あなたが撮りたいその瞬間を、撮影することができます。</a:t>
            </a:r>
          </a:p>
          <a:p>
            <a:r>
              <a:rPr lang="ja-JP" altLang="en-US" dirty="0" smtClean="0"/>
              <a:t/>
            </a:r>
            <a:br>
              <a:rPr lang="ja-JP" altLang="en-US" dirty="0" smtClean="0"/>
            </a:br>
            <a:r>
              <a:rPr lang="ja-JP" altLang="en-US" b="1" dirty="0" smtClean="0"/>
              <a:t>小型・軽量ボディ</a:t>
            </a:r>
          </a:p>
          <a:p>
            <a:r>
              <a:rPr lang="ja-JP" altLang="en-US" dirty="0" smtClean="0"/>
              <a:t>携帯性にこだわり、重さわずか約</a:t>
            </a:r>
            <a:r>
              <a:rPr lang="en-US" altLang="ja-JP" dirty="0" smtClean="0"/>
              <a:t>95g</a:t>
            </a:r>
            <a:r>
              <a:rPr lang="ja-JP" altLang="en-US" dirty="0" smtClean="0"/>
              <a:t>の超小型、軽量ボディを実現しました。</a:t>
            </a:r>
            <a:br>
              <a:rPr lang="ja-JP" altLang="en-US" dirty="0" smtClean="0"/>
            </a:br>
            <a:r>
              <a:rPr lang="ja-JP" altLang="en-US" dirty="0" smtClean="0"/>
              <a:t>気軽に好きな場所へ持ち歩き、いつでもどこでも全天球イメージの撮影を楽しむことができます。</a:t>
            </a:r>
          </a:p>
          <a:p>
            <a:r>
              <a:rPr lang="ja-JP" altLang="en-US" b="1" dirty="0" smtClean="0"/>
              <a:t>位置情報の記録</a:t>
            </a:r>
          </a:p>
          <a:p>
            <a:r>
              <a:rPr lang="en-US" altLang="ja-JP" dirty="0" smtClean="0"/>
              <a:t>RICOH THETA</a:t>
            </a:r>
            <a:r>
              <a:rPr lang="ja-JP" altLang="en-US" dirty="0" smtClean="0"/>
              <a:t>と無線で接続したスマートフォンの</a:t>
            </a:r>
            <a:r>
              <a:rPr lang="en-US" altLang="ja-JP" dirty="0" smtClean="0"/>
              <a:t>GPS</a:t>
            </a:r>
            <a:r>
              <a:rPr lang="ja-JP" altLang="en-US" dirty="0" smtClean="0"/>
              <a:t>情報を使って、全天球イメージに記録することができます。</a:t>
            </a:r>
            <a:br>
              <a:rPr lang="ja-JP" altLang="en-US" dirty="0" smtClean="0"/>
            </a:br>
            <a:r>
              <a:rPr lang="ja-JP" altLang="en-US" dirty="0" smtClean="0"/>
              <a:t>位置情報を活用することで、撮影した全天球イメージの楽しみが広がります。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68F37813-7B03-48BE-8C10-FB96E6E5662F}" type="slidenum">
              <a:rPr kumimoji="1" lang="ja-JP" altLang="en-US" smtClean="0"/>
              <a:t>10</a:t>
            </a:fld>
            <a:endParaRPr kumimoji="1" lang="ja-JP" altLang="en-US"/>
          </a:p>
        </p:txBody>
      </p:sp>
    </p:spTree>
    <p:extLst>
      <p:ext uri="{BB962C8B-B14F-4D97-AF65-F5344CB8AC3E}">
        <p14:creationId xmlns:p14="http://schemas.microsoft.com/office/powerpoint/2010/main" val="480191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1" dirty="0" smtClean="0"/>
              <a:t>デジタル双眼鏡、監視カメラ、望遠</a:t>
            </a:r>
            <a:r>
              <a:rPr lang="en-US" altLang="ja-JP" b="1" dirty="0" smtClean="0"/>
              <a:t>PC</a:t>
            </a:r>
            <a:r>
              <a:rPr lang="ja-JP" altLang="en-US" b="1" dirty="0" smtClean="0"/>
              <a:t>カメラにも </a:t>
            </a:r>
            <a:endParaRPr lang="ja-JP" altLang="en-US" dirty="0" smtClean="0"/>
          </a:p>
          <a:p>
            <a:r>
              <a:rPr lang="ja-JP" altLang="en-US" b="1" dirty="0" smtClean="0"/>
              <a:t>フルハイビジョンデジタルビデオカメラ双眼鏡</a:t>
            </a:r>
            <a:r>
              <a:rPr lang="en-US" altLang="ja-JP" b="1" dirty="0" smtClean="0"/>
              <a:t>/48</a:t>
            </a:r>
            <a:r>
              <a:rPr lang="ja-JP" altLang="en-US" b="1" dirty="0" smtClean="0"/>
              <a:t>倍</a:t>
            </a:r>
            <a:r>
              <a:rPr lang="en-US" altLang="ja-JP" b="1" dirty="0" smtClean="0"/>
              <a:t>/VPHDCAM </a:t>
            </a:r>
          </a:p>
          <a:p>
            <a:r>
              <a:rPr lang="ja-JP" altLang="en-US" dirty="0" smtClean="0"/>
              <a:t>商品コード：</a:t>
            </a:r>
            <a:r>
              <a:rPr lang="en-US" altLang="ja-JP" dirty="0" smtClean="0"/>
              <a:t>vp4100p </a:t>
            </a:r>
          </a:p>
          <a:p>
            <a:r>
              <a:rPr lang="ja-JP" altLang="en-US" dirty="0" smtClean="0"/>
              <a:t>これからのスポーツの祭典やアウトドアにも便利な、双眼鏡が業界小型軽量フルハイビジョン録画になって新登場。スポーツやコンサート観戦、旅行にとっても便利な本格的なデジタル双眼鏡はいかがでしょうか。</a:t>
            </a:r>
            <a:r>
              <a:rPr lang="en-US" altLang="ja-JP" dirty="0" smtClean="0"/>
              <a:t>32mm</a:t>
            </a:r>
            <a:r>
              <a:rPr lang="ja-JP" altLang="en-US" dirty="0" smtClean="0"/>
              <a:t>口径の明るく傷が付きにくい日本製マルチコーティングレンズ採用、</a:t>
            </a:r>
            <a:r>
              <a:rPr lang="en-US" altLang="ja-JP" dirty="0" smtClean="0"/>
              <a:t>48</a:t>
            </a:r>
            <a:r>
              <a:rPr lang="ja-JP" altLang="en-US" dirty="0" smtClean="0"/>
              <a:t>倍まで拡大でフル</a:t>
            </a:r>
            <a:r>
              <a:rPr lang="en-US" altLang="ja-JP" dirty="0" smtClean="0"/>
              <a:t>HD</a:t>
            </a:r>
            <a:r>
              <a:rPr lang="ja-JP" altLang="en-US" dirty="0" smtClean="0"/>
              <a:t>録画と写真撮影、</a:t>
            </a:r>
            <a:r>
              <a:rPr lang="en-US" altLang="ja-JP" dirty="0" smtClean="0"/>
              <a:t>PC</a:t>
            </a:r>
            <a:r>
              <a:rPr lang="ja-JP" altLang="en-US" dirty="0" smtClean="0"/>
              <a:t>カメラ機能が可能。スポーツ、バードウォッチング、ハイキング、コンサート、ゴルフ、レース、ラジコンなどの用途で通常のデジカメに比べて大変便利です。建築構造物の検査など業務用としても人気です。最近は旅行にもデジカメと一緒に持って行かれる方が増えています。日本の警視庁や保安庁、自衛隊でも旧モデルは使用されています </a:t>
            </a:r>
          </a:p>
          <a:p>
            <a:r>
              <a:rPr lang="ja-JP" altLang="en-US" dirty="0" smtClean="0"/>
              <a:t>送料無料 </a:t>
            </a:r>
            <a:r>
              <a:rPr lang="en-US" altLang="ja-JP" dirty="0" smtClean="0"/>
              <a:t>70%off </a:t>
            </a:r>
            <a:r>
              <a:rPr lang="ja-JP" altLang="en-US" dirty="0" smtClean="0"/>
              <a:t>セール</a:t>
            </a:r>
            <a:r>
              <a:rPr lang="en-US" altLang="ja-JP" dirty="0" smtClean="0"/>
              <a:t>!</a:t>
            </a:r>
            <a:r>
              <a:rPr lang="ja-JP" altLang="en-US" dirty="0" smtClean="0"/>
              <a:t>新製品 世界初フルハイビジョンビデオカメラ双眼鏡</a:t>
            </a:r>
            <a:r>
              <a:rPr lang="en-US" altLang="ja-JP" dirty="0" smtClean="0"/>
              <a:t>2013</a:t>
            </a:r>
            <a:r>
              <a:rPr lang="ja-JP" altLang="en-US" dirty="0" smtClean="0"/>
              <a:t>年７月　バージョンが変わり新発売</a:t>
            </a:r>
            <a:br>
              <a:rPr lang="ja-JP" altLang="en-US" dirty="0" smtClean="0"/>
            </a:br>
            <a:r>
              <a:rPr lang="ja-JP" altLang="en-US" dirty="0" smtClean="0"/>
              <a:t>フルハイビジョン録画機能とデジタルカメラ機能搭載で新登場</a:t>
            </a:r>
            <a:br>
              <a:rPr lang="ja-JP" altLang="en-US" dirty="0" smtClean="0"/>
            </a:br>
            <a:r>
              <a:rPr lang="en-US" altLang="ja-JP" dirty="0" smtClean="0"/>
              <a:t>!!</a:t>
            </a:r>
            <a:r>
              <a:rPr lang="ja-JP" altLang="en-US" dirty="0" smtClean="0"/>
              <a:t>スポーツ鑑賞に最適 日本製マルチコーティングレンズ搭載世界最小軽量クラス光学</a:t>
            </a:r>
            <a:r>
              <a:rPr lang="en-US" altLang="ja-JP" dirty="0" smtClean="0"/>
              <a:t>12</a:t>
            </a:r>
            <a:r>
              <a:rPr lang="ja-JP" altLang="en-US" dirty="0" smtClean="0"/>
              <a:t>倍、デジタル</a:t>
            </a:r>
            <a:r>
              <a:rPr lang="en-US" altLang="ja-JP" dirty="0" smtClean="0"/>
              <a:t>4</a:t>
            </a:r>
            <a:r>
              <a:rPr lang="ja-JP" altLang="en-US" dirty="0" smtClean="0"/>
              <a:t>倍の</a:t>
            </a:r>
            <a:r>
              <a:rPr lang="en-US" altLang="ja-JP" dirty="0" smtClean="0"/>
              <a:t>48</a:t>
            </a:r>
            <a:r>
              <a:rPr lang="ja-JP" altLang="en-US" dirty="0" smtClean="0"/>
              <a:t>倍まで撮影可能でフル</a:t>
            </a:r>
            <a:r>
              <a:rPr lang="en-US" altLang="ja-JP" dirty="0" smtClean="0"/>
              <a:t>HD</a:t>
            </a:r>
            <a:r>
              <a:rPr lang="ja-JP" altLang="en-US" dirty="0" smtClean="0"/>
              <a:t>録画と写真撮影、望遠</a:t>
            </a:r>
            <a:r>
              <a:rPr lang="en-US" altLang="ja-JP" dirty="0" smtClean="0"/>
              <a:t>PC</a:t>
            </a:r>
            <a:r>
              <a:rPr lang="ja-JP" altLang="en-US" dirty="0" smtClean="0"/>
              <a:t>カメラ</a:t>
            </a:r>
            <a:r>
              <a:rPr lang="en-US" altLang="ja-JP" dirty="0" smtClean="0"/>
              <a:t>(</a:t>
            </a:r>
            <a:r>
              <a:rPr lang="ja-JP" altLang="en-US" dirty="0" smtClean="0"/>
              <a:t>監視カメラ</a:t>
            </a:r>
            <a:r>
              <a:rPr lang="en-US" altLang="ja-JP" dirty="0" smtClean="0"/>
              <a:t>)</a:t>
            </a:r>
            <a:r>
              <a:rPr lang="ja-JP" altLang="en-US" dirty="0" smtClean="0"/>
              <a:t>機能の撮れるデジタル双眼鏡です。</a:t>
            </a:r>
            <a:r>
              <a:rPr lang="en-US" altLang="ja-JP" dirty="0" smtClean="0"/>
              <a:t>2</a:t>
            </a:r>
            <a:r>
              <a:rPr lang="ja-JP" altLang="en-US" dirty="0" smtClean="0"/>
              <a:t>インチカラー</a:t>
            </a:r>
            <a:r>
              <a:rPr lang="en-US" altLang="ja-JP" dirty="0" smtClean="0"/>
              <a:t>LCD</a:t>
            </a:r>
            <a:r>
              <a:rPr lang="ja-JP" altLang="en-US" dirty="0" smtClean="0"/>
              <a:t>も搭載し機能も充実しました。双眼鏡レンズは丈夫なレンズ使用、業務用にも使用できる他社にない性能と使いやすさで低価格を実現</a:t>
            </a:r>
            <a:r>
              <a:rPr lang="en-US" altLang="ja-JP" dirty="0" smtClean="0"/>
              <a:t>!!</a:t>
            </a:r>
            <a:r>
              <a:rPr lang="ja-JP" altLang="en-US" dirty="0" smtClean="0"/>
              <a:t>　観光やハイキング、レジャー、キャンプ、バードウォッチング、コンサート、防犯などに便利です。又、建築物、屋根、タンク、乗り物、構造物などの検査、点検など業務用にも使用できます。この製品は、双眼鏡カメラの日本国特許および米国特許を取得した製品です。類似品にご注意ください。</a:t>
            </a:r>
            <a:br>
              <a:rPr lang="ja-JP" altLang="en-US" dirty="0" smtClean="0"/>
            </a:br>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8F37813-7B03-48BE-8C10-FB96E6E5662F}" type="slidenum">
              <a:rPr kumimoji="1" lang="ja-JP" altLang="en-US" smtClean="0"/>
              <a:t>11</a:t>
            </a:fld>
            <a:endParaRPr kumimoji="1" lang="ja-JP" altLang="en-US"/>
          </a:p>
        </p:txBody>
      </p:sp>
    </p:spTree>
    <p:extLst>
      <p:ext uri="{BB962C8B-B14F-4D97-AF65-F5344CB8AC3E}">
        <p14:creationId xmlns:p14="http://schemas.microsoft.com/office/powerpoint/2010/main" val="1752311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1" dirty="0" smtClean="0"/>
              <a:t>わずか</a:t>
            </a:r>
            <a:r>
              <a:rPr lang="en-US" altLang="ja-JP" b="1" dirty="0" smtClean="0"/>
              <a:t>1.8</a:t>
            </a:r>
            <a:r>
              <a:rPr lang="ja-JP" altLang="en-US" b="1" dirty="0" smtClean="0"/>
              <a:t>ミリサイズの極小マイクロ風車が完成、将来的にスマホも充電可能に</a:t>
            </a:r>
          </a:p>
          <a:p>
            <a:r>
              <a:rPr lang="ja-JP" altLang="en-US" dirty="0" smtClean="0"/>
              <a:t/>
            </a:r>
            <a:br>
              <a:rPr lang="ja-JP" altLang="en-US" dirty="0" smtClean="0"/>
            </a:br>
            <a:r>
              <a:rPr lang="ja-JP" altLang="en-US" dirty="0" smtClean="0"/>
              <a:t/>
            </a:r>
            <a:br>
              <a:rPr lang="ja-JP" altLang="en-US" dirty="0" smtClean="0"/>
            </a:br>
            <a:r>
              <a:rPr lang="ja-JP" altLang="en-US" dirty="0" smtClean="0"/>
              <a:t>スマートフォン技術の進歩に対して、バッテリーは「もはやバッテリー切れの心配なし」というところには至っておらず、ユーザーはスマートフォンがバッテリー切れしないようにポータブル充電器などを持ち歩く対策がまだまだ必要です。そんな中、</a:t>
            </a:r>
            <a:r>
              <a:rPr lang="ja-JP" altLang="en-US" b="1" dirty="0" smtClean="0">
                <a:hlinkClick r:id="rId3"/>
              </a:rPr>
              <a:t>テキサス大学アーリントン校</a:t>
            </a:r>
            <a:r>
              <a:rPr lang="ja-JP" altLang="en-US" dirty="0" smtClean="0"/>
              <a:t>電気工学部教授の</a:t>
            </a:r>
            <a:r>
              <a:rPr lang="en-US" altLang="ja-JP" dirty="0" smtClean="0"/>
              <a:t>Smitha Rao</a:t>
            </a:r>
            <a:r>
              <a:rPr lang="ja-JP" altLang="en-US" dirty="0" smtClean="0"/>
              <a:t>氏たちが、将来的には、スマートフォンなどの携帯機器の充電も可能にする、わずか約</a:t>
            </a:r>
            <a:r>
              <a:rPr lang="en-US" altLang="ja-JP" dirty="0" smtClean="0"/>
              <a:t>1.8mm</a:t>
            </a:r>
            <a:r>
              <a:rPr lang="ja-JP" altLang="en-US" dirty="0" smtClean="0"/>
              <a:t>という極小サイズのマイクロ風車を発明しました。</a:t>
            </a:r>
            <a:br>
              <a:rPr lang="ja-JP" altLang="en-US" dirty="0" smtClean="0"/>
            </a:br>
            <a:r>
              <a:rPr lang="ja-JP" altLang="en-US" dirty="0" smtClean="0"/>
              <a:t>通常の風車を使った風力発電機は、</a:t>
            </a:r>
            <a:r>
              <a:rPr lang="en-US" altLang="ja-JP" dirty="0" smtClean="0"/>
              <a:t>1</a:t>
            </a:r>
            <a:r>
              <a:rPr lang="ja-JP" altLang="en-US" dirty="0" smtClean="0"/>
              <a:t>つだけでも広いスペースと、ある程度の風速を必要としますが、</a:t>
            </a:r>
            <a:r>
              <a:rPr lang="en-US" altLang="ja-JP" dirty="0" smtClean="0"/>
              <a:t>Smitha Rao</a:t>
            </a:r>
            <a:r>
              <a:rPr lang="ja-JP" altLang="en-US" dirty="0" smtClean="0"/>
              <a:t>氏と</a:t>
            </a:r>
            <a:r>
              <a:rPr lang="en-US" altLang="ja-JP" b="1" dirty="0" smtClean="0">
                <a:hlinkClick r:id="rId4"/>
              </a:rPr>
              <a:t>J.-C. Chiao</a:t>
            </a:r>
            <a:r>
              <a:rPr lang="ja-JP" altLang="en-US" dirty="0" smtClean="0"/>
              <a:t>氏が開発した最も長い部分でも約</a:t>
            </a:r>
            <a:r>
              <a:rPr lang="en-US" altLang="ja-JP" dirty="0" smtClean="0"/>
              <a:t>1.8mm</a:t>
            </a:r>
            <a:r>
              <a:rPr lang="ja-JP" altLang="en-US" dirty="0" smtClean="0"/>
              <a:t>という極小マイクロ風車は、</a:t>
            </a:r>
            <a:r>
              <a:rPr lang="en-US" altLang="ja-JP" dirty="0" smtClean="0"/>
              <a:t>1</a:t>
            </a:r>
            <a:r>
              <a:rPr lang="ja-JP" altLang="en-US" dirty="0" smtClean="0"/>
              <a:t>つの米粒の上に約</a:t>
            </a:r>
            <a:r>
              <a:rPr lang="en-US" altLang="ja-JP" dirty="0" smtClean="0"/>
              <a:t>10</a:t>
            </a:r>
            <a:r>
              <a:rPr lang="ja-JP" altLang="en-US" dirty="0" smtClean="0"/>
              <a:t>個乗せられるほどの極小サイズで、将来的には大量のマイクロ風車を取り付けたデバイスを空気中で振り回したり、風の強い日に掲げているだけで発電してバッテリーの充電を可能にするとのこと。</a:t>
            </a:r>
            <a:br>
              <a:rPr lang="ja-JP" altLang="en-US" dirty="0" smtClean="0"/>
            </a:br>
            <a:r>
              <a:rPr lang="ja-JP" altLang="en-US" dirty="0" smtClean="0"/>
              <a:t/>
            </a:r>
            <a:br>
              <a:rPr lang="ja-JP" altLang="en-US" dirty="0" smtClean="0"/>
            </a:br>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8F37813-7B03-48BE-8C10-FB96E6E5662F}" type="slidenum">
              <a:rPr kumimoji="1" lang="ja-JP" altLang="en-US" smtClean="0"/>
              <a:t>12</a:t>
            </a:fld>
            <a:endParaRPr kumimoji="1" lang="ja-JP" altLang="en-US"/>
          </a:p>
        </p:txBody>
      </p:sp>
    </p:spTree>
    <p:extLst>
      <p:ext uri="{BB962C8B-B14F-4D97-AF65-F5344CB8AC3E}">
        <p14:creationId xmlns:p14="http://schemas.microsoft.com/office/powerpoint/2010/main" val="3792817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smtClean="0">
                <a:solidFill>
                  <a:schemeClr val="tx1"/>
                </a:solidFill>
                <a:latin typeface="+mn-lt"/>
                <a:ea typeface="+mn-ea"/>
                <a:cs typeface="+mn-cs"/>
              </a:rPr>
              <a:t>ランドポート株式会社は、</a:t>
            </a:r>
            <a:r>
              <a:rPr kumimoji="1" lang="en-US" altLang="ja-JP" sz="1200" b="0" i="0" u="none" strike="noStrike" kern="1200" baseline="0" dirty="0" smtClean="0">
                <a:solidFill>
                  <a:schemeClr val="tx1"/>
                </a:solidFill>
                <a:latin typeface="+mn-lt"/>
                <a:ea typeface="+mn-ea"/>
                <a:cs typeface="+mn-cs"/>
              </a:rPr>
              <a:t>2013</a:t>
            </a:r>
            <a:r>
              <a:rPr kumimoji="1" lang="ja-JP" altLang="en-US" sz="1200" b="0" i="0" u="none" strike="noStrike" kern="1200" baseline="0" dirty="0" smtClean="0">
                <a:solidFill>
                  <a:schemeClr val="tx1"/>
                </a:solidFill>
                <a:latin typeface="+mn-lt"/>
                <a:ea typeface="+mn-ea"/>
                <a:cs typeface="+mn-cs"/>
              </a:rPr>
              <a:t>年</a:t>
            </a:r>
            <a:r>
              <a:rPr kumimoji="1" lang="en-US" altLang="ja-JP" sz="1200" b="0" i="0" u="none" strike="noStrike" kern="1200" baseline="0" dirty="0" smtClean="0">
                <a:solidFill>
                  <a:schemeClr val="tx1"/>
                </a:solidFill>
                <a:latin typeface="+mn-lt"/>
                <a:ea typeface="+mn-ea"/>
                <a:cs typeface="+mn-cs"/>
              </a:rPr>
              <a:t>9</a:t>
            </a:r>
            <a:r>
              <a:rPr kumimoji="1" lang="ja-JP" altLang="en-US" sz="1200" b="0" i="0" u="none" strike="noStrike" kern="1200" baseline="0" dirty="0" smtClean="0">
                <a:solidFill>
                  <a:schemeClr val="tx1"/>
                </a:solidFill>
                <a:latin typeface="+mn-lt"/>
                <a:ea typeface="+mn-ea"/>
                <a:cs typeface="+mn-cs"/>
              </a:rPr>
              <a:t>月中旬よりモバイル機器の救急キット「</a:t>
            </a:r>
            <a:r>
              <a:rPr kumimoji="1" lang="en-US" altLang="ja-JP" sz="1200" b="0" i="0" u="none" strike="noStrike" kern="1200" baseline="0" dirty="0" smtClean="0">
                <a:solidFill>
                  <a:schemeClr val="tx1"/>
                </a:solidFill>
                <a:latin typeface="+mn-lt"/>
                <a:ea typeface="+mn-ea"/>
                <a:cs typeface="+mn-cs"/>
              </a:rPr>
              <a:t>Bheestie</a:t>
            </a:r>
            <a:r>
              <a:rPr kumimoji="1" lang="ja-JP" altLang="en-US" sz="1200" b="0" i="0" u="none" strike="noStrike" kern="1200" baseline="0" dirty="0" smtClean="0">
                <a:solidFill>
                  <a:schemeClr val="tx1"/>
                </a:solidFill>
                <a:latin typeface="+mn-lt"/>
                <a:ea typeface="+mn-ea"/>
                <a:cs typeface="+mn-cs"/>
              </a:rPr>
              <a:t>（ビーズティー）」を販売致します。</a:t>
            </a:r>
          </a:p>
          <a:p>
            <a:r>
              <a:rPr kumimoji="1" lang="en-US" altLang="ja-JP" sz="1200" b="0" i="0" u="none" strike="noStrike" kern="1200" baseline="0" dirty="0" smtClean="0">
                <a:solidFill>
                  <a:schemeClr val="tx1"/>
                </a:solidFill>
                <a:latin typeface="+mn-lt"/>
                <a:ea typeface="+mn-ea"/>
                <a:cs typeface="+mn-cs"/>
              </a:rPr>
              <a:t>Bheestie</a:t>
            </a:r>
            <a:r>
              <a:rPr kumimoji="1" lang="ja-JP" altLang="en-US" sz="1200" b="0" i="0" u="none" strike="noStrike" kern="1200" baseline="0" dirty="0" smtClean="0">
                <a:solidFill>
                  <a:schemeClr val="tx1"/>
                </a:solidFill>
                <a:latin typeface="+mn-lt"/>
                <a:ea typeface="+mn-ea"/>
                <a:cs typeface="+mn-cs"/>
              </a:rPr>
              <a:t>（ビーズティー）は子供がゲーム機を池に落としたことをきっかけに米国の姉妹が開発したヒット商品です。</a:t>
            </a:r>
          </a:p>
          <a:p>
            <a:r>
              <a:rPr kumimoji="1" lang="ja-JP" altLang="en-US" sz="1200" b="0" i="0" u="none" strike="noStrike" kern="1200" baseline="0" dirty="0" smtClean="0">
                <a:solidFill>
                  <a:schemeClr val="tx1"/>
                </a:solidFill>
                <a:latin typeface="+mn-lt"/>
                <a:ea typeface="+mn-ea"/>
                <a:cs typeface="+mn-cs"/>
              </a:rPr>
              <a:t>昨今、小学生からお年寄りまで幅広い年齢層で使用するようになった携帯電話やパソコン。うっかりトイレに落としてし</a:t>
            </a:r>
          </a:p>
          <a:p>
            <a:r>
              <a:rPr kumimoji="1" lang="ja-JP" altLang="en-US" sz="1200" b="0" i="0" u="none" strike="noStrike" kern="1200" baseline="0" dirty="0" smtClean="0">
                <a:solidFill>
                  <a:schemeClr val="tx1"/>
                </a:solidFill>
                <a:latin typeface="+mn-lt"/>
                <a:ea typeface="+mn-ea"/>
                <a:cs typeface="+mn-cs"/>
              </a:rPr>
              <a:t>まったり、ノートパソコンに水をこぼしてしまったり、急な雨で大事な腕時計が濡れてしまったり･･･こんなアクシデント</a:t>
            </a:r>
          </a:p>
          <a:p>
            <a:r>
              <a:rPr kumimoji="1" lang="ja-JP" altLang="en-US" sz="1200" b="0" i="0" u="none" strike="noStrike" kern="1200" baseline="0" dirty="0" smtClean="0">
                <a:solidFill>
                  <a:schemeClr val="tx1"/>
                </a:solidFill>
                <a:latin typeface="+mn-lt"/>
                <a:ea typeface="+mn-ea"/>
                <a:cs typeface="+mn-cs"/>
              </a:rPr>
              <a:t>は身近によく起こります。そんな時、復旧には高額な費用と時間がかかってしまいます。</a:t>
            </a:r>
            <a:r>
              <a:rPr kumimoji="1" lang="en-US" altLang="ja-JP" sz="1200" b="0" i="0" u="none" strike="noStrike" kern="1200" baseline="0" dirty="0" smtClean="0">
                <a:solidFill>
                  <a:schemeClr val="tx1"/>
                </a:solidFill>
                <a:latin typeface="+mn-lt"/>
                <a:ea typeface="+mn-ea"/>
                <a:cs typeface="+mn-cs"/>
              </a:rPr>
              <a:t>Bheestie</a:t>
            </a:r>
            <a:r>
              <a:rPr kumimoji="1" lang="ja-JP" altLang="en-US" sz="1200" b="0" i="0" u="none" strike="noStrike" kern="1200" baseline="0" dirty="0" smtClean="0">
                <a:solidFill>
                  <a:schemeClr val="tx1"/>
                </a:solidFill>
                <a:latin typeface="+mn-lt"/>
                <a:ea typeface="+mn-ea"/>
                <a:cs typeface="+mn-cs"/>
              </a:rPr>
              <a:t>なら袋に入れるだけで</a:t>
            </a:r>
          </a:p>
          <a:p>
            <a:r>
              <a:rPr kumimoji="1" lang="ja-JP" altLang="en-US" sz="1200" b="0" i="0" u="none" strike="noStrike" kern="1200" baseline="0" dirty="0" smtClean="0">
                <a:solidFill>
                  <a:schemeClr val="tx1"/>
                </a:solidFill>
                <a:latin typeface="+mn-lt"/>
                <a:ea typeface="+mn-ea"/>
                <a:cs typeface="+mn-cs"/>
              </a:rPr>
              <a:t>付属の専用ビーズが水分をグングン急速吸収！あなたの大切な機器を復活させます。</a:t>
            </a:r>
          </a:p>
          <a:p>
            <a:r>
              <a:rPr kumimoji="1" lang="en-US" altLang="ja-JP" sz="1200" b="0" i="0" u="none" strike="noStrike" kern="1200" baseline="0" dirty="0" smtClean="0">
                <a:solidFill>
                  <a:schemeClr val="tx1"/>
                </a:solidFill>
                <a:latin typeface="+mn-lt"/>
                <a:ea typeface="+mn-ea"/>
                <a:cs typeface="+mn-cs"/>
              </a:rPr>
              <a:t>※</a:t>
            </a:r>
            <a:r>
              <a:rPr kumimoji="1" lang="ja-JP" altLang="en-US" sz="1200" b="0" i="0" u="none" strike="noStrike" kern="1200" baseline="0" dirty="0" smtClean="0">
                <a:solidFill>
                  <a:schemeClr val="tx1"/>
                </a:solidFill>
                <a:latin typeface="+mn-lt"/>
                <a:ea typeface="+mn-ea"/>
                <a:cs typeface="+mn-cs"/>
              </a:rPr>
              <a:t>水没状況やモバイル機器によっては復活できない場合もあります。</a:t>
            </a:r>
          </a:p>
          <a:p>
            <a:r>
              <a:rPr kumimoji="1" lang="ja-JP" altLang="en-US" sz="1200" b="0" i="0" u="none" strike="noStrike" kern="1200" baseline="0" dirty="0" smtClean="0">
                <a:solidFill>
                  <a:schemeClr val="tx1"/>
                </a:solidFill>
                <a:latin typeface="+mn-lt"/>
                <a:ea typeface="+mn-ea"/>
                <a:cs typeface="+mn-cs"/>
              </a:rPr>
              <a:t>　　　</a:t>
            </a:r>
          </a:p>
          <a:p>
            <a:r>
              <a:rPr kumimoji="1" lang="ja-JP" altLang="en-US" sz="1200" b="1" i="0" u="none" strike="noStrike" kern="1200" baseline="0" dirty="0" smtClean="0">
                <a:solidFill>
                  <a:schemeClr val="tx1"/>
                </a:solidFill>
                <a:latin typeface="+mn-lt"/>
                <a:ea typeface="+mn-ea"/>
                <a:cs typeface="+mn-cs"/>
              </a:rPr>
              <a:t>⽔分をグングン急速吸収、</a:t>
            </a:r>
          </a:p>
          <a:p>
            <a:r>
              <a:rPr kumimoji="1" lang="ja-JP" altLang="en-US" sz="1200" b="1" i="0" u="none" strike="noStrike" kern="1200" baseline="0" dirty="0" smtClean="0">
                <a:solidFill>
                  <a:schemeClr val="tx1"/>
                </a:solidFill>
                <a:latin typeface="+mn-lt"/>
                <a:ea typeface="+mn-ea"/>
                <a:cs typeface="+mn-cs"/>
              </a:rPr>
              <a:t>あなたの⼤事な機器を復活させます！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68F37813-7B03-48BE-8C10-FB96E6E5662F}" type="slidenum">
              <a:rPr kumimoji="1" lang="ja-JP" altLang="en-US" smtClean="0"/>
              <a:t>13</a:t>
            </a:fld>
            <a:endParaRPr kumimoji="1" lang="ja-JP" altLang="en-US"/>
          </a:p>
        </p:txBody>
      </p:sp>
    </p:spTree>
    <p:extLst>
      <p:ext uri="{BB962C8B-B14F-4D97-AF65-F5344CB8AC3E}">
        <p14:creationId xmlns:p14="http://schemas.microsoft.com/office/powerpoint/2010/main" val="1039474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パナソニックは</a:t>
            </a:r>
            <a:r>
              <a:rPr lang="en-US" altLang="ja-JP" dirty="0" smtClean="0"/>
              <a:t>2</a:t>
            </a:r>
            <a:r>
              <a:rPr lang="ja-JP" altLang="en-US" dirty="0" smtClean="0"/>
              <a:t>日、スマートフォン（スマホ）を子機として使える電話機「</a:t>
            </a:r>
            <a:r>
              <a:rPr lang="en-US" altLang="ja-JP" dirty="0" smtClean="0">
                <a:hlinkClick r:id="rId3" tooltip="VE-GDW03DL"/>
              </a:rPr>
              <a:t>VE-GDW03DL</a:t>
            </a:r>
            <a:r>
              <a:rPr lang="ja-JP" altLang="en-US" dirty="0" smtClean="0"/>
              <a:t>」を発表しました。価格はオープンで、実勢価格は</a:t>
            </a:r>
            <a:r>
              <a:rPr lang="en-US" altLang="ja-JP" dirty="0" smtClean="0"/>
              <a:t>15,000</a:t>
            </a:r>
            <a:r>
              <a:rPr lang="ja-JP" altLang="en-US" dirty="0" smtClean="0"/>
              <a:t>円前後の見込み。</a:t>
            </a:r>
            <a:r>
              <a:rPr lang="en-US" altLang="ja-JP" dirty="0" smtClean="0"/>
              <a:t>2013</a:t>
            </a:r>
            <a:r>
              <a:rPr lang="ja-JP" altLang="en-US" dirty="0" smtClean="0"/>
              <a:t>年</a:t>
            </a:r>
            <a:r>
              <a:rPr lang="en-US" altLang="ja-JP" dirty="0" smtClean="0"/>
              <a:t>11</a:t>
            </a:r>
            <a:r>
              <a:rPr lang="ja-JP" altLang="en-US" dirty="0" smtClean="0"/>
              <a:t>月</a:t>
            </a:r>
            <a:r>
              <a:rPr lang="en-US" altLang="ja-JP" dirty="0" smtClean="0"/>
              <a:t>14</a:t>
            </a:r>
            <a:r>
              <a:rPr lang="ja-JP" altLang="en-US" dirty="0" smtClean="0"/>
              <a:t>日（木）に発売します。</a:t>
            </a:r>
            <a:br>
              <a:rPr lang="ja-JP" altLang="en-US" dirty="0" smtClean="0"/>
            </a:br>
            <a:r>
              <a:rPr lang="ja-JP" altLang="en-US" dirty="0" smtClean="0"/>
              <a:t/>
            </a:r>
            <a:br>
              <a:rPr lang="ja-JP" altLang="en-US" dirty="0" smtClean="0"/>
            </a:br>
            <a:r>
              <a:rPr lang="en-US" altLang="ja-JP" dirty="0" smtClean="0"/>
              <a:t>VE-GDW03DL</a:t>
            </a:r>
            <a:r>
              <a:rPr lang="ja-JP" altLang="en-US" dirty="0" smtClean="0"/>
              <a:t>は、無線</a:t>
            </a:r>
            <a:r>
              <a:rPr lang="en-US" altLang="ja-JP" dirty="0" smtClean="0"/>
              <a:t>LAN</a:t>
            </a:r>
            <a:r>
              <a:rPr lang="ja-JP" altLang="en-US" dirty="0" smtClean="0"/>
              <a:t>（</a:t>
            </a:r>
            <a:r>
              <a:rPr lang="en-US" altLang="ja-JP" dirty="0" smtClean="0"/>
              <a:t>Wi-Fi</a:t>
            </a:r>
            <a:r>
              <a:rPr lang="ja-JP" altLang="en-US" dirty="0" smtClean="0"/>
              <a:t>）に対応したコードレス電話機です。親機を家の無線</a:t>
            </a:r>
            <a:r>
              <a:rPr lang="en-US" altLang="ja-JP" dirty="0" smtClean="0"/>
              <a:t>LAN</a:t>
            </a:r>
            <a:r>
              <a:rPr lang="ja-JP" altLang="en-US" dirty="0" smtClean="0"/>
              <a:t>ネットワークに接続すれば、同一ネットワーク上にあるスマホを最大</a:t>
            </a:r>
            <a:r>
              <a:rPr lang="en-US" altLang="ja-JP" dirty="0" smtClean="0"/>
              <a:t>4</a:t>
            </a:r>
            <a:r>
              <a:rPr lang="ja-JP" altLang="en-US" dirty="0" smtClean="0"/>
              <a:t>台まで子機にできます。スマホには予め専用アプリをインストールしておく必要があります。</a:t>
            </a:r>
            <a:br>
              <a:rPr lang="ja-JP" altLang="en-US" dirty="0" smtClean="0"/>
            </a:br>
            <a:r>
              <a:rPr lang="ja-JP" altLang="en-US" dirty="0" smtClean="0"/>
              <a:t/>
            </a:r>
            <a:br>
              <a:rPr lang="ja-JP" altLang="en-US" dirty="0" smtClean="0"/>
            </a:br>
            <a:r>
              <a:rPr lang="ja-JP" altLang="en-US" dirty="0" smtClean="0"/>
              <a:t>子機として登録されたスマホでは、固定電話回線の着信を受けることができるだけでなく、スマホ内の電話帳を使って固定回線を使用した発信も可能です。</a:t>
            </a:r>
            <a:br>
              <a:rPr lang="ja-JP" altLang="en-US" dirty="0" smtClean="0"/>
            </a:br>
            <a:r>
              <a:rPr lang="ja-JP" altLang="en-US" dirty="0" smtClean="0"/>
              <a:t/>
            </a:r>
            <a:br>
              <a:rPr lang="ja-JP" altLang="en-US" dirty="0" smtClean="0"/>
            </a:br>
            <a:r>
              <a:rPr lang="ja-JP" altLang="en-US" dirty="0" smtClean="0"/>
              <a:t>発信時には画面上で「携帯電話回線」か「固定電話回線」かを選べるので、電話をかける相手ごとに使用する回線を使い分ければ、通話料金をお得にすることもできます。（ただし電話番号は当然使用する回線のものが相手方に通知される。）</a:t>
            </a:r>
            <a:br>
              <a:rPr lang="ja-JP" altLang="en-US" dirty="0" smtClean="0"/>
            </a:br>
            <a:r>
              <a:rPr lang="ja-JP" altLang="en-US" dirty="0" smtClean="0"/>
              <a:t/>
            </a:r>
            <a:br>
              <a:rPr lang="ja-JP" altLang="en-US" dirty="0" smtClean="0"/>
            </a:br>
            <a:r>
              <a:rPr lang="ja-JP" altLang="en-US" dirty="0" smtClean="0"/>
              <a:t>親機には</a:t>
            </a:r>
            <a:r>
              <a:rPr lang="en-US" altLang="ja-JP" dirty="0" smtClean="0"/>
              <a:t>USB</a:t>
            </a:r>
            <a:r>
              <a:rPr lang="ja-JP" altLang="en-US" dirty="0" smtClean="0"/>
              <a:t>端子を搭載したスマホスタンドが設けられており、スマホをスタンドに置きながらの充電が可能。スマホを置かない時にはスタンドは収納できます。</a:t>
            </a:r>
            <a:br>
              <a:rPr lang="ja-JP" altLang="en-US" dirty="0" smtClean="0"/>
            </a:br>
            <a:r>
              <a:rPr lang="ja-JP" altLang="en-US" dirty="0" smtClean="0"/>
              <a:t/>
            </a:r>
            <a:br>
              <a:rPr lang="ja-JP" altLang="en-US" dirty="0" smtClean="0"/>
            </a:br>
            <a:r>
              <a:rPr lang="ja-JP" altLang="en-US" dirty="0" smtClean="0"/>
              <a:t>子機として使える端末は、</a:t>
            </a:r>
            <a:r>
              <a:rPr lang="en-US" altLang="ja-JP" dirty="0" smtClean="0"/>
              <a:t>Android 4.0</a:t>
            </a:r>
            <a:r>
              <a:rPr lang="ja-JP" altLang="en-US" dirty="0" smtClean="0"/>
              <a:t>以降を搭載し、</a:t>
            </a:r>
            <a:r>
              <a:rPr lang="en-US" altLang="ja-JP" dirty="0" smtClean="0"/>
              <a:t>Google Play</a:t>
            </a:r>
            <a:r>
              <a:rPr lang="ja-JP" altLang="en-US" dirty="0" smtClean="0"/>
              <a:t>に対応したスマホおよびタブレット、または</a:t>
            </a:r>
            <a:r>
              <a:rPr lang="en-US" altLang="ja-JP" dirty="0" smtClean="0"/>
              <a:t>iOS 5.0</a:t>
            </a:r>
            <a:r>
              <a:rPr lang="ja-JP" altLang="en-US" dirty="0" smtClean="0"/>
              <a:t>以降を搭載した</a:t>
            </a:r>
            <a:r>
              <a:rPr lang="en-US" altLang="ja-JP" dirty="0" smtClean="0"/>
              <a:t>iPhone 4</a:t>
            </a:r>
            <a:r>
              <a:rPr lang="ja-JP" altLang="en-US" dirty="0" smtClean="0"/>
              <a:t>、</a:t>
            </a:r>
            <a:r>
              <a:rPr lang="en-US" altLang="ja-JP" dirty="0" smtClean="0"/>
              <a:t>iPhone 4S</a:t>
            </a:r>
            <a:r>
              <a:rPr lang="ja-JP" altLang="en-US" dirty="0" smtClean="0"/>
              <a:t>、</a:t>
            </a:r>
            <a:r>
              <a:rPr lang="en-US" altLang="ja-JP" dirty="0" smtClean="0"/>
              <a:t>iPhone 5</a:t>
            </a:r>
            <a:r>
              <a:rPr lang="ja-JP" altLang="en-US" dirty="0" smtClean="0"/>
              <a:t>、</a:t>
            </a:r>
            <a:r>
              <a:rPr lang="en-US" altLang="ja-JP" dirty="0" smtClean="0"/>
              <a:t>iPad</a:t>
            </a:r>
            <a:r>
              <a:rPr lang="ja-JP" altLang="en-US" dirty="0" smtClean="0"/>
              <a:t>、</a:t>
            </a:r>
            <a:r>
              <a:rPr lang="en-US" altLang="ja-JP" dirty="0" smtClean="0"/>
              <a:t>iPad mini</a:t>
            </a:r>
            <a:r>
              <a:rPr lang="ja-JP" altLang="en-US" dirty="0" smtClean="0"/>
              <a:t>。</a:t>
            </a:r>
            <a:br>
              <a:rPr lang="ja-JP" altLang="en-US" dirty="0" smtClean="0"/>
            </a:br>
            <a:r>
              <a:rPr lang="ja-JP" altLang="en-US" dirty="0" smtClean="0"/>
              <a:t/>
            </a:r>
            <a:br>
              <a:rPr lang="ja-JP" altLang="en-US" dirty="0" smtClean="0"/>
            </a:br>
            <a:r>
              <a:rPr lang="ja-JP" altLang="en-US" dirty="0" smtClean="0"/>
              <a:t>なお、受話口のない</a:t>
            </a:r>
            <a:r>
              <a:rPr lang="en-US" altLang="ja-JP" dirty="0" smtClean="0"/>
              <a:t>Android</a:t>
            </a:r>
            <a:r>
              <a:rPr lang="ja-JP" altLang="en-US" dirty="0" smtClean="0"/>
              <a:t>タブレットおよび</a:t>
            </a:r>
            <a:r>
              <a:rPr lang="en-US" altLang="ja-JP" dirty="0" smtClean="0"/>
              <a:t>iPad</a:t>
            </a:r>
            <a:r>
              <a:rPr lang="ja-JP" altLang="en-US" dirty="0" smtClean="0"/>
              <a:t>は、常にスピーカーホン通話となります。また、</a:t>
            </a:r>
            <a:r>
              <a:rPr lang="en-US" altLang="ja-JP" dirty="0" smtClean="0"/>
              <a:t>iOS</a:t>
            </a:r>
            <a:r>
              <a:rPr lang="ja-JP" altLang="en-US" dirty="0" smtClean="0"/>
              <a:t>版アプリでは固定電話回線通話中に</a:t>
            </a:r>
            <a:r>
              <a:rPr lang="en-US" altLang="ja-JP" dirty="0" smtClean="0"/>
              <a:t>iPhone</a:t>
            </a:r>
            <a:r>
              <a:rPr lang="ja-JP" altLang="en-US" dirty="0" smtClean="0"/>
              <a:t>に着信があった場合、固定電話回線の通話は切断されます。</a:t>
            </a:r>
            <a:br>
              <a:rPr lang="ja-JP" altLang="en-US" dirty="0" smtClean="0"/>
            </a:br>
            <a:r>
              <a:rPr lang="ja-JP" altLang="en-US" dirty="0" smtClean="0"/>
              <a:t/>
            </a:r>
            <a:br>
              <a:rPr lang="ja-JP" altLang="en-US" dirty="0" smtClean="0"/>
            </a:br>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8F37813-7B03-48BE-8C10-FB96E6E5662F}" type="slidenum">
              <a:rPr kumimoji="1" lang="ja-JP" altLang="en-US" smtClean="0"/>
              <a:t>14</a:t>
            </a:fld>
            <a:endParaRPr kumimoji="1" lang="ja-JP" altLang="en-US"/>
          </a:p>
        </p:txBody>
      </p:sp>
    </p:spTree>
    <p:extLst>
      <p:ext uri="{BB962C8B-B14F-4D97-AF65-F5344CB8AC3E}">
        <p14:creationId xmlns:p14="http://schemas.microsoft.com/office/powerpoint/2010/main" val="898461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ヤマハ株式会社は、歌詞を入力するだけで、「</a:t>
            </a:r>
            <a:r>
              <a:rPr lang="en-US" altLang="ja-JP" dirty="0" smtClean="0"/>
              <a:t>VOCALOID™</a:t>
            </a:r>
            <a:r>
              <a:rPr lang="ja-JP" altLang="en-US" dirty="0" smtClean="0"/>
              <a:t>」の歌声と伴奏からなる楽曲を自動的に生成する技術</a:t>
            </a:r>
            <a:r>
              <a:rPr lang="en-US" altLang="ja-JP" dirty="0" smtClean="0"/>
              <a:t>『VOCALODUCER™ </a:t>
            </a:r>
            <a:r>
              <a:rPr lang="ja-JP" altLang="en-US" dirty="0" smtClean="0"/>
              <a:t>（ボカロデューサー）</a:t>
            </a:r>
            <a:r>
              <a:rPr lang="en-US" altLang="ja-JP" dirty="0" smtClean="0"/>
              <a:t>』</a:t>
            </a:r>
            <a:r>
              <a:rPr lang="ja-JP" altLang="en-US" dirty="0" smtClean="0"/>
              <a:t>を開発しました。今冬より、本技術を、コンテンツプロバイダーに向けて、</a:t>
            </a:r>
            <a:r>
              <a:rPr lang="en-US" altLang="ja-JP" dirty="0" smtClean="0"/>
              <a:t>SaaS</a:t>
            </a:r>
            <a:r>
              <a:rPr lang="ja-JP" altLang="en-US" dirty="0" smtClean="0"/>
              <a:t>注</a:t>
            </a:r>
            <a:r>
              <a:rPr lang="en-US" altLang="ja-JP" dirty="0" smtClean="0"/>
              <a:t>1</a:t>
            </a:r>
            <a:r>
              <a:rPr lang="ja-JP" altLang="en-US" dirty="0" smtClean="0"/>
              <a:t>形態で提供します。なお、</a:t>
            </a:r>
            <a:r>
              <a:rPr lang="en-US" altLang="ja-JP" dirty="0" smtClean="0"/>
              <a:t>10</a:t>
            </a:r>
            <a:r>
              <a:rPr lang="ja-JP" altLang="en-US" dirty="0" smtClean="0"/>
              <a:t>月</a:t>
            </a:r>
            <a:r>
              <a:rPr lang="en-US" altLang="ja-JP" dirty="0" smtClean="0"/>
              <a:t>23</a:t>
            </a:r>
            <a:r>
              <a:rPr lang="ja-JP" altLang="en-US" dirty="0" smtClean="0"/>
              <a:t>日（水）～</a:t>
            </a:r>
            <a:r>
              <a:rPr lang="en-US" altLang="ja-JP" dirty="0" smtClean="0"/>
              <a:t>25</a:t>
            </a:r>
            <a:r>
              <a:rPr lang="ja-JP" altLang="en-US" dirty="0" smtClean="0"/>
              <a:t>日（金）に幕張メッセで開催される「</a:t>
            </a:r>
            <a:r>
              <a:rPr lang="en-US" altLang="ja-JP" dirty="0" smtClean="0"/>
              <a:t>Web&amp;</a:t>
            </a:r>
            <a:r>
              <a:rPr lang="ja-JP" altLang="en-US" dirty="0" smtClean="0"/>
              <a:t>モバイル マーケティング</a:t>
            </a:r>
            <a:r>
              <a:rPr lang="en-US" altLang="ja-JP" dirty="0" smtClean="0"/>
              <a:t>EXPO </a:t>
            </a:r>
            <a:r>
              <a:rPr lang="ja-JP" altLang="en-US" dirty="0" smtClean="0"/>
              <a:t>秋」（主催：リードエグジビション ジャパン株式会社）にて、本技術を用いたサンプルウェブアプリケーションを参考出展します。</a:t>
            </a:r>
          </a:p>
          <a:p>
            <a:r>
              <a:rPr lang="ja-JP" altLang="en-US" dirty="0" smtClean="0">
                <a:effectLst/>
              </a:rPr>
              <a:t>［注</a:t>
            </a:r>
            <a:r>
              <a:rPr lang="en-US" altLang="ja-JP" dirty="0" smtClean="0">
                <a:effectLst/>
              </a:rPr>
              <a:t>1</a:t>
            </a:r>
            <a:r>
              <a:rPr lang="ja-JP" altLang="en-US" dirty="0" smtClean="0">
                <a:effectLst/>
              </a:rPr>
              <a:t>］ </a:t>
            </a:r>
            <a:r>
              <a:rPr lang="en-US" altLang="ja-JP" dirty="0" smtClean="0">
                <a:effectLst/>
              </a:rPr>
              <a:t>SaaS</a:t>
            </a:r>
            <a:r>
              <a:rPr lang="ja-JP" altLang="en-US" dirty="0" smtClean="0">
                <a:effectLst/>
              </a:rPr>
              <a:t>（</a:t>
            </a:r>
            <a:r>
              <a:rPr lang="en-US" altLang="ja-JP" dirty="0" smtClean="0">
                <a:effectLst/>
              </a:rPr>
              <a:t>Software as a Service</a:t>
            </a:r>
            <a:r>
              <a:rPr lang="ja-JP" altLang="en-US" dirty="0" smtClean="0">
                <a:effectLst/>
              </a:rPr>
              <a:t>）：サービス型ソフトウェア、ネットワークを通じて顧客にアプリケーションソフトの機能を必要に応じて提供する仕組み、および、事業形態そのものを指します。</a:t>
            </a:r>
          </a:p>
          <a:p>
            <a:r>
              <a:rPr lang="ja-JP" altLang="en-US" b="1" dirty="0" smtClean="0"/>
              <a:t>開発の背景</a:t>
            </a:r>
          </a:p>
          <a:p>
            <a:r>
              <a:rPr lang="ja-JP" altLang="en-US" dirty="0" smtClean="0"/>
              <a:t>　「</a:t>
            </a:r>
            <a:r>
              <a:rPr lang="en-US" altLang="ja-JP" dirty="0" smtClean="0"/>
              <a:t>VOCALOID™</a:t>
            </a:r>
            <a:r>
              <a:rPr lang="ja-JP" altLang="en-US" dirty="0" smtClean="0"/>
              <a:t>」は、歌詞とメロディーを入力するだけで楽曲のボーカルパートを制作できる歌声合成技術および、その応用ソフトウェアです。「</a:t>
            </a:r>
            <a:r>
              <a:rPr lang="en-US" altLang="ja-JP" dirty="0" smtClean="0"/>
              <a:t>VOCALOID™</a:t>
            </a:r>
            <a:r>
              <a:rPr lang="ja-JP" altLang="en-US" dirty="0" smtClean="0"/>
              <a:t>」のユーザーが制作した楽曲は、「ボカロ曲」などと呼ばれ、ニコニコ動画や</a:t>
            </a:r>
            <a:r>
              <a:rPr lang="en-US" altLang="ja-JP" dirty="0" smtClean="0"/>
              <a:t>YouTube</a:t>
            </a:r>
            <a:r>
              <a:rPr lang="ja-JP" altLang="en-US" dirty="0" smtClean="0"/>
              <a:t>などの動画ポータルサイトで高い人気を誇っています。</a:t>
            </a:r>
            <a:br>
              <a:rPr lang="ja-JP" altLang="en-US" dirty="0" smtClean="0"/>
            </a:br>
            <a:r>
              <a:rPr lang="ja-JP" altLang="en-US" dirty="0" smtClean="0"/>
              <a:t>　このたび開発した</a:t>
            </a:r>
            <a:r>
              <a:rPr lang="en-US" altLang="ja-JP" dirty="0" smtClean="0"/>
              <a:t>『VOCALODUCER™』</a:t>
            </a:r>
            <a:r>
              <a:rPr lang="ja-JP" altLang="en-US" dirty="0" smtClean="0"/>
              <a:t>は、歌詞を指定するだけで「</a:t>
            </a:r>
            <a:r>
              <a:rPr lang="en-US" altLang="ja-JP" dirty="0" smtClean="0"/>
              <a:t>VOCALOID™</a:t>
            </a:r>
            <a:r>
              <a:rPr lang="ja-JP" altLang="en-US" dirty="0" smtClean="0"/>
              <a:t>」の歌声と伴奏からなる「ボカロ曲」を自動的に生成できる技術です。曲調や歌い方などをあらかじめ用意された選択肢から指定すれば、こだわりの条件を反映した「ボカロ曲」も容易に生成することも可能です。</a:t>
            </a:r>
            <a:br>
              <a:rPr lang="ja-JP" altLang="en-US" dirty="0" smtClean="0"/>
            </a:br>
            <a:r>
              <a:rPr lang="ja-JP" altLang="en-US" dirty="0" smtClean="0"/>
              <a:t>　当社では、</a:t>
            </a:r>
            <a:r>
              <a:rPr lang="en-US" altLang="ja-JP" dirty="0" smtClean="0"/>
              <a:t>2009</a:t>
            </a:r>
            <a:r>
              <a:rPr lang="ja-JP" altLang="en-US" dirty="0" smtClean="0"/>
              <a:t>年</a:t>
            </a:r>
            <a:r>
              <a:rPr lang="en-US" altLang="ja-JP" dirty="0" smtClean="0"/>
              <a:t>4</a:t>
            </a:r>
            <a:r>
              <a:rPr lang="ja-JP" altLang="en-US" dirty="0" smtClean="0"/>
              <a:t>月より、歌詞とメロディーに関するシーケンスデータをインターネット経由で当社サーバーに送るだけで歌声を生成できる</a:t>
            </a:r>
            <a:r>
              <a:rPr lang="en-US" altLang="ja-JP" dirty="0" smtClean="0"/>
              <a:t>SaaS</a:t>
            </a:r>
            <a:r>
              <a:rPr lang="ja-JP" altLang="en-US" dirty="0" smtClean="0"/>
              <a:t>型のサービス「</a:t>
            </a:r>
            <a:r>
              <a:rPr lang="en-US" altLang="ja-JP" dirty="0" smtClean="0"/>
              <a:t>NetVOCALOID</a:t>
            </a:r>
            <a:r>
              <a:rPr lang="ja-JP" altLang="en-US" dirty="0" smtClean="0"/>
              <a:t>」を提供しています。「</a:t>
            </a:r>
            <a:r>
              <a:rPr lang="en-US" altLang="ja-JP" dirty="0" smtClean="0"/>
              <a:t>NetVOCALOID</a:t>
            </a:r>
            <a:r>
              <a:rPr lang="ja-JP" altLang="en-US" dirty="0" smtClean="0"/>
              <a:t>」は、歌声の合成にのみ対応しており、伴奏やメロディーラインについてはあらかじめコンテンツプロバイダーが用意する必要がありました。</a:t>
            </a:r>
            <a:r>
              <a:rPr lang="en-US" altLang="ja-JP" dirty="0" smtClean="0"/>
              <a:t>SaaS</a:t>
            </a:r>
            <a:r>
              <a:rPr lang="ja-JP" altLang="en-US" dirty="0" smtClean="0"/>
              <a:t>型の</a:t>
            </a:r>
            <a:r>
              <a:rPr lang="en-US" altLang="ja-JP" dirty="0" smtClean="0"/>
              <a:t>『VOCALODUCER™』</a:t>
            </a:r>
            <a:r>
              <a:rPr lang="ja-JP" altLang="en-US" dirty="0" smtClean="0"/>
              <a:t>では、歌詞を指定するだけで、歌声だけでなく伴奏・メロディーラインも含めた「ボカロ曲」そのものを自動的に生成できるようになりました。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68F37813-7B03-48BE-8C10-FB96E6E5662F}" type="slidenum">
              <a:rPr kumimoji="1" lang="ja-JP" altLang="en-US" smtClean="0"/>
              <a:t>15</a:t>
            </a:fld>
            <a:endParaRPr kumimoji="1" lang="ja-JP" altLang="en-US"/>
          </a:p>
        </p:txBody>
      </p:sp>
    </p:spTree>
    <p:extLst>
      <p:ext uri="{BB962C8B-B14F-4D97-AF65-F5344CB8AC3E}">
        <p14:creationId xmlns:p14="http://schemas.microsoft.com/office/powerpoint/2010/main" val="1179169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t>KORG</a:t>
            </a:r>
            <a:r>
              <a:rPr lang="ja-JP" altLang="en-US" dirty="0" smtClean="0"/>
              <a:t>がモジュラー・シンセを開発しているという噂は以前から囁かれていたが、まさかこのような形で現れるとは誰も予想しなかっただろう。</a:t>
            </a:r>
          </a:p>
          <a:p>
            <a:r>
              <a:rPr lang="ja-JP" altLang="en-US" dirty="0" smtClean="0"/>
              <a:t>　</a:t>
            </a:r>
            <a:r>
              <a:rPr lang="en-US" altLang="ja-JP" dirty="0" smtClean="0"/>
              <a:t>KID</a:t>
            </a:r>
            <a:r>
              <a:rPr lang="ja-JP" altLang="en-US" dirty="0" smtClean="0"/>
              <a:t>（</a:t>
            </a:r>
            <a:r>
              <a:rPr lang="en-US" altLang="ja-JP" dirty="0" smtClean="0"/>
              <a:t>KORG Import Division</a:t>
            </a:r>
            <a:r>
              <a:rPr lang="ja-JP" altLang="en-US" dirty="0" smtClean="0"/>
              <a:t>）は、マグネットでモジュールをつなぐだけの電子工作ガジェット「</a:t>
            </a:r>
            <a:r>
              <a:rPr lang="en-US" altLang="ja-JP" dirty="0" smtClean="0"/>
              <a:t>littleBits</a:t>
            </a:r>
            <a:r>
              <a:rPr lang="ja-JP" altLang="en-US" dirty="0" smtClean="0"/>
              <a:t>（リトルビッツ）」の国内販売を</a:t>
            </a:r>
            <a:r>
              <a:rPr lang="en-US" altLang="ja-JP" dirty="0" smtClean="0"/>
              <a:t>12</a:t>
            </a:r>
            <a:r>
              <a:rPr lang="ja-JP" altLang="en-US" dirty="0" smtClean="0"/>
              <a:t>月中旬より行なう。取り扱う製品は「</a:t>
            </a:r>
            <a:r>
              <a:rPr lang="en-US" altLang="ja-JP" dirty="0" smtClean="0"/>
              <a:t>EXPLORATION SERIES</a:t>
            </a:r>
            <a:r>
              <a:rPr lang="ja-JP" altLang="en-US" dirty="0" smtClean="0"/>
              <a:t>」の「</a:t>
            </a:r>
            <a:r>
              <a:rPr lang="en-US" altLang="ja-JP" dirty="0" smtClean="0"/>
              <a:t>Base Kit</a:t>
            </a:r>
            <a:r>
              <a:rPr lang="ja-JP" altLang="en-US" dirty="0" smtClean="0"/>
              <a:t>（モジュール</a:t>
            </a:r>
            <a:r>
              <a:rPr lang="en-US" altLang="ja-JP" dirty="0" smtClean="0"/>
              <a:t>10</a:t>
            </a:r>
            <a:r>
              <a:rPr lang="ja-JP" altLang="en-US" dirty="0" smtClean="0"/>
              <a:t>個入り、オープンプライスでコルグオンラインショップ価格は</a:t>
            </a:r>
            <a:r>
              <a:rPr lang="en-US" altLang="ja-JP" dirty="0" smtClean="0"/>
              <a:t>1</a:t>
            </a:r>
            <a:r>
              <a:rPr lang="ja-JP" altLang="en-US" dirty="0" smtClean="0"/>
              <a:t>万</a:t>
            </a:r>
            <a:r>
              <a:rPr lang="en-US" altLang="ja-JP" dirty="0" smtClean="0"/>
              <a:t>1000</a:t>
            </a:r>
            <a:r>
              <a:rPr lang="ja-JP" altLang="en-US" dirty="0" smtClean="0"/>
              <a:t>円）」「</a:t>
            </a:r>
            <a:r>
              <a:rPr lang="en-US" altLang="ja-JP" dirty="0" smtClean="0"/>
              <a:t>Premium Kit</a:t>
            </a:r>
            <a:r>
              <a:rPr lang="ja-JP" altLang="en-US" dirty="0" smtClean="0"/>
              <a:t>（同</a:t>
            </a:r>
            <a:r>
              <a:rPr lang="en-US" altLang="ja-JP" dirty="0" smtClean="0"/>
              <a:t>14</a:t>
            </a:r>
            <a:r>
              <a:rPr lang="ja-JP" altLang="en-US" dirty="0" smtClean="0"/>
              <a:t>個入り、</a:t>
            </a:r>
            <a:r>
              <a:rPr lang="en-US" altLang="ja-JP" dirty="0" smtClean="0"/>
              <a:t>1</a:t>
            </a:r>
            <a:r>
              <a:rPr lang="ja-JP" altLang="en-US" dirty="0" smtClean="0"/>
              <a:t>万</a:t>
            </a:r>
            <a:r>
              <a:rPr lang="en-US" altLang="ja-JP" dirty="0" smtClean="0"/>
              <a:t>6000</a:t>
            </a:r>
            <a:r>
              <a:rPr lang="ja-JP" altLang="en-US" dirty="0" smtClean="0"/>
              <a:t>円）」「</a:t>
            </a:r>
            <a:r>
              <a:rPr lang="en-US" altLang="ja-JP" dirty="0" smtClean="0"/>
              <a:t>Deluxe Kit</a:t>
            </a:r>
            <a:r>
              <a:rPr lang="ja-JP" altLang="en-US" dirty="0" smtClean="0"/>
              <a:t>（同</a:t>
            </a:r>
            <a:r>
              <a:rPr lang="en-US" altLang="ja-JP" dirty="0" smtClean="0"/>
              <a:t>16</a:t>
            </a:r>
            <a:r>
              <a:rPr lang="ja-JP" altLang="en-US" dirty="0" smtClean="0"/>
              <a:t>個入り、</a:t>
            </a:r>
            <a:r>
              <a:rPr lang="en-US" altLang="ja-JP" dirty="0" smtClean="0"/>
              <a:t>2</a:t>
            </a:r>
            <a:r>
              <a:rPr lang="ja-JP" altLang="en-US" dirty="0" smtClean="0"/>
              <a:t>万</a:t>
            </a:r>
            <a:r>
              <a:rPr lang="en-US" altLang="ja-JP" dirty="0" smtClean="0"/>
              <a:t>1000</a:t>
            </a:r>
            <a:r>
              <a:rPr lang="ja-JP" altLang="en-US" dirty="0" smtClean="0"/>
              <a:t>円）」という</a:t>
            </a:r>
            <a:r>
              <a:rPr lang="en-US" altLang="ja-JP" dirty="0" smtClean="0"/>
              <a:t>3</a:t>
            </a:r>
            <a:r>
              <a:rPr lang="ja-JP" altLang="en-US" dirty="0" smtClean="0"/>
              <a:t>種類。それぞれモーターやブザー、光センサーといった電子工作向けのパーツをセットにしたもの。</a:t>
            </a:r>
          </a:p>
          <a:p>
            <a:r>
              <a:rPr lang="ja-JP" altLang="en-US" dirty="0" smtClean="0"/>
              <a:t>　</a:t>
            </a:r>
            <a:r>
              <a:rPr lang="en-US" altLang="ja-JP" dirty="0" smtClean="0"/>
              <a:t>littleBits</a:t>
            </a:r>
            <a:r>
              <a:rPr lang="ja-JP" altLang="en-US" dirty="0" smtClean="0"/>
              <a:t>は、回路を構成する最小限のモジュールを「</a:t>
            </a:r>
            <a:r>
              <a:rPr lang="en-US" altLang="ja-JP" dirty="0" smtClean="0"/>
              <a:t>Bits</a:t>
            </a:r>
            <a:r>
              <a:rPr lang="ja-JP" altLang="en-US" dirty="0" smtClean="0"/>
              <a:t>」として提供し、ユーザーはそれらを組み合わせることで自由に電子回路を設計できる。かつて日本で流行った電子ブロックのイメージに近いが、違いはモジュールをマグネットでつなぐこと。各コネクターは電源がブルー、入力がピンク、出力がグリーン、ワイヤーがオレンジと機能別に色分けされていて、接続方向が電気的に正しくない場合は、磁石の反発ではじかれる。だから電気のことを何も知らない子供でも、レゴや積み木と同じ感覚で遊ぶことができる。</a:t>
            </a:r>
          </a:p>
          <a:p>
            <a:r>
              <a:rPr lang="ja-JP" altLang="en-US" dirty="0" smtClean="0"/>
              <a:t>　その</a:t>
            </a:r>
            <a:r>
              <a:rPr lang="en-US" altLang="ja-JP" dirty="0" smtClean="0"/>
              <a:t>littleBits</a:t>
            </a:r>
            <a:r>
              <a:rPr lang="ja-JP" altLang="en-US" dirty="0" smtClean="0"/>
              <a:t>のモジュールとして発売されるのが、</a:t>
            </a:r>
            <a:r>
              <a:rPr lang="en-US" altLang="ja-JP" dirty="0" smtClean="0"/>
              <a:t>Maker Fair Tokyo 2013</a:t>
            </a:r>
            <a:r>
              <a:rPr lang="ja-JP" altLang="en-US" dirty="0" smtClean="0"/>
              <a:t>で発表された「</a:t>
            </a:r>
            <a:r>
              <a:rPr lang="en-US" altLang="ja-JP" dirty="0" smtClean="0"/>
              <a:t>Synth Kit</a:t>
            </a:r>
            <a:r>
              <a:rPr lang="ja-JP" altLang="en-US" dirty="0" smtClean="0"/>
              <a:t>」である。オシレーターやフィルターといったアナログ・シンセサイザーを構成するモジュールをセットにしたもので、価格はオープンプライス。コルグオンラインショップでは</a:t>
            </a:r>
            <a:r>
              <a:rPr lang="en-US" altLang="ja-JP" dirty="0" smtClean="0"/>
              <a:t>1</a:t>
            </a:r>
            <a:r>
              <a:rPr lang="ja-JP" altLang="en-US" dirty="0" smtClean="0"/>
              <a:t>万</a:t>
            </a:r>
            <a:r>
              <a:rPr lang="en-US" altLang="ja-JP" dirty="0" smtClean="0"/>
              <a:t>6000</a:t>
            </a:r>
            <a:r>
              <a:rPr lang="ja-JP" altLang="en-US" dirty="0" smtClean="0"/>
              <a:t>円で販売予定と発表されている。</a:t>
            </a:r>
          </a:p>
          <a:p>
            <a:r>
              <a:rPr lang="ja-JP" altLang="en-US" dirty="0" smtClean="0"/>
              <a:t>　</a:t>
            </a:r>
            <a:r>
              <a:rPr lang="en-US" altLang="ja-JP" dirty="0" smtClean="0"/>
              <a:t>littleBits</a:t>
            </a:r>
            <a:r>
              <a:rPr lang="ja-JP" altLang="en-US" dirty="0" smtClean="0"/>
              <a:t>が面白いのは</a:t>
            </a:r>
            <a:r>
              <a:rPr lang="ja-JP" altLang="en-US" b="1" dirty="0" smtClean="0"/>
              <a:t>「設計図が公開され、誰もがその仕組を調べて利用でき、できあがったハードは販売も可能」</a:t>
            </a:r>
            <a:r>
              <a:rPr lang="ja-JP" altLang="en-US" dirty="0" smtClean="0"/>
              <a:t>というオープン・ソース・ハードウェアに基いている点だ。その原則である「</a:t>
            </a:r>
            <a:r>
              <a:rPr lang="en-US" altLang="ja-JP" dirty="0" smtClean="0"/>
              <a:t>Open Hardware Definition 1.0</a:t>
            </a:r>
            <a:r>
              <a:rPr lang="ja-JP" altLang="en-US" dirty="0" smtClean="0"/>
              <a:t>」提唱者のひとりが、</a:t>
            </a:r>
            <a:r>
              <a:rPr lang="en-US" altLang="ja-JP" dirty="0" smtClean="0"/>
              <a:t>littleBits</a:t>
            </a:r>
            <a:r>
              <a:rPr lang="ja-JP" altLang="en-US" dirty="0" smtClean="0"/>
              <a:t>の創業者であるアヤ・ブデールさんその人である。見方を変えるなら、オープン・ハードウェアの思想を実践する製品が</a:t>
            </a:r>
            <a:r>
              <a:rPr lang="en-US" altLang="ja-JP" dirty="0" smtClean="0"/>
              <a:t>littleBits</a:t>
            </a:r>
            <a:r>
              <a:rPr lang="ja-JP" altLang="en-US" dirty="0" smtClean="0"/>
              <a:t>ということになる。</a:t>
            </a:r>
            <a:r>
              <a:rPr lang="en-US" altLang="ja-JP" dirty="0" smtClean="0"/>
              <a:t>littleBits</a:t>
            </a:r>
            <a:r>
              <a:rPr lang="ja-JP" altLang="en-US" dirty="0" smtClean="0"/>
              <a:t>社は</a:t>
            </a:r>
            <a:r>
              <a:rPr lang="en-US" altLang="ja-JP" dirty="0" smtClean="0"/>
              <a:t>2011</a:t>
            </a:r>
            <a:r>
              <a:rPr lang="ja-JP" altLang="en-US" dirty="0" smtClean="0"/>
              <a:t>年</a:t>
            </a:r>
            <a:r>
              <a:rPr lang="en-US" altLang="ja-JP" dirty="0" smtClean="0"/>
              <a:t>9</a:t>
            </a:r>
            <a:r>
              <a:rPr lang="ja-JP" altLang="en-US" dirty="0" smtClean="0"/>
              <a:t>月に設立されたニューヨークのスタートアップ企業で、「電子回路を身近にすることで、全ての人々を発明家にする」ことを目標として掲げている。</a:t>
            </a:r>
          </a:p>
          <a:p>
            <a:endParaRPr kumimoji="1" lang="ja-JP" altLang="en-US" dirty="0"/>
          </a:p>
        </p:txBody>
      </p:sp>
      <p:sp>
        <p:nvSpPr>
          <p:cNvPr id="4" name="スライド番号プレースホルダー 3"/>
          <p:cNvSpPr>
            <a:spLocks noGrp="1"/>
          </p:cNvSpPr>
          <p:nvPr>
            <p:ph type="sldNum" sz="quarter" idx="10"/>
          </p:nvPr>
        </p:nvSpPr>
        <p:spPr/>
        <p:txBody>
          <a:bodyPr/>
          <a:lstStyle/>
          <a:p>
            <a:fld id="{68F37813-7B03-48BE-8C10-FB96E6E5662F}" type="slidenum">
              <a:rPr kumimoji="1" lang="ja-JP" altLang="en-US" smtClean="0"/>
              <a:t>16</a:t>
            </a:fld>
            <a:endParaRPr kumimoji="1" lang="ja-JP" altLang="en-US"/>
          </a:p>
        </p:txBody>
      </p:sp>
    </p:spTree>
    <p:extLst>
      <p:ext uri="{BB962C8B-B14F-4D97-AF65-F5344CB8AC3E}">
        <p14:creationId xmlns:p14="http://schemas.microsoft.com/office/powerpoint/2010/main" val="2252766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F18FAE9-7938-4948-B671-1F7BB80BACFA}" type="datetimeFigureOut">
              <a:rPr kumimoji="1" lang="ja-JP" altLang="en-US" smtClean="0"/>
              <a:t>2014/1/16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9D0234-7570-41F3-BD03-C09FBFEF439A}" type="slidenum">
              <a:rPr kumimoji="1" lang="ja-JP" altLang="en-US" smtClean="0"/>
              <a:t>‹#›</a:t>
            </a:fld>
            <a:endParaRPr kumimoji="1" lang="ja-JP" altLang="en-US"/>
          </a:p>
        </p:txBody>
      </p:sp>
    </p:spTree>
    <p:extLst>
      <p:ext uri="{BB962C8B-B14F-4D97-AF65-F5344CB8AC3E}">
        <p14:creationId xmlns:p14="http://schemas.microsoft.com/office/powerpoint/2010/main" val="3039808799"/>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F18FAE9-7938-4948-B671-1F7BB80BACFA}" type="datetimeFigureOut">
              <a:rPr kumimoji="1" lang="ja-JP" altLang="en-US" smtClean="0"/>
              <a:t>2014/1/16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9D0234-7570-41F3-BD03-C09FBFEF439A}" type="slidenum">
              <a:rPr kumimoji="1" lang="ja-JP" altLang="en-US" smtClean="0"/>
              <a:t>‹#›</a:t>
            </a:fld>
            <a:endParaRPr kumimoji="1" lang="ja-JP" altLang="en-US"/>
          </a:p>
        </p:txBody>
      </p:sp>
    </p:spTree>
    <p:extLst>
      <p:ext uri="{BB962C8B-B14F-4D97-AF65-F5344CB8AC3E}">
        <p14:creationId xmlns:p14="http://schemas.microsoft.com/office/powerpoint/2010/main" val="460123798"/>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F18FAE9-7938-4948-B671-1F7BB80BACFA}" type="datetimeFigureOut">
              <a:rPr kumimoji="1" lang="ja-JP" altLang="en-US" smtClean="0"/>
              <a:t>2014/1/16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9D0234-7570-41F3-BD03-C09FBFEF439A}" type="slidenum">
              <a:rPr kumimoji="1" lang="ja-JP" altLang="en-US" smtClean="0"/>
              <a:t>‹#›</a:t>
            </a:fld>
            <a:endParaRPr kumimoji="1" lang="ja-JP" altLang="en-US"/>
          </a:p>
        </p:txBody>
      </p:sp>
    </p:spTree>
    <p:extLst>
      <p:ext uri="{BB962C8B-B14F-4D97-AF65-F5344CB8AC3E}">
        <p14:creationId xmlns:p14="http://schemas.microsoft.com/office/powerpoint/2010/main" val="1084906991"/>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F18FAE9-7938-4948-B671-1F7BB80BACFA}" type="datetimeFigureOut">
              <a:rPr kumimoji="1" lang="ja-JP" altLang="en-US" smtClean="0"/>
              <a:t>2014/1/16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9D0234-7570-41F3-BD03-C09FBFEF439A}" type="slidenum">
              <a:rPr kumimoji="1" lang="ja-JP" altLang="en-US" smtClean="0"/>
              <a:t>‹#›</a:t>
            </a:fld>
            <a:endParaRPr kumimoji="1" lang="ja-JP" altLang="en-US"/>
          </a:p>
        </p:txBody>
      </p:sp>
    </p:spTree>
    <p:extLst>
      <p:ext uri="{BB962C8B-B14F-4D97-AF65-F5344CB8AC3E}">
        <p14:creationId xmlns:p14="http://schemas.microsoft.com/office/powerpoint/2010/main" val="2332964580"/>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F18FAE9-7938-4948-B671-1F7BB80BACFA}" type="datetimeFigureOut">
              <a:rPr kumimoji="1" lang="ja-JP" altLang="en-US" smtClean="0"/>
              <a:t>2014/1/16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9D0234-7570-41F3-BD03-C09FBFEF439A}" type="slidenum">
              <a:rPr kumimoji="1" lang="ja-JP" altLang="en-US" smtClean="0"/>
              <a:t>‹#›</a:t>
            </a:fld>
            <a:endParaRPr kumimoji="1" lang="ja-JP" altLang="en-US"/>
          </a:p>
        </p:txBody>
      </p:sp>
    </p:spTree>
    <p:extLst>
      <p:ext uri="{BB962C8B-B14F-4D97-AF65-F5344CB8AC3E}">
        <p14:creationId xmlns:p14="http://schemas.microsoft.com/office/powerpoint/2010/main" val="1159476662"/>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F18FAE9-7938-4948-B671-1F7BB80BACFA}" type="datetimeFigureOut">
              <a:rPr kumimoji="1" lang="ja-JP" altLang="en-US" smtClean="0"/>
              <a:t>2014/1/16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9D0234-7570-41F3-BD03-C09FBFEF439A}" type="slidenum">
              <a:rPr kumimoji="1" lang="ja-JP" altLang="en-US" smtClean="0"/>
              <a:t>‹#›</a:t>
            </a:fld>
            <a:endParaRPr kumimoji="1" lang="ja-JP" altLang="en-US"/>
          </a:p>
        </p:txBody>
      </p:sp>
    </p:spTree>
    <p:extLst>
      <p:ext uri="{BB962C8B-B14F-4D97-AF65-F5344CB8AC3E}">
        <p14:creationId xmlns:p14="http://schemas.microsoft.com/office/powerpoint/2010/main" val="2216394407"/>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F18FAE9-7938-4948-B671-1F7BB80BACFA}" type="datetimeFigureOut">
              <a:rPr kumimoji="1" lang="ja-JP" altLang="en-US" smtClean="0"/>
              <a:t>2014/1/16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09D0234-7570-41F3-BD03-C09FBFEF439A}" type="slidenum">
              <a:rPr kumimoji="1" lang="ja-JP" altLang="en-US" smtClean="0"/>
              <a:t>‹#›</a:t>
            </a:fld>
            <a:endParaRPr kumimoji="1" lang="ja-JP" altLang="en-US"/>
          </a:p>
        </p:txBody>
      </p:sp>
    </p:spTree>
    <p:extLst>
      <p:ext uri="{BB962C8B-B14F-4D97-AF65-F5344CB8AC3E}">
        <p14:creationId xmlns:p14="http://schemas.microsoft.com/office/powerpoint/2010/main" val="3047628399"/>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F18FAE9-7938-4948-B671-1F7BB80BACFA}" type="datetimeFigureOut">
              <a:rPr kumimoji="1" lang="ja-JP" altLang="en-US" smtClean="0"/>
              <a:t>2014/1/16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09D0234-7570-41F3-BD03-C09FBFEF439A}" type="slidenum">
              <a:rPr kumimoji="1" lang="ja-JP" altLang="en-US" smtClean="0"/>
              <a:t>‹#›</a:t>
            </a:fld>
            <a:endParaRPr kumimoji="1" lang="ja-JP" altLang="en-US"/>
          </a:p>
        </p:txBody>
      </p:sp>
    </p:spTree>
    <p:extLst>
      <p:ext uri="{BB962C8B-B14F-4D97-AF65-F5344CB8AC3E}">
        <p14:creationId xmlns:p14="http://schemas.microsoft.com/office/powerpoint/2010/main" val="3187367361"/>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F18FAE9-7938-4948-B671-1F7BB80BACFA}" type="datetimeFigureOut">
              <a:rPr kumimoji="1" lang="ja-JP" altLang="en-US" smtClean="0"/>
              <a:t>2014/1/16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09D0234-7570-41F3-BD03-C09FBFEF439A}" type="slidenum">
              <a:rPr kumimoji="1" lang="ja-JP" altLang="en-US" smtClean="0"/>
              <a:t>‹#›</a:t>
            </a:fld>
            <a:endParaRPr kumimoji="1" lang="ja-JP" altLang="en-US"/>
          </a:p>
        </p:txBody>
      </p:sp>
    </p:spTree>
    <p:extLst>
      <p:ext uri="{BB962C8B-B14F-4D97-AF65-F5344CB8AC3E}">
        <p14:creationId xmlns:p14="http://schemas.microsoft.com/office/powerpoint/2010/main" val="3855443728"/>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F18FAE9-7938-4948-B671-1F7BB80BACFA}" type="datetimeFigureOut">
              <a:rPr kumimoji="1" lang="ja-JP" altLang="en-US" smtClean="0"/>
              <a:t>2014/1/16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9D0234-7570-41F3-BD03-C09FBFEF439A}" type="slidenum">
              <a:rPr kumimoji="1" lang="ja-JP" altLang="en-US" smtClean="0"/>
              <a:t>‹#›</a:t>
            </a:fld>
            <a:endParaRPr kumimoji="1" lang="ja-JP" altLang="en-US"/>
          </a:p>
        </p:txBody>
      </p:sp>
    </p:spTree>
    <p:extLst>
      <p:ext uri="{BB962C8B-B14F-4D97-AF65-F5344CB8AC3E}">
        <p14:creationId xmlns:p14="http://schemas.microsoft.com/office/powerpoint/2010/main" val="311722259"/>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F18FAE9-7938-4948-B671-1F7BB80BACFA}" type="datetimeFigureOut">
              <a:rPr kumimoji="1" lang="ja-JP" altLang="en-US" smtClean="0"/>
              <a:t>2014/1/16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9D0234-7570-41F3-BD03-C09FBFEF439A}" type="slidenum">
              <a:rPr kumimoji="1" lang="ja-JP" altLang="en-US" smtClean="0"/>
              <a:t>‹#›</a:t>
            </a:fld>
            <a:endParaRPr kumimoji="1" lang="ja-JP" altLang="en-US"/>
          </a:p>
        </p:txBody>
      </p:sp>
    </p:spTree>
    <p:extLst>
      <p:ext uri="{BB962C8B-B14F-4D97-AF65-F5344CB8AC3E}">
        <p14:creationId xmlns:p14="http://schemas.microsoft.com/office/powerpoint/2010/main" val="90660234"/>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8FAE9-7938-4948-B671-1F7BB80BACFA}" type="datetimeFigureOut">
              <a:rPr kumimoji="1" lang="ja-JP" altLang="en-US" smtClean="0"/>
              <a:t>2014/1/16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D0234-7570-41F3-BD03-C09FBFEF439A}" type="slidenum">
              <a:rPr kumimoji="1" lang="ja-JP" altLang="en-US" smtClean="0"/>
              <a:t>‹#›</a:t>
            </a:fld>
            <a:endParaRPr kumimoji="1" lang="ja-JP" altLang="en-US"/>
          </a:p>
        </p:txBody>
      </p:sp>
    </p:spTree>
    <p:extLst>
      <p:ext uri="{BB962C8B-B14F-4D97-AF65-F5344CB8AC3E}">
        <p14:creationId xmlns:p14="http://schemas.microsoft.com/office/powerpoint/2010/main" val="2757901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76346" y="5229200"/>
            <a:ext cx="7632848" cy="1323439"/>
          </a:xfrm>
          <a:prstGeom prst="rect">
            <a:avLst/>
          </a:prstGeom>
        </p:spPr>
        <p:txBody>
          <a:bodyPr wrap="square">
            <a:spAutoFit/>
          </a:bodyPr>
          <a:lstStyle/>
          <a:p>
            <a:r>
              <a:rPr lang="ja-JP" altLang="en-US" sz="2000" dirty="0" smtClean="0">
                <a:latin typeface="HGP創英角ｺﾞｼｯｸUB" panose="020B0900000000000000" pitchFamily="50" charset="-128"/>
                <a:ea typeface="HGP創英角ｺﾞｼｯｸUB" panose="020B0900000000000000" pitchFamily="50" charset="-128"/>
              </a:rPr>
              <a:t>無人でお届け先に配達するヘリコプター。「</a:t>
            </a:r>
            <a:r>
              <a:rPr lang="en-US" altLang="ja-JP" sz="2000" dirty="0" smtClean="0">
                <a:latin typeface="HGP創英角ｺﾞｼｯｸUB" panose="020B0900000000000000" pitchFamily="50" charset="-128"/>
                <a:ea typeface="HGP創英角ｺﾞｼｯｸUB" panose="020B0900000000000000" pitchFamily="50" charset="-128"/>
              </a:rPr>
              <a:t>Amazon Prime Air</a:t>
            </a:r>
            <a:r>
              <a:rPr lang="ja-JP" altLang="en-US" sz="2000" dirty="0" smtClean="0">
                <a:latin typeface="HGP創英角ｺﾞｼｯｸUB" panose="020B0900000000000000" pitchFamily="50" charset="-128"/>
                <a:ea typeface="HGP創英角ｺﾞｼｯｸUB" panose="020B0900000000000000" pitchFamily="50" charset="-128"/>
              </a:rPr>
              <a:t>」</a:t>
            </a:r>
          </a:p>
          <a:p>
            <a:r>
              <a:rPr lang="ja-JP" altLang="en-US" sz="2000" dirty="0" smtClean="0">
                <a:latin typeface="HGP創英角ｺﾞｼｯｸUB" panose="020B0900000000000000" pitchFamily="50" charset="-128"/>
                <a:ea typeface="HGP創英角ｺﾞｼｯｸUB" panose="020B0900000000000000" pitchFamily="50" charset="-128"/>
              </a:rPr>
              <a:t>８つの翼の小型ヘリコプターは最大</a:t>
            </a:r>
            <a:r>
              <a:rPr lang="en-US" altLang="ja-JP" sz="2000" dirty="0" smtClean="0">
                <a:latin typeface="HGP創英角ｺﾞｼｯｸUB" panose="020B0900000000000000" pitchFamily="50" charset="-128"/>
                <a:ea typeface="HGP創英角ｺﾞｼｯｸUB" panose="020B0900000000000000" pitchFamily="50" charset="-128"/>
              </a:rPr>
              <a:t>2.3</a:t>
            </a:r>
            <a:r>
              <a:rPr lang="ja-JP" altLang="en-US" sz="2000" dirty="0" smtClean="0">
                <a:latin typeface="HGP創英角ｺﾞｼｯｸUB" panose="020B0900000000000000" pitchFamily="50" charset="-128"/>
                <a:ea typeface="HGP創英角ｺﾞｼｯｸUB" panose="020B0900000000000000" pitchFamily="50" charset="-128"/>
              </a:rPr>
              <a:t>キログラム程度の商品を、</a:t>
            </a:r>
          </a:p>
          <a:p>
            <a:r>
              <a:rPr lang="ja-JP" altLang="en-US" sz="2000" dirty="0" smtClean="0">
                <a:latin typeface="HGP創英角ｺﾞｼｯｸUB" panose="020B0900000000000000" pitchFamily="50" charset="-128"/>
                <a:ea typeface="HGP創英角ｺﾞｼｯｸUB" panose="020B0900000000000000" pitchFamily="50" charset="-128"/>
              </a:rPr>
              <a:t>物流センターから</a:t>
            </a:r>
            <a:r>
              <a:rPr lang="en-US" altLang="ja-JP" sz="2000" dirty="0" smtClean="0">
                <a:latin typeface="HGP創英角ｺﾞｼｯｸUB" panose="020B0900000000000000" pitchFamily="50" charset="-128"/>
                <a:ea typeface="HGP創英角ｺﾞｼｯｸUB" panose="020B0900000000000000" pitchFamily="50" charset="-128"/>
              </a:rPr>
              <a:t>16</a:t>
            </a:r>
            <a:r>
              <a:rPr lang="ja-JP" altLang="en-US" sz="2000" dirty="0" smtClean="0">
                <a:latin typeface="HGP創英角ｺﾞｼｯｸUB" panose="020B0900000000000000" pitchFamily="50" charset="-128"/>
                <a:ea typeface="HGP創英角ｺﾞｼｯｸUB" panose="020B0900000000000000" pitchFamily="50" charset="-128"/>
              </a:rPr>
              <a:t>キロメートル以内に住む購入者に、注文から</a:t>
            </a:r>
            <a:r>
              <a:rPr lang="en-US" altLang="ja-JP" sz="2000" dirty="0" smtClean="0">
                <a:latin typeface="HGP創英角ｺﾞｼｯｸUB" panose="020B0900000000000000" pitchFamily="50" charset="-128"/>
                <a:ea typeface="HGP創英角ｺﾞｼｯｸUB" panose="020B0900000000000000" pitchFamily="50" charset="-128"/>
              </a:rPr>
              <a:t>30</a:t>
            </a:r>
            <a:r>
              <a:rPr lang="ja-JP" altLang="en-US" sz="2000" dirty="0" smtClean="0">
                <a:latin typeface="HGP創英角ｺﾞｼｯｸUB" panose="020B0900000000000000" pitchFamily="50" charset="-128"/>
                <a:ea typeface="HGP創英角ｺﾞｼｯｸUB" panose="020B0900000000000000" pitchFamily="50" charset="-128"/>
              </a:rPr>
              <a:t>分以内に届ける。実用化は</a:t>
            </a:r>
            <a:r>
              <a:rPr lang="en-US" altLang="ja-JP" sz="2000" dirty="0" smtClean="0">
                <a:latin typeface="HGP創英角ｺﾞｼｯｸUB" panose="020B0900000000000000" pitchFamily="50" charset="-128"/>
                <a:ea typeface="HGP創英角ｺﾞｼｯｸUB" panose="020B0900000000000000" pitchFamily="50" charset="-128"/>
              </a:rPr>
              <a:t>2015</a:t>
            </a:r>
            <a:r>
              <a:rPr lang="ja-JP" altLang="en-US" sz="2000" dirty="0" smtClean="0">
                <a:latin typeface="HGP創英角ｺﾞｼｯｸUB" panose="020B0900000000000000" pitchFamily="50" charset="-128"/>
                <a:ea typeface="HGP創英角ｺﾞｼｯｸUB" panose="020B0900000000000000" pitchFamily="50" charset="-128"/>
              </a:rPr>
              <a:t>年以降。</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2"/>
            <a:ext cx="4464496" cy="2365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198" y="2446430"/>
            <a:ext cx="4006816" cy="224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3"/>
          <p:cNvSpPr>
            <a:spLocks noChangeArrowheads="1"/>
          </p:cNvSpPr>
          <p:nvPr/>
        </p:nvSpPr>
        <p:spPr bwMode="auto">
          <a:xfrm>
            <a:off x="0" y="0"/>
            <a:ext cx="9144000" cy="620713"/>
          </a:xfrm>
          <a:prstGeom prst="rect">
            <a:avLst/>
          </a:prstGeom>
          <a:solidFill>
            <a:srgbClr val="000099"/>
          </a:solidFill>
          <a:ln w="25400" algn="ctr">
            <a:solidFill>
              <a:srgbClr val="89A4A7"/>
            </a:solidFill>
            <a:miter lim="800000"/>
            <a:headEnd/>
            <a:tailEnd/>
          </a:ln>
        </p:spPr>
        <p:txBody>
          <a:bodyPr lIns="91424" tIns="45712" rIns="91424" bIns="45712" anchor="ctr"/>
          <a:lstStyle/>
          <a:p>
            <a:pPr algn="ctr"/>
            <a:r>
              <a:rPr lang="ja-JP" altLang="en-US" sz="2400" dirty="0" smtClean="0">
                <a:solidFill>
                  <a:srgbClr val="FFFFFF"/>
                </a:solidFill>
                <a:latin typeface="HGP創英角ｺﾞｼｯｸUB" pitchFamily="50" charset="-128"/>
                <a:ea typeface="HGP創英角ｺﾞｼｯｸUB" pitchFamily="50" charset="-128"/>
              </a:rPr>
              <a:t>配達するヘリコプター</a:t>
            </a:r>
            <a:endParaRPr lang="ja-JP" altLang="en-US" sz="2400" dirty="0">
              <a:solidFill>
                <a:srgbClr val="FFFFFF"/>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1443952020"/>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3"/>
          <p:cNvSpPr>
            <a:spLocks noChangeArrowheads="1"/>
          </p:cNvSpPr>
          <p:nvPr/>
        </p:nvSpPr>
        <p:spPr bwMode="auto">
          <a:xfrm>
            <a:off x="0" y="0"/>
            <a:ext cx="9144000" cy="620713"/>
          </a:xfrm>
          <a:prstGeom prst="rect">
            <a:avLst/>
          </a:prstGeom>
          <a:solidFill>
            <a:srgbClr val="000099"/>
          </a:solidFill>
          <a:ln w="25400" algn="ctr">
            <a:solidFill>
              <a:srgbClr val="89A4A7"/>
            </a:solidFill>
            <a:miter lim="800000"/>
            <a:headEnd/>
            <a:tailEnd/>
          </a:ln>
        </p:spPr>
        <p:txBody>
          <a:bodyPr lIns="91424" tIns="45712" rIns="91424" bIns="45712" anchor="ctr"/>
          <a:lstStyle/>
          <a:p>
            <a:pPr algn="ctr"/>
            <a:r>
              <a:rPr lang="ja-JP" altLang="en-US" sz="2400" b="1" dirty="0">
                <a:solidFill>
                  <a:schemeClr val="bg1"/>
                </a:solidFill>
                <a:latin typeface="HGP創英角ｺﾞｼｯｸUB" panose="020B0900000000000000" pitchFamily="50" charset="-128"/>
                <a:ea typeface="HGP創英角ｺﾞｼｯｸUB" panose="020B0900000000000000" pitchFamily="50" charset="-128"/>
              </a:rPr>
              <a:t>取り巻くすべてを撮影する全天球カメラ</a:t>
            </a:r>
            <a:r>
              <a:rPr lang="en-US" altLang="ja-JP" sz="2400" b="1" dirty="0">
                <a:solidFill>
                  <a:schemeClr val="bg1"/>
                </a:solidFill>
                <a:latin typeface="HGP創英角ｺﾞｼｯｸUB" panose="020B0900000000000000" pitchFamily="50" charset="-128"/>
                <a:ea typeface="HGP創英角ｺﾞｼｯｸUB" panose="020B0900000000000000" pitchFamily="50" charset="-128"/>
              </a:rPr>
              <a:t>｢RICOH THETA</a:t>
            </a:r>
            <a:r>
              <a:rPr lang="ja-JP" altLang="en-US" sz="2400" b="1" dirty="0">
                <a:solidFill>
                  <a:schemeClr val="bg1"/>
                </a:solidFill>
                <a:latin typeface="HGP創英角ｺﾞｼｯｸUB" panose="020B0900000000000000" pitchFamily="50" charset="-128"/>
                <a:ea typeface="HGP創英角ｺﾞｼｯｸUB" panose="020B0900000000000000" pitchFamily="50" charset="-128"/>
              </a:rPr>
              <a:t>」</a:t>
            </a:r>
            <a:endParaRPr lang="ja-JP" altLang="en-US" sz="24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4" name="正方形/長方形 3"/>
          <p:cNvSpPr/>
          <p:nvPr/>
        </p:nvSpPr>
        <p:spPr>
          <a:xfrm>
            <a:off x="287524" y="3783881"/>
            <a:ext cx="8568952" cy="2862322"/>
          </a:xfrm>
          <a:prstGeom prst="rect">
            <a:avLst/>
          </a:prstGeom>
        </p:spPr>
        <p:txBody>
          <a:bodyPr wrap="square">
            <a:spAutoFit/>
          </a:bodyPr>
          <a:lstStyle/>
          <a:p>
            <a:r>
              <a:rPr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商品名</a:t>
            </a:r>
            <a:r>
              <a:rPr lang="en-US" altLang="ja-JP" dirty="0">
                <a:latin typeface="HGP創英角ｺﾞｼｯｸUB" panose="020B0900000000000000" pitchFamily="50" charset="-128"/>
                <a:ea typeface="HGP創英角ｺﾞｼｯｸUB" panose="020B0900000000000000" pitchFamily="50" charset="-128"/>
              </a:rPr>
              <a:t>】</a:t>
            </a:r>
            <a:br>
              <a:rPr lang="en-US" altLang="ja-JP" dirty="0">
                <a:latin typeface="HGP創英角ｺﾞｼｯｸUB" panose="020B0900000000000000" pitchFamily="50" charset="-128"/>
                <a:ea typeface="HGP創英角ｺﾞｼｯｸUB" panose="020B0900000000000000" pitchFamily="50" charset="-128"/>
              </a:rPr>
            </a:br>
            <a:r>
              <a:rPr lang="ja-JP" altLang="en-US" dirty="0">
                <a:latin typeface="HGP創英角ｺﾞｼｯｸUB" panose="020B0900000000000000" pitchFamily="50" charset="-128"/>
                <a:ea typeface="HGP創英角ｺﾞｼｯｸUB" panose="020B0900000000000000" pitchFamily="50" charset="-128"/>
              </a:rPr>
              <a:t>全天球撮影カメラ　シータ</a:t>
            </a:r>
            <a:br>
              <a:rPr lang="ja-JP" altLang="en-US" dirty="0">
                <a:latin typeface="HGP創英角ｺﾞｼｯｸUB" panose="020B0900000000000000" pitchFamily="50" charset="-128"/>
                <a:ea typeface="HGP創英角ｺﾞｼｯｸUB" panose="020B0900000000000000" pitchFamily="50" charset="-128"/>
              </a:rPr>
            </a:br>
            <a:r>
              <a:rPr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商品の特徴</a:t>
            </a:r>
            <a:r>
              <a:rPr lang="en-US" altLang="ja-JP" dirty="0">
                <a:latin typeface="HGP創英角ｺﾞｼｯｸUB" panose="020B0900000000000000" pitchFamily="50" charset="-128"/>
                <a:ea typeface="HGP創英角ｺﾞｼｯｸUB" panose="020B0900000000000000" pitchFamily="50" charset="-128"/>
              </a:rPr>
              <a:t>】</a:t>
            </a:r>
            <a:br>
              <a:rPr lang="en-US" altLang="ja-JP" dirty="0">
                <a:latin typeface="HGP創英角ｺﾞｼｯｸUB" panose="020B0900000000000000" pitchFamily="50" charset="-128"/>
                <a:ea typeface="HGP創英角ｺﾞｼｯｸUB" panose="020B0900000000000000" pitchFamily="50" charset="-128"/>
              </a:rPr>
            </a:br>
            <a:r>
              <a:rPr lang="ja-JP" altLang="en-US" dirty="0">
                <a:latin typeface="HGP創英角ｺﾞｼｯｸUB" panose="020B0900000000000000" pitchFamily="50" charset="-128"/>
                <a:ea typeface="HGP創英角ｺﾞｼｯｸUB" panose="020B0900000000000000" pitchFamily="50" charset="-128"/>
              </a:rPr>
              <a:t>撮影者を中心に上下左右</a:t>
            </a:r>
            <a:r>
              <a:rPr lang="en-US" altLang="ja-JP" dirty="0">
                <a:latin typeface="HGP創英角ｺﾞｼｯｸUB" panose="020B0900000000000000" pitchFamily="50" charset="-128"/>
                <a:ea typeface="HGP創英角ｺﾞｼｯｸUB" panose="020B0900000000000000" pitchFamily="50" charset="-128"/>
              </a:rPr>
              <a:t>360</a:t>
            </a:r>
            <a:r>
              <a:rPr lang="ja-JP" altLang="en-US" dirty="0">
                <a:latin typeface="HGP創英角ｺﾞｼｯｸUB" panose="020B0900000000000000" pitchFamily="50" charset="-128"/>
                <a:ea typeface="HGP創英角ｺﾞｼｯｸUB" panose="020B0900000000000000" pitchFamily="50" charset="-128"/>
              </a:rPr>
              <a:t>度全天球で撮影できるカメラ。仕組みは、半球型レンズです。表側と裏側に１個ずつついていて</a:t>
            </a:r>
            <a:r>
              <a:rPr lang="en-US" altLang="ja-JP" dirty="0">
                <a:latin typeface="HGP創英角ｺﾞｼｯｸUB" panose="020B0900000000000000" pitchFamily="50" charset="-128"/>
                <a:ea typeface="HGP創英角ｺﾞｼｯｸUB" panose="020B0900000000000000" pitchFamily="50" charset="-128"/>
              </a:rPr>
              <a:t>180</a:t>
            </a:r>
            <a:r>
              <a:rPr lang="ja-JP" altLang="en-US" dirty="0">
                <a:latin typeface="HGP創英角ｺﾞｼｯｸUB" panose="020B0900000000000000" pitchFamily="50" charset="-128"/>
                <a:ea typeface="HGP創英角ｺﾞｼｯｸUB" panose="020B0900000000000000" pitchFamily="50" charset="-128"/>
              </a:rPr>
              <a:t>度ずつ同時に撮影し合成します。</a:t>
            </a:r>
            <a:br>
              <a:rPr lang="ja-JP" altLang="en-US" dirty="0">
                <a:latin typeface="HGP創英角ｺﾞｼｯｸUB" panose="020B0900000000000000" pitchFamily="50" charset="-128"/>
                <a:ea typeface="HGP創英角ｺﾞｼｯｸUB" panose="020B0900000000000000" pitchFamily="50" charset="-128"/>
              </a:rPr>
            </a:br>
            <a:r>
              <a:rPr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企業名</a:t>
            </a:r>
            <a:r>
              <a:rPr lang="en-US" altLang="ja-JP" dirty="0">
                <a:latin typeface="HGP創英角ｺﾞｼｯｸUB" panose="020B0900000000000000" pitchFamily="50" charset="-128"/>
                <a:ea typeface="HGP創英角ｺﾞｼｯｸUB" panose="020B0900000000000000" pitchFamily="50" charset="-128"/>
              </a:rPr>
              <a:t>】</a:t>
            </a:r>
            <a:br>
              <a:rPr lang="en-US" altLang="ja-JP" dirty="0">
                <a:latin typeface="HGP創英角ｺﾞｼｯｸUB" panose="020B0900000000000000" pitchFamily="50" charset="-128"/>
                <a:ea typeface="HGP創英角ｺﾞｼｯｸUB" panose="020B0900000000000000" pitchFamily="50" charset="-128"/>
              </a:rPr>
            </a:br>
            <a:r>
              <a:rPr lang="ja-JP" altLang="en-US" dirty="0">
                <a:latin typeface="HGP創英角ｺﾞｼｯｸUB" panose="020B0900000000000000" pitchFamily="50" charset="-128"/>
                <a:ea typeface="HGP創英角ｺﾞｼｯｸUB" panose="020B0900000000000000" pitchFamily="50" charset="-128"/>
              </a:rPr>
              <a:t>リコー</a:t>
            </a:r>
            <a:br>
              <a:rPr lang="ja-JP" altLang="en-US" dirty="0">
                <a:latin typeface="HGP創英角ｺﾞｼｯｸUB" panose="020B0900000000000000" pitchFamily="50" charset="-128"/>
                <a:ea typeface="HGP創英角ｺﾞｼｯｸUB" panose="020B0900000000000000" pitchFamily="50" charset="-128"/>
              </a:rPr>
            </a:br>
            <a:r>
              <a:rPr lang="en-US" altLang="ja-JP" dirty="0" smtClean="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価格</a:t>
            </a:r>
            <a:r>
              <a:rPr lang="en-US" altLang="ja-JP" dirty="0" smtClean="0">
                <a:latin typeface="HGP創英角ｺﾞｼｯｸUB" panose="020B0900000000000000" pitchFamily="50" charset="-128"/>
                <a:ea typeface="HGP創英角ｺﾞｼｯｸUB" panose="020B0900000000000000" pitchFamily="50" charset="-128"/>
              </a:rPr>
              <a:t>】399</a:t>
            </a:r>
            <a:r>
              <a:rPr lang="ja-JP" altLang="en-US" dirty="0">
                <a:latin typeface="HGP創英角ｺﾞｼｯｸUB" panose="020B0900000000000000" pitchFamily="50" charset="-128"/>
                <a:ea typeface="HGP創英角ｺﾞｼｯｸUB" panose="020B0900000000000000" pitchFamily="50" charset="-128"/>
              </a:rPr>
              <a:t>ドル</a:t>
            </a:r>
            <a:br>
              <a:rPr lang="ja-JP" altLang="en-US" dirty="0">
                <a:latin typeface="HGP創英角ｺﾞｼｯｸUB" panose="020B0900000000000000" pitchFamily="50" charset="-128"/>
                <a:ea typeface="HGP創英角ｺﾞｼｯｸUB" panose="020B0900000000000000" pitchFamily="50" charset="-128"/>
              </a:rPr>
            </a:br>
            <a:r>
              <a:rPr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発売日</a:t>
            </a:r>
            <a:r>
              <a:rPr lang="en-US" altLang="ja-JP" dirty="0" smtClean="0">
                <a:latin typeface="HGP創英角ｺﾞｼｯｸUB" panose="020B0900000000000000" pitchFamily="50" charset="-128"/>
                <a:ea typeface="HGP創英角ｺﾞｼｯｸUB" panose="020B0900000000000000" pitchFamily="50" charset="-128"/>
              </a:rPr>
              <a:t>】</a:t>
            </a:r>
            <a:r>
              <a:rPr lang="ja-JP" altLang="en-US" dirty="0" smtClean="0">
                <a:latin typeface="HGP創英角ｺﾞｼｯｸUB" panose="020B0900000000000000" pitchFamily="50" charset="-128"/>
                <a:ea typeface="HGP創英角ｺﾞｼｯｸUB" panose="020B0900000000000000" pitchFamily="50" charset="-128"/>
              </a:rPr>
              <a:t>アメリカ</a:t>
            </a:r>
            <a:r>
              <a:rPr lang="ja-JP" altLang="en-US" dirty="0">
                <a:latin typeface="HGP創英角ｺﾞｼｯｸUB" panose="020B0900000000000000" pitchFamily="50" charset="-128"/>
                <a:ea typeface="HGP創英角ｺﾞｼｯｸUB" panose="020B0900000000000000" pitchFamily="50" charset="-128"/>
              </a:rPr>
              <a:t>、イギリス、フランス、ドイツで発売</a:t>
            </a:r>
            <a:br>
              <a:rPr lang="ja-JP" altLang="en-US" dirty="0">
                <a:latin typeface="HGP創英角ｺﾞｼｯｸUB" panose="020B0900000000000000" pitchFamily="50" charset="-128"/>
                <a:ea typeface="HGP創英角ｺﾞｼｯｸUB" panose="020B0900000000000000" pitchFamily="50" charset="-128"/>
              </a:rPr>
            </a:br>
            <a:r>
              <a:rPr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その他</a:t>
            </a:r>
            <a:r>
              <a:rPr lang="en-US" altLang="ja-JP" dirty="0" smtClean="0">
                <a:latin typeface="HGP創英角ｺﾞｼｯｸUB" panose="020B0900000000000000" pitchFamily="50" charset="-128"/>
                <a:ea typeface="HGP創英角ｺﾞｼｯｸUB" panose="020B0900000000000000" pitchFamily="50" charset="-128"/>
              </a:rPr>
              <a:t>】</a:t>
            </a:r>
            <a:r>
              <a:rPr lang="ja-JP" altLang="en-US" dirty="0" smtClean="0">
                <a:latin typeface="HGP創英角ｺﾞｼｯｸUB" panose="020B0900000000000000" pitchFamily="50" charset="-128"/>
                <a:ea typeface="HGP創英角ｺﾞｼｯｸUB" panose="020B0900000000000000" pitchFamily="50" charset="-128"/>
              </a:rPr>
              <a:t>日本</a:t>
            </a:r>
            <a:r>
              <a:rPr lang="ja-JP" altLang="en-US" dirty="0">
                <a:latin typeface="HGP創英角ｺﾞｼｯｸUB" panose="020B0900000000000000" pitchFamily="50" charset="-128"/>
                <a:ea typeface="HGP創英角ｺﾞｼｯｸUB" panose="020B0900000000000000" pitchFamily="50" charset="-128"/>
              </a:rPr>
              <a:t>でも発売を検討中</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670758"/>
            <a:ext cx="5125661"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351267"/>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1520" y="5783272"/>
            <a:ext cx="7416824" cy="923330"/>
          </a:xfrm>
          <a:prstGeom prst="rect">
            <a:avLst/>
          </a:prstGeom>
          <a:noFill/>
        </p:spPr>
        <p:txBody>
          <a:bodyPr wrap="square" rtlCol="0">
            <a:spAutoFit/>
          </a:bodyPr>
          <a:lstStyle/>
          <a:p>
            <a:r>
              <a:rPr kumimoji="1" lang="ja-JP" altLang="en-US" dirty="0" smtClean="0">
                <a:latin typeface="HGP創英角ｺﾞｼｯｸUB" panose="020B0900000000000000" pitchFamily="50" charset="-128"/>
                <a:ea typeface="HGP創英角ｺﾞｼｯｸUB" panose="020B0900000000000000" pitchFamily="50" charset="-128"/>
              </a:rPr>
              <a:t>商品名　</a:t>
            </a:r>
            <a:r>
              <a:rPr kumimoji="1" lang="en-US" altLang="ja-JP" dirty="0" smtClean="0">
                <a:latin typeface="HGP創英角ｺﾞｼｯｸUB" panose="020B0900000000000000" pitchFamily="50" charset="-128"/>
                <a:ea typeface="HGP創英角ｺﾞｼｯｸUB" panose="020B0900000000000000" pitchFamily="50" charset="-128"/>
              </a:rPr>
              <a:t>VPHDCAM</a:t>
            </a:r>
          </a:p>
          <a:p>
            <a:r>
              <a:rPr lang="ja-JP" altLang="en-US" dirty="0">
                <a:latin typeface="HGP創英角ｺﾞｼｯｸUB" panose="020B0900000000000000" pitchFamily="50" charset="-128"/>
                <a:ea typeface="HGP創英角ｺﾞｼｯｸUB" panose="020B0900000000000000" pitchFamily="50" charset="-128"/>
              </a:rPr>
              <a:t>会</a:t>
            </a:r>
            <a:r>
              <a:rPr lang="ja-JP" altLang="en-US" dirty="0" smtClean="0">
                <a:latin typeface="HGP創英角ｺﾞｼｯｸUB" panose="020B0900000000000000" pitchFamily="50" charset="-128"/>
                <a:ea typeface="HGP創英角ｺﾞｼｯｸUB" panose="020B0900000000000000" pitchFamily="50" charset="-128"/>
              </a:rPr>
              <a:t>社名　アテックス</a:t>
            </a:r>
            <a:endParaRPr lang="en-US" altLang="ja-JP" dirty="0" smtClean="0">
              <a:latin typeface="HGP創英角ｺﾞｼｯｸUB" panose="020B0900000000000000" pitchFamily="50" charset="-128"/>
              <a:ea typeface="HGP創英角ｺﾞｼｯｸUB" panose="020B0900000000000000" pitchFamily="50" charset="-128"/>
            </a:endParaRPr>
          </a:p>
          <a:p>
            <a:r>
              <a:rPr kumimoji="1" lang="ja-JP" altLang="en-US" dirty="0" smtClean="0">
                <a:latin typeface="HGP創英角ｺﾞｼｯｸUB" panose="020B0900000000000000" pitchFamily="50" charset="-128"/>
                <a:ea typeface="HGP創英角ｺﾞｼｯｸUB" panose="020B0900000000000000" pitchFamily="50" charset="-128"/>
              </a:rPr>
              <a:t>価格　　　１万２７７７円</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4" name="正方形/長方形 3"/>
          <p:cNvSpPr>
            <a:spLocks noChangeArrowheads="1"/>
          </p:cNvSpPr>
          <p:nvPr/>
        </p:nvSpPr>
        <p:spPr bwMode="auto">
          <a:xfrm>
            <a:off x="0" y="0"/>
            <a:ext cx="9144000" cy="620713"/>
          </a:xfrm>
          <a:prstGeom prst="rect">
            <a:avLst/>
          </a:prstGeom>
          <a:solidFill>
            <a:srgbClr val="000099"/>
          </a:solidFill>
          <a:ln w="25400" algn="ctr">
            <a:solidFill>
              <a:srgbClr val="89A4A7"/>
            </a:solidFill>
            <a:miter lim="800000"/>
            <a:headEnd/>
            <a:tailEnd/>
          </a:ln>
        </p:spPr>
        <p:txBody>
          <a:bodyPr lIns="91424" tIns="45712" rIns="91424" bIns="45712" anchor="ctr"/>
          <a:lstStyle/>
          <a:p>
            <a:pPr algn="ctr"/>
            <a:r>
              <a:rPr lang="ja-JP" altLang="en-US" sz="2400" b="1" dirty="0" smtClean="0">
                <a:solidFill>
                  <a:schemeClr val="bg1"/>
                </a:solidFill>
                <a:latin typeface="HGP創英角ｺﾞｼｯｸUB" panose="020B0900000000000000" pitchFamily="50" charset="-128"/>
                <a:ea typeface="HGP創英角ｺﾞｼｯｸUB" panose="020B0900000000000000" pitchFamily="50" charset="-128"/>
              </a:rPr>
              <a:t>フルハイビジョン画質でビデオ撮影できる双眼鏡</a:t>
            </a:r>
            <a:endParaRPr lang="ja-JP" altLang="en-US" sz="2400" b="1" dirty="0">
              <a:solidFill>
                <a:schemeClr val="bg1"/>
              </a:solidFill>
              <a:latin typeface="HGP創英角ｺﾞｼｯｸUB" panose="020B0900000000000000" pitchFamily="50" charset="-128"/>
              <a:ea typeface="HGP創英角ｺﾞｼｯｸUB" panose="020B0900000000000000" pitchFamily="50" charset="-128"/>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828" y="813709"/>
            <a:ext cx="3844139" cy="3805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7772" y="996752"/>
            <a:ext cx="4229100" cy="36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2150322" y="4807850"/>
            <a:ext cx="5085974" cy="369332"/>
          </a:xfrm>
          <a:prstGeom prst="rect">
            <a:avLst/>
          </a:prstGeom>
        </p:spPr>
        <p:txBody>
          <a:bodyPr wrap="square">
            <a:spAutoFit/>
          </a:bodyPr>
          <a:lstStyle/>
          <a:p>
            <a:r>
              <a:rPr lang="ja-JP" altLang="en-US" b="1" dirty="0"/>
              <a:t>デジタル双眼鏡、監視カメラ、望遠</a:t>
            </a:r>
            <a:r>
              <a:rPr lang="en-US" altLang="ja-JP" b="1" dirty="0"/>
              <a:t>PC</a:t>
            </a:r>
            <a:r>
              <a:rPr lang="ja-JP" altLang="en-US" b="1" dirty="0"/>
              <a:t>カメラにも </a:t>
            </a:r>
            <a:endParaRPr lang="ja-JP" altLang="en-US" dirty="0"/>
          </a:p>
        </p:txBody>
      </p:sp>
    </p:spTree>
    <p:extLst>
      <p:ext uri="{BB962C8B-B14F-4D97-AF65-F5344CB8AC3E}">
        <p14:creationId xmlns:p14="http://schemas.microsoft.com/office/powerpoint/2010/main" val="3844169121"/>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3"/>
          <p:cNvSpPr>
            <a:spLocks noChangeArrowheads="1"/>
          </p:cNvSpPr>
          <p:nvPr/>
        </p:nvSpPr>
        <p:spPr bwMode="auto">
          <a:xfrm>
            <a:off x="0" y="0"/>
            <a:ext cx="9144000" cy="620713"/>
          </a:xfrm>
          <a:prstGeom prst="rect">
            <a:avLst/>
          </a:prstGeom>
          <a:solidFill>
            <a:srgbClr val="000099"/>
          </a:solidFill>
          <a:ln w="25400" algn="ctr">
            <a:solidFill>
              <a:srgbClr val="89A4A7"/>
            </a:solidFill>
            <a:miter lim="800000"/>
            <a:headEnd/>
            <a:tailEnd/>
          </a:ln>
        </p:spPr>
        <p:txBody>
          <a:bodyPr lIns="91424" tIns="45712" rIns="91424" bIns="45712" anchor="ctr"/>
          <a:lstStyle/>
          <a:p>
            <a:pPr algn="ctr"/>
            <a:r>
              <a:rPr lang="en-US" altLang="ja-JP" sz="2400" dirty="0" smtClean="0">
                <a:solidFill>
                  <a:schemeClr val="bg1"/>
                </a:solidFill>
                <a:latin typeface="HGP創英角ｺﾞｼｯｸUB" panose="020B0900000000000000" pitchFamily="50" charset="-128"/>
                <a:ea typeface="HGP創英角ｺﾞｼｯｸUB" panose="020B0900000000000000" pitchFamily="50" charset="-128"/>
              </a:rPr>
              <a:t>1.8</a:t>
            </a:r>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ミリサイズの極小風力発</a:t>
            </a:r>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電機、</a:t>
            </a:r>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将来的にスマホも充電可能に</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283449"/>
            <a:ext cx="5835839" cy="3332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359532" y="5301208"/>
            <a:ext cx="8424936" cy="923330"/>
          </a:xfrm>
          <a:prstGeom prst="rect">
            <a:avLst/>
          </a:prstGeom>
          <a:noFill/>
        </p:spPr>
        <p:txBody>
          <a:bodyPr wrap="square" rtlCol="0">
            <a:spAutoFit/>
          </a:bodyPr>
          <a:lstStyle/>
          <a:p>
            <a:r>
              <a:rPr lang="ja-JP" altLang="en-US" dirty="0">
                <a:latin typeface="HGP創英角ｺﾞｼｯｸUB" panose="020B0900000000000000" pitchFamily="50" charset="-128"/>
                <a:ea typeface="HGP創英角ｺﾞｼｯｸUB" panose="020B0900000000000000" pitchFamily="50" charset="-128"/>
              </a:rPr>
              <a:t>将来的には大量の発電機を取り付けたデバイスを空気中で振り回したり、風の強い日に掲げているだけで発電してバッテリーの充電を可能にするとのこと。</a:t>
            </a:r>
            <a:br>
              <a:rPr lang="ja-JP" altLang="en-US" dirty="0">
                <a:latin typeface="HGP創英角ｺﾞｼｯｸUB" panose="020B0900000000000000" pitchFamily="50" charset="-128"/>
                <a:ea typeface="HGP創英角ｺﾞｼｯｸUB" panose="020B0900000000000000" pitchFamily="50" charset="-128"/>
              </a:rPr>
            </a:br>
            <a:endParaRPr kumimoji="1" lang="ja-JP" altLang="en-US"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873404845"/>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13619" y="3933056"/>
            <a:ext cx="8568952" cy="2862322"/>
          </a:xfrm>
          <a:prstGeom prst="rect">
            <a:avLst/>
          </a:prstGeom>
        </p:spPr>
        <p:txBody>
          <a:bodyPr wrap="square">
            <a:spAutoFit/>
          </a:bodyPr>
          <a:lstStyle/>
          <a:p>
            <a:r>
              <a:rPr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商品名</a:t>
            </a:r>
            <a:r>
              <a:rPr lang="en-US" altLang="ja-JP" dirty="0">
                <a:latin typeface="HGP創英角ｺﾞｼｯｸUB" panose="020B0900000000000000" pitchFamily="50" charset="-128"/>
                <a:ea typeface="HGP創英角ｺﾞｼｯｸUB" panose="020B0900000000000000" pitchFamily="50" charset="-128"/>
              </a:rPr>
              <a:t>】</a:t>
            </a:r>
            <a:br>
              <a:rPr lang="en-US" altLang="ja-JP" dirty="0">
                <a:latin typeface="HGP創英角ｺﾞｼｯｸUB" panose="020B0900000000000000" pitchFamily="50" charset="-128"/>
                <a:ea typeface="HGP創英角ｺﾞｼｯｸUB" panose="020B0900000000000000" pitchFamily="50" charset="-128"/>
              </a:rPr>
            </a:br>
            <a:r>
              <a:rPr lang="ja-JP" altLang="en-US" dirty="0">
                <a:latin typeface="HGP創英角ｺﾞｼｯｸUB" panose="020B0900000000000000" pitchFamily="50" charset="-128"/>
                <a:ea typeface="HGP創英角ｺﾞｼｯｸUB" panose="020B0900000000000000" pitchFamily="50" charset="-128"/>
              </a:rPr>
              <a:t>ビーズティー</a:t>
            </a:r>
            <a:br>
              <a:rPr lang="ja-JP" altLang="en-US" dirty="0">
                <a:latin typeface="HGP創英角ｺﾞｼｯｸUB" panose="020B0900000000000000" pitchFamily="50" charset="-128"/>
                <a:ea typeface="HGP創英角ｺﾞｼｯｸUB" panose="020B0900000000000000" pitchFamily="50" charset="-128"/>
              </a:rPr>
            </a:br>
            <a:r>
              <a:rPr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商品の特徴</a:t>
            </a:r>
            <a:r>
              <a:rPr lang="en-US" altLang="ja-JP" dirty="0">
                <a:latin typeface="HGP創英角ｺﾞｼｯｸUB" panose="020B0900000000000000" pitchFamily="50" charset="-128"/>
                <a:ea typeface="HGP創英角ｺﾞｼｯｸUB" panose="020B0900000000000000" pitchFamily="50" charset="-128"/>
              </a:rPr>
              <a:t>】</a:t>
            </a:r>
            <a:br>
              <a:rPr lang="en-US" altLang="ja-JP" dirty="0">
                <a:latin typeface="HGP創英角ｺﾞｼｯｸUB" panose="020B0900000000000000" pitchFamily="50" charset="-128"/>
                <a:ea typeface="HGP創英角ｺﾞｼｯｸUB" panose="020B0900000000000000" pitchFamily="50" charset="-128"/>
              </a:rPr>
            </a:br>
            <a:r>
              <a:rPr lang="ja-JP" altLang="en-US" dirty="0">
                <a:latin typeface="HGP創英角ｺﾞｼｯｸUB" panose="020B0900000000000000" pitchFamily="50" charset="-128"/>
                <a:ea typeface="HGP創英角ｺﾞｼｯｸUB" panose="020B0900000000000000" pitchFamily="50" charset="-128"/>
              </a:rPr>
              <a:t>水に濡れて動かなくなったスマートフォンなどの電子機器を復活させる。通常の７倍強力な乾燥剤が、密閉した袋の中で機器の水分を吸水する。ひどく浸水した場合は</a:t>
            </a:r>
            <a:r>
              <a:rPr lang="en-US" altLang="ja-JP" dirty="0">
                <a:latin typeface="HGP創英角ｺﾞｼｯｸUB" panose="020B0900000000000000" pitchFamily="50" charset="-128"/>
                <a:ea typeface="HGP創英角ｺﾞｼｯｸUB" panose="020B0900000000000000" pitchFamily="50" charset="-128"/>
              </a:rPr>
              <a:t>24</a:t>
            </a:r>
            <a:r>
              <a:rPr lang="ja-JP" altLang="en-US" dirty="0">
                <a:latin typeface="HGP創英角ｺﾞｼｯｸUB" panose="020B0900000000000000" pitchFamily="50" charset="-128"/>
                <a:ea typeface="HGP創英角ｺﾞｼｯｸUB" panose="020B0900000000000000" pitchFamily="50" charset="-128"/>
              </a:rPr>
              <a:t>時間以上乾燥させる必要がある。必ず復活を保証するものではない。</a:t>
            </a:r>
            <a:br>
              <a:rPr lang="ja-JP" altLang="en-US" dirty="0">
                <a:latin typeface="HGP創英角ｺﾞｼｯｸUB" panose="020B0900000000000000" pitchFamily="50" charset="-128"/>
                <a:ea typeface="HGP創英角ｺﾞｼｯｸUB" panose="020B0900000000000000" pitchFamily="50" charset="-128"/>
              </a:rPr>
            </a:br>
            <a:r>
              <a:rPr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企業名</a:t>
            </a:r>
            <a:r>
              <a:rPr lang="en-US" altLang="ja-JP" dirty="0" smtClean="0">
                <a:latin typeface="HGP創英角ｺﾞｼｯｸUB" panose="020B0900000000000000" pitchFamily="50" charset="-128"/>
                <a:ea typeface="HGP創英角ｺﾞｼｯｸUB" panose="020B0900000000000000" pitchFamily="50" charset="-128"/>
              </a:rPr>
              <a:t>】</a:t>
            </a:r>
            <a:r>
              <a:rPr lang="ja-JP" altLang="en-US" dirty="0" smtClean="0">
                <a:latin typeface="HGP創英角ｺﾞｼｯｸUB" panose="020B0900000000000000" pitchFamily="50" charset="-128"/>
                <a:ea typeface="HGP創英角ｺﾞｼｯｸUB" panose="020B0900000000000000" pitchFamily="50" charset="-128"/>
              </a:rPr>
              <a:t>　ランドポート</a:t>
            </a:r>
            <a:r>
              <a:rPr lang="ja-JP" altLang="en-US" dirty="0">
                <a:latin typeface="HGP創英角ｺﾞｼｯｸUB" panose="020B0900000000000000" pitchFamily="50" charset="-128"/>
                <a:ea typeface="HGP創英角ｺﾞｼｯｸUB" panose="020B0900000000000000" pitchFamily="50" charset="-128"/>
              </a:rPr>
              <a:t/>
            </a:r>
            <a:br>
              <a:rPr lang="ja-JP" altLang="en-US" dirty="0">
                <a:latin typeface="HGP創英角ｺﾞｼｯｸUB" panose="020B0900000000000000" pitchFamily="50" charset="-128"/>
                <a:ea typeface="HGP創英角ｺﾞｼｯｸUB" panose="020B0900000000000000" pitchFamily="50" charset="-128"/>
              </a:rPr>
            </a:br>
            <a:r>
              <a:rPr lang="en-US" altLang="ja-JP" dirty="0" smtClean="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価格</a:t>
            </a:r>
            <a:r>
              <a:rPr lang="en-US" altLang="ja-JP" dirty="0" smtClean="0">
                <a:latin typeface="HGP創英角ｺﾞｼｯｸUB" panose="020B0900000000000000" pitchFamily="50" charset="-128"/>
                <a:ea typeface="HGP創英角ｺﾞｼｯｸUB" panose="020B0900000000000000" pitchFamily="50" charset="-128"/>
              </a:rPr>
              <a:t>】</a:t>
            </a:r>
            <a:r>
              <a:rPr lang="ja-JP" altLang="en-US" dirty="0" smtClean="0">
                <a:latin typeface="HGP創英角ｺﾞｼｯｸUB" panose="020B0900000000000000" pitchFamily="50" charset="-128"/>
                <a:ea typeface="HGP創英角ｺﾞｼｯｸUB" panose="020B0900000000000000" pitchFamily="50" charset="-128"/>
              </a:rPr>
              <a:t>　Ｓ</a:t>
            </a:r>
            <a:r>
              <a:rPr lang="ja-JP" altLang="en-US" dirty="0">
                <a:latin typeface="HGP創英角ｺﾞｼｯｸUB" panose="020B0900000000000000" pitchFamily="50" charset="-128"/>
                <a:ea typeface="HGP創英角ｺﾞｼｯｸUB" panose="020B0900000000000000" pitchFamily="50" charset="-128"/>
              </a:rPr>
              <a:t>サイズ</a:t>
            </a:r>
            <a:r>
              <a:rPr lang="en-US" altLang="ja-JP" dirty="0">
                <a:latin typeface="HGP創英角ｺﾞｼｯｸUB" panose="020B0900000000000000" pitchFamily="50" charset="-128"/>
                <a:ea typeface="HGP創英角ｺﾞｼｯｸUB" panose="020B0900000000000000" pitchFamily="50" charset="-128"/>
              </a:rPr>
              <a:t>2,625</a:t>
            </a:r>
            <a:r>
              <a:rPr lang="ja-JP" altLang="en-US" dirty="0">
                <a:latin typeface="HGP創英角ｺﾞｼｯｸUB" panose="020B0900000000000000" pitchFamily="50" charset="-128"/>
                <a:ea typeface="HGP創英角ｺﾞｼｯｸUB" panose="020B0900000000000000" pitchFamily="50" charset="-128"/>
              </a:rPr>
              <a:t>円、Ｌサイズ</a:t>
            </a:r>
            <a:r>
              <a:rPr lang="en-US" altLang="ja-JP" dirty="0">
                <a:latin typeface="HGP創英角ｺﾞｼｯｸUB" panose="020B0900000000000000" pitchFamily="50" charset="-128"/>
                <a:ea typeface="HGP創英角ｺﾞｼｯｸUB" panose="020B0900000000000000" pitchFamily="50" charset="-128"/>
              </a:rPr>
              <a:t>4,725</a:t>
            </a:r>
            <a:r>
              <a:rPr lang="ja-JP" altLang="en-US" dirty="0">
                <a:latin typeface="HGP創英角ｺﾞｼｯｸUB" panose="020B0900000000000000" pitchFamily="50" charset="-128"/>
                <a:ea typeface="HGP創英角ｺﾞｼｯｸUB" panose="020B0900000000000000" pitchFamily="50" charset="-128"/>
              </a:rPr>
              <a:t>円</a:t>
            </a:r>
            <a:br>
              <a:rPr lang="ja-JP" altLang="en-US" dirty="0">
                <a:latin typeface="HGP創英角ｺﾞｼｯｸUB" panose="020B0900000000000000" pitchFamily="50" charset="-128"/>
                <a:ea typeface="HGP創英角ｺﾞｼｯｸUB" panose="020B0900000000000000" pitchFamily="50" charset="-128"/>
              </a:rPr>
            </a:br>
            <a:r>
              <a:rPr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発売日</a:t>
            </a:r>
            <a:r>
              <a:rPr lang="en-US" altLang="ja-JP" dirty="0" smtClean="0">
                <a:latin typeface="HGP創英角ｺﾞｼｯｸUB" panose="020B0900000000000000" pitchFamily="50" charset="-128"/>
                <a:ea typeface="HGP創英角ｺﾞｼｯｸUB" panose="020B0900000000000000" pitchFamily="50" charset="-128"/>
              </a:rPr>
              <a:t>】</a:t>
            </a:r>
            <a:r>
              <a:rPr lang="ja-JP" altLang="en-US" dirty="0" smtClean="0">
                <a:latin typeface="HGP創英角ｺﾞｼｯｸUB" panose="020B0900000000000000" pitchFamily="50" charset="-128"/>
                <a:ea typeface="HGP創英角ｺﾞｼｯｸUB" panose="020B0900000000000000" pitchFamily="50" charset="-128"/>
              </a:rPr>
              <a:t>　ネット</a:t>
            </a:r>
            <a:r>
              <a:rPr lang="ja-JP" altLang="en-US" dirty="0">
                <a:latin typeface="HGP創英角ｺﾞｼｯｸUB" panose="020B0900000000000000" pitchFamily="50" charset="-128"/>
                <a:ea typeface="HGP創英角ｺﾞｼｯｸUB" panose="020B0900000000000000" pitchFamily="50" charset="-128"/>
              </a:rPr>
              <a:t>通販で販売中</a:t>
            </a:r>
            <a:br>
              <a:rPr lang="ja-JP" altLang="en-US" dirty="0">
                <a:latin typeface="HGP創英角ｺﾞｼｯｸUB" panose="020B0900000000000000" pitchFamily="50" charset="-128"/>
                <a:ea typeface="HGP創英角ｺﾞｼｯｸUB" panose="020B0900000000000000" pitchFamily="50" charset="-128"/>
              </a:rPr>
            </a:br>
            <a:r>
              <a:rPr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その他</a:t>
            </a:r>
            <a:r>
              <a:rPr lang="en-US" altLang="ja-JP" dirty="0" smtClean="0">
                <a:latin typeface="HGP創英角ｺﾞｼｯｸUB" panose="020B0900000000000000" pitchFamily="50" charset="-128"/>
                <a:ea typeface="HGP創英角ｺﾞｼｯｸUB" panose="020B0900000000000000" pitchFamily="50" charset="-128"/>
              </a:rPr>
              <a:t>】</a:t>
            </a:r>
            <a:r>
              <a:rPr lang="ja-JP" altLang="en-US" dirty="0" smtClean="0">
                <a:latin typeface="HGP創英角ｺﾞｼｯｸUB" panose="020B0900000000000000" pitchFamily="50" charset="-128"/>
                <a:ea typeface="HGP創英角ｺﾞｼｯｸUB" panose="020B0900000000000000" pitchFamily="50" charset="-128"/>
              </a:rPr>
              <a:t>　年内</a:t>
            </a:r>
            <a:r>
              <a:rPr lang="ja-JP" altLang="en-US" dirty="0">
                <a:latin typeface="HGP創英角ｺﾞｼｯｸUB" panose="020B0900000000000000" pitchFamily="50" charset="-128"/>
                <a:ea typeface="HGP創英角ｺﾞｼｯｸUB" panose="020B0900000000000000" pitchFamily="50" charset="-128"/>
              </a:rPr>
              <a:t>に家電量販店や雑貨店にも展開の</a:t>
            </a:r>
            <a:r>
              <a:rPr lang="ja-JP" altLang="en-US" dirty="0" smtClean="0">
                <a:latin typeface="HGP創英角ｺﾞｼｯｸUB" panose="020B0900000000000000" pitchFamily="50" charset="-128"/>
                <a:ea typeface="HGP創英角ｺﾞｼｯｸUB" panose="020B0900000000000000" pitchFamily="50" charset="-128"/>
              </a:rPr>
              <a:t>予定</a:t>
            </a:r>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3" name="正方形/長方形 3"/>
          <p:cNvSpPr>
            <a:spLocks noChangeArrowheads="1"/>
          </p:cNvSpPr>
          <p:nvPr/>
        </p:nvSpPr>
        <p:spPr bwMode="auto">
          <a:xfrm>
            <a:off x="0" y="0"/>
            <a:ext cx="9144000" cy="620713"/>
          </a:xfrm>
          <a:prstGeom prst="rect">
            <a:avLst/>
          </a:prstGeom>
          <a:solidFill>
            <a:srgbClr val="000099"/>
          </a:solidFill>
          <a:ln w="25400" algn="ctr">
            <a:solidFill>
              <a:srgbClr val="89A4A7"/>
            </a:solidFill>
            <a:miter lim="800000"/>
            <a:headEnd/>
            <a:tailEnd/>
          </a:ln>
        </p:spPr>
        <p:txBody>
          <a:bodyPr lIns="91424" tIns="45712" rIns="91424" bIns="45712" anchor="ctr"/>
          <a:lstStyle/>
          <a:p>
            <a:pPr algn="ctr"/>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水に濡れて動かなくなった</a:t>
            </a:r>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スマートフォ等の</a:t>
            </a:r>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電子機器</a:t>
            </a:r>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を復活</a:t>
            </a:r>
            <a:endParaRPr lang="ja-JP" altLang="en-US" sz="2400" b="1" dirty="0">
              <a:solidFill>
                <a:schemeClr val="bg1"/>
              </a:solidFill>
              <a:latin typeface="HGP創英角ｺﾞｼｯｸUB" panose="020B0900000000000000" pitchFamily="50" charset="-128"/>
              <a:ea typeface="HGP創英角ｺﾞｼｯｸUB" panose="020B0900000000000000" pitchFamily="50" charset="-128"/>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718709"/>
            <a:ext cx="2952328" cy="3926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1313516"/>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3"/>
          <p:cNvSpPr>
            <a:spLocks noChangeArrowheads="1"/>
          </p:cNvSpPr>
          <p:nvPr/>
        </p:nvSpPr>
        <p:spPr bwMode="auto">
          <a:xfrm>
            <a:off x="0" y="0"/>
            <a:ext cx="9144000" cy="620713"/>
          </a:xfrm>
          <a:prstGeom prst="rect">
            <a:avLst/>
          </a:prstGeom>
          <a:solidFill>
            <a:srgbClr val="000099"/>
          </a:solidFill>
          <a:ln w="25400" algn="ctr">
            <a:solidFill>
              <a:srgbClr val="89A4A7"/>
            </a:solidFill>
            <a:miter lim="800000"/>
            <a:headEnd/>
            <a:tailEnd/>
          </a:ln>
        </p:spPr>
        <p:txBody>
          <a:bodyPr lIns="91424" tIns="45712" rIns="91424" bIns="45712" anchor="ctr"/>
          <a:lstStyle/>
          <a:p>
            <a:pPr algn="ctr"/>
            <a:r>
              <a:rPr lang="ja-JP" altLang="en-US" sz="2400" b="1" dirty="0">
                <a:solidFill>
                  <a:schemeClr val="bg1"/>
                </a:solidFill>
                <a:latin typeface="HGP創英角ｺﾞｼｯｸUB" panose="020B0900000000000000" pitchFamily="50" charset="-128"/>
                <a:ea typeface="HGP創英角ｺﾞｼｯｸUB" panose="020B0900000000000000" pitchFamily="50" charset="-128"/>
              </a:rPr>
              <a:t>スマホを家電話の子機</a:t>
            </a:r>
            <a:r>
              <a:rPr lang="ja-JP" altLang="en-US" sz="2400" b="1" dirty="0" smtClean="0">
                <a:solidFill>
                  <a:schemeClr val="bg1"/>
                </a:solidFill>
                <a:latin typeface="HGP創英角ｺﾞｼｯｸUB" panose="020B0900000000000000" pitchFamily="50" charset="-128"/>
                <a:ea typeface="HGP創英角ｺﾞｼｯｸUB" panose="020B0900000000000000" pitchFamily="50" charset="-128"/>
              </a:rPr>
              <a:t>にできる</a:t>
            </a:r>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電話機</a:t>
            </a:r>
            <a:endParaRPr lang="ja-JP" altLang="en-US" sz="2400" b="1"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 name="正方形/長方形 2"/>
          <p:cNvSpPr/>
          <p:nvPr/>
        </p:nvSpPr>
        <p:spPr>
          <a:xfrm>
            <a:off x="138774" y="5059050"/>
            <a:ext cx="8352928" cy="1754326"/>
          </a:xfrm>
          <a:prstGeom prst="rect">
            <a:avLst/>
          </a:prstGeom>
        </p:spPr>
        <p:txBody>
          <a:bodyPr wrap="square">
            <a:spAutoFit/>
          </a:bodyPr>
          <a:lstStyle/>
          <a:p>
            <a:r>
              <a:rPr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商品名</a:t>
            </a:r>
            <a:r>
              <a:rPr lang="en-US" altLang="ja-JP" dirty="0" smtClean="0">
                <a:latin typeface="HGP創英角ｺﾞｼｯｸUB" panose="020B0900000000000000" pitchFamily="50" charset="-128"/>
                <a:ea typeface="HGP創英角ｺﾞｼｯｸUB" panose="020B0900000000000000" pitchFamily="50" charset="-128"/>
              </a:rPr>
              <a:t>】</a:t>
            </a:r>
            <a:r>
              <a:rPr lang="ja-JP" altLang="en-US" dirty="0" smtClean="0">
                <a:latin typeface="HGP創英角ｺﾞｼｯｸUB" panose="020B0900000000000000" pitchFamily="50" charset="-128"/>
                <a:ea typeface="HGP創英角ｺﾞｼｯｸUB" panose="020B0900000000000000" pitchFamily="50" charset="-128"/>
              </a:rPr>
              <a:t>　デジタルコードレス</a:t>
            </a:r>
            <a:r>
              <a:rPr lang="ja-JP" altLang="en-US" dirty="0">
                <a:latin typeface="HGP創英角ｺﾞｼｯｸUB" panose="020B0900000000000000" pitchFamily="50" charset="-128"/>
                <a:ea typeface="HGP創英角ｺﾞｼｯｸUB" panose="020B0900000000000000" pitchFamily="50" charset="-128"/>
              </a:rPr>
              <a:t>電話機</a:t>
            </a:r>
            <a:br>
              <a:rPr lang="ja-JP" altLang="en-US" dirty="0">
                <a:latin typeface="HGP創英角ｺﾞｼｯｸUB" panose="020B0900000000000000" pitchFamily="50" charset="-128"/>
                <a:ea typeface="HGP創英角ｺﾞｼｯｸUB" panose="020B0900000000000000" pitchFamily="50" charset="-128"/>
              </a:rPr>
            </a:br>
            <a:r>
              <a:rPr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商品の特徴</a:t>
            </a:r>
            <a:r>
              <a:rPr lang="en-US" altLang="ja-JP" dirty="0" smtClean="0">
                <a:latin typeface="HGP創英角ｺﾞｼｯｸUB" panose="020B0900000000000000" pitchFamily="50" charset="-128"/>
                <a:ea typeface="HGP創英角ｺﾞｼｯｸUB" panose="020B0900000000000000" pitchFamily="50" charset="-128"/>
              </a:rPr>
              <a:t>】</a:t>
            </a:r>
            <a:r>
              <a:rPr lang="ja-JP" altLang="en-US" dirty="0" smtClean="0">
                <a:latin typeface="HGP創英角ｺﾞｼｯｸUB" panose="020B0900000000000000" pitchFamily="50" charset="-128"/>
                <a:ea typeface="HGP創英角ｺﾞｼｯｸUB" panose="020B0900000000000000" pitchFamily="50" charset="-128"/>
              </a:rPr>
              <a:t>　スマホ</a:t>
            </a:r>
            <a:r>
              <a:rPr lang="ja-JP" altLang="en-US" dirty="0">
                <a:latin typeface="HGP創英角ｺﾞｼｯｸUB" panose="020B0900000000000000" pitchFamily="50" charset="-128"/>
                <a:ea typeface="HGP創英角ｺﾞｼｯｸUB" panose="020B0900000000000000" pitchFamily="50" charset="-128"/>
              </a:rPr>
              <a:t>にアプリをダウンロードして設定することで子機として使うことのできる電話</a:t>
            </a:r>
            <a:r>
              <a:rPr lang="ja-JP" altLang="en-US" dirty="0" smtClean="0">
                <a:latin typeface="HGP創英角ｺﾞｼｯｸUB" panose="020B0900000000000000" pitchFamily="50" charset="-128"/>
                <a:ea typeface="HGP創英角ｺﾞｼｯｸUB" panose="020B0900000000000000" pitchFamily="50" charset="-128"/>
              </a:rPr>
              <a:t>機</a:t>
            </a:r>
            <a:r>
              <a:rPr lang="ja-JP" altLang="en-US" dirty="0">
                <a:latin typeface="HGP創英角ｺﾞｼｯｸUB" panose="020B0900000000000000" pitchFamily="50" charset="-128"/>
                <a:ea typeface="HGP創英角ｺﾞｼｯｸUB" panose="020B0900000000000000" pitchFamily="50" charset="-128"/>
              </a:rPr>
              <a:t>。</a:t>
            </a:r>
            <a:r>
              <a:rPr lang="ja-JP" altLang="en-US" dirty="0" smtClean="0">
                <a:latin typeface="HGP創英角ｺﾞｼｯｸUB" panose="020B0900000000000000" pitchFamily="50" charset="-128"/>
                <a:ea typeface="HGP創英角ｺﾞｼｯｸUB" panose="020B0900000000000000" pitchFamily="50" charset="-128"/>
              </a:rPr>
              <a:t>ス</a:t>
            </a:r>
            <a:r>
              <a:rPr lang="ja-JP" altLang="en-US" dirty="0">
                <a:latin typeface="HGP創英角ｺﾞｼｯｸUB" panose="020B0900000000000000" pitchFamily="50" charset="-128"/>
                <a:ea typeface="HGP創英角ｺﾞｼｯｸUB" panose="020B0900000000000000" pitchFamily="50" charset="-128"/>
              </a:rPr>
              <a:t>マホから固定回線を使って電話をかけて通話料もお得に</a:t>
            </a:r>
            <a:br>
              <a:rPr lang="ja-JP" altLang="en-US" dirty="0">
                <a:latin typeface="HGP創英角ｺﾞｼｯｸUB" panose="020B0900000000000000" pitchFamily="50" charset="-128"/>
                <a:ea typeface="HGP創英角ｺﾞｼｯｸUB" panose="020B0900000000000000" pitchFamily="50" charset="-128"/>
              </a:rPr>
            </a:br>
            <a:r>
              <a:rPr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企業名</a:t>
            </a:r>
            <a:r>
              <a:rPr lang="en-US" altLang="ja-JP" dirty="0" smtClean="0">
                <a:latin typeface="HGP創英角ｺﾞｼｯｸUB" panose="020B0900000000000000" pitchFamily="50" charset="-128"/>
                <a:ea typeface="HGP創英角ｺﾞｼｯｸUB" panose="020B0900000000000000" pitchFamily="50" charset="-128"/>
              </a:rPr>
              <a:t>】</a:t>
            </a:r>
            <a:r>
              <a:rPr lang="ja-JP" altLang="en-US" dirty="0" smtClean="0">
                <a:latin typeface="HGP創英角ｺﾞｼｯｸUB" panose="020B0900000000000000" pitchFamily="50" charset="-128"/>
                <a:ea typeface="HGP創英角ｺﾞｼｯｸUB" panose="020B0900000000000000" pitchFamily="50" charset="-128"/>
              </a:rPr>
              <a:t>　パナソニック</a:t>
            </a:r>
            <a:r>
              <a:rPr lang="ja-JP" altLang="en-US" dirty="0">
                <a:latin typeface="HGP創英角ｺﾞｼｯｸUB" panose="020B0900000000000000" pitchFamily="50" charset="-128"/>
                <a:ea typeface="HGP創英角ｺﾞｼｯｸUB" panose="020B0900000000000000" pitchFamily="50" charset="-128"/>
              </a:rPr>
              <a:t/>
            </a:r>
            <a:br>
              <a:rPr lang="ja-JP" altLang="en-US" dirty="0">
                <a:latin typeface="HGP創英角ｺﾞｼｯｸUB" panose="020B0900000000000000" pitchFamily="50" charset="-128"/>
                <a:ea typeface="HGP創英角ｺﾞｼｯｸUB" panose="020B0900000000000000" pitchFamily="50" charset="-128"/>
              </a:rPr>
            </a:br>
            <a:r>
              <a:rPr lang="en-US" altLang="ja-JP" dirty="0" smtClean="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価格</a:t>
            </a:r>
            <a:r>
              <a:rPr lang="en-US" altLang="ja-JP" dirty="0" smtClean="0">
                <a:latin typeface="HGP創英角ｺﾞｼｯｸUB" panose="020B0900000000000000" pitchFamily="50" charset="-128"/>
                <a:ea typeface="HGP創英角ｺﾞｼｯｸUB" panose="020B0900000000000000" pitchFamily="50" charset="-128"/>
              </a:rPr>
              <a:t>】</a:t>
            </a:r>
            <a:r>
              <a:rPr lang="ja-JP" altLang="en-US" dirty="0" smtClean="0">
                <a:latin typeface="HGP創英角ｺﾞｼｯｸUB" panose="020B0900000000000000" pitchFamily="50" charset="-128"/>
                <a:ea typeface="HGP創英角ｺﾞｼｯｸUB" panose="020B0900000000000000" pitchFamily="50" charset="-128"/>
              </a:rPr>
              <a:t>　想定</a:t>
            </a:r>
            <a:r>
              <a:rPr lang="ja-JP" altLang="en-US" dirty="0">
                <a:latin typeface="HGP創英角ｺﾞｼｯｸUB" panose="020B0900000000000000" pitchFamily="50" charset="-128"/>
                <a:ea typeface="HGP創英角ｺﾞｼｯｸUB" panose="020B0900000000000000" pitchFamily="50" charset="-128"/>
              </a:rPr>
              <a:t>価格１万</a:t>
            </a:r>
            <a:r>
              <a:rPr lang="en-US" altLang="ja-JP" dirty="0">
                <a:latin typeface="HGP創英角ｺﾞｼｯｸUB" panose="020B0900000000000000" pitchFamily="50" charset="-128"/>
                <a:ea typeface="HGP創英角ｺﾞｼｯｸUB" panose="020B0900000000000000" pitchFamily="50" charset="-128"/>
              </a:rPr>
              <a:t>5,000</a:t>
            </a:r>
            <a:r>
              <a:rPr lang="ja-JP" altLang="en-US" dirty="0">
                <a:latin typeface="HGP創英角ｺﾞｼｯｸUB" panose="020B0900000000000000" pitchFamily="50" charset="-128"/>
                <a:ea typeface="HGP創英角ｺﾞｼｯｸUB" panose="020B0900000000000000" pitchFamily="50" charset="-128"/>
              </a:rPr>
              <a:t>円前後</a:t>
            </a:r>
            <a:br>
              <a:rPr lang="ja-JP" altLang="en-US" dirty="0">
                <a:latin typeface="HGP創英角ｺﾞｼｯｸUB" panose="020B0900000000000000" pitchFamily="50" charset="-128"/>
                <a:ea typeface="HGP創英角ｺﾞｼｯｸUB" panose="020B0900000000000000" pitchFamily="50" charset="-128"/>
              </a:rPr>
            </a:br>
            <a:r>
              <a:rPr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発売日</a:t>
            </a:r>
            <a:r>
              <a:rPr lang="en-US" altLang="ja-JP" dirty="0" smtClean="0">
                <a:latin typeface="HGP創英角ｺﾞｼｯｸUB" panose="020B0900000000000000" pitchFamily="50" charset="-128"/>
                <a:ea typeface="HGP創英角ｺﾞｼｯｸUB" panose="020B0900000000000000" pitchFamily="50" charset="-128"/>
              </a:rPr>
              <a:t>】</a:t>
            </a:r>
            <a:r>
              <a:rPr lang="ja-JP" altLang="en-US" dirty="0" smtClean="0">
                <a:latin typeface="HGP創英角ｺﾞｼｯｸUB" panose="020B0900000000000000" pitchFamily="50" charset="-128"/>
                <a:ea typeface="HGP創英角ｺﾞｼｯｸUB" panose="020B0900000000000000" pitchFamily="50" charset="-128"/>
              </a:rPr>
              <a:t>　</a:t>
            </a:r>
            <a:r>
              <a:rPr lang="en-US" altLang="ja-JP" dirty="0" smtClean="0">
                <a:latin typeface="HGP創英角ｺﾞｼｯｸUB" panose="020B0900000000000000" pitchFamily="50" charset="-128"/>
                <a:ea typeface="HGP創英角ｺﾞｼｯｸUB" panose="020B0900000000000000" pitchFamily="50" charset="-128"/>
              </a:rPr>
              <a:t>11</a:t>
            </a:r>
            <a:r>
              <a:rPr lang="ja-JP" altLang="en-US" dirty="0">
                <a:latin typeface="HGP創英角ｺﾞｼｯｸUB" panose="020B0900000000000000" pitchFamily="50" charset="-128"/>
                <a:ea typeface="HGP創英角ｺﾞｼｯｸUB" panose="020B0900000000000000" pitchFamily="50" charset="-128"/>
              </a:rPr>
              <a:t>月</a:t>
            </a:r>
            <a:r>
              <a:rPr lang="en-US" altLang="ja-JP" dirty="0">
                <a:latin typeface="HGP創英角ｺﾞｼｯｸUB" panose="020B0900000000000000" pitchFamily="50" charset="-128"/>
                <a:ea typeface="HGP創英角ｺﾞｼｯｸUB" panose="020B0900000000000000" pitchFamily="50" charset="-128"/>
              </a:rPr>
              <a:t>14</a:t>
            </a:r>
            <a:r>
              <a:rPr lang="ja-JP" altLang="en-US" dirty="0" smtClean="0">
                <a:latin typeface="HGP創英角ｺﾞｼｯｸUB" panose="020B0900000000000000" pitchFamily="50" charset="-128"/>
                <a:ea typeface="HGP創英角ｺﾞｼｯｸUB" panose="020B0900000000000000" pitchFamily="50" charset="-128"/>
              </a:rPr>
              <a:t>日</a:t>
            </a:r>
            <a:endParaRPr lang="ja-JP" altLang="en-US" dirty="0">
              <a:latin typeface="HGP創英角ｺﾞｼｯｸUB" panose="020B0900000000000000" pitchFamily="50" charset="-128"/>
              <a:ea typeface="HGP創英角ｺﾞｼｯｸUB" panose="020B0900000000000000" pitchFamily="50" charset="-128"/>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4" y="836712"/>
            <a:ext cx="7142559" cy="4161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3696909"/>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62857" y="4077072"/>
            <a:ext cx="8352928" cy="2585323"/>
          </a:xfrm>
          <a:prstGeom prst="rect">
            <a:avLst/>
          </a:prstGeom>
        </p:spPr>
        <p:txBody>
          <a:bodyPr wrap="square">
            <a:spAutoFit/>
          </a:bodyPr>
          <a:lstStyle/>
          <a:p>
            <a:r>
              <a:rPr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商品名</a:t>
            </a:r>
            <a:r>
              <a:rPr lang="en-US" altLang="ja-JP" dirty="0">
                <a:latin typeface="HGP創英角ｺﾞｼｯｸUB" panose="020B0900000000000000" pitchFamily="50" charset="-128"/>
                <a:ea typeface="HGP創英角ｺﾞｼｯｸUB" panose="020B0900000000000000" pitchFamily="50" charset="-128"/>
              </a:rPr>
              <a:t>】</a:t>
            </a:r>
            <a:br>
              <a:rPr lang="en-US" altLang="ja-JP" dirty="0">
                <a:latin typeface="HGP創英角ｺﾞｼｯｸUB" panose="020B0900000000000000" pitchFamily="50" charset="-128"/>
                <a:ea typeface="HGP創英角ｺﾞｼｯｸUB" panose="020B0900000000000000" pitchFamily="50" charset="-128"/>
              </a:rPr>
            </a:br>
            <a:r>
              <a:rPr lang="ja-JP" altLang="en-US" dirty="0">
                <a:latin typeface="HGP創英角ｺﾞｼｯｸUB" panose="020B0900000000000000" pitchFamily="50" charset="-128"/>
                <a:ea typeface="HGP創英角ｺﾞｼｯｸUB" panose="020B0900000000000000" pitchFamily="50" charset="-128"/>
              </a:rPr>
              <a:t>ボカロデューサー</a:t>
            </a:r>
            <a:br>
              <a:rPr lang="ja-JP" altLang="en-US" dirty="0">
                <a:latin typeface="HGP創英角ｺﾞｼｯｸUB" panose="020B0900000000000000" pitchFamily="50" charset="-128"/>
                <a:ea typeface="HGP創英角ｺﾞｼｯｸUB" panose="020B0900000000000000" pitchFamily="50" charset="-128"/>
              </a:rPr>
            </a:br>
            <a:r>
              <a:rPr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商品の特徴</a:t>
            </a:r>
            <a:r>
              <a:rPr lang="en-US" altLang="ja-JP" dirty="0">
                <a:latin typeface="HGP創英角ｺﾞｼｯｸUB" panose="020B0900000000000000" pitchFamily="50" charset="-128"/>
                <a:ea typeface="HGP創英角ｺﾞｼｯｸUB" panose="020B0900000000000000" pitchFamily="50" charset="-128"/>
              </a:rPr>
              <a:t>】</a:t>
            </a:r>
            <a:br>
              <a:rPr lang="en-US" altLang="ja-JP" dirty="0">
                <a:latin typeface="HGP創英角ｺﾞｼｯｸUB" panose="020B0900000000000000" pitchFamily="50" charset="-128"/>
                <a:ea typeface="HGP創英角ｺﾞｼｯｸUB" panose="020B0900000000000000" pitchFamily="50" charset="-128"/>
              </a:rPr>
            </a:br>
            <a:r>
              <a:rPr lang="ja-JP" altLang="en-US" dirty="0">
                <a:latin typeface="HGP創英角ｺﾞｼｯｸUB" panose="020B0900000000000000" pitchFamily="50" charset="-128"/>
                <a:ea typeface="HGP創英角ｺﾞｼｯｸUB" panose="020B0900000000000000" pitchFamily="50" charset="-128"/>
              </a:rPr>
              <a:t>歌詞を入力するだけで、歌声と伴奏からなる楽曲を自動的に作ってくれる新技術。</a:t>
            </a:r>
            <a:br>
              <a:rPr lang="ja-JP" altLang="en-US" dirty="0">
                <a:latin typeface="HGP創英角ｺﾞｼｯｸUB" panose="020B0900000000000000" pitchFamily="50" charset="-128"/>
                <a:ea typeface="HGP創英角ｺﾞｼｯｸUB" panose="020B0900000000000000" pitchFamily="50" charset="-128"/>
              </a:rPr>
            </a:br>
            <a:r>
              <a:rPr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企業名</a:t>
            </a:r>
            <a:r>
              <a:rPr lang="en-US" altLang="ja-JP" dirty="0" smtClean="0">
                <a:latin typeface="HGP創英角ｺﾞｼｯｸUB" panose="020B0900000000000000" pitchFamily="50" charset="-128"/>
                <a:ea typeface="HGP創英角ｺﾞｼｯｸUB" panose="020B0900000000000000" pitchFamily="50" charset="-128"/>
              </a:rPr>
              <a:t>】</a:t>
            </a:r>
            <a:r>
              <a:rPr lang="ja-JP" altLang="en-US" dirty="0" smtClean="0">
                <a:latin typeface="HGP創英角ｺﾞｼｯｸUB" panose="020B0900000000000000" pitchFamily="50" charset="-128"/>
                <a:ea typeface="HGP創英角ｺﾞｼｯｸUB" panose="020B0900000000000000" pitchFamily="50" charset="-128"/>
              </a:rPr>
              <a:t>ヤマハ</a:t>
            </a:r>
            <a:r>
              <a:rPr lang="ja-JP" altLang="en-US" dirty="0">
                <a:latin typeface="HGP創英角ｺﾞｼｯｸUB" panose="020B0900000000000000" pitchFamily="50" charset="-128"/>
                <a:ea typeface="HGP創英角ｺﾞｼｯｸUB" panose="020B0900000000000000" pitchFamily="50" charset="-128"/>
              </a:rPr>
              <a:t/>
            </a:r>
            <a:br>
              <a:rPr lang="ja-JP" altLang="en-US" dirty="0">
                <a:latin typeface="HGP創英角ｺﾞｼｯｸUB" panose="020B0900000000000000" pitchFamily="50" charset="-128"/>
                <a:ea typeface="HGP創英角ｺﾞｼｯｸUB" panose="020B0900000000000000" pitchFamily="50" charset="-128"/>
              </a:rPr>
            </a:br>
            <a:r>
              <a:rPr lang="en-US" altLang="ja-JP" dirty="0" smtClean="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価格</a:t>
            </a:r>
            <a:r>
              <a:rPr lang="en-US" altLang="ja-JP" dirty="0">
                <a:latin typeface="HGP創英角ｺﾞｼｯｸUB" panose="020B0900000000000000" pitchFamily="50" charset="-128"/>
                <a:ea typeface="HGP創英角ｺﾞｼｯｸUB" panose="020B0900000000000000" pitchFamily="50" charset="-128"/>
              </a:rPr>
              <a:t>】</a:t>
            </a:r>
            <a:br>
              <a:rPr lang="en-US" altLang="ja-JP" dirty="0">
                <a:latin typeface="HGP創英角ｺﾞｼｯｸUB" panose="020B0900000000000000" pitchFamily="50" charset="-128"/>
                <a:ea typeface="HGP創英角ｺﾞｼｯｸUB" panose="020B0900000000000000" pitchFamily="50" charset="-128"/>
              </a:rPr>
            </a:br>
            <a:r>
              <a:rPr lang="ja-JP" altLang="en-US" dirty="0">
                <a:latin typeface="HGP創英角ｺﾞｼｯｸUB" panose="020B0900000000000000" pitchFamily="50" charset="-128"/>
                <a:ea typeface="HGP創英角ｺﾞｼｯｸUB" panose="020B0900000000000000" pitchFamily="50" charset="-128"/>
              </a:rPr>
              <a:t>未定</a:t>
            </a:r>
            <a:br>
              <a:rPr lang="ja-JP" altLang="en-US" dirty="0">
                <a:latin typeface="HGP創英角ｺﾞｼｯｸUB" panose="020B0900000000000000" pitchFamily="50" charset="-128"/>
                <a:ea typeface="HGP創英角ｺﾞｼｯｸUB" panose="020B0900000000000000" pitchFamily="50" charset="-128"/>
              </a:rPr>
            </a:br>
            <a:r>
              <a:rPr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発売日</a:t>
            </a:r>
            <a:r>
              <a:rPr lang="en-US" altLang="ja-JP" dirty="0">
                <a:latin typeface="HGP創英角ｺﾞｼｯｸUB" panose="020B0900000000000000" pitchFamily="50" charset="-128"/>
                <a:ea typeface="HGP創英角ｺﾞｼｯｸUB" panose="020B0900000000000000" pitchFamily="50" charset="-128"/>
              </a:rPr>
              <a:t>】</a:t>
            </a:r>
            <a:br>
              <a:rPr lang="en-US" altLang="ja-JP" dirty="0">
                <a:latin typeface="HGP創英角ｺﾞｼｯｸUB" panose="020B0900000000000000" pitchFamily="50" charset="-128"/>
                <a:ea typeface="HGP創英角ｺﾞｼｯｸUB" panose="020B0900000000000000" pitchFamily="50" charset="-128"/>
              </a:rPr>
            </a:br>
            <a:r>
              <a:rPr lang="ja-JP" altLang="en-US" dirty="0">
                <a:latin typeface="HGP創英角ｺﾞｼｯｸUB" panose="020B0900000000000000" pitchFamily="50" charset="-128"/>
                <a:ea typeface="HGP創英角ｺﾞｼｯｸUB" panose="020B0900000000000000" pitchFamily="50" charset="-128"/>
              </a:rPr>
              <a:t>企業向けに冬からサービス開始予定（一般向けは未定）</a:t>
            </a:r>
          </a:p>
        </p:txBody>
      </p:sp>
      <p:sp>
        <p:nvSpPr>
          <p:cNvPr id="3" name="正方形/長方形 3"/>
          <p:cNvSpPr>
            <a:spLocks noChangeArrowheads="1"/>
          </p:cNvSpPr>
          <p:nvPr/>
        </p:nvSpPr>
        <p:spPr bwMode="auto">
          <a:xfrm>
            <a:off x="0" y="0"/>
            <a:ext cx="9144000" cy="620713"/>
          </a:xfrm>
          <a:prstGeom prst="rect">
            <a:avLst/>
          </a:prstGeom>
          <a:solidFill>
            <a:srgbClr val="000099"/>
          </a:solidFill>
          <a:ln w="25400" algn="ctr">
            <a:solidFill>
              <a:srgbClr val="89A4A7"/>
            </a:solidFill>
            <a:miter lim="800000"/>
            <a:headEnd/>
            <a:tailEnd/>
          </a:ln>
        </p:spPr>
        <p:txBody>
          <a:bodyPr lIns="91424" tIns="45712" rIns="91424" bIns="45712" anchor="ctr"/>
          <a:lstStyle/>
          <a:p>
            <a:pPr algn="ctr"/>
            <a:r>
              <a:rPr lang="ja-JP" altLang="en-US" sz="2400" b="1" dirty="0">
                <a:solidFill>
                  <a:schemeClr val="bg1"/>
                </a:solidFill>
                <a:latin typeface="HGP創英角ｺﾞｼｯｸUB" panose="020B0900000000000000" pitchFamily="50" charset="-128"/>
                <a:ea typeface="HGP創英角ｺﾞｼｯｸUB" panose="020B0900000000000000" pitchFamily="50" charset="-128"/>
              </a:rPr>
              <a:t>音楽作品を誰でも作れる</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225" y="861839"/>
            <a:ext cx="7262239" cy="328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3426831"/>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76924" y="3717032"/>
            <a:ext cx="8496944" cy="2862322"/>
          </a:xfrm>
          <a:prstGeom prst="rect">
            <a:avLst/>
          </a:prstGeom>
        </p:spPr>
        <p:txBody>
          <a:bodyPr wrap="square">
            <a:spAutoFit/>
          </a:bodyPr>
          <a:lstStyle/>
          <a:p>
            <a:r>
              <a:rPr lang="en-US" altLang="ja-JP" dirty="0" smtClean="0">
                <a:latin typeface="HGP創英角ｺﾞｼｯｸUB" panose="020B0900000000000000" pitchFamily="50" charset="-128"/>
                <a:ea typeface="HGP創英角ｺﾞｼｯｸUB" panose="020B0900000000000000" pitchFamily="50" charset="-128"/>
              </a:rPr>
              <a:t>【</a:t>
            </a:r>
            <a:r>
              <a:rPr lang="ja-JP" altLang="en-US" dirty="0" smtClean="0">
                <a:latin typeface="HGP創英角ｺﾞｼｯｸUB" panose="020B0900000000000000" pitchFamily="50" charset="-128"/>
                <a:ea typeface="HGP創英角ｺﾞｼｯｸUB" panose="020B0900000000000000" pitchFamily="50" charset="-128"/>
              </a:rPr>
              <a:t>商</a:t>
            </a:r>
            <a:r>
              <a:rPr lang="ja-JP" altLang="en-US" dirty="0">
                <a:latin typeface="HGP創英角ｺﾞｼｯｸUB" panose="020B0900000000000000" pitchFamily="50" charset="-128"/>
                <a:ea typeface="HGP創英角ｺﾞｼｯｸUB" panose="020B0900000000000000" pitchFamily="50" charset="-128"/>
              </a:rPr>
              <a:t>品名</a:t>
            </a:r>
            <a:r>
              <a:rPr lang="en-US" altLang="ja-JP" dirty="0" smtClean="0">
                <a:latin typeface="HGP創英角ｺﾞｼｯｸUB" panose="020B0900000000000000" pitchFamily="50" charset="-128"/>
                <a:ea typeface="HGP創英角ｺﾞｼｯｸUB" panose="020B0900000000000000" pitchFamily="50" charset="-128"/>
              </a:rPr>
              <a:t>】</a:t>
            </a:r>
            <a:r>
              <a:rPr lang="ja-JP" altLang="en-US" dirty="0" smtClean="0">
                <a:latin typeface="HGP創英角ｺﾞｼｯｸUB" panose="020B0900000000000000" pitchFamily="50" charset="-128"/>
                <a:ea typeface="HGP創英角ｺﾞｼｯｸUB" panose="020B0900000000000000" pitchFamily="50" charset="-128"/>
              </a:rPr>
              <a:t>　ｌｉｔｔｌｅＢｉｔｓ</a:t>
            </a:r>
            <a:r>
              <a:rPr lang="ja-JP" altLang="en-US" dirty="0">
                <a:latin typeface="HGP創英角ｺﾞｼｯｸUB" panose="020B0900000000000000" pitchFamily="50" charset="-128"/>
                <a:ea typeface="HGP創英角ｺﾞｼｯｸUB" panose="020B0900000000000000" pitchFamily="50" charset="-128"/>
              </a:rPr>
              <a:t>　Ｓｙｎｔｈ　Ｋｉｔ（リトルビッツ　シンセ　キット）</a:t>
            </a:r>
            <a:br>
              <a:rPr lang="ja-JP" altLang="en-US" dirty="0">
                <a:latin typeface="HGP創英角ｺﾞｼｯｸUB" panose="020B0900000000000000" pitchFamily="50" charset="-128"/>
                <a:ea typeface="HGP創英角ｺﾞｼｯｸUB" panose="020B0900000000000000" pitchFamily="50" charset="-128"/>
              </a:rPr>
            </a:br>
            <a:r>
              <a:rPr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商品の特徴</a:t>
            </a:r>
            <a:r>
              <a:rPr lang="en-US" altLang="ja-JP" dirty="0">
                <a:latin typeface="HGP創英角ｺﾞｼｯｸUB" panose="020B0900000000000000" pitchFamily="50" charset="-128"/>
                <a:ea typeface="HGP創英角ｺﾞｼｯｸUB" panose="020B0900000000000000" pitchFamily="50" charset="-128"/>
              </a:rPr>
              <a:t>】</a:t>
            </a:r>
            <a:br>
              <a:rPr lang="en-US" altLang="ja-JP" dirty="0">
                <a:latin typeface="HGP創英角ｺﾞｼｯｸUB" panose="020B0900000000000000" pitchFamily="50" charset="-128"/>
                <a:ea typeface="HGP創英角ｺﾞｼｯｸUB" panose="020B0900000000000000" pitchFamily="50" charset="-128"/>
              </a:rPr>
            </a:br>
            <a:r>
              <a:rPr lang="ja-JP" altLang="en-US" dirty="0">
                <a:latin typeface="HGP創英角ｺﾞｼｯｸUB" panose="020B0900000000000000" pitchFamily="50" charset="-128"/>
                <a:ea typeface="HGP創英角ｺﾞｼｯｸUB" panose="020B0900000000000000" pitchFamily="50" charset="-128"/>
              </a:rPr>
              <a:t>ブロック部品を組み立てて電子楽器のシンセサイザーを作ることができる。組み合わせは自由で無数の音を出せる。</a:t>
            </a:r>
            <a:br>
              <a:rPr lang="ja-JP" altLang="en-US" dirty="0">
                <a:latin typeface="HGP創英角ｺﾞｼｯｸUB" panose="020B0900000000000000" pitchFamily="50" charset="-128"/>
                <a:ea typeface="HGP創英角ｺﾞｼｯｸUB" panose="020B0900000000000000" pitchFamily="50" charset="-128"/>
              </a:rPr>
            </a:br>
            <a:r>
              <a:rPr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企業名</a:t>
            </a:r>
            <a:r>
              <a:rPr lang="en-US" altLang="ja-JP" dirty="0" smtClean="0">
                <a:latin typeface="HGP創英角ｺﾞｼｯｸUB" panose="020B0900000000000000" pitchFamily="50" charset="-128"/>
                <a:ea typeface="HGP創英角ｺﾞｼｯｸUB" panose="020B0900000000000000" pitchFamily="50" charset="-128"/>
              </a:rPr>
              <a:t>】</a:t>
            </a:r>
            <a:r>
              <a:rPr lang="ja-JP" altLang="en-US" dirty="0" smtClean="0">
                <a:latin typeface="HGP創英角ｺﾞｼｯｸUB" panose="020B0900000000000000" pitchFamily="50" charset="-128"/>
                <a:ea typeface="HGP創英角ｺﾞｼｯｸUB" panose="020B0900000000000000" pitchFamily="50" charset="-128"/>
              </a:rPr>
              <a:t>コルグ</a:t>
            </a:r>
            <a:r>
              <a:rPr lang="ja-JP" altLang="en-US" dirty="0">
                <a:latin typeface="HGP創英角ｺﾞｼｯｸUB" panose="020B0900000000000000" pitchFamily="50" charset="-128"/>
                <a:ea typeface="HGP創英角ｺﾞｼｯｸUB" panose="020B0900000000000000" pitchFamily="50" charset="-128"/>
              </a:rPr>
              <a:t/>
            </a:r>
            <a:br>
              <a:rPr lang="ja-JP" altLang="en-US" dirty="0">
                <a:latin typeface="HGP創英角ｺﾞｼｯｸUB" panose="020B0900000000000000" pitchFamily="50" charset="-128"/>
                <a:ea typeface="HGP創英角ｺﾞｼｯｸUB" panose="020B0900000000000000" pitchFamily="50" charset="-128"/>
              </a:rPr>
            </a:br>
            <a:r>
              <a:rPr lang="en-US" altLang="ja-JP" dirty="0" smtClean="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価格</a:t>
            </a:r>
            <a:r>
              <a:rPr lang="en-US" altLang="ja-JP" dirty="0" smtClean="0">
                <a:latin typeface="HGP創英角ｺﾞｼｯｸUB" panose="020B0900000000000000" pitchFamily="50" charset="-128"/>
                <a:ea typeface="HGP創英角ｺﾞｼｯｸUB" panose="020B0900000000000000" pitchFamily="50" charset="-128"/>
              </a:rPr>
              <a:t>】</a:t>
            </a:r>
            <a:r>
              <a:rPr lang="ja-JP" altLang="en-US" dirty="0" smtClean="0">
                <a:latin typeface="HGP創英角ｺﾞｼｯｸUB" panose="020B0900000000000000" pitchFamily="50" charset="-128"/>
                <a:ea typeface="HGP創英角ｺﾞｼｯｸUB" panose="020B0900000000000000" pitchFamily="50" charset="-128"/>
              </a:rPr>
              <a:t>１万</a:t>
            </a:r>
            <a:r>
              <a:rPr lang="en-US" altLang="ja-JP" dirty="0" smtClean="0">
                <a:latin typeface="HGP創英角ｺﾞｼｯｸUB" panose="020B0900000000000000" pitchFamily="50" charset="-128"/>
                <a:ea typeface="HGP創英角ｺﾞｼｯｸUB" panose="020B0900000000000000" pitchFamily="50" charset="-128"/>
              </a:rPr>
              <a:t>6,000</a:t>
            </a:r>
            <a:r>
              <a:rPr lang="ja-JP" altLang="en-US" dirty="0">
                <a:latin typeface="HGP創英角ｺﾞｼｯｸUB" panose="020B0900000000000000" pitchFamily="50" charset="-128"/>
                <a:ea typeface="HGP創英角ｺﾞｼｯｸUB" panose="020B0900000000000000" pitchFamily="50" charset="-128"/>
              </a:rPr>
              <a:t>円</a:t>
            </a:r>
            <a:br>
              <a:rPr lang="ja-JP" altLang="en-US" dirty="0">
                <a:latin typeface="HGP創英角ｺﾞｼｯｸUB" panose="020B0900000000000000" pitchFamily="50" charset="-128"/>
                <a:ea typeface="HGP創英角ｺﾞｼｯｸUB" panose="020B0900000000000000" pitchFamily="50" charset="-128"/>
              </a:rPr>
            </a:br>
            <a:r>
              <a:rPr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発売日</a:t>
            </a:r>
            <a:r>
              <a:rPr lang="en-US" altLang="ja-JP" dirty="0" smtClean="0">
                <a:latin typeface="HGP創英角ｺﾞｼｯｸUB" panose="020B0900000000000000" pitchFamily="50" charset="-128"/>
                <a:ea typeface="HGP創英角ｺﾞｼｯｸUB" panose="020B0900000000000000" pitchFamily="50" charset="-128"/>
              </a:rPr>
              <a:t>】12</a:t>
            </a:r>
            <a:r>
              <a:rPr lang="ja-JP" altLang="en-US" dirty="0">
                <a:latin typeface="HGP創英角ｺﾞｼｯｸUB" panose="020B0900000000000000" pitchFamily="50" charset="-128"/>
                <a:ea typeface="HGP創英角ｺﾞｼｯｸUB" panose="020B0900000000000000" pitchFamily="50" charset="-128"/>
              </a:rPr>
              <a:t>月中旬予定</a:t>
            </a:r>
            <a:br>
              <a:rPr lang="ja-JP" altLang="en-US" dirty="0">
                <a:latin typeface="HGP創英角ｺﾞｼｯｸUB" panose="020B0900000000000000" pitchFamily="50" charset="-128"/>
                <a:ea typeface="HGP創英角ｺﾞｼｯｸUB" panose="020B0900000000000000" pitchFamily="50" charset="-128"/>
              </a:rPr>
            </a:br>
            <a:r>
              <a:rPr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その他</a:t>
            </a:r>
            <a:r>
              <a:rPr lang="en-US" altLang="ja-JP" dirty="0">
                <a:latin typeface="HGP創英角ｺﾞｼｯｸUB" panose="020B0900000000000000" pitchFamily="50" charset="-128"/>
                <a:ea typeface="HGP創英角ｺﾞｼｯｸUB" panose="020B0900000000000000" pitchFamily="50" charset="-128"/>
              </a:rPr>
              <a:t>】</a:t>
            </a:r>
            <a:br>
              <a:rPr lang="en-US" altLang="ja-JP" dirty="0">
                <a:latin typeface="HGP創英角ｺﾞｼｯｸUB" panose="020B0900000000000000" pitchFamily="50" charset="-128"/>
                <a:ea typeface="HGP創英角ｺﾞｼｯｸUB" panose="020B0900000000000000" pitchFamily="50" charset="-128"/>
              </a:rPr>
            </a:br>
            <a:r>
              <a:rPr lang="ja-JP" altLang="en-US" dirty="0">
                <a:latin typeface="HGP創英角ｺﾞｼｯｸUB" panose="020B0900000000000000" pitchFamily="50" charset="-128"/>
                <a:ea typeface="HGP創英角ｺﾞｼｯｸUB" panose="020B0900000000000000" pitchFamily="50" charset="-128"/>
              </a:rPr>
              <a:t>同時発売する電子回路工作キット（ｌｉｔｔｌｅＢｉｔｓ　ＥＸＰＬＯＲＡＴＩＯＮシリーズ、１万</a:t>
            </a:r>
            <a:r>
              <a:rPr lang="en-US" altLang="ja-JP" dirty="0">
                <a:latin typeface="HGP創英角ｺﾞｼｯｸUB" panose="020B0900000000000000" pitchFamily="50" charset="-128"/>
                <a:ea typeface="HGP創英角ｺﾞｼｯｸUB" panose="020B0900000000000000" pitchFamily="50" charset="-128"/>
              </a:rPr>
              <a:t>1,000</a:t>
            </a:r>
            <a:r>
              <a:rPr lang="ja-JP" altLang="en-US" dirty="0">
                <a:latin typeface="HGP創英角ｺﾞｼｯｸUB" panose="020B0900000000000000" pitchFamily="50" charset="-128"/>
                <a:ea typeface="HGP創英角ｺﾞｼｯｸUB" panose="020B0900000000000000" pitchFamily="50" charset="-128"/>
              </a:rPr>
              <a:t>円～）と組み合わせ可能</a:t>
            </a:r>
          </a:p>
        </p:txBody>
      </p:sp>
      <p:sp>
        <p:nvSpPr>
          <p:cNvPr id="3" name="正方形/長方形 2"/>
          <p:cNvSpPr>
            <a:spLocks noChangeArrowheads="1"/>
          </p:cNvSpPr>
          <p:nvPr/>
        </p:nvSpPr>
        <p:spPr bwMode="auto">
          <a:xfrm>
            <a:off x="0" y="0"/>
            <a:ext cx="9144000" cy="620713"/>
          </a:xfrm>
          <a:prstGeom prst="rect">
            <a:avLst/>
          </a:prstGeom>
          <a:solidFill>
            <a:srgbClr val="000099"/>
          </a:solidFill>
          <a:ln w="25400" algn="ctr">
            <a:solidFill>
              <a:srgbClr val="89A4A7"/>
            </a:solidFill>
            <a:miter lim="800000"/>
            <a:headEnd/>
            <a:tailEnd/>
          </a:ln>
        </p:spPr>
        <p:txBody>
          <a:bodyPr lIns="91424" tIns="45712" rIns="91424" bIns="45712" anchor="ctr"/>
          <a:lstStyle/>
          <a:p>
            <a:pPr algn="ctr"/>
            <a:r>
              <a:rPr lang="ja-JP" altLang="en-US" sz="2400" b="1" dirty="0" smtClean="0">
                <a:solidFill>
                  <a:schemeClr val="bg1"/>
                </a:solidFill>
                <a:latin typeface="HGP創英角ｺﾞｼｯｸUB" panose="020B0900000000000000" pitchFamily="50" charset="-128"/>
                <a:ea typeface="HGP創英角ｺﾞｼｯｸUB" panose="020B0900000000000000" pitchFamily="50" charset="-128"/>
              </a:rPr>
              <a:t>ブロックでシンセサイザー</a:t>
            </a:r>
            <a:endParaRPr lang="ja-JP" altLang="en-US" sz="2400" b="1" dirty="0">
              <a:solidFill>
                <a:schemeClr val="bg1"/>
              </a:solidFill>
              <a:latin typeface="HGP創英角ｺﾞｼｯｸUB" panose="020B0900000000000000" pitchFamily="50" charset="-128"/>
              <a:ea typeface="HGP創英角ｺﾞｼｯｸUB" panose="020B0900000000000000" pitchFamily="50" charset="-128"/>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052736"/>
            <a:ext cx="6304282" cy="2459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9659592"/>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11560" y="4782051"/>
            <a:ext cx="6606480" cy="2031325"/>
          </a:xfrm>
          <a:prstGeom prst="rect">
            <a:avLst/>
          </a:prstGeom>
        </p:spPr>
        <p:txBody>
          <a:bodyPr wrap="square">
            <a:spAutoFit/>
          </a:bodyPr>
          <a:lstStyle/>
          <a:p>
            <a:r>
              <a:rPr lang="en-US" altLang="ja-JP" dirty="0"/>
              <a:t>【</a:t>
            </a:r>
            <a:r>
              <a:rPr lang="ja-JP" altLang="en-US" dirty="0"/>
              <a:t>商品名</a:t>
            </a:r>
            <a:r>
              <a:rPr lang="en-US" altLang="ja-JP" dirty="0" smtClean="0"/>
              <a:t>】</a:t>
            </a:r>
            <a:r>
              <a:rPr lang="ja-JP" altLang="en-US" dirty="0" smtClean="0"/>
              <a:t>ワ</a:t>
            </a:r>
            <a:r>
              <a:rPr lang="ja-JP" altLang="en-US" dirty="0"/>
              <a:t>クヨさん</a:t>
            </a:r>
            <a:br>
              <a:rPr lang="ja-JP" altLang="en-US" dirty="0"/>
            </a:br>
            <a:r>
              <a:rPr lang="en-US" altLang="ja-JP" dirty="0"/>
              <a:t>【</a:t>
            </a:r>
            <a:r>
              <a:rPr lang="ja-JP" altLang="en-US" dirty="0"/>
              <a:t>商品の特徴</a:t>
            </a:r>
            <a:r>
              <a:rPr lang="en-US" altLang="ja-JP" dirty="0"/>
              <a:t>】</a:t>
            </a:r>
            <a:br>
              <a:rPr lang="en-US" altLang="ja-JP" dirty="0"/>
            </a:br>
            <a:r>
              <a:rPr lang="ja-JP" altLang="en-US" dirty="0"/>
              <a:t>自動車のシガーライターからの電源で湯を沸かせるポット。沸騰、保温、温度設定ができる。</a:t>
            </a:r>
            <a:br>
              <a:rPr lang="ja-JP" altLang="en-US" dirty="0"/>
            </a:br>
            <a:r>
              <a:rPr lang="en-US" altLang="ja-JP" dirty="0"/>
              <a:t>【</a:t>
            </a:r>
            <a:r>
              <a:rPr lang="ja-JP" altLang="en-US" dirty="0"/>
              <a:t>企業名</a:t>
            </a:r>
            <a:r>
              <a:rPr lang="en-US" altLang="ja-JP" dirty="0" smtClean="0"/>
              <a:t>】</a:t>
            </a:r>
            <a:r>
              <a:rPr lang="ja-JP" altLang="en-US" dirty="0" smtClean="0"/>
              <a:t>ジ</a:t>
            </a:r>
            <a:r>
              <a:rPr lang="ja-JP" altLang="en-US" dirty="0"/>
              <a:t>ェーピーエ</a:t>
            </a:r>
            <a:r>
              <a:rPr lang="ja-JP" altLang="en-US" dirty="0" smtClean="0"/>
              <a:t>ヌ</a:t>
            </a:r>
            <a:r>
              <a:rPr lang="ja-JP" altLang="en-US" dirty="0"/>
              <a:t/>
            </a:r>
            <a:br>
              <a:rPr lang="ja-JP" altLang="en-US" dirty="0"/>
            </a:br>
            <a:r>
              <a:rPr lang="en-US" altLang="ja-JP" dirty="0"/>
              <a:t>【</a:t>
            </a:r>
            <a:r>
              <a:rPr lang="ja-JP" altLang="en-US" dirty="0"/>
              <a:t>価格</a:t>
            </a:r>
            <a:r>
              <a:rPr lang="en-US" altLang="ja-JP" dirty="0" smtClean="0"/>
              <a:t>】6,000</a:t>
            </a:r>
            <a:r>
              <a:rPr lang="ja-JP" altLang="en-US" dirty="0"/>
              <a:t>円前後</a:t>
            </a:r>
            <a:br>
              <a:rPr lang="ja-JP" altLang="en-US" dirty="0"/>
            </a:br>
            <a:r>
              <a:rPr lang="en-US" altLang="ja-JP" dirty="0"/>
              <a:t>【</a:t>
            </a:r>
            <a:r>
              <a:rPr lang="ja-JP" altLang="en-US" dirty="0"/>
              <a:t>発売日</a:t>
            </a:r>
            <a:r>
              <a:rPr lang="en-US" altLang="ja-JP" dirty="0" smtClean="0"/>
              <a:t>】</a:t>
            </a:r>
            <a:r>
              <a:rPr lang="ja-JP" altLang="en-US" dirty="0" smtClean="0"/>
              <a:t>３</a:t>
            </a:r>
            <a:r>
              <a:rPr lang="ja-JP" altLang="en-US" dirty="0"/>
              <a:t>月中旬予</a:t>
            </a:r>
            <a:r>
              <a:rPr lang="ja-JP" altLang="en-US" dirty="0" smtClean="0"/>
              <a:t>定</a:t>
            </a:r>
            <a:endParaRPr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14424"/>
            <a:ext cx="4522639" cy="3562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7" y="1114424"/>
            <a:ext cx="3552867" cy="353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3"/>
          <p:cNvSpPr>
            <a:spLocks noChangeArrowheads="1"/>
          </p:cNvSpPr>
          <p:nvPr/>
        </p:nvSpPr>
        <p:spPr bwMode="auto">
          <a:xfrm>
            <a:off x="0" y="0"/>
            <a:ext cx="9144000" cy="620713"/>
          </a:xfrm>
          <a:prstGeom prst="rect">
            <a:avLst/>
          </a:prstGeom>
          <a:solidFill>
            <a:srgbClr val="000099"/>
          </a:solidFill>
          <a:ln w="25400" algn="ctr">
            <a:solidFill>
              <a:srgbClr val="89A4A7"/>
            </a:solidFill>
            <a:miter lim="800000"/>
            <a:headEnd/>
            <a:tailEnd/>
          </a:ln>
        </p:spPr>
        <p:txBody>
          <a:bodyPr lIns="91424" tIns="45712" rIns="91424" bIns="45712" anchor="ctr"/>
          <a:lstStyle/>
          <a:p>
            <a:pPr algn="ctr"/>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自動車のシガーライターからの電源で湯を沸かせるポッ</a:t>
            </a:r>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ト</a:t>
            </a:r>
            <a:endParaRPr lang="ja-JP" altLang="en-US" sz="2400" dirty="0">
              <a:solidFill>
                <a:schemeClr val="bg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4023039678"/>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DCIM\102_PANA\P1020829.JPG"/>
          <p:cNvPicPr>
            <a:picLocks noChangeAspect="1" noChangeArrowheads="1"/>
          </p:cNvPicPr>
          <p:nvPr/>
        </p:nvPicPr>
        <p:blipFill>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1547664" y="1448777"/>
            <a:ext cx="5328592" cy="3996447"/>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318759" y="5805264"/>
            <a:ext cx="7565609" cy="461665"/>
          </a:xfrm>
          <a:prstGeom prst="rect">
            <a:avLst/>
          </a:prstGeom>
          <a:noFill/>
        </p:spPr>
        <p:txBody>
          <a:bodyPr wrap="square" rtlCol="0">
            <a:spAutoFit/>
          </a:bodyPr>
          <a:lstStyle/>
          <a:p>
            <a:r>
              <a:rPr kumimoji="1" lang="ja-JP" altLang="en-US" sz="2400" b="1" dirty="0" smtClean="0"/>
              <a:t>キーをすっぽり被います。取り付け取り外しも簡単。</a:t>
            </a:r>
            <a:endParaRPr kumimoji="1" lang="ja-JP" altLang="en-US" sz="2400" b="1" dirty="0"/>
          </a:p>
        </p:txBody>
      </p:sp>
      <p:sp>
        <p:nvSpPr>
          <p:cNvPr id="7" name="正方形/長方形 6"/>
          <p:cNvSpPr/>
          <p:nvPr/>
        </p:nvSpPr>
        <p:spPr>
          <a:xfrm>
            <a:off x="241342" y="692696"/>
            <a:ext cx="7356544" cy="369332"/>
          </a:xfrm>
          <a:prstGeom prst="rect">
            <a:avLst/>
          </a:prstGeom>
        </p:spPr>
        <p:txBody>
          <a:bodyPr wrap="square">
            <a:spAutoFit/>
          </a:bodyPr>
          <a:lstStyle/>
          <a:p>
            <a:r>
              <a:rPr lang="ja-JP" altLang="en-US" b="0" dirty="0">
                <a:latin typeface="HGP創英角ｺﾞｼｯｸUB" pitchFamily="50" charset="-128"/>
                <a:ea typeface="HGP創英角ｺﾞｼｯｸUB" pitchFamily="50" charset="-128"/>
              </a:rPr>
              <a:t>タブレットで使う時にキーボードが気になる方に</a:t>
            </a:r>
          </a:p>
        </p:txBody>
      </p:sp>
      <p:sp>
        <p:nvSpPr>
          <p:cNvPr id="10" name="正方形/長方形 3"/>
          <p:cNvSpPr>
            <a:spLocks noChangeArrowheads="1"/>
          </p:cNvSpPr>
          <p:nvPr/>
        </p:nvSpPr>
        <p:spPr bwMode="auto">
          <a:xfrm>
            <a:off x="0" y="0"/>
            <a:ext cx="9144000" cy="620713"/>
          </a:xfrm>
          <a:prstGeom prst="rect">
            <a:avLst/>
          </a:prstGeom>
          <a:solidFill>
            <a:srgbClr val="000099"/>
          </a:solidFill>
          <a:ln w="25400" algn="ctr">
            <a:solidFill>
              <a:srgbClr val="89A4A7"/>
            </a:solidFill>
            <a:miter lim="800000"/>
            <a:headEnd/>
            <a:tailEnd/>
          </a:ln>
        </p:spPr>
        <p:txBody>
          <a:bodyPr lIns="91424" tIns="45712" rIns="91424" bIns="45712" anchor="ctr"/>
          <a:lstStyle/>
          <a:p>
            <a:pPr algn="ctr"/>
            <a:r>
              <a:rPr lang="ja-JP" altLang="en-US" sz="2400" b="1" dirty="0" smtClean="0">
                <a:solidFill>
                  <a:schemeClr val="bg1"/>
                </a:solidFill>
              </a:rPr>
              <a:t>パソコンキーボードカバー</a:t>
            </a:r>
            <a:endParaRPr lang="ja-JP" altLang="en-US" sz="2400" b="1" dirty="0">
              <a:solidFill>
                <a:schemeClr val="bg1"/>
              </a:solidFill>
            </a:endParaRPr>
          </a:p>
        </p:txBody>
      </p:sp>
    </p:spTree>
    <p:extLst>
      <p:ext uri="{BB962C8B-B14F-4D97-AF65-F5344CB8AC3E}">
        <p14:creationId xmlns:p14="http://schemas.microsoft.com/office/powerpoint/2010/main" val="3777458132"/>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35046" y="4365104"/>
            <a:ext cx="8496944" cy="1754326"/>
          </a:xfrm>
          <a:prstGeom prst="rect">
            <a:avLst/>
          </a:prstGeom>
        </p:spPr>
        <p:txBody>
          <a:bodyPr wrap="square">
            <a:spAutoFit/>
          </a:bodyPr>
          <a:lstStyle/>
          <a:p>
            <a:r>
              <a:rPr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商品名</a:t>
            </a:r>
            <a:r>
              <a:rPr lang="en-US" altLang="ja-JP" dirty="0" smtClean="0">
                <a:latin typeface="HGP創英角ｺﾞｼｯｸUB" panose="020B0900000000000000" pitchFamily="50" charset="-128"/>
                <a:ea typeface="HGP創英角ｺﾞｼｯｸUB" panose="020B0900000000000000" pitchFamily="50" charset="-128"/>
              </a:rPr>
              <a:t>】</a:t>
            </a:r>
            <a:r>
              <a:rPr lang="ja-JP" altLang="en-US" dirty="0" smtClean="0">
                <a:latin typeface="HGP創英角ｺﾞｼｯｸUB" panose="020B0900000000000000" pitchFamily="50" charset="-128"/>
                <a:ea typeface="HGP創英角ｺﾞｼｯｸUB" panose="020B0900000000000000" pitchFamily="50" charset="-128"/>
              </a:rPr>
              <a:t>　Ｒｕｓｔ</a:t>
            </a:r>
            <a:r>
              <a:rPr lang="ja-JP" altLang="en-US" dirty="0">
                <a:latin typeface="HGP創英角ｺﾞｼｯｸUB" panose="020B0900000000000000" pitchFamily="50" charset="-128"/>
                <a:ea typeface="HGP創英角ｺﾞｼｯｸUB" panose="020B0900000000000000" pitchFamily="50" charset="-128"/>
              </a:rPr>
              <a:t>－Ｏｌｅｕｍ ネバーウェット</a:t>
            </a:r>
            <a:br>
              <a:rPr lang="ja-JP" altLang="en-US" dirty="0">
                <a:latin typeface="HGP創英角ｺﾞｼｯｸUB" panose="020B0900000000000000" pitchFamily="50" charset="-128"/>
                <a:ea typeface="HGP創英角ｺﾞｼｯｸUB" panose="020B0900000000000000" pitchFamily="50" charset="-128"/>
              </a:rPr>
            </a:br>
            <a:r>
              <a:rPr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商品の特徴</a:t>
            </a:r>
            <a:r>
              <a:rPr lang="en-US" altLang="ja-JP" dirty="0">
                <a:latin typeface="HGP創英角ｺﾞｼｯｸUB" panose="020B0900000000000000" pitchFamily="50" charset="-128"/>
                <a:ea typeface="HGP創英角ｺﾞｼｯｸUB" panose="020B0900000000000000" pitchFamily="50" charset="-128"/>
              </a:rPr>
              <a:t>】</a:t>
            </a:r>
            <a:br>
              <a:rPr lang="en-US" altLang="ja-JP" dirty="0">
                <a:latin typeface="HGP創英角ｺﾞｼｯｸUB" panose="020B0900000000000000" pitchFamily="50" charset="-128"/>
                <a:ea typeface="HGP創英角ｺﾞｼｯｸUB" panose="020B0900000000000000" pitchFamily="50" charset="-128"/>
              </a:rPr>
            </a:br>
            <a:r>
              <a:rPr lang="ja-JP" altLang="en-US" dirty="0">
                <a:latin typeface="HGP創英角ｺﾞｼｯｸUB" panose="020B0900000000000000" pitchFamily="50" charset="-128"/>
                <a:ea typeface="HGP創英角ｺﾞｼｯｸUB" panose="020B0900000000000000" pitchFamily="50" charset="-128"/>
              </a:rPr>
              <a:t>２種類のスプレーを吹きかけることで、強力な撥水効果が生まれる</a:t>
            </a:r>
            <a:br>
              <a:rPr lang="ja-JP" altLang="en-US" dirty="0">
                <a:latin typeface="HGP創英角ｺﾞｼｯｸUB" panose="020B0900000000000000" pitchFamily="50" charset="-128"/>
                <a:ea typeface="HGP創英角ｺﾞｼｯｸUB" panose="020B0900000000000000" pitchFamily="50" charset="-128"/>
              </a:rPr>
            </a:br>
            <a:r>
              <a:rPr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企業名</a:t>
            </a:r>
            <a:r>
              <a:rPr lang="en-US" altLang="ja-JP" dirty="0" smtClean="0">
                <a:latin typeface="HGP創英角ｺﾞｼｯｸUB" panose="020B0900000000000000" pitchFamily="50" charset="-128"/>
                <a:ea typeface="HGP創英角ｺﾞｼｯｸUB" panose="020B0900000000000000" pitchFamily="50" charset="-128"/>
              </a:rPr>
              <a:t>】</a:t>
            </a:r>
            <a:r>
              <a:rPr lang="ja-JP" altLang="en-US" dirty="0" smtClean="0">
                <a:latin typeface="HGP創英角ｺﾞｼｯｸUB" panose="020B0900000000000000" pitchFamily="50" charset="-128"/>
                <a:ea typeface="HGP創英角ｺﾞｼｯｸUB" panose="020B0900000000000000" pitchFamily="50" charset="-128"/>
              </a:rPr>
              <a:t>素数</a:t>
            </a:r>
            <a:r>
              <a:rPr lang="ja-JP" altLang="en-US" dirty="0">
                <a:latin typeface="HGP創英角ｺﾞｼｯｸUB" panose="020B0900000000000000" pitchFamily="50" charset="-128"/>
                <a:ea typeface="HGP創英角ｺﾞｼｯｸUB" panose="020B0900000000000000" pitchFamily="50" charset="-128"/>
              </a:rPr>
              <a:t>株式会社</a:t>
            </a:r>
            <a:br>
              <a:rPr lang="ja-JP" altLang="en-US" dirty="0">
                <a:latin typeface="HGP創英角ｺﾞｼｯｸUB" panose="020B0900000000000000" pitchFamily="50" charset="-128"/>
                <a:ea typeface="HGP創英角ｺﾞｼｯｸUB" panose="020B0900000000000000" pitchFamily="50" charset="-128"/>
              </a:rPr>
            </a:br>
            <a:r>
              <a:rPr lang="en-US" altLang="ja-JP" dirty="0" smtClean="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価格</a:t>
            </a:r>
            <a:r>
              <a:rPr lang="en-US" altLang="ja-JP" dirty="0" smtClean="0">
                <a:latin typeface="HGP創英角ｺﾞｼｯｸUB" panose="020B0900000000000000" pitchFamily="50" charset="-128"/>
                <a:ea typeface="HGP創英角ｺﾞｼｯｸUB" panose="020B0900000000000000" pitchFamily="50" charset="-128"/>
              </a:rPr>
              <a:t>】</a:t>
            </a:r>
            <a:r>
              <a:rPr lang="ja-JP" altLang="en-US" dirty="0" smtClean="0">
                <a:latin typeface="HGP創英角ｺﾞｼｯｸUB" panose="020B0900000000000000" pitchFamily="50" charset="-128"/>
                <a:ea typeface="HGP創英角ｺﾞｼｯｸUB" panose="020B0900000000000000" pitchFamily="50" charset="-128"/>
              </a:rPr>
              <a:t>　</a:t>
            </a:r>
            <a:r>
              <a:rPr lang="en-US" altLang="ja-JP" dirty="0" smtClean="0">
                <a:latin typeface="HGP創英角ｺﾞｼｯｸUB" panose="020B0900000000000000" pitchFamily="50" charset="-128"/>
                <a:ea typeface="HGP創英角ｺﾞｼｯｸUB" panose="020B0900000000000000" pitchFamily="50" charset="-128"/>
              </a:rPr>
              <a:t>6,980</a:t>
            </a:r>
            <a:r>
              <a:rPr lang="ja-JP" altLang="en-US" dirty="0">
                <a:latin typeface="HGP創英角ｺﾞｼｯｸUB" panose="020B0900000000000000" pitchFamily="50" charset="-128"/>
                <a:ea typeface="HGP創英角ｺﾞｼｯｸUB" panose="020B0900000000000000" pitchFamily="50" charset="-128"/>
              </a:rPr>
              <a:t>円</a:t>
            </a:r>
            <a:br>
              <a:rPr lang="ja-JP" altLang="en-US" dirty="0">
                <a:latin typeface="HGP創英角ｺﾞｼｯｸUB" panose="020B0900000000000000" pitchFamily="50" charset="-128"/>
                <a:ea typeface="HGP創英角ｺﾞｼｯｸUB" panose="020B0900000000000000" pitchFamily="50" charset="-128"/>
              </a:rPr>
            </a:br>
            <a:r>
              <a:rPr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発売日</a:t>
            </a:r>
            <a:r>
              <a:rPr lang="en-US" altLang="ja-JP" dirty="0" smtClean="0">
                <a:latin typeface="HGP創英角ｺﾞｼｯｸUB" panose="020B0900000000000000" pitchFamily="50" charset="-128"/>
                <a:ea typeface="HGP創英角ｺﾞｼｯｸUB" panose="020B0900000000000000" pitchFamily="50" charset="-128"/>
              </a:rPr>
              <a:t>】11</a:t>
            </a:r>
            <a:r>
              <a:rPr lang="ja-JP" altLang="en-US" dirty="0">
                <a:latin typeface="HGP創英角ｺﾞｼｯｸUB" panose="020B0900000000000000" pitchFamily="50" charset="-128"/>
                <a:ea typeface="HGP創英角ｺﾞｼｯｸUB" panose="020B0900000000000000" pitchFamily="50" charset="-128"/>
              </a:rPr>
              <a:t>月</a:t>
            </a:r>
            <a:r>
              <a:rPr lang="en-US" altLang="ja-JP" dirty="0">
                <a:latin typeface="HGP創英角ｺﾞｼｯｸUB" panose="020B0900000000000000" pitchFamily="50" charset="-128"/>
                <a:ea typeface="HGP創英角ｺﾞｼｯｸUB" panose="020B0900000000000000" pitchFamily="50" charset="-128"/>
              </a:rPr>
              <a:t>15</a:t>
            </a:r>
            <a:r>
              <a:rPr lang="ja-JP" altLang="en-US" dirty="0">
                <a:latin typeface="HGP創英角ｺﾞｼｯｸUB" panose="020B0900000000000000" pitchFamily="50" charset="-128"/>
                <a:ea typeface="HGP創英角ｺﾞｼｯｸUB" panose="020B0900000000000000" pitchFamily="50" charset="-128"/>
              </a:rPr>
              <a:t>日</a:t>
            </a:r>
            <a:r>
              <a:rPr lang="ja-JP" altLang="en-US" dirty="0" smtClean="0">
                <a:latin typeface="HGP創英角ｺﾞｼｯｸUB" panose="020B0900000000000000" pitchFamily="50" charset="-128"/>
                <a:ea typeface="HGP創英角ｺﾞｼｯｸUB" panose="020B0900000000000000" pitchFamily="50" charset="-128"/>
              </a:rPr>
              <a:t>予定</a:t>
            </a:r>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3" name="正方形/長方形 3"/>
          <p:cNvSpPr>
            <a:spLocks noChangeArrowheads="1"/>
          </p:cNvSpPr>
          <p:nvPr/>
        </p:nvSpPr>
        <p:spPr bwMode="auto">
          <a:xfrm>
            <a:off x="0" y="0"/>
            <a:ext cx="9144000" cy="620713"/>
          </a:xfrm>
          <a:prstGeom prst="rect">
            <a:avLst/>
          </a:prstGeom>
          <a:solidFill>
            <a:srgbClr val="000099"/>
          </a:solidFill>
          <a:ln w="25400" algn="ctr">
            <a:solidFill>
              <a:srgbClr val="89A4A7"/>
            </a:solidFill>
            <a:miter lim="800000"/>
            <a:headEnd/>
            <a:tailEnd/>
          </a:ln>
        </p:spPr>
        <p:txBody>
          <a:bodyPr lIns="91424" tIns="45712" rIns="91424" bIns="45712" anchor="ctr"/>
          <a:lstStyle/>
          <a:p>
            <a:pPr algn="ctr"/>
            <a:r>
              <a:rPr lang="ja-JP" altLang="en-US" sz="2400" b="1" dirty="0" err="1">
                <a:solidFill>
                  <a:schemeClr val="bg1"/>
                </a:solidFill>
                <a:latin typeface="HGP創英角ｺﾞｼｯｸUB" panose="020B0900000000000000" pitchFamily="50" charset="-128"/>
                <a:ea typeface="HGP創英角ｺﾞｼｯｸUB" panose="020B0900000000000000" pitchFamily="50" charset="-128"/>
              </a:rPr>
              <a:t>超はっ</a:t>
            </a:r>
            <a:r>
              <a:rPr lang="ja-JP" altLang="en-US" sz="2400" b="1" dirty="0">
                <a:solidFill>
                  <a:schemeClr val="bg1"/>
                </a:solidFill>
                <a:latin typeface="HGP創英角ｺﾞｼｯｸUB" panose="020B0900000000000000" pitchFamily="50" charset="-128"/>
                <a:ea typeface="HGP創英角ｺﾞｼｯｸUB" panose="020B0900000000000000" pitchFamily="50" charset="-128"/>
              </a:rPr>
              <a:t>水スプレー</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13" y="1268760"/>
            <a:ext cx="88677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0153049"/>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2008" y="4509120"/>
            <a:ext cx="8892480" cy="2308324"/>
          </a:xfrm>
          <a:prstGeom prst="rect">
            <a:avLst/>
          </a:prstGeom>
        </p:spPr>
        <p:txBody>
          <a:bodyPr wrap="square">
            <a:spAutoFit/>
          </a:bodyPr>
          <a:lstStyle/>
          <a:p>
            <a:r>
              <a:rPr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商品名</a:t>
            </a:r>
            <a:r>
              <a:rPr lang="en-US" altLang="ja-JP" dirty="0" smtClean="0">
                <a:latin typeface="HGP創英角ｺﾞｼｯｸUB" panose="020B0900000000000000" pitchFamily="50" charset="-128"/>
                <a:ea typeface="HGP創英角ｺﾞｼｯｸUB" panose="020B0900000000000000" pitchFamily="50" charset="-128"/>
              </a:rPr>
              <a:t>】</a:t>
            </a:r>
            <a:r>
              <a:rPr lang="ja-JP" altLang="en-US" dirty="0" smtClean="0">
                <a:latin typeface="HGP創英角ｺﾞｼｯｸUB" panose="020B0900000000000000" pitchFamily="50" charset="-128"/>
                <a:ea typeface="HGP創英角ｺﾞｼｯｸUB" panose="020B0900000000000000" pitchFamily="50" charset="-128"/>
              </a:rPr>
              <a:t>夢</a:t>
            </a:r>
            <a:r>
              <a:rPr lang="ja-JP" altLang="en-US" dirty="0">
                <a:latin typeface="HGP創英角ｺﾞｼｯｸUB" panose="020B0900000000000000" pitchFamily="50" charset="-128"/>
                <a:ea typeface="HGP創英角ｺﾞｼｯｸUB" panose="020B0900000000000000" pitchFamily="50" charset="-128"/>
              </a:rPr>
              <a:t>輪（ムーワ）</a:t>
            </a:r>
            <a:br>
              <a:rPr lang="ja-JP" altLang="en-US" dirty="0">
                <a:latin typeface="HGP創英角ｺﾞｼｯｸUB" panose="020B0900000000000000" pitchFamily="50" charset="-128"/>
                <a:ea typeface="HGP創英角ｺﾞｼｯｸUB" panose="020B0900000000000000" pitchFamily="50" charset="-128"/>
              </a:rPr>
            </a:br>
            <a:r>
              <a:rPr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商品の特徴</a:t>
            </a:r>
            <a:r>
              <a:rPr lang="en-US" altLang="ja-JP" dirty="0">
                <a:latin typeface="HGP創英角ｺﾞｼｯｸUB" panose="020B0900000000000000" pitchFamily="50" charset="-128"/>
                <a:ea typeface="HGP創英角ｺﾞｼｯｸUB" panose="020B0900000000000000" pitchFamily="50" charset="-128"/>
              </a:rPr>
              <a:t>】</a:t>
            </a:r>
            <a:br>
              <a:rPr lang="en-US" altLang="ja-JP" dirty="0">
                <a:latin typeface="HGP創英角ｺﾞｼｯｸUB" panose="020B0900000000000000" pitchFamily="50" charset="-128"/>
                <a:ea typeface="HGP創英角ｺﾞｼｯｸUB" panose="020B0900000000000000" pitchFamily="50" charset="-128"/>
              </a:rPr>
            </a:br>
            <a:r>
              <a:rPr lang="ja-JP" altLang="en-US" dirty="0">
                <a:latin typeface="HGP創英角ｺﾞｼｯｸUB" panose="020B0900000000000000" pitchFamily="50" charset="-128"/>
                <a:ea typeface="HGP創英角ｺﾞｼｯｸUB" panose="020B0900000000000000" pitchFamily="50" charset="-128"/>
              </a:rPr>
              <a:t>陸海空のどこでも移動が可能な円盤型のロボットです。４つのプロペラが動力になっていて、自動で羽の角度を調整することで、風や人に押されても倒れることはありません。</a:t>
            </a:r>
            <a:br>
              <a:rPr lang="ja-JP" altLang="en-US" dirty="0">
                <a:latin typeface="HGP創英角ｺﾞｼｯｸUB" panose="020B0900000000000000" pitchFamily="50" charset="-128"/>
                <a:ea typeface="HGP創英角ｺﾞｼｯｸUB" panose="020B0900000000000000" pitchFamily="50" charset="-128"/>
              </a:rPr>
            </a:br>
            <a:r>
              <a:rPr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企業名</a:t>
            </a:r>
            <a:r>
              <a:rPr lang="en-US" altLang="ja-JP" dirty="0">
                <a:latin typeface="HGP創英角ｺﾞｼｯｸUB" panose="020B0900000000000000" pitchFamily="50" charset="-128"/>
                <a:ea typeface="HGP創英角ｺﾞｼｯｸUB" panose="020B0900000000000000" pitchFamily="50" charset="-128"/>
              </a:rPr>
              <a:t>】</a:t>
            </a:r>
            <a:br>
              <a:rPr lang="en-US" altLang="ja-JP" dirty="0">
                <a:latin typeface="HGP創英角ｺﾞｼｯｸUB" panose="020B0900000000000000" pitchFamily="50" charset="-128"/>
                <a:ea typeface="HGP創英角ｺﾞｼｯｸUB" panose="020B0900000000000000" pitchFamily="50" charset="-128"/>
              </a:rPr>
            </a:br>
            <a:r>
              <a:rPr lang="ja-JP" altLang="en-US" dirty="0">
                <a:latin typeface="HGP創英角ｺﾞｼｯｸUB" panose="020B0900000000000000" pitchFamily="50" charset="-128"/>
                <a:ea typeface="HGP創英角ｺﾞｼｯｸUB" panose="020B0900000000000000" pitchFamily="50" charset="-128"/>
              </a:rPr>
              <a:t>デンソー 東京大学情報システム工学研究所</a:t>
            </a:r>
            <a:br>
              <a:rPr lang="ja-JP" altLang="en-US" dirty="0">
                <a:latin typeface="HGP創英角ｺﾞｼｯｸUB" panose="020B0900000000000000" pitchFamily="50" charset="-128"/>
                <a:ea typeface="HGP創英角ｺﾞｼｯｸUB" panose="020B0900000000000000" pitchFamily="50" charset="-128"/>
              </a:rPr>
            </a:br>
            <a:r>
              <a:rPr lang="en-US" altLang="ja-JP" dirty="0" smtClean="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価格</a:t>
            </a:r>
            <a:r>
              <a:rPr lang="en-US" altLang="ja-JP" dirty="0" smtClean="0">
                <a:latin typeface="HGP創英角ｺﾞｼｯｸUB" panose="020B0900000000000000" pitchFamily="50" charset="-128"/>
                <a:ea typeface="HGP創英角ｺﾞｼｯｸUB" panose="020B0900000000000000" pitchFamily="50" charset="-128"/>
              </a:rPr>
              <a:t>】</a:t>
            </a:r>
            <a:r>
              <a:rPr lang="ja-JP" altLang="en-US" dirty="0" smtClean="0">
                <a:latin typeface="HGP創英角ｺﾞｼｯｸUB" panose="020B0900000000000000" pitchFamily="50" charset="-128"/>
                <a:ea typeface="HGP創英角ｺﾞｼｯｸUB" panose="020B0900000000000000" pitchFamily="50" charset="-128"/>
              </a:rPr>
              <a:t>未定</a:t>
            </a:r>
            <a:r>
              <a:rPr lang="ja-JP" altLang="en-US" dirty="0">
                <a:latin typeface="HGP創英角ｺﾞｼｯｸUB" panose="020B0900000000000000" pitchFamily="50" charset="-128"/>
                <a:ea typeface="HGP創英角ｺﾞｼｯｸUB" panose="020B0900000000000000" pitchFamily="50" charset="-128"/>
              </a:rPr>
              <a:t/>
            </a:r>
            <a:br>
              <a:rPr lang="ja-JP" altLang="en-US" dirty="0">
                <a:latin typeface="HGP創英角ｺﾞｼｯｸUB" panose="020B0900000000000000" pitchFamily="50" charset="-128"/>
                <a:ea typeface="HGP創英角ｺﾞｼｯｸUB" panose="020B0900000000000000" pitchFamily="50" charset="-128"/>
              </a:rPr>
            </a:br>
            <a:r>
              <a:rPr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発売日</a:t>
            </a:r>
            <a:r>
              <a:rPr lang="en-US" altLang="ja-JP" dirty="0" smtClean="0">
                <a:latin typeface="HGP創英角ｺﾞｼｯｸUB" panose="020B0900000000000000" pitchFamily="50" charset="-128"/>
                <a:ea typeface="HGP創英角ｺﾞｼｯｸUB" panose="020B0900000000000000" pitchFamily="50" charset="-128"/>
              </a:rPr>
              <a:t>】</a:t>
            </a:r>
            <a:r>
              <a:rPr lang="ja-JP" altLang="en-US" dirty="0" smtClean="0">
                <a:latin typeface="HGP創英角ｺﾞｼｯｸUB" panose="020B0900000000000000" pitchFamily="50" charset="-128"/>
                <a:ea typeface="HGP創英角ｺﾞｼｯｸUB" panose="020B0900000000000000" pitchFamily="50" charset="-128"/>
              </a:rPr>
              <a:t>５年後</a:t>
            </a:r>
            <a:r>
              <a:rPr lang="ja-JP" altLang="en-US" dirty="0">
                <a:latin typeface="HGP創英角ｺﾞｼｯｸUB" panose="020B0900000000000000" pitchFamily="50" charset="-128"/>
                <a:ea typeface="HGP創英角ｺﾞｼｯｸUB" panose="020B0900000000000000" pitchFamily="50" charset="-128"/>
              </a:rPr>
              <a:t>の実用化を目指す</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1346063"/>
            <a:ext cx="8822022" cy="2864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a:spLocks noChangeArrowheads="1"/>
          </p:cNvSpPr>
          <p:nvPr/>
        </p:nvSpPr>
        <p:spPr bwMode="auto">
          <a:xfrm>
            <a:off x="0" y="0"/>
            <a:ext cx="9144000" cy="620713"/>
          </a:xfrm>
          <a:prstGeom prst="rect">
            <a:avLst/>
          </a:prstGeom>
          <a:solidFill>
            <a:srgbClr val="000099"/>
          </a:solidFill>
          <a:ln w="25400" algn="ctr">
            <a:solidFill>
              <a:srgbClr val="89A4A7"/>
            </a:solidFill>
            <a:miter lim="800000"/>
            <a:headEnd/>
            <a:tailEnd/>
          </a:ln>
        </p:spPr>
        <p:txBody>
          <a:bodyPr lIns="91424" tIns="45712" rIns="91424" bIns="45712" anchor="ctr"/>
          <a:lstStyle/>
          <a:p>
            <a:pPr algn="ctr"/>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陸海空のどこでも移動が可能な円盤型のロボット</a:t>
            </a:r>
          </a:p>
        </p:txBody>
      </p:sp>
    </p:spTree>
    <p:extLst>
      <p:ext uri="{BB962C8B-B14F-4D97-AF65-F5344CB8AC3E}">
        <p14:creationId xmlns:p14="http://schemas.microsoft.com/office/powerpoint/2010/main" val="3550557040"/>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763341"/>
            <a:ext cx="5209580" cy="3577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4784" y="2583300"/>
            <a:ext cx="5875739"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580112" y="755412"/>
            <a:ext cx="7992888" cy="646331"/>
          </a:xfrm>
          <a:prstGeom prst="rect">
            <a:avLst/>
          </a:prstGeom>
          <a:noFill/>
        </p:spPr>
        <p:txBody>
          <a:bodyPr wrap="square" rtlCol="0">
            <a:spAutoFit/>
          </a:bodyPr>
          <a:lstStyle/>
          <a:p>
            <a:r>
              <a:rPr kumimoji="1" lang="ja-JP" altLang="en-US" b="1" dirty="0" smtClean="0"/>
              <a:t>あまりのばかばかしさに広告担当と</a:t>
            </a:r>
            <a:endParaRPr kumimoji="1" lang="en-US" altLang="ja-JP" b="1" dirty="0" smtClean="0"/>
          </a:p>
          <a:p>
            <a:r>
              <a:rPr kumimoji="1" lang="ja-JP" altLang="en-US" b="1" dirty="0" smtClean="0"/>
              <a:t>していれないわけには。。。</a:t>
            </a:r>
            <a:r>
              <a:rPr kumimoji="1" lang="ja-JP" altLang="en-US" dirty="0" smtClean="0"/>
              <a:t>。。。</a:t>
            </a:r>
            <a:endParaRPr kumimoji="1" lang="en-US" altLang="ja-JP" dirty="0" smtClean="0"/>
          </a:p>
        </p:txBody>
      </p:sp>
      <p:sp>
        <p:nvSpPr>
          <p:cNvPr id="6" name="正方形/長方形 5"/>
          <p:cNvSpPr>
            <a:spLocks noChangeArrowheads="1"/>
          </p:cNvSpPr>
          <p:nvPr/>
        </p:nvSpPr>
        <p:spPr bwMode="auto">
          <a:xfrm>
            <a:off x="0" y="0"/>
            <a:ext cx="9144000" cy="620713"/>
          </a:xfrm>
          <a:prstGeom prst="rect">
            <a:avLst/>
          </a:prstGeom>
          <a:solidFill>
            <a:srgbClr val="000099"/>
          </a:solidFill>
          <a:ln w="25400" algn="ctr">
            <a:solidFill>
              <a:srgbClr val="89A4A7"/>
            </a:solidFill>
            <a:miter lim="800000"/>
            <a:headEnd/>
            <a:tailEnd/>
          </a:ln>
        </p:spPr>
        <p:txBody>
          <a:bodyPr lIns="91424" tIns="45712" rIns="91424" bIns="45712" anchor="ctr"/>
          <a:lstStyle/>
          <a:p>
            <a:pPr algn="ctr"/>
            <a:r>
              <a:rPr lang="ja-JP" altLang="en-US" sz="2400" b="1" dirty="0" smtClean="0">
                <a:solidFill>
                  <a:schemeClr val="bg1"/>
                </a:solidFill>
                <a:latin typeface="HGP創英角ｺﾞｼｯｸUB" panose="020B0900000000000000" pitchFamily="50" charset="-128"/>
                <a:ea typeface="HGP創英角ｺﾞｼｯｸUB" panose="020B0900000000000000" pitchFamily="50" charset="-128"/>
              </a:rPr>
              <a:t>女性が広告媒体に</a:t>
            </a:r>
            <a:endParaRPr lang="ja-JP" altLang="en-US" sz="2400" b="1"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5" name="正方形/長方形 4"/>
          <p:cNvSpPr/>
          <p:nvPr/>
        </p:nvSpPr>
        <p:spPr>
          <a:xfrm>
            <a:off x="157334" y="5644986"/>
            <a:ext cx="8673189" cy="954107"/>
          </a:xfrm>
          <a:prstGeom prst="rect">
            <a:avLst/>
          </a:prstGeom>
        </p:spPr>
        <p:txBody>
          <a:bodyPr wrap="square">
            <a:spAutoFit/>
          </a:bodyPr>
          <a:lstStyle/>
          <a:p>
            <a:r>
              <a:rPr lang="ja-JP" altLang="en-US" sz="1400" dirty="0" smtClean="0"/>
              <a:t>＜</a:t>
            </a:r>
            <a:r>
              <a:rPr lang="en-US" altLang="ja-JP" sz="1400" dirty="0" smtClean="0"/>
              <a:t>WEB</a:t>
            </a:r>
            <a:r>
              <a:rPr lang="ja-JP" altLang="en-US" sz="1400" dirty="0" smtClean="0"/>
              <a:t>サイトより＞</a:t>
            </a:r>
            <a:endParaRPr lang="en-US" altLang="ja-JP" sz="1400" dirty="0"/>
          </a:p>
          <a:p>
            <a:r>
              <a:rPr lang="ja-JP" altLang="en-US" sz="1400" dirty="0" smtClean="0"/>
              <a:t>絶</a:t>
            </a:r>
            <a:r>
              <a:rPr lang="ja-JP" altLang="en-US" sz="1400" dirty="0"/>
              <a:t>対領域広告とは、なんぴとたりとも犯すことができない女性の絶対領域に広告を出稿できる注目度満点の新しい広告サービスです。実際に実施された絶対領域広告の中から</a:t>
            </a:r>
            <a:r>
              <a:rPr lang="en-US" altLang="ja-JP" sz="1400" dirty="0"/>
              <a:t>BEST SHOT</a:t>
            </a:r>
            <a:r>
              <a:rPr lang="ja-JP" altLang="en-US" sz="1400" dirty="0"/>
              <a:t>が公開されました</a:t>
            </a:r>
            <a:r>
              <a:rPr lang="ja-JP" altLang="en-US" sz="1400" dirty="0" smtClean="0"/>
              <a:t>。</a:t>
            </a:r>
            <a:r>
              <a:rPr lang="ja-JP" altLang="en-US" sz="1400" dirty="0"/>
              <a:t/>
            </a:r>
            <a:br>
              <a:rPr lang="ja-JP" altLang="en-US" sz="1400" dirty="0"/>
            </a:br>
            <a:r>
              <a:rPr lang="ja-JP" altLang="en-US" sz="1400" dirty="0"/>
              <a:t>リリース</a:t>
            </a:r>
            <a:r>
              <a:rPr lang="en-US" altLang="ja-JP" sz="1400" dirty="0"/>
              <a:t>24</a:t>
            </a:r>
            <a:r>
              <a:rPr lang="ja-JP" altLang="en-US" sz="1400" dirty="0"/>
              <a:t>時間で</a:t>
            </a:r>
            <a:r>
              <a:rPr lang="en-US" altLang="ja-JP" sz="1400" dirty="0"/>
              <a:t>4</a:t>
            </a:r>
            <a:r>
              <a:rPr lang="ja-JP" altLang="en-US" sz="1400" dirty="0"/>
              <a:t>万アクセスに到達、既に会員様は</a:t>
            </a:r>
            <a:r>
              <a:rPr lang="en-US" altLang="ja-JP" sz="1400" dirty="0"/>
              <a:t>300</a:t>
            </a:r>
            <a:r>
              <a:rPr lang="ja-JP" altLang="en-US" sz="1400" dirty="0"/>
              <a:t>名に到達いたしました</a:t>
            </a:r>
            <a:r>
              <a:rPr lang="ja-JP" altLang="en-US" sz="1400" dirty="0" smtClean="0"/>
              <a:t>。</a:t>
            </a:r>
            <a:endParaRPr lang="ja-JP" altLang="en-US" sz="1400" dirty="0"/>
          </a:p>
        </p:txBody>
      </p:sp>
    </p:spTree>
    <p:extLst>
      <p:ext uri="{BB962C8B-B14F-4D97-AF65-F5344CB8AC3E}">
        <p14:creationId xmlns:p14="http://schemas.microsoft.com/office/powerpoint/2010/main" val="2338213900"/>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5536" y="5912405"/>
            <a:ext cx="7416824" cy="646331"/>
          </a:xfrm>
          <a:prstGeom prst="rect">
            <a:avLst/>
          </a:prstGeom>
          <a:noFill/>
        </p:spPr>
        <p:txBody>
          <a:bodyPr wrap="square" rtlCol="0">
            <a:spAutoFit/>
          </a:bodyPr>
          <a:lstStyle/>
          <a:p>
            <a:r>
              <a:rPr kumimoji="1" lang="ja-JP" altLang="en-US" dirty="0" smtClean="0">
                <a:latin typeface="HGP創英角ｺﾞｼｯｸUB" panose="020B0900000000000000" pitchFamily="50" charset="-128"/>
                <a:ea typeface="HGP創英角ｺﾞｼｯｸUB" panose="020B0900000000000000" pitchFamily="50" charset="-128"/>
              </a:rPr>
              <a:t>空撮影が簡単にできる　初心者でも簡単に飛ばせたマルチコプター</a:t>
            </a:r>
            <a:endParaRPr kumimoji="1" lang="en-US" altLang="ja-JP" dirty="0" smtClean="0">
              <a:latin typeface="HGP創英角ｺﾞｼｯｸUB" panose="020B0900000000000000" pitchFamily="50" charset="-128"/>
              <a:ea typeface="HGP創英角ｺﾞｼｯｸUB" panose="020B0900000000000000" pitchFamily="50" charset="-128"/>
            </a:endParaRPr>
          </a:p>
          <a:p>
            <a:endParaRPr kumimoji="1" lang="ja-JP" altLang="en-US"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6350" y="980728"/>
            <a:ext cx="6810576" cy="4534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a:spLocks noChangeArrowheads="1"/>
          </p:cNvSpPr>
          <p:nvPr/>
        </p:nvSpPr>
        <p:spPr bwMode="auto">
          <a:xfrm>
            <a:off x="0" y="0"/>
            <a:ext cx="9144000" cy="620713"/>
          </a:xfrm>
          <a:prstGeom prst="rect">
            <a:avLst/>
          </a:prstGeom>
          <a:solidFill>
            <a:srgbClr val="000099"/>
          </a:solidFill>
          <a:ln w="25400" algn="ctr">
            <a:solidFill>
              <a:srgbClr val="89A4A7"/>
            </a:solidFill>
            <a:miter lim="800000"/>
            <a:headEnd/>
            <a:tailEnd/>
          </a:ln>
        </p:spPr>
        <p:txBody>
          <a:bodyPr lIns="91424" tIns="45712" rIns="91424" bIns="45712" anchor="ctr"/>
          <a:lstStyle/>
          <a:p>
            <a:pPr algn="ctr"/>
            <a:r>
              <a:rPr lang="ja-JP" altLang="en-US" sz="2400" b="1" dirty="0">
                <a:solidFill>
                  <a:schemeClr val="bg1"/>
                </a:solidFill>
                <a:latin typeface="HGP創英角ｺﾞｼｯｸUB" panose="020B0900000000000000" pitchFamily="50" charset="-128"/>
                <a:ea typeface="HGP創英角ｺﾞｼｯｸUB" panose="020B0900000000000000" pitchFamily="50" charset="-128"/>
              </a:rPr>
              <a:t>空撮影が簡単にできる　初心者でも簡単に飛ばせた</a:t>
            </a:r>
            <a:r>
              <a:rPr lang="ja-JP" altLang="en-US" sz="2400" b="1" dirty="0" smtClean="0">
                <a:solidFill>
                  <a:schemeClr val="bg1"/>
                </a:solidFill>
                <a:latin typeface="HGP創英角ｺﾞｼｯｸUB" panose="020B0900000000000000" pitchFamily="50" charset="-128"/>
                <a:ea typeface="HGP創英角ｺﾞｼｯｸUB" panose="020B0900000000000000" pitchFamily="50" charset="-128"/>
              </a:rPr>
              <a:t>マルチコプター</a:t>
            </a:r>
            <a:endParaRPr lang="ja-JP" altLang="en-US" sz="2400" b="1" dirty="0">
              <a:solidFill>
                <a:schemeClr val="bg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953199003"/>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70" y="908720"/>
            <a:ext cx="8316416" cy="2276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363782" y="5469031"/>
            <a:ext cx="8136904" cy="1200329"/>
          </a:xfrm>
          <a:prstGeom prst="rect">
            <a:avLst/>
          </a:prstGeom>
          <a:noFill/>
        </p:spPr>
        <p:txBody>
          <a:bodyPr wrap="square" rtlCol="0">
            <a:spAutoFit/>
          </a:bodyPr>
          <a:lstStyle/>
          <a:p>
            <a:r>
              <a:rPr kumimoji="1" lang="ja-JP" altLang="en-US" sz="2400" dirty="0" smtClean="0"/>
              <a:t>国土交通省の勉強会の試算では、アダプティブ・クルーズコントロール（</a:t>
            </a:r>
            <a:r>
              <a:rPr kumimoji="1" lang="en-US" altLang="ja-JP" sz="2400" dirty="0" smtClean="0"/>
              <a:t>ACC</a:t>
            </a:r>
            <a:r>
              <a:rPr kumimoji="1" lang="ja-JP" altLang="en-US" sz="2400" dirty="0" err="1" smtClean="0"/>
              <a:t>、</a:t>
            </a:r>
            <a:r>
              <a:rPr kumimoji="1" lang="ja-JP" altLang="en-US" sz="2400" dirty="0" smtClean="0"/>
              <a:t>車間・</a:t>
            </a:r>
            <a:r>
              <a:rPr lang="ja-JP" altLang="en-US" sz="2400" dirty="0" smtClean="0"/>
              <a:t>車速の自動制御）対応車が３</a:t>
            </a:r>
            <a:r>
              <a:rPr kumimoji="1" lang="ja-JP" altLang="en-US" sz="2400" dirty="0" smtClean="0"/>
              <a:t>割まで増えると高速道路の渋滞が半分に！</a:t>
            </a:r>
            <a:endParaRPr kumimoji="1" lang="ja-JP" altLang="en-US" sz="2400" dirty="0"/>
          </a:p>
        </p:txBody>
      </p:sp>
      <p:sp>
        <p:nvSpPr>
          <p:cNvPr id="4" name="正方形/長方形 3"/>
          <p:cNvSpPr>
            <a:spLocks noChangeArrowheads="1"/>
          </p:cNvSpPr>
          <p:nvPr/>
        </p:nvSpPr>
        <p:spPr bwMode="auto">
          <a:xfrm>
            <a:off x="0" y="0"/>
            <a:ext cx="9144000" cy="620713"/>
          </a:xfrm>
          <a:prstGeom prst="rect">
            <a:avLst/>
          </a:prstGeom>
          <a:solidFill>
            <a:srgbClr val="000099"/>
          </a:solidFill>
          <a:ln w="25400" algn="ctr">
            <a:solidFill>
              <a:srgbClr val="89A4A7"/>
            </a:solidFill>
            <a:miter lim="800000"/>
            <a:headEnd/>
            <a:tailEnd/>
          </a:ln>
        </p:spPr>
        <p:txBody>
          <a:bodyPr lIns="91424" tIns="45712" rIns="91424" bIns="45712" anchor="ctr"/>
          <a:lstStyle/>
          <a:p>
            <a:pPr algn="ctr"/>
            <a:r>
              <a:rPr lang="ja-JP" altLang="en-US" sz="2400" dirty="0" smtClean="0">
                <a:solidFill>
                  <a:srgbClr val="FFFFFF"/>
                </a:solidFill>
                <a:latin typeface="HGP創英角ｺﾞｼｯｸUB" pitchFamily="50" charset="-128"/>
                <a:ea typeface="HGP創英角ｺﾞｼｯｸUB" pitchFamily="50" charset="-128"/>
              </a:rPr>
              <a:t>高速道路の渋滞が半分に</a:t>
            </a:r>
            <a:endParaRPr lang="ja-JP" altLang="en-US" sz="2400" dirty="0">
              <a:solidFill>
                <a:srgbClr val="FFFFFF"/>
              </a:solidFill>
              <a:latin typeface="HGP創英角ｺﾞｼｯｸUB" pitchFamily="50" charset="-128"/>
              <a:ea typeface="HGP創英角ｺﾞｼｯｸUB"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383" y="3445697"/>
            <a:ext cx="3313933" cy="1556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8965" y="3321660"/>
            <a:ext cx="2664296" cy="1742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1740009"/>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692696"/>
            <a:ext cx="6840760" cy="5077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a:spLocks noChangeArrowheads="1"/>
          </p:cNvSpPr>
          <p:nvPr/>
        </p:nvSpPr>
        <p:spPr bwMode="auto">
          <a:xfrm>
            <a:off x="0" y="0"/>
            <a:ext cx="9144000" cy="620713"/>
          </a:xfrm>
          <a:prstGeom prst="rect">
            <a:avLst/>
          </a:prstGeom>
          <a:solidFill>
            <a:srgbClr val="000099"/>
          </a:solidFill>
          <a:ln w="25400" algn="ctr">
            <a:solidFill>
              <a:srgbClr val="89A4A7"/>
            </a:solidFill>
            <a:miter lim="800000"/>
            <a:headEnd/>
            <a:tailEnd/>
          </a:ln>
        </p:spPr>
        <p:txBody>
          <a:bodyPr lIns="91424" tIns="45712" rIns="91424" bIns="45712" anchor="ctr"/>
          <a:lstStyle/>
          <a:p>
            <a:pPr algn="ctr"/>
            <a:r>
              <a:rPr lang="ja-JP" altLang="en-US" sz="2400" b="1" dirty="0" smtClean="0">
                <a:solidFill>
                  <a:schemeClr val="bg1"/>
                </a:solidFill>
                <a:latin typeface="HGP創英角ｺﾞｼｯｸUB" panose="020B0900000000000000" pitchFamily="50" charset="-128"/>
                <a:ea typeface="HGP創英角ｺﾞｼｯｸUB" panose="020B0900000000000000" pitchFamily="50" charset="-128"/>
              </a:rPr>
              <a:t>大人の三輪車</a:t>
            </a:r>
            <a:endParaRPr lang="ja-JP" altLang="en-US" sz="2400" b="1"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5" name="正方形/長方形 4"/>
          <p:cNvSpPr/>
          <p:nvPr/>
        </p:nvSpPr>
        <p:spPr>
          <a:xfrm>
            <a:off x="179512" y="6237312"/>
            <a:ext cx="6037230" cy="461665"/>
          </a:xfrm>
          <a:prstGeom prst="rect">
            <a:avLst/>
          </a:prstGeom>
        </p:spPr>
        <p:txBody>
          <a:bodyPr wrap="none">
            <a:spAutoFit/>
          </a:bodyPr>
          <a:lstStyle/>
          <a:p>
            <a:r>
              <a:rPr lang="ja-JP" altLang="en-US" dirty="0"/>
              <a:t>　</a:t>
            </a:r>
            <a:r>
              <a:rPr lang="ja-JP" altLang="en-US" sz="2400" dirty="0"/>
              <a:t>普通免許で乗ることが可能　　２００万円から</a:t>
            </a:r>
          </a:p>
        </p:txBody>
      </p:sp>
      <p:sp>
        <p:nvSpPr>
          <p:cNvPr id="6" name="正方形/長方形 5"/>
          <p:cNvSpPr/>
          <p:nvPr/>
        </p:nvSpPr>
        <p:spPr>
          <a:xfrm>
            <a:off x="395536" y="5867980"/>
            <a:ext cx="8496944" cy="461665"/>
          </a:xfrm>
          <a:prstGeom prst="rect">
            <a:avLst/>
          </a:prstGeom>
        </p:spPr>
        <p:txBody>
          <a:bodyPr wrap="square">
            <a:spAutoFit/>
          </a:bodyPr>
          <a:lstStyle/>
          <a:p>
            <a:r>
              <a:rPr lang="en-US" altLang="ja-JP" sz="2400" dirty="0"/>
              <a:t>BRP</a:t>
            </a:r>
            <a:r>
              <a:rPr lang="ja-JP" altLang="en-US" sz="2400" dirty="0"/>
              <a:t>（ボンバルディア・レクリエーショナル・プロダクツ）社</a:t>
            </a:r>
          </a:p>
        </p:txBody>
      </p:sp>
    </p:spTree>
    <p:extLst>
      <p:ext uri="{BB962C8B-B14F-4D97-AF65-F5344CB8AC3E}">
        <p14:creationId xmlns:p14="http://schemas.microsoft.com/office/powerpoint/2010/main" val="1107854733"/>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3"/>
          <p:cNvSpPr>
            <a:spLocks noChangeArrowheads="1"/>
          </p:cNvSpPr>
          <p:nvPr/>
        </p:nvSpPr>
        <p:spPr bwMode="auto">
          <a:xfrm>
            <a:off x="0" y="0"/>
            <a:ext cx="9144000" cy="620713"/>
          </a:xfrm>
          <a:prstGeom prst="rect">
            <a:avLst/>
          </a:prstGeom>
          <a:solidFill>
            <a:srgbClr val="000099"/>
          </a:solidFill>
          <a:ln w="25400" algn="ctr">
            <a:solidFill>
              <a:srgbClr val="89A4A7"/>
            </a:solidFill>
            <a:miter lim="800000"/>
            <a:headEnd/>
            <a:tailEnd/>
          </a:ln>
        </p:spPr>
        <p:txBody>
          <a:bodyPr lIns="91424" tIns="45712" rIns="91424" bIns="45712" anchor="ctr"/>
          <a:lstStyle/>
          <a:p>
            <a:pPr algn="ctr"/>
            <a:r>
              <a:rPr lang="ja-JP" altLang="en-US" sz="2400" b="1" dirty="0">
                <a:solidFill>
                  <a:schemeClr val="bg1"/>
                </a:solidFill>
                <a:latin typeface="HGP創英角ｺﾞｼｯｸUB" panose="020B0900000000000000" pitchFamily="50" charset="-128"/>
                <a:ea typeface="HGP創英角ｺﾞｼｯｸUB" panose="020B0900000000000000" pitchFamily="50" charset="-128"/>
              </a:rPr>
              <a:t>歩行を補助する３輪の歩行器</a:t>
            </a:r>
          </a:p>
        </p:txBody>
      </p:sp>
      <p:sp>
        <p:nvSpPr>
          <p:cNvPr id="4" name="正方形/長方形 3"/>
          <p:cNvSpPr/>
          <p:nvPr/>
        </p:nvSpPr>
        <p:spPr>
          <a:xfrm>
            <a:off x="89756" y="4272677"/>
            <a:ext cx="8964488" cy="2585323"/>
          </a:xfrm>
          <a:prstGeom prst="rect">
            <a:avLst/>
          </a:prstGeom>
        </p:spPr>
        <p:txBody>
          <a:bodyPr wrap="square">
            <a:spAutoFit/>
          </a:bodyPr>
          <a:lstStyle/>
          <a:p>
            <a:r>
              <a:rPr lang="en-US" altLang="ja-JP" dirty="0"/>
              <a:t>【</a:t>
            </a:r>
            <a:r>
              <a:rPr lang="ja-JP" altLang="en-US" dirty="0"/>
              <a:t>商品名</a:t>
            </a:r>
            <a:r>
              <a:rPr lang="en-US" altLang="ja-JP" dirty="0" smtClean="0"/>
              <a:t>】</a:t>
            </a:r>
            <a:r>
              <a:rPr lang="ja-JP" altLang="en-US" dirty="0" smtClean="0"/>
              <a:t>楽</a:t>
            </a:r>
            <a:r>
              <a:rPr lang="ja-JP" altLang="en-US" dirty="0"/>
              <a:t>ウォーク</a:t>
            </a:r>
            <a:br>
              <a:rPr lang="ja-JP" altLang="en-US" dirty="0"/>
            </a:br>
            <a:r>
              <a:rPr lang="en-US" altLang="ja-JP" dirty="0"/>
              <a:t>【</a:t>
            </a:r>
            <a:r>
              <a:rPr lang="ja-JP" altLang="en-US" dirty="0"/>
              <a:t>商品の特徴</a:t>
            </a:r>
            <a:r>
              <a:rPr lang="en-US" altLang="ja-JP" dirty="0"/>
              <a:t>】</a:t>
            </a:r>
            <a:br>
              <a:rPr lang="en-US" altLang="ja-JP" dirty="0"/>
            </a:br>
            <a:r>
              <a:rPr lang="ja-JP" altLang="en-US" dirty="0"/>
              <a:t>歩行を補助する３輪の歩行器。３輪なので両足を使えます。後部にもハンドルがついているため介助者が歩くことを助ける使い方も可能。イスの部分は、高さを簡単に調節できます。広いスーパーマーケットや美術館など室内での使用を想定しています。</a:t>
            </a:r>
            <a:br>
              <a:rPr lang="ja-JP" altLang="en-US" dirty="0"/>
            </a:br>
            <a:r>
              <a:rPr lang="en-US" altLang="ja-JP" dirty="0"/>
              <a:t>【</a:t>
            </a:r>
            <a:r>
              <a:rPr lang="ja-JP" altLang="en-US" dirty="0"/>
              <a:t>企業名</a:t>
            </a:r>
            <a:r>
              <a:rPr lang="en-US" altLang="ja-JP" dirty="0"/>
              <a:t>】</a:t>
            </a:r>
            <a:br>
              <a:rPr lang="en-US" altLang="ja-JP" dirty="0"/>
            </a:br>
            <a:r>
              <a:rPr lang="ja-JP" altLang="en-US" dirty="0"/>
              <a:t>菊池</a:t>
            </a:r>
            <a:r>
              <a:rPr lang="ja-JP" altLang="en-US" dirty="0" smtClean="0"/>
              <a:t>製作所</a:t>
            </a:r>
            <a:endParaRPr lang="en-US" altLang="ja-JP" dirty="0" smtClean="0"/>
          </a:p>
          <a:p>
            <a:r>
              <a:rPr lang="en-US" altLang="ja-JP" dirty="0" smtClean="0"/>
              <a:t>【</a:t>
            </a:r>
            <a:r>
              <a:rPr lang="ja-JP" altLang="en-US" dirty="0"/>
              <a:t>価格</a:t>
            </a:r>
            <a:r>
              <a:rPr lang="en-US" altLang="ja-JP" dirty="0" smtClean="0"/>
              <a:t>】</a:t>
            </a:r>
            <a:r>
              <a:rPr lang="ja-JP" altLang="en-US" dirty="0" smtClean="0"/>
              <a:t>８万円</a:t>
            </a:r>
            <a:r>
              <a:rPr lang="ja-JP" altLang="en-US" dirty="0"/>
              <a:t/>
            </a:r>
            <a:br>
              <a:rPr lang="ja-JP" altLang="en-US" dirty="0"/>
            </a:br>
            <a:r>
              <a:rPr lang="en-US" altLang="ja-JP" dirty="0"/>
              <a:t>【</a:t>
            </a:r>
            <a:r>
              <a:rPr lang="ja-JP" altLang="en-US" dirty="0"/>
              <a:t>発売日</a:t>
            </a:r>
            <a:r>
              <a:rPr lang="en-US" altLang="ja-JP" dirty="0" smtClean="0"/>
              <a:t>】</a:t>
            </a:r>
            <a:r>
              <a:rPr lang="ja-JP" altLang="en-US" dirty="0" smtClean="0"/>
              <a:t>発売中</a:t>
            </a:r>
            <a:endParaRPr lang="ja-JP" alt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788430"/>
            <a:ext cx="5997699" cy="3339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4698372"/>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3"/>
          <p:cNvSpPr>
            <a:spLocks noChangeArrowheads="1"/>
          </p:cNvSpPr>
          <p:nvPr/>
        </p:nvSpPr>
        <p:spPr bwMode="auto">
          <a:xfrm>
            <a:off x="0" y="0"/>
            <a:ext cx="9144000" cy="620713"/>
          </a:xfrm>
          <a:prstGeom prst="rect">
            <a:avLst/>
          </a:prstGeom>
          <a:solidFill>
            <a:srgbClr val="000099"/>
          </a:solidFill>
          <a:ln w="25400" algn="ctr">
            <a:solidFill>
              <a:srgbClr val="89A4A7"/>
            </a:solidFill>
            <a:miter lim="800000"/>
            <a:headEnd/>
            <a:tailEnd/>
          </a:ln>
        </p:spPr>
        <p:txBody>
          <a:bodyPr lIns="91424" tIns="45712" rIns="91424" bIns="45712" anchor="ctr"/>
          <a:lstStyle/>
          <a:p>
            <a:pPr algn="ctr"/>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スマートフォンでワンタッチ開閉可能なスマート南京錠「</a:t>
            </a:r>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TEO</a:t>
            </a:r>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a:t>
            </a:r>
          </a:p>
        </p:txBody>
      </p:sp>
      <p:sp>
        <p:nvSpPr>
          <p:cNvPr id="4" name="正方形/長方形 3"/>
          <p:cNvSpPr/>
          <p:nvPr/>
        </p:nvSpPr>
        <p:spPr>
          <a:xfrm>
            <a:off x="179512" y="692696"/>
            <a:ext cx="8560721" cy="646331"/>
          </a:xfrm>
          <a:prstGeom prst="rect">
            <a:avLst/>
          </a:prstGeom>
        </p:spPr>
        <p:txBody>
          <a:bodyPr wrap="square">
            <a:spAutoFit/>
          </a:bodyPr>
          <a:lstStyle/>
          <a:p>
            <a:r>
              <a:rPr lang="ja-JP" altLang="en-US" dirty="0" smtClean="0">
                <a:latin typeface="HGP創英角ｺﾞｼｯｸUB" panose="020B0900000000000000" pitchFamily="50" charset="-128"/>
                <a:ea typeface="HGP創英角ｺﾞｼｯｸUB" panose="020B0900000000000000" pitchFamily="50" charset="-128"/>
              </a:rPr>
              <a:t>南京錠</a:t>
            </a:r>
            <a:r>
              <a:rPr lang="ja-JP" altLang="en-US" dirty="0">
                <a:latin typeface="HGP創英角ｺﾞｼｯｸUB" panose="020B0900000000000000" pitchFamily="50" charset="-128"/>
                <a:ea typeface="HGP創英角ｺﾞｼｯｸUB" panose="020B0900000000000000" pitchFamily="50" charset="-128"/>
              </a:rPr>
              <a:t>をスマートフォンから管理できるようにしたのが「</a:t>
            </a:r>
            <a:r>
              <a:rPr lang="en-US" altLang="ja-JP" b="1" dirty="0">
                <a:latin typeface="HGP創英角ｺﾞｼｯｸUB" panose="020B0900000000000000" pitchFamily="50" charset="-128"/>
                <a:ea typeface="HGP創英角ｺﾞｼｯｸUB" panose="020B0900000000000000" pitchFamily="50" charset="-128"/>
              </a:rPr>
              <a:t>TEO</a:t>
            </a:r>
            <a:r>
              <a:rPr lang="ja-JP" altLang="en-US" dirty="0">
                <a:latin typeface="HGP創英角ｺﾞｼｯｸUB" panose="020B0900000000000000" pitchFamily="50" charset="-128"/>
                <a:ea typeface="HGP創英角ｺﾞｼｯｸUB" panose="020B0900000000000000" pitchFamily="50" charset="-128"/>
              </a:rPr>
              <a:t>」で、</a:t>
            </a:r>
            <a:r>
              <a:rPr lang="en-US" altLang="ja-JP" dirty="0">
                <a:latin typeface="HGP創英角ｺﾞｼｯｸUB" panose="020B0900000000000000" pitchFamily="50" charset="-128"/>
                <a:ea typeface="HGP創英角ｺﾞｼｯｸUB" panose="020B0900000000000000" pitchFamily="50" charset="-128"/>
              </a:rPr>
              <a:t>TEO</a:t>
            </a:r>
            <a:r>
              <a:rPr lang="ja-JP" altLang="en-US" dirty="0">
                <a:latin typeface="HGP創英角ｺﾞｼｯｸUB" panose="020B0900000000000000" pitchFamily="50" charset="-128"/>
                <a:ea typeface="HGP創英角ｺﾞｼｯｸUB" panose="020B0900000000000000" pitchFamily="50" charset="-128"/>
              </a:rPr>
              <a:t>の開閉をスマートフォンからワンタッチで行えたり、他人に</a:t>
            </a:r>
            <a:r>
              <a:rPr lang="en-US" altLang="ja-JP" dirty="0">
                <a:latin typeface="HGP創英角ｺﾞｼｯｸUB" panose="020B0900000000000000" pitchFamily="50" charset="-128"/>
                <a:ea typeface="HGP創英角ｺﾞｼｯｸUB" panose="020B0900000000000000" pitchFamily="50" charset="-128"/>
              </a:rPr>
              <a:t>TEO</a:t>
            </a:r>
            <a:r>
              <a:rPr lang="ja-JP" altLang="en-US" dirty="0">
                <a:latin typeface="HGP創英角ｺﾞｼｯｸUB" panose="020B0900000000000000" pitchFamily="50" charset="-128"/>
                <a:ea typeface="HGP創英角ｺﾞｼｯｸUB" panose="020B0900000000000000" pitchFamily="50" charset="-128"/>
              </a:rPr>
              <a:t>の開閉権限を付与したりすることも</a:t>
            </a:r>
            <a:r>
              <a:rPr lang="ja-JP" altLang="en-US" dirty="0" smtClean="0">
                <a:latin typeface="HGP創英角ｺﾞｼｯｸUB" panose="020B0900000000000000" pitchFamily="50" charset="-128"/>
                <a:ea typeface="HGP創英角ｺﾞｼｯｸUB" panose="020B0900000000000000" pitchFamily="50" charset="-128"/>
              </a:rPr>
              <a:t>可能</a:t>
            </a:r>
            <a:endParaRPr lang="ja-JP" altLang="en-US" dirty="0">
              <a:latin typeface="HGP創英角ｺﾞｼｯｸUB" panose="020B0900000000000000" pitchFamily="50" charset="-128"/>
              <a:ea typeface="HGP創英角ｺﾞｼｯｸUB" panose="020B0900000000000000" pitchFamily="50"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71" y="1556792"/>
            <a:ext cx="4336704" cy="245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a:xfrm>
            <a:off x="107504" y="4221088"/>
            <a:ext cx="7345950" cy="523220"/>
          </a:xfrm>
          <a:prstGeom prst="rect">
            <a:avLst/>
          </a:prstGeom>
        </p:spPr>
        <p:txBody>
          <a:bodyPr wrap="square">
            <a:spAutoFit/>
          </a:bodyPr>
          <a:lstStyle/>
          <a:p>
            <a:r>
              <a:rPr lang="en-US" altLang="ja-JP" sz="1400" dirty="0">
                <a:latin typeface="HGP創英角ｺﾞｼｯｸUB" panose="020B0900000000000000" pitchFamily="50" charset="-128"/>
                <a:ea typeface="HGP創英角ｺﾞｼｯｸUB" panose="020B0900000000000000" pitchFamily="50" charset="-128"/>
              </a:rPr>
              <a:t>TEO</a:t>
            </a:r>
            <a:r>
              <a:rPr lang="ja-JP" altLang="en-US" sz="1400" dirty="0">
                <a:latin typeface="HGP創英角ｺﾞｼｯｸUB" panose="020B0900000000000000" pitchFamily="50" charset="-128"/>
                <a:ea typeface="HGP創英角ｺﾞｼｯｸUB" panose="020B0900000000000000" pitchFamily="50" charset="-128"/>
              </a:rPr>
              <a:t>の開閉を行う際は、アプリを開いてアイコンをタップすれば</a:t>
            </a:r>
            <a:r>
              <a:rPr lang="en-US" altLang="ja-JP" sz="1400" dirty="0">
                <a:latin typeface="HGP創英角ｺﾞｼｯｸUB" panose="020B0900000000000000" pitchFamily="50" charset="-128"/>
                <a:ea typeface="HGP創英角ｺﾞｼｯｸUB" panose="020B0900000000000000" pitchFamily="50" charset="-128"/>
              </a:rPr>
              <a:t>OK</a:t>
            </a:r>
            <a:r>
              <a:rPr lang="ja-JP" altLang="en-US" sz="1400" dirty="0" err="1">
                <a:latin typeface="HGP創英角ｺﾞｼｯｸUB" panose="020B0900000000000000" pitchFamily="50" charset="-128"/>
                <a:ea typeface="HGP創英角ｺﾞｼｯｸUB" panose="020B0900000000000000" pitchFamily="50" charset="-128"/>
              </a:rPr>
              <a:t>。</a:t>
            </a:r>
            <a:r>
              <a:rPr lang="ja-JP" altLang="en-US" sz="1400" dirty="0">
                <a:latin typeface="HGP創英角ｺﾞｼｯｸUB" panose="020B0900000000000000" pitchFamily="50" charset="-128"/>
                <a:ea typeface="HGP創英角ｺﾞｼｯｸUB" panose="020B0900000000000000" pitchFamily="50" charset="-128"/>
              </a:rPr>
              <a:t/>
            </a:r>
            <a:br>
              <a:rPr lang="ja-JP" altLang="en-US" sz="1400" dirty="0">
                <a:latin typeface="HGP創英角ｺﾞｼｯｸUB" panose="020B0900000000000000" pitchFamily="50" charset="-128"/>
                <a:ea typeface="HGP創英角ｺﾞｼｯｸUB" panose="020B0900000000000000" pitchFamily="50" charset="-128"/>
              </a:rPr>
            </a:br>
            <a:endParaRPr lang="ja-JP" altLang="en-US" sz="1400" dirty="0">
              <a:latin typeface="HGP創英角ｺﾞｼｯｸUB" panose="020B0900000000000000" pitchFamily="50" charset="-128"/>
              <a:ea typeface="HGP創英角ｺﾞｼｯｸUB" panose="020B0900000000000000" pitchFamily="50" charset="-128"/>
            </a:endParaRPr>
          </a:p>
        </p:txBody>
      </p:sp>
      <p:sp>
        <p:nvSpPr>
          <p:cNvPr id="7" name="正方形/長方形 6"/>
          <p:cNvSpPr/>
          <p:nvPr/>
        </p:nvSpPr>
        <p:spPr>
          <a:xfrm>
            <a:off x="35496" y="4653136"/>
            <a:ext cx="8547591" cy="738664"/>
          </a:xfrm>
          <a:prstGeom prst="rect">
            <a:avLst/>
          </a:prstGeom>
        </p:spPr>
        <p:txBody>
          <a:bodyPr wrap="square">
            <a:spAutoFit/>
          </a:bodyPr>
          <a:lstStyle/>
          <a:p>
            <a:r>
              <a:rPr lang="ja-JP" altLang="en-US" sz="1400" dirty="0">
                <a:latin typeface="HGP創英角ｺﾞｼｯｸUB" panose="020B0900000000000000" pitchFamily="50" charset="-128"/>
                <a:ea typeface="HGP創英角ｺﾞｼｯｸUB" panose="020B0900000000000000" pitchFamily="50" charset="-128"/>
              </a:rPr>
              <a:t>さらに</a:t>
            </a:r>
            <a:r>
              <a:rPr lang="en-US" altLang="ja-JP" sz="1400" dirty="0">
                <a:latin typeface="HGP創英角ｺﾞｼｯｸUB" panose="020B0900000000000000" pitchFamily="50" charset="-128"/>
                <a:ea typeface="HGP創英角ｺﾞｼｯｸUB" panose="020B0900000000000000" pitchFamily="50" charset="-128"/>
              </a:rPr>
              <a:t>TEO</a:t>
            </a:r>
            <a:r>
              <a:rPr lang="ja-JP" altLang="en-US" sz="1400" dirty="0">
                <a:latin typeface="HGP創英角ｺﾞｼｯｸUB" panose="020B0900000000000000" pitchFamily="50" charset="-128"/>
                <a:ea typeface="HGP創英角ｺﾞｼｯｸUB" panose="020B0900000000000000" pitchFamily="50" charset="-128"/>
              </a:rPr>
              <a:t>では開閉権限を他ユーザーに一時的に与えることも可能で、具体的に回数制限や時間</a:t>
            </a:r>
            <a:r>
              <a:rPr lang="en-US" altLang="ja-JP" sz="1400" dirty="0">
                <a:latin typeface="HGP創英角ｺﾞｼｯｸUB" panose="020B0900000000000000" pitchFamily="50" charset="-128"/>
                <a:ea typeface="HGP創英角ｺﾞｼｯｸUB" panose="020B0900000000000000" pitchFamily="50" charset="-128"/>
              </a:rPr>
              <a:t>(</a:t>
            </a:r>
            <a:r>
              <a:rPr lang="ja-JP" altLang="en-US" sz="1400" dirty="0">
                <a:latin typeface="HGP創英角ｺﾞｼｯｸUB" panose="020B0900000000000000" pitchFamily="50" charset="-128"/>
                <a:ea typeface="HGP創英角ｺﾞｼｯｸUB" panose="020B0900000000000000" pitchFamily="50" charset="-128"/>
              </a:rPr>
              <a:t>何時</a:t>
            </a:r>
            <a:r>
              <a:rPr lang="ja-JP" altLang="en-US" sz="1400" dirty="0" smtClean="0">
                <a:latin typeface="HGP創英角ｺﾞｼｯｸUB" panose="020B0900000000000000" pitchFamily="50" charset="-128"/>
                <a:ea typeface="HGP創英角ｺﾞｼｯｸUB" panose="020B0900000000000000" pitchFamily="50" charset="-128"/>
              </a:rPr>
              <a:t>から</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smtClean="0">
                <a:latin typeface="HGP創英角ｺﾞｼｯｸUB" panose="020B0900000000000000" pitchFamily="50" charset="-128"/>
                <a:ea typeface="HGP創英角ｺﾞｼｯｸUB" panose="020B0900000000000000" pitchFamily="50" charset="-128"/>
              </a:rPr>
              <a:t>何時</a:t>
            </a:r>
            <a:r>
              <a:rPr lang="ja-JP" altLang="en-US" sz="1400" dirty="0">
                <a:latin typeface="HGP創英角ｺﾞｼｯｸUB" panose="020B0900000000000000" pitchFamily="50" charset="-128"/>
                <a:ea typeface="HGP創英角ｺﾞｼｯｸUB" panose="020B0900000000000000" pitchFamily="50" charset="-128"/>
              </a:rPr>
              <a:t>の間</a:t>
            </a:r>
            <a:r>
              <a:rPr lang="en-US" altLang="ja-JP" sz="1400" dirty="0">
                <a:latin typeface="HGP創英角ｺﾞｼｯｸUB" panose="020B0900000000000000" pitchFamily="50" charset="-128"/>
                <a:ea typeface="HGP創英角ｺﾞｼｯｸUB" panose="020B0900000000000000" pitchFamily="50" charset="-128"/>
              </a:rPr>
              <a:t>)</a:t>
            </a:r>
            <a:r>
              <a:rPr lang="ja-JP" altLang="en-US" sz="1400" dirty="0">
                <a:latin typeface="HGP創英角ｺﾞｼｯｸUB" panose="020B0900000000000000" pitchFamily="50" charset="-128"/>
                <a:ea typeface="HGP創英角ｺﾞｼｯｸUB" panose="020B0900000000000000" pitchFamily="50" charset="-128"/>
              </a:rPr>
              <a:t>制限で</a:t>
            </a:r>
            <a:r>
              <a:rPr lang="en-US" altLang="ja-JP" sz="1400" dirty="0">
                <a:latin typeface="HGP創英角ｺﾞｼｯｸUB" panose="020B0900000000000000" pitchFamily="50" charset="-128"/>
                <a:ea typeface="HGP創英角ｺﾞｼｯｸUB" panose="020B0900000000000000" pitchFamily="50" charset="-128"/>
              </a:rPr>
              <a:t>TEO</a:t>
            </a:r>
            <a:r>
              <a:rPr lang="ja-JP" altLang="en-US" sz="1400" dirty="0">
                <a:latin typeface="HGP創英角ｺﾞｼｯｸUB" panose="020B0900000000000000" pitchFamily="50" charset="-128"/>
                <a:ea typeface="HGP創英角ｺﾞｼｯｸUB" panose="020B0900000000000000" pitchFamily="50" charset="-128"/>
              </a:rPr>
              <a:t>を開閉可能になるよう設定したりも</a:t>
            </a:r>
            <a:r>
              <a:rPr lang="ja-JP" altLang="en-US" sz="1400" dirty="0" smtClean="0">
                <a:latin typeface="HGP創英角ｺﾞｼｯｸUB" panose="020B0900000000000000" pitchFamily="50" charset="-128"/>
                <a:ea typeface="HGP創英角ｺﾞｼｯｸUB" panose="020B0900000000000000" pitchFamily="50" charset="-128"/>
              </a:rPr>
              <a:t>できる。</a:t>
            </a:r>
            <a:r>
              <a:rPr lang="ja-JP" altLang="en-US" sz="1400" dirty="0">
                <a:latin typeface="HGP創英角ｺﾞｼｯｸUB" panose="020B0900000000000000" pitchFamily="50" charset="-128"/>
                <a:ea typeface="HGP創英角ｺﾞｼｯｸUB" panose="020B0900000000000000" pitchFamily="50" charset="-128"/>
              </a:rPr>
              <a:t/>
            </a:r>
            <a:br>
              <a:rPr lang="ja-JP" altLang="en-US" sz="1400" dirty="0">
                <a:latin typeface="HGP創英角ｺﾞｼｯｸUB" panose="020B0900000000000000" pitchFamily="50" charset="-128"/>
                <a:ea typeface="HGP創英角ｺﾞｼｯｸUB" panose="020B0900000000000000" pitchFamily="50" charset="-128"/>
              </a:rPr>
            </a:br>
            <a:endParaRPr lang="ja-JP" altLang="en-US" sz="1400" dirty="0">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a:xfrm>
            <a:off x="35496" y="5301208"/>
            <a:ext cx="8560721" cy="1384995"/>
          </a:xfrm>
          <a:prstGeom prst="rect">
            <a:avLst/>
          </a:prstGeom>
        </p:spPr>
        <p:txBody>
          <a:bodyPr wrap="square">
            <a:spAutoFit/>
          </a:bodyPr>
          <a:lstStyle/>
          <a:p>
            <a:r>
              <a:rPr lang="ja-JP" altLang="en-US" sz="1400" dirty="0">
                <a:latin typeface="HGP創英角ｺﾞｼｯｸUB" panose="020B0900000000000000" pitchFamily="50" charset="-128"/>
                <a:ea typeface="HGP創英角ｺﾞｼｯｸUB" panose="020B0900000000000000" pitchFamily="50" charset="-128"/>
              </a:rPr>
              <a:t>この機能を応用すれば、友達に「自転車貸して」とメールを送り</a:t>
            </a:r>
            <a:r>
              <a:rPr lang="en-US" altLang="ja-JP" sz="1400" dirty="0" smtClean="0">
                <a:latin typeface="HGP創英角ｺﾞｼｯｸUB" panose="020B0900000000000000" pitchFamily="50" charset="-128"/>
                <a:ea typeface="HGP創英角ｺﾞｼｯｸUB" panose="020B0900000000000000" pitchFamily="50" charset="-128"/>
              </a:rPr>
              <a:t>……</a:t>
            </a:r>
            <a:r>
              <a:rPr lang="ja-JP" altLang="en-US" sz="1400" dirty="0">
                <a:latin typeface="HGP創英角ｺﾞｼｯｸUB" panose="020B0900000000000000" pitchFamily="50" charset="-128"/>
                <a:ea typeface="HGP創英角ｺﾞｼｯｸUB" panose="020B0900000000000000" pitchFamily="50" charset="-128"/>
              </a:rPr>
              <a:t>自転車のカギを</a:t>
            </a:r>
            <a:r>
              <a:rPr lang="en-US" altLang="ja-JP" sz="1400" dirty="0">
                <a:latin typeface="HGP創英角ｺﾞｼｯｸUB" panose="020B0900000000000000" pitchFamily="50" charset="-128"/>
                <a:ea typeface="HGP創英角ｺﾞｼｯｸUB" panose="020B0900000000000000" pitchFamily="50" charset="-128"/>
              </a:rPr>
              <a:t>TEO</a:t>
            </a:r>
            <a:r>
              <a:rPr lang="ja-JP" altLang="en-US" sz="1400" dirty="0">
                <a:latin typeface="HGP創英角ｺﾞｼｯｸUB" panose="020B0900000000000000" pitchFamily="50" charset="-128"/>
                <a:ea typeface="HGP創英角ｺﾞｼｯｸUB" panose="020B0900000000000000" pitchFamily="50" charset="-128"/>
              </a:rPr>
              <a:t>アプリで受け取り</a:t>
            </a:r>
            <a:r>
              <a:rPr lang="en-US" altLang="ja-JP" sz="1400" dirty="0" smtClean="0">
                <a:latin typeface="HGP創英角ｺﾞｼｯｸUB" panose="020B0900000000000000" pitchFamily="50" charset="-128"/>
                <a:ea typeface="HGP創英角ｺﾞｼｯｸUB" panose="020B0900000000000000" pitchFamily="50" charset="-128"/>
              </a:rPr>
              <a:t>……</a:t>
            </a:r>
            <a:r>
              <a:rPr lang="ja-JP" altLang="en-US" sz="1400" dirty="0">
                <a:latin typeface="HGP創英角ｺﾞｼｯｸUB" panose="020B0900000000000000" pitchFamily="50" charset="-128"/>
                <a:ea typeface="HGP創英角ｺﾞｼｯｸUB" panose="020B0900000000000000" pitchFamily="50" charset="-128"/>
              </a:rPr>
              <a:t>アプリをタップして</a:t>
            </a:r>
            <a:r>
              <a:rPr lang="en-US" altLang="ja-JP" sz="1400" dirty="0">
                <a:latin typeface="HGP創英角ｺﾞｼｯｸUB" panose="020B0900000000000000" pitchFamily="50" charset="-128"/>
                <a:ea typeface="HGP創英角ｺﾞｼｯｸUB" panose="020B0900000000000000" pitchFamily="50" charset="-128"/>
              </a:rPr>
              <a:t>TEO</a:t>
            </a:r>
            <a:r>
              <a:rPr lang="ja-JP" altLang="en-US" sz="1400" dirty="0" err="1">
                <a:latin typeface="HGP創英角ｺﾞｼｯｸUB" panose="020B0900000000000000" pitchFamily="50" charset="-128"/>
                <a:ea typeface="HGP創英角ｺﾞｼｯｸUB" panose="020B0900000000000000" pitchFamily="50" charset="-128"/>
              </a:rPr>
              <a:t>を解</a:t>
            </a:r>
            <a:r>
              <a:rPr lang="ja-JP" altLang="en-US" sz="1400" dirty="0">
                <a:latin typeface="HGP創英角ｺﾞｼｯｸUB" panose="020B0900000000000000" pitchFamily="50" charset="-128"/>
                <a:ea typeface="HGP創英角ｺﾞｼｯｸUB" panose="020B0900000000000000" pitchFamily="50" charset="-128"/>
              </a:rPr>
              <a:t>錠、といったスマートなカギの貸し借りも可能</a:t>
            </a:r>
            <a:r>
              <a:rPr lang="ja-JP" altLang="en-US" sz="1400" dirty="0" smtClean="0">
                <a:latin typeface="HGP創英角ｺﾞｼｯｸUB" panose="020B0900000000000000" pitchFamily="50" charset="-128"/>
                <a:ea typeface="HGP創英角ｺﾞｼｯｸUB" panose="020B0900000000000000" pitchFamily="50" charset="-128"/>
              </a:rPr>
              <a:t>に</a:t>
            </a:r>
            <a:endParaRPr lang="en-US" altLang="ja-JP" sz="1400" dirty="0" smtClean="0">
              <a:latin typeface="HGP創英角ｺﾞｼｯｸUB" panose="020B0900000000000000" pitchFamily="50" charset="-128"/>
              <a:ea typeface="HGP創英角ｺﾞｼｯｸUB" panose="020B0900000000000000" pitchFamily="50" charset="-128"/>
            </a:endParaRPr>
          </a:p>
          <a:p>
            <a:endParaRPr lang="en-US" altLang="ja-JP" sz="1400" dirty="0">
              <a:latin typeface="HGP創英角ｺﾞｼｯｸUB" panose="020B0900000000000000" pitchFamily="50" charset="-128"/>
              <a:ea typeface="HGP創英角ｺﾞｼｯｸUB" panose="020B0900000000000000" pitchFamily="50" charset="-128"/>
            </a:endParaRPr>
          </a:p>
          <a:p>
            <a:r>
              <a:rPr lang="ja-JP" altLang="en-US" sz="1400" dirty="0">
                <a:latin typeface="HGP創英角ｺﾞｼｯｸUB" panose="020B0900000000000000" pitchFamily="50" charset="-128"/>
                <a:ea typeface="HGP創英角ｺﾞｼｯｸUB" panose="020B0900000000000000" pitchFamily="50" charset="-128"/>
              </a:rPr>
              <a:t>アプリ上では</a:t>
            </a:r>
            <a:r>
              <a:rPr lang="en-US" altLang="ja-JP" sz="1400" dirty="0">
                <a:latin typeface="HGP創英角ｺﾞｼｯｸUB" panose="020B0900000000000000" pitchFamily="50" charset="-128"/>
                <a:ea typeface="HGP創英角ｺﾞｼｯｸUB" panose="020B0900000000000000" pitchFamily="50" charset="-128"/>
              </a:rPr>
              <a:t>TEO</a:t>
            </a:r>
            <a:r>
              <a:rPr lang="ja-JP" altLang="en-US" sz="1400" dirty="0">
                <a:latin typeface="HGP創英角ｺﾞｼｯｸUB" panose="020B0900000000000000" pitchFamily="50" charset="-128"/>
                <a:ea typeface="HGP創英角ｺﾞｼｯｸUB" panose="020B0900000000000000" pitchFamily="50" charset="-128"/>
              </a:rPr>
              <a:t>の位置情報を確認可能。さらに、自分の</a:t>
            </a:r>
            <a:r>
              <a:rPr lang="en-US" altLang="ja-JP" sz="1400" dirty="0">
                <a:latin typeface="HGP創英角ｺﾞｼｯｸUB" panose="020B0900000000000000" pitchFamily="50" charset="-128"/>
                <a:ea typeface="HGP創英角ｺﾞｼｯｸUB" panose="020B0900000000000000" pitchFamily="50" charset="-128"/>
              </a:rPr>
              <a:t>TEO</a:t>
            </a:r>
            <a:r>
              <a:rPr lang="ja-JP" altLang="en-US" sz="1400" dirty="0">
                <a:latin typeface="HGP創英角ｺﾞｼｯｸUB" panose="020B0900000000000000" pitchFamily="50" charset="-128"/>
                <a:ea typeface="HGP創英角ｺﾞｼｯｸUB" panose="020B0900000000000000" pitchFamily="50" charset="-128"/>
              </a:rPr>
              <a:t>を開閉できるユーザーの情報を表示したり</a:t>
            </a:r>
            <a:r>
              <a:rPr lang="en-US" altLang="ja-JP" sz="1400" dirty="0">
                <a:latin typeface="HGP創英角ｺﾞｼｯｸUB" panose="020B0900000000000000" pitchFamily="50" charset="-128"/>
                <a:ea typeface="HGP創英角ｺﾞｼｯｸUB" panose="020B0900000000000000" pitchFamily="50" charset="-128"/>
              </a:rPr>
              <a:t>……</a:t>
            </a:r>
            <a:br>
              <a:rPr lang="en-US" altLang="ja-JP" sz="1400" dirty="0">
                <a:latin typeface="HGP創英角ｺﾞｼｯｸUB" panose="020B0900000000000000" pitchFamily="50" charset="-128"/>
                <a:ea typeface="HGP創英角ｺﾞｼｯｸUB" panose="020B0900000000000000" pitchFamily="50" charset="-128"/>
              </a:rPr>
            </a:br>
            <a:r>
              <a:rPr lang="en-US" altLang="ja-JP" sz="1400" dirty="0">
                <a:latin typeface="HGP創英角ｺﾞｼｯｸUB" panose="020B0900000000000000" pitchFamily="50" charset="-128"/>
                <a:ea typeface="HGP創英角ｺﾞｼｯｸUB" panose="020B0900000000000000" pitchFamily="50" charset="-128"/>
              </a:rPr>
              <a:t>TEO</a:t>
            </a:r>
            <a:r>
              <a:rPr lang="ja-JP" altLang="en-US" sz="1400" dirty="0">
                <a:latin typeface="HGP創英角ｺﾞｼｯｸUB" panose="020B0900000000000000" pitchFamily="50" charset="-128"/>
                <a:ea typeface="HGP創英角ｺﾞｼｯｸUB" panose="020B0900000000000000" pitchFamily="50" charset="-128"/>
              </a:rPr>
              <a:t>の現在の状態を表示したりすることも</a:t>
            </a:r>
            <a:r>
              <a:rPr lang="ja-JP" altLang="en-US" sz="1400" dirty="0" smtClean="0">
                <a:latin typeface="HGP創英角ｺﾞｼｯｸUB" panose="020B0900000000000000" pitchFamily="50" charset="-128"/>
                <a:ea typeface="HGP創英角ｺﾞｼｯｸUB" panose="020B0900000000000000" pitchFamily="50" charset="-128"/>
              </a:rPr>
              <a:t>できる</a:t>
            </a:r>
            <a:r>
              <a:rPr lang="ja-JP" altLang="en-US" sz="1400" dirty="0">
                <a:latin typeface="HGP創英角ｺﾞｼｯｸUB" panose="020B0900000000000000" pitchFamily="50" charset="-128"/>
                <a:ea typeface="HGP創英角ｺﾞｼｯｸUB" panose="020B0900000000000000" pitchFamily="50" charset="-128"/>
              </a:rPr>
              <a:t/>
            </a:r>
            <a:br>
              <a:rPr lang="ja-JP" altLang="en-US" sz="1400" dirty="0">
                <a:latin typeface="HGP創英角ｺﾞｼｯｸUB" panose="020B0900000000000000" pitchFamily="50" charset="-128"/>
                <a:ea typeface="HGP創英角ｺﾞｼｯｸUB" panose="020B0900000000000000" pitchFamily="50" charset="-128"/>
              </a:rPr>
            </a:br>
            <a:r>
              <a:rPr lang="ja-JP" altLang="en-US" sz="1400" dirty="0">
                <a:latin typeface="HGP創英角ｺﾞｼｯｸUB" panose="020B0900000000000000" pitchFamily="50" charset="-128"/>
                <a:ea typeface="HGP創英角ｺﾞｼｯｸUB" panose="020B0900000000000000" pitchFamily="50" charset="-128"/>
              </a:rPr>
              <a:t>他にもアプリから</a:t>
            </a:r>
            <a:r>
              <a:rPr lang="en-US" altLang="ja-JP" sz="1400" dirty="0">
                <a:latin typeface="HGP創英角ｺﾞｼｯｸUB" panose="020B0900000000000000" pitchFamily="50" charset="-128"/>
                <a:ea typeface="HGP創英角ｺﾞｼｯｸUB" panose="020B0900000000000000" pitchFamily="50" charset="-128"/>
              </a:rPr>
              <a:t>TEO</a:t>
            </a:r>
            <a:r>
              <a:rPr lang="ja-JP" altLang="en-US" sz="1400" dirty="0">
                <a:latin typeface="HGP創英角ｺﾞｼｯｸUB" panose="020B0900000000000000" pitchFamily="50" charset="-128"/>
                <a:ea typeface="HGP創英角ｺﾞｼｯｸUB" panose="020B0900000000000000" pitchFamily="50" charset="-128"/>
              </a:rPr>
              <a:t>のバッテリー残量を確認したり、他ユーザーにアクセス権限を与えたりすることも</a:t>
            </a:r>
            <a:r>
              <a:rPr lang="ja-JP" altLang="en-US" sz="1400" dirty="0" smtClean="0">
                <a:latin typeface="HGP創英角ｺﾞｼｯｸUB" panose="020B0900000000000000" pitchFamily="50" charset="-128"/>
                <a:ea typeface="HGP創英角ｺﾞｼｯｸUB" panose="020B0900000000000000" pitchFamily="50" charset="-128"/>
              </a:rPr>
              <a:t>可能</a:t>
            </a:r>
            <a:endParaRPr lang="ja-JP" altLang="en-US" sz="1400" dirty="0">
              <a:latin typeface="HGP創英角ｺﾞｼｯｸUB" panose="020B0900000000000000" pitchFamily="50" charset="-128"/>
              <a:ea typeface="HGP創英角ｺﾞｼｯｸUB" panose="020B0900000000000000" pitchFamily="50" charset="-128"/>
            </a:endParaRPr>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2817" y="1556792"/>
            <a:ext cx="4381092" cy="2495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039396"/>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4484" y="4437112"/>
            <a:ext cx="8928992" cy="2585323"/>
          </a:xfrm>
          <a:prstGeom prst="rect">
            <a:avLst/>
          </a:prstGeom>
        </p:spPr>
        <p:txBody>
          <a:bodyPr wrap="square">
            <a:spAutoFit/>
          </a:bodyPr>
          <a:lstStyle/>
          <a:p>
            <a:r>
              <a:rPr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商品名</a:t>
            </a:r>
            <a:r>
              <a:rPr lang="en-US" altLang="ja-JP" dirty="0" smtClean="0">
                <a:latin typeface="HGP創英角ｺﾞｼｯｸUB" panose="020B0900000000000000" pitchFamily="50" charset="-128"/>
                <a:ea typeface="HGP創英角ｺﾞｼｯｸUB" panose="020B0900000000000000" pitchFamily="50" charset="-128"/>
              </a:rPr>
              <a:t>】</a:t>
            </a:r>
            <a:r>
              <a:rPr lang="ja-JP" altLang="en-US" dirty="0" smtClean="0">
                <a:latin typeface="HGP創英角ｺﾞｼｯｸUB" panose="020B0900000000000000" pitchFamily="50" charset="-128"/>
                <a:ea typeface="HGP創英角ｺﾞｼｯｸUB" panose="020B0900000000000000" pitchFamily="50" charset="-128"/>
              </a:rPr>
              <a:t>　未来</a:t>
            </a:r>
            <a:r>
              <a:rPr lang="ja-JP" altLang="en-US" dirty="0">
                <a:latin typeface="HGP創英角ｺﾞｼｯｸUB" panose="020B0900000000000000" pitchFamily="50" charset="-128"/>
                <a:ea typeface="HGP創英角ｺﾞｼｯｸUB" panose="020B0900000000000000" pitchFamily="50" charset="-128"/>
              </a:rPr>
              <a:t>の家電</a:t>
            </a:r>
            <a:br>
              <a:rPr lang="ja-JP" altLang="en-US" dirty="0">
                <a:latin typeface="HGP創英角ｺﾞｼｯｸUB" panose="020B0900000000000000" pitchFamily="50" charset="-128"/>
                <a:ea typeface="HGP創英角ｺﾞｼｯｸUB" panose="020B0900000000000000" pitchFamily="50" charset="-128"/>
              </a:rPr>
            </a:br>
            <a:r>
              <a:rPr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商品の特徴</a:t>
            </a:r>
            <a:r>
              <a:rPr lang="en-US" altLang="ja-JP" dirty="0">
                <a:latin typeface="HGP創英角ｺﾞｼｯｸUB" panose="020B0900000000000000" pitchFamily="50" charset="-128"/>
                <a:ea typeface="HGP創英角ｺﾞｼｯｸUB" panose="020B0900000000000000" pitchFamily="50" charset="-128"/>
              </a:rPr>
              <a:t>】</a:t>
            </a:r>
            <a:br>
              <a:rPr lang="en-US" altLang="ja-JP" dirty="0">
                <a:latin typeface="HGP創英角ｺﾞｼｯｸUB" panose="020B0900000000000000" pitchFamily="50" charset="-128"/>
                <a:ea typeface="HGP創英角ｺﾞｼｯｸUB" panose="020B0900000000000000" pitchFamily="50" charset="-128"/>
              </a:rPr>
            </a:br>
            <a:r>
              <a:rPr lang="ja-JP" altLang="en-US" dirty="0">
                <a:latin typeface="HGP創英角ｺﾞｼｯｸUB" panose="020B0900000000000000" pitchFamily="50" charset="-128"/>
                <a:ea typeface="HGP創英角ｺﾞｼｯｸUB" panose="020B0900000000000000" pitchFamily="50" charset="-128"/>
              </a:rPr>
              <a:t>コンピューターと無線機を内蔵したチップを利用することで、あらゆるメーカーの家電が１つのタッチパネルで操作可能</a:t>
            </a:r>
            <a:br>
              <a:rPr lang="ja-JP" altLang="en-US" dirty="0">
                <a:latin typeface="HGP創英角ｺﾞｼｯｸUB" panose="020B0900000000000000" pitchFamily="50" charset="-128"/>
                <a:ea typeface="HGP創英角ｺﾞｼｯｸUB" panose="020B0900000000000000" pitchFamily="50" charset="-128"/>
              </a:rPr>
            </a:br>
            <a:r>
              <a:rPr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企業名</a:t>
            </a:r>
            <a:r>
              <a:rPr lang="en-US" altLang="ja-JP" dirty="0" smtClean="0">
                <a:latin typeface="HGP創英角ｺﾞｼｯｸUB" panose="020B0900000000000000" pitchFamily="50" charset="-128"/>
                <a:ea typeface="HGP創英角ｺﾞｼｯｸUB" panose="020B0900000000000000" pitchFamily="50" charset="-128"/>
              </a:rPr>
              <a:t>】</a:t>
            </a:r>
            <a:r>
              <a:rPr lang="ja-JP" altLang="en-US" dirty="0" smtClean="0">
                <a:latin typeface="HGP創英角ｺﾞｼｯｸUB" panose="020B0900000000000000" pitchFamily="50" charset="-128"/>
                <a:ea typeface="HGP創英角ｺﾞｼｯｸUB" panose="020B0900000000000000" pitchFamily="50" charset="-128"/>
              </a:rPr>
              <a:t>ＹＲＰ</a:t>
            </a:r>
            <a:r>
              <a:rPr lang="ja-JP" altLang="en-US" dirty="0">
                <a:latin typeface="HGP創英角ｺﾞｼｯｸUB" panose="020B0900000000000000" pitchFamily="50" charset="-128"/>
                <a:ea typeface="HGP創英角ｺﾞｼｯｸUB" panose="020B0900000000000000" pitchFamily="50" charset="-128"/>
              </a:rPr>
              <a:t>ユビキタス・ネットワーキング研究所</a:t>
            </a:r>
            <a:br>
              <a:rPr lang="ja-JP" altLang="en-US" dirty="0">
                <a:latin typeface="HGP創英角ｺﾞｼｯｸUB" panose="020B0900000000000000" pitchFamily="50" charset="-128"/>
                <a:ea typeface="HGP創英角ｺﾞｼｯｸUB" panose="020B0900000000000000" pitchFamily="50" charset="-128"/>
              </a:rPr>
            </a:br>
            <a:r>
              <a:rPr lang="en-US" altLang="ja-JP" dirty="0" smtClean="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価格</a:t>
            </a:r>
            <a:r>
              <a:rPr lang="en-US" altLang="ja-JP" dirty="0" smtClean="0">
                <a:latin typeface="HGP創英角ｺﾞｼｯｸUB" panose="020B0900000000000000" pitchFamily="50" charset="-128"/>
                <a:ea typeface="HGP創英角ｺﾞｼｯｸUB" panose="020B0900000000000000" pitchFamily="50" charset="-128"/>
              </a:rPr>
              <a:t>】</a:t>
            </a:r>
            <a:r>
              <a:rPr lang="ja-JP" altLang="en-US" dirty="0" smtClean="0">
                <a:latin typeface="HGP創英角ｺﾞｼｯｸUB" panose="020B0900000000000000" pitchFamily="50" charset="-128"/>
                <a:ea typeface="HGP創英角ｺﾞｼｯｸUB" panose="020B0900000000000000" pitchFamily="50" charset="-128"/>
              </a:rPr>
              <a:t>未定</a:t>
            </a:r>
            <a:r>
              <a:rPr lang="ja-JP" altLang="en-US" dirty="0">
                <a:latin typeface="HGP創英角ｺﾞｼｯｸUB" panose="020B0900000000000000" pitchFamily="50" charset="-128"/>
                <a:ea typeface="HGP創英角ｺﾞｼｯｸUB" panose="020B0900000000000000" pitchFamily="50" charset="-128"/>
              </a:rPr>
              <a:t/>
            </a:r>
            <a:br>
              <a:rPr lang="ja-JP" altLang="en-US" dirty="0">
                <a:latin typeface="HGP創英角ｺﾞｼｯｸUB" panose="020B0900000000000000" pitchFamily="50" charset="-128"/>
                <a:ea typeface="HGP創英角ｺﾞｼｯｸUB" panose="020B0900000000000000" pitchFamily="50" charset="-128"/>
              </a:rPr>
            </a:br>
            <a:r>
              <a:rPr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発売日</a:t>
            </a:r>
            <a:r>
              <a:rPr lang="en-US" altLang="ja-JP" dirty="0" smtClean="0">
                <a:latin typeface="HGP創英角ｺﾞｼｯｸUB" panose="020B0900000000000000" pitchFamily="50" charset="-128"/>
                <a:ea typeface="HGP創英角ｺﾞｼｯｸUB" panose="020B0900000000000000" pitchFamily="50" charset="-128"/>
              </a:rPr>
              <a:t>】</a:t>
            </a:r>
            <a:r>
              <a:rPr lang="ja-JP" altLang="en-US" dirty="0" smtClean="0">
                <a:latin typeface="HGP創英角ｺﾞｼｯｸUB" panose="020B0900000000000000" pitchFamily="50" charset="-128"/>
                <a:ea typeface="HGP創英角ｺﾞｼｯｸUB" panose="020B0900000000000000" pitchFamily="50" charset="-128"/>
              </a:rPr>
              <a:t>未定</a:t>
            </a:r>
            <a:r>
              <a:rPr lang="ja-JP" altLang="en-US" dirty="0">
                <a:latin typeface="HGP創英角ｺﾞｼｯｸUB" panose="020B0900000000000000" pitchFamily="50" charset="-128"/>
                <a:ea typeface="HGP創英角ｺﾞｼｯｸUB" panose="020B0900000000000000" pitchFamily="50" charset="-128"/>
              </a:rPr>
              <a:t/>
            </a:r>
            <a:br>
              <a:rPr lang="ja-JP" altLang="en-US" dirty="0">
                <a:latin typeface="HGP創英角ｺﾞｼｯｸUB" panose="020B0900000000000000" pitchFamily="50" charset="-128"/>
                <a:ea typeface="HGP創英角ｺﾞｼｯｸUB" panose="020B0900000000000000" pitchFamily="50" charset="-128"/>
              </a:rPr>
            </a:br>
            <a:r>
              <a:rPr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その他</a:t>
            </a:r>
            <a:r>
              <a:rPr lang="en-US" altLang="ja-JP" dirty="0" smtClean="0">
                <a:latin typeface="HGP創英角ｺﾞｼｯｸUB" panose="020B0900000000000000" pitchFamily="50" charset="-128"/>
                <a:ea typeface="HGP創英角ｺﾞｼｯｸUB" panose="020B0900000000000000" pitchFamily="50" charset="-128"/>
              </a:rPr>
              <a:t>】</a:t>
            </a:r>
            <a:r>
              <a:rPr lang="ja-JP" altLang="en-US" dirty="0" smtClean="0">
                <a:latin typeface="HGP創英角ｺﾞｼｯｸUB" panose="020B0900000000000000" pitchFamily="50" charset="-128"/>
                <a:ea typeface="HGP創英角ｺﾞｼｯｸUB" panose="020B0900000000000000" pitchFamily="50" charset="-128"/>
              </a:rPr>
              <a:t>３年</a:t>
            </a:r>
            <a:r>
              <a:rPr lang="ja-JP" altLang="en-US" dirty="0">
                <a:latin typeface="HGP創英角ｺﾞｼｯｸUB" panose="020B0900000000000000" pitchFamily="50" charset="-128"/>
                <a:ea typeface="HGP創英角ｺﾞｼｯｸUB" panose="020B0900000000000000" pitchFamily="50" charset="-128"/>
              </a:rPr>
              <a:t>以内に大手メーカーに採用されることを目指す</a:t>
            </a:r>
            <a:br>
              <a:rPr lang="ja-JP" altLang="en-US" dirty="0">
                <a:latin typeface="HGP創英角ｺﾞｼｯｸUB" panose="020B0900000000000000" pitchFamily="50" charset="-128"/>
                <a:ea typeface="HGP創英角ｺﾞｼｯｸUB" panose="020B0900000000000000" pitchFamily="50" charset="-128"/>
              </a:rPr>
            </a:br>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3" name="正方形/長方形 3"/>
          <p:cNvSpPr>
            <a:spLocks noChangeArrowheads="1"/>
          </p:cNvSpPr>
          <p:nvPr/>
        </p:nvSpPr>
        <p:spPr bwMode="auto">
          <a:xfrm>
            <a:off x="0" y="0"/>
            <a:ext cx="9144000" cy="620713"/>
          </a:xfrm>
          <a:prstGeom prst="rect">
            <a:avLst/>
          </a:prstGeom>
          <a:solidFill>
            <a:srgbClr val="000099"/>
          </a:solidFill>
          <a:ln w="25400" algn="ctr">
            <a:solidFill>
              <a:srgbClr val="89A4A7"/>
            </a:solidFill>
            <a:miter lim="800000"/>
            <a:headEnd/>
            <a:tailEnd/>
          </a:ln>
        </p:spPr>
        <p:txBody>
          <a:bodyPr lIns="91424" tIns="45712" rIns="91424" bIns="45712" anchor="ctr"/>
          <a:lstStyle/>
          <a:p>
            <a:pPr algn="ctr"/>
            <a:r>
              <a:rPr lang="ja-JP" altLang="en-US" sz="2400" b="1" dirty="0" smtClean="0">
                <a:solidFill>
                  <a:schemeClr val="bg1"/>
                </a:solidFill>
                <a:latin typeface="HGP創英角ｺﾞｼｯｸUB" panose="020B0900000000000000" pitchFamily="50" charset="-128"/>
                <a:ea typeface="HGP創英角ｺﾞｼｯｸUB" panose="020B0900000000000000" pitchFamily="50" charset="-128"/>
              </a:rPr>
              <a:t>未来の家電</a:t>
            </a:r>
            <a:endParaRPr lang="ja-JP" altLang="en-US" sz="2400" b="1" dirty="0">
              <a:solidFill>
                <a:schemeClr val="bg1"/>
              </a:solidFill>
              <a:latin typeface="HGP創英角ｺﾞｼｯｸUB" panose="020B0900000000000000" pitchFamily="50" charset="-128"/>
              <a:ea typeface="HGP創英角ｺﾞｼｯｸUB" panose="020B0900000000000000" pitchFamily="50" charset="-12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815" y="928449"/>
            <a:ext cx="5928513" cy="3323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5247322"/>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5818038"/>
            <a:ext cx="7848872" cy="923330"/>
          </a:xfrm>
          <a:prstGeom prst="rect">
            <a:avLst/>
          </a:prstGeom>
        </p:spPr>
        <p:txBody>
          <a:bodyPr wrap="square">
            <a:spAutoFit/>
          </a:bodyPr>
          <a:lstStyle/>
          <a:p>
            <a:r>
              <a:rPr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商品名</a:t>
            </a:r>
            <a:r>
              <a:rPr lang="en-US" altLang="ja-JP" dirty="0" smtClean="0">
                <a:latin typeface="HGP創英角ｺﾞｼｯｸUB" panose="020B0900000000000000" pitchFamily="50" charset="-128"/>
                <a:ea typeface="HGP創英角ｺﾞｼｯｸUB" panose="020B0900000000000000" pitchFamily="50" charset="-128"/>
              </a:rPr>
              <a:t>】</a:t>
            </a:r>
            <a:r>
              <a:rPr lang="ja-JP" altLang="en-US" dirty="0" smtClean="0">
                <a:latin typeface="HGP創英角ｺﾞｼｯｸUB" panose="020B0900000000000000" pitchFamily="50" charset="-128"/>
                <a:ea typeface="HGP創英角ｺﾞｼｯｸUB" panose="020B0900000000000000" pitchFamily="50" charset="-128"/>
              </a:rPr>
              <a:t>　アクアトップディスプレイ</a:t>
            </a:r>
            <a:r>
              <a:rPr lang="ja-JP" altLang="en-US" dirty="0">
                <a:latin typeface="HGP創英角ｺﾞｼｯｸUB" panose="020B0900000000000000" pitchFamily="50" charset="-128"/>
                <a:ea typeface="HGP創英角ｺﾞｼｯｸUB" panose="020B0900000000000000" pitchFamily="50" charset="-128"/>
              </a:rPr>
              <a:t/>
            </a:r>
            <a:br>
              <a:rPr lang="ja-JP" altLang="en-US" dirty="0">
                <a:latin typeface="HGP創英角ｺﾞｼｯｸUB" panose="020B0900000000000000" pitchFamily="50" charset="-128"/>
                <a:ea typeface="HGP創英角ｺﾞｼｯｸUB" panose="020B0900000000000000" pitchFamily="50" charset="-128"/>
              </a:rPr>
            </a:br>
            <a:r>
              <a:rPr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商品の特徴</a:t>
            </a:r>
            <a:r>
              <a:rPr lang="en-US" altLang="ja-JP" dirty="0" smtClean="0">
                <a:latin typeface="HGP創英角ｺﾞｼｯｸUB" panose="020B0900000000000000" pitchFamily="50" charset="-128"/>
                <a:ea typeface="HGP創英角ｺﾞｼｯｸUB" panose="020B0900000000000000" pitchFamily="50" charset="-128"/>
              </a:rPr>
              <a:t>】</a:t>
            </a:r>
            <a:r>
              <a:rPr lang="ja-JP" altLang="en-US" dirty="0" smtClean="0">
                <a:latin typeface="HGP創英角ｺﾞｼｯｸUB" panose="020B0900000000000000" pitchFamily="50" charset="-128"/>
                <a:ea typeface="HGP創英角ｺﾞｼｯｸUB" panose="020B0900000000000000" pitchFamily="50" charset="-128"/>
              </a:rPr>
              <a:t>お風呂</a:t>
            </a:r>
            <a:r>
              <a:rPr lang="ja-JP" altLang="en-US" dirty="0">
                <a:latin typeface="HGP創英角ｺﾞｼｯｸUB" panose="020B0900000000000000" pitchFamily="50" charset="-128"/>
                <a:ea typeface="HGP創英角ｺﾞｼｯｸUB" panose="020B0900000000000000" pitchFamily="50" charset="-128"/>
              </a:rPr>
              <a:t>の浴槽などで映像を投影し指で動かすシステム</a:t>
            </a:r>
            <a:br>
              <a:rPr lang="ja-JP" altLang="en-US" dirty="0">
                <a:latin typeface="HGP創英角ｺﾞｼｯｸUB" panose="020B0900000000000000" pitchFamily="50" charset="-128"/>
                <a:ea typeface="HGP創英角ｺﾞｼｯｸUB" panose="020B0900000000000000" pitchFamily="50" charset="-128"/>
              </a:rPr>
            </a:br>
            <a:r>
              <a:rPr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企業名</a:t>
            </a:r>
            <a:r>
              <a:rPr lang="en-US" altLang="ja-JP" dirty="0" smtClean="0">
                <a:latin typeface="HGP創英角ｺﾞｼｯｸUB" panose="020B0900000000000000" pitchFamily="50" charset="-128"/>
                <a:ea typeface="HGP創英角ｺﾞｼｯｸUB" panose="020B0900000000000000" pitchFamily="50" charset="-128"/>
              </a:rPr>
              <a:t>】</a:t>
            </a:r>
            <a:r>
              <a:rPr lang="ja-JP" altLang="en-US" dirty="0" smtClean="0">
                <a:latin typeface="HGP創英角ｺﾞｼｯｸUB" panose="020B0900000000000000" pitchFamily="50" charset="-128"/>
                <a:ea typeface="HGP創英角ｺﾞｼｯｸUB" panose="020B0900000000000000" pitchFamily="50" charset="-128"/>
              </a:rPr>
              <a:t>　電気</a:t>
            </a:r>
            <a:r>
              <a:rPr lang="ja-JP" altLang="en-US" dirty="0">
                <a:latin typeface="HGP創英角ｺﾞｼｯｸUB" panose="020B0900000000000000" pitchFamily="50" charset="-128"/>
                <a:ea typeface="HGP創英角ｺﾞｼｯｸUB" panose="020B0900000000000000" pitchFamily="50" charset="-128"/>
              </a:rPr>
              <a:t>通信大学小池</a:t>
            </a:r>
            <a:r>
              <a:rPr lang="ja-JP" altLang="en-US" dirty="0" smtClean="0">
                <a:latin typeface="HGP創英角ｺﾞｼｯｸUB" panose="020B0900000000000000" pitchFamily="50" charset="-128"/>
                <a:ea typeface="HGP創英角ｺﾞｼｯｸUB" panose="020B0900000000000000" pitchFamily="50" charset="-128"/>
              </a:rPr>
              <a:t>研究室</a:t>
            </a:r>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3" name="正方形/長方形 3"/>
          <p:cNvSpPr>
            <a:spLocks noChangeArrowheads="1"/>
          </p:cNvSpPr>
          <p:nvPr/>
        </p:nvSpPr>
        <p:spPr bwMode="auto">
          <a:xfrm>
            <a:off x="0" y="0"/>
            <a:ext cx="9144000" cy="620713"/>
          </a:xfrm>
          <a:prstGeom prst="rect">
            <a:avLst/>
          </a:prstGeom>
          <a:solidFill>
            <a:srgbClr val="000099"/>
          </a:solidFill>
          <a:ln w="25400" algn="ctr">
            <a:solidFill>
              <a:srgbClr val="89A4A7"/>
            </a:solidFill>
            <a:miter lim="800000"/>
            <a:headEnd/>
            <a:tailEnd/>
          </a:ln>
        </p:spPr>
        <p:txBody>
          <a:bodyPr lIns="91424" tIns="45712" rIns="91424" bIns="45712" anchor="ctr"/>
          <a:lstStyle/>
          <a:p>
            <a:pPr algn="ctr"/>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お風呂の浴槽などで映像を投影し指で動かすシステム</a:t>
            </a:r>
            <a:endParaRPr lang="ja-JP" altLang="en-US" sz="2400" b="1" dirty="0">
              <a:solidFill>
                <a:schemeClr val="bg1"/>
              </a:solidFill>
              <a:latin typeface="HGP創英角ｺﾞｼｯｸUB" panose="020B0900000000000000" pitchFamily="50" charset="-128"/>
              <a:ea typeface="HGP創英角ｺﾞｼｯｸUB" panose="020B0900000000000000" pitchFamily="50" charset="-128"/>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836712"/>
            <a:ext cx="6644605" cy="4665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0808880"/>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1758</Words>
  <Application>Microsoft Office PowerPoint</Application>
  <PresentationFormat>画面に合わせる (4:3)</PresentationFormat>
  <Paragraphs>117</Paragraphs>
  <Slides>20</Slides>
  <Notes>11</Notes>
  <HiddenSlides>0</HiddenSlides>
  <MMClips>0</MMClips>
  <ScaleCrop>false</ScaleCrop>
  <HeadingPairs>
    <vt:vector size="4" baseType="variant">
      <vt:variant>
        <vt:lpstr>テーマ</vt:lpstr>
      </vt:variant>
      <vt:variant>
        <vt:i4>1</vt:i4>
      </vt:variant>
      <vt:variant>
        <vt:lpstr>スライド タイトル</vt:lpstr>
      </vt:variant>
      <vt:variant>
        <vt:i4>20</vt:i4>
      </vt:variant>
    </vt:vector>
  </HeadingPairs>
  <TitlesOfParts>
    <vt:vector size="21"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パナソニック株式会社</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konishis</dc:creator>
  <cp:lastModifiedBy>Daiya</cp:lastModifiedBy>
  <cp:revision>28</cp:revision>
  <dcterms:created xsi:type="dcterms:W3CDTF">2014-01-14T06:33:21Z</dcterms:created>
  <dcterms:modified xsi:type="dcterms:W3CDTF">2014-01-16T12:14:36Z</dcterms:modified>
</cp:coreProperties>
</file>