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1" r:id="rId71"/>
    <p:sldId id="370" r:id="rId7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8190A-94C4-4554-BBC0-A4C7E2113B1E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09C08-0BF9-4822-859C-53A90C3290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707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09C08-0BF9-4822-859C-53A90C3290B1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59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94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3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65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9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61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265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65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41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21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077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86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BAF01-B873-4BCB-8571-FF4A46DB5B60}" type="datetimeFigureOut">
              <a:rPr kumimoji="1" lang="ja-JP" altLang="en-US" smtClean="0"/>
              <a:t>2012/12/14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4CF12-6BDD-4D9C-ACC5-48B9CA7410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52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______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______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bookpic.net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info.nicovideo.jp/seiga/nicoace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info.nicovideo.jp/seiga/nicoace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extissue.com/storefront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424936" cy="1470025"/>
          </a:xfrm>
        </p:spPr>
        <p:txBody>
          <a:bodyPr>
            <a:normAutofit fontScale="90000"/>
          </a:bodyPr>
          <a:lstStyle/>
          <a:p>
            <a:r>
              <a:rPr lang="ja-JP" altLang="en-US" sz="4000" dirty="0"/>
              <a:t>変貌するマスメディアとＷｅｂイノベーション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GAFMA</a:t>
            </a:r>
            <a:r>
              <a:rPr kumimoji="1" lang="ja-JP" altLang="en-US" dirty="0" smtClean="0"/>
              <a:t>と電子メディア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5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9785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2700"/>
            <a:ext cx="8613775" cy="69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835150" y="5516563"/>
            <a:ext cx="4572000" cy="923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音楽、映画から書籍へ広がるサブスクリプションモデル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書籍の定額読み放題　</a:t>
            </a:r>
            <a:r>
              <a:rPr lang="en-US" altLang="ja-JP" dirty="0"/>
              <a:t>Amazon</a:t>
            </a:r>
            <a:r>
              <a:rPr lang="ja-JP" altLang="en-US" dirty="0"/>
              <a:t>も計画中？</a:t>
            </a:r>
          </a:p>
        </p:txBody>
      </p:sp>
    </p:spTree>
    <p:extLst>
      <p:ext uri="{BB962C8B-B14F-4D97-AF65-F5344CB8AC3E}">
        <p14:creationId xmlns:p14="http://schemas.microsoft.com/office/powerpoint/2010/main" val="25893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74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6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グラフ 3"/>
          <p:cNvGraphicFramePr>
            <a:graphicFrameLocks/>
          </p:cNvGraphicFramePr>
          <p:nvPr/>
        </p:nvGraphicFramePr>
        <p:xfrm>
          <a:off x="-50800" y="498475"/>
          <a:ext cx="8921750" cy="586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3" imgW="8919221" imgH="5858764" progId="Excel.Chart.8">
                  <p:embed/>
                </p:oleObj>
              </mc:Choice>
              <mc:Fallback>
                <p:oleObj r:id="rId3" imgW="8919221" imgH="585876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498475"/>
                        <a:ext cx="8921750" cy="586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7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グラフ 3"/>
          <p:cNvGraphicFramePr>
            <a:graphicFrameLocks/>
          </p:cNvGraphicFramePr>
          <p:nvPr/>
        </p:nvGraphicFramePr>
        <p:xfrm>
          <a:off x="-50800" y="498475"/>
          <a:ext cx="8921750" cy="586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3" imgW="8919221" imgH="5858764" progId="Excel.Chart.8">
                  <p:embed/>
                </p:oleObj>
              </mc:Choice>
              <mc:Fallback>
                <p:oleObj r:id="rId3" imgW="8919221" imgH="585876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498475"/>
                        <a:ext cx="8921750" cy="586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5116513" y="1028700"/>
            <a:ext cx="881062" cy="3698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75</a:t>
            </a:r>
            <a:r>
              <a:rPr lang="ja-JP" altLang="en-US" dirty="0"/>
              <a:t>万円</a:t>
            </a:r>
          </a:p>
        </p:txBody>
      </p:sp>
      <p:sp>
        <p:nvSpPr>
          <p:cNvPr id="31748" name="正方形/長方形 2"/>
          <p:cNvSpPr>
            <a:spLocks noChangeArrowheads="1"/>
          </p:cNvSpPr>
          <p:nvPr/>
        </p:nvSpPr>
        <p:spPr bwMode="auto">
          <a:xfrm>
            <a:off x="6516688" y="4797425"/>
            <a:ext cx="996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450</a:t>
            </a:r>
            <a:r>
              <a:rPr lang="ja-JP" altLang="en-US"/>
              <a:t>万円</a:t>
            </a:r>
          </a:p>
        </p:txBody>
      </p:sp>
      <p:sp>
        <p:nvSpPr>
          <p:cNvPr id="31749" name="正方形/長方形 4"/>
          <p:cNvSpPr>
            <a:spLocks noChangeArrowheads="1"/>
          </p:cNvSpPr>
          <p:nvPr/>
        </p:nvSpPr>
        <p:spPr bwMode="auto">
          <a:xfrm>
            <a:off x="1619250" y="1844675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60</a:t>
            </a:r>
            <a:r>
              <a:rPr lang="ja-JP" altLang="en-US"/>
              <a:t>万円</a:t>
            </a:r>
          </a:p>
        </p:txBody>
      </p:sp>
      <p:sp>
        <p:nvSpPr>
          <p:cNvPr id="31750" name="正方形/長方形 5"/>
          <p:cNvSpPr>
            <a:spLocks noChangeArrowheads="1"/>
          </p:cNvSpPr>
          <p:nvPr/>
        </p:nvSpPr>
        <p:spPr bwMode="auto">
          <a:xfrm>
            <a:off x="900113" y="3648075"/>
            <a:ext cx="105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16.5</a:t>
            </a:r>
            <a:r>
              <a:rPr lang="ja-JP" altLang="en-US"/>
              <a:t>万円</a:t>
            </a:r>
          </a:p>
        </p:txBody>
      </p:sp>
    </p:spTree>
    <p:extLst>
      <p:ext uri="{BB962C8B-B14F-4D97-AF65-F5344CB8AC3E}">
        <p14:creationId xmlns:p14="http://schemas.microsoft.com/office/powerpoint/2010/main" val="41953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正方形/長方形 3"/>
          <p:cNvSpPr>
            <a:spLocks noChangeArrowheads="1"/>
          </p:cNvSpPr>
          <p:nvPr/>
        </p:nvSpPr>
        <p:spPr bwMode="auto">
          <a:xfrm>
            <a:off x="3132138" y="765175"/>
            <a:ext cx="2559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年収</a:t>
            </a:r>
            <a:r>
              <a:rPr lang="en-US" altLang="ja-JP"/>
              <a:t>750</a:t>
            </a:r>
            <a:r>
              <a:rPr lang="ja-JP" altLang="en-US"/>
              <a:t>万円稼ぐには？</a:t>
            </a:r>
          </a:p>
        </p:txBody>
      </p:sp>
      <p:sp>
        <p:nvSpPr>
          <p:cNvPr id="32771" name="正方形/長方形 4"/>
          <p:cNvSpPr>
            <a:spLocks noChangeArrowheads="1"/>
          </p:cNvSpPr>
          <p:nvPr/>
        </p:nvSpPr>
        <p:spPr bwMode="auto">
          <a:xfrm>
            <a:off x="2746375" y="2373313"/>
            <a:ext cx="327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年に</a:t>
            </a:r>
            <a:r>
              <a:rPr lang="en-US" altLang="ja-JP"/>
              <a:t>10</a:t>
            </a:r>
            <a:r>
              <a:rPr lang="ja-JP" altLang="en-US"/>
              <a:t>冊書かなければならない</a:t>
            </a:r>
          </a:p>
        </p:txBody>
      </p:sp>
      <p:sp>
        <p:nvSpPr>
          <p:cNvPr id="32772" name="正方形/長方形 5"/>
          <p:cNvSpPr>
            <a:spLocks noChangeArrowheads="1"/>
          </p:cNvSpPr>
          <p:nvPr/>
        </p:nvSpPr>
        <p:spPr bwMode="auto">
          <a:xfrm>
            <a:off x="3743325" y="4005263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/>
              <a:t>無理</a:t>
            </a:r>
          </a:p>
        </p:txBody>
      </p:sp>
      <p:sp>
        <p:nvSpPr>
          <p:cNvPr id="7" name="下矢印 6"/>
          <p:cNvSpPr/>
          <p:nvPr/>
        </p:nvSpPr>
        <p:spPr>
          <a:xfrm>
            <a:off x="3900488" y="1412875"/>
            <a:ext cx="487362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3090863"/>
            <a:ext cx="549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5" name="正方形/長方形 8"/>
          <p:cNvSpPr>
            <a:spLocks noChangeArrowheads="1"/>
          </p:cNvSpPr>
          <p:nvPr/>
        </p:nvSpPr>
        <p:spPr bwMode="auto">
          <a:xfrm>
            <a:off x="2627313" y="54451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/>
              <a:t>副業しないとあるいは本業がないと</a:t>
            </a:r>
          </a:p>
          <a:p>
            <a:r>
              <a:rPr lang="ja-JP" altLang="en-US"/>
              <a:t>ライター専業は困難</a:t>
            </a:r>
          </a:p>
          <a:p>
            <a:r>
              <a:rPr lang="ja-JP" altLang="en-US"/>
              <a:t>講演、コンサル、大学</a:t>
            </a:r>
            <a:r>
              <a:rPr lang="en-US" altLang="ja-JP"/>
              <a:t>etc...</a:t>
            </a:r>
            <a:endParaRPr lang="ja-JP" altLang="en-US"/>
          </a:p>
        </p:txBody>
      </p:sp>
      <p:pic>
        <p:nvPicPr>
          <p:cNvPr id="327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4581525"/>
            <a:ext cx="549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7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5888"/>
            <a:ext cx="9293225" cy="656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660650" y="5516563"/>
            <a:ext cx="3754438" cy="36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著者の取り分が３５％～７０％の世界</a:t>
            </a:r>
          </a:p>
        </p:txBody>
      </p:sp>
      <p:sp>
        <p:nvSpPr>
          <p:cNvPr id="5" name="円/楕円 4"/>
          <p:cNvSpPr/>
          <p:nvPr/>
        </p:nvSpPr>
        <p:spPr>
          <a:xfrm>
            <a:off x="2195513" y="2344738"/>
            <a:ext cx="1728787" cy="5762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72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２　シングルショート化</a:t>
            </a:r>
          </a:p>
        </p:txBody>
      </p:sp>
      <p:sp>
        <p:nvSpPr>
          <p:cNvPr id="3481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34856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0"/>
            <a:ext cx="8475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124075" y="3206750"/>
            <a:ext cx="5165725" cy="64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kindle singles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30〜90</a:t>
            </a:r>
            <a:r>
              <a:rPr lang="ja-JP" altLang="en-US" dirty="0"/>
              <a:t>ページくらいの本、９９セント～２．９９ドル</a:t>
            </a:r>
          </a:p>
        </p:txBody>
      </p:sp>
    </p:spTree>
    <p:extLst>
      <p:ext uri="{BB962C8B-B14F-4D97-AF65-F5344CB8AC3E}">
        <p14:creationId xmlns:p14="http://schemas.microsoft.com/office/powerpoint/2010/main" val="34904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064500" cy="68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63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電子書籍</a:t>
            </a:r>
            <a:r>
              <a:rPr lang="ja-JP" altLang="en-US" dirty="0"/>
              <a:t>時代</a:t>
            </a:r>
            <a:r>
              <a:rPr lang="ja-JP" altLang="en-US" dirty="0" smtClean="0"/>
              <a:t>の読書の展望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08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26988"/>
            <a:ext cx="852646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9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9525"/>
            <a:ext cx="81708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3 </a:t>
            </a:r>
            <a:r>
              <a:rPr lang="ja-JP" altLang="en-US" smtClean="0"/>
              <a:t>コラボでつくる</a:t>
            </a:r>
          </a:p>
        </p:txBody>
      </p:sp>
      <p:sp>
        <p:nvSpPr>
          <p:cNvPr id="3993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集合著作物</a:t>
            </a:r>
            <a:endParaRPr lang="en-US" altLang="ja-JP" smtClean="0"/>
          </a:p>
          <a:p>
            <a:pPr eaLnBrk="1" hangingPunct="1"/>
            <a:r>
              <a:rPr lang="en-US" altLang="ja-JP" smtClean="0"/>
              <a:t>N</a:t>
            </a:r>
            <a:r>
              <a:rPr lang="ja-JP" altLang="en-US" smtClean="0"/>
              <a:t>次創作</a:t>
            </a:r>
            <a:endParaRPr lang="en-US" altLang="ja-JP" smtClean="0"/>
          </a:p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0522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34925"/>
            <a:ext cx="813593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9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13752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79375"/>
            <a:ext cx="8207375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1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351838" cy="70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4 </a:t>
            </a:r>
            <a:r>
              <a:rPr lang="ja-JP" altLang="en-US" smtClean="0"/>
              <a:t>変貌するメディア</a:t>
            </a:r>
          </a:p>
        </p:txBody>
      </p:sp>
      <p:sp>
        <p:nvSpPr>
          <p:cNvPr id="4505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0056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608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820275" cy="728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0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710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0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１　ビジネスモデル変化</a:t>
            </a:r>
          </a:p>
        </p:txBody>
      </p:sp>
      <p:sp>
        <p:nvSpPr>
          <p:cNvPr id="3481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35086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639300" cy="698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356100" y="5300663"/>
            <a:ext cx="4572000" cy="923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いま読んでいる文章、あなたの読書速度にあわせて</a:t>
            </a:r>
            <a:r>
              <a:rPr lang="en-US" altLang="ja-JP" dirty="0"/>
              <a:t>BGM</a:t>
            </a:r>
            <a:r>
              <a:rPr lang="ja-JP" altLang="en-US" dirty="0"/>
              <a:t>や効果音が再生される。異様に盛り上がる。</a:t>
            </a:r>
          </a:p>
        </p:txBody>
      </p:sp>
    </p:spTree>
    <p:extLst>
      <p:ext uri="{BB962C8B-B14F-4D97-AF65-F5344CB8AC3E}">
        <p14:creationId xmlns:p14="http://schemas.microsoft.com/office/powerpoint/2010/main" val="29981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915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76327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2700"/>
            <a:ext cx="8586787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6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選択肢によって変わるストーリ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0350"/>
            <a:ext cx="517207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3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428 ~封鎖された渋谷で~(初回入荷分) 特典 スペシャルDVD「SHIBUYA 60DAYS ~Making 428~」付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429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真かまいたちの夜 11人目の訪問者(サスペクト) (特典なし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5575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街 運命の交差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357346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http://www.csd.uwo.ca/Infocom/Images/zork1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36671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 descr="http://levgrossman.com/wp-content/uploads/2010/05/zo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88913"/>
            <a:ext cx="40894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332038" y="2781300"/>
            <a:ext cx="4572000" cy="922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1970</a:t>
            </a:r>
            <a:r>
              <a:rPr lang="ja-JP" altLang="en-US" dirty="0"/>
              <a:t>年代に誕生したインタラクティブテキストアドベンチャーの</a:t>
            </a:r>
            <a:r>
              <a:rPr lang="en-US" altLang="ja-JP" dirty="0" err="1"/>
              <a:t>Zork</a:t>
            </a:r>
            <a:endParaRPr lang="en-US" altLang="ja-JP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日本でもサウンドノベルゲームの系譜</a:t>
            </a:r>
          </a:p>
        </p:txBody>
      </p:sp>
    </p:spTree>
    <p:extLst>
      <p:ext uri="{BB962C8B-B14F-4D97-AF65-F5344CB8AC3E}">
        <p14:creationId xmlns:p14="http://schemas.microsoft.com/office/powerpoint/2010/main" val="40273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3593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5 </a:t>
            </a:r>
            <a:r>
              <a:rPr lang="ja-JP" altLang="en-US" smtClean="0"/>
              <a:t>ボーダーレス化する</a:t>
            </a:r>
          </a:p>
        </p:txBody>
      </p:sp>
      <p:sp>
        <p:nvSpPr>
          <p:cNvPr id="5427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8696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40725" cy="70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286000" y="4868863"/>
            <a:ext cx="4572000" cy="147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海外における電子書籍マーケット。</a:t>
            </a:r>
            <a:r>
              <a:rPr lang="en-US" altLang="ja-JP" dirty="0"/>
              <a:t>2011</a:t>
            </a:r>
            <a:r>
              <a:rPr lang="ja-JP" altLang="en-US" dirty="0"/>
              <a:t>年から年平均</a:t>
            </a:r>
            <a:r>
              <a:rPr lang="en-US" altLang="ja-JP" dirty="0"/>
              <a:t>36%</a:t>
            </a:r>
            <a:r>
              <a:rPr lang="ja-JP" altLang="en-US" dirty="0"/>
              <a:t>で成長し、</a:t>
            </a:r>
            <a:r>
              <a:rPr lang="en-US" altLang="ja-JP" dirty="0"/>
              <a:t>2015</a:t>
            </a:r>
            <a:r>
              <a:rPr lang="ja-JP" altLang="en-US" dirty="0"/>
              <a:t>年には</a:t>
            </a:r>
            <a:r>
              <a:rPr lang="en-US" altLang="ja-JP" dirty="0"/>
              <a:t>106</a:t>
            </a:r>
            <a:r>
              <a:rPr lang="ja-JP" altLang="en-US" dirty="0"/>
              <a:t>億米ドル（約</a:t>
            </a:r>
            <a:r>
              <a:rPr lang="en-US" altLang="ja-JP" dirty="0"/>
              <a:t>8,500</a:t>
            </a:r>
            <a:r>
              <a:rPr lang="ja-JP" altLang="en-US" dirty="0"/>
              <a:t>億円）に拡大見込み。</a:t>
            </a:r>
            <a:r>
              <a:rPr lang="en-US" altLang="ja-JP" dirty="0"/>
              <a:t>100</a:t>
            </a:r>
            <a:r>
              <a:rPr lang="ja-JP" altLang="en-US" dirty="0"/>
              <a:t>カ国以上にわたるユーザーに電子書籍コンテンツ販売網を楽天が買収。</a:t>
            </a:r>
          </a:p>
        </p:txBody>
      </p:sp>
    </p:spTree>
    <p:extLst>
      <p:ext uri="{BB962C8B-B14F-4D97-AF65-F5344CB8AC3E}">
        <p14:creationId xmlns:p14="http://schemas.microsoft.com/office/powerpoint/2010/main" val="12965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79388" y="2151063"/>
            <a:ext cx="3706812" cy="3698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日本語の本を日本の出版社がつくる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79388" y="4508500"/>
            <a:ext cx="3706812" cy="3698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日本語の本を海外の出版社がつくる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003800" y="2151063"/>
            <a:ext cx="3706813" cy="36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外国語の本を海外の出版社がつくる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005388" y="4508500"/>
            <a:ext cx="3706812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外国語の本を日本の出版社がつくる</a:t>
            </a:r>
          </a:p>
        </p:txBody>
      </p:sp>
      <p:sp>
        <p:nvSpPr>
          <p:cNvPr id="8" name="下矢印 7"/>
          <p:cNvSpPr/>
          <p:nvPr/>
        </p:nvSpPr>
        <p:spPr>
          <a:xfrm>
            <a:off x="1331913" y="3068638"/>
            <a:ext cx="936625" cy="108108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6443663" y="3068638"/>
            <a:ext cx="936625" cy="1081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843213" y="765175"/>
            <a:ext cx="3132137" cy="368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出版市場のグローバル統合化</a:t>
            </a:r>
          </a:p>
        </p:txBody>
      </p:sp>
    </p:spTree>
    <p:extLst>
      <p:ext uri="{BB962C8B-B14F-4D97-AF65-F5344CB8AC3E}">
        <p14:creationId xmlns:p14="http://schemas.microsoft.com/office/powerpoint/2010/main" val="41660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4463"/>
            <a:ext cx="3954463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4463"/>
            <a:ext cx="433228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24250"/>
            <a:ext cx="3844925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190750" y="3302000"/>
            <a:ext cx="502285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音楽、映画、ゲーム、アプリと融合していく書籍</a:t>
            </a:r>
          </a:p>
        </p:txBody>
      </p:sp>
      <p:pic>
        <p:nvPicPr>
          <p:cNvPr id="5735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605213"/>
            <a:ext cx="3783013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ファイル:NanbanCarr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163"/>
            <a:ext cx="735965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正方形/長方形 3"/>
          <p:cNvSpPr>
            <a:spLocks noChangeArrowheads="1"/>
          </p:cNvSpPr>
          <p:nvPr/>
        </p:nvSpPr>
        <p:spPr bwMode="auto">
          <a:xfrm>
            <a:off x="7394575" y="1357313"/>
            <a:ext cx="18351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1600"/>
              <a:t>狩野内膳作</a:t>
            </a:r>
            <a:endParaRPr lang="en-US" altLang="ja-JP" sz="1600"/>
          </a:p>
          <a:p>
            <a:r>
              <a:rPr lang="ja-JP" altLang="en-US" sz="1600" b="1"/>
              <a:t>南蛮屏風</a:t>
            </a:r>
            <a:endParaRPr lang="en-US" altLang="ja-JP" sz="1600" b="1"/>
          </a:p>
          <a:p>
            <a:r>
              <a:rPr lang="ja-JP" altLang="en-US" sz="1600"/>
              <a:t>神戸市立博物館。</a:t>
            </a:r>
            <a:endParaRPr lang="en-US" altLang="ja-JP" sz="1600"/>
          </a:p>
          <a:p>
            <a:endParaRPr lang="en-US" altLang="ja-JP" sz="1600"/>
          </a:p>
          <a:p>
            <a:r>
              <a:rPr lang="en-US" altLang="ja-JP" sz="1600"/>
              <a:t>17</a:t>
            </a:r>
            <a:r>
              <a:rPr lang="ja-JP" altLang="en-US" sz="1600"/>
              <a:t>世紀前半の長崎におけるポルトガルのナオ。</a:t>
            </a:r>
            <a:endParaRPr lang="en-US" altLang="ja-JP" sz="1600"/>
          </a:p>
          <a:p>
            <a:endParaRPr lang="en-US" altLang="ja-JP" sz="1600"/>
          </a:p>
          <a:p>
            <a:r>
              <a:rPr lang="ja-JP" altLang="en-US" sz="1600"/>
              <a:t>黒色で塗られているため黒船と呼ばれた。</a:t>
            </a:r>
            <a:endParaRPr lang="en-US" altLang="ja-JP" sz="1600"/>
          </a:p>
          <a:p>
            <a:r>
              <a:rPr lang="ja-JP" altLang="en-US" sz="1600"/>
              <a:t>（出典：</a:t>
            </a:r>
            <a:r>
              <a:rPr lang="en-US" altLang="ja-JP" sz="1600"/>
              <a:t>Wikipedia</a:t>
            </a:r>
            <a:r>
              <a:rPr lang="ja-JP" altLang="en-US" sz="1600"/>
              <a:t>）</a:t>
            </a: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2916238" y="1382713"/>
            <a:ext cx="1420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80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G</a:t>
            </a:r>
            <a:r>
              <a:rPr lang="en-US" altLang="ja-JP" sz="28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oogle</a:t>
            </a:r>
            <a:endParaRPr lang="ja-JP" altLang="en-US" sz="2800" b="1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1908175" y="2501900"/>
            <a:ext cx="16430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80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F</a:t>
            </a:r>
            <a:r>
              <a:rPr lang="en-US" altLang="ja-JP" sz="28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acebook</a:t>
            </a:r>
            <a:endParaRPr lang="ja-JP" altLang="en-US" sz="2800" b="1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auto">
          <a:xfrm>
            <a:off x="4175125" y="1839913"/>
            <a:ext cx="16843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80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</a:t>
            </a:r>
            <a:r>
              <a:rPr lang="en-US" altLang="ja-JP" sz="28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amazon</a:t>
            </a:r>
            <a:endParaRPr lang="ja-JP" altLang="en-US" sz="2800" b="1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/>
        </p:nvSpPr>
        <p:spPr bwMode="auto">
          <a:xfrm>
            <a:off x="5651500" y="3660775"/>
            <a:ext cx="12668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80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</a:t>
            </a:r>
            <a:r>
              <a:rPr lang="en-US" altLang="ja-JP" sz="28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pple</a:t>
            </a:r>
            <a:endParaRPr lang="ja-JP" altLang="en-US" sz="2800" b="1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10" name="正方形/長方形 9"/>
          <p:cNvSpPr>
            <a:spLocks noChangeArrowheads="1"/>
          </p:cNvSpPr>
          <p:nvPr/>
        </p:nvSpPr>
        <p:spPr bwMode="auto">
          <a:xfrm>
            <a:off x="4175125" y="2997200"/>
            <a:ext cx="1830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80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M</a:t>
            </a:r>
            <a:r>
              <a:rPr lang="en-US" altLang="ja-JP" sz="2800" b="1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icrosoft</a:t>
            </a:r>
            <a:endParaRPr lang="ja-JP" altLang="en-US" sz="2800" b="1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5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251950" cy="735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90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885950"/>
            <a:ext cx="84105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1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9075"/>
            <a:ext cx="81534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8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28588"/>
            <a:ext cx="7858125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59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8"/>
            <a:ext cx="7345363" cy="670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星 5 4"/>
          <p:cNvSpPr/>
          <p:nvPr/>
        </p:nvSpPr>
        <p:spPr>
          <a:xfrm>
            <a:off x="683568" y="537321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星 5 5"/>
          <p:cNvSpPr/>
          <p:nvPr/>
        </p:nvSpPr>
        <p:spPr>
          <a:xfrm>
            <a:off x="683568" y="6165304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59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485900"/>
            <a:ext cx="78676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4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079500"/>
            <a:ext cx="7527925" cy="46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星 5 4"/>
          <p:cNvSpPr/>
          <p:nvPr/>
        </p:nvSpPr>
        <p:spPr>
          <a:xfrm>
            <a:off x="508249" y="357301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71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15888"/>
            <a:ext cx="7369175" cy="674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星 5 4"/>
          <p:cNvSpPr/>
          <p:nvPr/>
        </p:nvSpPr>
        <p:spPr>
          <a:xfrm>
            <a:off x="547936" y="5445224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星 5 5"/>
          <p:cNvSpPr/>
          <p:nvPr/>
        </p:nvSpPr>
        <p:spPr>
          <a:xfrm>
            <a:off x="547936" y="357301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81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33338"/>
            <a:ext cx="4999037" cy="727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星 5 4"/>
          <p:cNvSpPr/>
          <p:nvPr/>
        </p:nvSpPr>
        <p:spPr>
          <a:xfrm>
            <a:off x="2010372" y="5846143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星 5 8"/>
          <p:cNvSpPr/>
          <p:nvPr/>
        </p:nvSpPr>
        <p:spPr>
          <a:xfrm>
            <a:off x="1927920" y="170080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1927920" y="1988840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2010372" y="611477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星 5 11"/>
          <p:cNvSpPr/>
          <p:nvPr/>
        </p:nvSpPr>
        <p:spPr>
          <a:xfrm>
            <a:off x="2005361" y="559655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星 5 12"/>
          <p:cNvSpPr/>
          <p:nvPr/>
        </p:nvSpPr>
        <p:spPr>
          <a:xfrm>
            <a:off x="2005361" y="530852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" name="星 5 13"/>
          <p:cNvSpPr/>
          <p:nvPr/>
        </p:nvSpPr>
        <p:spPr>
          <a:xfrm>
            <a:off x="2005361" y="5039891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" name="星 5 14"/>
          <p:cNvSpPr/>
          <p:nvPr/>
        </p:nvSpPr>
        <p:spPr>
          <a:xfrm>
            <a:off x="1989090" y="479030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" name="星 5 15"/>
          <p:cNvSpPr/>
          <p:nvPr/>
        </p:nvSpPr>
        <p:spPr>
          <a:xfrm>
            <a:off x="2005361" y="4509120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星 5 16"/>
          <p:cNvSpPr/>
          <p:nvPr/>
        </p:nvSpPr>
        <p:spPr>
          <a:xfrm>
            <a:off x="1994695" y="4077072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星 5 17"/>
          <p:cNvSpPr/>
          <p:nvPr/>
        </p:nvSpPr>
        <p:spPr>
          <a:xfrm>
            <a:off x="1996927" y="321297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星 5 18"/>
          <p:cNvSpPr/>
          <p:nvPr/>
        </p:nvSpPr>
        <p:spPr>
          <a:xfrm>
            <a:off x="1996927" y="300193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星 5 19"/>
          <p:cNvSpPr/>
          <p:nvPr/>
        </p:nvSpPr>
        <p:spPr>
          <a:xfrm>
            <a:off x="1927920" y="548680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21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347788"/>
            <a:ext cx="827722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5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正方形/長方形 4"/>
          <p:cNvSpPr>
            <a:spLocks noChangeArrowheads="1"/>
          </p:cNvSpPr>
          <p:nvPr/>
        </p:nvSpPr>
        <p:spPr bwMode="auto">
          <a:xfrm>
            <a:off x="684213" y="1268413"/>
            <a:ext cx="338296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5400">
                <a:solidFill>
                  <a:srgbClr val="FF0000"/>
                </a:solidFill>
                <a:latin typeface="ＭＳ Ｐゴシック" pitchFamily="50" charset="-128"/>
              </a:rPr>
              <a:t>G</a:t>
            </a:r>
            <a:r>
              <a:rPr lang="en-US" altLang="ja-JP" sz="5400">
                <a:latin typeface="ＭＳ Ｐゴシック" pitchFamily="50" charset="-128"/>
              </a:rPr>
              <a:t>oogle</a:t>
            </a:r>
          </a:p>
          <a:p>
            <a:r>
              <a:rPr lang="en-US" altLang="ja-JP" sz="5400">
                <a:solidFill>
                  <a:srgbClr val="FF0000"/>
                </a:solidFill>
                <a:latin typeface="ＭＳ Ｐゴシック" pitchFamily="50" charset="-128"/>
              </a:rPr>
              <a:t>A</a:t>
            </a:r>
            <a:r>
              <a:rPr lang="en-US" altLang="ja-JP" sz="5400">
                <a:latin typeface="ＭＳ Ｐゴシック" pitchFamily="50" charset="-128"/>
              </a:rPr>
              <a:t>pple</a:t>
            </a:r>
          </a:p>
          <a:p>
            <a:r>
              <a:rPr lang="en-US" altLang="ja-JP" sz="5400">
                <a:solidFill>
                  <a:srgbClr val="FF0000"/>
                </a:solidFill>
                <a:latin typeface="ＭＳ Ｐゴシック" pitchFamily="50" charset="-128"/>
              </a:rPr>
              <a:t>F</a:t>
            </a:r>
            <a:r>
              <a:rPr lang="en-US" altLang="ja-JP" sz="5400">
                <a:latin typeface="ＭＳ Ｐゴシック" pitchFamily="50" charset="-128"/>
              </a:rPr>
              <a:t>acebook</a:t>
            </a:r>
          </a:p>
          <a:p>
            <a:r>
              <a:rPr lang="en-US" altLang="ja-JP" sz="5400">
                <a:solidFill>
                  <a:srgbClr val="FF0000"/>
                </a:solidFill>
                <a:latin typeface="ＭＳ Ｐゴシック" pitchFamily="50" charset="-128"/>
              </a:rPr>
              <a:t>M</a:t>
            </a:r>
            <a:r>
              <a:rPr lang="en-US" altLang="ja-JP" sz="5400">
                <a:latin typeface="ＭＳ Ｐゴシック" pitchFamily="50" charset="-128"/>
              </a:rPr>
              <a:t>icrosoft</a:t>
            </a:r>
          </a:p>
          <a:p>
            <a:r>
              <a:rPr lang="en-US" altLang="ja-JP" sz="5400">
                <a:solidFill>
                  <a:srgbClr val="FF0000"/>
                </a:solidFill>
                <a:latin typeface="ＭＳ Ｐゴシック" pitchFamily="50" charset="-128"/>
              </a:rPr>
              <a:t>A</a:t>
            </a:r>
            <a:r>
              <a:rPr lang="en-US" altLang="ja-JP" sz="5400">
                <a:latin typeface="ＭＳ Ｐゴシック" pitchFamily="50" charset="-128"/>
              </a:rPr>
              <a:t>mazon</a:t>
            </a:r>
            <a:endParaRPr lang="ja-JP" altLang="en-US" sz="5400">
              <a:latin typeface="ＭＳ Ｐゴシック" pitchFamily="50" charset="-128"/>
            </a:endParaRPr>
          </a:p>
        </p:txBody>
      </p:sp>
      <p:pic>
        <p:nvPicPr>
          <p:cNvPr id="4099" name="Picture 2" descr="https://encrypted-tbn1.google.com/images?q=tbn:ANd9GcT4Ls4XbphNY-vtS9bjNX42c-26t_IAIJ6KqgEaonHPithQQJ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758950"/>
            <a:ext cx="1819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Kindle e-reader: device frontal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4129088"/>
            <a:ext cx="26701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106363"/>
            <a:ext cx="2876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299402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1926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7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513"/>
            <a:ext cx="6697662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星 5 3"/>
          <p:cNvSpPr/>
          <p:nvPr/>
        </p:nvSpPr>
        <p:spPr>
          <a:xfrm>
            <a:off x="827584" y="2276872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星 5 5"/>
          <p:cNvSpPr/>
          <p:nvPr/>
        </p:nvSpPr>
        <p:spPr>
          <a:xfrm>
            <a:off x="827584" y="2535982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星 5 6"/>
          <p:cNvSpPr/>
          <p:nvPr/>
        </p:nvSpPr>
        <p:spPr>
          <a:xfrm>
            <a:off x="827584" y="3194872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星 5 7"/>
          <p:cNvSpPr/>
          <p:nvPr/>
        </p:nvSpPr>
        <p:spPr>
          <a:xfrm>
            <a:off x="827584" y="386104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星 5 8"/>
          <p:cNvSpPr/>
          <p:nvPr/>
        </p:nvSpPr>
        <p:spPr>
          <a:xfrm>
            <a:off x="844352" y="609329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844352" y="537321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844352" y="437926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星 5 11"/>
          <p:cNvSpPr/>
          <p:nvPr/>
        </p:nvSpPr>
        <p:spPr>
          <a:xfrm>
            <a:off x="825352" y="412015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星 5 12"/>
          <p:cNvSpPr/>
          <p:nvPr/>
        </p:nvSpPr>
        <p:spPr>
          <a:xfrm>
            <a:off x="857847" y="656996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" name="星 5 13"/>
          <p:cNvSpPr/>
          <p:nvPr/>
        </p:nvSpPr>
        <p:spPr>
          <a:xfrm>
            <a:off x="850554" y="6342881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49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3188"/>
            <a:ext cx="6340475" cy="66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星 5 4"/>
          <p:cNvSpPr/>
          <p:nvPr/>
        </p:nvSpPr>
        <p:spPr>
          <a:xfrm>
            <a:off x="755576" y="476672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" name="星 5 5"/>
          <p:cNvSpPr/>
          <p:nvPr/>
        </p:nvSpPr>
        <p:spPr>
          <a:xfrm>
            <a:off x="772394" y="764704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星 5 6"/>
          <p:cNvSpPr/>
          <p:nvPr/>
        </p:nvSpPr>
        <p:spPr>
          <a:xfrm>
            <a:off x="772394" y="114989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星 5 7"/>
          <p:cNvSpPr/>
          <p:nvPr/>
        </p:nvSpPr>
        <p:spPr>
          <a:xfrm>
            <a:off x="772394" y="1767880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星 5 8"/>
          <p:cNvSpPr/>
          <p:nvPr/>
        </p:nvSpPr>
        <p:spPr>
          <a:xfrm>
            <a:off x="772394" y="2028131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779687" y="2293343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779687" y="2636912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星 5 11"/>
          <p:cNvSpPr/>
          <p:nvPr/>
        </p:nvSpPr>
        <p:spPr>
          <a:xfrm>
            <a:off x="779687" y="2924944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星 5 12"/>
          <p:cNvSpPr/>
          <p:nvPr/>
        </p:nvSpPr>
        <p:spPr>
          <a:xfrm>
            <a:off x="779687" y="3130653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" name="星 5 13"/>
          <p:cNvSpPr/>
          <p:nvPr/>
        </p:nvSpPr>
        <p:spPr>
          <a:xfrm>
            <a:off x="779687" y="3302203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" name="星 5 14"/>
          <p:cNvSpPr/>
          <p:nvPr/>
        </p:nvSpPr>
        <p:spPr>
          <a:xfrm>
            <a:off x="800969" y="501317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" name="星 5 15"/>
          <p:cNvSpPr/>
          <p:nvPr/>
        </p:nvSpPr>
        <p:spPr>
          <a:xfrm>
            <a:off x="800969" y="5445224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星 5 16"/>
          <p:cNvSpPr/>
          <p:nvPr/>
        </p:nvSpPr>
        <p:spPr>
          <a:xfrm>
            <a:off x="796777" y="446320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星 5 17"/>
          <p:cNvSpPr/>
          <p:nvPr/>
        </p:nvSpPr>
        <p:spPr>
          <a:xfrm>
            <a:off x="794545" y="4244777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星 5 18"/>
          <p:cNvSpPr/>
          <p:nvPr/>
        </p:nvSpPr>
        <p:spPr>
          <a:xfrm>
            <a:off x="796777" y="3985667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星 5 19"/>
          <p:cNvSpPr/>
          <p:nvPr/>
        </p:nvSpPr>
        <p:spPr>
          <a:xfrm>
            <a:off x="796777" y="3717032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1" name="星 5 20"/>
          <p:cNvSpPr/>
          <p:nvPr/>
        </p:nvSpPr>
        <p:spPr>
          <a:xfrm>
            <a:off x="809453" y="628039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" name="星 5 21"/>
          <p:cNvSpPr/>
          <p:nvPr/>
        </p:nvSpPr>
        <p:spPr>
          <a:xfrm>
            <a:off x="809453" y="6021288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3" name="星 5 22"/>
          <p:cNvSpPr/>
          <p:nvPr/>
        </p:nvSpPr>
        <p:spPr>
          <a:xfrm>
            <a:off x="809453" y="5733256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" name="星 5 23"/>
          <p:cNvSpPr/>
          <p:nvPr/>
        </p:nvSpPr>
        <p:spPr>
          <a:xfrm>
            <a:off x="809453" y="6568430"/>
            <a:ext cx="288032" cy="28803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34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s 15 licences de jeux vidéo les plus vend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0"/>
            <a:ext cx="5168900" cy="262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5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6 </a:t>
            </a:r>
            <a:r>
              <a:rPr lang="ja-JP" altLang="en-US" smtClean="0"/>
              <a:t>クチコミで広まる</a:t>
            </a:r>
          </a:p>
        </p:txBody>
      </p:sp>
      <p:sp>
        <p:nvSpPr>
          <p:cNvPr id="7168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25991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2707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2708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023938"/>
            <a:ext cx="71818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3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/>
              <a:t>大規模読書</a:t>
            </a:r>
            <a:r>
              <a:rPr lang="en-US" altLang="ja-JP" dirty="0" smtClean="0"/>
              <a:t>SNS</a:t>
            </a:r>
            <a:br>
              <a:rPr lang="en-US" altLang="ja-JP" dirty="0" smtClean="0"/>
            </a:br>
            <a:r>
              <a:rPr lang="en-US" altLang="ja-JP" dirty="0" err="1" smtClean="0"/>
              <a:t>Shelfari</a:t>
            </a:r>
            <a:r>
              <a:rPr lang="ja-JP" altLang="en-US" dirty="0"/>
              <a:t>　</a:t>
            </a:r>
            <a:r>
              <a:rPr lang="en-US" altLang="ja-JP" dirty="0" err="1" smtClean="0"/>
              <a:t>Goodreads</a:t>
            </a:r>
            <a:endParaRPr lang="ja-JP" altLang="en-US" dirty="0"/>
          </a:p>
        </p:txBody>
      </p:sp>
      <p:sp>
        <p:nvSpPr>
          <p:cNvPr id="7680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4610100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87513"/>
            <a:ext cx="4656138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610100" y="5949950"/>
            <a:ext cx="4572000" cy="6461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９２０万人、３億３千万冊が登録されている世界最大級の読書</a:t>
            </a:r>
            <a:r>
              <a:rPr lang="en-US" altLang="ja-JP" dirty="0"/>
              <a:t>SNS</a:t>
            </a:r>
            <a:r>
              <a:rPr lang="ja-JP" altLang="en-US" dirty="0" err="1"/>
              <a:t>。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187450" y="5949950"/>
            <a:ext cx="245745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Amazon</a:t>
            </a:r>
            <a:r>
              <a:rPr lang="ja-JP" altLang="en-US" dirty="0"/>
              <a:t>傘下の読書</a:t>
            </a:r>
            <a:r>
              <a:rPr lang="en-US" altLang="ja-JP" dirty="0"/>
              <a:t>SNS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43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192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361363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0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499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4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5364163" y="3933825"/>
            <a:ext cx="3708400" cy="2584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ソニー・デジタルエンタテインメント・サービス運営。スマートフォン向け。コミックと小説をソーシャルリーディング。漫画の好きなコマをシェアできる。水木しげるの「ゲゲゲの鬼太郎」、つげ義春の「ねじ式」、矢口高雄の「釣りキチ三平」、谷岡ヤスジの「メッタメタガキ道講座」など、日本のコミック界を代表する名作も。</a:t>
            </a:r>
          </a:p>
        </p:txBody>
      </p:sp>
    </p:spTree>
    <p:extLst>
      <p:ext uri="{BB962C8B-B14F-4D97-AF65-F5344CB8AC3E}">
        <p14:creationId xmlns:p14="http://schemas.microsoft.com/office/powerpoint/2010/main" val="22719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47625"/>
            <a:ext cx="8170862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692275" y="3213100"/>
            <a:ext cx="5453063" cy="64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err="1"/>
              <a:t>Spotify</a:t>
            </a:r>
            <a:endParaRPr lang="en-US" altLang="ja-JP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音楽が</a:t>
            </a:r>
            <a:r>
              <a:rPr lang="en-US" altLang="ja-JP" dirty="0"/>
              <a:t>4.99</a:t>
            </a:r>
            <a:r>
              <a:rPr lang="ja-JP" altLang="en-US" dirty="0"/>
              <a:t>ドル～で聴き放題。ユーザー数２５０万人</a:t>
            </a:r>
          </a:p>
        </p:txBody>
      </p:sp>
    </p:spTree>
    <p:extLst>
      <p:ext uri="{BB962C8B-B14F-4D97-AF65-F5344CB8AC3E}">
        <p14:creationId xmlns:p14="http://schemas.microsoft.com/office/powerpoint/2010/main" val="18737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601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17463"/>
            <a:ext cx="7945438" cy="68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225675" y="5013325"/>
            <a:ext cx="4572000" cy="17541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Twitter</a:t>
            </a:r>
            <a:r>
              <a:rPr lang="ja-JP" altLang="en-US" dirty="0"/>
              <a:t>や</a:t>
            </a:r>
            <a:r>
              <a:rPr lang="en-US" altLang="ja-JP" dirty="0"/>
              <a:t>Facebook</a:t>
            </a:r>
            <a:r>
              <a:rPr lang="ja-JP" altLang="en-US" dirty="0"/>
              <a:t>と連動して誌面や画像の上に直接つぶやける電子書籍ビューア。書籍・雑誌・フリーマガジン・チラシ・カタログなどが読める「</a:t>
            </a:r>
            <a:r>
              <a:rPr lang="en-US" altLang="ja-JP" dirty="0" err="1"/>
              <a:t>bookpic</a:t>
            </a:r>
            <a:r>
              <a:rPr lang="en-US" altLang="ja-JP" dirty="0"/>
              <a:t> books</a:t>
            </a:r>
            <a:r>
              <a:rPr lang="ja-JP" altLang="en-US" dirty="0"/>
              <a:t>」と、ユーザが投稿した写真が閲覧できる「</a:t>
            </a:r>
            <a:r>
              <a:rPr lang="en-US" altLang="ja-JP" dirty="0" err="1"/>
              <a:t>bookpic</a:t>
            </a:r>
            <a:r>
              <a:rPr lang="en-US" altLang="ja-JP" dirty="0"/>
              <a:t> </a:t>
            </a:r>
            <a:r>
              <a:rPr lang="en-US" altLang="ja-JP" dirty="0" err="1"/>
              <a:t>pics</a:t>
            </a:r>
            <a:r>
              <a:rPr lang="ja-JP" altLang="en-US" dirty="0"/>
              <a:t>」のサービスがある。</a:t>
            </a:r>
          </a:p>
        </p:txBody>
      </p:sp>
    </p:spTree>
    <p:extLst>
      <p:ext uri="{BB962C8B-B14F-4D97-AF65-F5344CB8AC3E}">
        <p14:creationId xmlns:p14="http://schemas.microsoft.com/office/powerpoint/2010/main" val="136946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704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8704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5888"/>
            <a:ext cx="10031412" cy="710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4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806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60350"/>
            <a:ext cx="9004300" cy="638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692275" y="5589588"/>
            <a:ext cx="4572000" cy="9223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利用者がアップロードした絶版漫画を、作者の了解を得て広告を挿入した形で公開し、広告収入を作者に還元する</a:t>
            </a:r>
          </a:p>
        </p:txBody>
      </p:sp>
    </p:spTree>
    <p:extLst>
      <p:ext uri="{BB962C8B-B14F-4D97-AF65-F5344CB8AC3E}">
        <p14:creationId xmlns:p14="http://schemas.microsoft.com/office/powerpoint/2010/main" val="41081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9091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8909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0"/>
            <a:ext cx="7943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284663" y="5732463"/>
            <a:ext cx="4572000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ニコニコ静画と角川書店が共同で作る、無料で読める新しいオンラインマンガ雑誌です。</a:t>
            </a:r>
          </a:p>
        </p:txBody>
      </p:sp>
    </p:spTree>
    <p:extLst>
      <p:ext uri="{BB962C8B-B14F-4D97-AF65-F5344CB8AC3E}">
        <p14:creationId xmlns:p14="http://schemas.microsoft.com/office/powerpoint/2010/main" val="36241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011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9011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810625" cy="760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7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7 </a:t>
            </a:r>
            <a:r>
              <a:rPr lang="ja-JP" altLang="en-US" smtClean="0"/>
              <a:t>ネットワーク知の進化</a:t>
            </a:r>
          </a:p>
        </p:txBody>
      </p:sp>
      <p:sp>
        <p:nvSpPr>
          <p:cNvPr id="9318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読んだ本の知識の活用</a:t>
            </a:r>
            <a:endParaRPr lang="en-US" altLang="ja-JP" smtClean="0"/>
          </a:p>
          <a:p>
            <a:pPr lvl="1" eaLnBrk="1" hangingPunct="1"/>
            <a:r>
              <a:rPr lang="ja-JP" altLang="en-US" smtClean="0"/>
              <a:t>自分が読んだ本の記憶を呼び出す</a:t>
            </a:r>
            <a:endParaRPr lang="en-US" altLang="ja-JP" smtClean="0"/>
          </a:p>
          <a:p>
            <a:pPr lvl="1" eaLnBrk="1" hangingPunct="1"/>
            <a:r>
              <a:rPr lang="ja-JP" altLang="en-US" smtClean="0"/>
              <a:t>他人が読んだ本の記録を探し出す</a:t>
            </a:r>
            <a:endParaRPr lang="en-US" altLang="ja-JP" smtClean="0"/>
          </a:p>
          <a:p>
            <a:pPr lvl="1" eaLnBrk="1" hangingPunct="1"/>
            <a:endParaRPr lang="en-US" altLang="ja-JP" smtClean="0"/>
          </a:p>
          <a:p>
            <a:pPr eaLnBrk="1" hangingPunct="1"/>
            <a:r>
              <a:rPr lang="ja-JP" altLang="en-US" smtClean="0"/>
              <a:t>読んでいない本の知識の活用</a:t>
            </a:r>
            <a:endParaRPr lang="en-US" altLang="ja-JP" smtClean="0"/>
          </a:p>
          <a:p>
            <a:pPr eaLnBrk="1" hangingPunct="1"/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38884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523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652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30163" y="4306888"/>
            <a:ext cx="4572000" cy="1754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prstClr val="white"/>
                </a:solidFill>
              </a:rPr>
              <a:t>自然言語処理で全文を解析して類似したテーマや文体の作品を検索できる。</a:t>
            </a:r>
            <a:r>
              <a:rPr lang="en-US" altLang="ja-JP" dirty="0" err="1">
                <a:solidFill>
                  <a:prstClr val="white"/>
                </a:solidFill>
              </a:rPr>
              <a:t>BookDNA</a:t>
            </a:r>
            <a:r>
              <a:rPr lang="ja-JP" altLang="en-US" dirty="0">
                <a:solidFill>
                  <a:prstClr val="white"/>
                </a:solidFill>
              </a:rPr>
              <a:t>という本の特徴指紋を抽出するテクノロジーを利用している。</a:t>
            </a:r>
            <a:r>
              <a:rPr lang="en-US" altLang="ja-JP" dirty="0">
                <a:solidFill>
                  <a:prstClr val="white"/>
                </a:solidFill>
              </a:rPr>
              <a:t>Book Genome Project</a:t>
            </a:r>
            <a:r>
              <a:rPr lang="ja-JP" altLang="en-US" dirty="0">
                <a:solidFill>
                  <a:prstClr val="white"/>
                </a:solidFill>
              </a:rPr>
              <a:t>の研究成果の応用。文体（たとえば会話文の量とか、展開スピードとか）</a:t>
            </a:r>
          </a:p>
        </p:txBody>
      </p:sp>
    </p:spTree>
    <p:extLst>
      <p:ext uri="{BB962C8B-B14F-4D97-AF65-F5344CB8AC3E}">
        <p14:creationId xmlns:p14="http://schemas.microsoft.com/office/powerpoint/2010/main" val="3478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625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4288"/>
            <a:ext cx="8580438" cy="672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電子書籍　→　コンテンツ</a:t>
            </a:r>
            <a:r>
              <a:rPr lang="en-US" altLang="ja-JP" smtClean="0"/>
              <a:t>X</a:t>
            </a:r>
            <a:endParaRPr lang="ja-JP" altLang="en-US" smtClean="0"/>
          </a:p>
        </p:txBody>
      </p:sp>
      <p:sp>
        <p:nvSpPr>
          <p:cNvPr id="9830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新しいビジネスモデル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シングル化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コラボでつくる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変態するメディア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ボーダーレス化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クチコミで広まる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ネットワーク知の進化</a:t>
            </a:r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4445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電子書籍時代の変化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ja-JP" altLang="en-US" dirty="0" smtClean="0"/>
              <a:t>読者</a:t>
            </a:r>
            <a:r>
              <a:rPr lang="ja-JP" altLang="en-US" dirty="0"/>
              <a:t>　浅く読み広く共有する　</a:t>
            </a:r>
          </a:p>
          <a:p>
            <a:endParaRPr lang="ja-JP" altLang="en-US" dirty="0"/>
          </a:p>
          <a:p>
            <a:r>
              <a:rPr lang="ja-JP" altLang="en-US" dirty="0"/>
              <a:t>著者　短い本をたくさん書く　</a:t>
            </a:r>
          </a:p>
          <a:p>
            <a:endParaRPr lang="ja-JP" altLang="en-US" dirty="0"/>
          </a:p>
          <a:p>
            <a:r>
              <a:rPr lang="ja-JP" altLang="en-US" dirty="0"/>
              <a:t>書籍　</a:t>
            </a:r>
            <a:r>
              <a:rPr lang="ja-JP" altLang="en-US" dirty="0" smtClean="0"/>
              <a:t>検索されリンクされる</a:t>
            </a:r>
            <a:r>
              <a:rPr lang="ja-JP" altLang="en-US" dirty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20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40725" cy="705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979613" y="5229225"/>
            <a:ext cx="4572000" cy="120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NBC,NEWS Corp</a:t>
            </a:r>
            <a:r>
              <a:rPr lang="ja-JP" altLang="en-US" dirty="0" err="1"/>
              <a:t>、</a:t>
            </a:r>
            <a:r>
              <a:rPr lang="en-US" altLang="ja-JP" dirty="0"/>
              <a:t>FOX</a:t>
            </a:r>
            <a:r>
              <a:rPr lang="ja-JP" altLang="en-US" dirty="0"/>
              <a:t>エンタテイメント、ディズニー</a:t>
            </a:r>
            <a:r>
              <a:rPr lang="en-US" altLang="ja-JP" dirty="0"/>
              <a:t>ABC</a:t>
            </a:r>
            <a:r>
              <a:rPr lang="ja-JP" altLang="en-US" dirty="0" err="1"/>
              <a:t>、</a:t>
            </a:r>
            <a:r>
              <a:rPr lang="ja-JP" altLang="en-US" dirty="0"/>
              <a:t>プロビデンスなどマスメディア７社のジョイントベンチャー。</a:t>
            </a:r>
            <a:r>
              <a:rPr lang="en-US" altLang="ja-JP" dirty="0" err="1"/>
              <a:t>Hulu</a:t>
            </a:r>
            <a:r>
              <a:rPr lang="ja-JP" altLang="en-US" dirty="0"/>
              <a:t>　月７．９９ドルで映画、番組が見放題</a:t>
            </a:r>
          </a:p>
        </p:txBody>
      </p:sp>
    </p:spTree>
    <p:extLst>
      <p:ext uri="{BB962C8B-B14F-4D97-AF65-F5344CB8AC3E}">
        <p14:creationId xmlns:p14="http://schemas.microsoft.com/office/powerpoint/2010/main" val="150274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>
            <a:spLocks noChangeArrowheads="1"/>
          </p:cNvSpPr>
          <p:nvPr/>
        </p:nvSpPr>
        <p:spPr bwMode="auto">
          <a:xfrm>
            <a:off x="1403350" y="1989138"/>
            <a:ext cx="6553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/>
              <a:t>【</a:t>
            </a:r>
            <a:r>
              <a:rPr lang="ja-JP" altLang="en-US" sz="2000"/>
              <a:t>１</a:t>
            </a:r>
            <a:r>
              <a:rPr lang="en-US" altLang="ja-JP" sz="2000"/>
              <a:t>】</a:t>
            </a:r>
            <a:r>
              <a:rPr lang="ja-JP" altLang="en-US" sz="2000"/>
              <a:t>新しいメディアへの脱皮　～自炊</a:t>
            </a:r>
            <a:r>
              <a:rPr lang="en-US" altLang="ja-JP" sz="2000"/>
              <a:t>PDF</a:t>
            </a:r>
            <a:r>
              <a:rPr lang="ja-JP" altLang="en-US" sz="2000"/>
              <a:t>を超えて～</a:t>
            </a:r>
          </a:p>
          <a:p>
            <a:endParaRPr lang="ja-JP" altLang="en-US" sz="2000"/>
          </a:p>
          <a:p>
            <a:r>
              <a:rPr lang="en-US" altLang="ja-JP" sz="2000"/>
              <a:t>【</a:t>
            </a:r>
            <a:r>
              <a:rPr lang="ja-JP" altLang="en-US" sz="2000"/>
              <a:t>２</a:t>
            </a:r>
            <a:r>
              <a:rPr lang="en-US" altLang="ja-JP" sz="2000"/>
              <a:t>】</a:t>
            </a:r>
            <a:r>
              <a:rPr lang="ja-JP" altLang="en-US" sz="2000"/>
              <a:t>黒船開国よりも海外侵略　～積極的な文化侵略～</a:t>
            </a:r>
          </a:p>
          <a:p>
            <a:endParaRPr lang="ja-JP" altLang="en-US" sz="2000"/>
          </a:p>
          <a:p>
            <a:r>
              <a:rPr lang="en-US" altLang="ja-JP" sz="2000"/>
              <a:t>【</a:t>
            </a:r>
            <a:r>
              <a:rPr lang="ja-JP" altLang="en-US" sz="2000"/>
              <a:t>３</a:t>
            </a:r>
            <a:r>
              <a:rPr lang="en-US" altLang="ja-JP" sz="2000"/>
              <a:t>】</a:t>
            </a:r>
            <a:r>
              <a:rPr lang="ja-JP" altLang="en-US" sz="2000"/>
              <a:t>サービス産業化する出版業界　～モノ売りの終焉～</a:t>
            </a:r>
          </a:p>
          <a:p>
            <a:endParaRPr lang="ja-JP" altLang="en-US" sz="2000"/>
          </a:p>
          <a:p>
            <a:r>
              <a:rPr lang="en-US" altLang="ja-JP" sz="2000"/>
              <a:t>【</a:t>
            </a:r>
            <a:r>
              <a:rPr lang="ja-JP" altLang="en-US" sz="2000"/>
              <a:t>４</a:t>
            </a:r>
            <a:r>
              <a:rPr lang="en-US" altLang="ja-JP" sz="2000"/>
              <a:t>】</a:t>
            </a:r>
            <a:r>
              <a:rPr lang="ja-JP" altLang="en-US" sz="2000"/>
              <a:t>読者を向いて考える　～読者不在の電子書籍元年～</a:t>
            </a:r>
          </a:p>
          <a:p>
            <a:endParaRPr lang="ja-JP" altLang="en-US" sz="2000"/>
          </a:p>
          <a:p>
            <a:r>
              <a:rPr lang="en-US" altLang="ja-JP" sz="2000"/>
              <a:t>【</a:t>
            </a:r>
            <a:r>
              <a:rPr lang="ja-JP" altLang="en-US" sz="2000"/>
              <a:t>５</a:t>
            </a:r>
            <a:r>
              <a:rPr lang="en-US" altLang="ja-JP" sz="2000"/>
              <a:t>】</a:t>
            </a:r>
            <a:r>
              <a:rPr lang="ja-JP" altLang="en-US" sz="2000"/>
              <a:t>クリーンスレート思考　～制約しがらみの忘却～</a:t>
            </a:r>
          </a:p>
        </p:txBody>
      </p:sp>
      <p:sp>
        <p:nvSpPr>
          <p:cNvPr id="197635" name="正方形/長方形 2"/>
          <p:cNvSpPr>
            <a:spLocks noChangeArrowheads="1"/>
          </p:cNvSpPr>
          <p:nvPr/>
        </p:nvSpPr>
        <p:spPr bwMode="auto">
          <a:xfrm>
            <a:off x="2484438" y="836613"/>
            <a:ext cx="413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2800" b="1"/>
              <a:t>あるべき姿論　５つの提言</a:t>
            </a:r>
          </a:p>
        </p:txBody>
      </p:sp>
    </p:spTree>
    <p:extLst>
      <p:ext uri="{BB962C8B-B14F-4D97-AF65-F5344CB8AC3E}">
        <p14:creationId xmlns:p14="http://schemas.microsoft.com/office/powerpoint/2010/main" val="32181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３つの問題意識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本をとりまく環境変化の中で</a:t>
            </a:r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読書</a:t>
            </a:r>
            <a:r>
              <a:rPr lang="en-US" altLang="ja-JP" dirty="0" smtClean="0"/>
              <a:t>×</a:t>
            </a:r>
            <a:r>
              <a:rPr lang="ja-JP" altLang="en-US" dirty="0" smtClean="0"/>
              <a:t>コミュニケーションで何ができるか</a:t>
            </a:r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主体的な思索の重要性</a:t>
            </a:r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むさぼるように読む読書体験が大切</a:t>
            </a:r>
            <a:endParaRPr lang="en-US" altLang="ja-JP" dirty="0" smtClean="0"/>
          </a:p>
          <a:p>
            <a:pPr marL="571500" indent="-514350"/>
            <a:r>
              <a:rPr lang="ja-JP" altLang="en-US" dirty="0" smtClean="0"/>
              <a:t>つまり</a:t>
            </a:r>
            <a:endParaRPr lang="en-US" altLang="ja-JP" dirty="0" smtClean="0"/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いかに　つながるか</a:t>
            </a:r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いかに　むきあうか</a:t>
            </a:r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いかに　むさぼるか</a:t>
            </a:r>
          </a:p>
          <a:p>
            <a:pPr marL="571500" indent="-514350">
              <a:buFont typeface="+mj-lt"/>
              <a:buAutoNum type="arabicPeriod"/>
            </a:pPr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53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30163"/>
            <a:ext cx="8532813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232025" y="4365625"/>
            <a:ext cx="4572000" cy="922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Condé Nast</a:t>
            </a:r>
            <a:r>
              <a:rPr lang="ja-JP" altLang="en-US" dirty="0" err="1"/>
              <a:t>、</a:t>
            </a:r>
            <a:r>
              <a:rPr lang="en-US" altLang="ja-JP" dirty="0"/>
              <a:t>Hearst</a:t>
            </a:r>
            <a:r>
              <a:rPr lang="ja-JP" altLang="en-US" dirty="0" err="1"/>
              <a:t>、</a:t>
            </a:r>
            <a:r>
              <a:rPr lang="en-US" altLang="ja-JP" dirty="0"/>
              <a:t>Meredith</a:t>
            </a:r>
            <a:r>
              <a:rPr lang="ja-JP" altLang="en-US" dirty="0" err="1"/>
              <a:t>、</a:t>
            </a:r>
            <a:r>
              <a:rPr lang="en-US" altLang="ja-JP" dirty="0"/>
              <a:t>News Corp.</a:t>
            </a:r>
            <a:r>
              <a:rPr lang="ja-JP" altLang="en-US" dirty="0" err="1"/>
              <a:t>、</a:t>
            </a:r>
            <a:r>
              <a:rPr lang="en-US" altLang="ja-JP" dirty="0"/>
              <a:t>Time </a:t>
            </a:r>
            <a:r>
              <a:rPr lang="en-US" altLang="ja-JP" dirty="0" err="1"/>
              <a:t>Inc</a:t>
            </a:r>
            <a:r>
              <a:rPr lang="ja-JP" altLang="en-US" dirty="0"/>
              <a:t>のジョイントベンチャー。</a:t>
            </a:r>
            <a:r>
              <a:rPr lang="en-US" altLang="ja-JP" dirty="0"/>
              <a:t>Next Issue media</a:t>
            </a:r>
            <a:r>
              <a:rPr lang="ja-JP" altLang="en-US" dirty="0" err="1"/>
              <a:t>。</a:t>
            </a:r>
            <a:r>
              <a:rPr lang="ja-JP" altLang="en-US" dirty="0"/>
              <a:t>月</a:t>
            </a:r>
            <a:r>
              <a:rPr lang="en-US" altLang="ja-JP" dirty="0"/>
              <a:t>14.99</a:t>
            </a:r>
            <a:r>
              <a:rPr lang="ja-JP" altLang="en-US" dirty="0"/>
              <a:t>ドルで３２誌が読み放題</a:t>
            </a:r>
          </a:p>
        </p:txBody>
      </p:sp>
    </p:spTree>
    <p:extLst>
      <p:ext uri="{BB962C8B-B14F-4D97-AF65-F5344CB8AC3E}">
        <p14:creationId xmlns:p14="http://schemas.microsoft.com/office/powerpoint/2010/main" val="35925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4288"/>
            <a:ext cx="8280400" cy="699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705</Words>
  <Application>Microsoft Office PowerPoint</Application>
  <PresentationFormat>画面に合わせる (4:3)</PresentationFormat>
  <Paragraphs>107</Paragraphs>
  <Slides>71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73" baseType="lpstr">
      <vt:lpstr>Office ​​テーマ</vt:lpstr>
      <vt:lpstr>Microsoft Excel グラフ</vt:lpstr>
      <vt:lpstr>変貌するマスメディアとＷｅｂイノベーション GAFMAと電子メディア</vt:lpstr>
      <vt:lpstr>電子書籍時代の読書の展望</vt:lpstr>
      <vt:lpstr>１　ビジネスモデル変化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２　シングルショート化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 コラボでつくる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4 変貌するメディア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5 ボーダーレス化する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6 クチコミで広まる</vt:lpstr>
      <vt:lpstr>PowerPoint プレゼンテーション</vt:lpstr>
      <vt:lpstr>PowerPoint プレゼンテーション</vt:lpstr>
      <vt:lpstr>PowerPoint プレゼンテーション</vt:lpstr>
      <vt:lpstr>大規模読書SNS Shelfari　Goodreads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7 ネットワーク知の進化</vt:lpstr>
      <vt:lpstr>PowerPoint プレゼンテーション</vt:lpstr>
      <vt:lpstr>PowerPoint プレゼンテーション</vt:lpstr>
      <vt:lpstr>電子書籍　→　コンテンツX</vt:lpstr>
      <vt:lpstr>電子書籍時代の変化</vt:lpstr>
      <vt:lpstr>PowerPoint プレゼンテーション</vt:lpstr>
      <vt:lpstr>３つの問題意識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Daiya</dc:creator>
  <cp:lastModifiedBy>Daiya</cp:lastModifiedBy>
  <cp:revision>6</cp:revision>
  <dcterms:created xsi:type="dcterms:W3CDTF">2012-12-14T00:08:04Z</dcterms:created>
  <dcterms:modified xsi:type="dcterms:W3CDTF">2012-12-14T12:39:06Z</dcterms:modified>
</cp:coreProperties>
</file>