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97" r:id="rId3"/>
    <p:sldId id="298" r:id="rId4"/>
    <p:sldId id="260" r:id="rId5"/>
    <p:sldId id="259" r:id="rId6"/>
    <p:sldId id="283" r:id="rId7"/>
    <p:sldId id="284" r:id="rId8"/>
    <p:sldId id="262" r:id="rId9"/>
    <p:sldId id="257" r:id="rId10"/>
    <p:sldId id="258" r:id="rId11"/>
    <p:sldId id="261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95" r:id="rId33"/>
    <p:sldId id="296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B1DDE-1997-478E-A2D0-D8DA44835E8A}" type="datetimeFigureOut">
              <a:rPr kumimoji="1" lang="ja-JP" altLang="en-US" smtClean="0"/>
              <a:t>2012/11/2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2B75D-6672-4268-8305-5327523241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393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92118-17B2-4E20-B5F0-DBD39DA9AFEF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E733-F3AC-4A13-92A8-24C215A6ECBE}" type="datetimeFigureOut">
              <a:rPr kumimoji="1" lang="ja-JP" altLang="en-US" smtClean="0"/>
              <a:t>2012/11/2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AFB-99DD-44A0-B267-58FCBBC4D4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91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E733-F3AC-4A13-92A8-24C215A6ECBE}" type="datetimeFigureOut">
              <a:rPr kumimoji="1" lang="ja-JP" altLang="en-US" smtClean="0"/>
              <a:t>2012/11/2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AFB-99DD-44A0-B267-58FCBBC4D4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80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E733-F3AC-4A13-92A8-24C215A6ECBE}" type="datetimeFigureOut">
              <a:rPr kumimoji="1" lang="ja-JP" altLang="en-US" smtClean="0"/>
              <a:t>2012/11/2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AFB-99DD-44A0-B267-58FCBBC4D4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4305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E733-F3AC-4A13-92A8-24C215A6ECBE}" type="datetimeFigureOut">
              <a:rPr kumimoji="1" lang="ja-JP" altLang="en-US" smtClean="0"/>
              <a:t>2012/11/2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AFB-99DD-44A0-B267-58FCBBC4D4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027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E733-F3AC-4A13-92A8-24C215A6ECBE}" type="datetimeFigureOut">
              <a:rPr kumimoji="1" lang="ja-JP" altLang="en-US" smtClean="0"/>
              <a:t>2012/11/2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AFB-99DD-44A0-B267-58FCBBC4D4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7158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E733-F3AC-4A13-92A8-24C215A6ECBE}" type="datetimeFigureOut">
              <a:rPr kumimoji="1" lang="ja-JP" altLang="en-US" smtClean="0"/>
              <a:t>2012/11/2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AFB-99DD-44A0-B267-58FCBBC4D4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9301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E733-F3AC-4A13-92A8-24C215A6ECBE}" type="datetimeFigureOut">
              <a:rPr kumimoji="1" lang="ja-JP" altLang="en-US" smtClean="0"/>
              <a:t>2012/11/2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AFB-99DD-44A0-B267-58FCBBC4D4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758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E733-F3AC-4A13-92A8-24C215A6ECBE}" type="datetimeFigureOut">
              <a:rPr kumimoji="1" lang="ja-JP" altLang="en-US" smtClean="0"/>
              <a:t>2012/11/2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AFB-99DD-44A0-B267-58FCBBC4D4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443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E733-F3AC-4A13-92A8-24C215A6ECBE}" type="datetimeFigureOut">
              <a:rPr kumimoji="1" lang="ja-JP" altLang="en-US" smtClean="0"/>
              <a:t>2012/11/2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AFB-99DD-44A0-B267-58FCBBC4D4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877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E733-F3AC-4A13-92A8-24C215A6ECBE}" type="datetimeFigureOut">
              <a:rPr kumimoji="1" lang="ja-JP" altLang="en-US" smtClean="0"/>
              <a:t>2012/11/2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AFB-99DD-44A0-B267-58FCBBC4D4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592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E733-F3AC-4A13-92A8-24C215A6ECBE}" type="datetimeFigureOut">
              <a:rPr kumimoji="1" lang="ja-JP" altLang="en-US" smtClean="0"/>
              <a:t>2012/11/2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AFB-99DD-44A0-B267-58FCBBC4D4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727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2E733-F3AC-4A13-92A8-24C215A6ECBE}" type="datetimeFigureOut">
              <a:rPr kumimoji="1" lang="ja-JP" altLang="en-US" smtClean="0"/>
              <a:t>2012/11/2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16AFB-99DD-44A0-B267-58FCBBC4D4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871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matome.naver.jp/odai/2132565383225008101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srcr.jp/005/making/01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7ArvEUk50s" TargetMode="External"/><Relationship Id="rId2" Type="http://schemas.openxmlformats.org/officeDocument/2006/relationships/hyperlink" Target="http://www.youtube.com/watch?v=Z4jO6mrzk9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JGo83KAV0Ek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jp.fujitsu.com/group/fdl/designaward2011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Web</a:t>
            </a:r>
            <a:r>
              <a:rPr lang="ja-JP" altLang="en-US" dirty="0" smtClean="0"/>
              <a:t>マーケティング・イノベーション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#</a:t>
            </a:r>
            <a:r>
              <a:rPr lang="ja-JP" altLang="en-US" dirty="0" smtClean="0"/>
              <a:t>５</a:t>
            </a:r>
            <a:r>
              <a:rPr lang="en-US" altLang="ja-JP" dirty="0" smtClean="0"/>
              <a:t>,#</a:t>
            </a:r>
            <a:r>
              <a:rPr lang="ja-JP" altLang="en-US" dirty="0"/>
              <a:t>６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未来</a:t>
            </a:r>
            <a:r>
              <a:rPr lang="ja-JP" altLang="en-US" dirty="0" smtClean="0"/>
              <a:t>構想ブレインストーミング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51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○○系　３～７グループに分類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790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594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8000" dirty="0" smtClean="0">
                <a:latin typeface="Impact" pitchFamily="34" charset="0"/>
              </a:rPr>
              <a:t>Pulse?/!</a:t>
            </a:r>
            <a:br>
              <a:rPr lang="en-US" altLang="ja-JP" sz="8000" dirty="0" smtClean="0">
                <a:latin typeface="Impact" pitchFamily="34" charset="0"/>
              </a:rPr>
            </a:br>
            <a:r>
              <a:rPr lang="en-US" altLang="ja-JP" sz="8000" dirty="0" smtClean="0">
                <a:latin typeface="Impact" pitchFamily="34" charset="0"/>
              </a:rPr>
              <a:t>2014</a:t>
            </a:r>
            <a:endParaRPr lang="ja-JP" altLang="en-US" sz="8000" dirty="0" smtClean="0">
              <a:latin typeface="Impact" pitchFamily="34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03350" y="4581525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/>
              <a:t>多摩大学大学院</a:t>
            </a:r>
            <a:endParaRPr lang="en-US" altLang="ja-JP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/>
              <a:t>Web</a:t>
            </a:r>
            <a:r>
              <a:rPr lang="ja-JP" altLang="en-US" dirty="0" smtClean="0"/>
              <a:t>マーケティング・イノベーション</a:t>
            </a:r>
            <a:endParaRPr lang="en-US" altLang="ja-JP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/>
              <a:t>橋本大也</a:t>
            </a:r>
          </a:p>
        </p:txBody>
      </p:sp>
    </p:spTree>
    <p:extLst>
      <p:ext uri="{BB962C8B-B14F-4D97-AF65-F5344CB8AC3E}">
        <p14:creationId xmlns:p14="http://schemas.microsoft.com/office/powerpoint/2010/main" val="56219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正方形/長方形 3"/>
          <p:cNvSpPr>
            <a:spLocks noChangeArrowheads="1"/>
          </p:cNvSpPr>
          <p:nvPr/>
        </p:nvSpPr>
        <p:spPr bwMode="auto">
          <a:xfrm>
            <a:off x="2987675" y="2205038"/>
            <a:ext cx="2879725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200"/>
              <a:t>２０１４年は、</a:t>
            </a:r>
          </a:p>
          <a:p>
            <a:endParaRPr lang="ja-JP" altLang="en-US" sz="3200"/>
          </a:p>
          <a:p>
            <a:r>
              <a:rPr lang="en-US" altLang="ja-JP" sz="4400" b="1"/>
              <a:t>Pulse?/!</a:t>
            </a:r>
          </a:p>
          <a:p>
            <a:endParaRPr lang="en-US" altLang="ja-JP" sz="3200"/>
          </a:p>
          <a:p>
            <a:r>
              <a:rPr lang="ja-JP" altLang="en-US" sz="3200"/>
              <a:t>の年だった</a:t>
            </a:r>
            <a:r>
              <a:rPr lang="ja-JP" altLang="en-US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74630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>
            <a:spLocks noChangeArrowheads="1"/>
          </p:cNvSpPr>
          <p:nvPr/>
        </p:nvSpPr>
        <p:spPr bwMode="auto">
          <a:xfrm>
            <a:off x="2181225" y="3644900"/>
            <a:ext cx="4572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000" dirty="0"/>
              <a:t>TGS</a:t>
            </a:r>
            <a:r>
              <a:rPr lang="ja-JP" altLang="en-US" sz="2000" dirty="0"/>
              <a:t>の授業”</a:t>
            </a:r>
            <a:r>
              <a:rPr lang="en-US" altLang="ja-JP" sz="2000" dirty="0"/>
              <a:t>Web</a:t>
            </a:r>
            <a:r>
              <a:rPr lang="ja-JP" altLang="en-US" sz="2000" dirty="0"/>
              <a:t>マーケティング・イノベーション”の最終課題として、橋本教員と受講生が共同で考案した</a:t>
            </a:r>
            <a:r>
              <a:rPr lang="en-US" altLang="ja-JP" sz="2000" dirty="0"/>
              <a:t>“Pulse?/!”</a:t>
            </a:r>
            <a:r>
              <a:rPr lang="ja-JP" altLang="en-US" sz="2000" dirty="0"/>
              <a:t>コンセプトが、世界のコミュニケーションを一変させたのだ。</a:t>
            </a:r>
            <a:endParaRPr lang="en-US" altLang="ja-JP" sz="2000" dirty="0"/>
          </a:p>
          <a:p>
            <a:endParaRPr lang="en-US" altLang="ja-JP" sz="2000" dirty="0"/>
          </a:p>
          <a:p>
            <a:r>
              <a:rPr lang="ja-JP" altLang="en-US" sz="2000" dirty="0"/>
              <a:t>時代は</a:t>
            </a:r>
            <a:r>
              <a:rPr lang="en-US" altLang="ja-JP" sz="2000" dirty="0" err="1"/>
              <a:t>EmotionalWeb</a:t>
            </a:r>
            <a:r>
              <a:rPr lang="ja-JP" altLang="en-US" sz="2000" dirty="0" err="1"/>
              <a:t>へと</a:t>
            </a:r>
            <a:r>
              <a:rPr lang="ja-JP" altLang="en-US" sz="2000" dirty="0"/>
              <a:t>突入した。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341438"/>
            <a:ext cx="2668587" cy="200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85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正方形/長方形 1"/>
          <p:cNvSpPr>
            <a:spLocks noChangeArrowheads="1"/>
          </p:cNvSpPr>
          <p:nvPr/>
        </p:nvSpPr>
        <p:spPr bwMode="auto">
          <a:xfrm>
            <a:off x="2286000" y="4005263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000"/>
              <a:t>Pulse?/!</a:t>
            </a:r>
            <a:r>
              <a:rPr lang="ja-JP" altLang="en-US" sz="2000"/>
              <a:t>のプロトタイプは、２０１２年にシャープの携帯電話</a:t>
            </a:r>
            <a:r>
              <a:rPr lang="en-US" altLang="ja-JP" sz="2000"/>
              <a:t>"Galapagos3.0"</a:t>
            </a:r>
            <a:r>
              <a:rPr lang="ja-JP" altLang="en-US" sz="2000"/>
              <a:t>に、</a:t>
            </a:r>
            <a:r>
              <a:rPr lang="en-US" altLang="ja-JP" sz="2000"/>
              <a:t>TGS</a:t>
            </a:r>
            <a:r>
              <a:rPr lang="ja-JP" altLang="en-US" sz="2000"/>
              <a:t>とシャープの産学連携プロジェクトとして実験的に搭載された。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844675"/>
            <a:ext cx="23812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83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正方形/長方形 1"/>
          <p:cNvSpPr>
            <a:spLocks noChangeArrowheads="1"/>
          </p:cNvSpPr>
          <p:nvPr/>
        </p:nvSpPr>
        <p:spPr bwMode="auto">
          <a:xfrm>
            <a:off x="2255838" y="4941888"/>
            <a:ext cx="45720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000"/>
              <a:t>Pulse?/!</a:t>
            </a:r>
            <a:r>
              <a:rPr lang="ja-JP" altLang="en-US" sz="2000"/>
              <a:t>のコア技術は薄い膜状の生体センサー（ＤＮＰ開発）だ。触っているユーザーの生体情報（血流、脈動、発汗、発熱）を読み取ることができる。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341438"/>
            <a:ext cx="35814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76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正方形/長方形 1"/>
          <p:cNvSpPr>
            <a:spLocks noChangeArrowheads="1"/>
          </p:cNvSpPr>
          <p:nvPr/>
        </p:nvSpPr>
        <p:spPr bwMode="auto">
          <a:xfrm>
            <a:off x="2286000" y="2828925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000"/>
              <a:t>ユーザーがいま笑っているのか、怒っているのか、興奮しているのか、穏やかなのか、本気なのか、ウソなのかを８０％という精度で検知することができるのだ。</a:t>
            </a:r>
          </a:p>
        </p:txBody>
      </p:sp>
    </p:spTree>
    <p:extLst>
      <p:ext uri="{BB962C8B-B14F-4D97-AF65-F5344CB8AC3E}">
        <p14:creationId xmlns:p14="http://schemas.microsoft.com/office/powerpoint/2010/main" val="102563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正方形/長方形 1"/>
          <p:cNvSpPr>
            <a:spLocks noChangeArrowheads="1"/>
          </p:cNvSpPr>
          <p:nvPr/>
        </p:nvSpPr>
        <p:spPr bwMode="auto">
          <a:xfrm>
            <a:off x="2286000" y="3933825"/>
            <a:ext cx="4572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000"/>
              <a:t>最初のヒットは</a:t>
            </a:r>
            <a:r>
              <a:rPr lang="en-US" altLang="ja-JP" sz="2000"/>
              <a:t>PulseEmoticon</a:t>
            </a:r>
            <a:r>
              <a:rPr lang="ja-JP" altLang="en-US" sz="2000"/>
              <a:t>（情字＝感情の絵文字と訳される）を使ったショートメッセージだった。ユーザーがメールを書いている間に、生体情報を読み取って、センテンスの最後に自動的に</a:t>
            </a:r>
            <a:r>
              <a:rPr lang="en-US" altLang="ja-JP" sz="2000"/>
              <a:t>PulseEmoticon</a:t>
            </a:r>
            <a:r>
              <a:rPr lang="ja-JP" altLang="en-US" sz="2000"/>
              <a:t>を付加したのだ。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73238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71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>
            <a:spLocks noChangeArrowheads="1"/>
          </p:cNvSpPr>
          <p:nvPr/>
        </p:nvSpPr>
        <p:spPr bwMode="auto">
          <a:xfrm>
            <a:off x="2286000" y="1341438"/>
            <a:ext cx="45720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000"/>
              <a:t>PulseEmoticon</a:t>
            </a:r>
            <a:r>
              <a:rPr lang="ja-JP" altLang="en-US" sz="2000"/>
              <a:t>を用いた文章表示例</a:t>
            </a:r>
          </a:p>
          <a:p>
            <a:endParaRPr lang="ja-JP" altLang="en-US" sz="2000"/>
          </a:p>
          <a:p>
            <a:r>
              <a:rPr lang="ja-JP" altLang="en-US" sz="2000"/>
              <a:t>　</a:t>
            </a:r>
            <a:r>
              <a:rPr lang="en-US" altLang="ja-JP" sz="2000"/>
              <a:t>“</a:t>
            </a:r>
            <a:r>
              <a:rPr lang="ja-JP" altLang="en-US" sz="2000"/>
              <a:t>愛しているよ</a:t>
            </a:r>
            <a:r>
              <a:rPr lang="ja-JP" altLang="en-US" sz="2000">
                <a:solidFill>
                  <a:srgbClr val="FF0000"/>
                </a:solidFill>
                <a:latin typeface="Impact" pitchFamily="34" charset="0"/>
              </a:rPr>
              <a:t>（</a:t>
            </a:r>
            <a:r>
              <a:rPr lang="en-US" altLang="ja-JP" sz="2000">
                <a:solidFill>
                  <a:srgbClr val="FF0000"/>
                </a:solidFill>
                <a:latin typeface="Impact" pitchFamily="34" charset="0"/>
              </a:rPr>
              <a:t>P65%</a:t>
            </a:r>
            <a:r>
              <a:rPr lang="ja-JP" altLang="en-US" sz="2000">
                <a:solidFill>
                  <a:srgbClr val="FF0000"/>
                </a:solidFill>
                <a:latin typeface="Impact" pitchFamily="34" charset="0"/>
              </a:rPr>
              <a:t>）</a:t>
            </a:r>
            <a:r>
              <a:rPr lang="en-US" altLang="ja-JP" sz="2000"/>
              <a:t>”</a:t>
            </a:r>
            <a:endParaRPr lang="ja-JP" altLang="en-US" sz="2000"/>
          </a:p>
          <a:p>
            <a:endParaRPr lang="ja-JP" altLang="en-US" sz="2000"/>
          </a:p>
          <a:p>
            <a:r>
              <a:rPr lang="ja-JP" altLang="en-US" sz="2000"/>
              <a:t>　</a:t>
            </a:r>
            <a:r>
              <a:rPr lang="en-US" altLang="ja-JP" sz="2000"/>
              <a:t>“</a:t>
            </a:r>
            <a:r>
              <a:rPr lang="ja-JP" altLang="en-US" sz="2000"/>
              <a:t>ドキドキしちゃう</a:t>
            </a:r>
            <a:r>
              <a:rPr lang="ja-JP" altLang="en-US" sz="2000">
                <a:solidFill>
                  <a:srgbClr val="FF0000"/>
                </a:solidFill>
              </a:rPr>
              <a:t>（</a:t>
            </a:r>
            <a:r>
              <a:rPr lang="en-US" altLang="ja-JP" sz="2000">
                <a:solidFill>
                  <a:srgbClr val="FF0000"/>
                </a:solidFill>
                <a:latin typeface="Impact" pitchFamily="34" charset="0"/>
              </a:rPr>
              <a:t>P85%</a:t>
            </a:r>
            <a:r>
              <a:rPr lang="ja-JP" altLang="en-US" sz="2000">
                <a:solidFill>
                  <a:srgbClr val="FF0000"/>
                </a:solidFill>
              </a:rPr>
              <a:t>）</a:t>
            </a:r>
            <a:r>
              <a:rPr lang="en-US" altLang="ja-JP" sz="2000"/>
              <a:t>”</a:t>
            </a:r>
            <a:endParaRPr lang="ja-JP" altLang="en-US" sz="2000"/>
          </a:p>
          <a:p>
            <a:endParaRPr lang="ja-JP" altLang="en-US" sz="2000"/>
          </a:p>
          <a:p>
            <a:r>
              <a:rPr lang="ja-JP" altLang="en-US" sz="2000"/>
              <a:t>　</a:t>
            </a:r>
            <a:r>
              <a:rPr lang="en-US" altLang="ja-JP" sz="2000"/>
              <a:t>“</a:t>
            </a:r>
            <a:r>
              <a:rPr lang="ja-JP" altLang="en-US" sz="2000"/>
              <a:t>マジで怒っている</a:t>
            </a:r>
            <a:r>
              <a:rPr lang="ja-JP" altLang="en-US" sz="2000">
                <a:solidFill>
                  <a:srgbClr val="FF0000"/>
                </a:solidFill>
              </a:rPr>
              <a:t>（</a:t>
            </a:r>
            <a:r>
              <a:rPr lang="en-US" altLang="ja-JP" sz="2000">
                <a:solidFill>
                  <a:srgbClr val="FF0000"/>
                </a:solidFill>
                <a:latin typeface="Impact" pitchFamily="34" charset="0"/>
              </a:rPr>
              <a:t>P99%</a:t>
            </a:r>
            <a:r>
              <a:rPr lang="ja-JP" altLang="en-US" sz="2000">
                <a:solidFill>
                  <a:srgbClr val="FF0000"/>
                </a:solidFill>
              </a:rPr>
              <a:t>）</a:t>
            </a:r>
            <a:r>
              <a:rPr lang="en-US" altLang="ja-JP" sz="2000"/>
              <a:t>”</a:t>
            </a:r>
            <a:endParaRPr lang="ja-JP" altLang="en-US" sz="2000"/>
          </a:p>
          <a:p>
            <a:endParaRPr lang="ja-JP" altLang="en-US" sz="2000"/>
          </a:p>
          <a:p>
            <a:r>
              <a:rPr lang="ja-JP" altLang="en-US" sz="2000"/>
              <a:t>　</a:t>
            </a:r>
            <a:r>
              <a:rPr lang="en-US" altLang="ja-JP" sz="2000"/>
              <a:t>“</a:t>
            </a:r>
            <a:r>
              <a:rPr lang="ja-JP" altLang="en-US" sz="2000"/>
              <a:t>この提案内容じゃ不安だよ</a:t>
            </a:r>
            <a:r>
              <a:rPr lang="ja-JP" altLang="en-US" sz="2000">
                <a:solidFill>
                  <a:srgbClr val="FF0000"/>
                </a:solidFill>
              </a:rPr>
              <a:t>（</a:t>
            </a:r>
            <a:r>
              <a:rPr lang="en-US" altLang="ja-JP" sz="2000">
                <a:solidFill>
                  <a:srgbClr val="FF0000"/>
                </a:solidFill>
                <a:latin typeface="Impact" pitchFamily="34" charset="0"/>
              </a:rPr>
              <a:t>P75%</a:t>
            </a:r>
            <a:r>
              <a:rPr lang="ja-JP" altLang="en-US" sz="2000">
                <a:solidFill>
                  <a:srgbClr val="FF0000"/>
                </a:solidFill>
              </a:rPr>
              <a:t>）</a:t>
            </a:r>
            <a:r>
              <a:rPr lang="en-US" altLang="ja-JP" sz="2000"/>
              <a:t>”</a:t>
            </a:r>
            <a:endParaRPr lang="ja-JP" altLang="en-US" sz="2000"/>
          </a:p>
          <a:p>
            <a:endParaRPr lang="ja-JP" altLang="en-US" sz="2000"/>
          </a:p>
          <a:p>
            <a:r>
              <a:rPr lang="ja-JP" altLang="en-US" sz="2000"/>
              <a:t>　</a:t>
            </a:r>
            <a:r>
              <a:rPr lang="en-US" altLang="ja-JP" sz="2000"/>
              <a:t>“</a:t>
            </a:r>
            <a:r>
              <a:rPr lang="ja-JP" altLang="en-US" sz="2000"/>
              <a:t>お世話になっております</a:t>
            </a:r>
            <a:r>
              <a:rPr lang="ja-JP" altLang="en-US" sz="2000">
                <a:solidFill>
                  <a:srgbClr val="FF0000"/>
                </a:solidFill>
              </a:rPr>
              <a:t>（</a:t>
            </a:r>
            <a:r>
              <a:rPr lang="en-US" altLang="ja-JP" sz="2000">
                <a:solidFill>
                  <a:srgbClr val="FF0000"/>
                </a:solidFill>
                <a:latin typeface="Impact" pitchFamily="34" charset="0"/>
              </a:rPr>
              <a:t>P2%</a:t>
            </a:r>
            <a:r>
              <a:rPr lang="ja-JP" altLang="en-US" sz="2000">
                <a:solidFill>
                  <a:srgbClr val="FF0000"/>
                </a:solidFill>
              </a:rPr>
              <a:t>）</a:t>
            </a:r>
            <a:r>
              <a:rPr lang="en-US" altLang="ja-JP" sz="2000"/>
              <a:t>”</a:t>
            </a:r>
            <a:endParaRPr lang="ja-JP" altLang="en-US" sz="2000"/>
          </a:p>
        </p:txBody>
      </p:sp>
      <p:sp>
        <p:nvSpPr>
          <p:cNvPr id="3" name="正方形/長方形 2"/>
          <p:cNvSpPr>
            <a:spLocks noChangeArrowheads="1"/>
          </p:cNvSpPr>
          <p:nvPr/>
        </p:nvSpPr>
        <p:spPr bwMode="auto">
          <a:xfrm>
            <a:off x="2124075" y="5229225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/>
              <a:t>PulseEmoticon</a:t>
            </a:r>
            <a:r>
              <a:rPr lang="ja-JP" altLang="en-US"/>
              <a:t>は認証付テキストに埋め込まれるので、改ざんすることができない。メールの相手と、本当の思いを伝え合うことができるのだ。</a:t>
            </a:r>
          </a:p>
        </p:txBody>
      </p:sp>
    </p:spTree>
    <p:extLst>
      <p:ext uri="{BB962C8B-B14F-4D97-AF65-F5344CB8AC3E}">
        <p14:creationId xmlns:p14="http://schemas.microsoft.com/office/powerpoint/2010/main" val="120222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907704" y="2136339"/>
            <a:ext cx="56703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タイムスケジュール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１８：３０</a:t>
            </a:r>
            <a:r>
              <a:rPr lang="ja-JP" altLang="en-US" dirty="0"/>
              <a:t>～１９：００　インストラクション</a:t>
            </a:r>
          </a:p>
          <a:p>
            <a:r>
              <a:rPr lang="ja-JP" altLang="en-US" dirty="0"/>
              <a:t>１９：００～２０：００　ブレインストーミング</a:t>
            </a:r>
          </a:p>
          <a:p>
            <a:r>
              <a:rPr lang="ja-JP" altLang="en-US" dirty="0"/>
              <a:t>　ブレインストーミング、スコアリング、グルーピング</a:t>
            </a:r>
          </a:p>
          <a:p>
            <a:r>
              <a:rPr lang="ja-JP" altLang="en-US" dirty="0"/>
              <a:t>２０：１０～２０：２０　企画例のデモ</a:t>
            </a:r>
          </a:p>
          <a:p>
            <a:r>
              <a:rPr lang="ja-JP" altLang="en-US" dirty="0"/>
              <a:t>２０：２０～</a:t>
            </a:r>
            <a:r>
              <a:rPr lang="ja-JP" altLang="en-US" dirty="0" smtClean="0"/>
              <a:t>２０：４５</a:t>
            </a:r>
            <a:r>
              <a:rPr lang="ja-JP" altLang="en-US" dirty="0"/>
              <a:t>　</a:t>
            </a:r>
            <a:r>
              <a:rPr lang="ja-JP" altLang="en-US" dirty="0" smtClean="0"/>
              <a:t>個人の企画書</a:t>
            </a:r>
            <a:r>
              <a:rPr lang="ja-JP" altLang="en-US" dirty="0"/>
              <a:t>作成</a:t>
            </a:r>
          </a:p>
          <a:p>
            <a:r>
              <a:rPr lang="ja-JP" altLang="en-US" dirty="0" smtClean="0"/>
              <a:t>２０：４５～２１：１０</a:t>
            </a:r>
            <a:r>
              <a:rPr lang="ja-JP" altLang="en-US" dirty="0"/>
              <a:t>　</a:t>
            </a:r>
            <a:r>
              <a:rPr lang="ja-JP" altLang="en-US" dirty="0" smtClean="0"/>
              <a:t>チームのまとめ</a:t>
            </a:r>
            <a:endParaRPr lang="ja-JP" altLang="en-US" dirty="0"/>
          </a:p>
          <a:p>
            <a:r>
              <a:rPr lang="ja-JP" altLang="en-US" dirty="0" smtClean="0"/>
              <a:t>２１：１０～２１：２０</a:t>
            </a:r>
            <a:r>
              <a:rPr lang="ja-JP" altLang="en-US" dirty="0"/>
              <a:t>　</a:t>
            </a:r>
            <a:r>
              <a:rPr lang="ja-JP" altLang="en-US" dirty="0" smtClean="0"/>
              <a:t>発表</a:t>
            </a:r>
            <a:endParaRPr lang="en-US" altLang="ja-JP" dirty="0" smtClean="0"/>
          </a:p>
          <a:p>
            <a:r>
              <a:rPr lang="ja-JP" altLang="en-US" dirty="0" smtClean="0"/>
              <a:t>２１：２０～２１：４０　総評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356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>
            <a:spLocks noChangeArrowheads="1"/>
          </p:cNvSpPr>
          <p:nvPr/>
        </p:nvSpPr>
        <p:spPr bwMode="auto">
          <a:xfrm>
            <a:off x="2286000" y="2492375"/>
            <a:ext cx="4572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000"/>
              <a:t>Pulse</a:t>
            </a:r>
            <a:r>
              <a:rPr lang="ja-JP" altLang="en-US" sz="2000"/>
              <a:t>のサービスは当初は出会い系サービスで広く採用された後、普通の恋人たちの間でも広まった。</a:t>
            </a:r>
            <a:endParaRPr lang="en-US" altLang="ja-JP" sz="2000"/>
          </a:p>
          <a:p>
            <a:endParaRPr lang="en-US" altLang="ja-JP" sz="2000"/>
          </a:p>
          <a:p>
            <a:r>
              <a:rPr lang="ja-JP" altLang="en-US" sz="2000"/>
              <a:t>出会い系においてはサクラを排除できたし、恋人たちの間でも誠実なおつきあいが保証された。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3" y="4581525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32861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87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正方形/長方形 1"/>
          <p:cNvSpPr>
            <a:spLocks noChangeArrowheads="1"/>
          </p:cNvSpPr>
          <p:nvPr/>
        </p:nvSpPr>
        <p:spPr bwMode="auto">
          <a:xfrm>
            <a:off x="2286000" y="2828925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000"/>
              <a:t>Pulse?/!</a:t>
            </a:r>
            <a:r>
              <a:rPr lang="ja-JP" altLang="en-US" sz="2000"/>
              <a:t>の膜状センサーは携帯電話の次に、マウスやタッチパッド、キーボード、タブレット型</a:t>
            </a:r>
            <a:r>
              <a:rPr lang="en-US" altLang="ja-JP" sz="2000"/>
              <a:t>PC</a:t>
            </a:r>
            <a:r>
              <a:rPr lang="ja-JP" altLang="en-US" sz="2000"/>
              <a:t>、テレビリモコンなどのデバイスに広く採用された。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210502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0641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458152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367213"/>
            <a:ext cx="200977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84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正方形/長方形 1"/>
          <p:cNvSpPr>
            <a:spLocks noChangeArrowheads="1"/>
          </p:cNvSpPr>
          <p:nvPr/>
        </p:nvSpPr>
        <p:spPr bwMode="auto">
          <a:xfrm>
            <a:off x="2286000" y="2690813"/>
            <a:ext cx="45720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000"/>
              <a:t>全米の映画館が早期に採用して映画の広告に使った。いまや”全米が泣いた”や”手に汗握る</a:t>
            </a:r>
            <a:r>
              <a:rPr lang="en-US" altLang="ja-JP" sz="2000"/>
              <a:t>"</a:t>
            </a:r>
            <a:r>
              <a:rPr lang="ja-JP" altLang="en-US" sz="2000"/>
              <a:t>、”腹がよじれる”は、つきなみな宣伝文句ではなく</a:t>
            </a:r>
            <a:r>
              <a:rPr lang="en-US" altLang="ja-JP" sz="2000"/>
              <a:t>Pulse</a:t>
            </a:r>
            <a:r>
              <a:rPr lang="ja-JP" altLang="en-US" sz="2000"/>
              <a:t>認証付の本物の感動体験の証拠だった。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652963"/>
            <a:ext cx="27241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55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正方形/長方形 1"/>
          <p:cNvSpPr>
            <a:spLocks noChangeArrowheads="1"/>
          </p:cNvSpPr>
          <p:nvPr/>
        </p:nvSpPr>
        <p:spPr bwMode="auto">
          <a:xfrm>
            <a:off x="2308225" y="3644900"/>
            <a:ext cx="4572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000"/>
              <a:t>もちろん裏の世界ではアダルト産業が</a:t>
            </a:r>
            <a:r>
              <a:rPr lang="en-US" altLang="ja-JP" sz="2000"/>
              <a:t>Pulse?/!</a:t>
            </a:r>
            <a:r>
              <a:rPr lang="ja-JP" altLang="en-US" sz="2000"/>
              <a:t>のデータを使って、極度にエキサイティングなポルノグラフィーを制作して、技術の普及を後押ししたといわれる。これはビデオ、パソコン、ウェブの普及と同じパターンだ。歴史は繰り返す。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700213"/>
            <a:ext cx="26003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36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正方形/長方形 1"/>
          <p:cNvSpPr>
            <a:spLocks noChangeArrowheads="1"/>
          </p:cNvSpPr>
          <p:nvPr/>
        </p:nvSpPr>
        <p:spPr bwMode="auto">
          <a:xfrm>
            <a:off x="2286000" y="2967038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000"/>
              <a:t>Pulse?/!</a:t>
            </a:r>
            <a:r>
              <a:rPr lang="ja-JP" altLang="en-US" sz="2000"/>
              <a:t>膜状センサーがマウスやタッチパネルに搭載されると、すぐさま</a:t>
            </a:r>
            <a:r>
              <a:rPr lang="en-US" altLang="ja-JP" sz="2000"/>
              <a:t>Facebook</a:t>
            </a:r>
            <a:r>
              <a:rPr lang="ja-JP" altLang="en-US" sz="2000"/>
              <a:t>社と</a:t>
            </a:r>
            <a:r>
              <a:rPr lang="en-US" altLang="ja-JP" sz="2000"/>
              <a:t>Google</a:t>
            </a:r>
            <a:r>
              <a:rPr lang="ja-JP" altLang="en-US" sz="2000"/>
              <a:t>社が</a:t>
            </a:r>
            <a:r>
              <a:rPr lang="en-US" altLang="ja-JP" sz="2000"/>
              <a:t>Pulse?/!</a:t>
            </a:r>
            <a:r>
              <a:rPr lang="ja-JP" altLang="en-US" sz="2000"/>
              <a:t>との全面連携を発表した。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437063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36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正方形/長方形 1"/>
          <p:cNvSpPr>
            <a:spLocks noChangeArrowheads="1"/>
          </p:cNvSpPr>
          <p:nvPr/>
        </p:nvSpPr>
        <p:spPr bwMode="auto">
          <a:xfrm>
            <a:off x="2339975" y="3536950"/>
            <a:ext cx="4572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000"/>
              <a:t>ＣＥＯのマーク・ザッカーバーグは、</a:t>
            </a:r>
          </a:p>
          <a:p>
            <a:endParaRPr lang="ja-JP" altLang="en-US" sz="2000"/>
          </a:p>
          <a:p>
            <a:r>
              <a:rPr lang="ja-JP" altLang="en-US" sz="2000"/>
              <a:t>「</a:t>
            </a:r>
            <a:r>
              <a:rPr lang="en-US" altLang="ja-JP" sz="2000"/>
              <a:t>Facebook</a:t>
            </a:r>
            <a:r>
              <a:rPr lang="ja-JP" altLang="en-US" sz="2000"/>
              <a:t>のイイネの精度を飛躍的に高めることができた（</a:t>
            </a:r>
            <a:r>
              <a:rPr lang="en-US" altLang="ja-JP" sz="2000"/>
              <a:t>P100%</a:t>
            </a:r>
            <a:r>
              <a:rPr lang="ja-JP" altLang="en-US" sz="2000"/>
              <a:t>）」</a:t>
            </a:r>
          </a:p>
          <a:p>
            <a:endParaRPr lang="ja-JP" altLang="en-US" sz="2000"/>
          </a:p>
          <a:p>
            <a:r>
              <a:rPr lang="ja-JP" altLang="en-US" sz="2000"/>
              <a:t>という認証付声明を発表した。</a:t>
            </a:r>
            <a:endParaRPr lang="en-US" altLang="ja-JP" sz="2000"/>
          </a:p>
          <a:p>
            <a:endParaRPr lang="en-US" altLang="ja-JP" sz="2000"/>
          </a:p>
          <a:p>
            <a:r>
              <a:rPr lang="ja-JP" altLang="en-US" sz="2000"/>
              <a:t>イイものは本当にイイのだ。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700213"/>
            <a:ext cx="22764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38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>
            <a:spLocks noChangeArrowheads="1"/>
          </p:cNvSpPr>
          <p:nvPr/>
        </p:nvSpPr>
        <p:spPr bwMode="auto">
          <a:xfrm>
            <a:off x="2286000" y="2551113"/>
            <a:ext cx="45720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000"/>
              <a:t>続いて</a:t>
            </a:r>
            <a:r>
              <a:rPr lang="en-US" altLang="ja-JP" sz="2000"/>
              <a:t>Google</a:t>
            </a:r>
            <a:r>
              <a:rPr lang="ja-JP" altLang="en-US" sz="2000"/>
              <a:t>社は、</a:t>
            </a:r>
            <a:r>
              <a:rPr lang="en-US" altLang="ja-JP" sz="2000"/>
              <a:t>Pagerank</a:t>
            </a:r>
            <a:r>
              <a:rPr lang="ja-JP" altLang="en-US" sz="2000"/>
              <a:t>と</a:t>
            </a:r>
            <a:r>
              <a:rPr lang="en-US" altLang="ja-JP" sz="2000"/>
              <a:t>Pulse?/!Score</a:t>
            </a:r>
            <a:r>
              <a:rPr lang="ja-JP" altLang="en-US" sz="2000"/>
              <a:t>を統合して、ユーザーが真に面白いと思ったページを検索上位に表示する</a:t>
            </a:r>
            <a:r>
              <a:rPr lang="en-US" altLang="ja-JP" sz="2000"/>
              <a:t>P</a:t>
            </a:r>
            <a:r>
              <a:rPr lang="ja-JP" altLang="en-US" sz="2000"/>
              <a:t>＆</a:t>
            </a:r>
            <a:r>
              <a:rPr lang="en-US" altLang="ja-JP" sz="2000"/>
              <a:t>P</a:t>
            </a:r>
            <a:r>
              <a:rPr lang="ja-JP" altLang="en-US" sz="2000"/>
              <a:t>アルゴリズムを開発、２０１４年には全面的な検索エンジンでの採用を発表した。</a:t>
            </a:r>
            <a:endParaRPr lang="en-US" altLang="ja-JP" sz="2000"/>
          </a:p>
          <a:p>
            <a:endParaRPr lang="en-US" altLang="ja-JP" sz="2000"/>
          </a:p>
          <a:p>
            <a:r>
              <a:rPr lang="ja-JP" altLang="en-US" sz="2000"/>
              <a:t>その瞬間、小手先での順位操作に明け暮れてきた</a:t>
            </a:r>
            <a:r>
              <a:rPr lang="en-US" altLang="ja-JP" sz="2000"/>
              <a:t>SEO</a:t>
            </a:r>
            <a:r>
              <a:rPr lang="ja-JP" altLang="en-US" sz="2000"/>
              <a:t>業者は壊滅した。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0798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26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>
            <a:spLocks noChangeArrowheads="1"/>
          </p:cNvSpPr>
          <p:nvPr/>
        </p:nvSpPr>
        <p:spPr bwMode="auto">
          <a:xfrm>
            <a:off x="2286000" y="3789363"/>
            <a:ext cx="45720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000"/>
              <a:t>テレビもまた変わった。視聴率に代わる”感動率”が指標となったのだ。面白い番組、面白くない番組は議論の余地がなくなった。今日のテレビ番組表は、全面的に面白い番組（プロフィール別ではあるが）で埋め尽くされており、新たなテレビ黄金時代を迎えている。</a:t>
            </a:r>
            <a:endParaRPr lang="en-US" altLang="ja-JP" sz="2000"/>
          </a:p>
          <a:p>
            <a:r>
              <a:rPr lang="ja-JP" altLang="en-US" sz="2000"/>
              <a:t>”電・博”はもちろん窮地を迎えている。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879475"/>
            <a:ext cx="3878263" cy="267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乗算記号 2"/>
          <p:cNvSpPr/>
          <p:nvPr/>
        </p:nvSpPr>
        <p:spPr>
          <a:xfrm>
            <a:off x="2655888" y="1773238"/>
            <a:ext cx="3678237" cy="214153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754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正方形/長方形 1"/>
          <p:cNvSpPr>
            <a:spLocks noChangeArrowheads="1"/>
          </p:cNvSpPr>
          <p:nvPr/>
        </p:nvSpPr>
        <p:spPr bwMode="auto">
          <a:xfrm>
            <a:off x="2286000" y="3675063"/>
            <a:ext cx="457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000"/>
              <a:t>World Wide Web</a:t>
            </a:r>
            <a:r>
              <a:rPr lang="ja-JP" altLang="en-US" sz="2000"/>
              <a:t>の発明者で、かつての次世代構想 </a:t>
            </a:r>
            <a:r>
              <a:rPr lang="en-US" altLang="ja-JP" sz="2000"/>
              <a:t>SemanticWeb</a:t>
            </a:r>
            <a:r>
              <a:rPr lang="ja-JP" altLang="en-US" sz="2000"/>
              <a:t>の提唱者ティム・バーナーズ・リーは、情報の構造解析ではなく、感情の集約によってこそ、信頼できる情報（</a:t>
            </a:r>
            <a:r>
              <a:rPr lang="en-US" altLang="ja-JP" sz="2000"/>
              <a:t>Trust</a:t>
            </a:r>
            <a:r>
              <a:rPr lang="ja-JP" altLang="en-US" sz="2000"/>
              <a:t>）の抽出を実現できると認め、新しい構想を”</a:t>
            </a:r>
            <a:r>
              <a:rPr lang="en-US" altLang="ja-JP" sz="2000"/>
              <a:t>EmotionalWeb”</a:t>
            </a:r>
            <a:r>
              <a:rPr lang="ja-JP" altLang="en-US" sz="2000"/>
              <a:t>となづけた。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96837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右矢印 2"/>
          <p:cNvSpPr/>
          <p:nvPr/>
        </p:nvSpPr>
        <p:spPr>
          <a:xfrm>
            <a:off x="4211638" y="2060575"/>
            <a:ext cx="1439862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1363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>
            <a:spLocks noChangeArrowheads="1"/>
          </p:cNvSpPr>
          <p:nvPr/>
        </p:nvSpPr>
        <p:spPr bwMode="auto">
          <a:xfrm>
            <a:off x="2286000" y="3644900"/>
            <a:ext cx="4572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000"/>
              <a:t>Pulse?/!</a:t>
            </a:r>
            <a:r>
              <a:rPr lang="ja-JP" altLang="en-US" sz="2000"/>
              <a:t>のユーザー数は、２０１６年には</a:t>
            </a:r>
            <a:r>
              <a:rPr lang="en-US" altLang="ja-JP" sz="2000"/>
              <a:t>Google</a:t>
            </a:r>
            <a:r>
              <a:rPr lang="ja-JP" altLang="en-US" sz="2000"/>
              <a:t>と</a:t>
            </a:r>
            <a:r>
              <a:rPr lang="en-US" altLang="ja-JP" sz="2000"/>
              <a:t>Facebook</a:t>
            </a:r>
            <a:r>
              <a:rPr lang="ja-JP" altLang="en-US" sz="2000"/>
              <a:t>の利用者数を超えると予測されている。</a:t>
            </a:r>
            <a:endParaRPr lang="en-US" altLang="ja-JP" sz="2000"/>
          </a:p>
          <a:p>
            <a:endParaRPr lang="en-US" altLang="ja-JP" sz="2000"/>
          </a:p>
          <a:p>
            <a:r>
              <a:rPr lang="ja-JP" altLang="en-US" sz="2000"/>
              <a:t>２０２０年には世界人口の３分の１が、何らかのデバイスを介して、</a:t>
            </a:r>
            <a:r>
              <a:rPr lang="en-US" altLang="ja-JP" sz="2000"/>
              <a:t>Pulse?/!</a:t>
            </a:r>
            <a:r>
              <a:rPr lang="ja-JP" altLang="en-US" sz="2000"/>
              <a:t>ネットワークに感情的に参加するという。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376363"/>
            <a:ext cx="25923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21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時間割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043608" y="2828836"/>
            <a:ext cx="7272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/>
              <a:t>20:40-21:00 </a:t>
            </a:r>
            <a:r>
              <a:rPr lang="ja-JP" altLang="en-US" sz="2800" dirty="0"/>
              <a:t>個人企画の</a:t>
            </a:r>
            <a:r>
              <a:rPr lang="ja-JP" altLang="en-US" sz="2800" dirty="0" smtClean="0"/>
              <a:t>作成</a:t>
            </a:r>
            <a:endParaRPr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ホワイトボードへ貼りだす</a:t>
            </a:r>
            <a:endParaRPr lang="ja-JP" altLang="en-US" sz="2800" dirty="0"/>
          </a:p>
          <a:p>
            <a:r>
              <a:rPr lang="en-US" altLang="ja-JP" sz="2800" dirty="0"/>
              <a:t>21:00-21:15 </a:t>
            </a:r>
            <a:r>
              <a:rPr lang="ja-JP" altLang="en-US" sz="2800" dirty="0"/>
              <a:t>チームの共有イメージ作成</a:t>
            </a:r>
          </a:p>
          <a:p>
            <a:r>
              <a:rPr lang="en-US" altLang="ja-JP" sz="2800" dirty="0"/>
              <a:t>21:15-21:30 </a:t>
            </a:r>
            <a:r>
              <a:rPr lang="ja-JP" altLang="en-US" sz="2800" dirty="0"/>
              <a:t>発表</a:t>
            </a:r>
          </a:p>
          <a:p>
            <a:r>
              <a:rPr lang="en-US" altLang="ja-JP" sz="2800" dirty="0"/>
              <a:t>21:30-21:40 </a:t>
            </a:r>
            <a:r>
              <a:rPr lang="ja-JP" altLang="en-US" sz="2800" dirty="0"/>
              <a:t>総評</a:t>
            </a:r>
          </a:p>
        </p:txBody>
      </p:sp>
    </p:spTree>
    <p:extLst>
      <p:ext uri="{BB962C8B-B14F-4D97-AF65-F5344CB8AC3E}">
        <p14:creationId xmlns:p14="http://schemas.microsoft.com/office/powerpoint/2010/main" val="196679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正方形/長方形 1"/>
          <p:cNvSpPr>
            <a:spLocks noChangeArrowheads="1"/>
          </p:cNvSpPr>
          <p:nvPr/>
        </p:nvSpPr>
        <p:spPr bwMode="auto">
          <a:xfrm>
            <a:off x="1476375" y="2406650"/>
            <a:ext cx="45720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000"/>
              <a:t>この革命の発端となった</a:t>
            </a:r>
            <a:r>
              <a:rPr lang="en-US" altLang="ja-JP" sz="2000"/>
              <a:t>TGS</a:t>
            </a:r>
            <a:r>
              <a:rPr lang="ja-JP" altLang="en-US" sz="2000"/>
              <a:t>　</a:t>
            </a:r>
            <a:r>
              <a:rPr lang="en-US" altLang="ja-JP" sz="2000"/>
              <a:t>Web</a:t>
            </a:r>
            <a:r>
              <a:rPr lang="ja-JP" altLang="en-US" sz="2000"/>
              <a:t>イノベーションチームは、現在、</a:t>
            </a:r>
            <a:r>
              <a:rPr lang="en-US" altLang="ja-JP" sz="2000"/>
              <a:t>Pulse?/!</a:t>
            </a:r>
            <a:r>
              <a:rPr lang="ja-JP" altLang="en-US" sz="2000"/>
              <a:t>を大統領選挙に使って、”国民の総意”を計測するシミュレーションを、ホワイトハウスに提案している。</a:t>
            </a:r>
            <a:endParaRPr lang="en-US" altLang="ja-JP" sz="2000"/>
          </a:p>
          <a:p>
            <a:endParaRPr lang="en-US" altLang="ja-JP" sz="2000"/>
          </a:p>
          <a:p>
            <a:r>
              <a:rPr lang="ja-JP" altLang="en-US" sz="2000"/>
              <a:t>これが実現されれば、ルソーの言う”一般意思”が人類史上はじめて実現されることになる。民主主義が次の次元に進化するのだ。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04813"/>
            <a:ext cx="26384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404813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644900"/>
            <a:ext cx="190500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22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正方形/長方形 1"/>
          <p:cNvSpPr>
            <a:spLocks noChangeArrowheads="1"/>
          </p:cNvSpPr>
          <p:nvPr/>
        </p:nvSpPr>
        <p:spPr bwMode="auto">
          <a:xfrm>
            <a:off x="2397125" y="1773238"/>
            <a:ext cx="4572000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400"/>
              <a:t>理性と感情</a:t>
            </a:r>
          </a:p>
          <a:p>
            <a:endParaRPr lang="ja-JP" altLang="en-US" sz="2000"/>
          </a:p>
          <a:p>
            <a:r>
              <a:rPr lang="ja-JP" altLang="en-US" sz="2000"/>
              <a:t>どちらが私たちを幸せに導くだろうか</a:t>
            </a:r>
          </a:p>
          <a:p>
            <a:endParaRPr lang="en-US" altLang="ja-JP" sz="2000"/>
          </a:p>
          <a:p>
            <a:r>
              <a:rPr lang="ja-JP" altLang="en-US" sz="2000"/>
              <a:t>それは</a:t>
            </a:r>
            <a:r>
              <a:rPr lang="en-US" altLang="ja-JP" sz="3200">
                <a:latin typeface="Impact" pitchFamily="34" charset="0"/>
              </a:rPr>
              <a:t>Pulse?/!</a:t>
            </a:r>
            <a:r>
              <a:rPr lang="ja-JP" altLang="en-US" sz="2000"/>
              <a:t>のネットワークが</a:t>
            </a:r>
            <a:endParaRPr lang="en-US" altLang="ja-JP" sz="2000"/>
          </a:p>
          <a:p>
            <a:r>
              <a:rPr lang="ja-JP" altLang="en-US" sz="2000"/>
              <a:t>もうすぐ答えをだす</a:t>
            </a:r>
            <a:endParaRPr lang="en-US" altLang="ja-JP" sz="2000"/>
          </a:p>
          <a:p>
            <a:endParaRPr lang="ja-JP" altLang="en-US" sz="2000"/>
          </a:p>
          <a:p>
            <a:r>
              <a:rPr lang="ja-JP" altLang="en-US" sz="2000"/>
              <a:t>人類の大実験はいま始まった。</a:t>
            </a:r>
            <a:endParaRPr lang="en-US" altLang="ja-JP" sz="2000"/>
          </a:p>
          <a:p>
            <a:endParaRPr lang="en-US" altLang="ja-JP" sz="2000"/>
          </a:p>
          <a:p>
            <a:endParaRPr lang="en-US" altLang="ja-JP" sz="2000"/>
          </a:p>
          <a:p>
            <a:endParaRPr lang="en-US" altLang="ja-JP" sz="2000"/>
          </a:p>
          <a:p>
            <a:endParaRPr lang="en-US" altLang="ja-JP" sz="2000"/>
          </a:p>
          <a:p>
            <a:endParaRPr lang="en-US" altLang="ja-JP" sz="2000"/>
          </a:p>
          <a:p>
            <a:endParaRPr lang="en-US" altLang="ja-JP" sz="2000"/>
          </a:p>
          <a:p>
            <a:r>
              <a:rPr lang="en-US" altLang="ja-JP" sz="2000"/>
              <a:t>End</a:t>
            </a:r>
            <a:endParaRPr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415491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606030" y="3244334"/>
            <a:ext cx="1931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企画書作成タイム</a:t>
            </a:r>
          </a:p>
        </p:txBody>
      </p:sp>
    </p:spTree>
    <p:extLst>
      <p:ext uri="{BB962C8B-B14F-4D97-AF65-F5344CB8AC3E}">
        <p14:creationId xmlns:p14="http://schemas.microsoft.com/office/powerpoint/2010/main" val="400517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286000" y="269033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/>
              <a:t>TED</a:t>
            </a:r>
            <a:r>
              <a:rPr lang="ja-JP" altLang="en-US" dirty="0"/>
              <a:t>の</a:t>
            </a:r>
            <a:r>
              <a:rPr lang="en-US" altLang="ja-JP" dirty="0"/>
              <a:t>T</a:t>
            </a:r>
            <a:r>
              <a:rPr lang="ja-JP" altLang="en-US" dirty="0"/>
              <a:t>：未来を形づくる驚きのテクノロジー</a:t>
            </a:r>
            <a:r>
              <a:rPr lang="en-US" altLang="ja-JP" dirty="0"/>
              <a:t>【</a:t>
            </a:r>
            <a:r>
              <a:rPr lang="ja-JP" altLang="en-US" dirty="0"/>
              <a:t>すごい技術</a:t>
            </a:r>
            <a:r>
              <a:rPr lang="en-US" altLang="ja-JP" dirty="0"/>
              <a:t>】 - NAVER </a:t>
            </a:r>
            <a:r>
              <a:rPr lang="ja-JP" altLang="en-US" dirty="0"/>
              <a:t>まとめ</a:t>
            </a:r>
          </a:p>
          <a:p>
            <a:r>
              <a:rPr lang="en-US" altLang="ja-JP" dirty="0">
                <a:hlinkClick r:id="rId2"/>
              </a:rPr>
              <a:t>http://</a:t>
            </a:r>
            <a:r>
              <a:rPr lang="en-US" altLang="ja-JP" dirty="0" smtClean="0">
                <a:hlinkClick r:id="rId2"/>
              </a:rPr>
              <a:t>matome.naver.jp/odai/2132565383225008101</a:t>
            </a:r>
            <a:endParaRPr lang="en-US" altLang="ja-JP" dirty="0" smtClean="0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6515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/>
              <a:t>3 </a:t>
            </a:r>
            <a:r>
              <a:rPr lang="ja-JP" altLang="en-US" dirty="0" smtClean="0"/>
              <a:t>企業と一緒にデジ＝アナでモノづくり</a:t>
            </a:r>
          </a:p>
        </p:txBody>
      </p:sp>
      <p:sp>
        <p:nvSpPr>
          <p:cNvPr id="21507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ja-JP" altLang="en-US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565275"/>
            <a:ext cx="6985000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690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22531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ja-JP" altLang="en-US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050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036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 smtClean="0"/>
              <a:t>携帯キャリアと一緒に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次世代のケータイを発想</a:t>
            </a:r>
          </a:p>
        </p:txBody>
      </p:sp>
      <p:pic>
        <p:nvPicPr>
          <p:cNvPr id="23555" name="Picture 2" descr="C:\Users\datasection-demo\Desktop\【資料】\009_NTTdocomo\WCスナップ\IMG_38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313"/>
            <a:ext cx="4572000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C:\Users\datasection-demo\Desktop\【資料】\009_NTTdocomo\WCスナップ\IMG_407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97400" y="1484313"/>
            <a:ext cx="4546600" cy="3024187"/>
          </a:xfrm>
        </p:spPr>
      </p:pic>
      <p:sp>
        <p:nvSpPr>
          <p:cNvPr id="23557" name="正方形/長方形 5"/>
          <p:cNvSpPr>
            <a:spLocks noChangeArrowheads="1"/>
          </p:cNvSpPr>
          <p:nvPr/>
        </p:nvSpPr>
        <p:spPr bwMode="auto">
          <a:xfrm>
            <a:off x="2124075" y="5157788"/>
            <a:ext cx="514826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デジタルとアナログを融合させた発想</a:t>
            </a:r>
          </a:p>
          <a:p>
            <a:endParaRPr lang="ja-JP" altLang="en-US"/>
          </a:p>
          <a:p>
            <a:r>
              <a:rPr lang="ja-JP" altLang="en-US"/>
              <a:t>ジェスチャー携帯など</a:t>
            </a:r>
            <a:r>
              <a:rPr lang="en-US" altLang="ja-JP"/>
              <a:t>10</a:t>
            </a:r>
            <a:r>
              <a:rPr lang="ja-JP" altLang="en-US"/>
              <a:t>種類の製品企画を発表</a:t>
            </a:r>
          </a:p>
        </p:txBody>
      </p:sp>
    </p:spTree>
    <p:extLst>
      <p:ext uri="{BB962C8B-B14F-4D97-AF65-F5344CB8AC3E}">
        <p14:creationId xmlns:p14="http://schemas.microsoft.com/office/powerpoint/2010/main" val="230921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デジタルネイティブラボ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4133946" cy="575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08720"/>
            <a:ext cx="4191000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268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ＡＲデバイスの用途開発</a:t>
            </a:r>
          </a:p>
        </p:txBody>
      </p:sp>
      <p:sp>
        <p:nvSpPr>
          <p:cNvPr id="24579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ja-JP" altLang="en-US" smtClean="0"/>
          </a:p>
        </p:txBody>
      </p:sp>
      <p:pic>
        <p:nvPicPr>
          <p:cNvPr id="24580" name="Picture 5" descr="http://livedoor.2.blogimg.jp/mojosgy/imgs/6/e/6e0354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1773238"/>
            <a:ext cx="55626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Click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00213"/>
            <a:ext cx="2303462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731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デジタル世代のものづくり</a:t>
            </a:r>
          </a:p>
        </p:txBody>
      </p:sp>
      <p:pic>
        <p:nvPicPr>
          <p:cNvPr id="25603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168400"/>
            <a:ext cx="67564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822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テーマ：</a:t>
            </a:r>
            <a:r>
              <a:rPr kumimoji="1" lang="en-US" altLang="ja-JP" dirty="0" smtClean="0"/>
              <a:t>Web2020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319536" y="1340768"/>
            <a:ext cx="4572000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ja-JP" altLang="en-US" dirty="0"/>
              <a:t>１０年後のインターネットにおいて</a:t>
            </a:r>
          </a:p>
          <a:p>
            <a:pPr algn="ctr"/>
            <a:r>
              <a:rPr lang="ja-JP" altLang="en-US" dirty="0"/>
              <a:t>グローバルで支配的な存在となる新興勢力</a:t>
            </a:r>
          </a:p>
          <a:p>
            <a:pPr algn="ctr"/>
            <a:r>
              <a:rPr lang="ja-JP" altLang="en-US" dirty="0"/>
              <a:t>をイメージする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2319536" y="3604141"/>
            <a:ext cx="457200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ja-JP" dirty="0"/>
              <a:t>IT</a:t>
            </a:r>
            <a:r>
              <a:rPr lang="ja-JP" altLang="en-US" dirty="0"/>
              <a:t>分野における２０２０年代のヒット商品企画</a:t>
            </a:r>
            <a:endParaRPr lang="en-US" altLang="ja-JP" dirty="0"/>
          </a:p>
        </p:txBody>
      </p:sp>
      <p:sp>
        <p:nvSpPr>
          <p:cNvPr id="7" name="正方形/長方形 6"/>
          <p:cNvSpPr/>
          <p:nvPr/>
        </p:nvSpPr>
        <p:spPr>
          <a:xfrm>
            <a:off x="2319536" y="5517232"/>
            <a:ext cx="22860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ソフト・サービス発想</a:t>
            </a:r>
            <a:endParaRPr kumimoji="1" lang="en-US" altLang="ja-JP" dirty="0" smtClean="0"/>
          </a:p>
          <a:p>
            <a:pPr algn="ctr"/>
            <a:r>
              <a:rPr lang="ja-JP" altLang="en-US" dirty="0"/>
              <a:t>企画書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4651994" y="5517232"/>
            <a:ext cx="22860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ハード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プロダクト発想</a:t>
            </a:r>
            <a:endParaRPr kumimoji="1" lang="en-US" altLang="ja-JP" dirty="0" smtClean="0"/>
          </a:p>
          <a:p>
            <a:pPr algn="ctr"/>
            <a:r>
              <a:rPr lang="ja-JP" altLang="en-US" dirty="0"/>
              <a:t>企画書</a:t>
            </a:r>
            <a:endParaRPr kumimoji="1" lang="ja-JP" altLang="en-US" dirty="0"/>
          </a:p>
        </p:txBody>
      </p:sp>
      <p:sp>
        <p:nvSpPr>
          <p:cNvPr id="9" name="下矢印 8"/>
          <p:cNvSpPr/>
          <p:nvPr/>
        </p:nvSpPr>
        <p:spPr>
          <a:xfrm>
            <a:off x="3131840" y="429309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9"/>
          <p:cNvSpPr/>
          <p:nvPr/>
        </p:nvSpPr>
        <p:spPr>
          <a:xfrm>
            <a:off x="5552678" y="430337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0"/>
          <p:cNvSpPr/>
          <p:nvPr/>
        </p:nvSpPr>
        <p:spPr>
          <a:xfrm>
            <a:off x="4283968" y="242088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011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26627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40111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27651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61955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smtClean="0"/>
          </a:p>
        </p:txBody>
      </p:sp>
      <p:pic>
        <p:nvPicPr>
          <p:cNvPr id="28675" name="Picture 2" descr="デジハリ大学03 USBメモリーケース図面 外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421957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pic>
        <p:nvPicPr>
          <p:cNvPr id="28677" name="Picture 4" descr="デジハリ大学m2 USBメモリケース図面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4425" y="885825"/>
            <a:ext cx="4219575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右矢印 6"/>
          <p:cNvSpPr/>
          <p:nvPr/>
        </p:nvSpPr>
        <p:spPr>
          <a:xfrm>
            <a:off x="4427538" y="3357563"/>
            <a:ext cx="649287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2313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29699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smtClean="0"/>
          </a:p>
        </p:txBody>
      </p:sp>
      <p:pic>
        <p:nvPicPr>
          <p:cNvPr id="29700" name="Picture 2" descr="デジハリ大学12 USBメモリケースサンプルのマジックテープ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6250"/>
            <a:ext cx="42195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 descr="デジハリ大学12 サンプル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76250"/>
            <a:ext cx="42195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デジハリ大学12 USBメモリケースサンプルのSDカード部分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789363"/>
            <a:ext cx="42195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8" descr="デジハリ大学12 USBメモリケースサンプルのベルト部分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716338"/>
            <a:ext cx="42195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586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未来ビジョン映像による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フューチャースキャニング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475656" y="1916832"/>
            <a:ext cx="61744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NTT DOCOMO Vision 2020 Culture Symphony</a:t>
            </a:r>
          </a:p>
          <a:p>
            <a:r>
              <a:rPr lang="en-US" altLang="ja-JP" dirty="0" smtClean="0">
                <a:hlinkClick r:id="rId2"/>
              </a:rPr>
              <a:t>http://www.youtube.com/watch?v=Z4jO6mrzk9I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Microsoft's Vision of the computing future</a:t>
            </a:r>
          </a:p>
          <a:p>
            <a:r>
              <a:rPr lang="en-US" altLang="ja-JP" dirty="0" smtClean="0">
                <a:hlinkClick r:id="rId3"/>
              </a:rPr>
              <a:t>https://www.youtube.com/watch?v=77ArvEUk50s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Nokia future amazing technology must watch</a:t>
            </a:r>
          </a:p>
          <a:p>
            <a:r>
              <a:rPr lang="en-US" altLang="ja-JP" dirty="0" smtClean="0">
                <a:hlinkClick r:id="rId4"/>
              </a:rPr>
              <a:t>http://www.youtube.com/watch?v=JGo83KAV0Ek</a:t>
            </a:r>
            <a:endParaRPr lang="en-US" altLang="ja-JP" dirty="0" smtClean="0"/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810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１０年前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  <a:p>
            <a:r>
              <a:rPr lang="ja-JP" altLang="en-US" sz="2000" dirty="0"/>
              <a:t>グーグル　　　　→台頭期でヤフーと覇権を争っていた</a:t>
            </a:r>
          </a:p>
          <a:p>
            <a:r>
              <a:rPr lang="ja-JP" altLang="en-US" sz="2000" dirty="0"/>
              <a:t>ツイッター　　　→存在していない　２００６年設立</a:t>
            </a:r>
          </a:p>
          <a:p>
            <a:r>
              <a:rPr lang="ja-JP" altLang="en-US" sz="2000" dirty="0"/>
              <a:t>フェイスブック　→まだ学生に限定したサービスだった</a:t>
            </a:r>
          </a:p>
          <a:p>
            <a:r>
              <a:rPr lang="ja-JP" altLang="en-US" sz="2000" dirty="0"/>
              <a:t>アップル　　　　→低迷期　</a:t>
            </a:r>
            <a:r>
              <a:rPr lang="en-US" altLang="ja-JP" sz="2000" dirty="0"/>
              <a:t>iPhone</a:t>
            </a:r>
            <a:r>
              <a:rPr lang="ja-JP" altLang="en-US" sz="2000" dirty="0"/>
              <a:t>も</a:t>
            </a:r>
            <a:r>
              <a:rPr lang="en-US" altLang="ja-JP" sz="2000" dirty="0"/>
              <a:t>iTunes</a:t>
            </a:r>
            <a:r>
              <a:rPr lang="ja-JP" altLang="en-US" sz="2000" dirty="0"/>
              <a:t>まだない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5576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619672" y="1700808"/>
            <a:ext cx="5886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確度が高い予言：</a:t>
            </a:r>
          </a:p>
          <a:p>
            <a:r>
              <a:rPr lang="ja-JP" altLang="en-US" dirty="0" smtClean="0"/>
              <a:t>１０年後には今存在していないサービスが覇権を握る</a:t>
            </a:r>
            <a:endParaRPr lang="en-US" altLang="ja-JP" dirty="0" smtClean="0"/>
          </a:p>
          <a:p>
            <a:endParaRPr lang="ja-JP" altLang="en-US" dirty="0" smtClean="0"/>
          </a:p>
          <a:p>
            <a:endParaRPr lang="ja-JP" altLang="en-US" dirty="0"/>
          </a:p>
          <a:p>
            <a:r>
              <a:rPr lang="ja-JP" altLang="en-US" dirty="0"/>
              <a:t>１０年後の</a:t>
            </a:r>
          </a:p>
          <a:p>
            <a:endParaRPr lang="ja-JP" altLang="en-US" dirty="0"/>
          </a:p>
          <a:p>
            <a:r>
              <a:rPr lang="ja-JP" altLang="en-US" dirty="0"/>
              <a:t>・</a:t>
            </a:r>
            <a:r>
              <a:rPr lang="en-US" altLang="ja-JP" dirty="0"/>
              <a:t>Google</a:t>
            </a:r>
            <a:r>
              <a:rPr lang="ja-JP" altLang="en-US" dirty="0" err="1"/>
              <a:t>のような</a:t>
            </a:r>
            <a:r>
              <a:rPr lang="ja-JP" altLang="en-US" dirty="0"/>
              <a:t>もの</a:t>
            </a:r>
          </a:p>
          <a:p>
            <a:r>
              <a:rPr lang="ja-JP" altLang="en-US" dirty="0"/>
              <a:t>・</a:t>
            </a:r>
            <a:r>
              <a:rPr lang="en-US" altLang="ja-JP" dirty="0"/>
              <a:t>Facebook</a:t>
            </a:r>
            <a:r>
              <a:rPr lang="ja-JP" altLang="en-US" dirty="0" err="1"/>
              <a:t>のような</a:t>
            </a:r>
            <a:r>
              <a:rPr lang="ja-JP" altLang="en-US" dirty="0"/>
              <a:t>もの</a:t>
            </a:r>
          </a:p>
          <a:p>
            <a:r>
              <a:rPr lang="ja-JP" altLang="en-US" dirty="0"/>
              <a:t>・</a:t>
            </a:r>
            <a:r>
              <a:rPr lang="en-US" altLang="ja-JP" dirty="0"/>
              <a:t>iPhone</a:t>
            </a:r>
            <a:r>
              <a:rPr lang="ja-JP" altLang="en-US" dirty="0" err="1"/>
              <a:t>のような</a:t>
            </a:r>
            <a:r>
              <a:rPr lang="ja-JP" altLang="en-US" dirty="0"/>
              <a:t>もの</a:t>
            </a:r>
          </a:p>
          <a:p>
            <a:endParaRPr lang="ja-JP" altLang="en-US" dirty="0"/>
          </a:p>
          <a:p>
            <a:r>
              <a:rPr lang="ja-JP" altLang="en-US" dirty="0"/>
              <a:t>を想像する</a:t>
            </a:r>
          </a:p>
        </p:txBody>
      </p:sp>
    </p:spTree>
    <p:extLst>
      <p:ext uri="{BB962C8B-B14F-4D97-AF65-F5344CB8AC3E}">
        <p14:creationId xmlns:p14="http://schemas.microsoft.com/office/powerpoint/2010/main" val="3036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0688"/>
            <a:ext cx="6718226" cy="533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115616" y="4797152"/>
            <a:ext cx="185018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ja-JP" altLang="en-US" dirty="0"/>
              <a:t>杖・コード・気球</a:t>
            </a:r>
            <a:r>
              <a:rPr lang="en-US" altLang="ja-JP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19525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第一部　ブレインライティングシート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でブレインストーミング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ja-JP" altLang="en-US" dirty="0" smtClean="0"/>
              <a:t>アタマの中にあるアイデアを全部書きだす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突飛なアイデア歓迎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のっかりアイデア歓迎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自身の仕事現場発想も。</a:t>
            </a:r>
            <a:endParaRPr kumimoji="1"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9218" name="Picture 2" descr="bws2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20888"/>
            <a:ext cx="4248472" cy="28323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93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1026</Words>
  <Application>Microsoft Office PowerPoint</Application>
  <PresentationFormat>画面に合わせる (4:3)</PresentationFormat>
  <Paragraphs>144</Paragraphs>
  <Slides>43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43</vt:i4>
      </vt:variant>
    </vt:vector>
  </HeadingPairs>
  <TitlesOfParts>
    <vt:vector size="44" baseType="lpstr">
      <vt:lpstr>Office ​​テーマ</vt:lpstr>
      <vt:lpstr>Webマーケティング・イノベーション #５,#６ 未来構想ブレインストーミング</vt:lpstr>
      <vt:lpstr>PowerPoint プレゼンテーション</vt:lpstr>
      <vt:lpstr>時間割</vt:lpstr>
      <vt:lpstr>テーマ：Web2020</vt:lpstr>
      <vt:lpstr>未来ビジョン映像による フューチャースキャニング</vt:lpstr>
      <vt:lpstr>１０年前</vt:lpstr>
      <vt:lpstr>PowerPoint プレゼンテーション</vt:lpstr>
      <vt:lpstr>PowerPoint プレゼンテーション</vt:lpstr>
      <vt:lpstr>第一部　ブレインライティングシート でブレインストーミング</vt:lpstr>
      <vt:lpstr>○○系　３～７グループに分類</vt:lpstr>
      <vt:lpstr>PowerPoint プレゼンテーション</vt:lpstr>
      <vt:lpstr>Pulse?/! 2014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3 企業と一緒にデジ＝アナでモノづくり</vt:lpstr>
      <vt:lpstr>PowerPoint プレゼンテーション</vt:lpstr>
      <vt:lpstr>携帯キャリアと一緒に 次世代のケータイを発想</vt:lpstr>
      <vt:lpstr>デジタルネイティブラボ</vt:lpstr>
      <vt:lpstr>ＡＲデバイスの用途開発</vt:lpstr>
      <vt:lpstr>デジタル世代のものづくり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未来構想ブレインストーミング</dc:title>
  <dc:creator>daiya</dc:creator>
  <cp:lastModifiedBy>Daiya</cp:lastModifiedBy>
  <cp:revision>19</cp:revision>
  <dcterms:created xsi:type="dcterms:W3CDTF">2012-11-01T09:02:49Z</dcterms:created>
  <dcterms:modified xsi:type="dcterms:W3CDTF">2012-11-02T12:42:29Z</dcterms:modified>
</cp:coreProperties>
</file>