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313" r:id="rId4"/>
    <p:sldId id="315" r:id="rId5"/>
    <p:sldId id="281" r:id="rId6"/>
    <p:sldId id="282" r:id="rId7"/>
    <p:sldId id="283" r:id="rId8"/>
    <p:sldId id="301"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 id="314"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11" r:id="rId47"/>
    <p:sldId id="309" r:id="rId48"/>
    <p:sldId id="308" r:id="rId49"/>
    <p:sldId id="310" r:id="rId50"/>
    <p:sldId id="306" r:id="rId51"/>
    <p:sldId id="307" r:id="rId52"/>
    <p:sldId id="302" r:id="rId53"/>
    <p:sldId id="303" r:id="rId54"/>
    <p:sldId id="304" r:id="rId55"/>
    <p:sldId id="305" r:id="rId56"/>
    <p:sldId id="300" r:id="rId57"/>
    <p:sldId id="312" r:id="rId5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1FCA4-D473-46CA-B5F1-E136CEE80749}" type="datetimeFigureOut">
              <a:rPr kumimoji="1" lang="ja-JP" altLang="en-US" smtClean="0"/>
              <a:pPr/>
              <a:t>2008/10/15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584D5-E6AC-4AA2-B170-310DA1BB381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160491-6ED6-4298-81A8-4F4985AC6666}" type="slidenum">
              <a:rPr lang="en-US" altLang="ja-JP"/>
              <a:pPr fontAlgn="base">
                <a:spcBef>
                  <a:spcPct val="0"/>
                </a:spcBef>
                <a:spcAft>
                  <a:spcPct val="0"/>
                </a:spcAft>
              </a:pPr>
              <a:t>10</a:t>
            </a:fld>
            <a:endParaRPr lang="en-US" altLang="ja-JP"/>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B679E-EA69-4D71-812F-92E2125C2F82}" type="slidenum">
              <a:rPr lang="en-US" altLang="ja-JP"/>
              <a:pPr fontAlgn="base">
                <a:spcBef>
                  <a:spcPct val="0"/>
                </a:spcBef>
                <a:spcAft>
                  <a:spcPct val="0"/>
                </a:spcAft>
              </a:pPr>
              <a:t>11</a:t>
            </a:fld>
            <a:endParaRPr lang="en-US" altLang="ja-JP"/>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55DCF-5D8A-4412-BFA5-0B04A112105C}" type="slidenum">
              <a:rPr lang="en-US" altLang="ja-JP"/>
              <a:pPr fontAlgn="base">
                <a:spcBef>
                  <a:spcPct val="0"/>
                </a:spcBef>
                <a:spcAft>
                  <a:spcPct val="0"/>
                </a:spcAft>
              </a:pPr>
              <a:t>12</a:t>
            </a:fld>
            <a:endParaRPr lang="en-US" altLang="ja-JP"/>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2C2D4E-6186-489C-BF36-6B73A68116DF}" type="slidenum">
              <a:rPr lang="en-US" altLang="ja-JP"/>
              <a:pPr fontAlgn="base">
                <a:spcBef>
                  <a:spcPct val="0"/>
                </a:spcBef>
                <a:spcAft>
                  <a:spcPct val="0"/>
                </a:spcAft>
              </a:pPr>
              <a:t>13</a:t>
            </a:fld>
            <a:endParaRPr lang="en-US" altLang="ja-JP"/>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8522B-630E-410D-A122-7AFE2A74A837}" type="slidenum">
              <a:rPr lang="en-US" altLang="ja-JP"/>
              <a:pPr fontAlgn="base">
                <a:spcBef>
                  <a:spcPct val="0"/>
                </a:spcBef>
                <a:spcAft>
                  <a:spcPct val="0"/>
                </a:spcAft>
              </a:pPr>
              <a:t>14</a:t>
            </a:fld>
            <a:endParaRPr lang="en-US" altLang="ja-JP"/>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7683B5-29DC-4779-8136-86CBB725AAE6}" type="slidenum">
              <a:rPr lang="en-US" altLang="ja-JP"/>
              <a:pPr fontAlgn="base">
                <a:spcBef>
                  <a:spcPct val="0"/>
                </a:spcBef>
                <a:spcAft>
                  <a:spcPct val="0"/>
                </a:spcAft>
              </a:pPr>
              <a:t>15</a:t>
            </a:fld>
            <a:endParaRPr lang="en-US" altLang="ja-JP"/>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8FE213-5F1A-44B8-A493-C4C1E345B401}" type="slidenum">
              <a:rPr lang="en-US" altLang="ja-JP"/>
              <a:pPr fontAlgn="base">
                <a:spcBef>
                  <a:spcPct val="0"/>
                </a:spcBef>
                <a:spcAft>
                  <a:spcPct val="0"/>
                </a:spcAft>
              </a:pPr>
              <a:t>16</a:t>
            </a:fld>
            <a:endParaRPr lang="en-US" altLang="ja-JP"/>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E24BD-87AE-447D-8942-A830954D8F67}" type="slidenum">
              <a:rPr lang="en-US" altLang="ja-JP"/>
              <a:pPr fontAlgn="base">
                <a:spcBef>
                  <a:spcPct val="0"/>
                </a:spcBef>
                <a:spcAft>
                  <a:spcPct val="0"/>
                </a:spcAft>
              </a:pPr>
              <a:t>17</a:t>
            </a:fld>
            <a:endParaRPr lang="en-US" altLang="ja-JP"/>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1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DDDE1-9869-4227-869A-E1B7159D6C1D}" type="slidenum">
              <a:rPr lang="ja-JP" altLang="en-US"/>
              <a:pPr fontAlgn="base">
                <a:spcBef>
                  <a:spcPct val="0"/>
                </a:spcBef>
                <a:spcAft>
                  <a:spcPct val="0"/>
                </a:spcAft>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9D0369-D1B0-48DB-8026-4DAED4577434}" type="slidenum">
              <a:rPr lang="en-US" altLang="ja-JP"/>
              <a:pPr fontAlgn="base">
                <a:spcBef>
                  <a:spcPct val="0"/>
                </a:spcBef>
                <a:spcAft>
                  <a:spcPct val="0"/>
                </a:spcAft>
              </a:pPr>
              <a:t>19</a:t>
            </a:fld>
            <a:endParaRPr lang="en-US" altLang="ja-JP"/>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FB898C-85E9-4F8F-8783-2E3C40D7A1D2}" type="slidenum">
              <a:rPr lang="en-US" altLang="ja-JP"/>
              <a:pPr fontAlgn="base">
                <a:spcBef>
                  <a:spcPct val="0"/>
                </a:spcBef>
                <a:spcAft>
                  <a:spcPct val="0"/>
                </a:spcAft>
              </a:pPr>
              <a:t>20</a:t>
            </a:fld>
            <a:endParaRPr lang="en-US" altLang="ja-JP"/>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1580B9-2A2F-4B30-BDA7-B671D5728885}" type="slidenum">
              <a:rPr lang="en-US" altLang="ja-JP"/>
              <a:pPr fontAlgn="base">
                <a:spcBef>
                  <a:spcPct val="0"/>
                </a:spcBef>
                <a:spcAft>
                  <a:spcPct val="0"/>
                </a:spcAft>
              </a:pPr>
              <a:t>21</a:t>
            </a:fld>
            <a:endParaRPr lang="en-US" altLang="ja-JP"/>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E964E8-E33F-417D-9A4C-6F8A6A56C5BB}" type="slidenum">
              <a:rPr lang="en-US" altLang="ja-JP"/>
              <a:pPr fontAlgn="base">
                <a:spcBef>
                  <a:spcPct val="0"/>
                </a:spcBef>
                <a:spcAft>
                  <a:spcPct val="0"/>
                </a:spcAft>
              </a:pPr>
              <a:t>22</a:t>
            </a:fld>
            <a:endParaRPr lang="en-US" altLang="ja-JP"/>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1DB52-70D6-4CAD-8A11-07DC20AEBEE3}" type="slidenum">
              <a:rPr lang="en-US" altLang="ja-JP"/>
              <a:pPr fontAlgn="base">
                <a:spcBef>
                  <a:spcPct val="0"/>
                </a:spcBef>
                <a:spcAft>
                  <a:spcPct val="0"/>
                </a:spcAft>
              </a:pPr>
              <a:t>23</a:t>
            </a:fld>
            <a:endParaRPr lang="en-US" altLang="ja-JP"/>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B1E00-4332-4113-B47F-8D34FE73C46A}" type="slidenum">
              <a:rPr lang="en-US" altLang="ja-JP"/>
              <a:pPr fontAlgn="base">
                <a:spcBef>
                  <a:spcPct val="0"/>
                </a:spcBef>
                <a:spcAft>
                  <a:spcPct val="0"/>
                </a:spcAft>
              </a:pPr>
              <a:t>24</a:t>
            </a:fld>
            <a:endParaRPr lang="en-US" altLang="ja-JP"/>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233A-72AD-4057-B22F-B5F67E4EA21D}" type="slidenum">
              <a:rPr lang="en-US" altLang="ja-JP"/>
              <a:pPr fontAlgn="base">
                <a:spcBef>
                  <a:spcPct val="0"/>
                </a:spcBef>
                <a:spcAft>
                  <a:spcPct val="0"/>
                </a:spcAft>
              </a:pPr>
              <a:t>25</a:t>
            </a:fld>
            <a:endParaRPr lang="en-US" altLang="ja-JP"/>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01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DD6A98-8A82-4763-8C4F-2ECA2672F504}" type="slidenum">
              <a:rPr lang="ja-JP" altLang="en-US"/>
              <a:pPr fontAlgn="base">
                <a:spcBef>
                  <a:spcPct val="0"/>
                </a:spcBef>
                <a:spcAft>
                  <a:spcPct val="0"/>
                </a:spcAft>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938CD-A0E0-45CB-A76F-91315DD7A2F8}" type="slidenum">
              <a:rPr lang="en-US" altLang="ja-JP"/>
              <a:pPr fontAlgn="base">
                <a:spcBef>
                  <a:spcPct val="0"/>
                </a:spcBef>
                <a:spcAft>
                  <a:spcPct val="0"/>
                </a:spcAft>
              </a:pPr>
              <a:t>27</a:t>
            </a:fld>
            <a:endParaRPr lang="en-US" altLang="ja-JP"/>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34D4D2-458A-4C03-B44B-3EC2C899474D}" type="slidenum">
              <a:rPr lang="en-US" altLang="ja-JP"/>
              <a:pPr fontAlgn="base">
                <a:spcBef>
                  <a:spcPct val="0"/>
                </a:spcBef>
                <a:spcAft>
                  <a:spcPct val="0"/>
                </a:spcAft>
              </a:pPr>
              <a:t>28</a:t>
            </a:fld>
            <a:endParaRPr lang="en-US" altLang="ja-JP"/>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938CD-A0E0-45CB-A76F-91315DD7A2F8}" type="slidenum">
              <a:rPr lang="en-US" altLang="ja-JP"/>
              <a:pPr fontAlgn="base">
                <a:spcBef>
                  <a:spcPct val="0"/>
                </a:spcBef>
                <a:spcAft>
                  <a:spcPct val="0"/>
                </a:spcAft>
              </a:pPr>
              <a:t>3</a:t>
            </a:fld>
            <a:endParaRPr lang="en-US" altLang="ja-JP"/>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F80D50-2D00-438A-B915-765040A95B11}" type="slidenum">
              <a:rPr lang="en-US" altLang="ja-JP"/>
              <a:pPr fontAlgn="base">
                <a:spcBef>
                  <a:spcPct val="0"/>
                </a:spcBef>
                <a:spcAft>
                  <a:spcPct val="0"/>
                </a:spcAft>
              </a:pPr>
              <a:t>30</a:t>
            </a:fld>
            <a:endParaRPr lang="en-US" altLang="ja-JP"/>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82636-2CB7-4721-ABA8-ECE5B93FC980}" type="slidenum">
              <a:rPr lang="en-US" altLang="ja-JP"/>
              <a:pPr fontAlgn="base">
                <a:spcBef>
                  <a:spcPct val="0"/>
                </a:spcBef>
                <a:spcAft>
                  <a:spcPct val="0"/>
                </a:spcAft>
              </a:pPr>
              <a:t>31</a:t>
            </a:fld>
            <a:endParaRPr lang="en-US" altLang="ja-JP"/>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7AB5AC-667D-4100-B50D-C993A30B81D5}" type="slidenum">
              <a:rPr lang="en-US" altLang="ja-JP"/>
              <a:pPr fontAlgn="base">
                <a:spcBef>
                  <a:spcPct val="0"/>
                </a:spcBef>
                <a:spcAft>
                  <a:spcPct val="0"/>
                </a:spcAft>
              </a:pPr>
              <a:t>32</a:t>
            </a:fld>
            <a:endParaRPr lang="en-US" altLang="ja-JP"/>
          </a:p>
        </p:txBody>
      </p:sp>
      <p:sp>
        <p:nvSpPr>
          <p:cNvPr id="3072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326D01-48E1-47D3-AFD5-BA152E2CF239}" type="slidenum">
              <a:rPr lang="en-US" altLang="ja-JP"/>
              <a:pPr fontAlgn="base">
                <a:spcBef>
                  <a:spcPct val="0"/>
                </a:spcBef>
                <a:spcAft>
                  <a:spcPct val="0"/>
                </a:spcAft>
              </a:pPr>
              <a:t>33</a:t>
            </a:fld>
            <a:endParaRPr lang="en-US" altLang="ja-JP"/>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41ACC6-7BAC-4139-AB22-4E985D4FB79D}" type="slidenum">
              <a:rPr lang="en-US" altLang="ja-JP"/>
              <a:pPr fontAlgn="base">
                <a:spcBef>
                  <a:spcPct val="0"/>
                </a:spcBef>
                <a:spcAft>
                  <a:spcPct val="0"/>
                </a:spcAft>
              </a:pPr>
              <a:t>34</a:t>
            </a:fld>
            <a:endParaRPr lang="en-US" altLang="ja-JP"/>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D3EA5-D421-4745-90EA-C6602DA0D3EE}" type="slidenum">
              <a:rPr lang="en-US" altLang="ja-JP"/>
              <a:pPr fontAlgn="base">
                <a:spcBef>
                  <a:spcPct val="0"/>
                </a:spcBef>
                <a:spcAft>
                  <a:spcPct val="0"/>
                </a:spcAft>
              </a:pPr>
              <a:t>35</a:t>
            </a:fld>
            <a:endParaRPr lang="en-US" altLang="ja-JP"/>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AB6299-995F-4BA8-B5B5-2E6DB4861E17}" type="slidenum">
              <a:rPr lang="en-US" altLang="ja-JP"/>
              <a:pPr fontAlgn="base">
                <a:spcBef>
                  <a:spcPct val="0"/>
                </a:spcBef>
                <a:spcAft>
                  <a:spcPct val="0"/>
                </a:spcAft>
              </a:pPr>
              <a:t>36</a:t>
            </a:fld>
            <a:endParaRPr lang="en-US" altLang="ja-JP"/>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EF728-A024-4672-AC81-E4084DA2243E}" type="slidenum">
              <a:rPr lang="en-US" altLang="ja-JP"/>
              <a:pPr fontAlgn="base">
                <a:spcBef>
                  <a:spcPct val="0"/>
                </a:spcBef>
                <a:spcAft>
                  <a:spcPct val="0"/>
                </a:spcAft>
              </a:pPr>
              <a:t>37</a:t>
            </a:fld>
            <a:endParaRPr lang="en-US" altLang="ja-JP"/>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9D4A6-CCC3-478D-961C-27A15B080477}" type="slidenum">
              <a:rPr lang="en-US" altLang="ja-JP"/>
              <a:pPr fontAlgn="base">
                <a:spcBef>
                  <a:spcPct val="0"/>
                </a:spcBef>
                <a:spcAft>
                  <a:spcPct val="0"/>
                </a:spcAft>
              </a:pPr>
              <a:t>38</a:t>
            </a:fld>
            <a:endParaRPr lang="en-US" altLang="ja-JP"/>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F5ED7F-8995-4832-8B18-5DE5EFA19B88}" type="slidenum">
              <a:rPr lang="en-US" altLang="ja-JP"/>
              <a:pPr fontAlgn="base">
                <a:spcBef>
                  <a:spcPct val="0"/>
                </a:spcBef>
                <a:spcAft>
                  <a:spcPct val="0"/>
                </a:spcAft>
              </a:pPr>
              <a:t>39</a:t>
            </a:fld>
            <a:endParaRPr lang="en-US" altLang="ja-JP"/>
          </a:p>
        </p:txBody>
      </p:sp>
      <p:sp>
        <p:nvSpPr>
          <p:cNvPr id="3789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6E1221-B870-4243-98C8-1B8D8E9AE415}" type="slidenum">
              <a:rPr lang="en-US" altLang="ja-JP"/>
              <a:pPr fontAlgn="base">
                <a:spcBef>
                  <a:spcPct val="0"/>
                </a:spcBef>
                <a:spcAft>
                  <a:spcPct val="0"/>
                </a:spcAft>
              </a:pPr>
              <a:t>40</a:t>
            </a:fld>
            <a:endParaRPr lang="en-US" altLang="ja-JP"/>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9EC85-0614-478F-A1B7-50FE2E92898E}" type="slidenum">
              <a:rPr lang="en-US" altLang="ja-JP"/>
              <a:pPr fontAlgn="base">
                <a:spcBef>
                  <a:spcPct val="0"/>
                </a:spcBef>
                <a:spcAft>
                  <a:spcPct val="0"/>
                </a:spcAft>
              </a:pPr>
              <a:t>41</a:t>
            </a:fld>
            <a:endParaRPr lang="en-US" altLang="ja-JP"/>
          </a:p>
        </p:txBody>
      </p:sp>
      <p:sp>
        <p:nvSpPr>
          <p:cNvPr id="3993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EE88D5-26CD-4027-B00D-25C53EEFEE55}" type="slidenum">
              <a:rPr lang="en-US" altLang="ja-JP"/>
              <a:pPr fontAlgn="base">
                <a:spcBef>
                  <a:spcPct val="0"/>
                </a:spcBef>
                <a:spcAft>
                  <a:spcPct val="0"/>
                </a:spcAft>
              </a:pPr>
              <a:t>42</a:t>
            </a:fld>
            <a:endParaRPr lang="en-US" altLang="ja-JP"/>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FE9142-C8B5-4769-B2F9-47F8FE391CFD}" type="slidenum">
              <a:rPr lang="en-US" altLang="ja-JP"/>
              <a:pPr fontAlgn="base">
                <a:spcBef>
                  <a:spcPct val="0"/>
                </a:spcBef>
                <a:spcAft>
                  <a:spcPct val="0"/>
                </a:spcAft>
              </a:pPr>
              <a:t>43</a:t>
            </a:fld>
            <a:endParaRPr lang="en-US" altLang="ja-JP"/>
          </a:p>
        </p:txBody>
      </p:sp>
      <p:sp>
        <p:nvSpPr>
          <p:cNvPr id="4198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B7C3AE-1457-4231-A460-6A7DD182C06F}" type="slidenum">
              <a:rPr lang="en-US" altLang="ja-JP"/>
              <a:pPr fontAlgn="base">
                <a:spcBef>
                  <a:spcPct val="0"/>
                </a:spcBef>
                <a:spcAft>
                  <a:spcPct val="0"/>
                </a:spcAft>
              </a:pPr>
              <a:t>44</a:t>
            </a:fld>
            <a:endParaRPr lang="en-US" altLang="ja-JP"/>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5E6C3D-073F-4691-81B1-3DF939352719}" type="slidenum">
              <a:rPr lang="ja-JP" altLang="en-US"/>
              <a:pPr fontAlgn="base">
                <a:spcBef>
                  <a:spcPct val="0"/>
                </a:spcBef>
                <a:spcAft>
                  <a:spcPct val="0"/>
                </a:spcAft>
              </a:pPr>
              <a:t>45</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FAF1CF-C6F9-472B-962D-810C7B9CA936}" type="slidenum">
              <a:rPr lang="en-US" altLang="ja-JP"/>
              <a:pPr fontAlgn="base">
                <a:spcBef>
                  <a:spcPct val="0"/>
                </a:spcBef>
                <a:spcAft>
                  <a:spcPct val="0"/>
                </a:spcAft>
              </a:pPr>
              <a:t>5</a:t>
            </a:fld>
            <a:endParaRPr lang="en-US" altLang="ja-JP"/>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7A9B11-BD53-4F76-BDCC-AC28E7CBFD6A}" type="slidenum">
              <a:rPr lang="en-US" altLang="ja-JP" smtClean="0"/>
              <a:pPr>
                <a:defRPr/>
              </a:pPr>
              <a:t>52</a:t>
            </a:fld>
            <a:endParaRPr lang="en-US" altLang="ja-JP"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7E5515-9C7C-4A0E-8C5C-AE4700086BC3}" type="slidenum">
              <a:rPr lang="en-US" altLang="ja-JP" smtClean="0"/>
              <a:pPr>
                <a:defRPr/>
              </a:pPr>
              <a:t>53</a:t>
            </a:fld>
            <a:endParaRPr lang="en-US" altLang="ja-JP"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ABB4BF-7DA5-4808-87A5-FFBCF3430D03}" type="slidenum">
              <a:rPr lang="en-US" altLang="ja-JP" smtClean="0"/>
              <a:pPr>
                <a:defRPr/>
              </a:pPr>
              <a:t>54</a:t>
            </a:fld>
            <a:endParaRPr lang="en-US" altLang="ja-JP"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8C7D2E-552A-433D-835F-5630A7747E45}" type="slidenum">
              <a:rPr lang="en-US" altLang="ja-JP" smtClean="0"/>
              <a:pPr>
                <a:defRPr/>
              </a:pPr>
              <a:t>55</a:t>
            </a:fld>
            <a:endParaRPr lang="en-US" altLang="ja-JP"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57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07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76C5F0-9E83-40B9-8694-70FE2D4DF12C}" type="slidenum">
              <a:rPr lang="ja-JP" altLang="en-US"/>
              <a:pPr fontAlgn="base">
                <a:spcBef>
                  <a:spcPct val="0"/>
                </a:spcBef>
                <a:spcAft>
                  <a:spcPct val="0"/>
                </a:spcAft>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17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2CB974-4C43-4453-A7E3-15541D1C9F9F}" type="slidenum">
              <a:rPr lang="ja-JP" altLang="en-US"/>
              <a:pPr fontAlgn="base">
                <a:spcBef>
                  <a:spcPct val="0"/>
                </a:spcBef>
                <a:spcAft>
                  <a:spcPct val="0"/>
                </a:spcAft>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5584D5-E6AC-4AA2-B170-310DA1BB381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2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817EE4-BD89-4F5F-9E6B-9658337B1DB3}" type="slidenum">
              <a:rPr lang="ja-JP" altLang="en-US"/>
              <a:pPr fontAlgn="base">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A9A7B1-34B3-4DA3-B9D2-24C8505F8E81}" type="datetimeFigureOut">
              <a:rPr kumimoji="1" lang="ja-JP" altLang="en-US" smtClean="0"/>
              <a:pPr/>
              <a:t>2008/10/15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A80480-9E08-41EA-AB5C-B208BB85F7E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9A7B1-34B3-4DA3-B9D2-24C8505F8E81}" type="datetimeFigureOut">
              <a:rPr kumimoji="1" lang="ja-JP" altLang="en-US" smtClean="0"/>
              <a:pPr/>
              <a:t>2008/10/15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80480-9E08-41EA-AB5C-B208BB85F7E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kusastro.kyoto-u.ac.jp/~baba/wais/pagerank.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jp/advanced_search?hl=j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image-search.yahoo.co.jp/search?p=%E3%83%A6%E3%83%BC%E3%82%B6%E3%83%BC%E6%95%B0+&amp;ei=" TargetMode="External"/><Relationship Id="rId3" Type="http://schemas.openxmlformats.org/officeDocument/2006/relationships/hyperlink" Target="http://www.google.co.jp/advanced_search?hl=ja" TargetMode="External"/><Relationship Id="rId7" Type="http://schemas.openxmlformats.org/officeDocument/2006/relationships/hyperlink" Target="http://www.google.co.jp/search?hl=ja&amp;q=ipod%E3%81%A8%E3%81%84%E3%81%88%E3%81%B0&amp;lr="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google.co.jp/search?hl=ja&amp;q=site:*.ac.jp+filetype:pdf+%E3%83%99%E3%83%B3%E3%83%81%E3%83%A3%E3%83%BC&amp;lr=lang_ja" TargetMode="External"/><Relationship Id="rId11" Type="http://schemas.openxmlformats.org/officeDocument/2006/relationships/hyperlink" Target="http://www.google.co.jp/search?hl=ja&amp;rlz=1T4ADBF_jaJP256JP256&amp;q=%E3%81%A8%E3%81%84%E3%81%86%E5%90%8D%E7%9B%AE%E3%81%A7&amp;lr=" TargetMode="External"/><Relationship Id="rId5" Type="http://schemas.openxmlformats.org/officeDocument/2006/relationships/hyperlink" Target="http://www.google.co.jp/search?hl=ja&amp;q=site:*.go.jp+%E3%83%99%E3%83%B3%E3%83%81%E3%83%A3%E3%83%BC&amp;lr=" TargetMode="External"/><Relationship Id="rId10" Type="http://schemas.openxmlformats.org/officeDocument/2006/relationships/hyperlink" Target="http://www.google.com/search?hl=ja&amp;rls=com.microsoft:ja:IE-SearchBox&amp;rlz=1I7ADBS&amp;q=indexof+mp3+oasis&amp;lr=" TargetMode="External"/><Relationship Id="rId4" Type="http://schemas.openxmlformats.org/officeDocument/2006/relationships/hyperlink" Target="http://www.google.co.jp/search?source=ig&amp;hl=ja&amp;rlz=&amp;q=%E9%95%B7%E5%B9%B4%E3%81%AE%E3%81%94%E6%84%9B%E9%A1%A7&amp;meta=" TargetMode="External"/><Relationship Id="rId9" Type="http://schemas.openxmlformats.org/officeDocument/2006/relationships/hyperlink" Target="http://image-search.yahoo.co.jp/search?p=%E6%88%90%E9%95%B7%E7%8E%87&amp;ei="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eb-tan.forum.impressrd.jp/l/100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ingolab.com/note/daiy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知識イノベーション論</a:t>
            </a:r>
            <a:r>
              <a:rPr lang="en-US" altLang="ja-JP" dirty="0"/>
              <a:t/>
            </a:r>
            <a:br>
              <a:rPr lang="en-US" altLang="ja-JP" dirty="0"/>
            </a:br>
            <a:endParaRPr kumimoji="1" lang="ja-JP" altLang="en-US" dirty="0"/>
          </a:p>
        </p:txBody>
      </p:sp>
      <p:sp>
        <p:nvSpPr>
          <p:cNvPr id="3" name="サブタイトル 2"/>
          <p:cNvSpPr>
            <a:spLocks noGrp="1"/>
          </p:cNvSpPr>
          <p:nvPr>
            <p:ph type="subTitle" idx="1"/>
          </p:nvPr>
        </p:nvSpPr>
        <p:spPr/>
        <p:txBody>
          <a:bodyPr/>
          <a:lstStyle/>
          <a:p>
            <a:r>
              <a:rPr lang="en-US" altLang="ja-JP" dirty="0" smtClean="0"/>
              <a:t>〔</a:t>
            </a:r>
            <a:r>
              <a:rPr lang="ja-JP" altLang="en-US" dirty="0" smtClean="0"/>
              <a:t>第 </a:t>
            </a:r>
            <a:r>
              <a:rPr lang="en-US" altLang="ja-JP" dirty="0" smtClean="0"/>
              <a:t>1 </a:t>
            </a:r>
            <a:r>
              <a:rPr lang="ja-JP" altLang="en-US" dirty="0" smtClean="0"/>
              <a:t>講</a:t>
            </a:r>
            <a:r>
              <a:rPr lang="en-US" altLang="ja-JP" dirty="0" smtClean="0"/>
              <a:t>〕</a:t>
            </a:r>
            <a:br>
              <a:rPr lang="en-US" altLang="ja-JP" dirty="0" smtClean="0"/>
            </a:br>
            <a:r>
              <a:rPr lang="ja-JP" altLang="en-US" dirty="0" smtClean="0"/>
              <a:t>知識イノベーションのプロセス概論</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fontScale="90000"/>
          </a:bodyPr>
          <a:lstStyle/>
          <a:p>
            <a:pPr fontAlgn="auto">
              <a:spcAft>
                <a:spcPts val="0"/>
              </a:spcAft>
              <a:defRPr/>
            </a:pPr>
            <a:r>
              <a:rPr lang="ja-JP" altLang="en-US" dirty="0"/>
              <a:t>質問：あなたにとって情報とは</a:t>
            </a:r>
            <a:r>
              <a:rPr lang="ja-JP" altLang="en-US" dirty="0" smtClean="0"/>
              <a:t>？</a:t>
            </a:r>
            <a:r>
              <a:rPr lang="en-US" altLang="ja-JP" dirty="0" smtClean="0"/>
              <a:t/>
            </a:r>
            <a:br>
              <a:rPr lang="en-US" altLang="ja-JP" dirty="0" smtClean="0"/>
            </a:br>
            <a:endParaRPr lang="ja-JP" altLang="en-US" dirty="0"/>
          </a:p>
        </p:txBody>
      </p:sp>
      <p:sp>
        <p:nvSpPr>
          <p:cNvPr id="11267" name="Rectangle 3"/>
          <p:cNvSpPr>
            <a:spLocks noGrp="1" noChangeArrowheads="1"/>
          </p:cNvSpPr>
          <p:nvPr>
            <p:ph type="body" idx="1"/>
          </p:nvPr>
        </p:nvSpPr>
        <p:spPr/>
        <p:txBody>
          <a:bodyPr/>
          <a:lstStyle/>
          <a:p>
            <a:endParaRPr lang="en-US" altLang="ja-JP" dirty="0" smtClean="0"/>
          </a:p>
          <a:p>
            <a:endParaRPr lang="en-US" altLang="ja-JP" dirty="0" smtClean="0"/>
          </a:p>
          <a:p>
            <a:endParaRPr lang="en-US" altLang="ja-JP" dirty="0" smtClean="0"/>
          </a:p>
          <a:p>
            <a:r>
              <a:rPr lang="ja-JP" altLang="en-US" dirty="0" smtClean="0"/>
              <a:t>私にとって情報とは　「　</a:t>
            </a:r>
            <a:r>
              <a:rPr lang="en-US" altLang="ja-JP" dirty="0" smtClean="0"/>
              <a:t>40</a:t>
            </a:r>
            <a:r>
              <a:rPr lang="ja-JP" altLang="en-US" dirty="0" smtClean="0"/>
              <a:t>字　」　です。</a:t>
            </a:r>
          </a:p>
          <a:p>
            <a:endParaRPr lang="en-US" altLang="ja-JP" dirty="0" smtClean="0"/>
          </a:p>
          <a:p>
            <a:endParaRPr lang="ja-JP" altLang="en-US" dirty="0" smtClean="0"/>
          </a:p>
          <a:p>
            <a:endParaRPr lang="ja-JP"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smtClean="0"/>
              <a:t>「情報とは」総括</a:t>
            </a:r>
          </a:p>
        </p:txBody>
      </p:sp>
      <p:sp>
        <p:nvSpPr>
          <p:cNvPr id="12291" name="Rectangle 3"/>
          <p:cNvSpPr>
            <a:spLocks noGrp="1" noChangeArrowheads="1"/>
          </p:cNvSpPr>
          <p:nvPr>
            <p:ph type="body" idx="1"/>
          </p:nvPr>
        </p:nvSpPr>
        <p:spPr/>
        <p:txBody>
          <a:bodyPr/>
          <a:lstStyle/>
          <a:p>
            <a:pPr>
              <a:lnSpc>
                <a:spcPct val="90000"/>
              </a:lnSpc>
            </a:pPr>
            <a:r>
              <a:rPr lang="ja-JP" altLang="en-US" dirty="0" smtClean="0"/>
              <a:t>著名な専門家の意見を回答例として示します。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smtClean="0"/>
              <a:t>回答例：情報とは通信量である</a:t>
            </a:r>
          </a:p>
        </p:txBody>
      </p:sp>
      <p:sp>
        <p:nvSpPr>
          <p:cNvPr id="13315" name="Rectangle 3"/>
          <p:cNvSpPr>
            <a:spLocks noGrp="1" noChangeArrowheads="1"/>
          </p:cNvSpPr>
          <p:nvPr>
            <p:ph type="body" idx="1"/>
          </p:nvPr>
        </p:nvSpPr>
        <p:spPr/>
        <p:txBody>
          <a:bodyPr/>
          <a:lstStyle/>
          <a:p>
            <a:r>
              <a:rPr lang="ja-JP" altLang="en-US" smtClean="0"/>
              <a:t>シャノン・ウィーバーの「通信理論」</a:t>
            </a:r>
          </a:p>
          <a:p>
            <a:r>
              <a:rPr lang="ja-JP" altLang="en-US" smtClean="0"/>
              <a:t>二人は大手通信会社の研究者</a:t>
            </a:r>
          </a:p>
          <a:p>
            <a:r>
              <a:rPr lang="ja-JP" altLang="en-US" smtClean="0"/>
              <a:t>回線を流れる</a:t>
            </a:r>
            <a:r>
              <a:rPr lang="en-US" altLang="ja-JP" smtClean="0"/>
              <a:t>Bit</a:t>
            </a:r>
            <a:r>
              <a:rPr lang="ja-JP" altLang="en-US" smtClean="0"/>
              <a:t>データ量を情報量と定義した</a:t>
            </a:r>
          </a:p>
          <a:p>
            <a:r>
              <a:rPr lang="ja-JP" altLang="en-US" smtClean="0"/>
              <a:t>ナローバンドよりもブロードバンドの方が情報量が多い</a:t>
            </a:r>
          </a:p>
          <a:p>
            <a:endParaRPr lang="ja-JP" altLang="en-US" smtClean="0"/>
          </a:p>
          <a:p>
            <a:r>
              <a:rPr lang="ja-JP" altLang="en-US" smtClean="0"/>
              <a:t>古典的な理論だが</a:t>
            </a:r>
            <a:r>
              <a:rPr lang="en-US" altLang="ja-JP" smtClean="0"/>
              <a:t>…</a:t>
            </a:r>
            <a:r>
              <a:rPr lang="ja-JP" altLang="en-US" smtClean="0"/>
              <a:t>本当だろうか。</a:t>
            </a:r>
          </a:p>
          <a:p>
            <a:endParaRPr lang="en-US" altLang="ja-JP"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smtClean="0"/>
              <a:t>回答例：情報とは生命情報だ</a:t>
            </a:r>
          </a:p>
        </p:txBody>
      </p:sp>
      <p:sp>
        <p:nvSpPr>
          <p:cNvPr id="14339" name="Rectangle 3"/>
          <p:cNvSpPr>
            <a:spLocks noGrp="1" noChangeArrowheads="1"/>
          </p:cNvSpPr>
          <p:nvPr>
            <p:ph type="body" idx="1"/>
          </p:nvPr>
        </p:nvSpPr>
        <p:spPr/>
        <p:txBody>
          <a:bodyPr/>
          <a:lstStyle/>
          <a:p>
            <a:pPr>
              <a:lnSpc>
                <a:spcPct val="90000"/>
              </a:lnSpc>
            </a:pPr>
            <a:r>
              <a:rPr lang="ja-JP" altLang="en-US" smtClean="0"/>
              <a:t>「それによって生物がパターンをつくりだすパターン」</a:t>
            </a:r>
            <a:br>
              <a:rPr lang="ja-JP" altLang="en-US" smtClean="0"/>
            </a:br>
            <a:r>
              <a:rPr lang="en-US" altLang="ja-JP" smtClean="0"/>
              <a:t>( a pattern by which a living thing generates patterns )</a:t>
            </a:r>
          </a:p>
          <a:p>
            <a:pPr>
              <a:lnSpc>
                <a:spcPct val="90000"/>
              </a:lnSpc>
            </a:pPr>
            <a:r>
              <a:rPr lang="ja-JP" altLang="en-US" smtClean="0"/>
              <a:t>生きている、感じている、考えている人間が織り成すパターンが情報だという考え方</a:t>
            </a:r>
          </a:p>
          <a:p>
            <a:pPr>
              <a:lnSpc>
                <a:spcPct val="90000"/>
              </a:lnSpc>
            </a:pPr>
            <a:endParaRPr lang="ja-JP" altLang="en-US" smtClean="0"/>
          </a:p>
          <a:p>
            <a:pPr>
              <a:lnSpc>
                <a:spcPct val="90000"/>
              </a:lnSpc>
            </a:pPr>
            <a:endParaRPr lang="ja-JP" altLang="en-US" smtClean="0"/>
          </a:p>
          <a:p>
            <a:pPr>
              <a:lnSpc>
                <a:spcPct val="90000"/>
              </a:lnSpc>
            </a:pPr>
            <a:r>
              <a:rPr lang="ja-JP" altLang="en-US" smtClean="0"/>
              <a:t>西垣通（基礎情報学、</a:t>
            </a:r>
            <a:r>
              <a:rPr lang="en-US" altLang="ja-JP" smtClean="0"/>
              <a:t>2004</a:t>
            </a:r>
            <a:r>
              <a:rPr lang="ja-JP" altLang="en-US" smtClean="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ja-JP" altLang="en-US" sz="4000" smtClean="0"/>
              <a:t>回答例：情報とは知識構造を変える</a:t>
            </a:r>
          </a:p>
        </p:txBody>
      </p:sp>
      <p:graphicFrame>
        <p:nvGraphicFramePr>
          <p:cNvPr id="1026" name="Object 2"/>
          <p:cNvGraphicFramePr>
            <a:graphicFrameLocks noChangeAspect="1"/>
          </p:cNvGraphicFramePr>
          <p:nvPr>
            <p:ph type="body" idx="1"/>
          </p:nvPr>
        </p:nvGraphicFramePr>
        <p:xfrm>
          <a:off x="1828800" y="1682750"/>
          <a:ext cx="5164138" cy="2368550"/>
        </p:xfrm>
        <a:graphic>
          <a:graphicData uri="http://schemas.openxmlformats.org/presentationml/2006/ole">
            <p:oleObj spid="_x0000_s1026" name="ビットマップ イメージ" r:id="rId4" imgW="2029108" imgH="895238" progId="PBrush">
              <p:embed/>
            </p:oleObj>
          </a:graphicData>
        </a:graphic>
      </p:graphicFrame>
      <p:sp>
        <p:nvSpPr>
          <p:cNvPr id="1028" name="Text Box 4"/>
          <p:cNvSpPr txBox="1">
            <a:spLocks noChangeArrowheads="1"/>
          </p:cNvSpPr>
          <p:nvPr/>
        </p:nvSpPr>
        <p:spPr bwMode="auto">
          <a:xfrm>
            <a:off x="357188" y="4286250"/>
            <a:ext cx="5334000" cy="2308225"/>
          </a:xfrm>
          <a:prstGeom prst="rect">
            <a:avLst/>
          </a:prstGeom>
          <a:noFill/>
          <a:ln w="9525">
            <a:noFill/>
            <a:miter lim="800000"/>
            <a:headEnd/>
            <a:tailEnd/>
          </a:ln>
        </p:spPr>
        <p:txBody>
          <a:bodyPr>
            <a:spAutoFit/>
          </a:bodyPr>
          <a:lstStyle/>
          <a:p>
            <a:r>
              <a:rPr lang="ja-JP" altLang="en-US" sz="2400" b="1">
                <a:solidFill>
                  <a:srgbClr val="333333"/>
                </a:solidFill>
                <a:latin typeface="Times New Roman" pitchFamily="18" charset="0"/>
                <a:ea typeface="palatino"/>
                <a:cs typeface="palatino"/>
              </a:rPr>
              <a:t>情報とは「メッセージの受け手の知識に変化を及ぼすモノ」である。</a:t>
            </a:r>
            <a:endParaRPr lang="ja-JP" altLang="en-US" sz="2400">
              <a:solidFill>
                <a:srgbClr val="333333"/>
              </a:solidFill>
              <a:latin typeface="Times New Roman" pitchFamily="18" charset="0"/>
              <a:ea typeface="palatino"/>
              <a:cs typeface="palatino"/>
            </a:endParaRPr>
          </a:p>
          <a:p>
            <a:endParaRPr lang="ja-JP" altLang="en-US" sz="2400">
              <a:latin typeface="Times New Roman" pitchFamily="18" charset="0"/>
            </a:endParaRPr>
          </a:p>
          <a:p>
            <a:r>
              <a:rPr lang="ja-JP" altLang="en-US" sz="2400">
                <a:latin typeface="Times New Roman" pitchFamily="18" charset="0"/>
              </a:rPr>
              <a:t>足し算ではない、増えない</a:t>
            </a:r>
          </a:p>
          <a:p>
            <a:r>
              <a:rPr lang="ja-JP" altLang="en-US" sz="2400">
                <a:latin typeface="Times New Roman" pitchFamily="18" charset="0"/>
              </a:rPr>
              <a:t>「それは情報ではない」</a:t>
            </a:r>
            <a:endParaRPr lang="en-US" altLang="ja-JP" sz="2400">
              <a:latin typeface="Times New Roman" pitchFamily="18" charset="0"/>
            </a:endParaRPr>
          </a:p>
          <a:p>
            <a:r>
              <a:rPr lang="ja-JP" altLang="en-US" sz="2400">
                <a:latin typeface="Times New Roman" pitchFamily="18" charset="0"/>
              </a:rPr>
              <a:t>リチャード・Ｓ・ワーマン</a:t>
            </a:r>
          </a:p>
        </p:txBody>
      </p:sp>
      <p:pic>
        <p:nvPicPr>
          <p:cNvPr id="1029" name="図 4" descr="417G3QD5RZL__SL500_AA240_.jpg"/>
          <p:cNvPicPr>
            <a:picLocks noChangeAspect="1"/>
          </p:cNvPicPr>
          <p:nvPr/>
        </p:nvPicPr>
        <p:blipFill>
          <a:blip r:embed="rId5"/>
          <a:srcRect/>
          <a:stretch>
            <a:fillRect/>
          </a:stretch>
        </p:blipFill>
        <p:spPr bwMode="auto">
          <a:xfrm>
            <a:off x="6143625" y="4286250"/>
            <a:ext cx="2286000" cy="228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smtClean="0"/>
              <a:t>回答例：情報とは不確かの削減</a:t>
            </a:r>
          </a:p>
        </p:txBody>
      </p:sp>
      <p:sp>
        <p:nvSpPr>
          <p:cNvPr id="15363" name="Rectangle 3"/>
          <p:cNvSpPr>
            <a:spLocks noGrp="1" noChangeArrowheads="1"/>
          </p:cNvSpPr>
          <p:nvPr>
            <p:ph type="body" idx="1"/>
          </p:nvPr>
        </p:nvSpPr>
        <p:spPr/>
        <p:txBody>
          <a:bodyPr/>
          <a:lstStyle/>
          <a:p>
            <a:pPr>
              <a:buFontTx/>
              <a:buNone/>
            </a:pPr>
            <a:r>
              <a:rPr lang="ja-JP" altLang="en-US" smtClean="0"/>
              <a:t>シャノン、ウィーバー</a:t>
            </a:r>
            <a:r>
              <a:rPr lang="en-US" altLang="ja-JP" smtClean="0"/>
              <a:t>1984</a:t>
            </a:r>
          </a:p>
          <a:p>
            <a:pPr>
              <a:buFontTx/>
              <a:buNone/>
            </a:pPr>
            <a:r>
              <a:rPr lang="ja-JP" altLang="en-US" smtClean="0"/>
              <a:t>「コミュニケーションの数学的理論」の中で、「情報とは受け手が「不確かなものを削減する」ものであると定義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sz="4000" smtClean="0"/>
              <a:t>回答例：情報に対して行った作業量</a:t>
            </a:r>
          </a:p>
        </p:txBody>
      </p:sp>
      <p:sp>
        <p:nvSpPr>
          <p:cNvPr id="16387" name="Rectangle 3"/>
          <p:cNvSpPr>
            <a:spLocks noGrp="1" noChangeArrowheads="1"/>
          </p:cNvSpPr>
          <p:nvPr>
            <p:ph type="body" idx="1"/>
          </p:nvPr>
        </p:nvSpPr>
        <p:spPr/>
        <p:txBody>
          <a:bodyPr/>
          <a:lstStyle/>
          <a:p>
            <a:pPr>
              <a:lnSpc>
                <a:spcPct val="90000"/>
              </a:lnSpc>
            </a:pPr>
            <a:r>
              <a:rPr lang="ja-JP" altLang="en-US" sz="2800" smtClean="0"/>
              <a:t>したがって、メッセージの価値は、その情報量（絶対に予測可能な部分）や歴然とした冗長性（同じ言葉の繰り返しや数字の登場頻度の偏り）にあるのではなく、むしろ隠れた冗長性とでも言うべきもの、すなわち予測可能だが、予測には必ず困難が伴う、という部分に備わっていると思われる。言い換えるなら、メッセージの価値とは、その発信者が行ったであろう数学的作業あるいはその他の作業の量であり、それはまたメッセージの受信者が繰り返さずにすむ作業の量でもある　</a:t>
            </a:r>
          </a:p>
          <a:p>
            <a:pPr>
              <a:lnSpc>
                <a:spcPct val="90000"/>
              </a:lnSpc>
            </a:pPr>
            <a:r>
              <a:rPr lang="ja-JP" altLang="en-US" sz="2800" smtClean="0"/>
              <a:t>チャールズベネット、論理深度の理論、</a:t>
            </a:r>
            <a:r>
              <a:rPr lang="en-US" altLang="ja-JP" sz="2800" smtClean="0"/>
              <a:t>1990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smtClean="0"/>
              <a:t>回答例：捨てた情報の量である</a:t>
            </a:r>
          </a:p>
        </p:txBody>
      </p:sp>
      <p:sp>
        <p:nvSpPr>
          <p:cNvPr id="17411" name="Rectangle 3"/>
          <p:cNvSpPr>
            <a:spLocks noGrp="1" noChangeArrowheads="1"/>
          </p:cNvSpPr>
          <p:nvPr>
            <p:ph type="body" idx="1"/>
          </p:nvPr>
        </p:nvSpPr>
        <p:spPr/>
        <p:txBody>
          <a:bodyPr/>
          <a:lstStyle/>
          <a:p>
            <a:r>
              <a:rPr lang="ja-JP" altLang="en-US" smtClean="0"/>
              <a:t>そのメッセージを作り出すまでにいかに手間をかけたか</a:t>
            </a:r>
          </a:p>
          <a:p>
            <a:r>
              <a:rPr lang="ja-JP" altLang="en-US" smtClean="0"/>
              <a:t>大量の情報を調べた結果、考えに考えて絞り込んだメッセージこそ価値がある</a:t>
            </a:r>
          </a:p>
          <a:p>
            <a:r>
              <a:rPr lang="ja-JP" altLang="en-US" smtClean="0"/>
              <a:t>「情報とは＜外＞情報の量である」</a:t>
            </a:r>
          </a:p>
          <a:p>
            <a:endParaRPr lang="ja-JP" altLang="en-US" smtClean="0"/>
          </a:p>
          <a:p>
            <a:r>
              <a:rPr lang="ja-JP" altLang="en-US" smtClean="0"/>
              <a:t>ノーレット・ランダーシュ　「ユーザイリュージョン」）</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smtClean="0"/>
              <a:t>質問２　情報探索ってなんだろう？</a:t>
            </a:r>
          </a:p>
        </p:txBody>
      </p:sp>
      <p:sp>
        <p:nvSpPr>
          <p:cNvPr id="18435" name="コンテンツ プレースホルダ 2"/>
          <p:cNvSpPr>
            <a:spLocks noGrp="1"/>
          </p:cNvSpPr>
          <p:nvPr>
            <p:ph idx="1"/>
          </p:nvPr>
        </p:nvSpPr>
        <p:spPr/>
        <p:txBody>
          <a:bodyPr/>
          <a:lstStyle/>
          <a:p>
            <a:endParaRPr lang="ja-JP"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ja-JP" altLang="en-US" smtClean="0">
                <a:solidFill>
                  <a:srgbClr val="333333"/>
                </a:solidFill>
              </a:rPr>
              <a:t>ウィルソン情報探索モデル</a:t>
            </a:r>
          </a:p>
        </p:txBody>
      </p:sp>
      <p:graphicFrame>
        <p:nvGraphicFramePr>
          <p:cNvPr id="2050" name="Object 2"/>
          <p:cNvGraphicFramePr>
            <a:graphicFrameLocks noChangeAspect="1"/>
          </p:cNvGraphicFramePr>
          <p:nvPr>
            <p:ph type="body" idx="1"/>
          </p:nvPr>
        </p:nvGraphicFramePr>
        <p:xfrm>
          <a:off x="2438400" y="2533650"/>
          <a:ext cx="6400800" cy="2628900"/>
        </p:xfrm>
        <a:graphic>
          <a:graphicData uri="http://schemas.openxmlformats.org/presentationml/2006/ole">
            <p:oleObj spid="_x0000_s2050" name="ビットマップ イメージ" r:id="rId4" imgW="5780952" imgH="1790476" progId="PBrush">
              <p:embed/>
            </p:oleObj>
          </a:graphicData>
        </a:graphic>
      </p:graphicFrame>
      <p:sp>
        <p:nvSpPr>
          <p:cNvPr id="2052" name="Text Box 4"/>
          <p:cNvSpPr txBox="1">
            <a:spLocks noChangeArrowheads="1"/>
          </p:cNvSpPr>
          <p:nvPr/>
        </p:nvSpPr>
        <p:spPr bwMode="auto">
          <a:xfrm>
            <a:off x="2727325" y="5735638"/>
            <a:ext cx="6218238" cy="822325"/>
          </a:xfrm>
          <a:prstGeom prst="rect">
            <a:avLst/>
          </a:prstGeom>
          <a:noFill/>
          <a:ln w="9525">
            <a:noFill/>
            <a:miter lim="800000"/>
            <a:headEnd/>
            <a:tailEnd/>
          </a:ln>
        </p:spPr>
        <p:txBody>
          <a:bodyPr wrap="none">
            <a:spAutoFit/>
          </a:bodyPr>
          <a:lstStyle/>
          <a:p>
            <a:r>
              <a:rPr lang="ja-JP" altLang="en-US" sz="2400">
                <a:latin typeface="Times New Roman" pitchFamily="18" charset="0"/>
              </a:rPr>
              <a:t>連鎖探索＝関連検索、情報監視＝モニタリング</a:t>
            </a:r>
          </a:p>
          <a:p>
            <a:r>
              <a:rPr lang="ja-JP" altLang="en-US" sz="2400">
                <a:latin typeface="Times New Roman" pitchFamily="18" charset="0"/>
              </a:rPr>
              <a:t>のツールとノウハウの必要性</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講義</a:t>
            </a:r>
            <a:r>
              <a:rPr lang="ja-JP" altLang="en-US" dirty="0"/>
              <a:t>目的</a:t>
            </a:r>
            <a:r>
              <a:rPr lang="ja-JP" altLang="en-US" dirty="0" smtClean="0"/>
              <a:t>：</a:t>
            </a:r>
            <a:endParaRPr lang="en-US" altLang="ja-JP" dirty="0" smtClean="0"/>
          </a:p>
          <a:p>
            <a:pPr lvl="1"/>
            <a:r>
              <a:rPr lang="ja-JP" altLang="en-US" dirty="0" smtClean="0"/>
              <a:t> </a:t>
            </a:r>
            <a:r>
              <a:rPr lang="ja-JP" altLang="en-US" dirty="0"/>
              <a:t>情報技術とネットワークによる</a:t>
            </a:r>
            <a:r>
              <a:rPr lang="ja-JP" altLang="en-US" dirty="0">
                <a:solidFill>
                  <a:srgbClr val="FF0000"/>
                </a:solidFill>
              </a:rPr>
              <a:t>個の能力の飛躍的増大</a:t>
            </a:r>
            <a:r>
              <a:rPr lang="ja-JP" altLang="en-US" dirty="0"/>
              <a:t>と、そうした個がつくる</a:t>
            </a:r>
            <a:r>
              <a:rPr lang="ja-JP" altLang="en-US" dirty="0">
                <a:solidFill>
                  <a:srgbClr val="FF0000"/>
                </a:solidFill>
              </a:rPr>
              <a:t>創造型組織</a:t>
            </a:r>
            <a:r>
              <a:rPr lang="ja-JP" altLang="en-US" dirty="0"/>
              <a:t>を研究する</a:t>
            </a:r>
            <a:r>
              <a:rPr lang="ja-JP" altLang="en-US" dirty="0" smtClean="0"/>
              <a:t>。</a:t>
            </a:r>
            <a:endParaRPr lang="en-US" altLang="ja-JP" dirty="0" smtClean="0"/>
          </a:p>
          <a:p>
            <a:endParaRPr lang="ja-JP" altLang="en-US" dirty="0"/>
          </a:p>
          <a:p>
            <a:r>
              <a:rPr lang="ja-JP" altLang="en-US" dirty="0" smtClean="0"/>
              <a:t>講義</a:t>
            </a:r>
            <a:r>
              <a:rPr lang="ja-JP" altLang="en-US" dirty="0"/>
              <a:t>要旨： </a:t>
            </a:r>
          </a:p>
          <a:p>
            <a:pPr lvl="1"/>
            <a:r>
              <a:rPr lang="ja-JP" altLang="en-US" dirty="0"/>
              <a:t>ネットワークの普及と情報技術の高度化によって私たちは膨大な情報にアクセス可能になった。ソーシャルネットワークの急速な拡大とコミュニケーションツールの革新はネット上に「集合知コンピューティング」のインフラを出現させた。この授業では情報技術とネットワークを徹底活用して個人の情報処理の能力（収集、整理、分析、発信）を飛躍的に高める方法を知り、さらに知識イノベーションを生み出す新しい組織とは何かを探究する。</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rtlCol="0">
            <a:normAutofit fontScale="90000"/>
          </a:bodyPr>
          <a:lstStyle/>
          <a:p>
            <a:pPr fontAlgn="auto">
              <a:spcAft>
                <a:spcPts val="0"/>
              </a:spcAft>
              <a:defRPr/>
            </a:pPr>
            <a:r>
              <a:rPr lang="ja-JP" altLang="en-US"/>
              <a:t>クールトー情報探索モデル</a:t>
            </a:r>
            <a:br>
              <a:rPr lang="ja-JP" altLang="en-US"/>
            </a:br>
            <a:r>
              <a:rPr lang="ja-JP" altLang="en-US"/>
              <a:t>（感情、自己効力感）</a:t>
            </a:r>
          </a:p>
        </p:txBody>
      </p:sp>
      <p:graphicFrame>
        <p:nvGraphicFramePr>
          <p:cNvPr id="3074" name="Object 2"/>
          <p:cNvGraphicFramePr>
            <a:graphicFrameLocks noChangeAspect="1"/>
          </p:cNvGraphicFramePr>
          <p:nvPr>
            <p:ph type="body" idx="1"/>
          </p:nvPr>
        </p:nvGraphicFramePr>
        <p:xfrm>
          <a:off x="1428750" y="2286000"/>
          <a:ext cx="6400800" cy="2693988"/>
        </p:xfrm>
        <a:graphic>
          <a:graphicData uri="http://schemas.openxmlformats.org/presentationml/2006/ole">
            <p:oleObj spid="_x0000_s3074" name="ビットマップ イメージ" r:id="rId4" imgW="5495238" imgH="1743318" progId="PBrush">
              <p:embed/>
            </p:oleObj>
          </a:graphicData>
        </a:graphic>
      </p:graphicFrame>
      <p:sp>
        <p:nvSpPr>
          <p:cNvPr id="3076" name="Text Box 4"/>
          <p:cNvSpPr txBox="1">
            <a:spLocks noChangeArrowheads="1"/>
          </p:cNvSpPr>
          <p:nvPr/>
        </p:nvSpPr>
        <p:spPr bwMode="auto">
          <a:xfrm>
            <a:off x="1428750" y="5357813"/>
            <a:ext cx="6210300" cy="457200"/>
          </a:xfrm>
          <a:prstGeom prst="rect">
            <a:avLst/>
          </a:prstGeom>
          <a:noFill/>
          <a:ln w="9525">
            <a:noFill/>
            <a:miter lim="800000"/>
            <a:headEnd/>
            <a:tailEnd/>
          </a:ln>
        </p:spPr>
        <p:txBody>
          <a:bodyPr wrap="none">
            <a:spAutoFit/>
          </a:bodyPr>
          <a:lstStyle/>
          <a:p>
            <a:r>
              <a:rPr lang="ja-JP" altLang="en-US" sz="2400">
                <a:latin typeface="Times New Roman" pitchFamily="18" charset="0"/>
              </a:rPr>
              <a:t>感情や自己効力感が情報探索の質に影響する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sz="3200" b="1" smtClean="0">
                <a:solidFill>
                  <a:srgbClr val="333333"/>
                </a:solidFill>
              </a:rPr>
              <a:t>バンデューラの多重ゴールモデル</a:t>
            </a:r>
            <a:br>
              <a:rPr lang="ja-JP" altLang="en-US" sz="3200" b="1" smtClean="0">
                <a:solidFill>
                  <a:srgbClr val="333333"/>
                </a:solidFill>
              </a:rPr>
            </a:br>
            <a:r>
              <a:rPr lang="ja-JP" altLang="en-US" sz="3200" b="1" smtClean="0">
                <a:solidFill>
                  <a:srgbClr val="333333"/>
                </a:solidFill>
              </a:rPr>
              <a:t>（見えるゴール目指して）</a:t>
            </a:r>
            <a:endParaRPr lang="ja-JP" altLang="en-US" sz="3200" smtClean="0">
              <a:solidFill>
                <a:srgbClr val="333333"/>
              </a:solidFill>
            </a:endParaRPr>
          </a:p>
        </p:txBody>
      </p:sp>
      <p:sp>
        <p:nvSpPr>
          <p:cNvPr id="19459" name="Rectangle 3"/>
          <p:cNvSpPr>
            <a:spLocks noGrp="1" noChangeArrowheads="1"/>
          </p:cNvSpPr>
          <p:nvPr>
            <p:ph type="body" idx="1"/>
          </p:nvPr>
        </p:nvSpPr>
        <p:spPr/>
        <p:txBody>
          <a:bodyPr/>
          <a:lstStyle/>
          <a:p>
            <a:pPr>
              <a:buFont typeface="Wingdings" pitchFamily="2" charset="2"/>
              <a:buNone/>
            </a:pPr>
            <a:r>
              <a:rPr lang="ja-JP" altLang="en-US" smtClean="0"/>
              <a:t>「つまり人間の日常行動は、</a:t>
            </a:r>
            <a:endParaRPr lang="en-US" altLang="ja-JP" smtClean="0"/>
          </a:p>
          <a:p>
            <a:pPr>
              <a:buFont typeface="Wingdings" pitchFamily="2" charset="2"/>
              <a:buNone/>
            </a:pPr>
            <a:r>
              <a:rPr lang="ja-JP" altLang="en-US" smtClean="0"/>
              <a:t>（１）未来の望ましい出来事（遠隔ゴール）を心に描き、</a:t>
            </a:r>
            <a:endParaRPr lang="en-US" altLang="ja-JP" smtClean="0"/>
          </a:p>
          <a:p>
            <a:pPr>
              <a:buFont typeface="Wingdings" pitchFamily="2" charset="2"/>
              <a:buNone/>
            </a:pPr>
            <a:r>
              <a:rPr lang="ja-JP" altLang="en-US" smtClean="0"/>
              <a:t>（２）個々の行動の成果を評価する基準（直近ゴール）を設定して、</a:t>
            </a:r>
            <a:endParaRPr lang="en-US" altLang="ja-JP" smtClean="0"/>
          </a:p>
          <a:p>
            <a:pPr>
              <a:buFont typeface="Wingdings" pitchFamily="2" charset="2"/>
              <a:buNone/>
            </a:pPr>
            <a:r>
              <a:rPr lang="ja-JP" altLang="en-US" smtClean="0"/>
              <a:t>それを実現させる可能性の高い行動を起こすことで生じている」</a:t>
            </a:r>
          </a:p>
          <a:p>
            <a:pPr>
              <a:buFont typeface="Wingdings" pitchFamily="2" charset="2"/>
              <a:buNone/>
            </a:pPr>
            <a:endParaRPr lang="en-US" altLang="ja-JP"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smtClean="0"/>
              <a:t>情報探索と自己効力感</a:t>
            </a:r>
          </a:p>
        </p:txBody>
      </p:sp>
      <p:sp>
        <p:nvSpPr>
          <p:cNvPr id="20483" name="Rectangle 3"/>
          <p:cNvSpPr>
            <a:spLocks noGrp="1" noChangeArrowheads="1"/>
          </p:cNvSpPr>
          <p:nvPr>
            <p:ph type="body" idx="1"/>
          </p:nvPr>
        </p:nvSpPr>
        <p:spPr/>
        <p:txBody>
          <a:bodyPr/>
          <a:lstStyle/>
          <a:p>
            <a:pPr>
              <a:buFont typeface="Wingdings" pitchFamily="2" charset="2"/>
              <a:buNone/>
            </a:pPr>
            <a:r>
              <a:rPr lang="ja-JP" altLang="en-US" smtClean="0"/>
              <a:t>１　ゴールが見えていて、もう少しで完遂できそうだ</a:t>
            </a:r>
          </a:p>
          <a:p>
            <a:pPr>
              <a:buFont typeface="Wingdings" pitchFamily="2" charset="2"/>
              <a:buNone/>
            </a:pPr>
            <a:r>
              <a:rPr lang="ja-JP" altLang="en-US" smtClean="0"/>
              <a:t>２　過去の経験や知識を使って容易にできそうに思える</a:t>
            </a:r>
          </a:p>
          <a:p>
            <a:pPr>
              <a:buFont typeface="Wingdings" pitchFamily="2" charset="2"/>
              <a:buNone/>
            </a:pPr>
            <a:r>
              <a:rPr lang="ja-JP" altLang="en-US" smtClean="0"/>
              <a:t>３　ここまでの苦労は長かった。諦めたくない。</a:t>
            </a:r>
          </a:p>
          <a:p>
            <a:endParaRPr lang="ja-JP" altLang="en-US" smtClean="0"/>
          </a:p>
          <a:p>
            <a:r>
              <a:rPr lang="ja-JP" altLang="en-US" smtClean="0"/>
              <a:t>マラソンで息が切れたら？</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ja-JP" altLang="en-US" smtClean="0"/>
              <a:t>アウトプットが鍵を握る</a:t>
            </a:r>
          </a:p>
        </p:txBody>
      </p:sp>
      <p:graphicFrame>
        <p:nvGraphicFramePr>
          <p:cNvPr id="4098" name="Object 2"/>
          <p:cNvGraphicFramePr>
            <a:graphicFrameLocks noChangeAspect="1"/>
          </p:cNvGraphicFramePr>
          <p:nvPr>
            <p:ph type="body" idx="1"/>
          </p:nvPr>
        </p:nvGraphicFramePr>
        <p:xfrm>
          <a:off x="304800" y="1981200"/>
          <a:ext cx="4102100" cy="4114800"/>
        </p:xfrm>
        <a:graphic>
          <a:graphicData uri="http://schemas.openxmlformats.org/presentationml/2006/ole">
            <p:oleObj spid="_x0000_s4098" name="ビットマップ イメージ" r:id="rId4" imgW="3029373" imgH="3038095" progId="PBrush">
              <p:embed/>
            </p:oleObj>
          </a:graphicData>
        </a:graphic>
      </p:graphicFrame>
      <p:sp>
        <p:nvSpPr>
          <p:cNvPr id="4100" name="Text Box 4"/>
          <p:cNvSpPr txBox="1">
            <a:spLocks noChangeArrowheads="1"/>
          </p:cNvSpPr>
          <p:nvPr/>
        </p:nvSpPr>
        <p:spPr bwMode="auto">
          <a:xfrm>
            <a:off x="4572000" y="4214813"/>
            <a:ext cx="3733800" cy="2282825"/>
          </a:xfrm>
          <a:prstGeom prst="rect">
            <a:avLst/>
          </a:prstGeom>
          <a:solidFill>
            <a:srgbClr val="CCFFCC"/>
          </a:solidFill>
          <a:ln w="9525">
            <a:noFill/>
            <a:miter lim="800000"/>
            <a:headEnd/>
            <a:tailEnd/>
          </a:ln>
        </p:spPr>
        <p:txBody>
          <a:bodyPr>
            <a:spAutoFit/>
          </a:bodyPr>
          <a:lstStyle/>
          <a:p>
            <a:r>
              <a:rPr lang="ja-JP" altLang="en-US" sz="2400" b="1">
                <a:solidFill>
                  <a:srgbClr val="333333"/>
                </a:solidFill>
                <a:latin typeface="Times New Roman" pitchFamily="18" charset="0"/>
              </a:rPr>
              <a:t>頭で考えたことがあるだけなのと、メモや文書にまで仕上げたことでは、その結果に天地の差がある</a:t>
            </a:r>
            <a:r>
              <a:rPr lang="ja-JP" altLang="en-US" sz="2400">
                <a:solidFill>
                  <a:srgbClr val="333333"/>
                </a:solidFill>
                <a:latin typeface="Times New Roman" pitchFamily="18" charset="0"/>
              </a:rPr>
              <a:t>。</a:t>
            </a:r>
          </a:p>
          <a:p>
            <a:endParaRPr lang="ja-JP" altLang="en-US" sz="2400">
              <a:solidFill>
                <a:srgbClr val="333333"/>
              </a:solidFill>
              <a:latin typeface="Times New Roman" pitchFamily="18" charset="0"/>
            </a:endParaRPr>
          </a:p>
          <a:p>
            <a:r>
              <a:rPr lang="ja-JP" altLang="en-US" sz="2400">
                <a:solidFill>
                  <a:srgbClr val="333333"/>
                </a:solidFill>
                <a:latin typeface="Times New Roman" pitchFamily="18" charset="0"/>
              </a:rPr>
              <a:t>中間アウトプットの重要性</a:t>
            </a:r>
            <a:endParaRPr lang="ja-JP" altLang="en-US" sz="2400">
              <a:latin typeface="Times New Roman" pitchFamily="18" charset="0"/>
            </a:endParaRPr>
          </a:p>
        </p:txBody>
      </p:sp>
      <p:sp>
        <p:nvSpPr>
          <p:cNvPr id="4101" name="Text Box 5"/>
          <p:cNvSpPr txBox="1">
            <a:spLocks noChangeArrowheads="1"/>
          </p:cNvSpPr>
          <p:nvPr/>
        </p:nvSpPr>
        <p:spPr bwMode="auto">
          <a:xfrm>
            <a:off x="4643438" y="1571625"/>
            <a:ext cx="3886200" cy="1920875"/>
          </a:xfrm>
          <a:prstGeom prst="rect">
            <a:avLst/>
          </a:prstGeom>
          <a:solidFill>
            <a:srgbClr val="FFFF99"/>
          </a:solidFill>
          <a:ln w="9525">
            <a:noFill/>
            <a:miter lim="800000"/>
            <a:headEnd/>
            <a:tailEnd/>
          </a:ln>
        </p:spPr>
        <p:txBody>
          <a:bodyPr>
            <a:spAutoFit/>
          </a:bodyPr>
          <a:lstStyle/>
          <a:p>
            <a:r>
              <a:rPr lang="ja-JP" altLang="en-US" sz="2000">
                <a:solidFill>
                  <a:srgbClr val="333333"/>
                </a:solidFill>
                <a:latin typeface="Times New Roman" pitchFamily="18" charset="0"/>
              </a:rPr>
              <a:t>・提案されなかった企画は発注されない</a:t>
            </a:r>
            <a:br>
              <a:rPr lang="ja-JP" altLang="en-US" sz="2000">
                <a:solidFill>
                  <a:srgbClr val="333333"/>
                </a:solidFill>
                <a:latin typeface="Times New Roman" pitchFamily="18" charset="0"/>
              </a:rPr>
            </a:br>
            <a:r>
              <a:rPr lang="ja-JP" altLang="en-US" sz="2000">
                <a:solidFill>
                  <a:srgbClr val="333333"/>
                </a:solidFill>
                <a:latin typeface="Times New Roman" pitchFamily="18" charset="0"/>
              </a:rPr>
              <a:t>・発表されなかった論文は評価されない</a:t>
            </a:r>
            <a:br>
              <a:rPr lang="ja-JP" altLang="en-US" sz="2000">
                <a:solidFill>
                  <a:srgbClr val="333333"/>
                </a:solidFill>
                <a:latin typeface="Times New Roman" pitchFamily="18" charset="0"/>
              </a:rPr>
            </a:br>
            <a:r>
              <a:rPr lang="ja-JP" altLang="en-US" sz="2000">
                <a:solidFill>
                  <a:srgbClr val="333333"/>
                </a:solidFill>
                <a:latin typeface="Times New Roman" pitchFamily="18" charset="0"/>
              </a:rPr>
              <a:t>・書かれなかったメールは反応が返ってこない</a:t>
            </a:r>
            <a:endParaRPr lang="ja-JP" altLang="en-US" sz="2000">
              <a:latin typeface="Times New Roman" pitchFamily="18" charset="0"/>
            </a:endParaRPr>
          </a:p>
        </p:txBody>
      </p:sp>
      <p:sp>
        <p:nvSpPr>
          <p:cNvPr id="4102" name="AutoShape 6"/>
          <p:cNvSpPr>
            <a:spLocks noChangeArrowheads="1"/>
          </p:cNvSpPr>
          <p:nvPr/>
        </p:nvSpPr>
        <p:spPr bwMode="auto">
          <a:xfrm>
            <a:off x="6143625" y="3429000"/>
            <a:ext cx="485775" cy="747713"/>
          </a:xfrm>
          <a:prstGeom prst="downArrow">
            <a:avLst>
              <a:gd name="adj1" fmla="val 50000"/>
              <a:gd name="adj2" fmla="val 38480"/>
            </a:avLst>
          </a:prstGeom>
          <a:solidFill>
            <a:schemeClr val="accent1"/>
          </a:solidFill>
          <a:ln w="9525">
            <a:solidFill>
              <a:schemeClr val="tx1"/>
            </a:solidFill>
            <a:miter lim="800000"/>
            <a:headEnd/>
            <a:tailEnd/>
          </a:ln>
        </p:spPr>
        <p:txBody>
          <a:bodyPr vert="eaVert" wrap="none" anchor="ctr"/>
          <a:lstStyle/>
          <a:p>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ja-JP" altLang="en-US" smtClean="0"/>
              <a:t>サブアセンブリ（中間部品）</a:t>
            </a:r>
          </a:p>
        </p:txBody>
      </p:sp>
      <p:sp>
        <p:nvSpPr>
          <p:cNvPr id="94211" name="Rectangle 3"/>
          <p:cNvSpPr>
            <a:spLocks noGrp="1" noChangeArrowheads="1"/>
          </p:cNvSpPr>
          <p:nvPr>
            <p:ph type="body" idx="1"/>
          </p:nvPr>
        </p:nvSpPr>
        <p:spPr/>
        <p:txBody>
          <a:bodyPr rtlCol="0">
            <a:normAutofit fontScale="85000" lnSpcReduction="10000"/>
          </a:bodyPr>
          <a:lstStyle/>
          <a:p>
            <a:pPr fontAlgn="auto">
              <a:spcAft>
                <a:spcPts val="0"/>
              </a:spcAft>
              <a:defRPr/>
            </a:pPr>
            <a:r>
              <a:rPr lang="ja-JP" altLang="en-US" sz="2800" dirty="0"/>
              <a:t>ハーバートサイモン</a:t>
            </a:r>
            <a:r>
              <a:rPr lang="ja-JP" altLang="en-US" sz="2800" dirty="0" smtClean="0"/>
              <a:t>「システムの</a:t>
            </a:r>
            <a:r>
              <a:rPr lang="ja-JP" altLang="en-US" sz="2800" dirty="0"/>
              <a:t>科学」</a:t>
            </a:r>
          </a:p>
          <a:p>
            <a:pPr lvl="1" fontAlgn="auto">
              <a:spcAft>
                <a:spcPts val="0"/>
              </a:spcAft>
              <a:defRPr/>
            </a:pPr>
            <a:r>
              <a:rPr lang="ja-JP" altLang="en-US" sz="2400" dirty="0"/>
              <a:t>生物進化、システムの複雑化、意思決</a:t>
            </a:r>
            <a:r>
              <a:rPr lang="ja-JP" altLang="en-US" sz="2400" dirty="0" smtClean="0"/>
              <a:t>定</a:t>
            </a:r>
            <a:endParaRPr lang="en-US" altLang="ja-JP" sz="2400" dirty="0" smtClean="0"/>
          </a:p>
          <a:p>
            <a:pPr lvl="1" fontAlgn="auto">
              <a:spcAft>
                <a:spcPts val="0"/>
              </a:spcAft>
              <a:defRPr/>
            </a:pPr>
            <a:endParaRPr lang="ja-JP" altLang="en-US" sz="2400" dirty="0"/>
          </a:p>
          <a:p>
            <a:pPr fontAlgn="auto">
              <a:spcAft>
                <a:spcPts val="0"/>
              </a:spcAft>
              <a:defRPr/>
            </a:pPr>
            <a:r>
              <a:rPr lang="ja-JP" altLang="en-US" sz="2800" dirty="0"/>
              <a:t>二人の時計職人の仕事の違</a:t>
            </a:r>
            <a:r>
              <a:rPr lang="ja-JP" altLang="en-US" sz="2800" dirty="0" smtClean="0"/>
              <a:t>い</a:t>
            </a:r>
            <a:endParaRPr lang="en-US" altLang="ja-JP" sz="2800" dirty="0" smtClean="0"/>
          </a:p>
          <a:p>
            <a:pPr lvl="1" fontAlgn="auto">
              <a:spcAft>
                <a:spcPts val="0"/>
              </a:spcAft>
              <a:defRPr/>
            </a:pPr>
            <a:r>
              <a:rPr lang="ja-JP" altLang="en-US" sz="2400" dirty="0" smtClean="0"/>
              <a:t>大儲けのＡさんと貧乏なＢさん</a:t>
            </a:r>
            <a:endParaRPr lang="ja-JP" altLang="en-US" sz="2400" dirty="0"/>
          </a:p>
          <a:p>
            <a:pPr fontAlgn="auto">
              <a:spcAft>
                <a:spcPts val="0"/>
              </a:spcAft>
              <a:defRPr/>
            </a:pPr>
            <a:endParaRPr lang="en-US" altLang="ja-JP" sz="2800" dirty="0" smtClean="0"/>
          </a:p>
          <a:p>
            <a:pPr fontAlgn="auto">
              <a:spcAft>
                <a:spcPts val="0"/>
              </a:spcAft>
              <a:defRPr/>
            </a:pPr>
            <a:r>
              <a:rPr lang="ja-JP" altLang="en-US" sz="2800" dirty="0" smtClean="0"/>
              <a:t>サ</a:t>
            </a:r>
            <a:r>
              <a:rPr lang="ja-JP" altLang="en-US" sz="2800" dirty="0"/>
              <a:t>ブアセンブリの作成が効果を高め</a:t>
            </a:r>
            <a:r>
              <a:rPr lang="ja-JP" altLang="en-US" sz="2800" dirty="0" smtClean="0"/>
              <a:t>る</a:t>
            </a:r>
            <a:endParaRPr lang="en-US" altLang="ja-JP" sz="2800" dirty="0" smtClean="0"/>
          </a:p>
          <a:p>
            <a:pPr fontAlgn="auto">
              <a:spcAft>
                <a:spcPts val="0"/>
              </a:spcAft>
              <a:defRPr/>
            </a:pPr>
            <a:endParaRPr lang="ja-JP" altLang="en-US" sz="2800" dirty="0"/>
          </a:p>
          <a:p>
            <a:pPr fontAlgn="auto">
              <a:spcAft>
                <a:spcPts val="0"/>
              </a:spcAft>
              <a:defRPr/>
            </a:pPr>
            <a:r>
              <a:rPr lang="ja-JP" altLang="en-US" sz="2800" dirty="0"/>
              <a:t>今進んでいる方向が正しいという「前進のしるし」があった場合には、解にたどりつける可能性が飛躍的に高まる。 </a:t>
            </a:r>
          </a:p>
          <a:p>
            <a:pPr fontAlgn="auto">
              <a:spcAft>
                <a:spcPts val="0"/>
              </a:spcAft>
              <a:defRPr/>
            </a:pPr>
            <a:r>
              <a:rPr lang="ja-JP" altLang="en-US" sz="2800" dirty="0"/>
              <a:t>強い結びつきをもって離れない情</a:t>
            </a:r>
            <a:r>
              <a:rPr lang="ja-JP" altLang="en-US" sz="2800" dirty="0" smtClean="0"/>
              <a:t>報のまとまりを「チ</a:t>
            </a:r>
            <a:r>
              <a:rPr lang="ja-JP" altLang="en-US" sz="2800" dirty="0"/>
              <a:t>ャン</a:t>
            </a:r>
            <a:r>
              <a:rPr lang="ja-JP" altLang="en-US" sz="2800" dirty="0" smtClean="0"/>
              <a:t>ク」と</a:t>
            </a:r>
            <a:r>
              <a:rPr lang="ja-JP" altLang="en-US" sz="2800" dirty="0"/>
              <a:t>定義</a:t>
            </a:r>
          </a:p>
          <a:p>
            <a:pPr fontAlgn="auto">
              <a:spcAft>
                <a:spcPts val="0"/>
              </a:spcAft>
              <a:defRPr/>
            </a:pPr>
            <a:endParaRPr lang="en-US" altLang="ja-JP" sz="2800" dirty="0"/>
          </a:p>
        </p:txBody>
      </p:sp>
      <p:pic>
        <p:nvPicPr>
          <p:cNvPr id="21508" name="図 3" descr="419JTQ5NBGL__SS500_.jpg"/>
          <p:cNvPicPr>
            <a:picLocks noChangeAspect="1"/>
          </p:cNvPicPr>
          <p:nvPr/>
        </p:nvPicPr>
        <p:blipFill>
          <a:blip r:embed="rId3"/>
          <a:srcRect/>
          <a:stretch>
            <a:fillRect/>
          </a:stretch>
        </p:blipFill>
        <p:spPr bwMode="auto">
          <a:xfrm>
            <a:off x="6572250" y="1571625"/>
            <a:ext cx="2166938" cy="216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smtClean="0"/>
              <a:t>知識パーツ戦略の手法	</a:t>
            </a:r>
          </a:p>
        </p:txBody>
      </p:sp>
      <p:sp>
        <p:nvSpPr>
          <p:cNvPr id="22531" name="Rectangle 3"/>
          <p:cNvSpPr>
            <a:spLocks noGrp="1" noChangeArrowheads="1"/>
          </p:cNvSpPr>
          <p:nvPr>
            <p:ph type="body" idx="1"/>
          </p:nvPr>
        </p:nvSpPr>
        <p:spPr/>
        <p:txBody>
          <a:bodyPr/>
          <a:lstStyle/>
          <a:p>
            <a:r>
              <a:rPr lang="ja-JP" altLang="en-US" sz="2800" smtClean="0">
                <a:solidFill>
                  <a:srgbClr val="333333"/>
                </a:solidFill>
              </a:rPr>
              <a:t>知識のパーツ化の作業</a:t>
            </a:r>
            <a:br>
              <a:rPr lang="ja-JP" altLang="en-US" sz="2800" smtClean="0">
                <a:solidFill>
                  <a:srgbClr val="333333"/>
                </a:solidFill>
              </a:rPr>
            </a:br>
            <a:r>
              <a:rPr lang="ja-JP" altLang="en-US" sz="2800" smtClean="0">
                <a:solidFill>
                  <a:srgbClr val="333333"/>
                </a:solidFill>
              </a:rPr>
              <a:t>　　　　文書化しておく</a:t>
            </a:r>
            <a:br>
              <a:rPr lang="ja-JP" altLang="en-US" sz="2800" smtClean="0">
                <a:solidFill>
                  <a:srgbClr val="333333"/>
                </a:solidFill>
              </a:rPr>
            </a:br>
            <a:r>
              <a:rPr lang="ja-JP" altLang="en-US" sz="2800" smtClean="0">
                <a:solidFill>
                  <a:srgbClr val="333333"/>
                </a:solidFill>
              </a:rPr>
              <a:t>　　　　要約しておく</a:t>
            </a:r>
            <a:br>
              <a:rPr lang="ja-JP" altLang="en-US" sz="2800" smtClean="0">
                <a:solidFill>
                  <a:srgbClr val="333333"/>
                </a:solidFill>
              </a:rPr>
            </a:br>
            <a:r>
              <a:rPr lang="ja-JP" altLang="en-US" sz="2800" smtClean="0">
                <a:solidFill>
                  <a:srgbClr val="333333"/>
                </a:solidFill>
              </a:rPr>
              <a:t>　　　　表や図にしておく</a:t>
            </a:r>
            <a:br>
              <a:rPr lang="ja-JP" altLang="en-US" sz="2800" smtClean="0">
                <a:solidFill>
                  <a:srgbClr val="333333"/>
                </a:solidFill>
              </a:rPr>
            </a:br>
            <a:r>
              <a:rPr lang="ja-JP" altLang="en-US" sz="2800" smtClean="0">
                <a:solidFill>
                  <a:srgbClr val="333333"/>
                </a:solidFill>
              </a:rPr>
              <a:t>　　　　断片をメモに残しておく</a:t>
            </a:r>
          </a:p>
          <a:p>
            <a:r>
              <a:rPr lang="ja-JP" altLang="en-US" sz="2800" smtClean="0">
                <a:solidFill>
                  <a:srgbClr val="333333"/>
                </a:solidFill>
              </a:rPr>
              <a:t>効果を高めるための作業</a:t>
            </a:r>
            <a:br>
              <a:rPr lang="ja-JP" altLang="en-US" sz="2800" smtClean="0">
                <a:solidFill>
                  <a:srgbClr val="333333"/>
                </a:solidFill>
              </a:rPr>
            </a:br>
            <a:r>
              <a:rPr lang="ja-JP" altLang="en-US" sz="2800" smtClean="0">
                <a:solidFill>
                  <a:srgbClr val="333333"/>
                </a:solidFill>
              </a:rPr>
              <a:t>　　　　共有、再利用しやすくしておく</a:t>
            </a:r>
            <a:br>
              <a:rPr lang="ja-JP" altLang="en-US" sz="2800" smtClean="0">
                <a:solidFill>
                  <a:srgbClr val="333333"/>
                </a:solidFill>
              </a:rPr>
            </a:br>
            <a:r>
              <a:rPr lang="ja-JP" altLang="en-US" sz="2800" smtClean="0">
                <a:solidFill>
                  <a:srgbClr val="333333"/>
                </a:solidFill>
              </a:rPr>
              <a:t>　　　　すぐに取り出せるようにしておく</a:t>
            </a:r>
            <a:br>
              <a:rPr lang="ja-JP" altLang="en-US" sz="2800" smtClean="0">
                <a:solidFill>
                  <a:srgbClr val="333333"/>
                </a:solidFill>
              </a:rPr>
            </a:br>
            <a:r>
              <a:rPr lang="ja-JP" altLang="en-US" sz="2800" smtClean="0">
                <a:solidFill>
                  <a:srgbClr val="333333"/>
                </a:solidFill>
              </a:rPr>
              <a:t>　　　　概要を記憶しておく</a:t>
            </a:r>
          </a:p>
          <a:p>
            <a:endParaRPr lang="en-US" altLang="ja-JP"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ja-JP" altLang="en-US" smtClean="0"/>
              <a:t>効果的な情報探索</a:t>
            </a:r>
          </a:p>
        </p:txBody>
      </p:sp>
      <p:sp>
        <p:nvSpPr>
          <p:cNvPr id="23555" name="コンテンツ プレースホルダ 2"/>
          <p:cNvSpPr>
            <a:spLocks noGrp="1"/>
          </p:cNvSpPr>
          <p:nvPr>
            <p:ph idx="1"/>
          </p:nvPr>
        </p:nvSpPr>
        <p:spPr/>
        <p:txBody>
          <a:bodyPr/>
          <a:lstStyle/>
          <a:p>
            <a:r>
              <a:rPr lang="ja-JP" altLang="en-US" dirty="0" smtClean="0"/>
              <a:t>調べる対象に強い関心を持って</a:t>
            </a:r>
            <a:endParaRPr lang="en-US" altLang="ja-JP" dirty="0" smtClean="0"/>
          </a:p>
          <a:p>
            <a:r>
              <a:rPr lang="ja-JP" altLang="en-US" dirty="0" smtClean="0"/>
              <a:t>調べる作業が楽しくて</a:t>
            </a:r>
            <a:endParaRPr lang="en-US" altLang="ja-JP" dirty="0" smtClean="0"/>
          </a:p>
          <a:p>
            <a:r>
              <a:rPr lang="ja-JP" altLang="en-US" dirty="0" smtClean="0"/>
              <a:t>調べる過程でたくさんの知識パーツが残る</a:t>
            </a:r>
            <a:endParaRPr lang="en-US" altLang="ja-JP" dirty="0" smtClean="0"/>
          </a:p>
          <a:p>
            <a:endParaRPr lang="en-US" altLang="ja-JP" dirty="0" smtClean="0"/>
          </a:p>
          <a:p>
            <a:endParaRPr lang="en-US" altLang="ja-JP" dirty="0" smtClean="0"/>
          </a:p>
          <a:p>
            <a:r>
              <a:rPr lang="ja-JP" altLang="en-US" dirty="0" smtClean="0"/>
              <a:t>では、インターネットとデジタルツールを使ったネットリサーチでどう活かすか。</a:t>
            </a:r>
            <a:endParaRPr lang="en-US" altLang="ja-JP" dirty="0" smtClean="0"/>
          </a:p>
          <a:p>
            <a:endParaRPr lang="en-US" altLang="ja-JP"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fontAlgn="auto">
              <a:spcAft>
                <a:spcPts val="0"/>
              </a:spcAft>
              <a:defRPr/>
            </a:pPr>
            <a:r>
              <a:rPr lang="ja-JP" altLang="en-US" sz="3600"/>
              <a:t>アツメル、ナラベル、ヒキダス、カキダス</a:t>
            </a:r>
            <a:br>
              <a:rPr lang="ja-JP" altLang="en-US" sz="3600"/>
            </a:br>
            <a:r>
              <a:rPr lang="ja-JP" altLang="en-US" sz="3600"/>
              <a:t>の</a:t>
            </a:r>
            <a:r>
              <a:rPr lang="en-US" altLang="ja-JP" sz="3600"/>
              <a:t>4</a:t>
            </a:r>
            <a:r>
              <a:rPr lang="ja-JP" altLang="en-US" sz="3600"/>
              <a:t>つのリサーチ能力の開発</a:t>
            </a:r>
          </a:p>
        </p:txBody>
      </p:sp>
      <p:sp>
        <p:nvSpPr>
          <p:cNvPr id="25603" name="Rectangle 3"/>
          <p:cNvSpPr>
            <a:spLocks noGrp="1" noChangeArrowheads="1"/>
          </p:cNvSpPr>
          <p:nvPr>
            <p:ph type="body" idx="1"/>
          </p:nvPr>
        </p:nvSpPr>
        <p:spPr>
          <a:xfrm>
            <a:off x="457200" y="1600200"/>
            <a:ext cx="4186238" cy="4525963"/>
          </a:xfrm>
        </p:spPr>
        <p:txBody>
          <a:bodyPr/>
          <a:lstStyle/>
          <a:p>
            <a:pPr marL="514350" indent="-514350">
              <a:buFont typeface="Calibri" pitchFamily="34" charset="0"/>
              <a:buAutoNum type="arabicPeriod"/>
            </a:pPr>
            <a:r>
              <a:rPr lang="ja-JP" altLang="en-US" smtClean="0"/>
              <a:t>アツメル</a:t>
            </a:r>
          </a:p>
          <a:p>
            <a:pPr marL="971550" lvl="1" indent="-514350"/>
            <a:r>
              <a:rPr lang="ja-JP" altLang="en-US" smtClean="0"/>
              <a:t>情報を収集する</a:t>
            </a:r>
          </a:p>
          <a:p>
            <a:pPr marL="514350" indent="-514350">
              <a:buFont typeface="Calibri" pitchFamily="34" charset="0"/>
              <a:buAutoNum type="arabicPeriod"/>
            </a:pPr>
            <a:r>
              <a:rPr lang="ja-JP" altLang="en-US" smtClean="0"/>
              <a:t>ナラベル</a:t>
            </a:r>
          </a:p>
          <a:p>
            <a:pPr marL="971550" lvl="1" indent="-514350"/>
            <a:r>
              <a:rPr lang="ja-JP" altLang="en-US" smtClean="0"/>
              <a:t>情報を整理する</a:t>
            </a:r>
          </a:p>
          <a:p>
            <a:pPr marL="514350" indent="-514350">
              <a:buFont typeface="Calibri" pitchFamily="34" charset="0"/>
              <a:buAutoNum type="arabicPeriod"/>
            </a:pPr>
            <a:r>
              <a:rPr lang="ja-JP" altLang="en-US" smtClean="0"/>
              <a:t>ヒキダス</a:t>
            </a:r>
          </a:p>
          <a:p>
            <a:pPr marL="971550" lvl="1" indent="-514350"/>
            <a:r>
              <a:rPr lang="ja-JP" altLang="en-US" smtClean="0"/>
              <a:t>情報を分析する</a:t>
            </a:r>
          </a:p>
          <a:p>
            <a:pPr marL="514350" indent="-514350">
              <a:buFont typeface="Calibri" pitchFamily="34" charset="0"/>
              <a:buAutoNum type="arabicPeriod"/>
            </a:pPr>
            <a:r>
              <a:rPr lang="ja-JP" altLang="en-US" smtClean="0"/>
              <a:t>カキダス</a:t>
            </a:r>
          </a:p>
          <a:p>
            <a:pPr marL="971550" lvl="1" indent="-514350"/>
            <a:r>
              <a:rPr lang="ja-JP" altLang="en-US" smtClean="0"/>
              <a:t>情報を発信する</a:t>
            </a:r>
          </a:p>
        </p:txBody>
      </p:sp>
      <p:sp>
        <p:nvSpPr>
          <p:cNvPr id="25604"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情報収集</a:t>
            </a:r>
          </a:p>
        </p:txBody>
      </p:sp>
      <p:sp>
        <p:nvSpPr>
          <p:cNvPr id="25605"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情報整理</a:t>
            </a:r>
          </a:p>
        </p:txBody>
      </p:sp>
      <p:sp>
        <p:nvSpPr>
          <p:cNvPr id="25606"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情報分析</a:t>
            </a:r>
          </a:p>
        </p:txBody>
      </p:sp>
      <p:sp>
        <p:nvSpPr>
          <p:cNvPr id="25607"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情報発信</a:t>
            </a:r>
          </a:p>
        </p:txBody>
      </p:sp>
      <p:sp>
        <p:nvSpPr>
          <p:cNvPr id="25608"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p>
            <a:endParaRPr lang="ja-JP" altLang="en-US">
              <a:latin typeface="Calibri" pitchFamily="34" charset="0"/>
            </a:endParaRPr>
          </a:p>
        </p:txBody>
      </p:sp>
      <p:sp>
        <p:nvSpPr>
          <p:cNvPr id="25609" name="Text Box 9"/>
          <p:cNvSpPr txBox="1">
            <a:spLocks noChangeArrowheads="1"/>
          </p:cNvSpPr>
          <p:nvPr/>
        </p:nvSpPr>
        <p:spPr bwMode="auto">
          <a:xfrm>
            <a:off x="4911725" y="5738813"/>
            <a:ext cx="2686050" cy="366712"/>
          </a:xfrm>
          <a:prstGeom prst="rect">
            <a:avLst/>
          </a:prstGeom>
          <a:noFill/>
          <a:ln w="9525">
            <a:noFill/>
            <a:miter lim="800000"/>
            <a:headEnd/>
            <a:tailEnd/>
          </a:ln>
        </p:spPr>
        <p:txBody>
          <a:bodyPr wrap="none">
            <a:spAutoFit/>
          </a:bodyPr>
          <a:lstStyle/>
          <a:p>
            <a:r>
              <a:rPr lang="ja-JP" altLang="en-US">
                <a:latin typeface="Calibri" pitchFamily="34" charset="0"/>
              </a:rPr>
              <a:t>リサーチのワークフロー図</a:t>
            </a:r>
            <a:endParaRPr lang="ja-JP" altLang="en-US" sz="2400">
              <a:solidFill>
                <a:srgbClr val="FF0000"/>
              </a:solidFill>
              <a:latin typeface="Calibri" pitchFamily="34" charset="0"/>
            </a:endParaRPr>
          </a:p>
        </p:txBody>
      </p:sp>
      <p:sp>
        <p:nvSpPr>
          <p:cNvPr id="25610" name="Text Box 11"/>
          <p:cNvSpPr txBox="1">
            <a:spLocks noChangeArrowheads="1"/>
          </p:cNvSpPr>
          <p:nvPr/>
        </p:nvSpPr>
        <p:spPr bwMode="auto">
          <a:xfrm>
            <a:off x="7735888" y="1628775"/>
            <a:ext cx="549275" cy="3887788"/>
          </a:xfrm>
          <a:prstGeom prst="rect">
            <a:avLst/>
          </a:prstGeom>
          <a:solidFill>
            <a:srgbClr val="FFCC00"/>
          </a:solidFill>
          <a:ln w="9525">
            <a:noFill/>
            <a:miter lim="800000"/>
            <a:headEnd/>
            <a:tailEnd/>
          </a:ln>
        </p:spPr>
        <p:txBody>
          <a:bodyPr vert="eaVert">
            <a:spAutoFit/>
          </a:bodyPr>
          <a:lstStyle/>
          <a:p>
            <a:pPr algn="ctr"/>
            <a:r>
              <a:rPr lang="ja-JP" altLang="en-US" sz="2400">
                <a:latin typeface="Calibri" pitchFamily="34" charset="0"/>
              </a:rPr>
              <a:t>インターネットの活用</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ja-JP" altLang="en-US" smtClean="0"/>
              <a:t>ネットリサーチの５つの優位性</a:t>
            </a:r>
          </a:p>
        </p:txBody>
      </p:sp>
      <p:sp>
        <p:nvSpPr>
          <p:cNvPr id="24579" name="Rectangle 3"/>
          <p:cNvSpPr>
            <a:spLocks noGrp="1" noChangeArrowheads="1"/>
          </p:cNvSpPr>
          <p:nvPr>
            <p:ph type="body" idx="1"/>
          </p:nvPr>
        </p:nvSpPr>
        <p:spPr/>
        <p:txBody>
          <a:bodyPr/>
          <a:lstStyle/>
          <a:p>
            <a:r>
              <a:rPr lang="en-US" altLang="ja-JP" sz="2800" smtClean="0">
                <a:solidFill>
                  <a:srgbClr val="FF0000"/>
                </a:solidFill>
              </a:rPr>
              <a:t>RealTime</a:t>
            </a:r>
            <a:r>
              <a:rPr lang="en-US" altLang="ja-JP" sz="2800" smtClean="0"/>
              <a:t> </a:t>
            </a:r>
          </a:p>
          <a:p>
            <a:pPr lvl="1"/>
            <a:r>
              <a:rPr lang="ja-JP" altLang="en-US" sz="2000" smtClean="0"/>
              <a:t>リアルタイムな情報が入手できる</a:t>
            </a:r>
          </a:p>
          <a:p>
            <a:r>
              <a:rPr lang="en-US" altLang="ja-JP" sz="2800" smtClean="0">
                <a:solidFill>
                  <a:srgbClr val="FF0000"/>
                </a:solidFill>
              </a:rPr>
              <a:t>Raw-Data</a:t>
            </a:r>
          </a:p>
          <a:p>
            <a:pPr lvl="1"/>
            <a:r>
              <a:rPr lang="ja-JP" altLang="en-US" sz="2000" smtClean="0"/>
              <a:t>消費者、関係者の生の声が聞ける</a:t>
            </a:r>
          </a:p>
          <a:p>
            <a:r>
              <a:rPr lang="en-US" altLang="ja-JP" sz="2800" smtClean="0">
                <a:solidFill>
                  <a:srgbClr val="FF0000"/>
                </a:solidFill>
              </a:rPr>
              <a:t>Low-Cost</a:t>
            </a:r>
          </a:p>
          <a:p>
            <a:pPr lvl="1"/>
            <a:r>
              <a:rPr lang="ja-JP" altLang="en-US" sz="2000" smtClean="0"/>
              <a:t>短時間、低コストで情報を入手できる</a:t>
            </a:r>
          </a:p>
          <a:p>
            <a:r>
              <a:rPr lang="en-US" altLang="ja-JP" sz="2800" smtClean="0">
                <a:solidFill>
                  <a:srgbClr val="FF0000"/>
                </a:solidFill>
              </a:rPr>
              <a:t>Deep-Mining</a:t>
            </a:r>
          </a:p>
          <a:p>
            <a:pPr lvl="1"/>
            <a:r>
              <a:rPr lang="ja-JP" altLang="en-US" sz="2000" smtClean="0"/>
              <a:t>分析ツールを使って情報を高度に分析・加工できる</a:t>
            </a:r>
          </a:p>
          <a:p>
            <a:r>
              <a:rPr lang="en-US" altLang="ja-JP" sz="2800" smtClean="0">
                <a:solidFill>
                  <a:srgbClr val="FF0000"/>
                </a:solidFill>
              </a:rPr>
              <a:t>Interactive</a:t>
            </a:r>
          </a:p>
          <a:p>
            <a:pPr lvl="1"/>
            <a:r>
              <a:rPr lang="ja-JP" altLang="en-US" sz="2000" smtClean="0"/>
              <a:t>インタラクティブなリサーチが可能</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知識イノベーション論</a:t>
            </a:r>
            <a:r>
              <a:rPr lang="en-US" altLang="ja-JP" dirty="0"/>
              <a:t/>
            </a:r>
            <a:br>
              <a:rPr lang="en-US" altLang="ja-JP" dirty="0"/>
            </a:br>
            <a:endParaRPr kumimoji="1" lang="ja-JP" altLang="en-US" dirty="0"/>
          </a:p>
        </p:txBody>
      </p:sp>
      <p:sp>
        <p:nvSpPr>
          <p:cNvPr id="3" name="サブタイトル 2"/>
          <p:cNvSpPr>
            <a:spLocks noGrp="1"/>
          </p:cNvSpPr>
          <p:nvPr>
            <p:ph type="subTitle" idx="1"/>
          </p:nvPr>
        </p:nvSpPr>
        <p:spPr/>
        <p:txBody>
          <a:bodyPr/>
          <a:lstStyle/>
          <a:p>
            <a:r>
              <a:rPr lang="en-US" altLang="ja-JP" dirty="0" smtClean="0"/>
              <a:t>〔</a:t>
            </a:r>
            <a:r>
              <a:rPr lang="ja-JP" altLang="en-US" dirty="0" smtClean="0"/>
              <a:t>第 ２講</a:t>
            </a:r>
            <a:r>
              <a:rPr lang="en-US" altLang="ja-JP" dirty="0" smtClean="0"/>
              <a:t>〕</a:t>
            </a:r>
            <a:br>
              <a:rPr lang="en-US" altLang="ja-JP" dirty="0" smtClean="0"/>
            </a:br>
            <a:r>
              <a:rPr lang="ja-JP" altLang="en-US" dirty="0" smtClean="0"/>
              <a:t>情報の「収集と整理」過程を考える　技術と道具</a:t>
            </a:r>
            <a:endParaRPr lang="en-US" altLang="ja-JP"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fontAlgn="auto">
              <a:spcAft>
                <a:spcPts val="0"/>
              </a:spcAft>
              <a:defRPr/>
            </a:pPr>
            <a:r>
              <a:rPr lang="ja-JP" altLang="en-US" sz="3600" dirty="0"/>
              <a:t>アツメル、ナラベル、ヒキダス、カキダス</a:t>
            </a:r>
            <a:br>
              <a:rPr lang="ja-JP" altLang="en-US" sz="3600" dirty="0"/>
            </a:br>
            <a:r>
              <a:rPr lang="ja-JP" altLang="en-US" sz="3600" dirty="0"/>
              <a:t>の</a:t>
            </a:r>
            <a:r>
              <a:rPr lang="en-US" altLang="ja-JP" sz="3600" dirty="0"/>
              <a:t>4</a:t>
            </a:r>
            <a:r>
              <a:rPr lang="ja-JP" altLang="en-US" sz="3600" dirty="0" err="1"/>
              <a:t>つの</a:t>
            </a:r>
            <a:r>
              <a:rPr lang="ja-JP" altLang="en-US" sz="3600" dirty="0"/>
              <a:t>リサーチ能力の開発</a:t>
            </a:r>
          </a:p>
        </p:txBody>
      </p:sp>
      <p:sp>
        <p:nvSpPr>
          <p:cNvPr id="25603" name="Rectangle 3"/>
          <p:cNvSpPr>
            <a:spLocks noGrp="1" noChangeArrowheads="1"/>
          </p:cNvSpPr>
          <p:nvPr>
            <p:ph type="body" idx="1"/>
          </p:nvPr>
        </p:nvSpPr>
        <p:spPr>
          <a:xfrm>
            <a:off x="457200" y="1600200"/>
            <a:ext cx="4186238" cy="4525963"/>
          </a:xfrm>
        </p:spPr>
        <p:txBody>
          <a:bodyPr/>
          <a:lstStyle/>
          <a:p>
            <a:pPr marL="514350" indent="-514350">
              <a:buFont typeface="Calibri" pitchFamily="34" charset="0"/>
              <a:buAutoNum type="arabicPeriod"/>
            </a:pPr>
            <a:r>
              <a:rPr lang="ja-JP" altLang="en-US" dirty="0" smtClean="0"/>
              <a:t>アツメル</a:t>
            </a:r>
          </a:p>
          <a:p>
            <a:pPr marL="971550" lvl="1" indent="-514350"/>
            <a:r>
              <a:rPr lang="ja-JP" altLang="en-US" dirty="0" smtClean="0"/>
              <a:t>情報を収集する</a:t>
            </a:r>
          </a:p>
          <a:p>
            <a:pPr marL="514350" indent="-514350">
              <a:buFont typeface="Calibri" pitchFamily="34" charset="0"/>
              <a:buAutoNum type="arabicPeriod"/>
            </a:pPr>
            <a:r>
              <a:rPr lang="ja-JP" altLang="en-US" dirty="0" smtClean="0"/>
              <a:t>ナラベル</a:t>
            </a:r>
          </a:p>
          <a:p>
            <a:pPr marL="971550" lvl="1" indent="-514350"/>
            <a:r>
              <a:rPr lang="ja-JP" altLang="en-US" dirty="0" smtClean="0"/>
              <a:t>情報を整理する</a:t>
            </a:r>
          </a:p>
          <a:p>
            <a:pPr marL="514350" indent="-514350">
              <a:buFont typeface="Calibri" pitchFamily="34" charset="0"/>
              <a:buAutoNum type="arabicPeriod"/>
            </a:pPr>
            <a:r>
              <a:rPr lang="ja-JP" altLang="en-US" dirty="0" smtClean="0"/>
              <a:t>ヒキダス</a:t>
            </a:r>
          </a:p>
          <a:p>
            <a:pPr marL="971550" lvl="1" indent="-514350"/>
            <a:r>
              <a:rPr lang="ja-JP" altLang="en-US" dirty="0" smtClean="0"/>
              <a:t>情報を分析する</a:t>
            </a:r>
          </a:p>
          <a:p>
            <a:pPr marL="514350" indent="-514350">
              <a:buFont typeface="Calibri" pitchFamily="34" charset="0"/>
              <a:buAutoNum type="arabicPeriod"/>
            </a:pPr>
            <a:r>
              <a:rPr lang="ja-JP" altLang="en-US" dirty="0" smtClean="0"/>
              <a:t>カキダス</a:t>
            </a:r>
          </a:p>
          <a:p>
            <a:pPr marL="971550" lvl="1" indent="-514350"/>
            <a:r>
              <a:rPr lang="ja-JP" altLang="en-US" dirty="0" smtClean="0"/>
              <a:t>情報を発信する</a:t>
            </a:r>
          </a:p>
        </p:txBody>
      </p:sp>
      <p:sp>
        <p:nvSpPr>
          <p:cNvPr id="25604"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情報収集</a:t>
            </a:r>
          </a:p>
        </p:txBody>
      </p:sp>
      <p:sp>
        <p:nvSpPr>
          <p:cNvPr id="25605"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情報整理</a:t>
            </a:r>
          </a:p>
        </p:txBody>
      </p:sp>
      <p:sp>
        <p:nvSpPr>
          <p:cNvPr id="25606"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情報分析</a:t>
            </a:r>
          </a:p>
        </p:txBody>
      </p:sp>
      <p:sp>
        <p:nvSpPr>
          <p:cNvPr id="25607"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情報発信</a:t>
            </a:r>
          </a:p>
        </p:txBody>
      </p:sp>
      <p:sp>
        <p:nvSpPr>
          <p:cNvPr id="25608"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p>
            <a:endParaRPr lang="ja-JP" altLang="en-US">
              <a:latin typeface="Calibri" pitchFamily="34" charset="0"/>
            </a:endParaRPr>
          </a:p>
        </p:txBody>
      </p:sp>
      <p:sp>
        <p:nvSpPr>
          <p:cNvPr id="25609" name="Text Box 9"/>
          <p:cNvSpPr txBox="1">
            <a:spLocks noChangeArrowheads="1"/>
          </p:cNvSpPr>
          <p:nvPr/>
        </p:nvSpPr>
        <p:spPr bwMode="auto">
          <a:xfrm>
            <a:off x="4911725" y="5738813"/>
            <a:ext cx="2686050" cy="366712"/>
          </a:xfrm>
          <a:prstGeom prst="rect">
            <a:avLst/>
          </a:prstGeom>
          <a:noFill/>
          <a:ln w="9525">
            <a:noFill/>
            <a:miter lim="800000"/>
            <a:headEnd/>
            <a:tailEnd/>
          </a:ln>
        </p:spPr>
        <p:txBody>
          <a:bodyPr wrap="none">
            <a:spAutoFit/>
          </a:bodyPr>
          <a:lstStyle/>
          <a:p>
            <a:r>
              <a:rPr lang="ja-JP" altLang="en-US">
                <a:latin typeface="Calibri" pitchFamily="34" charset="0"/>
              </a:rPr>
              <a:t>リサーチのワークフロー図</a:t>
            </a:r>
            <a:endParaRPr lang="ja-JP" altLang="en-US" sz="2400">
              <a:solidFill>
                <a:srgbClr val="FF0000"/>
              </a:solidFill>
              <a:latin typeface="Calibri" pitchFamily="34" charset="0"/>
            </a:endParaRPr>
          </a:p>
        </p:txBody>
      </p:sp>
      <p:sp>
        <p:nvSpPr>
          <p:cNvPr id="25610" name="Text Box 11"/>
          <p:cNvSpPr txBox="1">
            <a:spLocks noChangeArrowheads="1"/>
          </p:cNvSpPr>
          <p:nvPr/>
        </p:nvSpPr>
        <p:spPr bwMode="auto">
          <a:xfrm>
            <a:off x="7735888" y="1628775"/>
            <a:ext cx="549275" cy="3887788"/>
          </a:xfrm>
          <a:prstGeom prst="rect">
            <a:avLst/>
          </a:prstGeom>
          <a:solidFill>
            <a:srgbClr val="FFCC00"/>
          </a:solidFill>
          <a:ln w="9525">
            <a:noFill/>
            <a:miter lim="800000"/>
            <a:headEnd/>
            <a:tailEnd/>
          </a:ln>
        </p:spPr>
        <p:txBody>
          <a:bodyPr vert="eaVert">
            <a:spAutoFit/>
          </a:bodyPr>
          <a:lstStyle/>
          <a:p>
            <a:pPr algn="ctr"/>
            <a:r>
              <a:rPr lang="ja-JP" altLang="en-US" sz="2400">
                <a:latin typeface="Calibri" pitchFamily="34" charset="0"/>
              </a:rPr>
              <a:t>インターネットの活用</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fontAlgn="auto">
              <a:spcAft>
                <a:spcPts val="0"/>
              </a:spcAft>
              <a:defRPr/>
            </a:pPr>
            <a:r>
              <a:rPr lang="en-US" altLang="ja-JP" sz="4000" dirty="0" smtClean="0"/>
              <a:t>WG</a:t>
            </a:r>
            <a:r>
              <a:rPr lang="ja-JP" altLang="en-US" sz="4000" dirty="0"/>
              <a:t>　検索エンジンの仕組みを</a:t>
            </a:r>
            <a:br>
              <a:rPr lang="ja-JP" altLang="en-US" sz="4000" dirty="0"/>
            </a:br>
            <a:r>
              <a:rPr lang="ja-JP" altLang="en-US" sz="4000" dirty="0"/>
              <a:t>考える</a:t>
            </a:r>
          </a:p>
        </p:txBody>
      </p:sp>
      <p:sp>
        <p:nvSpPr>
          <p:cNvPr id="6147" name="Rectangle 4"/>
          <p:cNvSpPr>
            <a:spLocks noGrp="1" noChangeArrowheads="1"/>
          </p:cNvSpPr>
          <p:nvPr>
            <p:ph type="body" idx="1"/>
          </p:nvPr>
        </p:nvSpPr>
        <p:spPr/>
        <p:txBody>
          <a:bodyPr/>
          <a:lstStyle/>
          <a:p>
            <a:pPr>
              <a:lnSpc>
                <a:spcPct val="90000"/>
              </a:lnSpc>
            </a:pPr>
            <a:r>
              <a:rPr lang="ja-JP" altLang="en-US" sz="2800" smtClean="0"/>
              <a:t>検索エンジンの仕組みについて、自由に想像して考えてみてください。どんな部品が必要でしょうか。左端に</a:t>
            </a:r>
            <a:r>
              <a:rPr lang="en-US" altLang="ja-JP" sz="2800" smtClean="0"/>
              <a:t>WWW</a:t>
            </a:r>
            <a:r>
              <a:rPr lang="ja-JP" altLang="en-US" sz="2800" smtClean="0"/>
              <a:t>、右端にユーザ（あなた）、その真ん中に検索エンジンを配置して、全体を簡単な図に描いてください。</a:t>
            </a:r>
          </a:p>
          <a:p>
            <a:pPr>
              <a:lnSpc>
                <a:spcPct val="90000"/>
              </a:lnSpc>
            </a:pPr>
            <a:endParaRPr lang="ja-JP" altLang="en-US" sz="2800" smtClean="0"/>
          </a:p>
          <a:p>
            <a:pPr>
              <a:lnSpc>
                <a:spcPct val="90000"/>
              </a:lnSpc>
            </a:pPr>
            <a:r>
              <a:rPr lang="ja-JP" altLang="en-US" sz="2800" smtClean="0"/>
              <a:t>考える上でのポイント</a:t>
            </a:r>
          </a:p>
          <a:p>
            <a:pPr lvl="1">
              <a:lnSpc>
                <a:spcPct val="90000"/>
              </a:lnSpc>
            </a:pPr>
            <a:r>
              <a:rPr lang="ja-JP" altLang="en-US" sz="2400" smtClean="0"/>
              <a:t>なぜ検索エンジンは数十億ページを瞬時に検索できるのでしょうか？</a:t>
            </a:r>
          </a:p>
          <a:p>
            <a:pPr lvl="1">
              <a:lnSpc>
                <a:spcPct val="90000"/>
              </a:lnSpc>
            </a:pPr>
            <a:r>
              <a:rPr lang="ja-JP" altLang="en-US" sz="2400" smtClean="0"/>
              <a:t>関連度が高い有名なページが結果表示で上位に表示されるのはなぜでしょうか？</a:t>
            </a:r>
          </a:p>
          <a:p>
            <a:pPr>
              <a:lnSpc>
                <a:spcPct val="90000"/>
              </a:lnSpc>
            </a:pPr>
            <a:endParaRPr lang="en-US" altLang="ja-JP"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smtClean="0"/>
              <a:t>第</a:t>
            </a:r>
            <a:r>
              <a:rPr lang="en-US" altLang="ja-JP" smtClean="0"/>
              <a:t>2</a:t>
            </a:r>
            <a:r>
              <a:rPr lang="ja-JP" altLang="en-US" smtClean="0"/>
              <a:t>部　検索エンジンの仕組み</a:t>
            </a:r>
          </a:p>
        </p:txBody>
      </p:sp>
      <p:sp>
        <p:nvSpPr>
          <p:cNvPr id="7171" name="AutoShape 4"/>
          <p:cNvSpPr>
            <a:spLocks noChangeArrowheads="1"/>
          </p:cNvSpPr>
          <p:nvPr/>
        </p:nvSpPr>
        <p:spPr bwMode="auto">
          <a:xfrm>
            <a:off x="4427538" y="3141663"/>
            <a:ext cx="1150937" cy="1655762"/>
          </a:xfrm>
          <a:prstGeom prst="can">
            <a:avLst>
              <a:gd name="adj" fmla="val 35966"/>
            </a:avLst>
          </a:prstGeom>
          <a:solidFill>
            <a:schemeClr val="accent1"/>
          </a:solidFill>
          <a:ln w="9525">
            <a:solidFill>
              <a:schemeClr val="tx1"/>
            </a:solidFill>
            <a:round/>
            <a:headEnd/>
            <a:tailEnd/>
          </a:ln>
        </p:spPr>
        <p:txBody>
          <a:bodyPr wrap="none" anchor="ctr"/>
          <a:lstStyle/>
          <a:p>
            <a:pPr algn="ctr"/>
            <a:r>
              <a:rPr lang="ja-JP" altLang="en-US">
                <a:latin typeface="Calibri" pitchFamily="34" charset="0"/>
              </a:rPr>
              <a:t>インデクス</a:t>
            </a:r>
          </a:p>
          <a:p>
            <a:pPr algn="ctr"/>
            <a:r>
              <a:rPr lang="ja-JP" altLang="en-US">
                <a:latin typeface="Calibri" pitchFamily="34" charset="0"/>
              </a:rPr>
              <a:t>データベース</a:t>
            </a:r>
          </a:p>
          <a:p>
            <a:pPr algn="ctr"/>
            <a:r>
              <a:rPr lang="ja-JP" altLang="en-US" b="1">
                <a:latin typeface="Calibri" pitchFamily="34" charset="0"/>
              </a:rPr>
              <a:t>（</a:t>
            </a:r>
            <a:r>
              <a:rPr lang="en-US" altLang="ja-JP" b="1">
                <a:latin typeface="Calibri" pitchFamily="34" charset="0"/>
              </a:rPr>
              <a:t>Indexing</a:t>
            </a:r>
            <a:r>
              <a:rPr lang="ja-JP" altLang="en-US" b="1">
                <a:latin typeface="Calibri" pitchFamily="34" charset="0"/>
              </a:rPr>
              <a:t>）</a:t>
            </a:r>
          </a:p>
        </p:txBody>
      </p:sp>
      <p:sp>
        <p:nvSpPr>
          <p:cNvPr id="3077" name="Cloud"/>
          <p:cNvSpPr>
            <a:spLocks noChangeAspect="1" noEditPoints="1" noChangeArrowheads="1"/>
          </p:cNvSpPr>
          <p:nvPr/>
        </p:nvSpPr>
        <p:spPr bwMode="auto">
          <a:xfrm>
            <a:off x="250825" y="2060575"/>
            <a:ext cx="2520950" cy="42481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7173" name="Text Box 6"/>
          <p:cNvSpPr txBox="1">
            <a:spLocks noChangeArrowheads="1"/>
          </p:cNvSpPr>
          <p:nvPr/>
        </p:nvSpPr>
        <p:spPr bwMode="auto">
          <a:xfrm>
            <a:off x="611188" y="1700213"/>
            <a:ext cx="1771650" cy="366712"/>
          </a:xfrm>
          <a:prstGeom prst="rect">
            <a:avLst/>
          </a:prstGeom>
          <a:noFill/>
          <a:ln w="9525">
            <a:noFill/>
            <a:miter lim="800000"/>
            <a:headEnd/>
            <a:tailEnd/>
          </a:ln>
        </p:spPr>
        <p:txBody>
          <a:bodyPr wrap="none">
            <a:spAutoFit/>
          </a:bodyPr>
          <a:lstStyle/>
          <a:p>
            <a:r>
              <a:rPr lang="en-US" altLang="ja-JP">
                <a:latin typeface="Calibri" pitchFamily="34" charset="0"/>
              </a:rPr>
              <a:t>WorldWideWeb</a:t>
            </a:r>
          </a:p>
        </p:txBody>
      </p:sp>
      <p:sp>
        <p:nvSpPr>
          <p:cNvPr id="7174" name="computr2"/>
          <p:cNvSpPr>
            <a:spLocks noEditPoints="1" noChangeArrowheads="1"/>
          </p:cNvSpPr>
          <p:nvPr/>
        </p:nvSpPr>
        <p:spPr bwMode="auto">
          <a:xfrm>
            <a:off x="7956550" y="3357563"/>
            <a:ext cx="865188" cy="1079500"/>
          </a:xfrm>
          <a:custGeom>
            <a:avLst/>
            <a:gdLst>
              <a:gd name="T0" fmla="*/ 432594 w 21600"/>
              <a:gd name="T1" fmla="*/ 0 h 21600"/>
              <a:gd name="T2" fmla="*/ 432594 w 21600"/>
              <a:gd name="T3" fmla="*/ 1079500 h 21600"/>
              <a:gd name="T4" fmla="*/ 693993 w 21600"/>
              <a:gd name="T5" fmla="*/ 0 h 21600"/>
              <a:gd name="T6" fmla="*/ 171195 w 21600"/>
              <a:gd name="T7" fmla="*/ 0 h 21600"/>
              <a:gd name="T8" fmla="*/ 171195 w 21600"/>
              <a:gd name="T9" fmla="*/ 581281 h 21600"/>
              <a:gd name="T10" fmla="*/ 693993 w 21600"/>
              <a:gd name="T11" fmla="*/ 581281 h 21600"/>
              <a:gd name="T12" fmla="*/ 171195 w 21600"/>
              <a:gd name="T13" fmla="*/ 290665 h 21600"/>
              <a:gd name="T14" fmla="*/ 693993 w 21600"/>
              <a:gd name="T15" fmla="*/ 290665 h 21600"/>
              <a:gd name="T16" fmla="*/ 754156 w 21600"/>
              <a:gd name="T17" fmla="*/ 788885 h 21600"/>
              <a:gd name="T18" fmla="*/ 111032 w 21600"/>
              <a:gd name="T19" fmla="*/ 78888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ja-JP" altLang="en-US">
              <a:latin typeface="Calibri" pitchFamily="34" charset="0"/>
            </a:endParaRPr>
          </a:p>
        </p:txBody>
      </p:sp>
      <p:sp>
        <p:nvSpPr>
          <p:cNvPr id="7175" name="AutoShape 8"/>
          <p:cNvSpPr>
            <a:spLocks noChangeArrowheads="1"/>
          </p:cNvSpPr>
          <p:nvPr/>
        </p:nvSpPr>
        <p:spPr bwMode="auto">
          <a:xfrm>
            <a:off x="5867400" y="3429000"/>
            <a:ext cx="1912938" cy="485775"/>
          </a:xfrm>
          <a:prstGeom prst="leftArrow">
            <a:avLst>
              <a:gd name="adj1" fmla="val 50000"/>
              <a:gd name="adj2" fmla="val 98448"/>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7176" name="AutoShape 9"/>
          <p:cNvSpPr>
            <a:spLocks noChangeArrowheads="1"/>
          </p:cNvSpPr>
          <p:nvPr/>
        </p:nvSpPr>
        <p:spPr bwMode="auto">
          <a:xfrm>
            <a:off x="5940425" y="4076700"/>
            <a:ext cx="1800225" cy="485775"/>
          </a:xfrm>
          <a:prstGeom prst="rightArrow">
            <a:avLst>
              <a:gd name="adj1" fmla="val 50000"/>
              <a:gd name="adj2" fmla="val 92647"/>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7177" name="Text Box 10"/>
          <p:cNvSpPr txBox="1">
            <a:spLocks noChangeArrowheads="1"/>
          </p:cNvSpPr>
          <p:nvPr/>
        </p:nvSpPr>
        <p:spPr bwMode="auto">
          <a:xfrm>
            <a:off x="5867400" y="2997200"/>
            <a:ext cx="1949450" cy="366713"/>
          </a:xfrm>
          <a:prstGeom prst="rect">
            <a:avLst/>
          </a:prstGeom>
          <a:noFill/>
          <a:ln w="9525">
            <a:noFill/>
            <a:miter lim="800000"/>
            <a:headEnd/>
            <a:tailEnd/>
          </a:ln>
        </p:spPr>
        <p:txBody>
          <a:bodyPr wrap="none">
            <a:spAutoFit/>
          </a:bodyPr>
          <a:lstStyle/>
          <a:p>
            <a:r>
              <a:rPr lang="ja-JP" altLang="en-US">
                <a:latin typeface="Calibri" pitchFamily="34" charset="0"/>
              </a:rPr>
              <a:t>検索要求（</a:t>
            </a:r>
            <a:r>
              <a:rPr lang="en-US" altLang="ja-JP">
                <a:latin typeface="Calibri" pitchFamily="34" charset="0"/>
              </a:rPr>
              <a:t>Query</a:t>
            </a:r>
            <a:r>
              <a:rPr lang="ja-JP" altLang="en-US">
                <a:latin typeface="Calibri" pitchFamily="34" charset="0"/>
              </a:rPr>
              <a:t>）</a:t>
            </a:r>
          </a:p>
        </p:txBody>
      </p:sp>
      <p:sp>
        <p:nvSpPr>
          <p:cNvPr id="7178" name="Text Box 11"/>
          <p:cNvSpPr txBox="1">
            <a:spLocks noChangeArrowheads="1"/>
          </p:cNvSpPr>
          <p:nvPr/>
        </p:nvSpPr>
        <p:spPr bwMode="auto">
          <a:xfrm>
            <a:off x="5940425" y="4508500"/>
            <a:ext cx="2089150" cy="366713"/>
          </a:xfrm>
          <a:prstGeom prst="rect">
            <a:avLst/>
          </a:prstGeom>
          <a:noFill/>
          <a:ln w="9525">
            <a:noFill/>
            <a:miter lim="800000"/>
            <a:headEnd/>
            <a:tailEnd/>
          </a:ln>
        </p:spPr>
        <p:txBody>
          <a:bodyPr wrap="none">
            <a:spAutoFit/>
          </a:bodyPr>
          <a:lstStyle/>
          <a:p>
            <a:r>
              <a:rPr lang="ja-JP" altLang="en-US">
                <a:latin typeface="Calibri" pitchFamily="34" charset="0"/>
              </a:rPr>
              <a:t>結果表示（</a:t>
            </a:r>
            <a:r>
              <a:rPr lang="en-US" altLang="ja-JP">
                <a:latin typeface="Calibri" pitchFamily="34" charset="0"/>
              </a:rPr>
              <a:t>Results</a:t>
            </a:r>
            <a:r>
              <a:rPr lang="ja-JP" altLang="en-US">
                <a:latin typeface="Calibri" pitchFamily="34" charset="0"/>
              </a:rPr>
              <a:t>）</a:t>
            </a:r>
          </a:p>
        </p:txBody>
      </p:sp>
      <p:sp>
        <p:nvSpPr>
          <p:cNvPr id="7179" name="AutoShape 13"/>
          <p:cNvSpPr>
            <a:spLocks noChangeArrowheads="1"/>
          </p:cNvSpPr>
          <p:nvPr/>
        </p:nvSpPr>
        <p:spPr bwMode="auto">
          <a:xfrm>
            <a:off x="1692275" y="3500438"/>
            <a:ext cx="2462213" cy="1214437"/>
          </a:xfrm>
          <a:prstGeom prst="curvedRightArrow">
            <a:avLst>
              <a:gd name="adj1" fmla="val 20000"/>
              <a:gd name="adj2" fmla="val 40000"/>
              <a:gd name="adj3" fmla="val 67582"/>
            </a:avLst>
          </a:prstGeom>
          <a:solidFill>
            <a:schemeClr val="accent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7180" name="Text Box 14"/>
          <p:cNvSpPr txBox="1">
            <a:spLocks noChangeArrowheads="1"/>
          </p:cNvSpPr>
          <p:nvPr/>
        </p:nvSpPr>
        <p:spPr bwMode="auto">
          <a:xfrm>
            <a:off x="2843213" y="2852738"/>
            <a:ext cx="1377950" cy="641350"/>
          </a:xfrm>
          <a:prstGeom prst="rect">
            <a:avLst/>
          </a:prstGeom>
          <a:noFill/>
          <a:ln w="9525">
            <a:noFill/>
            <a:miter lim="800000"/>
            <a:headEnd/>
            <a:tailEnd/>
          </a:ln>
        </p:spPr>
        <p:txBody>
          <a:bodyPr wrap="none">
            <a:spAutoFit/>
          </a:bodyPr>
          <a:lstStyle/>
          <a:p>
            <a:r>
              <a:rPr lang="ja-JP" altLang="en-US">
                <a:latin typeface="Calibri" pitchFamily="34" charset="0"/>
              </a:rPr>
              <a:t>巡回収集</a:t>
            </a:r>
          </a:p>
          <a:p>
            <a:r>
              <a:rPr lang="ja-JP" altLang="en-US" b="1">
                <a:latin typeface="Calibri" pitchFamily="34" charset="0"/>
              </a:rPr>
              <a:t>（</a:t>
            </a:r>
            <a:r>
              <a:rPr lang="en-US" altLang="ja-JP" b="1">
                <a:latin typeface="Calibri" pitchFamily="34" charset="0"/>
              </a:rPr>
              <a:t>Crawling</a:t>
            </a:r>
            <a:r>
              <a:rPr lang="ja-JP" altLang="en-US" b="1">
                <a:latin typeface="Calibri" pitchFamily="34" charset="0"/>
              </a:rPr>
              <a:t>）</a:t>
            </a:r>
          </a:p>
        </p:txBody>
      </p:sp>
      <p:sp>
        <p:nvSpPr>
          <p:cNvPr id="3087" name="Documents"/>
          <p:cNvSpPr>
            <a:spLocks noEditPoints="1" noChangeArrowheads="1"/>
          </p:cNvSpPr>
          <p:nvPr/>
        </p:nvSpPr>
        <p:spPr bwMode="auto">
          <a:xfrm>
            <a:off x="827088" y="2852738"/>
            <a:ext cx="360362" cy="50323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88" name="Documents"/>
          <p:cNvSpPr>
            <a:spLocks noEditPoints="1" noChangeArrowheads="1"/>
          </p:cNvSpPr>
          <p:nvPr/>
        </p:nvSpPr>
        <p:spPr bwMode="auto">
          <a:xfrm>
            <a:off x="1331913" y="2492375"/>
            <a:ext cx="360362" cy="503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89" name="Documents"/>
          <p:cNvSpPr>
            <a:spLocks noEditPoints="1" noChangeArrowheads="1"/>
          </p:cNvSpPr>
          <p:nvPr/>
        </p:nvSpPr>
        <p:spPr bwMode="auto">
          <a:xfrm>
            <a:off x="1979613" y="2708275"/>
            <a:ext cx="360362" cy="503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0" name="Documents"/>
          <p:cNvSpPr>
            <a:spLocks noEditPoints="1" noChangeArrowheads="1"/>
          </p:cNvSpPr>
          <p:nvPr/>
        </p:nvSpPr>
        <p:spPr bwMode="auto">
          <a:xfrm>
            <a:off x="1187450" y="3644900"/>
            <a:ext cx="360363" cy="503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1" name="Documents"/>
          <p:cNvSpPr>
            <a:spLocks noEditPoints="1" noChangeArrowheads="1"/>
          </p:cNvSpPr>
          <p:nvPr/>
        </p:nvSpPr>
        <p:spPr bwMode="auto">
          <a:xfrm>
            <a:off x="1476375" y="5300663"/>
            <a:ext cx="360363" cy="50323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2" name="Documents"/>
          <p:cNvSpPr>
            <a:spLocks noEditPoints="1" noChangeArrowheads="1"/>
          </p:cNvSpPr>
          <p:nvPr/>
        </p:nvSpPr>
        <p:spPr bwMode="auto">
          <a:xfrm>
            <a:off x="611188" y="4076700"/>
            <a:ext cx="360362" cy="503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3" name="Documents"/>
          <p:cNvSpPr>
            <a:spLocks noEditPoints="1" noChangeArrowheads="1"/>
          </p:cNvSpPr>
          <p:nvPr/>
        </p:nvSpPr>
        <p:spPr bwMode="auto">
          <a:xfrm>
            <a:off x="539750" y="3500438"/>
            <a:ext cx="360363" cy="50323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4" name="Documents"/>
          <p:cNvSpPr>
            <a:spLocks noEditPoints="1" noChangeArrowheads="1"/>
          </p:cNvSpPr>
          <p:nvPr/>
        </p:nvSpPr>
        <p:spPr bwMode="auto">
          <a:xfrm>
            <a:off x="755650" y="4941888"/>
            <a:ext cx="360363" cy="50323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5" name="Documents"/>
          <p:cNvSpPr>
            <a:spLocks noEditPoints="1" noChangeArrowheads="1"/>
          </p:cNvSpPr>
          <p:nvPr/>
        </p:nvSpPr>
        <p:spPr bwMode="auto">
          <a:xfrm>
            <a:off x="2051050" y="4868863"/>
            <a:ext cx="360363" cy="50323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3096" name="Documents"/>
          <p:cNvSpPr>
            <a:spLocks noEditPoints="1" noChangeArrowheads="1"/>
          </p:cNvSpPr>
          <p:nvPr/>
        </p:nvSpPr>
        <p:spPr bwMode="auto">
          <a:xfrm>
            <a:off x="1403350" y="4365625"/>
            <a:ext cx="360363" cy="503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7191" name="Line 25"/>
          <p:cNvSpPr>
            <a:spLocks noChangeShapeType="1"/>
          </p:cNvSpPr>
          <p:nvPr/>
        </p:nvSpPr>
        <p:spPr bwMode="auto">
          <a:xfrm>
            <a:off x="1042988" y="3213100"/>
            <a:ext cx="215900" cy="576263"/>
          </a:xfrm>
          <a:prstGeom prst="line">
            <a:avLst/>
          </a:prstGeom>
          <a:noFill/>
          <a:ln w="9525">
            <a:solidFill>
              <a:schemeClr val="tx1"/>
            </a:solidFill>
            <a:round/>
            <a:headEnd/>
            <a:tailEnd/>
          </a:ln>
        </p:spPr>
        <p:txBody>
          <a:bodyPr/>
          <a:lstStyle/>
          <a:p>
            <a:endParaRPr lang="ja-JP" altLang="en-US"/>
          </a:p>
        </p:txBody>
      </p:sp>
      <p:sp>
        <p:nvSpPr>
          <p:cNvPr id="7192" name="Line 26"/>
          <p:cNvSpPr>
            <a:spLocks noChangeShapeType="1"/>
          </p:cNvSpPr>
          <p:nvPr/>
        </p:nvSpPr>
        <p:spPr bwMode="auto">
          <a:xfrm flipH="1">
            <a:off x="1403350" y="2924175"/>
            <a:ext cx="144463" cy="1081088"/>
          </a:xfrm>
          <a:prstGeom prst="line">
            <a:avLst/>
          </a:prstGeom>
          <a:noFill/>
          <a:ln w="9525">
            <a:solidFill>
              <a:schemeClr val="tx1"/>
            </a:solidFill>
            <a:round/>
            <a:headEnd/>
            <a:tailEnd/>
          </a:ln>
        </p:spPr>
        <p:txBody>
          <a:bodyPr/>
          <a:lstStyle/>
          <a:p>
            <a:endParaRPr lang="ja-JP" altLang="en-US"/>
          </a:p>
        </p:txBody>
      </p:sp>
      <p:sp>
        <p:nvSpPr>
          <p:cNvPr id="7193" name="Line 27"/>
          <p:cNvSpPr>
            <a:spLocks noChangeShapeType="1"/>
          </p:cNvSpPr>
          <p:nvPr/>
        </p:nvSpPr>
        <p:spPr bwMode="auto">
          <a:xfrm flipV="1">
            <a:off x="755650" y="4005263"/>
            <a:ext cx="431800" cy="360362"/>
          </a:xfrm>
          <a:prstGeom prst="line">
            <a:avLst/>
          </a:prstGeom>
          <a:noFill/>
          <a:ln w="9525">
            <a:solidFill>
              <a:schemeClr val="tx1"/>
            </a:solidFill>
            <a:round/>
            <a:headEnd/>
            <a:tailEnd/>
          </a:ln>
        </p:spPr>
        <p:txBody>
          <a:bodyPr/>
          <a:lstStyle/>
          <a:p>
            <a:endParaRPr lang="ja-JP" altLang="en-US"/>
          </a:p>
        </p:txBody>
      </p:sp>
      <p:sp>
        <p:nvSpPr>
          <p:cNvPr id="7194" name="Line 28"/>
          <p:cNvSpPr>
            <a:spLocks noChangeShapeType="1"/>
          </p:cNvSpPr>
          <p:nvPr/>
        </p:nvSpPr>
        <p:spPr bwMode="auto">
          <a:xfrm flipH="1" flipV="1">
            <a:off x="827088" y="4437063"/>
            <a:ext cx="144462" cy="720725"/>
          </a:xfrm>
          <a:prstGeom prst="line">
            <a:avLst/>
          </a:prstGeom>
          <a:noFill/>
          <a:ln w="9525">
            <a:solidFill>
              <a:schemeClr val="tx1"/>
            </a:solidFill>
            <a:round/>
            <a:headEnd/>
            <a:tailEnd/>
          </a:ln>
        </p:spPr>
        <p:txBody>
          <a:bodyPr/>
          <a:lstStyle/>
          <a:p>
            <a:endParaRPr lang="ja-JP" altLang="en-US"/>
          </a:p>
        </p:txBody>
      </p:sp>
      <p:sp>
        <p:nvSpPr>
          <p:cNvPr id="7195" name="Line 29"/>
          <p:cNvSpPr>
            <a:spLocks noChangeShapeType="1"/>
          </p:cNvSpPr>
          <p:nvPr/>
        </p:nvSpPr>
        <p:spPr bwMode="auto">
          <a:xfrm flipV="1">
            <a:off x="1042988" y="4724400"/>
            <a:ext cx="504825" cy="576263"/>
          </a:xfrm>
          <a:prstGeom prst="line">
            <a:avLst/>
          </a:prstGeom>
          <a:noFill/>
          <a:ln w="9525">
            <a:solidFill>
              <a:schemeClr val="tx1"/>
            </a:solidFill>
            <a:round/>
            <a:headEnd/>
            <a:tailEnd/>
          </a:ln>
        </p:spPr>
        <p:txBody>
          <a:bodyPr/>
          <a:lstStyle/>
          <a:p>
            <a:endParaRPr lang="ja-JP" altLang="en-US"/>
          </a:p>
        </p:txBody>
      </p:sp>
      <p:sp>
        <p:nvSpPr>
          <p:cNvPr id="7196" name="Line 30"/>
          <p:cNvSpPr>
            <a:spLocks noChangeShapeType="1"/>
          </p:cNvSpPr>
          <p:nvPr/>
        </p:nvSpPr>
        <p:spPr bwMode="auto">
          <a:xfrm>
            <a:off x="971550" y="5300663"/>
            <a:ext cx="576263" cy="288925"/>
          </a:xfrm>
          <a:prstGeom prst="line">
            <a:avLst/>
          </a:prstGeom>
          <a:noFill/>
          <a:ln w="9525">
            <a:solidFill>
              <a:schemeClr val="tx1"/>
            </a:solidFill>
            <a:round/>
            <a:headEnd/>
            <a:tailEnd/>
          </a:ln>
        </p:spPr>
        <p:txBody>
          <a:bodyPr/>
          <a:lstStyle/>
          <a:p>
            <a:endParaRPr lang="ja-JP" altLang="en-US"/>
          </a:p>
        </p:txBody>
      </p:sp>
      <p:sp>
        <p:nvSpPr>
          <p:cNvPr id="7197" name="Line 31"/>
          <p:cNvSpPr>
            <a:spLocks noChangeShapeType="1"/>
          </p:cNvSpPr>
          <p:nvPr/>
        </p:nvSpPr>
        <p:spPr bwMode="auto">
          <a:xfrm flipV="1">
            <a:off x="1692275" y="5084763"/>
            <a:ext cx="431800" cy="576262"/>
          </a:xfrm>
          <a:prstGeom prst="line">
            <a:avLst/>
          </a:prstGeom>
          <a:noFill/>
          <a:ln w="9525">
            <a:solidFill>
              <a:schemeClr val="tx1"/>
            </a:solidFill>
            <a:round/>
            <a:headEnd/>
            <a:tailEnd/>
          </a:ln>
        </p:spPr>
        <p:txBody>
          <a:bodyPr/>
          <a:lstStyle/>
          <a:p>
            <a:endParaRPr lang="ja-JP" altLang="en-US"/>
          </a:p>
        </p:txBody>
      </p:sp>
      <p:sp>
        <p:nvSpPr>
          <p:cNvPr id="7198" name="Line 32"/>
          <p:cNvSpPr>
            <a:spLocks noChangeShapeType="1"/>
          </p:cNvSpPr>
          <p:nvPr/>
        </p:nvSpPr>
        <p:spPr bwMode="auto">
          <a:xfrm flipV="1">
            <a:off x="2195513" y="4581525"/>
            <a:ext cx="144462" cy="647700"/>
          </a:xfrm>
          <a:prstGeom prst="line">
            <a:avLst/>
          </a:prstGeom>
          <a:noFill/>
          <a:ln w="9525">
            <a:solidFill>
              <a:schemeClr val="tx1"/>
            </a:solidFill>
            <a:round/>
            <a:headEnd/>
            <a:tailEnd/>
          </a:ln>
        </p:spPr>
        <p:txBody>
          <a:bodyPr/>
          <a:lstStyle/>
          <a:p>
            <a:endParaRPr lang="ja-JP" altLang="en-US"/>
          </a:p>
        </p:txBody>
      </p:sp>
      <p:sp>
        <p:nvSpPr>
          <p:cNvPr id="7199" name="Line 33"/>
          <p:cNvSpPr>
            <a:spLocks noChangeShapeType="1"/>
          </p:cNvSpPr>
          <p:nvPr/>
        </p:nvSpPr>
        <p:spPr bwMode="auto">
          <a:xfrm flipH="1" flipV="1">
            <a:off x="1547813" y="4797425"/>
            <a:ext cx="71437" cy="792163"/>
          </a:xfrm>
          <a:prstGeom prst="line">
            <a:avLst/>
          </a:prstGeom>
          <a:noFill/>
          <a:ln w="9525">
            <a:solidFill>
              <a:schemeClr val="tx1"/>
            </a:solidFill>
            <a:round/>
            <a:headEnd/>
            <a:tailEnd/>
          </a:ln>
        </p:spPr>
        <p:txBody>
          <a:bodyPr/>
          <a:lstStyle/>
          <a:p>
            <a:endParaRPr lang="ja-JP" altLang="en-US"/>
          </a:p>
        </p:txBody>
      </p:sp>
      <p:sp>
        <p:nvSpPr>
          <p:cNvPr id="7200" name="Line 34"/>
          <p:cNvSpPr>
            <a:spLocks noChangeShapeType="1"/>
          </p:cNvSpPr>
          <p:nvPr/>
        </p:nvSpPr>
        <p:spPr bwMode="auto">
          <a:xfrm flipH="1">
            <a:off x="1331913" y="3141663"/>
            <a:ext cx="863600" cy="719137"/>
          </a:xfrm>
          <a:prstGeom prst="line">
            <a:avLst/>
          </a:prstGeom>
          <a:noFill/>
          <a:ln w="9525">
            <a:solidFill>
              <a:schemeClr val="tx1"/>
            </a:solidFill>
            <a:round/>
            <a:headEnd/>
            <a:tailEnd/>
          </a:ln>
        </p:spPr>
        <p:txBody>
          <a:bodyPr/>
          <a:lstStyle/>
          <a:p>
            <a:endParaRPr lang="ja-JP" altLang="en-US"/>
          </a:p>
        </p:txBody>
      </p:sp>
      <p:sp>
        <p:nvSpPr>
          <p:cNvPr id="7201" name="Line 35"/>
          <p:cNvSpPr>
            <a:spLocks noChangeShapeType="1"/>
          </p:cNvSpPr>
          <p:nvPr/>
        </p:nvSpPr>
        <p:spPr bwMode="auto">
          <a:xfrm flipV="1">
            <a:off x="755650" y="3141663"/>
            <a:ext cx="215900" cy="503237"/>
          </a:xfrm>
          <a:prstGeom prst="line">
            <a:avLst/>
          </a:prstGeom>
          <a:noFill/>
          <a:ln w="9525">
            <a:solidFill>
              <a:schemeClr val="tx1"/>
            </a:solidFill>
            <a:round/>
            <a:headEnd/>
            <a:tailEnd/>
          </a:ln>
        </p:spPr>
        <p:txBody>
          <a:bodyPr/>
          <a:lstStyle/>
          <a:p>
            <a:endParaRPr lang="ja-JP" altLang="en-US"/>
          </a:p>
        </p:txBody>
      </p:sp>
      <p:sp>
        <p:nvSpPr>
          <p:cNvPr id="7202" name="Line 36"/>
          <p:cNvSpPr>
            <a:spLocks noChangeShapeType="1"/>
          </p:cNvSpPr>
          <p:nvPr/>
        </p:nvSpPr>
        <p:spPr bwMode="auto">
          <a:xfrm>
            <a:off x="1547813" y="2852738"/>
            <a:ext cx="576262" cy="144462"/>
          </a:xfrm>
          <a:prstGeom prst="line">
            <a:avLst/>
          </a:prstGeom>
          <a:noFill/>
          <a:ln w="9525">
            <a:solidFill>
              <a:schemeClr val="tx1"/>
            </a:solidFill>
            <a:round/>
            <a:headEnd/>
            <a:tailEnd/>
          </a:ln>
        </p:spPr>
        <p:txBody>
          <a:bodyPr/>
          <a:lstStyle/>
          <a:p>
            <a:endParaRPr lang="ja-JP" altLang="en-US"/>
          </a:p>
        </p:txBody>
      </p:sp>
      <p:sp>
        <p:nvSpPr>
          <p:cNvPr id="7203" name="Line 37"/>
          <p:cNvSpPr>
            <a:spLocks noChangeShapeType="1"/>
          </p:cNvSpPr>
          <p:nvPr/>
        </p:nvSpPr>
        <p:spPr bwMode="auto">
          <a:xfrm>
            <a:off x="755650" y="3789363"/>
            <a:ext cx="503238" cy="144462"/>
          </a:xfrm>
          <a:prstGeom prst="line">
            <a:avLst/>
          </a:prstGeom>
          <a:noFill/>
          <a:ln w="9525">
            <a:solidFill>
              <a:schemeClr val="tx1"/>
            </a:solidFill>
            <a:round/>
            <a:headEnd/>
            <a:tailEnd/>
          </a:ln>
        </p:spPr>
        <p:txBody>
          <a:bodyPr/>
          <a:lstStyle/>
          <a:p>
            <a:endParaRPr lang="ja-JP" altLang="en-US"/>
          </a:p>
        </p:txBody>
      </p:sp>
      <p:sp>
        <p:nvSpPr>
          <p:cNvPr id="7204" name="Text Box 38"/>
          <p:cNvSpPr txBox="1">
            <a:spLocks noChangeArrowheads="1"/>
          </p:cNvSpPr>
          <p:nvPr/>
        </p:nvSpPr>
        <p:spPr bwMode="auto">
          <a:xfrm>
            <a:off x="4067175" y="1700213"/>
            <a:ext cx="1682750" cy="366712"/>
          </a:xfrm>
          <a:prstGeom prst="rect">
            <a:avLst/>
          </a:prstGeom>
          <a:noFill/>
          <a:ln w="9525">
            <a:noFill/>
            <a:miter lim="800000"/>
            <a:headEnd/>
            <a:tailEnd/>
          </a:ln>
        </p:spPr>
        <p:txBody>
          <a:bodyPr wrap="none">
            <a:spAutoFit/>
          </a:bodyPr>
          <a:lstStyle/>
          <a:p>
            <a:r>
              <a:rPr lang="en-US" altLang="ja-JP">
                <a:latin typeface="Calibri" pitchFamily="34" charset="0"/>
              </a:rPr>
              <a:t>Search Engine</a:t>
            </a:r>
          </a:p>
        </p:txBody>
      </p:sp>
      <p:sp>
        <p:nvSpPr>
          <p:cNvPr id="7205" name="Text Box 39"/>
          <p:cNvSpPr txBox="1">
            <a:spLocks noChangeArrowheads="1"/>
          </p:cNvSpPr>
          <p:nvPr/>
        </p:nvSpPr>
        <p:spPr bwMode="auto">
          <a:xfrm>
            <a:off x="7956550" y="1700213"/>
            <a:ext cx="666750" cy="366712"/>
          </a:xfrm>
          <a:prstGeom prst="rect">
            <a:avLst/>
          </a:prstGeom>
          <a:noFill/>
          <a:ln w="9525">
            <a:noFill/>
            <a:miter lim="800000"/>
            <a:headEnd/>
            <a:tailEnd/>
          </a:ln>
        </p:spPr>
        <p:txBody>
          <a:bodyPr wrap="none">
            <a:spAutoFit/>
          </a:bodyPr>
          <a:lstStyle/>
          <a:p>
            <a:r>
              <a:rPr lang="en-US" altLang="ja-JP">
                <a:latin typeface="Calibri" pitchFamily="34" charset="0"/>
              </a:rPr>
              <a:t>User</a:t>
            </a:r>
          </a:p>
        </p:txBody>
      </p:sp>
      <p:sp>
        <p:nvSpPr>
          <p:cNvPr id="7206" name="Rectangle 40"/>
          <p:cNvSpPr>
            <a:spLocks noChangeArrowheads="1"/>
          </p:cNvSpPr>
          <p:nvPr/>
        </p:nvSpPr>
        <p:spPr bwMode="auto">
          <a:xfrm>
            <a:off x="3779838" y="5373688"/>
            <a:ext cx="2590800" cy="1150937"/>
          </a:xfrm>
          <a:prstGeom prst="rect">
            <a:avLst/>
          </a:prstGeom>
          <a:solidFill>
            <a:schemeClr val="accent1"/>
          </a:solidFill>
          <a:ln w="9525">
            <a:solidFill>
              <a:schemeClr val="tx1"/>
            </a:solidFill>
            <a:miter lim="800000"/>
            <a:headEnd/>
            <a:tailEnd/>
          </a:ln>
        </p:spPr>
        <p:txBody>
          <a:bodyPr wrap="none" anchor="ctr"/>
          <a:lstStyle/>
          <a:p>
            <a:pPr algn="ctr"/>
            <a:r>
              <a:rPr lang="ja-JP" altLang="en-US">
                <a:latin typeface="Calibri" pitchFamily="34" charset="0"/>
              </a:rPr>
              <a:t>関連度や重要度の</a:t>
            </a:r>
          </a:p>
          <a:p>
            <a:pPr algn="ctr"/>
            <a:r>
              <a:rPr lang="ja-JP" altLang="en-US">
                <a:latin typeface="Calibri" pitchFamily="34" charset="0"/>
              </a:rPr>
              <a:t>計算アルゴリズム</a:t>
            </a:r>
          </a:p>
          <a:p>
            <a:pPr algn="ctr"/>
            <a:r>
              <a:rPr lang="ja-JP" altLang="en-US" b="1">
                <a:latin typeface="Calibri" pitchFamily="34" charset="0"/>
              </a:rPr>
              <a:t>（</a:t>
            </a:r>
            <a:r>
              <a:rPr lang="en-US" altLang="ja-JP" b="1">
                <a:latin typeface="Calibri" pitchFamily="34" charset="0"/>
              </a:rPr>
              <a:t>Scoring</a:t>
            </a:r>
            <a:r>
              <a:rPr lang="ja-JP" altLang="en-US" b="1">
                <a:latin typeface="Calibri" pitchFamily="34" charset="0"/>
              </a:rPr>
              <a:t>）</a:t>
            </a:r>
          </a:p>
        </p:txBody>
      </p:sp>
      <p:sp>
        <p:nvSpPr>
          <p:cNvPr id="7207" name="AutoShape 41"/>
          <p:cNvSpPr>
            <a:spLocks noChangeArrowheads="1"/>
          </p:cNvSpPr>
          <p:nvPr/>
        </p:nvSpPr>
        <p:spPr bwMode="auto">
          <a:xfrm>
            <a:off x="4787900" y="4868863"/>
            <a:ext cx="485775" cy="431800"/>
          </a:xfrm>
          <a:prstGeom prst="upDownArrow">
            <a:avLst>
              <a:gd name="adj1" fmla="val 50000"/>
              <a:gd name="adj2" fmla="val 20000"/>
            </a:avLst>
          </a:prstGeom>
          <a:solidFill>
            <a:schemeClr val="accent1"/>
          </a:solidFill>
          <a:ln w="9525">
            <a:solidFill>
              <a:schemeClr val="tx1"/>
            </a:solidFill>
            <a:miter lim="800000"/>
            <a:headEnd/>
            <a:tailEnd/>
          </a:ln>
        </p:spPr>
        <p:txBody>
          <a:bodyPr vert="eaVert" wrap="none" anchor="ctr"/>
          <a:lstStyle/>
          <a:p>
            <a:endParaRPr lang="ja-JP" altLang="en-US">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ja-JP" altLang="en-US" smtClean="0"/>
              <a:t>考察ポイントの答え</a:t>
            </a:r>
          </a:p>
        </p:txBody>
      </p:sp>
      <p:sp>
        <p:nvSpPr>
          <p:cNvPr id="8195" name="Rectangle 3"/>
          <p:cNvSpPr>
            <a:spLocks noGrp="1" noChangeArrowheads="1"/>
          </p:cNvSpPr>
          <p:nvPr>
            <p:ph type="body" idx="1"/>
          </p:nvPr>
        </p:nvSpPr>
        <p:spPr/>
        <p:txBody>
          <a:bodyPr/>
          <a:lstStyle/>
          <a:p>
            <a:r>
              <a:rPr lang="ja-JP" altLang="en-US" sz="2800" smtClean="0"/>
              <a:t>数十億ページを瞬時に検索できるのは</a:t>
            </a:r>
          </a:p>
          <a:p>
            <a:pPr lvl="1"/>
            <a:r>
              <a:rPr lang="ja-JP" altLang="en-US" sz="2400" smtClean="0"/>
              <a:t>あらかじめ</a:t>
            </a:r>
            <a:r>
              <a:rPr lang="en-US" altLang="ja-JP" sz="2400" smtClean="0"/>
              <a:t>WWW</a:t>
            </a:r>
            <a:r>
              <a:rPr lang="ja-JP" altLang="en-US" sz="2400" smtClean="0"/>
              <a:t>のコピーとその索引を作成しておき、ユーザの要求に応じて</a:t>
            </a:r>
            <a:r>
              <a:rPr lang="en-US" altLang="ja-JP" sz="2400" smtClean="0"/>
              <a:t>WWW</a:t>
            </a:r>
            <a:r>
              <a:rPr lang="ja-JP" altLang="en-US" sz="2400" smtClean="0"/>
              <a:t>そのものではなく、小さな索引を検索しているから。</a:t>
            </a:r>
          </a:p>
          <a:p>
            <a:pPr lvl="1"/>
            <a:r>
              <a:rPr lang="ja-JP" altLang="en-US" sz="2400" smtClean="0"/>
              <a:t>人間が分厚い本の索引からキーワードを短時間で発見できるのと同じ</a:t>
            </a:r>
          </a:p>
          <a:p>
            <a:endParaRPr lang="ja-JP" altLang="en-US" sz="2800" smtClean="0"/>
          </a:p>
          <a:p>
            <a:r>
              <a:rPr lang="ja-JP" altLang="en-US" sz="2800" smtClean="0"/>
              <a:t>関連度の高い重要なページが上位表示されるのは</a:t>
            </a:r>
          </a:p>
          <a:p>
            <a:pPr lvl="1"/>
            <a:r>
              <a:rPr lang="ja-JP" altLang="en-US" sz="2400" smtClean="0"/>
              <a:t>検索語に対する関連性（</a:t>
            </a:r>
            <a:r>
              <a:rPr lang="en-US" altLang="ja-JP" sz="2400" smtClean="0"/>
              <a:t>Relevancy</a:t>
            </a:r>
            <a:r>
              <a:rPr lang="ja-JP" altLang="en-US" sz="2400" smtClean="0"/>
              <a:t>）や重要度を計算するアルゴリズムが組み込まれているから。</a:t>
            </a:r>
          </a:p>
          <a:p>
            <a:endParaRPr lang="ja-JP" altLang="en-US" sz="2800" smtClean="0"/>
          </a:p>
          <a:p>
            <a:pPr lvl="1"/>
            <a:endParaRPr lang="en-US" altLang="ja-JP" sz="24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ja-JP" altLang="en-US" smtClean="0"/>
              <a:t>仕組みの要点をまとめると</a:t>
            </a:r>
          </a:p>
        </p:txBody>
      </p:sp>
      <p:sp>
        <p:nvSpPr>
          <p:cNvPr id="9219" name="Rectangle 3"/>
          <p:cNvSpPr>
            <a:spLocks noGrp="1" noChangeArrowheads="1"/>
          </p:cNvSpPr>
          <p:nvPr>
            <p:ph type="body" idx="1"/>
          </p:nvPr>
        </p:nvSpPr>
        <p:spPr/>
        <p:txBody>
          <a:bodyPr/>
          <a:lstStyle/>
          <a:p>
            <a:pPr>
              <a:lnSpc>
                <a:spcPct val="90000"/>
              </a:lnSpc>
            </a:pPr>
            <a:r>
              <a:rPr lang="en-US" altLang="ja-JP" smtClean="0"/>
              <a:t>WWW</a:t>
            </a:r>
            <a:r>
              <a:rPr lang="ja-JP" altLang="en-US" smtClean="0"/>
              <a:t>をロボットがリンクをたどって定期巡回してコピーをサーバに持ち帰る（</a:t>
            </a:r>
            <a:r>
              <a:rPr lang="en-US" altLang="ja-JP" smtClean="0"/>
              <a:t>Crawling</a:t>
            </a:r>
            <a:r>
              <a:rPr lang="ja-JP" altLang="en-US" smtClean="0"/>
              <a:t>）</a:t>
            </a:r>
          </a:p>
          <a:p>
            <a:pPr>
              <a:lnSpc>
                <a:spcPct val="90000"/>
              </a:lnSpc>
            </a:pPr>
            <a:endParaRPr lang="ja-JP" altLang="en-US" smtClean="0"/>
          </a:p>
          <a:p>
            <a:pPr>
              <a:lnSpc>
                <a:spcPct val="90000"/>
              </a:lnSpc>
            </a:pPr>
            <a:r>
              <a:rPr lang="ja-JP" altLang="en-US" smtClean="0"/>
              <a:t>どんな単語や文字列パターンが、どのページの何文字目にあったかの索引を作成する</a:t>
            </a:r>
            <a:r>
              <a:rPr lang="en-US" altLang="ja-JP" smtClean="0"/>
              <a:t>(Indexing)</a:t>
            </a:r>
          </a:p>
          <a:p>
            <a:pPr>
              <a:lnSpc>
                <a:spcPct val="90000"/>
              </a:lnSpc>
            </a:pPr>
            <a:endParaRPr lang="en-US" altLang="ja-JP" smtClean="0"/>
          </a:p>
          <a:p>
            <a:pPr>
              <a:lnSpc>
                <a:spcPct val="90000"/>
              </a:lnSpc>
            </a:pPr>
            <a:r>
              <a:rPr lang="ja-JP" altLang="en-US" smtClean="0"/>
              <a:t>関連度や重要度を計算して、結果表示の順位を決定する</a:t>
            </a:r>
            <a:r>
              <a:rPr lang="en-US" altLang="ja-JP" smtClean="0"/>
              <a:t>(Scoring)</a:t>
            </a:r>
          </a:p>
          <a:p>
            <a:pPr>
              <a:lnSpc>
                <a:spcPct val="90000"/>
              </a:lnSpc>
            </a:pPr>
            <a:endParaRPr lang="en-US" altLang="ja-JP"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sz="4000" smtClean="0"/>
              <a:t>Web</a:t>
            </a:r>
            <a:r>
              <a:rPr lang="ja-JP" altLang="en-US" sz="4000" smtClean="0"/>
              <a:t>検索エンジンに求められる能力</a:t>
            </a:r>
          </a:p>
        </p:txBody>
      </p:sp>
      <p:sp>
        <p:nvSpPr>
          <p:cNvPr id="10243" name="Rectangle 3"/>
          <p:cNvSpPr>
            <a:spLocks noGrp="1" noChangeArrowheads="1"/>
          </p:cNvSpPr>
          <p:nvPr>
            <p:ph type="body" idx="1"/>
          </p:nvPr>
        </p:nvSpPr>
        <p:spPr/>
        <p:txBody>
          <a:bodyPr/>
          <a:lstStyle/>
          <a:p>
            <a:r>
              <a:rPr lang="ja-JP" altLang="en-US" smtClean="0"/>
              <a:t>漏れなく最新の</a:t>
            </a:r>
            <a:r>
              <a:rPr lang="en-US" altLang="ja-JP" smtClean="0"/>
              <a:t>WWW</a:t>
            </a:r>
            <a:r>
              <a:rPr lang="ja-JP" altLang="en-US" smtClean="0"/>
              <a:t>全体を高速巡回する能力（</a:t>
            </a:r>
            <a:r>
              <a:rPr lang="en-US" altLang="ja-JP" smtClean="0"/>
              <a:t>Crawling</a:t>
            </a:r>
            <a:r>
              <a:rPr lang="ja-JP" altLang="en-US" smtClean="0"/>
              <a:t>）</a:t>
            </a:r>
          </a:p>
          <a:p>
            <a:endParaRPr lang="ja-JP" altLang="en-US" smtClean="0"/>
          </a:p>
          <a:p>
            <a:r>
              <a:rPr lang="ja-JP" altLang="en-US" smtClean="0"/>
              <a:t>検索要求に対して最適化された索引を作成する能力</a:t>
            </a:r>
            <a:r>
              <a:rPr lang="en-US" altLang="ja-JP" smtClean="0"/>
              <a:t>(Indexing)</a:t>
            </a:r>
          </a:p>
          <a:p>
            <a:endParaRPr lang="en-US" altLang="ja-JP" smtClean="0"/>
          </a:p>
          <a:p>
            <a:r>
              <a:rPr lang="ja-JP" altLang="en-US" smtClean="0"/>
              <a:t>ユーザにとって関連度や重要度の高い情報を上位に表示する能力</a:t>
            </a:r>
            <a:r>
              <a:rPr lang="en-US" altLang="ja-JP" smtClean="0"/>
              <a:t>(Scoring)</a:t>
            </a:r>
          </a:p>
          <a:p>
            <a:endParaRPr lang="en-US" altLang="ja-JP"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smtClean="0"/>
              <a:t>索引を作る代表的な手法</a:t>
            </a:r>
            <a:r>
              <a:rPr lang="en-US" altLang="ja-JP" smtClean="0"/>
              <a:t>2</a:t>
            </a:r>
            <a:r>
              <a:rPr lang="ja-JP" altLang="en-US" smtClean="0"/>
              <a:t>例</a:t>
            </a:r>
          </a:p>
        </p:txBody>
      </p:sp>
      <p:sp>
        <p:nvSpPr>
          <p:cNvPr id="11267" name="Rectangle 3"/>
          <p:cNvSpPr>
            <a:spLocks noGrp="1" noChangeArrowheads="1"/>
          </p:cNvSpPr>
          <p:nvPr>
            <p:ph type="body" idx="1"/>
          </p:nvPr>
        </p:nvSpPr>
        <p:spPr/>
        <p:txBody>
          <a:bodyPr/>
          <a:lstStyle/>
          <a:p>
            <a:pPr marL="609600" indent="-609600">
              <a:lnSpc>
                <a:spcPct val="80000"/>
              </a:lnSpc>
              <a:buFontTx/>
              <a:buAutoNum type="arabicPeriod"/>
            </a:pPr>
            <a:r>
              <a:rPr lang="ja-JP" altLang="en-US" sz="2000" smtClean="0"/>
              <a:t>形態素解析・分かち書き法</a:t>
            </a:r>
          </a:p>
          <a:p>
            <a:pPr marL="990600" lvl="1" indent="-533400">
              <a:lnSpc>
                <a:spcPct val="80000"/>
              </a:lnSpc>
            </a:pPr>
            <a:r>
              <a:rPr lang="ja-JP" altLang="en-US" sz="1800" smtClean="0"/>
              <a:t>辞書にある単語で索引を作成する</a:t>
            </a:r>
          </a:p>
          <a:p>
            <a:pPr marL="1371600" lvl="2" indent="-457200">
              <a:lnSpc>
                <a:spcPct val="80000"/>
              </a:lnSpc>
            </a:pPr>
            <a:r>
              <a:rPr lang="ja-JP" altLang="en-US" sz="1600" smtClean="0"/>
              <a:t>辞書にない単語を検索できない</a:t>
            </a:r>
          </a:p>
          <a:p>
            <a:pPr marL="1371600" lvl="2" indent="-457200">
              <a:lnSpc>
                <a:spcPct val="80000"/>
              </a:lnSpc>
            </a:pPr>
            <a:r>
              <a:rPr lang="ja-JP" altLang="en-US" sz="1600" smtClean="0"/>
              <a:t>インデクスが比較的小さいサイズになる</a:t>
            </a:r>
          </a:p>
          <a:p>
            <a:pPr marL="1371600" lvl="2" indent="-457200">
              <a:lnSpc>
                <a:spcPct val="80000"/>
              </a:lnSpc>
            </a:pPr>
            <a:r>
              <a:rPr lang="ja-JP" altLang="en-US" sz="1600" smtClean="0"/>
              <a:t>検索時のノイズが比較的少ない</a:t>
            </a:r>
          </a:p>
          <a:p>
            <a:pPr marL="1371600" lvl="2" indent="-457200">
              <a:lnSpc>
                <a:spcPct val="80000"/>
              </a:lnSpc>
            </a:pPr>
            <a:r>
              <a:rPr lang="ja-JP" altLang="en-US" sz="1600" smtClean="0"/>
              <a:t>類義語検索や自動分類など高度な検索への応用がしやすい</a:t>
            </a:r>
          </a:p>
          <a:p>
            <a:pPr marL="1371600" lvl="2" indent="-457200">
              <a:lnSpc>
                <a:spcPct val="80000"/>
              </a:lnSpc>
            </a:pPr>
            <a:endParaRPr lang="ja-JP" altLang="en-US" sz="1600" smtClean="0"/>
          </a:p>
          <a:p>
            <a:pPr marL="609600" indent="-609600">
              <a:lnSpc>
                <a:spcPct val="80000"/>
              </a:lnSpc>
              <a:buFontTx/>
              <a:buAutoNum type="arabicPeriod"/>
            </a:pPr>
            <a:r>
              <a:rPr lang="en-US" altLang="ja-JP" sz="2000" smtClean="0"/>
              <a:t>N-gram</a:t>
            </a:r>
            <a:r>
              <a:rPr lang="ja-JP" altLang="en-US" sz="2000" smtClean="0"/>
              <a:t>法</a:t>
            </a:r>
          </a:p>
          <a:p>
            <a:pPr marL="990600" lvl="1" indent="-533400">
              <a:lnSpc>
                <a:spcPct val="80000"/>
              </a:lnSpc>
            </a:pPr>
            <a:r>
              <a:rPr lang="en-US" altLang="ja-JP" sz="1800" smtClean="0"/>
              <a:t>N</a:t>
            </a:r>
            <a:r>
              <a:rPr lang="ja-JP" altLang="en-US" sz="1800" smtClean="0"/>
              <a:t>文字ずつずらしたパターンで索引を作成する</a:t>
            </a:r>
          </a:p>
          <a:p>
            <a:pPr marL="1371600" lvl="2" indent="-457200">
              <a:lnSpc>
                <a:spcPct val="80000"/>
              </a:lnSpc>
            </a:pPr>
            <a:r>
              <a:rPr lang="ja-JP" altLang="en-US" sz="1600" smtClean="0"/>
              <a:t>辞書にない単語を検索できる</a:t>
            </a:r>
          </a:p>
          <a:p>
            <a:pPr marL="1371600" lvl="2" indent="-457200">
              <a:lnSpc>
                <a:spcPct val="80000"/>
              </a:lnSpc>
            </a:pPr>
            <a:r>
              <a:rPr lang="ja-JP" altLang="en-US" sz="1600" smtClean="0"/>
              <a:t>意図しない検索結果が含まれやすい</a:t>
            </a:r>
          </a:p>
          <a:p>
            <a:pPr marL="1371600" lvl="2" indent="-457200">
              <a:lnSpc>
                <a:spcPct val="80000"/>
              </a:lnSpc>
            </a:pPr>
            <a:r>
              <a:rPr lang="ja-JP" altLang="en-US" sz="1600" smtClean="0"/>
              <a:t>インデクスが比較的大きなサイズになる</a:t>
            </a:r>
          </a:p>
          <a:p>
            <a:pPr marL="1371600" lvl="2" indent="-457200">
              <a:lnSpc>
                <a:spcPct val="80000"/>
              </a:lnSpc>
            </a:pPr>
            <a:endParaRPr lang="ja-JP" altLang="en-US" sz="1600" smtClean="0"/>
          </a:p>
          <a:p>
            <a:pPr marL="990600" lvl="1" indent="-533400">
              <a:lnSpc>
                <a:spcPct val="80000"/>
              </a:lnSpc>
              <a:buFontTx/>
              <a:buNone/>
            </a:pPr>
            <a:r>
              <a:rPr lang="ja-JP" altLang="en-US" sz="1800" smtClean="0"/>
              <a:t>一長一短がある。他にも多数、発明されている。</a:t>
            </a:r>
          </a:p>
          <a:p>
            <a:pPr marL="990600" lvl="1" indent="-533400">
              <a:lnSpc>
                <a:spcPct val="80000"/>
              </a:lnSpc>
              <a:buFontTx/>
              <a:buNone/>
            </a:pPr>
            <a:endParaRPr lang="ja-JP" altLang="en-US" sz="1800" smtClean="0"/>
          </a:p>
          <a:p>
            <a:pPr marL="990600" lvl="1" indent="-533400">
              <a:lnSpc>
                <a:spcPct val="80000"/>
              </a:lnSpc>
              <a:buFontTx/>
              <a:buNone/>
            </a:pPr>
            <a:r>
              <a:rPr lang="ja-JP" altLang="en-US" sz="1800" smtClean="0"/>
              <a:t>もっと検索エンジンについて知りたい人は</a:t>
            </a:r>
          </a:p>
          <a:p>
            <a:pPr marL="990600" lvl="1" indent="-533400">
              <a:lnSpc>
                <a:spcPct val="80000"/>
              </a:lnSpc>
              <a:buFontTx/>
              <a:buNone/>
            </a:pPr>
            <a:r>
              <a:rPr lang="ja-JP" altLang="en-US" sz="1800" smtClean="0"/>
              <a:t>	</a:t>
            </a:r>
            <a:r>
              <a:rPr lang="en-US" altLang="ja-JP" sz="1800" smtClean="0"/>
              <a:t>Namazu</a:t>
            </a:r>
            <a:r>
              <a:rPr lang="ja-JP" altLang="en-US" sz="1800" smtClean="0"/>
              <a:t>、</a:t>
            </a:r>
            <a:r>
              <a:rPr lang="en-US" altLang="ja-JP" sz="1800" smtClean="0"/>
              <a:t>Chasen</a:t>
            </a:r>
            <a:r>
              <a:rPr lang="ja-JP" altLang="en-US" sz="1800" smtClean="0"/>
              <a:t>について調べてみよう</a:t>
            </a:r>
          </a:p>
          <a:p>
            <a:pPr marL="990600" lvl="1" indent="-533400">
              <a:lnSpc>
                <a:spcPct val="80000"/>
              </a:lnSpc>
            </a:pPr>
            <a:endParaRPr lang="en-US" altLang="ja-JP" sz="18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ja-JP" sz="4000" smtClean="0"/>
              <a:t>Google</a:t>
            </a:r>
            <a:r>
              <a:rPr lang="ja-JP" altLang="en-US" sz="4000" smtClean="0"/>
              <a:t>が便利だと言われるのは？</a:t>
            </a:r>
          </a:p>
        </p:txBody>
      </p:sp>
      <p:sp>
        <p:nvSpPr>
          <p:cNvPr id="12291" name="Rectangle 3"/>
          <p:cNvSpPr>
            <a:spLocks noGrp="1" noChangeArrowheads="1"/>
          </p:cNvSpPr>
          <p:nvPr>
            <p:ph type="body" idx="1"/>
          </p:nvPr>
        </p:nvSpPr>
        <p:spPr/>
        <p:txBody>
          <a:bodyPr/>
          <a:lstStyle/>
          <a:p>
            <a:pPr>
              <a:lnSpc>
                <a:spcPct val="80000"/>
              </a:lnSpc>
            </a:pPr>
            <a:r>
              <a:rPr lang="ja-JP" altLang="en-US" sz="2400" smtClean="0"/>
              <a:t>スコアリングで工夫があるから、と言われる。</a:t>
            </a:r>
          </a:p>
          <a:p>
            <a:pPr>
              <a:lnSpc>
                <a:spcPct val="80000"/>
              </a:lnSpc>
            </a:pPr>
            <a:r>
              <a:rPr lang="ja-JP" altLang="en-US" sz="2400" smtClean="0"/>
              <a:t>・</a:t>
            </a:r>
            <a:r>
              <a:rPr lang="en-US" altLang="ja-JP" sz="2400" smtClean="0"/>
              <a:t>Google </a:t>
            </a:r>
            <a:r>
              <a:rPr lang="ja-JP" altLang="en-US" sz="2400" smtClean="0"/>
              <a:t>の秘密 </a:t>
            </a:r>
            <a:r>
              <a:rPr lang="en-US" altLang="ja-JP" sz="2400" smtClean="0"/>
              <a:t>- PageRank </a:t>
            </a:r>
            <a:r>
              <a:rPr lang="ja-JP" altLang="en-US" sz="2400" smtClean="0"/>
              <a:t>徹底解説</a:t>
            </a:r>
          </a:p>
          <a:p>
            <a:pPr>
              <a:lnSpc>
                <a:spcPct val="80000"/>
              </a:lnSpc>
            </a:pPr>
            <a:r>
              <a:rPr lang="en-US" altLang="ja-JP" sz="2400" smtClean="0">
                <a:hlinkClick r:id="rId3"/>
              </a:rPr>
              <a:t>http://www.kusastro.kyoto-u.ac.jp/~baba/wais/pagerank.html</a:t>
            </a:r>
            <a:endParaRPr lang="en-US" altLang="ja-JP" sz="2400" smtClean="0"/>
          </a:p>
          <a:p>
            <a:pPr>
              <a:lnSpc>
                <a:spcPct val="80000"/>
              </a:lnSpc>
            </a:pPr>
            <a:endParaRPr lang="en-US" altLang="ja-JP" sz="2400" smtClean="0"/>
          </a:p>
          <a:p>
            <a:pPr>
              <a:lnSpc>
                <a:spcPct val="80000"/>
              </a:lnSpc>
            </a:pPr>
            <a:r>
              <a:rPr lang="ja-JP" altLang="en-US" sz="2400" smtClean="0"/>
              <a:t>ページの人気度をリンクの数から計算する仕組み（</a:t>
            </a:r>
            <a:r>
              <a:rPr lang="en-US" altLang="ja-JP" sz="2400" smtClean="0"/>
              <a:t>Link Popularity</a:t>
            </a:r>
            <a:r>
              <a:rPr lang="ja-JP" altLang="en-US" sz="2400" smtClean="0"/>
              <a:t>　</a:t>
            </a:r>
            <a:r>
              <a:rPr lang="en-US" altLang="ja-JP" sz="2400" smtClean="0"/>
              <a:t>&amp;</a:t>
            </a:r>
            <a:r>
              <a:rPr lang="ja-JP" altLang="en-US" sz="2400" smtClean="0"/>
              <a:t>　</a:t>
            </a:r>
            <a:r>
              <a:rPr lang="en-US" altLang="ja-JP" sz="2400" smtClean="0"/>
              <a:t>Page Rank</a:t>
            </a:r>
            <a:r>
              <a:rPr lang="ja-JP" altLang="en-US" sz="2400" smtClean="0"/>
              <a:t>）</a:t>
            </a:r>
          </a:p>
          <a:p>
            <a:pPr lvl="1">
              <a:lnSpc>
                <a:spcPct val="80000"/>
              </a:lnSpc>
            </a:pPr>
            <a:r>
              <a:rPr lang="ja-JP" altLang="en-US" sz="2000" smtClean="0"/>
              <a:t>リンクされることは人気があることだ、という仮説</a:t>
            </a:r>
          </a:p>
          <a:p>
            <a:pPr lvl="1">
              <a:lnSpc>
                <a:spcPct val="80000"/>
              </a:lnSpc>
            </a:pPr>
            <a:r>
              <a:rPr lang="ja-JP" altLang="en-US" sz="2000" smtClean="0"/>
              <a:t>たくさんのページからリンクされているページは重要なページだ（</a:t>
            </a:r>
            <a:r>
              <a:rPr lang="en-US" altLang="ja-JP" sz="2000" smtClean="0"/>
              <a:t>Link Popularity</a:t>
            </a:r>
            <a:r>
              <a:rPr lang="ja-JP" altLang="en-US" sz="2000" smtClean="0"/>
              <a:t>）</a:t>
            </a:r>
          </a:p>
          <a:p>
            <a:pPr lvl="1">
              <a:lnSpc>
                <a:spcPct val="80000"/>
              </a:lnSpc>
            </a:pPr>
            <a:r>
              <a:rPr lang="ja-JP" altLang="en-US" sz="2000" smtClean="0"/>
              <a:t>そうした重要なページからリンクされているページもまた重要だ</a:t>
            </a:r>
            <a:r>
              <a:rPr lang="en-US" altLang="ja-JP" sz="2000" smtClean="0"/>
              <a:t>(Link Popularity)</a:t>
            </a:r>
          </a:p>
          <a:p>
            <a:pPr lvl="1">
              <a:lnSpc>
                <a:spcPct val="80000"/>
              </a:lnSpc>
            </a:pPr>
            <a:r>
              <a:rPr lang="ja-JP" altLang="en-US" sz="2000" smtClean="0"/>
              <a:t>ページごとに</a:t>
            </a:r>
            <a:r>
              <a:rPr lang="en-US" altLang="ja-JP" sz="2000" smtClean="0"/>
              <a:t>PageRank</a:t>
            </a:r>
            <a:r>
              <a:rPr lang="ja-JP" altLang="en-US" sz="2000" smtClean="0"/>
              <a:t>というスコアを計算</a:t>
            </a:r>
          </a:p>
          <a:p>
            <a:pPr lvl="1">
              <a:lnSpc>
                <a:spcPct val="80000"/>
              </a:lnSpc>
            </a:pPr>
            <a:r>
              <a:rPr lang="en-US" altLang="ja-JP" sz="2000" smtClean="0"/>
              <a:t>PageRank</a:t>
            </a:r>
            <a:r>
              <a:rPr lang="ja-JP" altLang="en-US" sz="2000" smtClean="0"/>
              <a:t>スコアの高い順に検索結果を表示する</a:t>
            </a:r>
          </a:p>
          <a:p>
            <a:pPr>
              <a:lnSpc>
                <a:spcPct val="80000"/>
              </a:lnSpc>
            </a:pPr>
            <a:endParaRPr lang="en-US" altLang="ja-JP" sz="24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dirty="0" smtClean="0"/>
              <a:t>　検索をつかいこなす</a:t>
            </a:r>
          </a:p>
        </p:txBody>
      </p:sp>
      <p:sp>
        <p:nvSpPr>
          <p:cNvPr id="13315" name="Rectangle 3"/>
          <p:cNvSpPr>
            <a:spLocks noGrp="1" noChangeArrowheads="1"/>
          </p:cNvSpPr>
          <p:nvPr>
            <p:ph type="body" idx="1"/>
          </p:nvPr>
        </p:nvSpPr>
        <p:spPr/>
        <p:txBody>
          <a:bodyPr/>
          <a:lstStyle/>
          <a:p>
            <a:r>
              <a:rPr lang="en-US" altLang="ja-JP" smtClean="0"/>
              <a:t>Google</a:t>
            </a:r>
            <a:r>
              <a:rPr lang="ja-JP" altLang="en-US" smtClean="0"/>
              <a:t>を代表ケースとして取り上げる</a:t>
            </a:r>
          </a:p>
          <a:p>
            <a:pPr lvl="1"/>
            <a:r>
              <a:rPr lang="ja-JP" altLang="en-US" smtClean="0"/>
              <a:t>他の検索エンジンでも同様機能がある</a:t>
            </a:r>
          </a:p>
          <a:p>
            <a:endParaRPr lang="ja-JP" altLang="en-US" smtClean="0"/>
          </a:p>
          <a:p>
            <a:r>
              <a:rPr lang="ja-JP" altLang="en-US" smtClean="0"/>
              <a:t>検索語の工夫、検索オプションの使い方</a:t>
            </a:r>
          </a:p>
          <a:p>
            <a:endParaRPr lang="ja-JP" altLang="en-US" smtClean="0"/>
          </a:p>
          <a:p>
            <a:r>
              <a:rPr lang="ja-JP" altLang="en-US" smtClean="0"/>
              <a:t>検索エンジンの利用知識は個人の情報収集の効率を大きく左右する</a:t>
            </a:r>
          </a:p>
          <a:p>
            <a:endParaRPr lang="en-US" altLang="ja-JP"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smtClean="0"/>
              <a:t>１　</a:t>
            </a:r>
            <a:r>
              <a:rPr lang="en-US" altLang="ja-JP" smtClean="0"/>
              <a:t>AND</a:t>
            </a:r>
            <a:r>
              <a:rPr lang="ja-JP" altLang="en-US" smtClean="0"/>
              <a:t>、</a:t>
            </a:r>
            <a:r>
              <a:rPr lang="en-US" altLang="ja-JP" smtClean="0"/>
              <a:t>OR</a:t>
            </a:r>
            <a:r>
              <a:rPr lang="ja-JP" altLang="en-US" smtClean="0"/>
              <a:t>、</a:t>
            </a:r>
            <a:r>
              <a:rPr lang="en-US" altLang="ja-JP" smtClean="0"/>
              <a:t>NOT</a:t>
            </a:r>
            <a:r>
              <a:rPr lang="ja-JP" altLang="en-US" smtClean="0"/>
              <a:t>検索</a:t>
            </a:r>
          </a:p>
        </p:txBody>
      </p:sp>
      <p:sp>
        <p:nvSpPr>
          <p:cNvPr id="14339" name="Rectangle 3"/>
          <p:cNvSpPr>
            <a:spLocks noGrp="1" noChangeArrowheads="1"/>
          </p:cNvSpPr>
          <p:nvPr>
            <p:ph type="body" sz="half" idx="1"/>
          </p:nvPr>
        </p:nvSpPr>
        <p:spPr/>
        <p:txBody>
          <a:bodyPr/>
          <a:lstStyle/>
          <a:p>
            <a:pPr>
              <a:lnSpc>
                <a:spcPct val="90000"/>
              </a:lnSpc>
            </a:pPr>
            <a:r>
              <a:rPr lang="ja-JP" altLang="en-US" sz="2400" smtClean="0"/>
              <a:t>「私」と「あなた」の両方が入ったページを検索したい</a:t>
            </a:r>
            <a:r>
              <a:rPr lang="en-US" altLang="ja-JP" sz="2400" smtClean="0"/>
              <a:t>AND</a:t>
            </a:r>
            <a:r>
              <a:rPr lang="ja-JP" altLang="en-US" sz="2400" smtClean="0"/>
              <a:t>検索</a:t>
            </a:r>
          </a:p>
          <a:p>
            <a:pPr lvl="1">
              <a:lnSpc>
                <a:spcPct val="90000"/>
              </a:lnSpc>
            </a:pPr>
            <a:r>
              <a:rPr lang="ja-JP" altLang="en-US" sz="2000" smtClean="0"/>
              <a:t>　私　あなた</a:t>
            </a:r>
          </a:p>
          <a:p>
            <a:pPr>
              <a:lnSpc>
                <a:spcPct val="90000"/>
              </a:lnSpc>
            </a:pPr>
            <a:r>
              <a:rPr lang="ja-JP" altLang="en-US" sz="2400" smtClean="0"/>
              <a:t>「私」あるいは「あなた」どちらかが入ったページを検索したい</a:t>
            </a:r>
            <a:r>
              <a:rPr lang="en-US" altLang="ja-JP" sz="2400" smtClean="0"/>
              <a:t>OR</a:t>
            </a:r>
            <a:r>
              <a:rPr lang="ja-JP" altLang="en-US" sz="2400" smtClean="0"/>
              <a:t>検索</a:t>
            </a:r>
          </a:p>
          <a:p>
            <a:pPr lvl="1">
              <a:lnSpc>
                <a:spcPct val="90000"/>
              </a:lnSpc>
            </a:pPr>
            <a:r>
              <a:rPr lang="ja-JP" altLang="en-US" sz="2000" smtClean="0"/>
              <a:t>私 </a:t>
            </a:r>
            <a:r>
              <a:rPr lang="en-US" altLang="ja-JP" sz="2000" smtClean="0"/>
              <a:t>| </a:t>
            </a:r>
            <a:r>
              <a:rPr lang="ja-JP" altLang="en-US" sz="2000" smtClean="0"/>
              <a:t>あなた</a:t>
            </a:r>
          </a:p>
          <a:p>
            <a:pPr>
              <a:lnSpc>
                <a:spcPct val="90000"/>
              </a:lnSpc>
            </a:pPr>
            <a:r>
              <a:rPr lang="ja-JP" altLang="en-US" sz="2400" smtClean="0"/>
              <a:t>「私」の検索結果から「あなた」の入っているページを抜きたい</a:t>
            </a:r>
          </a:p>
          <a:p>
            <a:pPr lvl="1">
              <a:lnSpc>
                <a:spcPct val="90000"/>
              </a:lnSpc>
            </a:pPr>
            <a:r>
              <a:rPr lang="ja-JP" altLang="en-US" sz="2000" smtClean="0"/>
              <a:t>私 </a:t>
            </a:r>
            <a:r>
              <a:rPr lang="en-US" altLang="ja-JP" sz="2000" smtClean="0"/>
              <a:t>–</a:t>
            </a:r>
            <a:r>
              <a:rPr lang="ja-JP" altLang="en-US" sz="2000" smtClean="0"/>
              <a:t>あなた</a:t>
            </a:r>
          </a:p>
          <a:p>
            <a:pPr lvl="1">
              <a:lnSpc>
                <a:spcPct val="90000"/>
              </a:lnSpc>
            </a:pPr>
            <a:endParaRPr lang="en-US" altLang="ja-JP" sz="2000" smtClean="0"/>
          </a:p>
        </p:txBody>
      </p:sp>
      <p:sp>
        <p:nvSpPr>
          <p:cNvPr id="14340" name="Rectangle 4"/>
          <p:cNvSpPr>
            <a:spLocks noGrp="1" noChangeArrowheads="1"/>
          </p:cNvSpPr>
          <p:nvPr>
            <p:ph type="body" sz="half" idx="2"/>
          </p:nvPr>
        </p:nvSpPr>
        <p:spPr>
          <a:solidFill>
            <a:srgbClr val="FFFF99"/>
          </a:solidFill>
        </p:spPr>
        <p:txBody>
          <a:bodyPr/>
          <a:lstStyle/>
          <a:p>
            <a:r>
              <a:rPr lang="ja-JP" altLang="en-US" smtClean="0"/>
              <a:t>応用例</a:t>
            </a:r>
          </a:p>
          <a:p>
            <a:endParaRPr lang="ja-JP" altLang="en-US" smtClean="0"/>
          </a:p>
          <a:p>
            <a:r>
              <a:rPr lang="en-US" altLang="ja-JP" smtClean="0"/>
              <a:t>(</a:t>
            </a:r>
            <a:r>
              <a:rPr lang="ja-JP" altLang="en-US" smtClean="0"/>
              <a:t>デジタルハリウッド </a:t>
            </a:r>
            <a:r>
              <a:rPr lang="en-US" altLang="ja-JP" smtClean="0"/>
              <a:t>| </a:t>
            </a:r>
            <a:r>
              <a:rPr lang="ja-JP" altLang="en-US" smtClean="0"/>
              <a:t>デジハリ</a:t>
            </a:r>
            <a:r>
              <a:rPr lang="en-US" altLang="ja-JP" smtClean="0"/>
              <a:t>)  </a:t>
            </a:r>
            <a:r>
              <a:rPr lang="ja-JP" altLang="en-US" smtClean="0"/>
              <a:t>大学 </a:t>
            </a:r>
            <a:r>
              <a:rPr lang="en-US" altLang="ja-JP" smtClean="0"/>
              <a:t>– </a:t>
            </a:r>
            <a:r>
              <a:rPr lang="ja-JP" altLang="en-US" smtClean="0"/>
              <a:t>大学院</a:t>
            </a:r>
          </a:p>
          <a:p>
            <a:endParaRPr lang="ja-JP" altLang="en-US" smtClean="0"/>
          </a:p>
          <a:p>
            <a:r>
              <a:rPr lang="ja-JP" altLang="en-US" smtClean="0"/>
              <a:t>デジタルハリウッド大学についてのみ探す</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smtClean="0"/>
              <a:t>２　フレーズ検索</a:t>
            </a:r>
          </a:p>
        </p:txBody>
      </p:sp>
      <p:sp>
        <p:nvSpPr>
          <p:cNvPr id="28675" name="Rectangle 3"/>
          <p:cNvSpPr>
            <a:spLocks noGrp="1" noChangeArrowheads="1"/>
          </p:cNvSpPr>
          <p:nvPr>
            <p:ph type="body" idx="1"/>
          </p:nvPr>
        </p:nvSpPr>
        <p:spPr/>
        <p:txBody>
          <a:bodyPr rtlCol="0">
            <a:normAutofit lnSpcReduction="10000"/>
          </a:bodyPr>
          <a:lstStyle/>
          <a:p>
            <a:pPr fontAlgn="auto">
              <a:lnSpc>
                <a:spcPct val="90000"/>
              </a:lnSpc>
              <a:spcAft>
                <a:spcPts val="0"/>
              </a:spcAft>
              <a:defRPr/>
            </a:pPr>
            <a:r>
              <a:rPr lang="en-US" altLang="ja-JP" sz="2800" dirty="0"/>
              <a:t>“</a:t>
            </a:r>
            <a:r>
              <a:rPr lang="ja-JP" altLang="en-US" sz="2800" dirty="0"/>
              <a:t>長年のご愛顧ありがとうございました”</a:t>
            </a:r>
          </a:p>
          <a:p>
            <a:pPr lvl="1" fontAlgn="auto">
              <a:lnSpc>
                <a:spcPct val="90000"/>
              </a:lnSpc>
              <a:spcAft>
                <a:spcPts val="0"/>
              </a:spcAft>
              <a:defRPr/>
            </a:pPr>
            <a:r>
              <a:rPr lang="ja-JP" altLang="en-US" sz="2400" dirty="0"/>
              <a:t>盛者必衰検索、失敗例を探す</a:t>
            </a:r>
          </a:p>
          <a:p>
            <a:pPr fontAlgn="auto">
              <a:lnSpc>
                <a:spcPct val="90000"/>
              </a:lnSpc>
              <a:spcAft>
                <a:spcPts val="0"/>
              </a:spcAft>
              <a:defRPr/>
            </a:pPr>
            <a:r>
              <a:rPr lang="ja-JP" altLang="en-US" sz="2800" dirty="0"/>
              <a:t>“サービスをご利用のみなさまへ“</a:t>
            </a:r>
          </a:p>
          <a:p>
            <a:pPr lvl="1" fontAlgn="auto">
              <a:lnSpc>
                <a:spcPct val="90000"/>
              </a:lnSpc>
              <a:spcAft>
                <a:spcPts val="0"/>
              </a:spcAft>
              <a:defRPr/>
            </a:pPr>
            <a:r>
              <a:rPr lang="ja-JP" altLang="en-US" sz="2400" dirty="0"/>
              <a:t>サービス約款を探す</a:t>
            </a:r>
          </a:p>
          <a:p>
            <a:pPr fontAlgn="auto">
              <a:lnSpc>
                <a:spcPct val="90000"/>
              </a:lnSpc>
              <a:spcAft>
                <a:spcPts val="0"/>
              </a:spcAft>
              <a:defRPr/>
            </a:pPr>
            <a:r>
              <a:rPr lang="ja-JP" altLang="en-US" sz="2800" dirty="0"/>
              <a:t>“発送をもって　</a:t>
            </a:r>
            <a:r>
              <a:rPr lang="en-US" altLang="ja-JP" sz="2800" dirty="0"/>
              <a:t>ipod”</a:t>
            </a:r>
          </a:p>
          <a:p>
            <a:pPr lvl="1" fontAlgn="auto">
              <a:lnSpc>
                <a:spcPct val="90000"/>
              </a:lnSpc>
              <a:spcAft>
                <a:spcPts val="0"/>
              </a:spcAft>
              <a:defRPr/>
            </a:pPr>
            <a:r>
              <a:rPr lang="ja-JP" altLang="en-US" sz="2400" dirty="0"/>
              <a:t>懸賞キャンペーンを探す</a:t>
            </a:r>
          </a:p>
          <a:p>
            <a:pPr fontAlgn="auto">
              <a:lnSpc>
                <a:spcPct val="90000"/>
              </a:lnSpc>
              <a:spcAft>
                <a:spcPts val="0"/>
              </a:spcAft>
              <a:defRPr/>
            </a:pPr>
            <a:endParaRPr lang="ja-JP" altLang="en-US" sz="2800" dirty="0"/>
          </a:p>
          <a:p>
            <a:pPr fontAlgn="auto">
              <a:lnSpc>
                <a:spcPct val="90000"/>
              </a:lnSpc>
              <a:spcAft>
                <a:spcPts val="0"/>
              </a:spcAft>
              <a:defRPr/>
            </a:pPr>
            <a:r>
              <a:rPr lang="ja-JP" altLang="en-US" sz="2800" dirty="0"/>
              <a:t>二重引用符で囲うのがポイント。フレーズを単語で区切られない。</a:t>
            </a:r>
          </a:p>
          <a:p>
            <a:pPr fontAlgn="auto">
              <a:lnSpc>
                <a:spcPct val="90000"/>
              </a:lnSpc>
              <a:spcAft>
                <a:spcPts val="0"/>
              </a:spcAft>
              <a:defRPr/>
            </a:pPr>
            <a:r>
              <a:rPr lang="ja-JP" altLang="en-US" sz="2800" dirty="0"/>
              <a:t>発見したいページに特徴的に現れる言葉に注目する。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14290"/>
            <a:ext cx="4357718" cy="6358006"/>
          </a:xfrm>
        </p:spPr>
        <p:txBody>
          <a:bodyPr>
            <a:noAutofit/>
          </a:bodyPr>
          <a:lstStyle/>
          <a:p>
            <a:r>
              <a:rPr lang="en-US" altLang="ja-JP" sz="1800" dirty="0" smtClean="0"/>
              <a:t>〔</a:t>
            </a:r>
            <a:r>
              <a:rPr lang="ja-JP" altLang="en-US" sz="1800" dirty="0" smtClean="0"/>
              <a:t>第</a:t>
            </a:r>
            <a:r>
              <a:rPr lang="en-US" sz="1800" dirty="0" smtClean="0"/>
              <a:t> 1 </a:t>
            </a:r>
            <a:r>
              <a:rPr lang="ja-JP" altLang="en-US" sz="1800" dirty="0" smtClean="0"/>
              <a:t>講</a:t>
            </a:r>
            <a:r>
              <a:rPr lang="en-US" altLang="ja-JP" sz="1800" dirty="0" smtClean="0"/>
              <a:t>〕</a:t>
            </a:r>
          </a:p>
          <a:p>
            <a:r>
              <a:rPr lang="ja-JP" altLang="en-US" sz="1800" dirty="0" smtClean="0"/>
              <a:t>知識イノベーションのプロセス概論</a:t>
            </a:r>
          </a:p>
          <a:p>
            <a:r>
              <a:rPr lang="en-US" altLang="ja-JP" sz="1800" dirty="0" smtClean="0"/>
              <a:t>〔</a:t>
            </a:r>
            <a:r>
              <a:rPr lang="ja-JP" altLang="en-US" sz="1800" dirty="0" smtClean="0"/>
              <a:t>第</a:t>
            </a:r>
            <a:r>
              <a:rPr lang="en-US" sz="1800" dirty="0" smtClean="0"/>
              <a:t> 2 </a:t>
            </a:r>
            <a:r>
              <a:rPr lang="ja-JP" altLang="en-US" sz="1800" dirty="0" smtClean="0"/>
              <a:t>講</a:t>
            </a:r>
            <a:r>
              <a:rPr lang="en-US" altLang="ja-JP" sz="1800" dirty="0" smtClean="0"/>
              <a:t>〕</a:t>
            </a:r>
          </a:p>
          <a:p>
            <a:r>
              <a:rPr lang="ja-JP" altLang="en-US" sz="1800" dirty="0" smtClean="0"/>
              <a:t>情報の「収集と整理」過程を考える　技術と道具</a:t>
            </a:r>
          </a:p>
          <a:p>
            <a:r>
              <a:rPr lang="en-US" altLang="ja-JP" sz="1800" dirty="0" smtClean="0"/>
              <a:t>〔</a:t>
            </a:r>
            <a:r>
              <a:rPr lang="ja-JP" altLang="en-US" sz="1800" dirty="0" smtClean="0"/>
              <a:t>第</a:t>
            </a:r>
            <a:r>
              <a:rPr lang="en-US" sz="1800" dirty="0" smtClean="0"/>
              <a:t> 3 </a:t>
            </a:r>
            <a:r>
              <a:rPr lang="ja-JP" altLang="en-US" sz="1800" dirty="0" smtClean="0"/>
              <a:t>講</a:t>
            </a:r>
            <a:r>
              <a:rPr lang="en-US" altLang="ja-JP" sz="1800" dirty="0" smtClean="0"/>
              <a:t>〕</a:t>
            </a:r>
          </a:p>
          <a:p>
            <a:r>
              <a:rPr lang="ja-JP" altLang="en-US" sz="1800" dirty="0" smtClean="0"/>
              <a:t>情報の「分析と発信」過程を考える　技術と道具</a:t>
            </a:r>
          </a:p>
          <a:p>
            <a:r>
              <a:rPr lang="en-US" altLang="ja-JP" sz="1800" dirty="0" smtClean="0"/>
              <a:t>〔</a:t>
            </a:r>
            <a:r>
              <a:rPr lang="ja-JP" altLang="en-US" sz="1800" dirty="0" smtClean="0"/>
              <a:t>第</a:t>
            </a:r>
            <a:r>
              <a:rPr lang="en-US" sz="1800" dirty="0" smtClean="0"/>
              <a:t> 4 </a:t>
            </a:r>
            <a:r>
              <a:rPr lang="ja-JP" altLang="en-US" sz="1800" dirty="0" smtClean="0"/>
              <a:t>講</a:t>
            </a:r>
            <a:r>
              <a:rPr lang="en-US" altLang="ja-JP" sz="1800" dirty="0" smtClean="0"/>
              <a:t>〕</a:t>
            </a:r>
          </a:p>
          <a:p>
            <a:r>
              <a:rPr lang="ja-JP" altLang="en-US" sz="1800" dirty="0" smtClean="0"/>
              <a:t>革新的な</a:t>
            </a:r>
            <a:r>
              <a:rPr lang="en-US" sz="1800" dirty="0" smtClean="0"/>
              <a:t>PC</a:t>
            </a:r>
            <a:r>
              <a:rPr lang="ja-JP" altLang="en-US" sz="1800" dirty="0" smtClean="0"/>
              <a:t>デスクトップ環境の構築</a:t>
            </a:r>
          </a:p>
          <a:p>
            <a:r>
              <a:rPr lang="en-US" altLang="ja-JP" sz="1800" dirty="0" smtClean="0"/>
              <a:t>〔</a:t>
            </a:r>
            <a:r>
              <a:rPr lang="ja-JP" altLang="en-US" sz="1800" dirty="0" smtClean="0"/>
              <a:t>第</a:t>
            </a:r>
            <a:r>
              <a:rPr lang="en-US" sz="1800" dirty="0" smtClean="0"/>
              <a:t> 5 </a:t>
            </a:r>
            <a:r>
              <a:rPr lang="ja-JP" altLang="en-US" sz="1800" dirty="0" smtClean="0"/>
              <a:t>講</a:t>
            </a:r>
            <a:r>
              <a:rPr lang="en-US" altLang="ja-JP" sz="1800" dirty="0" smtClean="0"/>
              <a:t>〕</a:t>
            </a:r>
          </a:p>
          <a:p>
            <a:r>
              <a:rPr lang="ja-JP" altLang="en-US" sz="1800" dirty="0" smtClean="0"/>
              <a:t>アイデア発想の理論と技術</a:t>
            </a:r>
          </a:p>
          <a:p>
            <a:r>
              <a:rPr lang="en-US" altLang="ja-JP" sz="1800" dirty="0" smtClean="0"/>
              <a:t>〔</a:t>
            </a:r>
            <a:r>
              <a:rPr lang="ja-JP" altLang="en-US" sz="1800" dirty="0" smtClean="0"/>
              <a:t>第</a:t>
            </a:r>
            <a:r>
              <a:rPr lang="en-US" sz="1800" dirty="0" smtClean="0"/>
              <a:t> 6 </a:t>
            </a:r>
            <a:r>
              <a:rPr lang="ja-JP" altLang="en-US" sz="1800" dirty="0" smtClean="0"/>
              <a:t>講</a:t>
            </a:r>
            <a:r>
              <a:rPr lang="en-US" altLang="ja-JP" sz="1800" dirty="0" smtClean="0"/>
              <a:t>〕</a:t>
            </a:r>
          </a:p>
          <a:p>
            <a:r>
              <a:rPr lang="ja-JP" altLang="en-US" sz="1800" dirty="0" smtClean="0"/>
              <a:t>「アイデアマラソン」メソッドと</a:t>
            </a:r>
            <a:r>
              <a:rPr lang="en-US" sz="1800" dirty="0" smtClean="0"/>
              <a:t>WG</a:t>
            </a:r>
            <a:r>
              <a:rPr lang="ja-JP" altLang="en-US" sz="1800" dirty="0" smtClean="0"/>
              <a:t>演習</a:t>
            </a:r>
          </a:p>
          <a:p>
            <a:r>
              <a:rPr lang="en-US" altLang="ja-JP" sz="1800" dirty="0" smtClean="0"/>
              <a:t>〔</a:t>
            </a:r>
            <a:r>
              <a:rPr lang="ja-JP" altLang="en-US" sz="1800" dirty="0" smtClean="0"/>
              <a:t>第</a:t>
            </a:r>
            <a:r>
              <a:rPr lang="en-US" sz="1800" dirty="0" smtClean="0"/>
              <a:t> 7 </a:t>
            </a:r>
            <a:r>
              <a:rPr lang="ja-JP" altLang="en-US" sz="1800" dirty="0" smtClean="0"/>
              <a:t>講</a:t>
            </a:r>
            <a:r>
              <a:rPr lang="en-US" altLang="ja-JP" sz="1800" dirty="0" smtClean="0"/>
              <a:t>〕</a:t>
            </a:r>
          </a:p>
          <a:p>
            <a:r>
              <a:rPr lang="ja-JP" altLang="en-US" sz="1800" dirty="0" smtClean="0"/>
              <a:t>集合知の理論と活用</a:t>
            </a:r>
          </a:p>
          <a:p>
            <a:r>
              <a:rPr lang="en-US" altLang="ja-JP" sz="1800" dirty="0" smtClean="0"/>
              <a:t>〔</a:t>
            </a:r>
            <a:r>
              <a:rPr lang="ja-JP" altLang="en-US" sz="1800" dirty="0" smtClean="0"/>
              <a:t>第</a:t>
            </a:r>
            <a:r>
              <a:rPr lang="en-US" sz="1800" dirty="0" smtClean="0"/>
              <a:t> 8 </a:t>
            </a:r>
            <a:r>
              <a:rPr lang="ja-JP" altLang="en-US" sz="1800" dirty="0" smtClean="0"/>
              <a:t>講</a:t>
            </a:r>
            <a:r>
              <a:rPr lang="en-US" altLang="ja-JP" sz="1800" dirty="0" smtClean="0"/>
              <a:t>〕</a:t>
            </a:r>
          </a:p>
          <a:p>
            <a:r>
              <a:rPr lang="ja-JP" altLang="en-US" sz="1800" dirty="0" smtClean="0"/>
              <a:t>先端的集合知プロジェクトのリーダーとの対話</a:t>
            </a:r>
          </a:p>
        </p:txBody>
      </p:sp>
      <p:sp>
        <p:nvSpPr>
          <p:cNvPr id="4" name="テキスト ボックス 3"/>
          <p:cNvSpPr txBox="1"/>
          <p:nvPr/>
        </p:nvSpPr>
        <p:spPr>
          <a:xfrm>
            <a:off x="4286248" y="214290"/>
            <a:ext cx="4572032" cy="5909310"/>
          </a:xfrm>
          <a:prstGeom prst="rect">
            <a:avLst/>
          </a:prstGeom>
          <a:noFill/>
        </p:spPr>
        <p:txBody>
          <a:bodyPr wrap="square" rtlCol="0">
            <a:spAutoFit/>
          </a:bodyPr>
          <a:lstStyle/>
          <a:p>
            <a:r>
              <a:rPr lang="en-US" altLang="ja-JP" dirty="0" smtClean="0"/>
              <a:t>〔</a:t>
            </a:r>
            <a:r>
              <a:rPr lang="ja-JP" altLang="en-US" dirty="0" smtClean="0"/>
              <a:t>第</a:t>
            </a:r>
            <a:r>
              <a:rPr lang="en-US" dirty="0" smtClean="0"/>
              <a:t> 9 </a:t>
            </a:r>
            <a:r>
              <a:rPr lang="ja-JP" altLang="en-US" dirty="0" smtClean="0"/>
              <a:t>講</a:t>
            </a:r>
            <a:r>
              <a:rPr lang="en-US" altLang="ja-JP" dirty="0" smtClean="0"/>
              <a:t>〕</a:t>
            </a:r>
          </a:p>
          <a:p>
            <a:r>
              <a:rPr lang="ja-JP" altLang="en-US" dirty="0" smtClean="0"/>
              <a:t>ソーシャルネットワークとパーソナルブランディング</a:t>
            </a:r>
          </a:p>
          <a:p>
            <a:r>
              <a:rPr lang="en-US" altLang="ja-JP" dirty="0" smtClean="0"/>
              <a:t>〔</a:t>
            </a:r>
            <a:r>
              <a:rPr lang="ja-JP" altLang="en-US" dirty="0" smtClean="0"/>
              <a:t>第</a:t>
            </a:r>
            <a:r>
              <a:rPr lang="en-US" dirty="0" smtClean="0"/>
              <a:t>10</a:t>
            </a:r>
            <a:r>
              <a:rPr lang="ja-JP" altLang="en-US" dirty="0" smtClean="0"/>
              <a:t>講</a:t>
            </a:r>
            <a:r>
              <a:rPr lang="en-US" altLang="ja-JP" dirty="0" smtClean="0"/>
              <a:t>〕</a:t>
            </a:r>
          </a:p>
          <a:p>
            <a:r>
              <a:rPr lang="ja-JP" altLang="en-US" dirty="0" smtClean="0"/>
              <a:t>ベンチャー精神と創造性　ケーススタディ</a:t>
            </a:r>
          </a:p>
          <a:p>
            <a:r>
              <a:rPr lang="en-US" altLang="ja-JP" dirty="0" smtClean="0"/>
              <a:t>〔</a:t>
            </a:r>
            <a:r>
              <a:rPr lang="ja-JP" altLang="en-US" dirty="0" smtClean="0"/>
              <a:t>第</a:t>
            </a:r>
            <a:r>
              <a:rPr lang="en-US" dirty="0" smtClean="0"/>
              <a:t>11</a:t>
            </a:r>
            <a:r>
              <a:rPr lang="ja-JP" altLang="en-US" dirty="0" smtClean="0"/>
              <a:t>講</a:t>
            </a:r>
            <a:r>
              <a:rPr lang="en-US" altLang="ja-JP" dirty="0" smtClean="0"/>
              <a:t>〕</a:t>
            </a:r>
          </a:p>
          <a:p>
            <a:r>
              <a:rPr lang="ja-JP" altLang="en-US" dirty="0" smtClean="0"/>
              <a:t>インターネット時代のハイパー読書術</a:t>
            </a:r>
          </a:p>
          <a:p>
            <a:r>
              <a:rPr lang="en-US" altLang="ja-JP" dirty="0" smtClean="0"/>
              <a:t>〔</a:t>
            </a:r>
            <a:r>
              <a:rPr lang="ja-JP" altLang="en-US" dirty="0" smtClean="0"/>
              <a:t>第</a:t>
            </a:r>
            <a:r>
              <a:rPr lang="en-US" dirty="0" smtClean="0"/>
              <a:t>12</a:t>
            </a:r>
            <a:r>
              <a:rPr lang="ja-JP" altLang="en-US" dirty="0" smtClean="0"/>
              <a:t>講</a:t>
            </a:r>
            <a:r>
              <a:rPr lang="en-US" altLang="ja-JP" dirty="0" smtClean="0"/>
              <a:t>〕</a:t>
            </a:r>
          </a:p>
          <a:p>
            <a:r>
              <a:rPr lang="ja-JP" altLang="en-US" dirty="0" smtClean="0"/>
              <a:t>変貌するマスメディアとイノベーション</a:t>
            </a:r>
          </a:p>
          <a:p>
            <a:r>
              <a:rPr lang="en-US" altLang="ja-JP" dirty="0" smtClean="0"/>
              <a:t>〔</a:t>
            </a:r>
            <a:r>
              <a:rPr lang="ja-JP" altLang="en-US" dirty="0" smtClean="0"/>
              <a:t>第</a:t>
            </a:r>
            <a:r>
              <a:rPr lang="en-US" dirty="0" smtClean="0"/>
              <a:t>13</a:t>
            </a:r>
            <a:r>
              <a:rPr lang="ja-JP" altLang="en-US" dirty="0" smtClean="0"/>
              <a:t>講</a:t>
            </a:r>
            <a:r>
              <a:rPr lang="en-US" altLang="ja-JP" dirty="0" smtClean="0"/>
              <a:t>〕</a:t>
            </a:r>
          </a:p>
          <a:p>
            <a:r>
              <a:rPr lang="ja-JP" altLang="en-US" dirty="0" smtClean="0"/>
              <a:t>創発するチームの作り方</a:t>
            </a:r>
          </a:p>
          <a:p>
            <a:r>
              <a:rPr lang="en-US" altLang="ja-JP" dirty="0" smtClean="0"/>
              <a:t>〔</a:t>
            </a:r>
            <a:r>
              <a:rPr lang="ja-JP" altLang="en-US" dirty="0" smtClean="0"/>
              <a:t>第</a:t>
            </a:r>
            <a:r>
              <a:rPr lang="en-US" dirty="0" smtClean="0"/>
              <a:t>14</a:t>
            </a:r>
            <a:r>
              <a:rPr lang="ja-JP" altLang="en-US" dirty="0" smtClean="0"/>
              <a:t>講</a:t>
            </a:r>
            <a:r>
              <a:rPr lang="en-US" altLang="ja-JP" dirty="0" smtClean="0"/>
              <a:t>〕</a:t>
            </a:r>
          </a:p>
          <a:p>
            <a:r>
              <a:rPr lang="ja-JP" altLang="en-US" dirty="0" smtClean="0"/>
              <a:t>総合演習の課題発表と制作</a:t>
            </a:r>
          </a:p>
          <a:p>
            <a:r>
              <a:rPr lang="en-US" altLang="ja-JP" dirty="0" smtClean="0"/>
              <a:t>〔</a:t>
            </a:r>
            <a:r>
              <a:rPr lang="ja-JP" altLang="en-US" dirty="0" smtClean="0"/>
              <a:t>第</a:t>
            </a:r>
            <a:r>
              <a:rPr lang="en-US" dirty="0" smtClean="0"/>
              <a:t>15</a:t>
            </a:r>
            <a:r>
              <a:rPr lang="ja-JP" altLang="en-US" dirty="0" smtClean="0"/>
              <a:t>講</a:t>
            </a:r>
            <a:r>
              <a:rPr lang="en-US" altLang="ja-JP" dirty="0" smtClean="0"/>
              <a:t>〕</a:t>
            </a:r>
          </a:p>
          <a:p>
            <a:r>
              <a:rPr lang="ja-JP" altLang="en-US" dirty="0" smtClean="0"/>
              <a:t>総合演習　発表と講評</a:t>
            </a:r>
            <a:endParaRPr lang="en-US" altLang="ja-JP" dirty="0" smtClean="0"/>
          </a:p>
          <a:p>
            <a:endParaRPr kumimoji="1" lang="en-US" altLang="ja-JP" dirty="0" smtClean="0"/>
          </a:p>
          <a:p>
            <a:endParaRPr lang="en-US" altLang="ja-JP" dirty="0" smtClean="0"/>
          </a:p>
          <a:p>
            <a:r>
              <a:rPr lang="ja-JP" altLang="en-US" dirty="0" smtClean="0"/>
              <a:t>スタイル：</a:t>
            </a:r>
            <a:endParaRPr lang="en-US" altLang="ja-JP" dirty="0" smtClean="0"/>
          </a:p>
          <a:p>
            <a:r>
              <a:rPr lang="ja-JP" altLang="en-US" dirty="0" smtClean="0"/>
              <a:t>レクチャー　５０％</a:t>
            </a:r>
            <a:endParaRPr lang="en-US" altLang="ja-JP" dirty="0" smtClean="0"/>
          </a:p>
          <a:p>
            <a:r>
              <a:rPr kumimoji="1" lang="ja-JP" altLang="en-US" dirty="0" smtClean="0"/>
              <a:t>ワーキンググループ　３０％</a:t>
            </a:r>
            <a:endParaRPr kumimoji="1" lang="en-US" altLang="ja-JP" dirty="0" smtClean="0"/>
          </a:p>
          <a:p>
            <a:r>
              <a:rPr lang="ja-JP" altLang="en-US" dirty="0" smtClean="0"/>
              <a:t>外部講師　２０％</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smtClean="0"/>
              <a:t>３　ドメイン指定</a:t>
            </a:r>
          </a:p>
        </p:txBody>
      </p:sp>
      <p:sp>
        <p:nvSpPr>
          <p:cNvPr id="16387" name="Rectangle 3"/>
          <p:cNvSpPr>
            <a:spLocks noGrp="1" noChangeArrowheads="1"/>
          </p:cNvSpPr>
          <p:nvPr>
            <p:ph type="body" idx="1"/>
          </p:nvPr>
        </p:nvSpPr>
        <p:spPr/>
        <p:txBody>
          <a:bodyPr/>
          <a:lstStyle/>
          <a:p>
            <a:r>
              <a:rPr lang="ja-JP" altLang="en-US" dirty="0" smtClean="0"/>
              <a:t>「</a:t>
            </a:r>
            <a:r>
              <a:rPr lang="en-US" altLang="ja-JP" dirty="0" err="1" smtClean="0"/>
              <a:t>site:tgs.tama.ac.jp</a:t>
            </a:r>
            <a:r>
              <a:rPr lang="en-US" altLang="ja-JP" dirty="0" smtClean="0"/>
              <a:t> </a:t>
            </a:r>
            <a:r>
              <a:rPr lang="ja-JP" altLang="en-US" dirty="0" smtClean="0"/>
              <a:t>橋本」</a:t>
            </a:r>
          </a:p>
          <a:p>
            <a:endParaRPr lang="ja-JP" altLang="en-US" dirty="0" smtClean="0"/>
          </a:p>
          <a:p>
            <a:r>
              <a:rPr lang="ja-JP" altLang="en-US" dirty="0" smtClean="0"/>
              <a:t>検索機能がないサイトを検索する</a:t>
            </a:r>
          </a:p>
          <a:p>
            <a:r>
              <a:rPr lang="ja-JP" altLang="en-US" dirty="0" smtClean="0"/>
              <a:t>デジハリのサイトから校長先生の情報を探す</a:t>
            </a:r>
          </a:p>
          <a:p>
            <a:endParaRPr lang="ja-JP" altLang="en-US" dirty="0" smtClean="0"/>
          </a:p>
          <a:p>
            <a:r>
              <a:rPr lang="ja-JP" altLang="en-US" dirty="0" smtClean="0"/>
              <a:t>「</a:t>
            </a:r>
            <a:r>
              <a:rPr lang="en-US" altLang="ja-JP" dirty="0" smtClean="0"/>
              <a:t>site:*.</a:t>
            </a:r>
            <a:r>
              <a:rPr lang="en-US" altLang="ja-JP" dirty="0" err="1" smtClean="0"/>
              <a:t>ac.jp</a:t>
            </a:r>
            <a:r>
              <a:rPr lang="ja-JP" altLang="en-US" dirty="0" smtClean="0"/>
              <a:t>」　学術関連を探す</a:t>
            </a:r>
          </a:p>
          <a:p>
            <a:r>
              <a:rPr lang="ja-JP" altLang="en-US" dirty="0" smtClean="0"/>
              <a:t>「</a:t>
            </a:r>
            <a:r>
              <a:rPr lang="en-US" altLang="ja-JP" dirty="0" smtClean="0"/>
              <a:t>site:*.</a:t>
            </a:r>
            <a:r>
              <a:rPr lang="en-US" altLang="ja-JP" dirty="0" err="1" smtClean="0"/>
              <a:t>go.jp</a:t>
            </a:r>
            <a:r>
              <a:rPr lang="ja-JP" altLang="en-US" dirty="0" smtClean="0"/>
              <a:t>」　政府公式を探す</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smtClean="0"/>
              <a:t>４　イメージ検索</a:t>
            </a:r>
          </a:p>
        </p:txBody>
      </p:sp>
      <p:sp>
        <p:nvSpPr>
          <p:cNvPr id="17411" name="Rectangle 3"/>
          <p:cNvSpPr>
            <a:spLocks noGrp="1" noChangeArrowheads="1"/>
          </p:cNvSpPr>
          <p:nvPr>
            <p:ph type="body" idx="1"/>
          </p:nvPr>
        </p:nvSpPr>
        <p:spPr/>
        <p:txBody>
          <a:bodyPr/>
          <a:lstStyle/>
          <a:p>
            <a:r>
              <a:rPr lang="ja-JP" altLang="en-US" smtClean="0"/>
              <a:t>画像につけられた説明文や同じページに登場するキーワードを検索するのが画像検索</a:t>
            </a:r>
            <a:endParaRPr lang="en-US" altLang="ja-JP" smtClean="0"/>
          </a:p>
          <a:p>
            <a:endParaRPr lang="en-US" altLang="ja-JP" smtClean="0"/>
          </a:p>
          <a:p>
            <a:r>
              <a:rPr lang="ja-JP" altLang="en-US" smtClean="0"/>
              <a:t>「ユーザー数」、「成長率」など抽象語で検索するとまとまった情報にたどりつける</a:t>
            </a:r>
          </a:p>
          <a:p>
            <a:endParaRPr lang="ja-JP" altLang="en-US" smtClean="0"/>
          </a:p>
          <a:p>
            <a:endParaRPr lang="ja-JP" altLang="en-US" smtClean="0"/>
          </a:p>
          <a:p>
            <a:r>
              <a:rPr lang="ja-JP" altLang="en-US" smtClean="0"/>
              <a:t>変化球：　松浦亜弥 </a:t>
            </a:r>
            <a:r>
              <a:rPr lang="en-US" altLang="ja-JP" smtClean="0"/>
              <a:t>1024 768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mtClean="0"/>
              <a:t>５　ファイル形式で絞る</a:t>
            </a:r>
          </a:p>
        </p:txBody>
      </p:sp>
      <p:sp>
        <p:nvSpPr>
          <p:cNvPr id="18435" name="Rectangle 3"/>
          <p:cNvSpPr>
            <a:spLocks noGrp="1" noChangeArrowheads="1"/>
          </p:cNvSpPr>
          <p:nvPr>
            <p:ph type="body" idx="1"/>
          </p:nvPr>
        </p:nvSpPr>
        <p:spPr/>
        <p:txBody>
          <a:bodyPr/>
          <a:lstStyle/>
          <a:p>
            <a:r>
              <a:rPr lang="en-US" altLang="ja-JP" smtClean="0"/>
              <a:t>filetype:pdf </a:t>
            </a:r>
            <a:r>
              <a:rPr lang="ja-JP" altLang="en-US" smtClean="0"/>
              <a:t>検索</a:t>
            </a:r>
          </a:p>
          <a:p>
            <a:endParaRPr lang="ja-JP" altLang="en-US" smtClean="0"/>
          </a:p>
          <a:p>
            <a:r>
              <a:rPr lang="en-US" altLang="ja-JP" smtClean="0"/>
              <a:t>PDF</a:t>
            </a:r>
            <a:r>
              <a:rPr lang="ja-JP" altLang="en-US" smtClean="0"/>
              <a:t>形式で、「検索」というキーワードが入った文書のみが検索対象になる。</a:t>
            </a:r>
          </a:p>
          <a:p>
            <a:endParaRPr lang="ja-JP" altLang="en-US" smtClean="0"/>
          </a:p>
          <a:p>
            <a:r>
              <a:rPr lang="en-US" altLang="ja-JP" smtClean="0"/>
              <a:t>filetype:ppt  filetype:doc filetype:xls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smtClean="0"/>
              <a:t>６　オプション検索画面を使う　</a:t>
            </a:r>
          </a:p>
        </p:txBody>
      </p:sp>
      <p:sp>
        <p:nvSpPr>
          <p:cNvPr id="19459" name="Rectangle 3"/>
          <p:cNvSpPr>
            <a:spLocks noGrp="1" noChangeArrowheads="1"/>
          </p:cNvSpPr>
          <p:nvPr>
            <p:ph type="body" idx="1"/>
          </p:nvPr>
        </p:nvSpPr>
        <p:spPr/>
        <p:txBody>
          <a:bodyPr/>
          <a:lstStyle/>
          <a:p>
            <a:pPr>
              <a:lnSpc>
                <a:spcPct val="90000"/>
              </a:lnSpc>
            </a:pPr>
            <a:r>
              <a:rPr lang="ja-JP" altLang="en-US" dirty="0" smtClean="0"/>
              <a:t>オプション検索</a:t>
            </a:r>
            <a:r>
              <a:rPr lang="en-US" altLang="ja-JP" dirty="0" smtClean="0">
                <a:hlinkClick r:id="rId3"/>
              </a:rPr>
              <a:t>http://www.google.co.jp/advanced_search?hl=ja</a:t>
            </a:r>
            <a:endParaRPr lang="en-US" altLang="ja-JP" dirty="0" smtClean="0"/>
          </a:p>
          <a:p>
            <a:pPr>
              <a:lnSpc>
                <a:spcPct val="90000"/>
              </a:lnSpc>
            </a:pPr>
            <a:r>
              <a:rPr lang="ja-JP" altLang="en-US" dirty="0" smtClean="0"/>
              <a:t>言語、地域、</a:t>
            </a:r>
            <a:r>
              <a:rPr lang="ja-JP" altLang="en-US" smtClean="0"/>
              <a:t>ファイルタイプ</a:t>
            </a:r>
            <a:r>
              <a:rPr lang="ja-JP" altLang="en-US" smtClean="0"/>
              <a:t>、日付</a:t>
            </a:r>
            <a:r>
              <a:rPr lang="ja-JP" altLang="en-US" smtClean="0"/>
              <a:t>、範囲、ドメイン、使用権、類似ページ、リンクページ</a:t>
            </a:r>
            <a:endParaRPr lang="en-US" altLang="ja-JP" dirty="0" smtClean="0"/>
          </a:p>
          <a:p>
            <a:pPr>
              <a:lnSpc>
                <a:spcPct val="90000"/>
              </a:lnSpc>
            </a:pPr>
            <a:endParaRPr lang="en-US" altLang="ja-JP"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smtClean="0"/>
              <a:t>７　とは、といえば、どうよ</a:t>
            </a:r>
          </a:p>
        </p:txBody>
      </p:sp>
      <p:sp>
        <p:nvSpPr>
          <p:cNvPr id="20483" name="Rectangle 3"/>
          <p:cNvSpPr>
            <a:spLocks noGrp="1" noChangeArrowheads="1"/>
          </p:cNvSpPr>
          <p:nvPr>
            <p:ph type="body" idx="1"/>
          </p:nvPr>
        </p:nvSpPr>
        <p:spPr/>
        <p:txBody>
          <a:bodyPr/>
          <a:lstStyle/>
          <a:p>
            <a:pPr>
              <a:lnSpc>
                <a:spcPct val="90000"/>
              </a:lnSpc>
            </a:pPr>
            <a:r>
              <a:rPr lang="ja-JP" altLang="en-US" smtClean="0"/>
              <a:t>デジタルハリウッドとは</a:t>
            </a:r>
          </a:p>
          <a:p>
            <a:pPr>
              <a:lnSpc>
                <a:spcPct val="90000"/>
              </a:lnSpc>
            </a:pPr>
            <a:r>
              <a:rPr lang="ja-JP" altLang="en-US" smtClean="0"/>
              <a:t>検索エンジンとは</a:t>
            </a:r>
          </a:p>
          <a:p>
            <a:pPr>
              <a:lnSpc>
                <a:spcPct val="90000"/>
              </a:lnSpc>
            </a:pPr>
            <a:r>
              <a:rPr lang="en-US" altLang="ja-JP" smtClean="0"/>
              <a:t>XML</a:t>
            </a:r>
            <a:r>
              <a:rPr lang="ja-JP" altLang="en-US" smtClean="0"/>
              <a:t>とは</a:t>
            </a:r>
          </a:p>
          <a:p>
            <a:pPr>
              <a:lnSpc>
                <a:spcPct val="90000"/>
              </a:lnSpc>
            </a:pPr>
            <a:endParaRPr lang="ja-JP" altLang="en-US" smtClean="0"/>
          </a:p>
          <a:p>
            <a:pPr>
              <a:lnSpc>
                <a:spcPct val="90000"/>
              </a:lnSpc>
            </a:pPr>
            <a:r>
              <a:rPr lang="ja-JP" altLang="en-US" smtClean="0"/>
              <a:t>とは、といえば、どうよ、などをつけることで</a:t>
            </a:r>
          </a:p>
          <a:p>
            <a:pPr lvl="1">
              <a:lnSpc>
                <a:spcPct val="90000"/>
              </a:lnSpc>
            </a:pPr>
            <a:r>
              <a:rPr lang="ja-JP" altLang="en-US" smtClean="0"/>
              <a:t>定義</a:t>
            </a:r>
          </a:p>
          <a:p>
            <a:pPr lvl="1">
              <a:lnSpc>
                <a:spcPct val="90000"/>
              </a:lnSpc>
            </a:pPr>
            <a:r>
              <a:rPr lang="ja-JP" altLang="en-US" smtClean="0"/>
              <a:t>評価</a:t>
            </a:r>
          </a:p>
          <a:p>
            <a:pPr lvl="1">
              <a:lnSpc>
                <a:spcPct val="90000"/>
              </a:lnSpc>
            </a:pPr>
            <a:r>
              <a:rPr lang="ja-JP" altLang="en-US" smtClean="0"/>
              <a:t>関連</a:t>
            </a:r>
          </a:p>
          <a:p>
            <a:pPr lvl="2">
              <a:lnSpc>
                <a:spcPct val="90000"/>
              </a:lnSpc>
              <a:buFontTx/>
              <a:buNone/>
            </a:pPr>
            <a:r>
              <a:rPr lang="ja-JP" altLang="en-US" smtClean="0"/>
              <a:t>など広げて探すことができる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endParaRPr lang="ja-JP" altLang="en-US" smtClean="0"/>
          </a:p>
        </p:txBody>
      </p:sp>
      <p:sp>
        <p:nvSpPr>
          <p:cNvPr id="21507" name="コンテンツ プレースホルダ 2"/>
          <p:cNvSpPr>
            <a:spLocks noGrp="1"/>
          </p:cNvSpPr>
          <p:nvPr>
            <p:ph idx="1"/>
          </p:nvPr>
        </p:nvSpPr>
        <p:spPr/>
        <p:txBody>
          <a:bodyPr/>
          <a:lstStyle/>
          <a:p>
            <a:r>
              <a:rPr lang="ja-JP" altLang="en-US" dirty="0" smtClean="0"/>
              <a:t>検索キーワードの工夫</a:t>
            </a:r>
            <a:endParaRPr lang="en-US" altLang="ja-JP" dirty="0" smtClean="0"/>
          </a:p>
          <a:p>
            <a:pPr lvl="1"/>
            <a:r>
              <a:rPr lang="ja-JP" altLang="en-US" dirty="0" smtClean="0"/>
              <a:t>例</a:t>
            </a:r>
            <a:r>
              <a:rPr lang="ja-JP" altLang="en-US" dirty="0" smtClean="0">
                <a:hlinkClick r:id="rId3"/>
              </a:rPr>
              <a:t>１</a:t>
            </a:r>
            <a:r>
              <a:rPr lang="ja-JP" altLang="en-US" dirty="0" smtClean="0"/>
              <a:t>，</a:t>
            </a:r>
            <a:r>
              <a:rPr lang="ja-JP" altLang="en-US" dirty="0" smtClean="0">
                <a:hlinkClick r:id="rId4"/>
              </a:rPr>
              <a:t>２</a:t>
            </a:r>
            <a:r>
              <a:rPr lang="ja-JP" altLang="en-US" dirty="0" smtClean="0"/>
              <a:t>，</a:t>
            </a:r>
            <a:r>
              <a:rPr lang="ja-JP" altLang="en-US" dirty="0" smtClean="0">
                <a:hlinkClick r:id="rId5"/>
              </a:rPr>
              <a:t>３</a:t>
            </a:r>
            <a:r>
              <a:rPr lang="ja-JP" altLang="en-US" dirty="0" smtClean="0"/>
              <a:t>，</a:t>
            </a:r>
            <a:r>
              <a:rPr lang="ja-JP" altLang="en-US" dirty="0" smtClean="0">
                <a:hlinkClick r:id="rId6"/>
              </a:rPr>
              <a:t>４</a:t>
            </a:r>
            <a:r>
              <a:rPr lang="ja-JP" altLang="en-US" dirty="0" smtClean="0"/>
              <a:t>，</a:t>
            </a:r>
            <a:r>
              <a:rPr lang="ja-JP" altLang="en-US" dirty="0" smtClean="0">
                <a:hlinkClick r:id="rId7"/>
              </a:rPr>
              <a:t>５</a:t>
            </a:r>
            <a:r>
              <a:rPr lang="ja-JP" altLang="en-US" dirty="0" smtClean="0"/>
              <a:t>，</a:t>
            </a:r>
            <a:r>
              <a:rPr lang="ja-JP" altLang="en-US" dirty="0" smtClean="0">
                <a:hlinkClick r:id="rId8"/>
              </a:rPr>
              <a:t>６</a:t>
            </a:r>
            <a:r>
              <a:rPr lang="ja-JP" altLang="en-US" dirty="0" smtClean="0"/>
              <a:t>，</a:t>
            </a:r>
            <a:r>
              <a:rPr lang="ja-JP" altLang="en-US" dirty="0" smtClean="0">
                <a:hlinkClick r:id="rId9"/>
              </a:rPr>
              <a:t>７</a:t>
            </a:r>
            <a:r>
              <a:rPr lang="ja-JP" altLang="en-US" dirty="0" smtClean="0"/>
              <a:t>，</a:t>
            </a:r>
            <a:r>
              <a:rPr lang="ja-JP" altLang="en-US" dirty="0" smtClean="0">
                <a:hlinkClick r:id="rId10"/>
              </a:rPr>
              <a:t>８</a:t>
            </a:r>
            <a:r>
              <a:rPr lang="en-US" altLang="ja-JP" dirty="0" smtClean="0"/>
              <a:t>,</a:t>
            </a:r>
            <a:r>
              <a:rPr lang="ja-JP" altLang="en-US" dirty="0" smtClean="0">
                <a:hlinkClick r:id="rId11"/>
              </a:rPr>
              <a:t>９</a:t>
            </a:r>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デスクトップの７つ道具</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別紙</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googledesktops02.jpg"/>
          <p:cNvPicPr>
            <a:picLocks noGrp="1" noChangeAspect="1"/>
          </p:cNvPicPr>
          <p:nvPr>
            <p:ph idx="1"/>
          </p:nvPr>
        </p:nvPicPr>
        <p:blipFill>
          <a:blip r:embed="rId3"/>
          <a:stretch>
            <a:fillRect/>
          </a:stretch>
        </p:blipFill>
        <p:spPr>
          <a:xfrm>
            <a:off x="0" y="1500174"/>
            <a:ext cx="9144000" cy="5150349"/>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googledesktops01.jpg"/>
          <p:cNvPicPr>
            <a:picLocks noGrp="1" noChangeAspect="1"/>
          </p:cNvPicPr>
          <p:nvPr>
            <p:ph idx="1"/>
          </p:nvPr>
        </p:nvPicPr>
        <p:blipFill>
          <a:blip r:embed="rId3"/>
          <a:stretch>
            <a:fillRect/>
          </a:stretch>
        </p:blipFill>
        <p:spPr>
          <a:xfrm>
            <a:off x="0" y="642918"/>
            <a:ext cx="10562257" cy="5949181"/>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a:t>
            </a:r>
            <a:r>
              <a:rPr kumimoji="1" lang="ja-JP" altLang="en-US" dirty="0" smtClean="0"/>
              <a:t>履歴の一覧表示</a:t>
            </a:r>
            <a:endParaRPr kumimoji="1" lang="ja-JP" altLang="en-US" dirty="0"/>
          </a:p>
        </p:txBody>
      </p:sp>
      <p:pic>
        <p:nvPicPr>
          <p:cNvPr id="4" name="コンテンツ プレースホルダ 3" descr="Googlehistory01.jpg"/>
          <p:cNvPicPr>
            <a:picLocks noGrp="1" noChangeAspect="1"/>
          </p:cNvPicPr>
          <p:nvPr>
            <p:ph idx="1"/>
          </p:nvPr>
        </p:nvPicPr>
        <p:blipFill>
          <a:blip r:embed="rId3"/>
          <a:stretch>
            <a:fillRect/>
          </a:stretch>
        </p:blipFill>
        <p:spPr>
          <a:xfrm>
            <a:off x="211654" y="1500174"/>
            <a:ext cx="8932346" cy="456160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fontAlgn="auto">
              <a:spcAft>
                <a:spcPts val="0"/>
              </a:spcAft>
              <a:defRPr/>
            </a:pPr>
            <a:r>
              <a:rPr lang="ja-JP" altLang="en-US" dirty="0"/>
              <a:t>講師</a:t>
            </a:r>
            <a:r>
              <a:rPr lang="ja-JP" altLang="en-US" dirty="0" smtClean="0"/>
              <a:t>プロフィール</a:t>
            </a:r>
            <a:r>
              <a:rPr lang="en-US" altLang="ja-JP" dirty="0" smtClean="0"/>
              <a:t/>
            </a:r>
            <a:br>
              <a:rPr lang="en-US" altLang="ja-JP" dirty="0" smtClean="0"/>
            </a:br>
            <a:r>
              <a:rPr lang="ja-JP" altLang="en-US" dirty="0"/>
              <a:t>橋</a:t>
            </a:r>
            <a:r>
              <a:rPr lang="ja-JP" altLang="en-US" dirty="0" smtClean="0"/>
              <a:t>本大也（</a:t>
            </a:r>
            <a:r>
              <a:rPr lang="en-US" altLang="ja-JP" dirty="0" smtClean="0"/>
              <a:t>Hashimoto Daiya</a:t>
            </a:r>
            <a:r>
              <a:rPr lang="ja-JP" altLang="en-US" dirty="0" smtClean="0"/>
              <a:t>）</a:t>
            </a:r>
          </a:p>
        </p:txBody>
      </p:sp>
      <p:sp>
        <p:nvSpPr>
          <p:cNvPr id="4099" name="Rectangle 3"/>
          <p:cNvSpPr>
            <a:spLocks noGrp="1" noChangeArrowheads="1"/>
          </p:cNvSpPr>
          <p:nvPr>
            <p:ph type="body" idx="1"/>
          </p:nvPr>
        </p:nvSpPr>
        <p:spPr/>
        <p:txBody>
          <a:bodyPr rtlCol="0">
            <a:normAutofit fontScale="70000" lnSpcReduction="20000"/>
          </a:bodyPr>
          <a:lstStyle/>
          <a:p>
            <a:pPr>
              <a:lnSpc>
                <a:spcPct val="90000"/>
              </a:lnSpc>
              <a:defRPr/>
            </a:pPr>
            <a:r>
              <a:rPr lang="ja-JP" altLang="en-US" sz="3400" dirty="0" smtClean="0"/>
              <a:t>データセクション（株）　代表取締役</a:t>
            </a:r>
          </a:p>
          <a:p>
            <a:pPr fontAlgn="auto">
              <a:lnSpc>
                <a:spcPct val="90000"/>
              </a:lnSpc>
              <a:spcAft>
                <a:spcPts val="0"/>
              </a:spcAft>
              <a:defRPr/>
            </a:pPr>
            <a:r>
              <a:rPr lang="ja-JP" altLang="en-US" sz="3400" dirty="0" smtClean="0"/>
              <a:t>（株）</a:t>
            </a:r>
            <a:r>
              <a:rPr lang="en-US" altLang="ja-JP" sz="3400" dirty="0" err="1" smtClean="0"/>
              <a:t>ngi</a:t>
            </a:r>
            <a:r>
              <a:rPr lang="en-US" altLang="ja-JP" sz="3400" dirty="0" smtClean="0"/>
              <a:t> group ngi</a:t>
            </a:r>
            <a:r>
              <a:rPr lang="ja-JP" altLang="en-US" sz="3400" dirty="0" smtClean="0"/>
              <a:t>イノベーションラボ所長</a:t>
            </a:r>
            <a:endParaRPr lang="en-US" altLang="ja-JP" sz="3400" dirty="0" smtClean="0"/>
          </a:p>
          <a:p>
            <a:pPr fontAlgn="auto">
              <a:lnSpc>
                <a:spcPct val="90000"/>
              </a:lnSpc>
              <a:spcAft>
                <a:spcPts val="0"/>
              </a:spcAft>
              <a:defRPr/>
            </a:pPr>
            <a:r>
              <a:rPr lang="en-US" altLang="ja-JP" sz="2800" dirty="0" smtClean="0"/>
              <a:t>               </a:t>
            </a:r>
            <a:r>
              <a:rPr lang="ja-JP" altLang="en-US" sz="2800" dirty="0" smtClean="0"/>
              <a:t>兼　投資事業本部　パートナー</a:t>
            </a:r>
            <a:endParaRPr lang="en-US" altLang="ja-JP" sz="2800" dirty="0" smtClean="0"/>
          </a:p>
          <a:p>
            <a:pPr fontAlgn="auto">
              <a:lnSpc>
                <a:spcPct val="90000"/>
              </a:lnSpc>
              <a:spcAft>
                <a:spcPts val="0"/>
              </a:spcAft>
              <a:defRPr/>
            </a:pPr>
            <a:r>
              <a:rPr lang="ja-JP" altLang="en-US" sz="2800" dirty="0" smtClean="0"/>
              <a:t>（株）早稲田情報技術研究所　取締役</a:t>
            </a:r>
          </a:p>
          <a:p>
            <a:pPr fontAlgn="auto">
              <a:lnSpc>
                <a:spcPct val="90000"/>
              </a:lnSpc>
              <a:spcAft>
                <a:spcPts val="0"/>
              </a:spcAft>
              <a:defRPr/>
            </a:pPr>
            <a:r>
              <a:rPr lang="ja-JP" altLang="en-US" sz="2800" dirty="0" smtClean="0"/>
              <a:t>（株）メタキャスト　取締役</a:t>
            </a:r>
            <a:endParaRPr lang="en-US" altLang="ja-JP" sz="2800" dirty="0" smtClean="0"/>
          </a:p>
          <a:p>
            <a:pPr fontAlgn="auto">
              <a:lnSpc>
                <a:spcPct val="90000"/>
              </a:lnSpc>
              <a:spcAft>
                <a:spcPts val="0"/>
              </a:spcAft>
              <a:defRPr/>
            </a:pPr>
            <a:r>
              <a:rPr lang="ja-JP" altLang="en-US" sz="2800" dirty="0" smtClean="0"/>
              <a:t>（株）日本技芸　取締役</a:t>
            </a:r>
          </a:p>
          <a:p>
            <a:pPr fontAlgn="auto">
              <a:lnSpc>
                <a:spcPct val="90000"/>
              </a:lnSpc>
              <a:spcAft>
                <a:spcPts val="0"/>
              </a:spcAft>
              <a:defRPr/>
            </a:pPr>
            <a:r>
              <a:rPr lang="ja-JP" altLang="en-US" sz="2800" dirty="0" smtClean="0"/>
              <a:t>デジタルハリウッド大学　准教授</a:t>
            </a:r>
            <a:endParaRPr lang="en-US" altLang="ja-JP" sz="2800" dirty="0" smtClean="0"/>
          </a:p>
          <a:p>
            <a:pPr lvl="1" fontAlgn="auto">
              <a:lnSpc>
                <a:spcPct val="90000"/>
              </a:lnSpc>
              <a:spcAft>
                <a:spcPts val="0"/>
              </a:spcAft>
              <a:defRPr/>
            </a:pPr>
            <a:r>
              <a:rPr lang="ja-JP" altLang="en-US" sz="2400" dirty="0" smtClean="0"/>
              <a:t>授業「リサーチ＆プランニング」</a:t>
            </a:r>
            <a:endParaRPr lang="en-US" altLang="ja-JP" sz="2400" dirty="0" smtClean="0"/>
          </a:p>
          <a:p>
            <a:pPr fontAlgn="auto">
              <a:lnSpc>
                <a:spcPct val="90000"/>
              </a:lnSpc>
              <a:spcAft>
                <a:spcPts val="0"/>
              </a:spcAft>
              <a:defRPr/>
            </a:pPr>
            <a:r>
              <a:rPr lang="ja-JP" altLang="en-US" sz="2800" dirty="0"/>
              <a:t>多摩大</a:t>
            </a:r>
            <a:r>
              <a:rPr lang="ja-JP" altLang="en-US" sz="2800" dirty="0" smtClean="0"/>
              <a:t>学　大学院　経営情報学科　客員准教授</a:t>
            </a:r>
            <a:endParaRPr lang="en-US" altLang="ja-JP" sz="2800" dirty="0" smtClean="0"/>
          </a:p>
          <a:p>
            <a:pPr lvl="1" fontAlgn="auto">
              <a:lnSpc>
                <a:spcPct val="90000"/>
              </a:lnSpc>
              <a:spcAft>
                <a:spcPts val="0"/>
              </a:spcAft>
              <a:defRPr/>
            </a:pPr>
            <a:r>
              <a:rPr lang="ja-JP" altLang="en-US" sz="2400" dirty="0" smtClean="0"/>
              <a:t>授業「知識イノベーション論」</a:t>
            </a:r>
          </a:p>
          <a:p>
            <a:pPr fontAlgn="auto">
              <a:lnSpc>
                <a:spcPct val="90000"/>
              </a:lnSpc>
              <a:spcAft>
                <a:spcPts val="0"/>
              </a:spcAft>
              <a:defRPr/>
            </a:pPr>
            <a:r>
              <a:rPr lang="en-US" altLang="ja-JP" sz="2800" dirty="0" smtClean="0"/>
              <a:t>NPO</a:t>
            </a:r>
            <a:r>
              <a:rPr lang="ja-JP" altLang="en-US" sz="2800" dirty="0" smtClean="0"/>
              <a:t>法人　オーバルリンク</a:t>
            </a:r>
            <a:r>
              <a:rPr lang="en-US" altLang="ja-JP" sz="2800" dirty="0" smtClean="0"/>
              <a:t>I/O</a:t>
            </a:r>
            <a:r>
              <a:rPr lang="ja-JP" altLang="en-US" sz="2800" dirty="0" smtClean="0"/>
              <a:t>　理事</a:t>
            </a:r>
          </a:p>
          <a:p>
            <a:pPr fontAlgn="auto">
              <a:lnSpc>
                <a:spcPct val="90000"/>
              </a:lnSpc>
              <a:spcAft>
                <a:spcPts val="0"/>
              </a:spcAft>
              <a:defRPr/>
            </a:pPr>
            <a:r>
              <a:rPr lang="ja-JP" altLang="en-US" sz="2800" dirty="0" smtClean="0"/>
              <a:t>情報考学 </a:t>
            </a:r>
            <a:r>
              <a:rPr lang="en-US" altLang="ja-JP" sz="2800" dirty="0" smtClean="0"/>
              <a:t>Passion For The Future</a:t>
            </a:r>
            <a:r>
              <a:rPr lang="ja-JP" altLang="en-US" sz="2800" dirty="0" smtClean="0"/>
              <a:t>ブログ</a:t>
            </a:r>
          </a:p>
          <a:p>
            <a:pPr lvl="1" fontAlgn="auto">
              <a:lnSpc>
                <a:spcPct val="90000"/>
              </a:lnSpc>
              <a:spcAft>
                <a:spcPts val="0"/>
              </a:spcAft>
              <a:defRPr/>
            </a:pPr>
            <a:r>
              <a:rPr lang="ja-JP" altLang="en-US" sz="2400" dirty="0" smtClean="0"/>
              <a:t>書籍：「</a:t>
            </a:r>
            <a:r>
              <a:rPr lang="en-US" altLang="ja-JP" sz="2400" dirty="0" smtClean="0"/>
              <a:t>Web</a:t>
            </a:r>
            <a:r>
              <a:rPr lang="ja-JP" altLang="en-US" sz="2400" dirty="0" smtClean="0"/>
              <a:t>時代の羅針盤 </a:t>
            </a:r>
            <a:r>
              <a:rPr lang="en-US" altLang="ja-JP" sz="2400" dirty="0" smtClean="0"/>
              <a:t>213</a:t>
            </a:r>
            <a:r>
              <a:rPr lang="ja-JP" altLang="en-US" sz="2400" dirty="0" smtClean="0"/>
              <a:t>冊」主婦と生活社</a:t>
            </a:r>
          </a:p>
          <a:p>
            <a:pPr lvl="1" fontAlgn="auto">
              <a:lnSpc>
                <a:spcPct val="90000"/>
              </a:lnSpc>
              <a:spcAft>
                <a:spcPts val="0"/>
              </a:spcAft>
              <a:defRPr/>
            </a:pPr>
            <a:r>
              <a:rPr lang="ja-JP" altLang="en-US" sz="2400" dirty="0" smtClean="0"/>
              <a:t>書籍：「新</a:t>
            </a:r>
            <a:r>
              <a:rPr lang="ja-JP" altLang="en-US" sz="2400" dirty="0"/>
              <a:t>データベースメディア戦</a:t>
            </a:r>
            <a:r>
              <a:rPr lang="ja-JP" altLang="en-US" sz="2400" dirty="0" smtClean="0"/>
              <a:t>略」　インプレス社</a:t>
            </a:r>
            <a:endParaRPr lang="en-US" altLang="ja-JP" sz="2400" dirty="0" smtClean="0"/>
          </a:p>
          <a:p>
            <a:pPr lvl="1" fontAlgn="auto">
              <a:lnSpc>
                <a:spcPct val="90000"/>
              </a:lnSpc>
              <a:spcAft>
                <a:spcPts val="0"/>
              </a:spcAft>
              <a:defRPr/>
            </a:pPr>
            <a:r>
              <a:rPr lang="ja-JP" altLang="en-US" sz="2000" b="1" dirty="0" smtClean="0"/>
              <a:t>Ｗｅｂ連載　：橋</a:t>
            </a:r>
            <a:r>
              <a:rPr lang="ja-JP" altLang="en-US" sz="2000" b="1" dirty="0"/>
              <a:t>本大也の“帰ってきた”アクセス向上委員会</a:t>
            </a:r>
            <a:endParaRPr lang="en-US" altLang="ja-JP" sz="2400" dirty="0" smtClean="0"/>
          </a:p>
          <a:p>
            <a:pPr lvl="1" fontAlgn="auto">
              <a:lnSpc>
                <a:spcPct val="90000"/>
              </a:lnSpc>
              <a:spcAft>
                <a:spcPts val="0"/>
              </a:spcAft>
              <a:defRPr/>
            </a:pPr>
            <a:r>
              <a:rPr lang="en-US" altLang="ja-JP" sz="2400" dirty="0" smtClean="0">
                <a:hlinkClick r:id="rId3"/>
              </a:rPr>
              <a:t>http://web-tan.forum.impressrd.jp/l/1006</a:t>
            </a:r>
            <a:endParaRPr lang="en-US" altLang="ja-JP" sz="2400" dirty="0" smtClean="0"/>
          </a:p>
          <a:p>
            <a:pPr lvl="1" fontAlgn="auto">
              <a:lnSpc>
                <a:spcPct val="90000"/>
              </a:lnSpc>
              <a:spcAft>
                <a:spcPts val="0"/>
              </a:spcAft>
              <a:defRPr/>
            </a:pPr>
            <a:endParaRPr lang="en-US" altLang="ja-JP" sz="2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実用検索３０</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次世代検索２０</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ja-JP" altLang="en-US" smtClean="0"/>
              <a:t>　検索の未来のキーワード</a:t>
            </a:r>
          </a:p>
        </p:txBody>
      </p:sp>
      <p:sp>
        <p:nvSpPr>
          <p:cNvPr id="25603" name="Rectangle 3"/>
          <p:cNvSpPr>
            <a:spLocks noGrp="1" noChangeArrowheads="1"/>
          </p:cNvSpPr>
          <p:nvPr>
            <p:ph type="body" idx="1"/>
          </p:nvPr>
        </p:nvSpPr>
        <p:spPr/>
        <p:txBody>
          <a:bodyPr/>
          <a:lstStyle/>
          <a:p>
            <a:pPr eaLnBrk="1" hangingPunct="1"/>
            <a:r>
              <a:rPr lang="ja-JP" altLang="en-US" smtClean="0"/>
              <a:t>インデックスとアルゴリズムの時代から</a:t>
            </a:r>
          </a:p>
          <a:p>
            <a:pPr eaLnBrk="1" hangingPunct="1"/>
            <a:endParaRPr lang="ja-JP" altLang="en-US" smtClean="0"/>
          </a:p>
          <a:p>
            <a:pPr eaLnBrk="1" hangingPunct="1"/>
            <a:r>
              <a:rPr lang="ja-JP" altLang="en-US" smtClean="0"/>
              <a:t>インタフェースとコミュニケーションへ</a:t>
            </a:r>
          </a:p>
          <a:p>
            <a:pPr eaLnBrk="1" hangingPunct="1"/>
            <a:endParaRPr lang="ja-JP" altLang="en-US" smtClean="0"/>
          </a:p>
          <a:p>
            <a:pPr eaLnBrk="1" hangingPunct="1"/>
            <a:r>
              <a:rPr lang="ja-JP" altLang="en-US" smtClean="0"/>
              <a:t>情報を「引き出す」技術が次世代検索の鍵</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smtClean="0"/>
              <a:t>検索＝情報を引き出す技術</a:t>
            </a:r>
          </a:p>
        </p:txBody>
      </p:sp>
      <p:sp>
        <p:nvSpPr>
          <p:cNvPr id="26627" name="Rectangle 3"/>
          <p:cNvSpPr>
            <a:spLocks noGrp="1" noChangeArrowheads="1"/>
          </p:cNvSpPr>
          <p:nvPr>
            <p:ph type="body" idx="1"/>
          </p:nvPr>
        </p:nvSpPr>
        <p:spPr/>
        <p:txBody>
          <a:bodyPr/>
          <a:lstStyle/>
          <a:p>
            <a:pPr eaLnBrk="1" hangingPunct="1">
              <a:lnSpc>
                <a:spcPct val="80000"/>
              </a:lnSpc>
            </a:pPr>
            <a:r>
              <a:rPr lang="ja-JP" altLang="en-US" sz="2000" smtClean="0"/>
              <a:t>情報をどこから引き出すか？</a:t>
            </a:r>
          </a:p>
          <a:p>
            <a:pPr eaLnBrk="1" hangingPunct="1">
              <a:lnSpc>
                <a:spcPct val="80000"/>
              </a:lnSpc>
              <a:buFontTx/>
              <a:buNone/>
            </a:pPr>
            <a:r>
              <a:rPr lang="ja-JP" altLang="en-US" sz="2000" smtClean="0"/>
              <a:t>１　過去から</a:t>
            </a:r>
          </a:p>
          <a:p>
            <a:pPr eaLnBrk="1" hangingPunct="1">
              <a:lnSpc>
                <a:spcPct val="80000"/>
              </a:lnSpc>
              <a:buFontTx/>
              <a:buNone/>
            </a:pPr>
            <a:r>
              <a:rPr lang="ja-JP" altLang="en-US" sz="2000" smtClean="0"/>
              <a:t>	　記録　紙、画像、音声、映像、</a:t>
            </a:r>
            <a:r>
              <a:rPr lang="en-US" altLang="ja-JP" sz="2000" smtClean="0"/>
              <a:t>Web</a:t>
            </a:r>
            <a:r>
              <a:rPr lang="ja-JP" altLang="en-US" sz="2000" smtClean="0"/>
              <a:t>、石版　</a:t>
            </a:r>
          </a:p>
          <a:p>
            <a:pPr eaLnBrk="1" hangingPunct="1">
              <a:lnSpc>
                <a:spcPct val="80000"/>
              </a:lnSpc>
              <a:buFontTx/>
              <a:buNone/>
            </a:pPr>
            <a:r>
              <a:rPr lang="ja-JP" altLang="en-US" sz="2000" smtClean="0">
                <a:solidFill>
                  <a:srgbClr val="FF0000"/>
                </a:solidFill>
              </a:rPr>
              <a:t>	インデックスとアルゴリズム</a:t>
            </a:r>
          </a:p>
          <a:p>
            <a:pPr eaLnBrk="1" hangingPunct="1">
              <a:lnSpc>
                <a:spcPct val="80000"/>
              </a:lnSpc>
              <a:buFontTx/>
              <a:buNone/>
            </a:pPr>
            <a:endParaRPr lang="ja-JP" altLang="en-US" sz="2000" smtClean="0"/>
          </a:p>
          <a:p>
            <a:pPr eaLnBrk="1" hangingPunct="1">
              <a:lnSpc>
                <a:spcPct val="80000"/>
              </a:lnSpc>
              <a:buFontTx/>
              <a:buNone/>
            </a:pPr>
            <a:r>
              <a:rPr lang="ja-JP" altLang="en-US" sz="2000" smtClean="0"/>
              <a:t>これに加えてこれからは、</a:t>
            </a:r>
          </a:p>
          <a:p>
            <a:pPr eaLnBrk="1" hangingPunct="1">
              <a:lnSpc>
                <a:spcPct val="80000"/>
              </a:lnSpc>
              <a:buFontTx/>
              <a:buNone/>
            </a:pPr>
            <a:endParaRPr lang="ja-JP" altLang="en-US" sz="2000" smtClean="0"/>
          </a:p>
          <a:p>
            <a:pPr eaLnBrk="1" hangingPunct="1">
              <a:lnSpc>
                <a:spcPct val="80000"/>
              </a:lnSpc>
              <a:buFontTx/>
              <a:buNone/>
            </a:pPr>
            <a:r>
              <a:rPr lang="ja-JP" altLang="en-US" sz="2000" smtClean="0"/>
              <a:t>２　現在から</a:t>
            </a:r>
          </a:p>
          <a:p>
            <a:pPr eaLnBrk="1" hangingPunct="1">
              <a:lnSpc>
                <a:spcPct val="80000"/>
              </a:lnSpc>
              <a:buFontTx/>
              <a:buNone/>
            </a:pPr>
            <a:r>
              <a:rPr lang="ja-JP" altLang="en-US" sz="2000" smtClean="0"/>
              <a:t>	　想起　記憶、推論、連想、発想</a:t>
            </a:r>
          </a:p>
          <a:p>
            <a:pPr eaLnBrk="1" hangingPunct="1">
              <a:lnSpc>
                <a:spcPct val="80000"/>
              </a:lnSpc>
              <a:buFontTx/>
              <a:buNone/>
            </a:pPr>
            <a:endParaRPr lang="ja-JP" altLang="en-US" sz="2000" smtClean="0"/>
          </a:p>
          <a:p>
            <a:pPr eaLnBrk="1" hangingPunct="1">
              <a:lnSpc>
                <a:spcPct val="80000"/>
              </a:lnSpc>
              <a:buFontTx/>
              <a:buNone/>
            </a:pPr>
            <a:r>
              <a:rPr lang="ja-JP" altLang="en-US" sz="2000" smtClean="0"/>
              <a:t>３　未来から</a:t>
            </a:r>
          </a:p>
          <a:p>
            <a:pPr eaLnBrk="1" hangingPunct="1">
              <a:lnSpc>
                <a:spcPct val="80000"/>
              </a:lnSpc>
              <a:buFontTx/>
              <a:buNone/>
            </a:pPr>
            <a:r>
              <a:rPr lang="ja-JP" altLang="en-US" sz="2000" smtClean="0"/>
              <a:t>	　創発　対話、対立、予測</a:t>
            </a:r>
          </a:p>
          <a:p>
            <a:pPr eaLnBrk="1" hangingPunct="1">
              <a:lnSpc>
                <a:spcPct val="80000"/>
              </a:lnSpc>
              <a:buFontTx/>
              <a:buNone/>
            </a:pPr>
            <a:endParaRPr lang="ja-JP" altLang="en-US" sz="2000" smtClean="0"/>
          </a:p>
          <a:p>
            <a:pPr eaLnBrk="1" hangingPunct="1">
              <a:lnSpc>
                <a:spcPct val="80000"/>
              </a:lnSpc>
              <a:buFontTx/>
              <a:buNone/>
            </a:pPr>
            <a:r>
              <a:rPr lang="ja-JP" altLang="en-US" sz="2000" smtClean="0"/>
              <a:t>	</a:t>
            </a:r>
            <a:r>
              <a:rPr lang="ja-JP" altLang="en-US" sz="2000" smtClean="0">
                <a:solidFill>
                  <a:srgbClr val="FF0000"/>
                </a:solidFill>
              </a:rPr>
              <a:t>インタフェースとコミュニケーション</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ja-JP" altLang="en-US" sz="4000" smtClean="0"/>
              <a:t>インタフェースとコミュニケーション</a:t>
            </a:r>
          </a:p>
        </p:txBody>
      </p:sp>
      <p:sp>
        <p:nvSpPr>
          <p:cNvPr id="27651" name="Rectangle 3"/>
          <p:cNvSpPr>
            <a:spLocks noGrp="1" noChangeArrowheads="1"/>
          </p:cNvSpPr>
          <p:nvPr>
            <p:ph type="body" idx="1"/>
          </p:nvPr>
        </p:nvSpPr>
        <p:spPr/>
        <p:txBody>
          <a:bodyPr/>
          <a:lstStyle/>
          <a:p>
            <a:pPr eaLnBrk="1" hangingPunct="1">
              <a:lnSpc>
                <a:spcPct val="90000"/>
              </a:lnSpc>
            </a:pPr>
            <a:r>
              <a:rPr lang="ja-JP" altLang="en-US" sz="2800" smtClean="0"/>
              <a:t>インタフェースとは</a:t>
            </a:r>
          </a:p>
          <a:p>
            <a:pPr lvl="1" eaLnBrk="1" hangingPunct="1">
              <a:lnSpc>
                <a:spcPct val="90000"/>
              </a:lnSpc>
            </a:pPr>
            <a:r>
              <a:rPr lang="ja-JP" altLang="en-US" sz="2400" smtClean="0"/>
              <a:t>自分の中から引き出す技術</a:t>
            </a:r>
          </a:p>
          <a:p>
            <a:pPr lvl="1" eaLnBrk="1" hangingPunct="1">
              <a:lnSpc>
                <a:spcPct val="90000"/>
              </a:lnSpc>
            </a:pPr>
            <a:endParaRPr lang="ja-JP" altLang="en-US" sz="2400" smtClean="0"/>
          </a:p>
          <a:p>
            <a:pPr eaLnBrk="1" hangingPunct="1">
              <a:lnSpc>
                <a:spcPct val="90000"/>
              </a:lnSpc>
            </a:pPr>
            <a:r>
              <a:rPr lang="ja-JP" altLang="en-US" sz="2800" smtClean="0"/>
              <a:t>コミュニケーションとは</a:t>
            </a:r>
          </a:p>
          <a:p>
            <a:pPr lvl="1" eaLnBrk="1" hangingPunct="1">
              <a:lnSpc>
                <a:spcPct val="90000"/>
              </a:lnSpc>
            </a:pPr>
            <a:r>
              <a:rPr lang="ja-JP" altLang="en-US" sz="2400" smtClean="0"/>
              <a:t>他者の中から引き出す技術</a:t>
            </a:r>
          </a:p>
          <a:p>
            <a:pPr lvl="1" eaLnBrk="1" hangingPunct="1">
              <a:lnSpc>
                <a:spcPct val="90000"/>
              </a:lnSpc>
            </a:pPr>
            <a:endParaRPr lang="ja-JP" altLang="en-US" sz="2400" smtClean="0"/>
          </a:p>
          <a:p>
            <a:pPr eaLnBrk="1" hangingPunct="1">
              <a:lnSpc>
                <a:spcPct val="90000"/>
              </a:lnSpc>
            </a:pPr>
            <a:r>
              <a:rPr lang="ja-JP" altLang="en-US" sz="2800" smtClean="0"/>
              <a:t>ページランクを超えて</a:t>
            </a:r>
          </a:p>
          <a:p>
            <a:pPr eaLnBrk="1" hangingPunct="1">
              <a:lnSpc>
                <a:spcPct val="90000"/>
              </a:lnSpc>
            </a:pPr>
            <a:r>
              <a:rPr lang="ja-JP" altLang="en-US" sz="2800" smtClean="0"/>
              <a:t>検索力＝</a:t>
            </a:r>
          </a:p>
          <a:p>
            <a:pPr lvl="1" eaLnBrk="1" hangingPunct="1">
              <a:lnSpc>
                <a:spcPct val="90000"/>
              </a:lnSpc>
            </a:pPr>
            <a:r>
              <a:rPr lang="ja-JP" altLang="en-US" sz="2400" b="1" smtClean="0"/>
              <a:t>アルゴリズム</a:t>
            </a:r>
            <a:r>
              <a:rPr lang="en-US" altLang="ja-JP" sz="2400" b="1" smtClean="0"/>
              <a:t>×</a:t>
            </a:r>
            <a:r>
              <a:rPr lang="ja-JP" altLang="en-US" sz="2400" b="1" smtClean="0"/>
              <a:t>インタフェース</a:t>
            </a:r>
            <a:r>
              <a:rPr lang="en-US" altLang="ja-JP" sz="2400" b="1" smtClean="0"/>
              <a:t>×</a:t>
            </a:r>
            <a:r>
              <a:rPr lang="ja-JP" altLang="en-US" sz="2400" b="1" smtClean="0"/>
              <a:t>コミュニケーション</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ja-JP" altLang="en-US" smtClean="0"/>
              <a:t>まとめ</a:t>
            </a:r>
          </a:p>
        </p:txBody>
      </p:sp>
      <p:sp>
        <p:nvSpPr>
          <p:cNvPr id="28675" name="Rectangle 3"/>
          <p:cNvSpPr>
            <a:spLocks noGrp="1" noChangeArrowheads="1"/>
          </p:cNvSpPr>
          <p:nvPr>
            <p:ph type="body" idx="1"/>
          </p:nvPr>
        </p:nvSpPr>
        <p:spPr/>
        <p:txBody>
          <a:bodyPr/>
          <a:lstStyle/>
          <a:p>
            <a:pPr eaLnBrk="1" hangingPunct="1">
              <a:lnSpc>
                <a:spcPct val="80000"/>
              </a:lnSpc>
            </a:pPr>
            <a:endParaRPr lang="en-US" altLang="ja-JP" sz="2000" smtClean="0"/>
          </a:p>
          <a:p>
            <a:pPr eaLnBrk="1" hangingPunct="1">
              <a:lnSpc>
                <a:spcPct val="80000"/>
              </a:lnSpc>
            </a:pPr>
            <a:r>
              <a:rPr lang="ja-JP" altLang="en-US" sz="2000" smtClean="0"/>
              <a:t>世界にはさまざまな検索技術と応用サービスがあること</a:t>
            </a:r>
          </a:p>
          <a:p>
            <a:pPr eaLnBrk="1" hangingPunct="1">
              <a:lnSpc>
                <a:spcPct val="80000"/>
              </a:lnSpc>
            </a:pPr>
            <a:r>
              <a:rPr lang="ja-JP" altLang="en-US" sz="2000" smtClean="0"/>
              <a:t>技術のトレンドを事例から把握した</a:t>
            </a:r>
          </a:p>
          <a:p>
            <a:pPr eaLnBrk="1" hangingPunct="1">
              <a:lnSpc>
                <a:spcPct val="80000"/>
              </a:lnSpc>
            </a:pPr>
            <a:r>
              <a:rPr lang="ja-JP" altLang="en-US" sz="2000" smtClean="0"/>
              <a:t>特にデスクトップ検索は実用レベル、使いこなそう</a:t>
            </a:r>
          </a:p>
          <a:p>
            <a:pPr eaLnBrk="1" hangingPunct="1">
              <a:lnSpc>
                <a:spcPct val="80000"/>
              </a:lnSpc>
            </a:pPr>
            <a:endParaRPr lang="ja-JP" altLang="en-US" sz="2000" smtClean="0"/>
          </a:p>
          <a:p>
            <a:pPr eaLnBrk="1" hangingPunct="1">
              <a:lnSpc>
                <a:spcPct val="80000"/>
              </a:lnSpc>
            </a:pPr>
            <a:r>
              <a:rPr lang="ja-JP" altLang="en-US" sz="2000" smtClean="0"/>
              <a:t>検索とは「引き出す」技術である</a:t>
            </a:r>
          </a:p>
          <a:p>
            <a:pPr lvl="1" eaLnBrk="1" hangingPunct="1">
              <a:lnSpc>
                <a:spcPct val="80000"/>
              </a:lnSpc>
            </a:pPr>
            <a:r>
              <a:rPr lang="ja-JP" altLang="en-US" sz="1800" smtClean="0"/>
              <a:t>	過去：記録から引き出す</a:t>
            </a:r>
          </a:p>
          <a:p>
            <a:pPr lvl="1" eaLnBrk="1" hangingPunct="1">
              <a:lnSpc>
                <a:spcPct val="80000"/>
              </a:lnSpc>
            </a:pPr>
            <a:r>
              <a:rPr lang="ja-JP" altLang="en-US" sz="1800" smtClean="0"/>
              <a:t>	現在：記憶から引き出す（思い出す）</a:t>
            </a:r>
          </a:p>
          <a:p>
            <a:pPr lvl="1" eaLnBrk="1" hangingPunct="1">
              <a:lnSpc>
                <a:spcPct val="80000"/>
              </a:lnSpc>
            </a:pPr>
            <a:r>
              <a:rPr lang="ja-JP" altLang="en-US" sz="1800" smtClean="0"/>
              <a:t>	未来：創造する（対話や創発）</a:t>
            </a:r>
          </a:p>
          <a:p>
            <a:pPr eaLnBrk="1" hangingPunct="1">
              <a:lnSpc>
                <a:spcPct val="80000"/>
              </a:lnSpc>
            </a:pPr>
            <a:endParaRPr lang="ja-JP" altLang="en-US" sz="2000" smtClean="0"/>
          </a:p>
          <a:p>
            <a:pPr eaLnBrk="1" hangingPunct="1">
              <a:lnSpc>
                <a:spcPct val="80000"/>
              </a:lnSpc>
            </a:pPr>
            <a:r>
              <a:rPr lang="ja-JP" altLang="en-US" sz="2000" smtClean="0"/>
              <a:t>コミュニケーションは一種の検索になる</a:t>
            </a:r>
          </a:p>
          <a:p>
            <a:pPr eaLnBrk="1" hangingPunct="1">
              <a:lnSpc>
                <a:spcPct val="80000"/>
              </a:lnSpc>
            </a:pPr>
            <a:r>
              <a:rPr lang="ja-JP" altLang="en-US" sz="2000" smtClean="0"/>
              <a:t>インタフェースも検索の効率を左右する要素</a:t>
            </a:r>
          </a:p>
          <a:p>
            <a:pPr eaLnBrk="1" hangingPunct="1">
              <a:lnSpc>
                <a:spcPct val="80000"/>
              </a:lnSpc>
            </a:pPr>
            <a:endParaRPr lang="ja-JP" altLang="en-US" sz="2000" smtClean="0"/>
          </a:p>
          <a:p>
            <a:pPr eaLnBrk="1" hangingPunct="1">
              <a:lnSpc>
                <a:spcPct val="80000"/>
              </a:lnSpc>
            </a:pPr>
            <a:r>
              <a:rPr lang="ja-JP" altLang="en-US" sz="2000" smtClean="0"/>
              <a:t>新しい検索サービスを積極的に使いこなす</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課題　「百人隊長」プロジェクト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主要ソーシャルネットワーク系サービスであなたのフレンド数を現状＋１００に増やすこと。</a:t>
            </a:r>
            <a:endParaRPr kumimoji="1" lang="en-US" altLang="ja-JP" dirty="0" smtClean="0"/>
          </a:p>
          <a:p>
            <a:endParaRPr kumimoji="1" lang="en-US" altLang="ja-JP" dirty="0" smtClean="0"/>
          </a:p>
          <a:p>
            <a:r>
              <a:rPr lang="ja-JP" altLang="en-US" dirty="0" smtClean="0"/>
              <a:t>対象</a:t>
            </a:r>
            <a:r>
              <a:rPr lang="en-US" altLang="ja-JP" dirty="0" smtClean="0"/>
              <a:t>SNS</a:t>
            </a:r>
            <a:r>
              <a:rPr lang="ja-JP" altLang="en-US" dirty="0" smtClean="0"/>
              <a:t>系サービス</a:t>
            </a:r>
            <a:endParaRPr lang="en-US" altLang="ja-JP" dirty="0" smtClean="0"/>
          </a:p>
          <a:p>
            <a:pPr lvl="1"/>
            <a:r>
              <a:rPr kumimoji="1" lang="en-US" altLang="ja-JP" dirty="0" err="1" smtClean="0"/>
              <a:t>Mixi</a:t>
            </a:r>
            <a:r>
              <a:rPr lang="ja-JP" altLang="en-US" dirty="0" err="1" smtClean="0"/>
              <a:t>、</a:t>
            </a:r>
            <a:r>
              <a:rPr lang="en-US" altLang="ja-JP" dirty="0" err="1" smtClean="0"/>
              <a:t>Gree</a:t>
            </a:r>
            <a:r>
              <a:rPr lang="ja-JP" altLang="en-US" dirty="0" err="1" smtClean="0"/>
              <a:t>、</a:t>
            </a:r>
            <a:r>
              <a:rPr lang="en-US" altLang="ja-JP" dirty="0" smtClean="0"/>
              <a:t>MySpace</a:t>
            </a:r>
            <a:r>
              <a:rPr lang="ja-JP" altLang="en-US" dirty="0" err="1" smtClean="0"/>
              <a:t>、</a:t>
            </a:r>
            <a:r>
              <a:rPr lang="en-US" altLang="ja-JP" dirty="0" smtClean="0"/>
              <a:t>LinkedIn</a:t>
            </a:r>
            <a:r>
              <a:rPr lang="ja-JP" altLang="en-US" dirty="0" err="1" smtClean="0"/>
              <a:t>、</a:t>
            </a:r>
            <a:r>
              <a:rPr lang="en-US" altLang="ja-JP" dirty="0" err="1" smtClean="0"/>
              <a:t>Facebook</a:t>
            </a:r>
            <a:endParaRPr lang="en-US" altLang="ja-JP" dirty="0" smtClean="0"/>
          </a:p>
          <a:p>
            <a:pPr lvl="1"/>
            <a:r>
              <a:rPr lang="en-US" altLang="ja-JP" dirty="0" smtClean="0"/>
              <a:t>MSN Messenger</a:t>
            </a:r>
            <a:r>
              <a:rPr lang="ja-JP" altLang="en-US" dirty="0" err="1" smtClean="0"/>
              <a:t>、</a:t>
            </a:r>
            <a:r>
              <a:rPr lang="en-US" altLang="ja-JP" dirty="0" smtClean="0"/>
              <a:t>Twitter</a:t>
            </a:r>
            <a:r>
              <a:rPr lang="ja-JP" altLang="en-US" dirty="0" err="1" smtClean="0"/>
              <a:t>、</a:t>
            </a:r>
            <a:r>
              <a:rPr lang="en-US" altLang="ja-JP" dirty="0" smtClean="0"/>
              <a:t>Skype</a:t>
            </a:r>
          </a:p>
          <a:p>
            <a:pPr lvl="1"/>
            <a:endParaRPr lang="en-US" altLang="ja-JP" dirty="0" smtClean="0"/>
          </a:p>
          <a:p>
            <a:pPr lvl="1"/>
            <a:r>
              <a:rPr lang="ja-JP" altLang="en-US" dirty="0" smtClean="0"/>
              <a:t>期限　</a:t>
            </a:r>
            <a:r>
              <a:rPr lang="en-US" altLang="ja-JP" dirty="0" smtClean="0"/>
              <a:t>11</a:t>
            </a:r>
            <a:r>
              <a:rPr lang="ja-JP" altLang="en-US" dirty="0" smtClean="0"/>
              <a:t>月</a:t>
            </a:r>
            <a:r>
              <a:rPr lang="en-US" altLang="ja-JP" dirty="0" smtClean="0"/>
              <a:t>2</a:t>
            </a:r>
            <a:r>
              <a:rPr lang="ja-JP" altLang="en-US" dirty="0" smtClean="0"/>
              <a:t>１日の授業まで</a:t>
            </a:r>
            <a:endParaRPr kumimoji="1" lang="en-US" altLang="ja-JP" dirty="0" smtClean="0"/>
          </a:p>
          <a:p>
            <a:pPr lvl="1">
              <a:buNone/>
            </a:pP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課題：次回までに必読</a:t>
            </a:r>
            <a:endParaRPr kumimoji="1" lang="ja-JP" altLang="en-US" dirty="0"/>
          </a:p>
        </p:txBody>
      </p:sp>
      <p:pic>
        <p:nvPicPr>
          <p:cNvPr id="4" name="コンテンツ プレースホルダ 3" descr="51YujQF3juL__SS500_.jpg"/>
          <p:cNvPicPr>
            <a:picLocks noGrp="1" noChangeAspect="1"/>
          </p:cNvPicPr>
          <p:nvPr>
            <p:ph idx="1"/>
          </p:nvPr>
        </p:nvPicPr>
        <p:blipFill>
          <a:blip r:embed="rId3"/>
          <a:stretch>
            <a:fillRect/>
          </a:stretch>
        </p:blipFill>
        <p:spPr>
          <a:xfrm>
            <a:off x="0" y="1237433"/>
            <a:ext cx="5620567" cy="562056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3"/>
          <p:cNvSpPr>
            <a:spLocks noGrp="1"/>
          </p:cNvSpPr>
          <p:nvPr>
            <p:ph type="title"/>
          </p:nvPr>
        </p:nvSpPr>
        <p:spPr/>
        <p:txBody>
          <a:bodyPr/>
          <a:lstStyle/>
          <a:p>
            <a:r>
              <a:rPr lang="ja-JP" altLang="en-US" smtClean="0"/>
              <a:t>ブログについて</a:t>
            </a:r>
          </a:p>
        </p:txBody>
      </p:sp>
      <p:sp>
        <p:nvSpPr>
          <p:cNvPr id="5" name="コンテンツ プレースホルダ 4"/>
          <p:cNvSpPr>
            <a:spLocks noGrp="1"/>
          </p:cNvSpPr>
          <p:nvPr>
            <p:ph sz="half" idx="1"/>
          </p:nvPr>
        </p:nvSpPr>
        <p:spPr>
          <a:xfrm>
            <a:off x="214313" y="1600200"/>
            <a:ext cx="4281487" cy="4525963"/>
          </a:xfrm>
        </p:spPr>
        <p:txBody>
          <a:bodyPr rtlCol="0">
            <a:normAutofit lnSpcReduction="10000"/>
          </a:bodyPr>
          <a:lstStyle/>
          <a:p>
            <a:pPr fontAlgn="auto">
              <a:spcAft>
                <a:spcPts val="0"/>
              </a:spcAft>
              <a:defRPr/>
            </a:pPr>
            <a:r>
              <a:rPr lang="ja-JP" altLang="en-US" dirty="0" smtClean="0"/>
              <a:t>情報考学</a:t>
            </a:r>
            <a:endParaRPr lang="en-US" altLang="ja-JP" dirty="0" smtClean="0"/>
          </a:p>
          <a:p>
            <a:pPr fontAlgn="auto">
              <a:spcAft>
                <a:spcPts val="0"/>
              </a:spcAft>
              <a:buFont typeface="Arial" pitchFamily="34" charset="0"/>
              <a:buNone/>
              <a:defRPr/>
            </a:pPr>
            <a:r>
              <a:rPr lang="ja-JP" altLang="en-US" dirty="0" smtClean="0"/>
              <a:t> </a:t>
            </a:r>
            <a:r>
              <a:rPr lang="en-US" altLang="ja-JP" dirty="0" smtClean="0"/>
              <a:t>Passion For The Future</a:t>
            </a:r>
          </a:p>
          <a:p>
            <a:pPr lvl="1" fontAlgn="auto">
              <a:spcAft>
                <a:spcPts val="0"/>
              </a:spcAft>
              <a:defRPr/>
            </a:pPr>
            <a:r>
              <a:rPr lang="en-US" altLang="ja-JP" dirty="0" smtClean="0">
                <a:hlinkClick r:id="rId3"/>
              </a:rPr>
              <a:t>http://www.ringolab.com/note/daiya/</a:t>
            </a:r>
            <a:endParaRPr lang="en-US" altLang="ja-JP" dirty="0" smtClean="0"/>
          </a:p>
          <a:p>
            <a:pPr lvl="1" fontAlgn="auto">
              <a:spcAft>
                <a:spcPts val="0"/>
              </a:spcAft>
              <a:defRPr/>
            </a:pPr>
            <a:r>
              <a:rPr lang="en-US" altLang="ja-JP" dirty="0" smtClean="0"/>
              <a:t>2003</a:t>
            </a:r>
            <a:r>
              <a:rPr lang="ja-JP" altLang="en-US" dirty="0" smtClean="0"/>
              <a:t>年</a:t>
            </a:r>
            <a:r>
              <a:rPr lang="en-US" altLang="ja-JP" dirty="0" smtClean="0"/>
              <a:t>9</a:t>
            </a:r>
            <a:r>
              <a:rPr lang="ja-JP" altLang="en-US" dirty="0" smtClean="0"/>
              <a:t>月に開始</a:t>
            </a:r>
            <a:endParaRPr lang="en-US" altLang="ja-JP" dirty="0" smtClean="0"/>
          </a:p>
          <a:p>
            <a:pPr lvl="1" fontAlgn="auto">
              <a:spcAft>
                <a:spcPts val="0"/>
              </a:spcAft>
              <a:defRPr/>
            </a:pPr>
            <a:r>
              <a:rPr lang="ja-JP" altLang="en-US" dirty="0" smtClean="0"/>
              <a:t>書評、ソフトウェア評、</a:t>
            </a:r>
            <a:r>
              <a:rPr lang="en-US" altLang="ja-JP" dirty="0" smtClean="0"/>
              <a:t>IT</a:t>
            </a:r>
            <a:r>
              <a:rPr lang="ja-JP" altLang="en-US" dirty="0" smtClean="0"/>
              <a:t>業界論など</a:t>
            </a:r>
            <a:r>
              <a:rPr lang="en-US" altLang="ja-JP" dirty="0" smtClean="0"/>
              <a:t>1900</a:t>
            </a:r>
            <a:r>
              <a:rPr lang="ja-JP" altLang="en-US" dirty="0" smtClean="0"/>
              <a:t>本。</a:t>
            </a:r>
            <a:endParaRPr lang="en-US" altLang="ja-JP" dirty="0" smtClean="0"/>
          </a:p>
          <a:p>
            <a:pPr lvl="1" fontAlgn="auto">
              <a:spcAft>
                <a:spcPts val="0"/>
              </a:spcAft>
              <a:defRPr/>
            </a:pPr>
            <a:r>
              <a:rPr lang="ja-JP" altLang="en-US" dirty="0" smtClean="0"/>
              <a:t>書評は</a:t>
            </a:r>
            <a:r>
              <a:rPr lang="en-US" altLang="ja-JP" dirty="0" smtClean="0"/>
              <a:t>1000</a:t>
            </a:r>
            <a:r>
              <a:rPr lang="ja-JP" altLang="en-US" dirty="0" smtClean="0"/>
              <a:t>冊超</a:t>
            </a:r>
            <a:endParaRPr lang="en-US" altLang="ja-JP" dirty="0" smtClean="0"/>
          </a:p>
          <a:p>
            <a:pPr lvl="1" fontAlgn="auto">
              <a:spcAft>
                <a:spcPts val="0"/>
              </a:spcAft>
              <a:defRPr/>
            </a:pPr>
            <a:r>
              <a:rPr lang="en-US" altLang="ja-JP" dirty="0" smtClean="0"/>
              <a:t>NHK</a:t>
            </a:r>
            <a:r>
              <a:rPr lang="ja-JP" altLang="en-US" dirty="0" smtClean="0"/>
              <a:t>「クローズアップ現代」、新聞、雑誌、ラジオで紹介されアクセス増える</a:t>
            </a:r>
            <a:endParaRPr lang="en-US" altLang="ja-JP" dirty="0" smtClean="0"/>
          </a:p>
          <a:p>
            <a:pPr lvl="1" fontAlgn="auto">
              <a:spcAft>
                <a:spcPts val="0"/>
              </a:spcAft>
              <a:defRPr/>
            </a:pPr>
            <a:endParaRPr lang="en-US" altLang="ja-JP" dirty="0" smtClean="0"/>
          </a:p>
          <a:p>
            <a:pPr fontAlgn="auto">
              <a:spcAft>
                <a:spcPts val="0"/>
              </a:spcAft>
              <a:defRPr/>
            </a:pPr>
            <a:endParaRPr lang="ja-JP" altLang="en-US" dirty="0" smtClean="0"/>
          </a:p>
        </p:txBody>
      </p:sp>
      <p:pic>
        <p:nvPicPr>
          <p:cNvPr id="8196" name="コンテンツ プレースホルダ 6" descr="pftf01.jpg"/>
          <p:cNvPicPr>
            <a:picLocks noGrp="1" noChangeAspect="1"/>
          </p:cNvPicPr>
          <p:nvPr>
            <p:ph sz="half" idx="2"/>
          </p:nvPr>
        </p:nvPicPr>
        <p:blipFill>
          <a:blip r:embed="rId4"/>
          <a:srcRect/>
          <a:stretch>
            <a:fillRect/>
          </a:stretch>
        </p:blipFill>
        <p:spPr>
          <a:xfrm>
            <a:off x="4643438" y="1643063"/>
            <a:ext cx="4038600" cy="2239962"/>
          </a:xfrm>
        </p:spPr>
      </p:pic>
      <p:pic>
        <p:nvPicPr>
          <p:cNvPr id="8197" name="図 7" descr="4180320900L__SS500_.jpg"/>
          <p:cNvPicPr>
            <a:picLocks noChangeAspect="1"/>
          </p:cNvPicPr>
          <p:nvPr/>
        </p:nvPicPr>
        <p:blipFill>
          <a:blip r:embed="rId5"/>
          <a:srcRect/>
          <a:stretch>
            <a:fillRect/>
          </a:stretch>
        </p:blipFill>
        <p:spPr bwMode="auto">
          <a:xfrm>
            <a:off x="4286250" y="4071938"/>
            <a:ext cx="2786063" cy="2786062"/>
          </a:xfrm>
          <a:prstGeom prst="rect">
            <a:avLst/>
          </a:prstGeom>
          <a:noFill/>
          <a:ln w="9525">
            <a:noFill/>
            <a:miter lim="800000"/>
            <a:headEnd/>
            <a:tailEnd/>
          </a:ln>
        </p:spPr>
      </p:pic>
      <p:pic>
        <p:nvPicPr>
          <p:cNvPr id="8198" name="図 9" descr="31RJYAKKNZL__SS500_.jpg"/>
          <p:cNvPicPr>
            <a:picLocks noChangeAspect="1"/>
          </p:cNvPicPr>
          <p:nvPr/>
        </p:nvPicPr>
        <p:blipFill>
          <a:blip r:embed="rId6"/>
          <a:srcRect/>
          <a:stretch>
            <a:fillRect/>
          </a:stretch>
        </p:blipFill>
        <p:spPr bwMode="auto">
          <a:xfrm>
            <a:off x="6572250" y="4286250"/>
            <a:ext cx="257175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4" descr="Image015.jpg"/>
          <p:cNvPicPr>
            <a:picLocks noChangeAspect="1"/>
          </p:cNvPicPr>
          <p:nvPr/>
        </p:nvPicPr>
        <p:blipFill>
          <a:blip r:embed="rId3">
            <a:lum bright="10000" contrast="4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2690723675_d2e607d778.jpg"/>
          <p:cNvPicPr>
            <a:picLocks noChangeAspect="1"/>
          </p:cNvPicPr>
          <p:nvPr/>
        </p:nvPicPr>
        <p:blipFill>
          <a:blip r:embed="rId3"/>
          <a:stretch>
            <a:fillRect/>
          </a:stretch>
        </p:blipFill>
        <p:spPr>
          <a:xfrm>
            <a:off x="0" y="0"/>
            <a:ext cx="5572132" cy="76751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ja-JP" altLang="en-US" dirty="0" smtClean="0"/>
              <a:t>最新刊３月末発売</a:t>
            </a:r>
            <a:r>
              <a:rPr lang="en-US" altLang="ja-JP" dirty="0" smtClean="0"/>
              <a:t/>
            </a:r>
            <a:br>
              <a:rPr lang="en-US" altLang="ja-JP" dirty="0" smtClean="0"/>
            </a:br>
            <a:r>
              <a:rPr lang="ja-JP" altLang="en-US" dirty="0" smtClean="0"/>
              <a:t>「新データベースメディア戦略」（共著）</a:t>
            </a:r>
            <a:endParaRPr lang="ja-JP" altLang="en-US" dirty="0"/>
          </a:p>
        </p:txBody>
      </p:sp>
      <p:pic>
        <p:nvPicPr>
          <p:cNvPr id="10243" name="コンテンツ プレースホルダ 4" descr="41PI3kDha5L__SS400_.jpg"/>
          <p:cNvPicPr>
            <a:picLocks noGrp="1" noChangeAspect="1"/>
          </p:cNvPicPr>
          <p:nvPr>
            <p:ph sz="half" idx="1"/>
          </p:nvPr>
        </p:nvPicPr>
        <p:blipFill>
          <a:blip r:embed="rId3"/>
          <a:srcRect/>
          <a:stretch>
            <a:fillRect/>
          </a:stretch>
        </p:blipFill>
        <p:spPr>
          <a:xfrm>
            <a:off x="285750" y="1571625"/>
            <a:ext cx="4500563" cy="4500563"/>
          </a:xfrm>
        </p:spPr>
      </p:pic>
      <p:pic>
        <p:nvPicPr>
          <p:cNvPr id="10244" name="コンテンツ プレースホルダ 5" descr="41NlbK6kaQL__SS400_.jpg"/>
          <p:cNvPicPr>
            <a:picLocks noGrp="1" noChangeAspect="1"/>
          </p:cNvPicPr>
          <p:nvPr>
            <p:ph sz="half" idx="2"/>
          </p:nvPr>
        </p:nvPicPr>
        <p:blipFill>
          <a:blip r:embed="rId4"/>
          <a:srcRect/>
          <a:stretch>
            <a:fillRect/>
          </a:stretch>
        </p:blipFill>
        <p:spPr>
          <a:xfrm>
            <a:off x="4762500" y="1957388"/>
            <a:ext cx="3810000" cy="3810000"/>
          </a:xfr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2002</Words>
  <Application>Microsoft Office PowerPoint</Application>
  <PresentationFormat>画面に合わせる (4:3)</PresentationFormat>
  <Paragraphs>445</Paragraphs>
  <Slides>57</Slides>
  <Notes>57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57</vt:i4>
      </vt:variant>
    </vt:vector>
  </HeadingPairs>
  <TitlesOfParts>
    <vt:vector size="59" baseType="lpstr">
      <vt:lpstr>Office テーマ</vt:lpstr>
      <vt:lpstr>ビットマップ イメージ</vt:lpstr>
      <vt:lpstr>知識イノベーション論 </vt:lpstr>
      <vt:lpstr>概要</vt:lpstr>
      <vt:lpstr>アツメル、ナラベル、ヒキダス、カキダス の4つのリサーチ能力の開発</vt:lpstr>
      <vt:lpstr>スライド 4</vt:lpstr>
      <vt:lpstr>講師プロフィール 橋本大也（Hashimoto Daiya）</vt:lpstr>
      <vt:lpstr>ブログについて</vt:lpstr>
      <vt:lpstr>スライド 7</vt:lpstr>
      <vt:lpstr>スライド 8</vt:lpstr>
      <vt:lpstr>最新刊３月末発売 「新データベースメディア戦略」（共著）</vt:lpstr>
      <vt:lpstr>質問：あなたにとって情報とは？ </vt:lpstr>
      <vt:lpstr>「情報とは」総括</vt:lpstr>
      <vt:lpstr>回答例：情報とは通信量である</vt:lpstr>
      <vt:lpstr>回答例：情報とは生命情報だ</vt:lpstr>
      <vt:lpstr>回答例：情報とは知識構造を変える</vt:lpstr>
      <vt:lpstr>回答例：情報とは不確かの削減</vt:lpstr>
      <vt:lpstr>回答例：情報に対して行った作業量</vt:lpstr>
      <vt:lpstr>回答例：捨てた情報の量である</vt:lpstr>
      <vt:lpstr>質問２　情報探索ってなんだろう？</vt:lpstr>
      <vt:lpstr>ウィルソン情報探索モデル</vt:lpstr>
      <vt:lpstr>クールトー情報探索モデル （感情、自己効力感）</vt:lpstr>
      <vt:lpstr>バンデューラの多重ゴールモデル （見えるゴール目指して）</vt:lpstr>
      <vt:lpstr>情報探索と自己効力感</vt:lpstr>
      <vt:lpstr>アウトプットが鍵を握る</vt:lpstr>
      <vt:lpstr>サブアセンブリ（中間部品）</vt:lpstr>
      <vt:lpstr>知識パーツ戦略の手法 </vt:lpstr>
      <vt:lpstr>効果的な情報探索</vt:lpstr>
      <vt:lpstr>アツメル、ナラベル、ヒキダス、カキダス の4つのリサーチ能力の開発</vt:lpstr>
      <vt:lpstr>ネットリサーチの５つの優位性</vt:lpstr>
      <vt:lpstr>知識イノベーション論 </vt:lpstr>
      <vt:lpstr>WG　検索エンジンの仕組みを 考える</vt:lpstr>
      <vt:lpstr>第2部　検索エンジンの仕組み</vt:lpstr>
      <vt:lpstr>考察ポイントの答え</vt:lpstr>
      <vt:lpstr>仕組みの要点をまとめると</vt:lpstr>
      <vt:lpstr>Web検索エンジンに求められる能力</vt:lpstr>
      <vt:lpstr>索引を作る代表的な手法2例</vt:lpstr>
      <vt:lpstr>Googleが便利だと言われるのは？</vt:lpstr>
      <vt:lpstr>　検索をつかいこなす</vt:lpstr>
      <vt:lpstr>１　AND、OR、NOT検索</vt:lpstr>
      <vt:lpstr>２　フレーズ検索</vt:lpstr>
      <vt:lpstr>３　ドメイン指定</vt:lpstr>
      <vt:lpstr>４　イメージ検索</vt:lpstr>
      <vt:lpstr>５　ファイル形式で絞る</vt:lpstr>
      <vt:lpstr>６　オプション検索画面を使う　</vt:lpstr>
      <vt:lpstr>７　とは、といえば、どうよ</vt:lpstr>
      <vt:lpstr>スライド 45</vt:lpstr>
      <vt:lpstr>デスクトップの７つ道具</vt:lpstr>
      <vt:lpstr>スライド 47</vt:lpstr>
      <vt:lpstr>スライド 48</vt:lpstr>
      <vt:lpstr>Web履歴の一覧表示</vt:lpstr>
      <vt:lpstr>実用検索３０</vt:lpstr>
      <vt:lpstr>次世代検索２０</vt:lpstr>
      <vt:lpstr>　検索の未来のキーワード</vt:lpstr>
      <vt:lpstr>検索＝情報を引き出す技術</vt:lpstr>
      <vt:lpstr>インタフェースとコミュニケーション</vt:lpstr>
      <vt:lpstr>まとめ</vt:lpstr>
      <vt:lpstr>課題　「百人隊長」プロジェクト</vt:lpstr>
      <vt:lpstr>課題：次回までに必読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知識イノベーション論 </dc:title>
  <dc:creator>daiya</dc:creator>
  <cp:lastModifiedBy>daiya</cp:lastModifiedBy>
  <cp:revision>23</cp:revision>
  <dcterms:created xsi:type="dcterms:W3CDTF">2008-09-23T14:18:32Z</dcterms:created>
  <dcterms:modified xsi:type="dcterms:W3CDTF">2008-10-15T04:42:23Z</dcterms:modified>
</cp:coreProperties>
</file>