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8" r:id="rId2"/>
    <p:sldId id="299" r:id="rId3"/>
    <p:sldId id="300" r:id="rId4"/>
    <p:sldId id="303" r:id="rId5"/>
    <p:sldId id="304" r:id="rId6"/>
    <p:sldId id="279" r:id="rId7"/>
    <p:sldId id="289" r:id="rId8"/>
    <p:sldId id="305" r:id="rId9"/>
    <p:sldId id="275" r:id="rId10"/>
    <p:sldId id="280" r:id="rId11"/>
    <p:sldId id="313" r:id="rId12"/>
    <p:sldId id="306" r:id="rId13"/>
    <p:sldId id="290" r:id="rId14"/>
    <p:sldId id="307" r:id="rId15"/>
    <p:sldId id="315" r:id="rId16"/>
    <p:sldId id="308" r:id="rId17"/>
    <p:sldId id="286" r:id="rId18"/>
    <p:sldId id="291" r:id="rId19"/>
    <p:sldId id="309" r:id="rId20"/>
    <p:sldId id="316" r:id="rId21"/>
    <p:sldId id="297"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7" autoAdjust="0"/>
    <p:restoredTop sz="94660" autoAdjust="0"/>
  </p:normalViewPr>
  <p:slideViewPr>
    <p:cSldViewPr>
      <p:cViewPr varScale="1">
        <p:scale>
          <a:sx n="98" d="100"/>
          <a:sy n="98" d="100"/>
        </p:scale>
        <p:origin x="-114" y="-7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24397-BE05-4CCF-B420-418D906A9447}" type="datetimeFigureOut">
              <a:rPr kumimoji="1" lang="ja-JP" altLang="en-US" smtClean="0"/>
              <a:pPr/>
              <a:t>2009/2/4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6C796-0175-48D8-90C6-60E05E6D804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AA9FE23-5458-4E43-B88B-E9E146257C3E}"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34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F96C796-0175-48D8-90C6-60E05E6D8044}"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8" name="日付プレースホルダ 27"/>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17" name="フッター プレースホルダ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スライド番号プレースホルダ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
        <p:nvSpPr>
          <p:cNvPr id="32" name="正方形/長方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正方形/長方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正方形/長方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正方形/長方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正方形/長方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タイトル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56" name="正方形/長方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正方形/長方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正方形/長方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正方形/長方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5" name="フッター プレースホルダ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スライド番号プレースホルダ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981200" cy="5851525"/>
          </a:xfrm>
        </p:spPr>
        <p:txBody>
          <a:bodyPr vert="eaVert" anchor="ct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609600" y="274639"/>
            <a:ext cx="5867400" cy="5851525"/>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5" name="フッター プレースホルダ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スライド番号プレースホルダ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5" name="フッター プレースホルダ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スライド番号プレースホルダ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フリーフォーム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フリーフォーム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フリーフォーム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フリーフォーム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フリーフォーム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フリーフォーム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フリーフォーム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フリーフォーム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フリーフォーム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フリーフォーム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フリーフォーム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フリーフォーム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フリーフォーム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フリーフォーム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フリーフォーム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テキスト プレースホル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5" name="フッター プレースホルダ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スライド番号プレースホルダ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
        <p:nvSpPr>
          <p:cNvPr id="7" name="正方形/長方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ja-JP" altLang="en-US" smtClean="0"/>
              <a:t>マスタ タイトルの書式設定</a:t>
            </a:r>
            <a:endParaRPr kumimoji="0" lang="en-US"/>
          </a:p>
        </p:txBody>
      </p:sp>
      <p:sp>
        <p:nvSpPr>
          <p:cNvPr id="8" name="正方形/長方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正方形/長方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正方形/長方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正方形/長方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正方形/長方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2064"/>
            <a:ext cx="8229600" cy="91440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6" name="フッター プレースホルダ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スライド番号プレースホルダ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5" name="正方形/長方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504824" y="512064"/>
            <a:ext cx="7772400" cy="914400"/>
          </a:xfrm>
        </p:spPr>
        <p:txBody>
          <a:bodyPr anchor="t"/>
          <a:lstStyle>
            <a:lvl1pPr>
              <a:defRPr sz="400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8" name="フッター プレースホルダ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スライド番号プレースホルダ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
        <p:nvSpPr>
          <p:cNvPr id="16" name="正方形/長方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正方形/長方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正方形/長方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正方形/長方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正方形/長方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正方形/長方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正方形/長方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正方形/長方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正方形/長方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512064"/>
            <a:ext cx="7772400" cy="914400"/>
          </a:xfrm>
        </p:spPr>
        <p:txBody>
          <a:bodyPr/>
          <a:lstStyle>
            <a:lvl1pPr>
              <a:defRPr sz="4000" cap="none" baseline="0"/>
            </a:lvl1pPr>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4" name="フッター プレースホルダ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スライド番号プレースホルダ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3" name="フッター プレースホルダ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スライド番号プレースホルダ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73050"/>
            <a:ext cx="8229600" cy="1162050"/>
          </a:xfrm>
        </p:spPr>
        <p:txBody>
          <a:bodyPr anchor="ctr"/>
          <a:lstStyle>
            <a:lvl1pPr algn="l">
              <a:buNone/>
              <a:defRPr sz="3600" b="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6" name="フッター プレースホルダ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スライド番号プレースホルダ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正方形/長方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線コネクタ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グループ化 9"/>
          <p:cNvGrpSpPr/>
          <p:nvPr/>
        </p:nvGrpSpPr>
        <p:grpSpPr>
          <a:xfrm rot="5400000">
            <a:off x="8514581" y="1219200"/>
            <a:ext cx="132763" cy="128466"/>
            <a:chOff x="6668087" y="1297746"/>
            <a:chExt cx="161840" cy="156602"/>
          </a:xfrm>
        </p:grpSpPr>
        <p:cxnSp>
          <p:nvCxnSpPr>
            <p:cNvPr id="15" name="直線コネクタ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grpSp>
        <p:nvGrpSpPr>
          <p:cNvPr id="14" name="グループ化 13"/>
          <p:cNvGrpSpPr/>
          <p:nvPr/>
        </p:nvGrpSpPr>
        <p:grpSpPr>
          <a:xfrm rot="5400000">
            <a:off x="8666981" y="1371600"/>
            <a:ext cx="132763" cy="128466"/>
            <a:chOff x="6668087" y="1297746"/>
            <a:chExt cx="161840" cy="156602"/>
          </a:xfrm>
        </p:grpSpPr>
        <p:cxnSp>
          <p:nvCxnSpPr>
            <p:cNvPr id="11" name="直線コネクタ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グループ化 17"/>
          <p:cNvGrpSpPr/>
          <p:nvPr/>
        </p:nvGrpSpPr>
        <p:grpSpPr>
          <a:xfrm rot="5400000">
            <a:off x="8320088" y="1474763"/>
            <a:ext cx="132763" cy="128466"/>
            <a:chOff x="6668087" y="1297746"/>
            <a:chExt cx="161840" cy="156602"/>
          </a:xfrm>
        </p:grpSpPr>
        <p:cxnSp>
          <p:nvCxnSpPr>
            <p:cNvPr id="19" name="直線コネクタ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付プレースホルダ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2/4/2009</a:t>
            </a:fld>
            <a:endParaRPr lang="en-US" sz="1100" dirty="0">
              <a:solidFill>
                <a:schemeClr val="tx2"/>
              </a:solidFill>
            </a:endParaRPr>
          </a:p>
        </p:txBody>
      </p:sp>
      <p:sp>
        <p:nvSpPr>
          <p:cNvPr id="6" name="フッター プレースホルダ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スライド番号プレースホルダ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正方形/長方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正方形/長方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正方形/長方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正方形/長方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正方形/長方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正方形/長方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正方形/長方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正方形/長方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正方形/長方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タイトル プレースホルダ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2/4/2009</a:t>
            </a:fld>
            <a:endParaRPr lang="en-US" sz="1100" dirty="0">
              <a:solidFill>
                <a:schemeClr val="tx2"/>
              </a:solidFill>
            </a:endParaRPr>
          </a:p>
        </p:txBody>
      </p:sp>
      <p:sp>
        <p:nvSpPr>
          <p:cNvPr id="3" name="フッター プレースホル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スライド番号プレースホル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&lt;#&gt;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photosynth.net/default.aspx"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gl=JP&amp;hl=ja&amp;v=sPrcNVtBwpo"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koebu.co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girl.inyourshirt.tv/" TargetMode="Externa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dcc-jpl.com/soft/foltia/" TargetMode="Externa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cal.syoboi.j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hyperlink" Target="http://videoclix.com/" TargetMode="External"/><Relationship Id="rId3" Type="http://schemas.openxmlformats.org/officeDocument/2006/relationships/image" Target="../media/image31.jpeg"/><Relationship Id="rId7" Type="http://schemas.openxmlformats.org/officeDocument/2006/relationships/hyperlink" Target="http://www.adotube.com/video-advertising-examples.ph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coull.com/showcase/"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gigapan.org/viewGigapanFullscreen.php?auth=033ef14483ee899496648c2b4b06233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ng.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pPr algn="ctr"/>
            <a:r>
              <a:rPr kumimoji="1" lang="ja-JP" altLang="en-US" dirty="0" smtClean="0"/>
              <a:t>プログラム</a:t>
            </a:r>
            <a:endParaRPr kumimoji="1" lang="ja-JP" altLang="en-US" dirty="0"/>
          </a:p>
        </p:txBody>
      </p:sp>
      <p:sp>
        <p:nvSpPr>
          <p:cNvPr id="8" name="コンテンツ プレースホルダ 7"/>
          <p:cNvSpPr>
            <a:spLocks noGrp="1"/>
          </p:cNvSpPr>
          <p:nvPr>
            <p:ph idx="1"/>
          </p:nvPr>
        </p:nvSpPr>
        <p:spPr/>
        <p:txBody>
          <a:bodyPr/>
          <a:lstStyle/>
          <a:p>
            <a:r>
              <a:rPr kumimoji="1" lang="ja-JP" altLang="en-US" dirty="0" smtClean="0"/>
              <a:t>メタキャスト　</a:t>
            </a:r>
            <a:r>
              <a:rPr kumimoji="1" lang="en-US" altLang="ja-JP" dirty="0" smtClean="0"/>
              <a:t/>
            </a:r>
            <a:br>
              <a:rPr kumimoji="1" lang="en-US" altLang="ja-JP" dirty="0" smtClean="0"/>
            </a:br>
            <a:r>
              <a:rPr lang="ja-JP" altLang="en-US" dirty="0" smtClean="0"/>
              <a:t>チーフヴィジョナリー井上大輔</a:t>
            </a:r>
            <a:endParaRPr kumimoji="1" lang="en-US" altLang="ja-JP" dirty="0" smtClean="0"/>
          </a:p>
          <a:p>
            <a:endParaRPr lang="en-US" altLang="ja-JP" dirty="0" smtClean="0"/>
          </a:p>
          <a:p>
            <a:r>
              <a:rPr lang="en-US" altLang="ja-JP" dirty="0" smtClean="0"/>
              <a:t>KNN</a:t>
            </a:r>
            <a:r>
              <a:rPr lang="ja-JP" altLang="en-US" dirty="0" smtClean="0"/>
              <a:t>神田＆ブロガー橋本大也</a:t>
            </a:r>
            <a:endParaRPr lang="en-US" altLang="ja-JP" dirty="0" smtClean="0"/>
          </a:p>
          <a:p>
            <a:endParaRPr kumimoji="1" lang="en-US" altLang="ja-JP" dirty="0" smtClean="0"/>
          </a:p>
          <a:p>
            <a:r>
              <a:rPr lang="ja-JP" altLang="en-US" dirty="0" smtClean="0"/>
              <a:t>懇親会</a:t>
            </a:r>
            <a:endParaRPr kumimoji="1" lang="en-US" altLang="ja-JP" dirty="0" smtClean="0"/>
          </a:p>
          <a:p>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7422" y="428604"/>
            <a:ext cx="5286412" cy="914400"/>
          </a:xfrm>
        </p:spPr>
        <p:txBody>
          <a:bodyPr/>
          <a:lstStyle/>
          <a:p>
            <a:r>
              <a:rPr kumimoji="1" lang="en-US" altLang="ja-JP" dirty="0" smtClean="0"/>
              <a:t>Cloud Crowd matrix</a:t>
            </a:r>
            <a:endParaRPr kumimoji="1" lang="ja-JP" altLang="en-US" dirty="0"/>
          </a:p>
        </p:txBody>
      </p:sp>
      <p:sp>
        <p:nvSpPr>
          <p:cNvPr id="4098" name="AutoShape 2" descr="http://internews.jp/archives/2008/10/22/20081022_07_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4100" name="AutoShape 4" descr="http://internews.jp/archives/2008/10/22/20081022_07_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4101" name="Picture 5"/>
          <p:cNvPicPr>
            <a:picLocks noChangeAspect="1" noChangeArrowheads="1"/>
          </p:cNvPicPr>
          <p:nvPr/>
        </p:nvPicPr>
        <p:blipFill>
          <a:blip r:embed="rId3"/>
          <a:srcRect/>
          <a:stretch>
            <a:fillRect/>
          </a:stretch>
        </p:blipFill>
        <p:spPr bwMode="auto">
          <a:xfrm>
            <a:off x="4000496" y="3214686"/>
            <a:ext cx="2074509" cy="1357322"/>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a:srcRect/>
          <a:stretch>
            <a:fillRect/>
          </a:stretch>
        </p:blipFill>
        <p:spPr bwMode="auto">
          <a:xfrm>
            <a:off x="714348" y="5429264"/>
            <a:ext cx="1238259" cy="928694"/>
          </a:xfrm>
          <a:prstGeom prst="rect">
            <a:avLst/>
          </a:prstGeom>
          <a:noFill/>
          <a:ln w="9525">
            <a:noFill/>
            <a:miter lim="800000"/>
            <a:headEnd/>
            <a:tailEnd/>
          </a:ln>
          <a:effectLst/>
        </p:spPr>
      </p:pic>
      <p:pic>
        <p:nvPicPr>
          <p:cNvPr id="4103" name="Picture 7"/>
          <p:cNvPicPr>
            <a:picLocks noChangeAspect="1" noChangeArrowheads="1"/>
          </p:cNvPicPr>
          <p:nvPr/>
        </p:nvPicPr>
        <p:blipFill>
          <a:blip r:embed="rId5"/>
          <a:srcRect/>
          <a:stretch>
            <a:fillRect/>
          </a:stretch>
        </p:blipFill>
        <p:spPr bwMode="auto">
          <a:xfrm>
            <a:off x="2285984" y="5357826"/>
            <a:ext cx="1524000" cy="1143000"/>
          </a:xfrm>
          <a:prstGeom prst="rect">
            <a:avLst/>
          </a:prstGeom>
          <a:noFill/>
          <a:ln w="9525">
            <a:noFill/>
            <a:miter lim="800000"/>
            <a:headEnd/>
            <a:tailEnd/>
          </a:ln>
          <a:effectLst/>
        </p:spPr>
      </p:pic>
      <p:pic>
        <p:nvPicPr>
          <p:cNvPr id="4105" name="Picture 9"/>
          <p:cNvPicPr>
            <a:picLocks noChangeAspect="1" noChangeArrowheads="1"/>
          </p:cNvPicPr>
          <p:nvPr/>
        </p:nvPicPr>
        <p:blipFill>
          <a:blip r:embed="rId6"/>
          <a:srcRect/>
          <a:stretch>
            <a:fillRect/>
          </a:stretch>
        </p:blipFill>
        <p:spPr bwMode="auto">
          <a:xfrm>
            <a:off x="2500298" y="2143116"/>
            <a:ext cx="1285884" cy="471491"/>
          </a:xfrm>
          <a:prstGeom prst="rect">
            <a:avLst/>
          </a:prstGeom>
          <a:noFill/>
          <a:ln w="9525">
            <a:noFill/>
            <a:miter lim="800000"/>
            <a:headEnd/>
            <a:tailEnd/>
          </a:ln>
          <a:effectLst/>
        </p:spPr>
      </p:pic>
      <p:pic>
        <p:nvPicPr>
          <p:cNvPr id="4106" name="Picture 10"/>
          <p:cNvPicPr>
            <a:picLocks noChangeAspect="1" noChangeArrowheads="1"/>
          </p:cNvPicPr>
          <p:nvPr/>
        </p:nvPicPr>
        <p:blipFill>
          <a:blip r:embed="rId7"/>
          <a:srcRect/>
          <a:stretch>
            <a:fillRect/>
          </a:stretch>
        </p:blipFill>
        <p:spPr bwMode="auto">
          <a:xfrm>
            <a:off x="571472" y="2071678"/>
            <a:ext cx="1615596" cy="428628"/>
          </a:xfrm>
          <a:prstGeom prst="rect">
            <a:avLst/>
          </a:prstGeom>
          <a:noFill/>
          <a:ln w="9525">
            <a:noFill/>
            <a:miter lim="800000"/>
            <a:headEnd/>
            <a:tailEnd/>
          </a:ln>
          <a:effectLst/>
        </p:spPr>
      </p:pic>
      <p:cxnSp>
        <p:nvCxnSpPr>
          <p:cNvPr id="17" name="直線コネクタ 16"/>
          <p:cNvCxnSpPr/>
          <p:nvPr/>
        </p:nvCxnSpPr>
        <p:spPr>
          <a:xfrm>
            <a:off x="500034" y="3071810"/>
            <a:ext cx="82153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0034" y="4857760"/>
            <a:ext cx="82153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1322365" y="3892553"/>
            <a:ext cx="52149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3536943" y="3963991"/>
            <a:ext cx="5214974"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7" name="Picture 11"/>
          <p:cNvPicPr>
            <a:picLocks noChangeAspect="1" noChangeArrowheads="1"/>
          </p:cNvPicPr>
          <p:nvPr/>
        </p:nvPicPr>
        <p:blipFill>
          <a:blip r:embed="rId8"/>
          <a:srcRect/>
          <a:stretch>
            <a:fillRect/>
          </a:stretch>
        </p:blipFill>
        <p:spPr bwMode="auto">
          <a:xfrm>
            <a:off x="6715140" y="5143512"/>
            <a:ext cx="1362075" cy="1123950"/>
          </a:xfrm>
          <a:prstGeom prst="rect">
            <a:avLst/>
          </a:prstGeom>
          <a:noFill/>
          <a:ln w="9525">
            <a:noFill/>
            <a:miter lim="800000"/>
            <a:headEnd/>
            <a:tailEnd/>
          </a:ln>
          <a:effectLst/>
        </p:spPr>
      </p:pic>
      <p:pic>
        <p:nvPicPr>
          <p:cNvPr id="4108" name="Picture 12"/>
          <p:cNvPicPr>
            <a:picLocks noChangeAspect="1" noChangeArrowheads="1"/>
          </p:cNvPicPr>
          <p:nvPr/>
        </p:nvPicPr>
        <p:blipFill>
          <a:blip r:embed="rId9"/>
          <a:srcRect/>
          <a:stretch>
            <a:fillRect/>
          </a:stretch>
        </p:blipFill>
        <p:spPr bwMode="auto">
          <a:xfrm>
            <a:off x="4429124" y="5286388"/>
            <a:ext cx="1200150" cy="933450"/>
          </a:xfrm>
          <a:prstGeom prst="rect">
            <a:avLst/>
          </a:prstGeom>
          <a:noFill/>
          <a:ln w="9525">
            <a:noFill/>
            <a:miter lim="800000"/>
            <a:headEnd/>
            <a:tailEnd/>
          </a:ln>
          <a:effectLst/>
        </p:spPr>
      </p:pic>
      <p:pic>
        <p:nvPicPr>
          <p:cNvPr id="4109" name="Picture 13"/>
          <p:cNvPicPr>
            <a:picLocks noChangeAspect="1" noChangeArrowheads="1"/>
          </p:cNvPicPr>
          <p:nvPr/>
        </p:nvPicPr>
        <p:blipFill>
          <a:blip r:embed="rId10"/>
          <a:srcRect/>
          <a:stretch>
            <a:fillRect/>
          </a:stretch>
        </p:blipFill>
        <p:spPr bwMode="auto">
          <a:xfrm>
            <a:off x="1428728" y="3429000"/>
            <a:ext cx="1304925" cy="981075"/>
          </a:xfrm>
          <a:prstGeom prst="rect">
            <a:avLst/>
          </a:prstGeom>
          <a:noFill/>
          <a:ln w="9525">
            <a:noFill/>
            <a:miter lim="800000"/>
            <a:headEnd/>
            <a:tailEnd/>
          </a:ln>
          <a:effectLst/>
        </p:spPr>
      </p:pic>
      <p:sp>
        <p:nvSpPr>
          <p:cNvPr id="25" name="テキスト ボックス 24"/>
          <p:cNvSpPr txBox="1"/>
          <p:nvPr/>
        </p:nvSpPr>
        <p:spPr>
          <a:xfrm>
            <a:off x="357158" y="4786322"/>
            <a:ext cx="809837" cy="369332"/>
          </a:xfrm>
          <a:prstGeom prst="rect">
            <a:avLst/>
          </a:prstGeom>
          <a:noFill/>
        </p:spPr>
        <p:txBody>
          <a:bodyPr wrap="none" rtlCol="0">
            <a:spAutoFit/>
          </a:bodyPr>
          <a:lstStyle/>
          <a:p>
            <a:r>
              <a:rPr kumimoji="1" lang="en-US" altLang="ja-JP" dirty="0" smtClean="0"/>
              <a:t>Crowd</a:t>
            </a:r>
            <a:endParaRPr kumimoji="1" lang="ja-JP" altLang="en-US" dirty="0"/>
          </a:p>
        </p:txBody>
      </p:sp>
      <p:sp>
        <p:nvSpPr>
          <p:cNvPr id="26" name="テキスト ボックス 25"/>
          <p:cNvSpPr txBox="1"/>
          <p:nvPr/>
        </p:nvSpPr>
        <p:spPr>
          <a:xfrm>
            <a:off x="500034" y="1571612"/>
            <a:ext cx="740908" cy="369332"/>
          </a:xfrm>
          <a:prstGeom prst="rect">
            <a:avLst/>
          </a:prstGeom>
          <a:noFill/>
        </p:spPr>
        <p:txBody>
          <a:bodyPr wrap="none" rtlCol="0">
            <a:spAutoFit/>
          </a:bodyPr>
          <a:lstStyle/>
          <a:p>
            <a:r>
              <a:rPr kumimoji="1" lang="en-US" altLang="ja-JP" dirty="0" smtClean="0"/>
              <a:t>Cloud</a:t>
            </a:r>
            <a:endParaRPr kumimoji="1" lang="ja-JP" altLang="en-US" dirty="0"/>
          </a:p>
        </p:txBody>
      </p:sp>
      <p:sp>
        <p:nvSpPr>
          <p:cNvPr id="27" name="テキスト ボックス 26"/>
          <p:cNvSpPr txBox="1"/>
          <p:nvPr/>
        </p:nvSpPr>
        <p:spPr>
          <a:xfrm>
            <a:off x="6715140" y="3429000"/>
            <a:ext cx="1453411" cy="646331"/>
          </a:xfrm>
          <a:prstGeom prst="rect">
            <a:avLst/>
          </a:prstGeom>
          <a:noFill/>
        </p:spPr>
        <p:txBody>
          <a:bodyPr wrap="none" rtlCol="0">
            <a:spAutoFit/>
          </a:bodyPr>
          <a:lstStyle/>
          <a:p>
            <a:r>
              <a:rPr kumimoji="1" lang="en-US" altLang="ja-JP" dirty="0" smtClean="0"/>
              <a:t>Main Stream </a:t>
            </a:r>
          </a:p>
          <a:p>
            <a:r>
              <a:rPr kumimoji="1" lang="en-US" altLang="ja-JP" dirty="0" smtClean="0"/>
              <a:t>Media</a:t>
            </a:r>
            <a:endParaRPr kumimoji="1" lang="ja-JP" altLang="en-US" dirty="0"/>
          </a:p>
        </p:txBody>
      </p:sp>
      <p:pic>
        <p:nvPicPr>
          <p:cNvPr id="4110" name="Picture 14"/>
          <p:cNvPicPr>
            <a:picLocks noChangeAspect="1" noChangeArrowheads="1"/>
          </p:cNvPicPr>
          <p:nvPr/>
        </p:nvPicPr>
        <p:blipFill>
          <a:blip r:embed="rId11"/>
          <a:srcRect/>
          <a:stretch>
            <a:fillRect/>
          </a:stretch>
        </p:blipFill>
        <p:spPr bwMode="auto">
          <a:xfrm>
            <a:off x="6786578" y="4143380"/>
            <a:ext cx="1409700" cy="342900"/>
          </a:xfrm>
          <a:prstGeom prst="rect">
            <a:avLst/>
          </a:prstGeom>
          <a:noFill/>
          <a:ln w="9525">
            <a:noFill/>
            <a:miter lim="800000"/>
            <a:headEnd/>
            <a:tailEnd/>
          </a:ln>
          <a:effectLst/>
        </p:spPr>
      </p:pic>
      <p:pic>
        <p:nvPicPr>
          <p:cNvPr id="4111" name="Picture 15"/>
          <p:cNvPicPr>
            <a:picLocks noChangeAspect="1" noChangeArrowheads="1"/>
          </p:cNvPicPr>
          <p:nvPr/>
        </p:nvPicPr>
        <p:blipFill>
          <a:blip r:embed="rId12"/>
          <a:srcRect/>
          <a:stretch>
            <a:fillRect/>
          </a:stretch>
        </p:blipFill>
        <p:spPr bwMode="auto">
          <a:xfrm>
            <a:off x="4572000" y="1857364"/>
            <a:ext cx="876300" cy="1000125"/>
          </a:xfrm>
          <a:prstGeom prst="rect">
            <a:avLst/>
          </a:prstGeom>
          <a:noFill/>
          <a:ln w="9525">
            <a:noFill/>
            <a:miter lim="800000"/>
            <a:headEnd/>
            <a:tailEnd/>
          </a:ln>
          <a:effectLst/>
        </p:spPr>
      </p:pic>
      <p:pic>
        <p:nvPicPr>
          <p:cNvPr id="4113" name="Picture 17">
            <a:hlinkClick r:id="rId13"/>
          </p:cNvPr>
          <p:cNvPicPr>
            <a:picLocks noChangeAspect="1" noChangeArrowheads="1"/>
          </p:cNvPicPr>
          <p:nvPr/>
        </p:nvPicPr>
        <p:blipFill>
          <a:blip r:embed="rId14"/>
          <a:srcRect/>
          <a:stretch>
            <a:fillRect/>
          </a:stretch>
        </p:blipFill>
        <p:spPr bwMode="auto">
          <a:xfrm>
            <a:off x="6357950" y="1857364"/>
            <a:ext cx="2143125" cy="8572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72809" y="214290"/>
            <a:ext cx="9071191" cy="567297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Mobile</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85720" y="1214422"/>
            <a:ext cx="4762500" cy="35718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857224" y="4776673"/>
            <a:ext cx="3786214" cy="2081327"/>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5572132" y="3714752"/>
            <a:ext cx="3107574" cy="3429024"/>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5500694" y="1357298"/>
            <a:ext cx="2952755" cy="2214566"/>
          </a:xfrm>
          <a:prstGeom prst="rect">
            <a:avLst/>
          </a:prstGeom>
          <a:noFill/>
          <a:ln w="9525">
            <a:noFill/>
            <a:miter lim="800000"/>
            <a:headEnd/>
            <a:tailEnd/>
          </a:ln>
          <a:effectLst/>
        </p:spPr>
      </p:pic>
      <p:sp>
        <p:nvSpPr>
          <p:cNvPr id="6" name="テキスト ボックス 5"/>
          <p:cNvSpPr txBox="1"/>
          <p:nvPr/>
        </p:nvSpPr>
        <p:spPr>
          <a:xfrm>
            <a:off x="1071538" y="500042"/>
            <a:ext cx="7358114" cy="646331"/>
          </a:xfrm>
          <a:prstGeom prst="rect">
            <a:avLst/>
          </a:prstGeom>
          <a:noFill/>
        </p:spPr>
        <p:txBody>
          <a:bodyPr wrap="square" rtlCol="0">
            <a:spAutoFit/>
          </a:bodyPr>
          <a:lstStyle/>
          <a:p>
            <a:r>
              <a:rPr kumimoji="1" lang="ja-JP" altLang="en-US" dirty="0" smtClean="0"/>
              <a:t>ウェブ</a:t>
            </a:r>
            <a:r>
              <a:rPr kumimoji="1" lang="en-US" altLang="ja-JP" dirty="0" smtClean="0"/>
              <a:t>2.0</a:t>
            </a:r>
            <a:r>
              <a:rPr kumimoji="1" lang="ja-JP" altLang="en-US" dirty="0" smtClean="0"/>
              <a:t>以降の　マッシュアップ　　デバイスの変化</a:t>
            </a:r>
            <a:endParaRPr kumimoji="1" lang="en-US" altLang="ja-JP" dirty="0" smtClean="0"/>
          </a:p>
          <a:p>
            <a:r>
              <a:rPr kumimoji="1" lang="ja-JP" altLang="en-US" dirty="0" smtClean="0"/>
              <a:t>テレビ</a:t>
            </a:r>
            <a:r>
              <a:rPr kumimoji="1" lang="en-US" altLang="ja-JP" dirty="0" smtClean="0"/>
              <a:t>8</a:t>
            </a:r>
            <a:r>
              <a:rPr kumimoji="1" lang="ja-JP" altLang="en-US" dirty="0" smtClean="0"/>
              <a:t>画面視聴　</a:t>
            </a:r>
            <a:r>
              <a:rPr kumimoji="1" lang="en-US" altLang="ja-JP" dirty="0" smtClean="0"/>
              <a:t>Spider zero </a:t>
            </a:r>
            <a:r>
              <a:rPr kumimoji="1" lang="ja-JP" altLang="en-US" dirty="0" smtClean="0"/>
              <a:t>＆２ちゃんねる＆ </a:t>
            </a:r>
            <a:r>
              <a:rPr kumimoji="1" lang="en-US" altLang="ja-JP" dirty="0" err="1" smtClean="0"/>
              <a:t>iApp</a:t>
            </a:r>
            <a:r>
              <a:rPr kumimoji="1" lang="en-US" altLang="ja-JP" dirty="0" smtClean="0"/>
              <a:t>  </a:t>
            </a:r>
            <a:r>
              <a:rPr kumimoji="1" lang="en-US" altLang="ja-JP" dirty="0" err="1" smtClean="0"/>
              <a:t>Balloo</a:t>
            </a:r>
            <a:r>
              <a:rPr kumimoji="1" lang="en-US" altLang="ja-JP" dirty="0" smtClean="0"/>
              <a:t>!  &amp;  iPhone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Augmented Reality</a:t>
            </a:r>
            <a:endParaRPr kumimoji="1" lang="ja-JP" altLang="en-US" dirty="0"/>
          </a:p>
        </p:txBody>
      </p:sp>
      <p:sp>
        <p:nvSpPr>
          <p:cNvPr id="7" name="コンテンツ プレースホルダ 6"/>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トヨタ壁面ステージ</a:t>
            </a:r>
            <a:endParaRPr kumimoji="1" lang="ja-JP" altLang="en-US" dirty="0"/>
          </a:p>
        </p:txBody>
      </p:sp>
      <p:pic>
        <p:nvPicPr>
          <p:cNvPr id="5" name="Picture 2">
            <a:hlinkClick r:id="rId3"/>
          </p:cNvPr>
          <p:cNvPicPr>
            <a:picLocks noChangeAspect="1" noChangeArrowheads="1"/>
          </p:cNvPicPr>
          <p:nvPr/>
        </p:nvPicPr>
        <p:blipFill>
          <a:blip r:embed="rId4"/>
          <a:srcRect/>
          <a:stretch>
            <a:fillRect/>
          </a:stretch>
        </p:blipFill>
        <p:spPr bwMode="auto">
          <a:xfrm>
            <a:off x="2071670" y="1643050"/>
            <a:ext cx="4505325" cy="33432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Next Gen  Ad</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31775" y="315118"/>
            <a:ext cx="8429625" cy="6215063"/>
          </a:xfrm>
          <a:prstGeom prst="round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dirty="0"/>
          </a:p>
        </p:txBody>
      </p:sp>
      <p:sp>
        <p:nvSpPr>
          <p:cNvPr id="5" name="正方形/長方形 4"/>
          <p:cNvSpPr/>
          <p:nvPr/>
        </p:nvSpPr>
        <p:spPr>
          <a:xfrm>
            <a:off x="946150" y="1458118"/>
            <a:ext cx="2000250" cy="107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en-US" altLang="ja-JP" dirty="0"/>
              <a:t>PC</a:t>
            </a:r>
            <a:r>
              <a:rPr lang="ja-JP" altLang="en-US" dirty="0"/>
              <a:t>コンテンツ</a:t>
            </a:r>
          </a:p>
        </p:txBody>
      </p:sp>
      <p:sp>
        <p:nvSpPr>
          <p:cNvPr id="6" name="正方形/長方形 5"/>
          <p:cNvSpPr/>
          <p:nvPr/>
        </p:nvSpPr>
        <p:spPr>
          <a:xfrm>
            <a:off x="6161087" y="1458118"/>
            <a:ext cx="221456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dirty="0"/>
              <a:t>ユーザーコンテンツ</a:t>
            </a:r>
          </a:p>
        </p:txBody>
      </p:sp>
      <p:sp>
        <p:nvSpPr>
          <p:cNvPr id="7" name="正方形/長方形 6"/>
          <p:cNvSpPr/>
          <p:nvPr/>
        </p:nvSpPr>
        <p:spPr>
          <a:xfrm>
            <a:off x="6375400" y="4029868"/>
            <a:ext cx="2000250" cy="107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dirty="0"/>
              <a:t>放送コンテンツ</a:t>
            </a:r>
          </a:p>
        </p:txBody>
      </p:sp>
      <p:sp>
        <p:nvSpPr>
          <p:cNvPr id="8" name="正方形/長方形 7"/>
          <p:cNvSpPr/>
          <p:nvPr/>
        </p:nvSpPr>
        <p:spPr>
          <a:xfrm>
            <a:off x="946150" y="4101306"/>
            <a:ext cx="2000250" cy="107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dirty="0"/>
              <a:t>パッケージ</a:t>
            </a:r>
            <a:endParaRPr lang="en-US" altLang="ja-JP" dirty="0"/>
          </a:p>
          <a:p>
            <a:pPr algn="ctr">
              <a:defRPr/>
            </a:pPr>
            <a:r>
              <a:rPr lang="ja-JP" altLang="en-US" dirty="0"/>
              <a:t>コンテンツ</a:t>
            </a:r>
          </a:p>
        </p:txBody>
      </p:sp>
      <p:sp>
        <p:nvSpPr>
          <p:cNvPr id="9" name="Line 6"/>
          <p:cNvSpPr>
            <a:spLocks noChangeShapeType="1"/>
          </p:cNvSpPr>
          <p:nvPr/>
        </p:nvSpPr>
        <p:spPr bwMode="auto">
          <a:xfrm>
            <a:off x="4513262" y="743743"/>
            <a:ext cx="0" cy="5410200"/>
          </a:xfrm>
          <a:prstGeom prst="line">
            <a:avLst/>
          </a:prstGeom>
          <a:noFill/>
          <a:ln w="9525">
            <a:solidFill>
              <a:schemeClr val="tx1"/>
            </a:solidFill>
            <a:round/>
            <a:headEnd type="triangle" w="med" len="med"/>
            <a:tailEnd type="triangle" w="med" len="med"/>
          </a:ln>
        </p:spPr>
        <p:txBody>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endParaRPr lang="ja-JP" altLang="en-US"/>
          </a:p>
        </p:txBody>
      </p:sp>
      <p:sp>
        <p:nvSpPr>
          <p:cNvPr id="10" name="テキスト ボックス 7"/>
          <p:cNvSpPr txBox="1">
            <a:spLocks noChangeArrowheads="1"/>
          </p:cNvSpPr>
          <p:nvPr/>
        </p:nvSpPr>
        <p:spPr bwMode="auto">
          <a:xfrm>
            <a:off x="160337" y="3172618"/>
            <a:ext cx="1338263" cy="369888"/>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ja-JP" altLang="en-US"/>
              <a:t>時間非同期</a:t>
            </a:r>
          </a:p>
        </p:txBody>
      </p:sp>
      <p:sp>
        <p:nvSpPr>
          <p:cNvPr id="11" name="テキスト ボックス 8"/>
          <p:cNvSpPr txBox="1">
            <a:spLocks noChangeArrowheads="1"/>
          </p:cNvSpPr>
          <p:nvPr/>
        </p:nvSpPr>
        <p:spPr bwMode="auto">
          <a:xfrm>
            <a:off x="7875587" y="3244056"/>
            <a:ext cx="1108075" cy="369887"/>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ja-JP" altLang="en-US"/>
              <a:t>時間同期</a:t>
            </a:r>
          </a:p>
        </p:txBody>
      </p:sp>
      <p:sp>
        <p:nvSpPr>
          <p:cNvPr id="12" name="テキスト ボックス 9"/>
          <p:cNvSpPr txBox="1">
            <a:spLocks noChangeArrowheads="1"/>
          </p:cNvSpPr>
          <p:nvPr/>
        </p:nvSpPr>
        <p:spPr bwMode="auto">
          <a:xfrm>
            <a:off x="3875087" y="6172993"/>
            <a:ext cx="1338263" cy="369888"/>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ja-JP" altLang="en-US"/>
              <a:t>自己完結型</a:t>
            </a:r>
          </a:p>
        </p:txBody>
      </p:sp>
      <p:sp>
        <p:nvSpPr>
          <p:cNvPr id="13" name="テキスト ボックス 10"/>
          <p:cNvSpPr txBox="1">
            <a:spLocks noChangeArrowheads="1"/>
          </p:cNvSpPr>
          <p:nvPr/>
        </p:nvSpPr>
        <p:spPr bwMode="auto">
          <a:xfrm>
            <a:off x="4089400" y="315118"/>
            <a:ext cx="877887" cy="369888"/>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ja-JP" altLang="en-US"/>
              <a:t>共有型</a:t>
            </a:r>
          </a:p>
        </p:txBody>
      </p:sp>
      <p:sp>
        <p:nvSpPr>
          <p:cNvPr id="14" name="Line 5"/>
          <p:cNvSpPr>
            <a:spLocks noChangeShapeType="1"/>
          </p:cNvSpPr>
          <p:nvPr/>
        </p:nvSpPr>
        <p:spPr bwMode="auto">
          <a:xfrm>
            <a:off x="231775" y="3172618"/>
            <a:ext cx="8713787" cy="0"/>
          </a:xfrm>
          <a:prstGeom prst="line">
            <a:avLst/>
          </a:prstGeom>
          <a:noFill/>
          <a:ln w="9525">
            <a:solidFill>
              <a:schemeClr val="tx1"/>
            </a:solidFill>
            <a:round/>
            <a:headEnd type="triangle" w="med" len="med"/>
            <a:tailEnd type="triangle" w="med" len="med"/>
          </a:ln>
        </p:spPr>
        <p:txBody>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endParaRPr lang="ja-JP" altLang="en-US"/>
          </a:p>
        </p:txBody>
      </p:sp>
      <p:sp>
        <p:nvSpPr>
          <p:cNvPr id="15" name="角丸四角形 14"/>
          <p:cNvSpPr/>
          <p:nvPr/>
        </p:nvSpPr>
        <p:spPr>
          <a:xfrm>
            <a:off x="3875087" y="2815431"/>
            <a:ext cx="1357313"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dirty="0" smtClean="0"/>
              <a:t>ＴＶ</a:t>
            </a:r>
            <a:endParaRPr lang="en-US" altLang="ja-JP" dirty="0" smtClean="0"/>
          </a:p>
          <a:p>
            <a:pPr algn="ctr">
              <a:defRPr/>
            </a:pPr>
            <a:r>
              <a:rPr lang="ja-JP" altLang="en-US" dirty="0" smtClean="0"/>
              <a:t>モニター</a:t>
            </a:r>
            <a:endParaRPr lang="en-US" altLang="ja-JP" dirty="0"/>
          </a:p>
        </p:txBody>
      </p:sp>
      <p:sp>
        <p:nvSpPr>
          <p:cNvPr id="16" name="右矢印 15"/>
          <p:cNvSpPr/>
          <p:nvPr/>
        </p:nvSpPr>
        <p:spPr>
          <a:xfrm rot="2230457">
            <a:off x="3152775" y="2466181"/>
            <a:ext cx="642937"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solidFill>
                <a:srgbClr val="FFFF00"/>
              </a:solidFill>
            </a:endParaRPr>
          </a:p>
        </p:txBody>
      </p:sp>
      <p:sp>
        <p:nvSpPr>
          <p:cNvPr id="17" name="右矢印 16"/>
          <p:cNvSpPr/>
          <p:nvPr/>
        </p:nvSpPr>
        <p:spPr>
          <a:xfrm rot="20090051">
            <a:off x="3221037" y="3717131"/>
            <a:ext cx="642938"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solidFill>
                <a:srgbClr val="FFFF00"/>
              </a:solidFill>
            </a:endParaRPr>
          </a:p>
        </p:txBody>
      </p:sp>
      <p:sp>
        <p:nvSpPr>
          <p:cNvPr id="18" name="右矢印 17"/>
          <p:cNvSpPr/>
          <p:nvPr/>
        </p:nvSpPr>
        <p:spPr>
          <a:xfrm rot="8901756">
            <a:off x="5297487" y="2523331"/>
            <a:ext cx="642938"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solidFill>
                <a:srgbClr val="FFFF00"/>
              </a:solidFill>
            </a:endParaRPr>
          </a:p>
        </p:txBody>
      </p:sp>
      <p:sp>
        <p:nvSpPr>
          <p:cNvPr id="19" name="右矢印 18"/>
          <p:cNvSpPr/>
          <p:nvPr/>
        </p:nvSpPr>
        <p:spPr>
          <a:xfrm rot="12722007">
            <a:off x="5297487" y="3667918"/>
            <a:ext cx="642938"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solidFill>
                <a:srgbClr val="FFFF00"/>
              </a:solidFill>
            </a:endParaRPr>
          </a:p>
        </p:txBody>
      </p:sp>
      <p:sp>
        <p:nvSpPr>
          <p:cNvPr id="20" name="正方形/長方形 19"/>
          <p:cNvSpPr/>
          <p:nvPr/>
        </p:nvSpPr>
        <p:spPr>
          <a:xfrm>
            <a:off x="3089264" y="4958565"/>
            <a:ext cx="3019939" cy="923330"/>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defRPr/>
            </a:pPr>
            <a:r>
              <a:rPr lang="en-US" altLang="ja-JP"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ea typeface="ＭＳ Ｐゴシック" charset="-128"/>
              </a:rPr>
              <a:t>24HOUR</a:t>
            </a:r>
            <a:endParaRPr lang="ja-JP" alt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ea typeface="ＭＳ Ｐゴシック"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00892" y="642918"/>
            <a:ext cx="1583190" cy="369332"/>
          </a:xfrm>
          <a:prstGeom prst="rect">
            <a:avLst/>
          </a:prstGeom>
          <a:noFill/>
        </p:spPr>
        <p:txBody>
          <a:bodyPr wrap="none" rtlCol="0">
            <a:spAutoFit/>
          </a:bodyPr>
          <a:lstStyle/>
          <a:p>
            <a:r>
              <a:rPr kumimoji="1" lang="en-US" altLang="ja-JP" dirty="0" smtClean="0"/>
              <a:t>Yahoo! Widget</a:t>
            </a:r>
            <a:endParaRPr kumimoji="1" lang="ja-JP" altLang="en-US" dirty="0"/>
          </a:p>
        </p:txBody>
      </p:sp>
      <p:sp>
        <p:nvSpPr>
          <p:cNvPr id="4" name="テキスト ボックス 3"/>
          <p:cNvSpPr txBox="1"/>
          <p:nvPr/>
        </p:nvSpPr>
        <p:spPr>
          <a:xfrm>
            <a:off x="7072330" y="214290"/>
            <a:ext cx="1521827" cy="369332"/>
          </a:xfrm>
          <a:prstGeom prst="rect">
            <a:avLst/>
          </a:prstGeom>
          <a:noFill/>
        </p:spPr>
        <p:txBody>
          <a:bodyPr wrap="none" rtlCol="0">
            <a:spAutoFit/>
          </a:bodyPr>
          <a:lstStyle/>
          <a:p>
            <a:r>
              <a:rPr kumimoji="1" lang="en-US" altLang="ja-JP" dirty="0" smtClean="0"/>
              <a:t>Connected TV</a:t>
            </a:r>
            <a:endParaRPr kumimoji="1" lang="ja-JP" altLang="en-US" dirty="0"/>
          </a:p>
        </p:txBody>
      </p:sp>
      <p:pic>
        <p:nvPicPr>
          <p:cNvPr id="5123" name="Picture 3"/>
          <p:cNvPicPr>
            <a:picLocks noChangeAspect="1" noChangeArrowheads="1"/>
          </p:cNvPicPr>
          <p:nvPr/>
        </p:nvPicPr>
        <p:blipFill>
          <a:blip r:embed="rId3"/>
          <a:srcRect/>
          <a:stretch>
            <a:fillRect/>
          </a:stretch>
        </p:blipFill>
        <p:spPr bwMode="auto">
          <a:xfrm>
            <a:off x="571472" y="1428736"/>
            <a:ext cx="8029599" cy="4491847"/>
          </a:xfrm>
          <a:prstGeom prst="rect">
            <a:avLst/>
          </a:prstGeom>
          <a:noFill/>
          <a:ln w="9525">
            <a:noFill/>
            <a:miter lim="800000"/>
            <a:headEnd/>
            <a:tailEnd/>
          </a:ln>
          <a:effectLst/>
        </p:spPr>
      </p:pic>
      <p:sp>
        <p:nvSpPr>
          <p:cNvPr id="11" name="正方形/長方形 10"/>
          <p:cNvSpPr/>
          <p:nvPr/>
        </p:nvSpPr>
        <p:spPr>
          <a:xfrm>
            <a:off x="4000496" y="285728"/>
            <a:ext cx="2347887"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RSS TV</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正方形/長方形 11"/>
          <p:cNvSpPr/>
          <p:nvPr/>
        </p:nvSpPr>
        <p:spPr>
          <a:xfrm>
            <a:off x="285720" y="285728"/>
            <a:ext cx="3301673" cy="923330"/>
          </a:xfrm>
          <a:prstGeom prst="rect">
            <a:avLst/>
          </a:prstGeom>
          <a:noFill/>
        </p:spPr>
        <p:txBody>
          <a:bodyPr wrap="none" lIns="91440" tIns="45720" rIns="91440" bIns="45720">
            <a:spAutoFit/>
          </a:bodyPr>
          <a:lstStyle/>
          <a:p>
            <a:pPr algn="ctr"/>
            <a:r>
              <a:rPr lang="en-US" altLang="ja-JP"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Widget TV</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正方形/長方形 12"/>
          <p:cNvSpPr/>
          <p:nvPr/>
        </p:nvSpPr>
        <p:spPr>
          <a:xfrm>
            <a:off x="1071538" y="5934670"/>
            <a:ext cx="6104363"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 as Screen Saver?</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4" name="Picture 4"/>
          <p:cNvPicPr>
            <a:picLocks noChangeAspect="1" noChangeArrowheads="1"/>
          </p:cNvPicPr>
          <p:nvPr/>
        </p:nvPicPr>
        <p:blipFill>
          <a:blip r:embed="rId4"/>
          <a:srcRect/>
          <a:stretch>
            <a:fillRect/>
          </a:stretch>
        </p:blipFill>
        <p:spPr bwMode="auto">
          <a:xfrm>
            <a:off x="7215206" y="5786454"/>
            <a:ext cx="828675" cy="82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Humanity</a:t>
            </a:r>
            <a:endParaRPr kumimoji="1" lang="ja-JP" altLang="en-US" dirty="0"/>
          </a:p>
        </p:txBody>
      </p:sp>
      <p:sp>
        <p:nvSpPr>
          <p:cNvPr id="5" name="コンテンツ プレースホルダ 4"/>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2009</a:t>
            </a:r>
            <a:r>
              <a:rPr kumimoji="1" lang="ja-JP" altLang="en-US" dirty="0" smtClean="0"/>
              <a:t>年という年はどうなる？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米国地上波デジタル延期</a:t>
            </a:r>
            <a:endParaRPr kumimoji="1" lang="en-US" altLang="ja-JP" dirty="0" smtClean="0"/>
          </a:p>
          <a:p>
            <a:r>
              <a:rPr lang="en-US" altLang="ja-JP" dirty="0" smtClean="0"/>
              <a:t>2</a:t>
            </a:r>
            <a:r>
              <a:rPr lang="ja-JP" altLang="en-US" dirty="0" smtClean="0"/>
              <a:t>月が</a:t>
            </a:r>
            <a:r>
              <a:rPr lang="en-US" altLang="ja-JP" dirty="0" smtClean="0"/>
              <a:t>6</a:t>
            </a:r>
            <a:r>
              <a:rPr lang="ja-JP" altLang="en-US" dirty="0" smtClean="0"/>
              <a:t>月へ延期</a:t>
            </a:r>
            <a:endParaRPr lang="en-US" altLang="ja-JP" dirty="0" smtClean="0"/>
          </a:p>
          <a:p>
            <a:endParaRPr lang="en-US" altLang="ja-JP" dirty="0" smtClean="0"/>
          </a:p>
          <a:p>
            <a:r>
              <a:rPr lang="ja-JP" altLang="en-US" dirty="0" smtClean="0"/>
              <a:t>企業倒産が相次ぐ</a:t>
            </a:r>
            <a:endParaRPr lang="en-US" altLang="ja-JP" dirty="0" smtClean="0"/>
          </a:p>
          <a:p>
            <a:endParaRPr kumimoji="1" lang="en-US" altLang="ja-JP" dirty="0" smtClean="0"/>
          </a:p>
          <a:p>
            <a:endParaRPr kumimoji="1"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こえ部</a:t>
            </a:r>
            <a:endParaRPr kumimoji="1" lang="ja-JP" altLang="en-US" dirty="0"/>
          </a:p>
        </p:txBody>
      </p:sp>
      <p:pic>
        <p:nvPicPr>
          <p:cNvPr id="2050" name="Picture 2">
            <a:hlinkClick r:id="rId3"/>
          </p:cNvPr>
          <p:cNvPicPr>
            <a:picLocks noChangeAspect="1" noChangeArrowheads="1"/>
          </p:cNvPicPr>
          <p:nvPr/>
        </p:nvPicPr>
        <p:blipFill>
          <a:blip r:embed="rId4"/>
          <a:srcRect/>
          <a:stretch>
            <a:fillRect/>
          </a:stretch>
        </p:blipFill>
        <p:spPr bwMode="auto">
          <a:xfrm>
            <a:off x="857224" y="1571612"/>
            <a:ext cx="6929486" cy="439448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57158" y="1357298"/>
            <a:ext cx="835824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28662" y="285728"/>
            <a:ext cx="729218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HDTV&lt;Full HDTV&lt;4K2K</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テキスト ボックス 6"/>
          <p:cNvSpPr txBox="1"/>
          <p:nvPr/>
        </p:nvSpPr>
        <p:spPr>
          <a:xfrm>
            <a:off x="5929322" y="1857364"/>
            <a:ext cx="2268634" cy="923330"/>
          </a:xfrm>
          <a:prstGeom prst="rect">
            <a:avLst/>
          </a:prstGeom>
          <a:noFill/>
        </p:spPr>
        <p:txBody>
          <a:bodyPr wrap="none" rtlCol="0">
            <a:spAutoFit/>
          </a:bodyPr>
          <a:lstStyle/>
          <a:p>
            <a:r>
              <a:rPr lang="en-US" altLang="ja-JP" dirty="0" smtClean="0"/>
              <a:t>4,196×2,160</a:t>
            </a:r>
            <a:r>
              <a:rPr lang="ja-JP" altLang="en-US" dirty="0" smtClean="0"/>
              <a:t> </a:t>
            </a:r>
            <a:endParaRPr lang="en-US" altLang="ja-JP" dirty="0" smtClean="0"/>
          </a:p>
          <a:p>
            <a:r>
              <a:rPr kumimoji="1" lang="en-US" altLang="ja-JP" dirty="0" smtClean="0"/>
              <a:t>Toshiba</a:t>
            </a:r>
          </a:p>
          <a:p>
            <a:r>
              <a:rPr kumimoji="1" lang="en-US" altLang="ja-JP" dirty="0" smtClean="0"/>
              <a:t>Cell TV  Autumn  2009</a:t>
            </a:r>
            <a:endParaRPr kumimoji="1" lang="ja-JP" altLang="en-US" dirty="0"/>
          </a:p>
        </p:txBody>
      </p:sp>
      <p:sp>
        <p:nvSpPr>
          <p:cNvPr id="9" name="正方形/長方形 8"/>
          <p:cNvSpPr/>
          <p:nvPr/>
        </p:nvSpPr>
        <p:spPr>
          <a:xfrm>
            <a:off x="357158" y="3357562"/>
            <a:ext cx="5000660"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357158" y="4357694"/>
            <a:ext cx="4071966"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357158" y="5000636"/>
            <a:ext cx="2071702"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SD TV</a:t>
            </a:r>
            <a:endParaRPr kumimoji="1" lang="ja-JP" altLang="en-US" dirty="0"/>
          </a:p>
        </p:txBody>
      </p:sp>
      <p:sp>
        <p:nvSpPr>
          <p:cNvPr id="12" name="テキスト ボックス 11"/>
          <p:cNvSpPr txBox="1"/>
          <p:nvPr/>
        </p:nvSpPr>
        <p:spPr>
          <a:xfrm>
            <a:off x="2857488" y="3429000"/>
            <a:ext cx="2284087" cy="369332"/>
          </a:xfrm>
          <a:prstGeom prst="rect">
            <a:avLst/>
          </a:prstGeom>
          <a:noFill/>
        </p:spPr>
        <p:txBody>
          <a:bodyPr wrap="none" rtlCol="0">
            <a:spAutoFit/>
          </a:bodyPr>
          <a:lstStyle/>
          <a:p>
            <a:r>
              <a:rPr lang="en-US" altLang="ja-JP" dirty="0" smtClean="0"/>
              <a:t>1,920×1,080</a:t>
            </a:r>
            <a:r>
              <a:rPr lang="ja-JP" altLang="en-US" dirty="0" smtClean="0"/>
              <a:t>   </a:t>
            </a:r>
            <a:r>
              <a:rPr lang="en-US" altLang="ja-JP" dirty="0" smtClean="0"/>
              <a:t>FHDTV</a:t>
            </a:r>
            <a:endParaRPr kumimoji="1" lang="ja-JP" altLang="en-US" dirty="0"/>
          </a:p>
        </p:txBody>
      </p:sp>
      <p:sp>
        <p:nvSpPr>
          <p:cNvPr id="13" name="テキスト ボックス 12"/>
          <p:cNvSpPr txBox="1"/>
          <p:nvPr/>
        </p:nvSpPr>
        <p:spPr>
          <a:xfrm>
            <a:off x="2500298" y="5072074"/>
            <a:ext cx="1914114" cy="369332"/>
          </a:xfrm>
          <a:prstGeom prst="rect">
            <a:avLst/>
          </a:prstGeom>
          <a:noFill/>
        </p:spPr>
        <p:txBody>
          <a:bodyPr wrap="none" rtlCol="0">
            <a:spAutoFit/>
          </a:bodyPr>
          <a:lstStyle/>
          <a:p>
            <a:r>
              <a:rPr lang="en-US" altLang="ja-JP" dirty="0" smtClean="0"/>
              <a:t>1280×720  HDTV</a:t>
            </a:r>
            <a:r>
              <a:rPr lang="ja-JP" altLang="en-US" dirty="0" smtClean="0"/>
              <a:t> </a:t>
            </a:r>
            <a:endParaRPr kumimoji="1" lang="ja-JP" altLang="en-US" dirty="0"/>
          </a:p>
        </p:txBody>
      </p:sp>
      <p:sp>
        <p:nvSpPr>
          <p:cNvPr id="15" name="正方形/長方形 14"/>
          <p:cNvSpPr/>
          <p:nvPr/>
        </p:nvSpPr>
        <p:spPr>
          <a:xfrm>
            <a:off x="2500298" y="1857364"/>
            <a:ext cx="33010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2009-2014</a:t>
            </a:r>
            <a:endParaRPr lang="ja-JP"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正方形/長方形 15"/>
          <p:cNvSpPr/>
          <p:nvPr/>
        </p:nvSpPr>
        <p:spPr>
          <a:xfrm>
            <a:off x="2143108" y="3571876"/>
            <a:ext cx="32209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2006-2011</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テキスト ボックス 16"/>
          <p:cNvSpPr txBox="1"/>
          <p:nvPr/>
        </p:nvSpPr>
        <p:spPr>
          <a:xfrm>
            <a:off x="1071538" y="5286388"/>
            <a:ext cx="1130438" cy="369332"/>
          </a:xfrm>
          <a:prstGeom prst="rect">
            <a:avLst/>
          </a:prstGeom>
          <a:noFill/>
        </p:spPr>
        <p:txBody>
          <a:bodyPr wrap="none" rtlCol="0">
            <a:spAutoFit/>
          </a:bodyPr>
          <a:lstStyle/>
          <a:p>
            <a:r>
              <a:rPr kumimoji="1" lang="en-US" altLang="ja-JP" dirty="0" smtClean="0"/>
              <a:t>640×480</a:t>
            </a:r>
            <a:endParaRPr kumimoji="1" lang="ja-JP" altLang="en-US" dirty="0"/>
          </a:p>
        </p:txBody>
      </p:sp>
      <p:sp>
        <p:nvSpPr>
          <p:cNvPr id="18" name="正方形/長方形 17"/>
          <p:cNvSpPr/>
          <p:nvPr/>
        </p:nvSpPr>
        <p:spPr>
          <a:xfrm>
            <a:off x="928662" y="4214818"/>
            <a:ext cx="32202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2003-2008</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a:t>
            </a:r>
            <a:r>
              <a:rPr lang="ja-JP" altLang="en-US" dirty="0" smtClean="0"/>
              <a:t>歳女子</a:t>
            </a:r>
            <a:r>
              <a:rPr lang="en-US" altLang="ja-JP" dirty="0" smtClean="0"/>
              <a:t>T</a:t>
            </a:r>
            <a:r>
              <a:rPr lang="ja-JP" altLang="en-US" dirty="0" smtClean="0"/>
              <a:t>シャツで企業紹介</a:t>
            </a:r>
            <a:r>
              <a:rPr lang="en-US" altLang="ja-JP" dirty="0" smtClean="0"/>
              <a:t/>
            </a:r>
            <a:br>
              <a:rPr lang="en-US" altLang="ja-JP" dirty="0" smtClean="0"/>
            </a:br>
            <a:r>
              <a:rPr kumimoji="1" lang="en-US" altLang="ja-JP" dirty="0" smtClean="0"/>
              <a:t>Girl in your Shirt</a:t>
            </a:r>
            <a:endParaRPr kumimoji="1" lang="ja-JP" altLang="en-US" dirty="0"/>
          </a:p>
        </p:txBody>
      </p:sp>
      <p:pic>
        <p:nvPicPr>
          <p:cNvPr id="4" name="コンテンツ プレースホルダ 3" descr="Image1.jpg"/>
          <p:cNvPicPr>
            <a:picLocks noGrp="1" noChangeAspect="1"/>
          </p:cNvPicPr>
          <p:nvPr>
            <p:ph idx="1"/>
          </p:nvPr>
        </p:nvPicPr>
        <p:blipFill>
          <a:blip r:embed="rId3"/>
          <a:stretch>
            <a:fillRect/>
          </a:stretch>
        </p:blipFill>
        <p:spPr>
          <a:xfrm>
            <a:off x="0" y="1785926"/>
            <a:ext cx="4796477" cy="4572000"/>
          </a:xfrm>
        </p:spPr>
      </p:pic>
      <p:pic>
        <p:nvPicPr>
          <p:cNvPr id="5" name="コンテンツ プレースホルダ 3" descr="girlinshirt.jpg"/>
          <p:cNvPicPr>
            <a:picLocks noChangeAspect="1"/>
          </p:cNvPicPr>
          <p:nvPr/>
        </p:nvPicPr>
        <p:blipFill>
          <a:blip r:embed="rId4"/>
          <a:stretch>
            <a:fillRect/>
          </a:stretch>
        </p:blipFill>
        <p:spPr>
          <a:xfrm>
            <a:off x="4214810" y="1785926"/>
            <a:ext cx="4796477" cy="4572000"/>
          </a:xfrm>
          <a:prstGeom prst="rect">
            <a:avLst/>
          </a:prstGeom>
        </p:spPr>
      </p:pic>
      <p:sp>
        <p:nvSpPr>
          <p:cNvPr id="6" name="正方形/長方形 5"/>
          <p:cNvSpPr/>
          <p:nvPr/>
        </p:nvSpPr>
        <p:spPr>
          <a:xfrm>
            <a:off x="3143240" y="6429396"/>
            <a:ext cx="2489784" cy="646331"/>
          </a:xfrm>
          <a:prstGeom prst="rect">
            <a:avLst/>
          </a:prstGeom>
        </p:spPr>
        <p:txBody>
          <a:bodyPr wrap="square">
            <a:spAutoFit/>
          </a:bodyPr>
          <a:lstStyle/>
          <a:p>
            <a:r>
              <a:rPr lang="en-US" altLang="ja-JP" dirty="0" smtClean="0">
                <a:hlinkClick r:id="rId5"/>
              </a:rPr>
              <a:t>http://girl.inyourshirt.tv</a:t>
            </a:r>
            <a:r>
              <a:rPr lang="en-US" altLang="ja-JP" dirty="0" smtClean="0">
                <a:hlinkClick r:id="rId5"/>
              </a:rPr>
              <a:t>/</a:t>
            </a:r>
            <a:endParaRPr lang="en-US" altLang="ja-JP" dirty="0" smtClean="0"/>
          </a:p>
          <a:p>
            <a:endParaRPr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アニメ自動録画システム　</a:t>
            </a:r>
            <a:r>
              <a:rPr kumimoji="1" lang="en-US" altLang="ja-JP" dirty="0" err="1" smtClean="0"/>
              <a:t>Folita</a:t>
            </a:r>
            <a:endParaRPr kumimoji="1" lang="ja-JP" altLang="en-US" dirty="0"/>
          </a:p>
        </p:txBody>
      </p:sp>
      <p:pic>
        <p:nvPicPr>
          <p:cNvPr id="6" name="コンテンツ プレースホルダ 5" descr="foltia_vodcast.jpg"/>
          <p:cNvPicPr>
            <a:picLocks noGrp="1" noChangeAspect="1"/>
          </p:cNvPicPr>
          <p:nvPr>
            <p:ph idx="1"/>
          </p:nvPr>
        </p:nvPicPr>
        <p:blipFill>
          <a:blip r:embed="rId3" cstate="print"/>
          <a:stretch>
            <a:fillRect/>
          </a:stretch>
        </p:blipFill>
        <p:spPr>
          <a:xfrm>
            <a:off x="428596" y="1285860"/>
            <a:ext cx="4800634" cy="3000396"/>
          </a:xfrm>
        </p:spPr>
      </p:pic>
      <p:pic>
        <p:nvPicPr>
          <p:cNvPr id="7" name="図 6" descr="screen17.jpg"/>
          <p:cNvPicPr>
            <a:picLocks noChangeAspect="1"/>
          </p:cNvPicPr>
          <p:nvPr/>
        </p:nvPicPr>
        <p:blipFill>
          <a:blip r:embed="rId4"/>
          <a:stretch>
            <a:fillRect/>
          </a:stretch>
        </p:blipFill>
        <p:spPr>
          <a:xfrm>
            <a:off x="428596" y="4357694"/>
            <a:ext cx="3119433" cy="2339575"/>
          </a:xfrm>
          <a:prstGeom prst="rect">
            <a:avLst/>
          </a:prstGeom>
        </p:spPr>
      </p:pic>
      <p:sp>
        <p:nvSpPr>
          <p:cNvPr id="8" name="正方形/長方形 7"/>
          <p:cNvSpPr/>
          <p:nvPr/>
        </p:nvSpPr>
        <p:spPr>
          <a:xfrm>
            <a:off x="5286380" y="6072206"/>
            <a:ext cx="3494355" cy="646331"/>
          </a:xfrm>
          <a:prstGeom prst="rect">
            <a:avLst/>
          </a:prstGeom>
        </p:spPr>
        <p:txBody>
          <a:bodyPr wrap="square">
            <a:spAutoFit/>
          </a:bodyPr>
          <a:lstStyle/>
          <a:p>
            <a:r>
              <a:rPr lang="en-US" altLang="ja-JP" dirty="0" smtClean="0">
                <a:hlinkClick r:id="rId5"/>
              </a:rPr>
              <a:t>http://www.dcc-jpl.com/soft/foltia</a:t>
            </a:r>
            <a:r>
              <a:rPr lang="en-US" altLang="ja-JP" dirty="0" smtClean="0">
                <a:hlinkClick r:id="rId5"/>
              </a:rPr>
              <a:t>/</a:t>
            </a:r>
            <a:endParaRPr lang="en-US" altLang="ja-JP" dirty="0" smtClean="0"/>
          </a:p>
          <a:p>
            <a:endParaRPr lang="ja-JP" altLang="en-US" dirty="0"/>
          </a:p>
        </p:txBody>
      </p:sp>
      <p:sp>
        <p:nvSpPr>
          <p:cNvPr id="9" name="正方形/長方形 8"/>
          <p:cNvSpPr/>
          <p:nvPr/>
        </p:nvSpPr>
        <p:spPr>
          <a:xfrm>
            <a:off x="5357818" y="1357298"/>
            <a:ext cx="3643306" cy="2862322"/>
          </a:xfrm>
          <a:prstGeom prst="rect">
            <a:avLst/>
          </a:prstGeom>
        </p:spPr>
        <p:txBody>
          <a:bodyPr wrap="square">
            <a:spAutoFit/>
          </a:bodyPr>
          <a:lstStyle/>
          <a:p>
            <a:r>
              <a:rPr lang="en-US" altLang="ja-JP" dirty="0" err="1" smtClean="0"/>
              <a:t>Folita</a:t>
            </a:r>
            <a:r>
              <a:rPr lang="ja-JP" altLang="en-US" dirty="0" smtClean="0"/>
              <a:t>は　アニメ</a:t>
            </a:r>
            <a:r>
              <a:rPr lang="ja-JP" altLang="en-US" dirty="0" smtClean="0"/>
              <a:t>をらくちんに録画する、</a:t>
            </a:r>
            <a:r>
              <a:rPr lang="en-US" altLang="ja-JP" dirty="0" smtClean="0"/>
              <a:t>Linux</a:t>
            </a:r>
            <a:r>
              <a:rPr lang="ja-JP" altLang="en-US" dirty="0" smtClean="0"/>
              <a:t>上で動くシステムです。番組名と放映局を指定しておけばあとはなにもせずに毎回録画されます。野球で時間がずれても毎回期待通り録画されます。</a:t>
            </a:r>
            <a:br>
              <a:rPr lang="ja-JP" altLang="en-US" dirty="0" smtClean="0"/>
            </a:br>
            <a:r>
              <a:rPr lang="ja-JP" altLang="en-US" dirty="0" smtClean="0"/>
              <a:t>　録画したアニメは自動的に</a:t>
            </a:r>
            <a:r>
              <a:rPr lang="en-US" altLang="ja-JP" dirty="0" smtClean="0"/>
              <a:t>H.264/AVC</a:t>
            </a:r>
            <a:r>
              <a:rPr lang="ja-JP" altLang="en-US" dirty="0" smtClean="0"/>
              <a:t>に変換されて</a:t>
            </a:r>
            <a:r>
              <a:rPr lang="en-US" altLang="ja-JP" dirty="0" smtClean="0"/>
              <a:t>iTunes</a:t>
            </a:r>
            <a:r>
              <a:rPr lang="ja-JP" altLang="en-US" dirty="0" smtClean="0"/>
              <a:t>に降ってくるのでそのまま</a:t>
            </a:r>
            <a:r>
              <a:rPr lang="en-US" altLang="ja-JP" dirty="0" smtClean="0"/>
              <a:t>iPod</a:t>
            </a:r>
            <a:r>
              <a:rPr lang="ja-JP" altLang="en-US" dirty="0" smtClean="0"/>
              <a:t>で持ち出せます。</a:t>
            </a:r>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Folita</a:t>
            </a:r>
            <a:r>
              <a:rPr kumimoji="1" lang="ja-JP" altLang="en-US" dirty="0" smtClean="0"/>
              <a:t>を支える</a:t>
            </a:r>
            <a:r>
              <a:rPr kumimoji="1" lang="en-US" altLang="ja-JP" dirty="0" smtClean="0"/>
              <a:t>CGM</a:t>
            </a:r>
            <a:r>
              <a:rPr kumimoji="1" lang="ja-JP" altLang="en-US" dirty="0" smtClean="0"/>
              <a:t>番組表</a:t>
            </a:r>
            <a:r>
              <a:rPr kumimoji="1" lang="en-US" altLang="ja-JP" dirty="0" smtClean="0"/>
              <a:t/>
            </a:r>
            <a:br>
              <a:rPr kumimoji="1" lang="en-US" altLang="ja-JP" dirty="0" smtClean="0"/>
            </a:br>
            <a:r>
              <a:rPr kumimoji="1" lang="ja-JP" altLang="en-US" dirty="0" smtClean="0"/>
              <a:t>しょぼいカレンダー</a:t>
            </a:r>
            <a:endParaRPr kumimoji="1" lang="ja-JP" altLang="en-US" dirty="0"/>
          </a:p>
        </p:txBody>
      </p:sp>
      <p:pic>
        <p:nvPicPr>
          <p:cNvPr id="4" name="コンテンツ プレースホルダ 3" descr="shoboical.jpg"/>
          <p:cNvPicPr>
            <a:picLocks noGrp="1" noChangeAspect="1"/>
          </p:cNvPicPr>
          <p:nvPr>
            <p:ph idx="1"/>
          </p:nvPr>
        </p:nvPicPr>
        <p:blipFill>
          <a:blip r:embed="rId3"/>
          <a:stretch>
            <a:fillRect/>
          </a:stretch>
        </p:blipFill>
        <p:spPr>
          <a:xfrm>
            <a:off x="642910" y="1785926"/>
            <a:ext cx="4526188" cy="4572000"/>
          </a:xfrm>
          <a:prstGeom prst="rect">
            <a:avLst/>
          </a:prstGeom>
        </p:spPr>
      </p:pic>
      <p:sp>
        <p:nvSpPr>
          <p:cNvPr id="5" name="正方形/長方形 4"/>
          <p:cNvSpPr/>
          <p:nvPr/>
        </p:nvSpPr>
        <p:spPr>
          <a:xfrm>
            <a:off x="5929322" y="5643578"/>
            <a:ext cx="2037737" cy="646331"/>
          </a:xfrm>
          <a:prstGeom prst="rect">
            <a:avLst/>
          </a:prstGeom>
        </p:spPr>
        <p:txBody>
          <a:bodyPr wrap="none">
            <a:spAutoFit/>
          </a:bodyPr>
          <a:lstStyle/>
          <a:p>
            <a:r>
              <a:rPr lang="en-US" altLang="ja-JP" dirty="0" smtClean="0">
                <a:hlinkClick r:id="rId4"/>
              </a:rPr>
              <a:t>http://cal.syoboi.jp</a:t>
            </a:r>
            <a:r>
              <a:rPr lang="en-US" altLang="ja-JP" dirty="0" smtClean="0">
                <a:hlinkClick r:id="rId4"/>
              </a:rPr>
              <a:t>/</a:t>
            </a:r>
            <a:endParaRPr lang="en-US" altLang="ja-JP" dirty="0" smtClean="0"/>
          </a:p>
          <a:p>
            <a:endParaRPr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512064"/>
            <a:ext cx="8501122" cy="914400"/>
          </a:xfrm>
        </p:spPr>
        <p:txBody>
          <a:bodyPr/>
          <a:lstStyle/>
          <a:p>
            <a:r>
              <a:rPr kumimoji="1" lang="ja-JP" altLang="en-US" dirty="0" smtClean="0"/>
              <a:t>拡張現実感を</a:t>
            </a:r>
            <a:r>
              <a:rPr lang="en-US" altLang="ja-JP" dirty="0" err="1" smtClean="0"/>
              <a:t>iPhone</a:t>
            </a:r>
            <a:r>
              <a:rPr lang="ja-JP" altLang="en-US" dirty="0" smtClean="0"/>
              <a:t>で</a:t>
            </a:r>
            <a:r>
              <a:rPr kumimoji="1" lang="ja-JP" altLang="en-US" dirty="0" smtClean="0"/>
              <a:t>セカイカメラ</a:t>
            </a:r>
            <a:endParaRPr kumimoji="1" lang="ja-JP" altLang="en-US" dirty="0"/>
          </a:p>
        </p:txBody>
      </p:sp>
      <p:pic>
        <p:nvPicPr>
          <p:cNvPr id="4" name="コンテンツ プレースホルダ 3" descr="Image6.jpg"/>
          <p:cNvPicPr>
            <a:picLocks noGrp="1" noChangeAspect="1"/>
          </p:cNvPicPr>
          <p:nvPr>
            <p:ph idx="1"/>
          </p:nvPr>
        </p:nvPicPr>
        <p:blipFill>
          <a:blip r:embed="rId3"/>
          <a:stretch>
            <a:fillRect/>
          </a:stretch>
        </p:blipFill>
        <p:spPr>
          <a:xfrm>
            <a:off x="0" y="1357298"/>
            <a:ext cx="3458425" cy="3500430"/>
          </a:xfrm>
        </p:spPr>
      </p:pic>
      <p:pic>
        <p:nvPicPr>
          <p:cNvPr id="5" name="図 4" descr="Image8.jpg"/>
          <p:cNvPicPr>
            <a:picLocks noChangeAspect="1"/>
          </p:cNvPicPr>
          <p:nvPr/>
        </p:nvPicPr>
        <p:blipFill>
          <a:blip r:embed="rId4"/>
          <a:stretch>
            <a:fillRect/>
          </a:stretch>
        </p:blipFill>
        <p:spPr>
          <a:xfrm>
            <a:off x="3500430" y="1357298"/>
            <a:ext cx="5434694" cy="55007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クリック可能な動画広告技術</a:t>
            </a:r>
            <a:endParaRPr kumimoji="1" lang="ja-JP" altLang="en-US" dirty="0"/>
          </a:p>
        </p:txBody>
      </p:sp>
      <p:pic>
        <p:nvPicPr>
          <p:cNvPr id="4" name="コンテンツ プレースホルダ 3" descr="coull.jpg"/>
          <p:cNvPicPr>
            <a:picLocks noGrp="1" noChangeAspect="1"/>
          </p:cNvPicPr>
          <p:nvPr>
            <p:ph idx="1"/>
          </p:nvPr>
        </p:nvPicPr>
        <p:blipFill>
          <a:blip r:embed="rId3"/>
          <a:stretch>
            <a:fillRect/>
          </a:stretch>
        </p:blipFill>
        <p:spPr>
          <a:xfrm>
            <a:off x="285721" y="1643050"/>
            <a:ext cx="3253220" cy="3286148"/>
          </a:xfrm>
        </p:spPr>
      </p:pic>
      <p:pic>
        <p:nvPicPr>
          <p:cNvPr id="6" name="図 5" descr="adtube.jpg"/>
          <p:cNvPicPr>
            <a:picLocks noChangeAspect="1"/>
          </p:cNvPicPr>
          <p:nvPr/>
        </p:nvPicPr>
        <p:blipFill>
          <a:blip r:embed="rId4" cstate="print"/>
          <a:stretch>
            <a:fillRect/>
          </a:stretch>
        </p:blipFill>
        <p:spPr>
          <a:xfrm>
            <a:off x="4857752" y="1142984"/>
            <a:ext cx="3571868" cy="2474532"/>
          </a:xfrm>
          <a:prstGeom prst="rect">
            <a:avLst/>
          </a:prstGeom>
        </p:spPr>
      </p:pic>
      <p:pic>
        <p:nvPicPr>
          <p:cNvPr id="7" name="図 7" descr="videoclix_player.jpg"/>
          <p:cNvPicPr>
            <a:picLocks noChangeAspect="1"/>
          </p:cNvPicPr>
          <p:nvPr/>
        </p:nvPicPr>
        <p:blipFill>
          <a:blip r:embed="rId5"/>
          <a:srcRect/>
          <a:stretch>
            <a:fillRect/>
          </a:stretch>
        </p:blipFill>
        <p:spPr bwMode="auto">
          <a:xfrm>
            <a:off x="3929058" y="4214818"/>
            <a:ext cx="4833516" cy="2439527"/>
          </a:xfrm>
          <a:prstGeom prst="rect">
            <a:avLst/>
          </a:prstGeom>
          <a:noFill/>
          <a:ln w="9525">
            <a:noFill/>
            <a:miter lim="800000"/>
            <a:headEnd/>
            <a:tailEnd/>
          </a:ln>
        </p:spPr>
      </p:pic>
      <p:sp>
        <p:nvSpPr>
          <p:cNvPr id="8" name="正方形/長方形 7"/>
          <p:cNvSpPr/>
          <p:nvPr/>
        </p:nvSpPr>
        <p:spPr>
          <a:xfrm>
            <a:off x="500034" y="5143512"/>
            <a:ext cx="2762295" cy="646331"/>
          </a:xfrm>
          <a:prstGeom prst="rect">
            <a:avLst/>
          </a:prstGeom>
        </p:spPr>
        <p:txBody>
          <a:bodyPr wrap="none">
            <a:spAutoFit/>
          </a:bodyPr>
          <a:lstStyle/>
          <a:p>
            <a:r>
              <a:rPr lang="en-US" dirty="0" smtClean="0">
                <a:hlinkClick r:id="rId6"/>
              </a:rPr>
              <a:t>http://coull.com/showcase</a:t>
            </a:r>
            <a:r>
              <a:rPr lang="en-US" dirty="0" smtClean="0">
                <a:hlinkClick r:id="rId6"/>
              </a:rPr>
              <a:t>/</a:t>
            </a:r>
            <a:endParaRPr lang="en-US" dirty="0" smtClean="0"/>
          </a:p>
          <a:p>
            <a:endParaRPr lang="ja-JP" altLang="en-US" dirty="0"/>
          </a:p>
        </p:txBody>
      </p:sp>
      <p:sp>
        <p:nvSpPr>
          <p:cNvPr id="9" name="正方形/長方形 8"/>
          <p:cNvSpPr/>
          <p:nvPr/>
        </p:nvSpPr>
        <p:spPr>
          <a:xfrm>
            <a:off x="4572000" y="3643314"/>
            <a:ext cx="4572000" cy="923330"/>
          </a:xfrm>
          <a:prstGeom prst="rect">
            <a:avLst/>
          </a:prstGeom>
        </p:spPr>
        <p:txBody>
          <a:bodyPr>
            <a:spAutoFit/>
          </a:bodyPr>
          <a:lstStyle/>
          <a:p>
            <a:r>
              <a:rPr lang="en-US" dirty="0" smtClean="0">
                <a:hlinkClick r:id="rId7"/>
              </a:rPr>
              <a:t>http://</a:t>
            </a:r>
            <a:r>
              <a:rPr lang="en-US" dirty="0" smtClean="0">
                <a:hlinkClick r:id="rId7"/>
              </a:rPr>
              <a:t>www.adotube.com/video-advertising-examples.php</a:t>
            </a:r>
            <a:endParaRPr lang="en-US" dirty="0" smtClean="0"/>
          </a:p>
          <a:p>
            <a:endParaRPr lang="ja-JP" altLang="en-US" dirty="0"/>
          </a:p>
        </p:txBody>
      </p:sp>
      <p:sp>
        <p:nvSpPr>
          <p:cNvPr id="10" name="正方形/長方形 9"/>
          <p:cNvSpPr/>
          <p:nvPr/>
        </p:nvSpPr>
        <p:spPr>
          <a:xfrm>
            <a:off x="3929058" y="6488668"/>
            <a:ext cx="4572000" cy="646331"/>
          </a:xfrm>
          <a:prstGeom prst="rect">
            <a:avLst/>
          </a:prstGeom>
        </p:spPr>
        <p:txBody>
          <a:bodyPr>
            <a:spAutoFit/>
          </a:bodyPr>
          <a:lstStyle/>
          <a:p>
            <a:r>
              <a:rPr lang="en-US" dirty="0" smtClean="0">
                <a:hlinkClick r:id="rId8"/>
              </a:rPr>
              <a:t>http</a:t>
            </a:r>
            <a:r>
              <a:rPr lang="en-US" dirty="0" smtClean="0">
                <a:hlinkClick r:id="rId8"/>
              </a:rPr>
              <a:t>://videoclix.com/</a:t>
            </a:r>
            <a:endParaRPr lang="en-US" dirty="0" smtClean="0"/>
          </a:p>
          <a:p>
            <a:endParaRPr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GPS</a:t>
            </a:r>
            <a:r>
              <a:rPr kumimoji="1" lang="ja-JP" altLang="en-US" dirty="0" smtClean="0"/>
              <a:t>＋</a:t>
            </a:r>
            <a:r>
              <a:rPr lang="ja-JP" altLang="en-US" dirty="0" smtClean="0"/>
              <a:t>ブロードキャスト</a:t>
            </a:r>
            <a:r>
              <a:rPr lang="en-US" altLang="ja-JP" dirty="0" smtClean="0"/>
              <a:t/>
            </a:r>
            <a:br>
              <a:rPr lang="en-US" altLang="ja-JP" dirty="0" smtClean="0"/>
            </a:br>
            <a:r>
              <a:rPr lang="ja-JP" altLang="en-US" dirty="0" smtClean="0"/>
              <a:t>次世代ロードムービーポータル</a:t>
            </a:r>
            <a:endParaRPr kumimoji="1" lang="ja-JP" altLang="en-US" dirty="0"/>
          </a:p>
        </p:txBody>
      </p:sp>
      <p:pic>
        <p:nvPicPr>
          <p:cNvPr id="4" name="コンテンツ プレースホルダ 3" descr="Image9.jpg"/>
          <p:cNvPicPr>
            <a:picLocks noGrp="1" noChangeAspect="1"/>
          </p:cNvPicPr>
          <p:nvPr>
            <p:ph idx="1"/>
          </p:nvPr>
        </p:nvPicPr>
        <p:blipFill>
          <a:blip r:embed="rId3"/>
          <a:stretch>
            <a:fillRect/>
          </a:stretch>
        </p:blipFill>
        <p:spPr>
          <a:xfrm>
            <a:off x="2537506" y="1784350"/>
            <a:ext cx="4526188" cy="4572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ツーショットで映像を見る</a:t>
            </a:r>
            <a:r>
              <a:rPr kumimoji="1" lang="en-US" altLang="ja-JP" dirty="0" smtClean="0"/>
              <a:t/>
            </a:r>
            <a:br>
              <a:rPr kumimoji="1" lang="en-US" altLang="ja-JP" dirty="0" smtClean="0"/>
            </a:br>
            <a:r>
              <a:rPr lang="ja-JP" altLang="en-US" dirty="0" smtClean="0"/>
              <a:t>連れ込み</a:t>
            </a:r>
            <a:r>
              <a:rPr lang="ja-JP" altLang="en-US" dirty="0" smtClean="0"/>
              <a:t>型の映像視聴空間</a:t>
            </a:r>
            <a:endParaRPr kumimoji="1" lang="ja-JP" altLang="en-US" dirty="0"/>
          </a:p>
        </p:txBody>
      </p:sp>
      <p:pic>
        <p:nvPicPr>
          <p:cNvPr id="4" name="コンテンツ プレースホルダ 3" descr="seetoo.jpg"/>
          <p:cNvPicPr>
            <a:picLocks noGrp="1" noChangeAspect="1"/>
          </p:cNvPicPr>
          <p:nvPr>
            <p:ph idx="1"/>
          </p:nvPr>
        </p:nvPicPr>
        <p:blipFill>
          <a:blip r:embed="rId3"/>
          <a:stretch>
            <a:fillRect/>
          </a:stretch>
        </p:blipFill>
        <p:spPr>
          <a:xfrm>
            <a:off x="1428728" y="2071678"/>
            <a:ext cx="6339917"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512064"/>
            <a:ext cx="8329642" cy="914400"/>
          </a:xfrm>
        </p:spPr>
        <p:txBody>
          <a:bodyPr/>
          <a:lstStyle/>
          <a:p>
            <a:r>
              <a:rPr kumimoji="1" lang="ja-JP" altLang="en-US" dirty="0" smtClean="0"/>
              <a:t>超高精細静止画による超２</a:t>
            </a:r>
            <a:r>
              <a:rPr lang="ja-JP" altLang="en-US" dirty="0" smtClean="0"/>
              <a:t>次元世界</a:t>
            </a:r>
            <a:r>
              <a:rPr lang="en-US" altLang="ja-JP" dirty="0" smtClean="0"/>
              <a:t/>
            </a:r>
            <a:br>
              <a:rPr lang="en-US" altLang="ja-JP" dirty="0" smtClean="0"/>
            </a:br>
            <a:r>
              <a:rPr lang="en-US" altLang="ja-JP" dirty="0" err="1" smtClean="0"/>
              <a:t>gigapan</a:t>
            </a:r>
            <a:endParaRPr kumimoji="1" lang="ja-JP" altLang="en-US" dirty="0"/>
          </a:p>
        </p:txBody>
      </p:sp>
      <p:pic>
        <p:nvPicPr>
          <p:cNvPr id="4" name="コンテンツ プレースホルダ 3" descr="Image11.jpg"/>
          <p:cNvPicPr>
            <a:picLocks noGrp="1" noChangeAspect="1"/>
          </p:cNvPicPr>
          <p:nvPr>
            <p:ph idx="1"/>
          </p:nvPr>
        </p:nvPicPr>
        <p:blipFill>
          <a:blip r:embed="rId3"/>
          <a:stretch>
            <a:fillRect/>
          </a:stretch>
        </p:blipFill>
        <p:spPr>
          <a:xfrm>
            <a:off x="1500868" y="1784350"/>
            <a:ext cx="6599464"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348" y="214290"/>
            <a:ext cx="7772400" cy="914400"/>
          </a:xfrm>
        </p:spPr>
        <p:txBody>
          <a:bodyPr/>
          <a:lstStyle/>
          <a:p>
            <a:r>
              <a:rPr kumimoji="1" lang="en-US" altLang="ja-JP" dirty="0" smtClean="0"/>
              <a:t>2009</a:t>
            </a:r>
            <a:r>
              <a:rPr kumimoji="1" lang="ja-JP" altLang="en-US" dirty="0" smtClean="0"/>
              <a:t>年近未来業界地図</a:t>
            </a:r>
            <a:endParaRPr kumimoji="1" lang="ja-JP" altLang="en-US" dirty="0"/>
          </a:p>
        </p:txBody>
      </p:sp>
      <p:sp>
        <p:nvSpPr>
          <p:cNvPr id="5" name="正方形/長方形 4"/>
          <p:cNvSpPr/>
          <p:nvPr/>
        </p:nvSpPr>
        <p:spPr>
          <a:xfrm>
            <a:off x="500034" y="1785926"/>
            <a:ext cx="36279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Advertising</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 name="直線コネクタ 5"/>
          <p:cNvCxnSpPr/>
          <p:nvPr/>
        </p:nvCxnSpPr>
        <p:spPr>
          <a:xfrm>
            <a:off x="500034" y="3857628"/>
            <a:ext cx="82153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a:off x="1679555" y="4035429"/>
            <a:ext cx="521497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28596" y="3429000"/>
            <a:ext cx="1107996" cy="369332"/>
          </a:xfrm>
          <a:prstGeom prst="rect">
            <a:avLst/>
          </a:prstGeom>
          <a:noFill/>
        </p:spPr>
        <p:txBody>
          <a:bodyPr wrap="none" rtlCol="0">
            <a:spAutoFit/>
          </a:bodyPr>
          <a:lstStyle/>
          <a:p>
            <a:r>
              <a:rPr kumimoji="1" lang="ja-JP" altLang="en-US" dirty="0" smtClean="0"/>
              <a:t>ユーザー</a:t>
            </a:r>
            <a:endParaRPr kumimoji="1" lang="ja-JP" altLang="en-US" dirty="0"/>
          </a:p>
        </p:txBody>
      </p:sp>
      <p:sp>
        <p:nvSpPr>
          <p:cNvPr id="9" name="テキスト ボックス 8"/>
          <p:cNvSpPr txBox="1"/>
          <p:nvPr/>
        </p:nvSpPr>
        <p:spPr>
          <a:xfrm>
            <a:off x="8001024" y="3429000"/>
            <a:ext cx="877163" cy="369332"/>
          </a:xfrm>
          <a:prstGeom prst="rect">
            <a:avLst/>
          </a:prstGeom>
          <a:noFill/>
        </p:spPr>
        <p:txBody>
          <a:bodyPr wrap="none" rtlCol="0">
            <a:spAutoFit/>
          </a:bodyPr>
          <a:lstStyle/>
          <a:p>
            <a:r>
              <a:rPr kumimoji="1" lang="ja-JP" altLang="en-US" dirty="0" smtClean="0"/>
              <a:t>広告主</a:t>
            </a:r>
            <a:endParaRPr kumimoji="1" lang="ja-JP" altLang="en-US" dirty="0"/>
          </a:p>
        </p:txBody>
      </p:sp>
      <p:sp>
        <p:nvSpPr>
          <p:cNvPr id="10" name="テキスト ボックス 9"/>
          <p:cNvSpPr txBox="1"/>
          <p:nvPr/>
        </p:nvSpPr>
        <p:spPr>
          <a:xfrm>
            <a:off x="3500430" y="1142984"/>
            <a:ext cx="1338828" cy="369332"/>
          </a:xfrm>
          <a:prstGeom prst="rect">
            <a:avLst/>
          </a:prstGeom>
          <a:noFill/>
        </p:spPr>
        <p:txBody>
          <a:bodyPr wrap="none" rtlCol="0">
            <a:spAutoFit/>
          </a:bodyPr>
          <a:lstStyle/>
          <a:p>
            <a:r>
              <a:rPr kumimoji="1" lang="ja-JP" altLang="en-US" dirty="0" smtClean="0"/>
              <a:t>コンテンツ</a:t>
            </a:r>
            <a:endParaRPr kumimoji="1" lang="ja-JP" altLang="en-US" dirty="0"/>
          </a:p>
        </p:txBody>
      </p:sp>
      <p:sp>
        <p:nvSpPr>
          <p:cNvPr id="11" name="テキスト ボックス 10"/>
          <p:cNvSpPr txBox="1"/>
          <p:nvPr/>
        </p:nvSpPr>
        <p:spPr>
          <a:xfrm>
            <a:off x="4357686" y="6215082"/>
            <a:ext cx="1107996" cy="369332"/>
          </a:xfrm>
          <a:prstGeom prst="rect">
            <a:avLst/>
          </a:prstGeom>
          <a:noFill/>
        </p:spPr>
        <p:txBody>
          <a:bodyPr wrap="none" rtlCol="0">
            <a:spAutoFit/>
          </a:bodyPr>
          <a:lstStyle/>
          <a:p>
            <a:r>
              <a:rPr kumimoji="1" lang="ja-JP" altLang="en-US" dirty="0" smtClean="0"/>
              <a:t>デバイス</a:t>
            </a:r>
            <a:endParaRPr kumimoji="1" lang="ja-JP" altLang="en-US" dirty="0"/>
          </a:p>
        </p:txBody>
      </p:sp>
      <p:sp>
        <p:nvSpPr>
          <p:cNvPr id="12" name="正方形/長方形 11"/>
          <p:cNvSpPr/>
          <p:nvPr/>
        </p:nvSpPr>
        <p:spPr>
          <a:xfrm>
            <a:off x="5786446" y="4857760"/>
            <a:ext cx="10198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TV</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正方形/長方形 12"/>
          <p:cNvSpPr/>
          <p:nvPr/>
        </p:nvSpPr>
        <p:spPr>
          <a:xfrm>
            <a:off x="4857752" y="1785926"/>
            <a:ext cx="26212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Content</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正方形/長方形 13"/>
          <p:cNvSpPr/>
          <p:nvPr/>
        </p:nvSpPr>
        <p:spPr>
          <a:xfrm>
            <a:off x="928662" y="5000636"/>
            <a:ext cx="26212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Internet</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オバマ大統領就任式</a:t>
            </a:r>
            <a:r>
              <a:rPr lang="en-US" altLang="ja-JP" dirty="0" smtClean="0"/>
              <a:t/>
            </a:r>
            <a:br>
              <a:rPr lang="en-US" altLang="ja-JP" dirty="0" smtClean="0"/>
            </a:br>
            <a:r>
              <a:rPr lang="en-US" altLang="ja-JP" dirty="0" smtClean="0"/>
              <a:t>220</a:t>
            </a:r>
            <a:r>
              <a:rPr lang="ja-JP" altLang="en-US" dirty="0" smtClean="0"/>
              <a:t>枚　</a:t>
            </a:r>
            <a:r>
              <a:rPr lang="en-US" altLang="ja-JP" dirty="0" smtClean="0"/>
              <a:t>1.5</a:t>
            </a:r>
            <a:r>
              <a:rPr lang="ja-JP" altLang="en-US" dirty="0" smtClean="0"/>
              <a:t>ギガバイトの写真で</a:t>
            </a:r>
            <a:r>
              <a:rPr lang="en-US" altLang="ja-JP" dirty="0" smtClean="0"/>
              <a:t/>
            </a:r>
            <a:br>
              <a:rPr lang="en-US" altLang="ja-JP" dirty="0" smtClean="0"/>
            </a:br>
            <a:endParaRPr kumimoji="1" lang="ja-JP" altLang="en-US" dirty="0"/>
          </a:p>
        </p:txBody>
      </p:sp>
      <p:pic>
        <p:nvPicPr>
          <p:cNvPr id="4" name="コンテンツ プレースホルダ 3" descr="Image12.jpg"/>
          <p:cNvPicPr>
            <a:picLocks noGrp="1" noChangeAspect="1"/>
          </p:cNvPicPr>
          <p:nvPr>
            <p:ph idx="1"/>
          </p:nvPr>
        </p:nvPicPr>
        <p:blipFill>
          <a:blip r:embed="rId3"/>
          <a:stretch>
            <a:fillRect/>
          </a:stretch>
        </p:blipFill>
        <p:spPr>
          <a:xfrm>
            <a:off x="1465784" y="1784350"/>
            <a:ext cx="6669632" cy="4572000"/>
          </a:xfrm>
        </p:spPr>
      </p:pic>
      <p:sp>
        <p:nvSpPr>
          <p:cNvPr id="5" name="正方形/長方形 4"/>
          <p:cNvSpPr/>
          <p:nvPr/>
        </p:nvSpPr>
        <p:spPr>
          <a:xfrm>
            <a:off x="2285984" y="1785926"/>
            <a:ext cx="4572000" cy="923330"/>
          </a:xfrm>
          <a:prstGeom prst="rect">
            <a:avLst/>
          </a:prstGeom>
        </p:spPr>
        <p:txBody>
          <a:bodyPr>
            <a:spAutoFit/>
          </a:bodyPr>
          <a:lstStyle/>
          <a:p>
            <a:r>
              <a:rPr lang="en-US" altLang="ja-JP" dirty="0" smtClean="0">
                <a:hlinkClick r:id="rId4"/>
              </a:rPr>
              <a:t>http://</a:t>
            </a:r>
            <a:r>
              <a:rPr lang="en-US" altLang="ja-JP" dirty="0" smtClean="0">
                <a:hlinkClick r:id="rId4"/>
              </a:rPr>
              <a:t>gigapan.org/viewGigapanFullscreen.php?auth=033ef14483ee899496648c2b4b06233c</a:t>
            </a:r>
            <a:endParaRPr lang="en-US" altLang="ja-JP" dirty="0" smtClean="0"/>
          </a:p>
          <a:p>
            <a:endParaRPr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インタラクティブ映像広告</a:t>
            </a:r>
            <a:r>
              <a:rPr kumimoji="1" lang="en-US" altLang="ja-JP" dirty="0" smtClean="0"/>
              <a:t/>
            </a:r>
            <a:br>
              <a:rPr kumimoji="1" lang="en-US" altLang="ja-JP" dirty="0" smtClean="0"/>
            </a:br>
            <a:endParaRPr kumimoji="1" lang="ja-JP" altLang="en-US" dirty="0"/>
          </a:p>
        </p:txBody>
      </p:sp>
      <p:pic>
        <p:nvPicPr>
          <p:cNvPr id="4" name="コンテンツ プレースホルダ 3" descr="Image14.jpg"/>
          <p:cNvPicPr>
            <a:picLocks noGrp="1" noChangeAspect="1"/>
          </p:cNvPicPr>
          <p:nvPr>
            <p:ph idx="1"/>
          </p:nvPr>
        </p:nvPicPr>
        <p:blipFill>
          <a:blip r:embed="rId3"/>
          <a:stretch>
            <a:fillRect/>
          </a:stretch>
        </p:blipFill>
        <p:spPr>
          <a:xfrm>
            <a:off x="1494308" y="1784350"/>
            <a:ext cx="6612584" cy="4572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リップシンク映像を簡単に作成</a:t>
            </a:r>
            <a:r>
              <a:rPr kumimoji="1" lang="en-US" altLang="ja-JP" dirty="0" smtClean="0"/>
              <a:t/>
            </a:r>
            <a:br>
              <a:rPr kumimoji="1" lang="en-US" altLang="ja-JP" dirty="0" smtClean="0"/>
            </a:br>
            <a:r>
              <a:rPr lang="en-US" altLang="ja-JP" dirty="0" err="1" smtClean="0"/>
              <a:t>StoryBlender</a:t>
            </a:r>
            <a:endParaRPr kumimoji="1" lang="ja-JP" altLang="en-US" dirty="0"/>
          </a:p>
        </p:txBody>
      </p:sp>
      <p:pic>
        <p:nvPicPr>
          <p:cNvPr id="4" name="コンテンツ プレースホルダ 3" descr="storyblender.jpg"/>
          <p:cNvPicPr>
            <a:picLocks noGrp="1" noChangeAspect="1"/>
          </p:cNvPicPr>
          <p:nvPr>
            <p:ph idx="1"/>
          </p:nvPr>
        </p:nvPicPr>
        <p:blipFill>
          <a:blip r:embed="rId3"/>
          <a:stretch>
            <a:fillRect/>
          </a:stretch>
        </p:blipFill>
        <p:spPr>
          <a:xfrm>
            <a:off x="2537506" y="1784350"/>
            <a:ext cx="4526188"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あなた</a:t>
            </a:r>
            <a:r>
              <a:rPr lang="ja-JP" altLang="en-US" dirty="0" smtClean="0"/>
              <a:t>の歌に自動伴奏</a:t>
            </a:r>
            <a:r>
              <a:rPr lang="en-US" altLang="ja-JP" dirty="0" smtClean="0"/>
              <a:t/>
            </a:r>
            <a:br>
              <a:rPr lang="en-US" altLang="ja-JP" dirty="0" smtClean="0"/>
            </a:br>
            <a:r>
              <a:rPr lang="en-US" altLang="ja-JP" dirty="0" smtClean="0"/>
              <a:t>Microsoft Songsmith</a:t>
            </a:r>
            <a:br>
              <a:rPr lang="en-US" altLang="ja-JP" dirty="0" smtClean="0"/>
            </a:br>
            <a:endParaRPr kumimoji="1" lang="ja-JP" altLang="en-US" dirty="0"/>
          </a:p>
        </p:txBody>
      </p:sp>
      <p:pic>
        <p:nvPicPr>
          <p:cNvPr id="4" name="コンテンツ プレースホルダ 3" descr="MSsongsmith.jpg"/>
          <p:cNvPicPr>
            <a:picLocks noGrp="1" noChangeAspect="1"/>
          </p:cNvPicPr>
          <p:nvPr>
            <p:ph idx="1"/>
          </p:nvPr>
        </p:nvPicPr>
        <p:blipFill>
          <a:blip r:embed="rId3"/>
          <a:stretch>
            <a:fillRect/>
          </a:stretch>
        </p:blipFill>
        <p:spPr>
          <a:xfrm>
            <a:off x="2514600" y="1784350"/>
            <a:ext cx="4572000" cy="4572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100</a:t>
            </a:r>
            <a:r>
              <a:rPr kumimoji="1" lang="ja-JP" altLang="en-US" dirty="0" smtClean="0"/>
              <a:t>以上の映像を一画面に</a:t>
            </a:r>
            <a:r>
              <a:rPr kumimoji="1" lang="en-US" altLang="ja-JP" dirty="0" smtClean="0"/>
              <a:t/>
            </a:r>
            <a:br>
              <a:rPr kumimoji="1" lang="en-US" altLang="ja-JP" dirty="0" smtClean="0"/>
            </a:br>
            <a:r>
              <a:rPr lang="en-US" altLang="ja-JP" dirty="0" err="1" smtClean="0"/>
              <a:t>Utagoe</a:t>
            </a:r>
            <a:r>
              <a:rPr lang="en-US" altLang="ja-JP" dirty="0" smtClean="0"/>
              <a:t> live 100</a:t>
            </a:r>
            <a:endParaRPr kumimoji="1" lang="ja-JP" altLang="en-US" dirty="0"/>
          </a:p>
        </p:txBody>
      </p:sp>
      <p:pic>
        <p:nvPicPr>
          <p:cNvPr id="4" name="コンテンツ プレースホルダ 3" descr="Image19.jpg"/>
          <p:cNvPicPr>
            <a:picLocks noGrp="1" noChangeAspect="1"/>
          </p:cNvPicPr>
          <p:nvPr>
            <p:ph idx="1"/>
          </p:nvPr>
        </p:nvPicPr>
        <p:blipFill>
          <a:blip r:embed="rId3"/>
          <a:stretch>
            <a:fillRect/>
          </a:stretch>
        </p:blipFill>
        <p:spPr>
          <a:xfrm>
            <a:off x="2514600" y="1784350"/>
            <a:ext cx="4572000"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2009</a:t>
            </a:r>
            <a:r>
              <a:rPr kumimoji="1" lang="ja-JP" altLang="en-US" dirty="0" smtClean="0"/>
              <a:t>年テレビとネットの近未来</a:t>
            </a:r>
            <a:r>
              <a:rPr kumimoji="1" lang="en-US" altLang="ja-JP" dirty="0" smtClean="0"/>
              <a:t/>
            </a:r>
            <a:br>
              <a:rPr kumimoji="1" lang="en-US" altLang="ja-JP" dirty="0" smtClean="0"/>
            </a:br>
            <a:r>
              <a:rPr kumimoji="1" lang="ja-JP" altLang="en-US" dirty="0" smtClean="0"/>
              <a:t>７つの</a:t>
            </a:r>
            <a:r>
              <a:rPr lang="ja-JP" altLang="en-US" dirty="0" smtClean="0"/>
              <a:t>キーワード</a:t>
            </a:r>
            <a:endParaRPr kumimoji="1" lang="ja-JP" altLang="en-US" dirty="0"/>
          </a:p>
        </p:txBody>
      </p:sp>
      <p:sp>
        <p:nvSpPr>
          <p:cNvPr id="3" name="コンテンツ プレースホルダ 2"/>
          <p:cNvSpPr>
            <a:spLocks noGrp="1"/>
          </p:cNvSpPr>
          <p:nvPr>
            <p:ph idx="1"/>
          </p:nvPr>
        </p:nvSpPr>
        <p:spPr>
          <a:xfrm>
            <a:off x="857224" y="2000240"/>
            <a:ext cx="7772400" cy="4572000"/>
          </a:xfrm>
        </p:spPr>
        <p:txBody>
          <a:bodyPr/>
          <a:lstStyle/>
          <a:p>
            <a:pPr marL="582930" indent="-514350">
              <a:buFont typeface="+mj-lt"/>
              <a:buAutoNum type="arabicPeriod"/>
            </a:pPr>
            <a:r>
              <a:rPr lang="en-US" altLang="ja-JP" dirty="0" smtClean="0"/>
              <a:t>Alternative </a:t>
            </a:r>
            <a:r>
              <a:rPr lang="ja-JP" altLang="en-US" dirty="0" smtClean="0"/>
              <a:t>（代替メディア）</a:t>
            </a:r>
            <a:endParaRPr lang="en-US" altLang="ja-JP" dirty="0" smtClean="0"/>
          </a:p>
          <a:p>
            <a:pPr marL="582930" indent="-514350">
              <a:buFont typeface="+mj-lt"/>
              <a:buAutoNum type="arabicPeriod"/>
            </a:pPr>
            <a:r>
              <a:rPr lang="en-US" altLang="ja-JP" dirty="0" smtClean="0"/>
              <a:t>Crowd Content  </a:t>
            </a:r>
            <a:r>
              <a:rPr lang="ja-JP" altLang="en-US" dirty="0" smtClean="0"/>
              <a:t>（群衆知）</a:t>
            </a:r>
            <a:endParaRPr lang="en-US" altLang="ja-JP" dirty="0" smtClean="0"/>
          </a:p>
          <a:p>
            <a:pPr marL="582930" indent="-514350">
              <a:buFont typeface="+mj-lt"/>
              <a:buAutoNum type="arabicPeriod"/>
            </a:pPr>
            <a:r>
              <a:rPr lang="en-US" altLang="ja-JP" dirty="0" smtClean="0"/>
              <a:t>Mobile</a:t>
            </a:r>
            <a:r>
              <a:rPr lang="ja-JP" altLang="en-US" dirty="0" smtClean="0"/>
              <a:t>　（ケータイ）</a:t>
            </a:r>
            <a:endParaRPr lang="en-US" altLang="ja-JP" dirty="0" smtClean="0"/>
          </a:p>
          <a:p>
            <a:pPr marL="582930" indent="-514350">
              <a:buFont typeface="+mj-lt"/>
              <a:buAutoNum type="arabicPeriod"/>
            </a:pPr>
            <a:r>
              <a:rPr lang="en-US" altLang="ja-JP" dirty="0" smtClean="0"/>
              <a:t>Augmented Reality </a:t>
            </a:r>
            <a:r>
              <a:rPr lang="ja-JP" altLang="en-US" dirty="0" smtClean="0"/>
              <a:t>（３</a:t>
            </a:r>
            <a:r>
              <a:rPr lang="en-US" altLang="ja-JP" dirty="0" smtClean="0"/>
              <a:t>D</a:t>
            </a:r>
            <a:r>
              <a:rPr lang="ja-JP" altLang="en-US" dirty="0" smtClean="0"/>
              <a:t>　仮想化）</a:t>
            </a:r>
            <a:endParaRPr lang="en-US" altLang="ja-JP" dirty="0" smtClean="0"/>
          </a:p>
          <a:p>
            <a:pPr marL="582930" indent="-514350">
              <a:buFont typeface="+mj-lt"/>
              <a:buAutoNum type="arabicPeriod"/>
            </a:pPr>
            <a:r>
              <a:rPr lang="en-US" altLang="ja-JP" dirty="0" smtClean="0"/>
              <a:t>Next Gen  Ad</a:t>
            </a:r>
            <a:r>
              <a:rPr lang="ja-JP" altLang="en-US" dirty="0" smtClean="0"/>
              <a:t>　（次世代広告）</a:t>
            </a:r>
            <a:endParaRPr lang="en-US" altLang="ja-JP" dirty="0" smtClean="0"/>
          </a:p>
          <a:p>
            <a:pPr marL="582930" indent="-514350">
              <a:buFont typeface="+mj-lt"/>
              <a:buAutoNum type="arabicPeriod"/>
            </a:pPr>
            <a:r>
              <a:rPr lang="en-US" altLang="ja-JP" dirty="0" smtClean="0"/>
              <a:t>Humanity</a:t>
            </a:r>
            <a:r>
              <a:rPr lang="ja-JP" altLang="en-US" dirty="0" smtClean="0"/>
              <a:t>　（アナログ）</a:t>
            </a:r>
            <a:endParaRPr lang="en-US" altLang="ja-JP" dirty="0" smtClean="0"/>
          </a:p>
          <a:p>
            <a:pPr marL="582930" indent="-514350">
              <a:buFont typeface="+mj-lt"/>
              <a:buAutoNum type="arabicPeriod"/>
            </a:pPr>
            <a:r>
              <a:rPr lang="en-US" altLang="ja-JP" dirty="0" smtClean="0"/>
              <a:t>Learning</a:t>
            </a:r>
            <a:r>
              <a:rPr lang="ja-JP" altLang="en-US" dirty="0" smtClean="0"/>
              <a:t>（教育）勝間和代化？</a:t>
            </a:r>
            <a:endParaRPr lang="en-US" altLang="ja-JP" dirty="0" smtClean="0"/>
          </a:p>
          <a:p>
            <a:pPr marL="582930" indent="-514350">
              <a:buNone/>
            </a:pPr>
            <a:endParaRPr lang="en-US" altLang="ja-JP" dirty="0" smtClean="0"/>
          </a:p>
          <a:p>
            <a:pPr marL="582930" indent="-514350">
              <a:buFont typeface="+mj-lt"/>
              <a:buAutoNum type="arabicPeriod"/>
            </a:pP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82930" indent="-514350"/>
            <a:r>
              <a:rPr lang="en-US" altLang="ja-JP" dirty="0" smtClean="0"/>
              <a:t>Alternative</a:t>
            </a:r>
            <a:r>
              <a:rPr lang="ja-JP" altLang="en-US" dirty="0" smtClean="0"/>
              <a:t>（代替メディア）</a:t>
            </a:r>
            <a:endParaRPr lang="en-US" altLang="ja-JP" dirty="0" smtClean="0"/>
          </a:p>
        </p:txBody>
      </p:sp>
      <p:sp>
        <p:nvSpPr>
          <p:cNvPr id="5" name="コンテンツ プレースホルダ 4"/>
          <p:cNvSpPr>
            <a:spLocks noGrp="1"/>
          </p:cNvSpPr>
          <p:nvPr>
            <p:ph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500042"/>
            <a:ext cx="7772400" cy="914400"/>
          </a:xfrm>
        </p:spPr>
        <p:txBody>
          <a:bodyPr/>
          <a:lstStyle/>
          <a:p>
            <a:r>
              <a:rPr kumimoji="1" lang="en-US" altLang="ja-JP" dirty="0" smtClean="0"/>
              <a:t>OBAMA’S Crowd Cloud</a:t>
            </a:r>
            <a:endParaRPr kumimoji="1" lang="ja-JP" altLang="en-US" dirty="0"/>
          </a:p>
        </p:txBody>
      </p:sp>
      <p:pic>
        <p:nvPicPr>
          <p:cNvPr id="4" name="Picture 8"/>
          <p:cNvPicPr>
            <a:picLocks noChangeAspect="1"/>
          </p:cNvPicPr>
          <p:nvPr/>
        </p:nvPicPr>
        <p:blipFill>
          <a:blip r:embed="rId3"/>
          <a:srcRect/>
          <a:stretch>
            <a:fillRect/>
          </a:stretch>
        </p:blipFill>
        <p:spPr bwMode="auto">
          <a:xfrm>
            <a:off x="2357422" y="1571612"/>
            <a:ext cx="3714776" cy="4538616"/>
          </a:xfrm>
          <a:prstGeom prst="rect">
            <a:avLst/>
          </a:prstGeom>
          <a:noFill/>
          <a:ln w="25400">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srcRect/>
          <a:stretch>
            <a:fillRect/>
          </a:stretch>
        </p:blipFill>
        <p:spPr bwMode="auto">
          <a:xfrm>
            <a:off x="928662" y="1714488"/>
            <a:ext cx="7715304" cy="4105314"/>
          </a:xfrm>
          <a:prstGeom prst="rect">
            <a:avLst/>
          </a:prstGeom>
          <a:noFill/>
          <a:ln w="9525">
            <a:noFill/>
            <a:miter lim="800000"/>
            <a:headEnd/>
            <a:tailEnd/>
          </a:ln>
          <a:effectLst/>
        </p:spPr>
      </p:pic>
      <p:sp>
        <p:nvSpPr>
          <p:cNvPr id="3" name="テキスト ボックス 2"/>
          <p:cNvSpPr txBox="1"/>
          <p:nvPr/>
        </p:nvSpPr>
        <p:spPr>
          <a:xfrm>
            <a:off x="2357422" y="5857892"/>
            <a:ext cx="4847802" cy="646331"/>
          </a:xfrm>
          <a:prstGeom prst="rect">
            <a:avLst/>
          </a:prstGeom>
          <a:noFill/>
        </p:spPr>
        <p:txBody>
          <a:bodyPr wrap="none" rtlCol="0">
            <a:spAutoFit/>
          </a:bodyPr>
          <a:lstStyle/>
          <a:p>
            <a:r>
              <a:rPr kumimoji="1" lang="en-US" altLang="ja-JP" dirty="0" smtClean="0"/>
              <a:t>Ning.com  </a:t>
            </a:r>
            <a:r>
              <a:rPr kumimoji="1" lang="ja-JP" altLang="en-US" dirty="0" smtClean="0"/>
              <a:t>興味ごとの</a:t>
            </a:r>
            <a:r>
              <a:rPr kumimoji="1" lang="en-US" altLang="ja-JP" dirty="0" smtClean="0"/>
              <a:t>SNS</a:t>
            </a:r>
            <a:r>
              <a:rPr kumimoji="1" lang="ja-JP" altLang="en-US" dirty="0" smtClean="0"/>
              <a:t>を</a:t>
            </a:r>
            <a:r>
              <a:rPr kumimoji="1" lang="en-US" altLang="ja-JP" dirty="0" smtClean="0"/>
              <a:t>30</a:t>
            </a:r>
            <a:r>
              <a:rPr kumimoji="1" lang="ja-JP" altLang="en-US" dirty="0" smtClean="0"/>
              <a:t>秒で作成できる</a:t>
            </a:r>
            <a:endParaRPr kumimoji="1" lang="en-US" altLang="ja-JP" dirty="0" smtClean="0"/>
          </a:p>
          <a:p>
            <a:r>
              <a:rPr kumimoji="1" lang="ja-JP" altLang="en-US" dirty="0" smtClean="0"/>
              <a:t>情報の集中と選択化が進んでいく</a:t>
            </a:r>
            <a:endParaRPr kumimoji="1" lang="en-US" altLang="ja-JP" dirty="0" smtClean="0"/>
          </a:p>
        </p:txBody>
      </p:sp>
      <p:sp>
        <p:nvSpPr>
          <p:cNvPr id="4" name="正方形/長方形 3"/>
          <p:cNvSpPr/>
          <p:nvPr/>
        </p:nvSpPr>
        <p:spPr>
          <a:xfrm>
            <a:off x="2571736" y="642918"/>
            <a:ext cx="4048609" cy="923330"/>
          </a:xfrm>
          <a:prstGeom prst="rect">
            <a:avLst/>
          </a:prstGeom>
          <a:noFill/>
        </p:spPr>
        <p:txBody>
          <a:bodyPr wrap="none" lIns="91440" tIns="45720" rIns="91440" bIns="45720">
            <a:spAutoFit/>
          </a:bodyPr>
          <a:lstStyle/>
          <a:p>
            <a:pPr algn="ctr"/>
            <a:r>
              <a:rPr lang="en-US" altLang="ja-JP"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Content SNS</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Crowd Content  </a:t>
            </a:r>
            <a:r>
              <a:rPr lang="ja-JP" altLang="en-US" dirty="0" smtClean="0"/>
              <a:t>（群衆知）</a:t>
            </a:r>
            <a:r>
              <a:rPr lang="en-US" altLang="ja-JP" dirty="0" smtClean="0"/>
              <a:t/>
            </a:r>
            <a:br>
              <a:rPr lang="en-US" altLang="ja-JP" dirty="0" smtClean="0"/>
            </a:b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857224" y="5143512"/>
            <a:ext cx="6715172"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000232" y="3143248"/>
            <a:ext cx="4143404"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28596" y="512064"/>
            <a:ext cx="8258204" cy="914400"/>
          </a:xfrm>
        </p:spPr>
        <p:txBody>
          <a:bodyPr/>
          <a:lstStyle/>
          <a:p>
            <a:r>
              <a:rPr lang="ja-JP" altLang="en-US" dirty="0" smtClean="0"/>
              <a:t>蜘蛛</a:t>
            </a:r>
            <a:r>
              <a:rPr lang="en-US" altLang="ja-JP" dirty="0" smtClean="0"/>
              <a:t>Web</a:t>
            </a:r>
            <a:r>
              <a:rPr lang="ja-JP" altLang="en-US" dirty="0" smtClean="0"/>
              <a:t>から</a:t>
            </a:r>
            <a:r>
              <a:rPr lang="en-US" altLang="ja-JP" dirty="0" smtClean="0"/>
              <a:t>,</a:t>
            </a:r>
            <a:r>
              <a:rPr lang="ja-JP" altLang="en-US" dirty="0" smtClean="0"/>
              <a:t>雲</a:t>
            </a:r>
            <a:r>
              <a:rPr lang="en-US" altLang="ja-JP" dirty="0" smtClean="0"/>
              <a:t>Cloud </a:t>
            </a:r>
            <a:r>
              <a:rPr lang="ja-JP" altLang="en-US" dirty="0" smtClean="0"/>
              <a:t>群</a:t>
            </a:r>
            <a:r>
              <a:rPr lang="en-US" altLang="ja-JP" dirty="0" smtClean="0"/>
              <a:t>Crowd</a:t>
            </a:r>
            <a:r>
              <a:rPr lang="ja-JP" altLang="en-US" dirty="0" smtClean="0"/>
              <a:t>へ！</a:t>
            </a:r>
            <a:r>
              <a:rPr lang="en-US" altLang="ja-JP" dirty="0" smtClean="0"/>
              <a:t>  </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クラウド</a:t>
            </a:r>
            <a:r>
              <a:rPr kumimoji="1" lang="en-US" altLang="ja-JP" dirty="0" smtClean="0"/>
              <a:t>to</a:t>
            </a:r>
            <a:r>
              <a:rPr kumimoji="1" lang="ja-JP" altLang="en-US" dirty="0" smtClean="0"/>
              <a:t>クラウド   </a:t>
            </a:r>
            <a:r>
              <a:rPr kumimoji="1" lang="en-US" altLang="ja-JP" dirty="0" smtClean="0"/>
              <a:t>Crowd on  Cloud</a:t>
            </a:r>
            <a:r>
              <a:rPr lang="en-US" altLang="ja-JP" dirty="0" smtClean="0"/>
              <a:t/>
            </a:r>
            <a:br>
              <a:rPr lang="en-US" altLang="ja-JP" dirty="0" smtClean="0"/>
            </a:br>
            <a:r>
              <a:rPr lang="ja-JP" altLang="en-US" dirty="0" smtClean="0"/>
              <a:t>群衆</a:t>
            </a:r>
            <a:r>
              <a:rPr lang="en-US" altLang="ja-JP" dirty="0" smtClean="0"/>
              <a:t>Crowd</a:t>
            </a:r>
            <a:r>
              <a:rPr lang="ja-JP" altLang="en-US" dirty="0" smtClean="0"/>
              <a:t>から雲</a:t>
            </a:r>
            <a:r>
              <a:rPr lang="en-US" altLang="ja-JP" dirty="0" smtClean="0"/>
              <a:t>Cloud</a:t>
            </a:r>
            <a:r>
              <a:rPr lang="ja-JP" altLang="en-US" dirty="0" smtClean="0"/>
              <a:t>へ    </a:t>
            </a:r>
            <a:r>
              <a:rPr lang="en-US" altLang="ja-JP" dirty="0" smtClean="0"/>
              <a:t>“</a:t>
            </a:r>
            <a:r>
              <a:rPr lang="en-US" altLang="ja-JP" dirty="0" err="1" smtClean="0"/>
              <a:t>Clowd</a:t>
            </a:r>
            <a:r>
              <a:rPr lang="en-US" altLang="ja-JP" dirty="0" smtClean="0"/>
              <a:t>”</a:t>
            </a:r>
          </a:p>
          <a:p>
            <a:pPr>
              <a:buNone/>
            </a:pPr>
            <a:endParaRPr kumimoji="1" lang="ja-JP" altLang="en-US" dirty="0"/>
          </a:p>
        </p:txBody>
      </p:sp>
      <p:sp>
        <p:nvSpPr>
          <p:cNvPr id="4" name="テキスト ボックス 3"/>
          <p:cNvSpPr txBox="1"/>
          <p:nvPr/>
        </p:nvSpPr>
        <p:spPr>
          <a:xfrm>
            <a:off x="3714744" y="3500438"/>
            <a:ext cx="740908" cy="369332"/>
          </a:xfrm>
          <a:prstGeom prst="rect">
            <a:avLst/>
          </a:prstGeom>
          <a:noFill/>
        </p:spPr>
        <p:txBody>
          <a:bodyPr wrap="none" rtlCol="0">
            <a:spAutoFit/>
          </a:bodyPr>
          <a:lstStyle/>
          <a:p>
            <a:r>
              <a:rPr kumimoji="1" lang="en-US" altLang="ja-JP" dirty="0" smtClean="0"/>
              <a:t>Cloud</a:t>
            </a:r>
            <a:endParaRPr kumimoji="1" lang="ja-JP" altLang="en-US" dirty="0"/>
          </a:p>
        </p:txBody>
      </p:sp>
      <p:sp>
        <p:nvSpPr>
          <p:cNvPr id="5" name="正方形/長方形 4"/>
          <p:cNvSpPr/>
          <p:nvPr/>
        </p:nvSpPr>
        <p:spPr>
          <a:xfrm>
            <a:off x="2857488" y="5500702"/>
            <a:ext cx="847283" cy="369332"/>
          </a:xfrm>
          <a:prstGeom prst="rect">
            <a:avLst/>
          </a:prstGeom>
        </p:spPr>
        <p:txBody>
          <a:bodyPr wrap="none">
            <a:spAutoFit/>
          </a:bodyPr>
          <a:lstStyle/>
          <a:p>
            <a:r>
              <a:rPr lang="en-US" altLang="ja-JP" dirty="0" smtClean="0"/>
              <a:t> Crowd</a:t>
            </a:r>
            <a:endParaRPr lang="ja-JP" altLang="en-US" dirty="0"/>
          </a:p>
        </p:txBody>
      </p:sp>
      <p:sp>
        <p:nvSpPr>
          <p:cNvPr id="8" name="テキスト ボックス 7"/>
          <p:cNvSpPr txBox="1"/>
          <p:nvPr/>
        </p:nvSpPr>
        <p:spPr>
          <a:xfrm>
            <a:off x="3929058" y="4572008"/>
            <a:ext cx="41549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9" name="テキスト ボックス 8"/>
          <p:cNvSpPr txBox="1"/>
          <p:nvPr/>
        </p:nvSpPr>
        <p:spPr>
          <a:xfrm>
            <a:off x="7358082" y="2857496"/>
            <a:ext cx="708848" cy="923330"/>
          </a:xfrm>
          <a:prstGeom prst="rect">
            <a:avLst/>
          </a:prstGeom>
          <a:noFill/>
        </p:spPr>
        <p:txBody>
          <a:bodyPr wrap="none" rtlCol="0">
            <a:spAutoFit/>
          </a:bodyPr>
          <a:lstStyle/>
          <a:p>
            <a:r>
              <a:rPr kumimoji="1" lang="ja-JP" altLang="en-US" sz="5400" dirty="0" smtClean="0">
                <a:latin typeface="Impact" pitchFamily="34" charset="0"/>
                <a:ea typeface="HGP創英角ﾎﾟｯﾌﾟ体" pitchFamily="50" charset="-128"/>
              </a:rPr>
              <a:t>Ｃ</a:t>
            </a:r>
            <a:endParaRPr kumimoji="1" lang="ja-JP" altLang="en-US" sz="5400" dirty="0">
              <a:latin typeface="Impact" pitchFamily="34" charset="0"/>
              <a:ea typeface="HGP創英角ﾎﾟｯﾌﾟ体" pitchFamily="50" charset="-128"/>
            </a:endParaRPr>
          </a:p>
        </p:txBody>
      </p:sp>
      <p:sp>
        <p:nvSpPr>
          <p:cNvPr id="10" name="テキスト ボックス 9"/>
          <p:cNvSpPr txBox="1"/>
          <p:nvPr/>
        </p:nvSpPr>
        <p:spPr>
          <a:xfrm>
            <a:off x="7858148" y="2786058"/>
            <a:ext cx="571504" cy="369332"/>
          </a:xfrm>
          <a:prstGeom prst="rect">
            <a:avLst/>
          </a:prstGeom>
          <a:noFill/>
        </p:spPr>
        <p:txBody>
          <a:bodyPr wrap="square" rtlCol="0">
            <a:spAutoFit/>
          </a:bodyPr>
          <a:lstStyle/>
          <a:p>
            <a:r>
              <a:rPr kumimoji="1" lang="en-US" altLang="ja-JP" dirty="0" smtClean="0">
                <a:latin typeface="Impact" pitchFamily="34" charset="0"/>
              </a:rPr>
              <a:t>2n</a:t>
            </a:r>
            <a:endParaRPr kumimoji="1" lang="ja-JP" altLang="en-US" dirty="0">
              <a:latin typeface="Impact" pitchFamily="34" charset="0"/>
            </a:endParaRPr>
          </a:p>
        </p:txBody>
      </p:sp>
      <p:sp>
        <p:nvSpPr>
          <p:cNvPr id="11" name="正方形/長方形 10"/>
          <p:cNvSpPr/>
          <p:nvPr/>
        </p:nvSpPr>
        <p:spPr>
          <a:xfrm>
            <a:off x="4500562" y="5500702"/>
            <a:ext cx="847283" cy="369332"/>
          </a:xfrm>
          <a:prstGeom prst="rect">
            <a:avLst/>
          </a:prstGeom>
        </p:spPr>
        <p:txBody>
          <a:bodyPr wrap="none">
            <a:spAutoFit/>
          </a:bodyPr>
          <a:lstStyle/>
          <a:p>
            <a:r>
              <a:rPr lang="en-US" altLang="ja-JP" dirty="0" smtClean="0"/>
              <a:t> Crowd</a:t>
            </a:r>
            <a:endParaRPr lang="ja-JP" altLang="en-US" dirty="0"/>
          </a:p>
        </p:txBody>
      </p:sp>
      <p:sp>
        <p:nvSpPr>
          <p:cNvPr id="12" name="テキスト ボックス 11"/>
          <p:cNvSpPr txBox="1"/>
          <p:nvPr/>
        </p:nvSpPr>
        <p:spPr>
          <a:xfrm>
            <a:off x="3929058" y="5500702"/>
            <a:ext cx="415498" cy="369332"/>
          </a:xfrm>
          <a:prstGeom prst="rect">
            <a:avLst/>
          </a:prstGeom>
          <a:noFill/>
        </p:spPr>
        <p:txBody>
          <a:bodyPr wrap="none" rtlCol="0">
            <a:spAutoFit/>
          </a:bodyPr>
          <a:lstStyle/>
          <a:p>
            <a:r>
              <a:rPr kumimoji="1" lang="en-US" altLang="ja-JP" dirty="0" smtClean="0"/>
              <a:t>×</a:t>
            </a:r>
            <a:endParaRPr kumimoji="1" lang="ja-JP"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2596</TotalTime>
  <Words>325</Words>
  <Application>Microsoft Office PowerPoint</Application>
  <PresentationFormat>画面に合わせる (4:3)</PresentationFormat>
  <Paragraphs>139</Paragraphs>
  <Slides>34</Slides>
  <Notes>34</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Metro</vt:lpstr>
      <vt:lpstr>プログラム</vt:lpstr>
      <vt:lpstr>2009年という年はどうなる？</vt:lpstr>
      <vt:lpstr>2009年近未来業界地図</vt:lpstr>
      <vt:lpstr>2009年テレビとネットの近未来 ７つのキーワード</vt:lpstr>
      <vt:lpstr>Alternative（代替メディア）</vt:lpstr>
      <vt:lpstr>OBAMA’S Crowd Cloud</vt:lpstr>
      <vt:lpstr>スライド 7</vt:lpstr>
      <vt:lpstr>Crowd Content  （群衆知） </vt:lpstr>
      <vt:lpstr>蜘蛛Webから,雲Cloud 群Crowdへ！  </vt:lpstr>
      <vt:lpstr>Cloud Crowd matrix</vt:lpstr>
      <vt:lpstr>スライド 11</vt:lpstr>
      <vt:lpstr>Mobile</vt:lpstr>
      <vt:lpstr>スライド 13</vt:lpstr>
      <vt:lpstr>Augmented Reality</vt:lpstr>
      <vt:lpstr>トヨタ壁面ステージ</vt:lpstr>
      <vt:lpstr>Next Gen  Ad</vt:lpstr>
      <vt:lpstr>スライド 17</vt:lpstr>
      <vt:lpstr>スライド 18</vt:lpstr>
      <vt:lpstr>Humanity</vt:lpstr>
      <vt:lpstr>こえ部</vt:lpstr>
      <vt:lpstr>スライド 21</vt:lpstr>
      <vt:lpstr>20歳女子Tシャツで企業紹介 Girl in your Shirt</vt:lpstr>
      <vt:lpstr>アニメ自動録画システム　Folita</vt:lpstr>
      <vt:lpstr>Folitaを支えるCGM番組表 しょぼいカレンダー</vt:lpstr>
      <vt:lpstr>拡張現実感をiPhoneでセカイカメラ</vt:lpstr>
      <vt:lpstr>クリック可能な動画広告技術</vt:lpstr>
      <vt:lpstr>GPS＋ブロードキャスト 次世代ロードムービーポータル</vt:lpstr>
      <vt:lpstr>ツーショットで映像を見る 連れ込み型の映像視聴空間</vt:lpstr>
      <vt:lpstr>超高精細静止画による超２次元世界 gigapan</vt:lpstr>
      <vt:lpstr>オバマ大統領就任式 220枚　1.5ギガバイトの写真で </vt:lpstr>
      <vt:lpstr>インタラクティブ映像広告 </vt:lpstr>
      <vt:lpstr>リップシンク映像を簡単に作成 StoryBlender</vt:lpstr>
      <vt:lpstr>あなたの歌に自動伴奏 Microsoft Songsmith </vt:lpstr>
      <vt:lpstr>100以上の映像を一画面に Utagoe live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その後のWeb2.0 ここまで変わったネット社会と ニュービジネス</dc:title>
  <dc:creator>toshi kanda</dc:creator>
  <cp:lastModifiedBy>daiya</cp:lastModifiedBy>
  <cp:revision>37</cp:revision>
  <dcterms:created xsi:type="dcterms:W3CDTF">2009-01-27T07:38:21Z</dcterms:created>
  <dcterms:modified xsi:type="dcterms:W3CDTF">2009-02-04T07:28:52Z</dcterms:modified>
</cp:coreProperties>
</file>