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33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22" r:id="rId49"/>
    <p:sldId id="321" r:id="rId5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32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0BB65-811A-4D4B-A1F6-2BF22317CF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75A75443-F3D9-4153-B5E2-14B36AA86970}">
      <dgm:prSet phldrT="[テキスト]"/>
      <dgm:spPr/>
      <dgm:t>
        <a:bodyPr/>
        <a:lstStyle/>
        <a:p>
          <a:r>
            <a:rPr kumimoji="1" lang="ja-JP" altLang="en-US" dirty="0" smtClean="0"/>
            <a:t>インプレッション効果</a:t>
          </a:r>
          <a:endParaRPr kumimoji="1" lang="ja-JP" altLang="en-US" dirty="0"/>
        </a:p>
      </dgm:t>
    </dgm:pt>
    <dgm:pt modelId="{4A1FC593-7EB1-4643-90A3-5ABDF2D34B65}" type="parTrans" cxnId="{CA55E5F8-19BC-47B7-8369-3730A1B3A60C}">
      <dgm:prSet/>
      <dgm:spPr/>
      <dgm:t>
        <a:bodyPr/>
        <a:lstStyle/>
        <a:p>
          <a:endParaRPr kumimoji="1" lang="ja-JP" altLang="en-US"/>
        </a:p>
      </dgm:t>
    </dgm:pt>
    <dgm:pt modelId="{293532AA-A758-47B0-B1A4-BE73D3B86944}" type="sibTrans" cxnId="{CA55E5F8-19BC-47B7-8369-3730A1B3A60C}">
      <dgm:prSet/>
      <dgm:spPr/>
      <dgm:t>
        <a:bodyPr/>
        <a:lstStyle/>
        <a:p>
          <a:endParaRPr kumimoji="1" lang="ja-JP" altLang="en-US"/>
        </a:p>
      </dgm:t>
    </dgm:pt>
    <dgm:pt modelId="{73AD985D-7AFA-407B-90E9-D184250B127C}">
      <dgm:prSet phldrT="[テキスト]"/>
      <dgm:spPr/>
      <dgm:t>
        <a:bodyPr/>
        <a:lstStyle/>
        <a:p>
          <a:r>
            <a:rPr kumimoji="1" lang="ja-JP" altLang="en-US" dirty="0" smtClean="0"/>
            <a:t>間接的なアクション、認知や想起をさせる効果</a:t>
          </a:r>
          <a:endParaRPr kumimoji="1" lang="ja-JP" altLang="en-US" dirty="0"/>
        </a:p>
      </dgm:t>
    </dgm:pt>
    <dgm:pt modelId="{7945D8B2-1951-454E-97C4-EDC0E882CAAF}" type="parTrans" cxnId="{849C9A2C-4F17-49B0-A0B5-8185B9CF3E65}">
      <dgm:prSet/>
      <dgm:spPr/>
      <dgm:t>
        <a:bodyPr/>
        <a:lstStyle/>
        <a:p>
          <a:endParaRPr kumimoji="1" lang="ja-JP" altLang="en-US"/>
        </a:p>
      </dgm:t>
    </dgm:pt>
    <dgm:pt modelId="{93C4C03B-C7B7-42C1-8410-A4BD0410783B}" type="sibTrans" cxnId="{849C9A2C-4F17-49B0-A0B5-8185B9CF3E65}">
      <dgm:prSet/>
      <dgm:spPr/>
      <dgm:t>
        <a:bodyPr/>
        <a:lstStyle/>
        <a:p>
          <a:endParaRPr kumimoji="1" lang="ja-JP" altLang="en-US"/>
        </a:p>
      </dgm:t>
    </dgm:pt>
    <dgm:pt modelId="{DCE08CF1-6731-4F9C-95F2-2F6633801D0A}">
      <dgm:prSet phldrT="[テキスト]"/>
      <dgm:spPr/>
      <dgm:t>
        <a:bodyPr/>
        <a:lstStyle/>
        <a:p>
          <a:r>
            <a:rPr kumimoji="1" lang="ja-JP" altLang="en-US" dirty="0" smtClean="0"/>
            <a:t>レスポンス効果</a:t>
          </a:r>
          <a:endParaRPr kumimoji="1" lang="ja-JP" altLang="en-US" dirty="0"/>
        </a:p>
      </dgm:t>
    </dgm:pt>
    <dgm:pt modelId="{7307F46A-CF7E-4DDC-B2DB-41D6D531ED63}" type="parTrans" cxnId="{B6C7D7A7-D414-4F09-8DCD-188C87D09B17}">
      <dgm:prSet/>
      <dgm:spPr/>
      <dgm:t>
        <a:bodyPr/>
        <a:lstStyle/>
        <a:p>
          <a:endParaRPr kumimoji="1" lang="ja-JP" altLang="en-US"/>
        </a:p>
      </dgm:t>
    </dgm:pt>
    <dgm:pt modelId="{23347862-3005-4A1F-A0B3-0D2AE64B6050}" type="sibTrans" cxnId="{B6C7D7A7-D414-4F09-8DCD-188C87D09B17}">
      <dgm:prSet/>
      <dgm:spPr/>
      <dgm:t>
        <a:bodyPr/>
        <a:lstStyle/>
        <a:p>
          <a:endParaRPr kumimoji="1" lang="ja-JP" altLang="en-US"/>
        </a:p>
      </dgm:t>
    </dgm:pt>
    <dgm:pt modelId="{4DAC414B-F3C4-4FCB-BB16-BE266EC23206}">
      <dgm:prSet phldrT="[テキスト]"/>
      <dgm:spPr/>
      <dgm:t>
        <a:bodyPr/>
        <a:lstStyle/>
        <a:p>
          <a:r>
            <a:rPr kumimoji="1" lang="ja-JP" altLang="en-US" dirty="0" smtClean="0"/>
            <a:t>直接的なアクション、クリックさせる効果</a:t>
          </a:r>
          <a:endParaRPr kumimoji="1" lang="ja-JP" altLang="en-US" dirty="0"/>
        </a:p>
      </dgm:t>
    </dgm:pt>
    <dgm:pt modelId="{E25E4632-8C80-4ED1-9ACD-C59CF129DA9F}" type="parTrans" cxnId="{CDD09C62-1BC3-4AB6-AD91-52EB327DFD40}">
      <dgm:prSet/>
      <dgm:spPr/>
      <dgm:t>
        <a:bodyPr/>
        <a:lstStyle/>
        <a:p>
          <a:endParaRPr kumimoji="1" lang="ja-JP" altLang="en-US"/>
        </a:p>
      </dgm:t>
    </dgm:pt>
    <dgm:pt modelId="{1F173385-1512-4165-8163-9724450FCFF4}" type="sibTrans" cxnId="{CDD09C62-1BC3-4AB6-AD91-52EB327DFD40}">
      <dgm:prSet/>
      <dgm:spPr/>
      <dgm:t>
        <a:bodyPr/>
        <a:lstStyle/>
        <a:p>
          <a:endParaRPr kumimoji="1" lang="ja-JP" altLang="en-US"/>
        </a:p>
      </dgm:t>
    </dgm:pt>
    <dgm:pt modelId="{069443A6-9BB2-4226-8B43-B124CC7D7C4A}" type="pres">
      <dgm:prSet presAssocID="{6880BB65-811A-4D4B-A1F6-2BF22317CF13}" presName="linear" presStyleCnt="0">
        <dgm:presLayoutVars>
          <dgm:animLvl val="lvl"/>
          <dgm:resizeHandles val="exact"/>
        </dgm:presLayoutVars>
      </dgm:prSet>
      <dgm:spPr/>
      <dgm:t>
        <a:bodyPr/>
        <a:lstStyle/>
        <a:p>
          <a:endParaRPr kumimoji="1" lang="ja-JP" altLang="en-US"/>
        </a:p>
      </dgm:t>
    </dgm:pt>
    <dgm:pt modelId="{71B340E9-08A0-4942-8249-8E396B7964B2}" type="pres">
      <dgm:prSet presAssocID="{75A75443-F3D9-4153-B5E2-14B36AA86970}" presName="parentText" presStyleLbl="node1" presStyleIdx="0" presStyleCnt="2">
        <dgm:presLayoutVars>
          <dgm:chMax val="0"/>
          <dgm:bulletEnabled val="1"/>
        </dgm:presLayoutVars>
      </dgm:prSet>
      <dgm:spPr/>
      <dgm:t>
        <a:bodyPr/>
        <a:lstStyle/>
        <a:p>
          <a:endParaRPr kumimoji="1" lang="ja-JP" altLang="en-US"/>
        </a:p>
      </dgm:t>
    </dgm:pt>
    <dgm:pt modelId="{3990AA21-A740-4726-A1D9-3113D8599156}" type="pres">
      <dgm:prSet presAssocID="{75A75443-F3D9-4153-B5E2-14B36AA86970}" presName="childText" presStyleLbl="revTx" presStyleIdx="0" presStyleCnt="2">
        <dgm:presLayoutVars>
          <dgm:bulletEnabled val="1"/>
        </dgm:presLayoutVars>
      </dgm:prSet>
      <dgm:spPr/>
      <dgm:t>
        <a:bodyPr/>
        <a:lstStyle/>
        <a:p>
          <a:endParaRPr kumimoji="1" lang="ja-JP" altLang="en-US"/>
        </a:p>
      </dgm:t>
    </dgm:pt>
    <dgm:pt modelId="{A5B179D6-6E84-4A1B-8F18-41FBA5C33A65}" type="pres">
      <dgm:prSet presAssocID="{DCE08CF1-6731-4F9C-95F2-2F6633801D0A}" presName="parentText" presStyleLbl="node1" presStyleIdx="1" presStyleCnt="2">
        <dgm:presLayoutVars>
          <dgm:chMax val="0"/>
          <dgm:bulletEnabled val="1"/>
        </dgm:presLayoutVars>
      </dgm:prSet>
      <dgm:spPr/>
      <dgm:t>
        <a:bodyPr/>
        <a:lstStyle/>
        <a:p>
          <a:endParaRPr kumimoji="1" lang="ja-JP" altLang="en-US"/>
        </a:p>
      </dgm:t>
    </dgm:pt>
    <dgm:pt modelId="{8084307C-946F-4ECC-8269-F1AC2451944A}" type="pres">
      <dgm:prSet presAssocID="{DCE08CF1-6731-4F9C-95F2-2F6633801D0A}" presName="childText" presStyleLbl="revTx" presStyleIdx="1" presStyleCnt="2">
        <dgm:presLayoutVars>
          <dgm:bulletEnabled val="1"/>
        </dgm:presLayoutVars>
      </dgm:prSet>
      <dgm:spPr/>
      <dgm:t>
        <a:bodyPr/>
        <a:lstStyle/>
        <a:p>
          <a:endParaRPr kumimoji="1" lang="ja-JP" altLang="en-US"/>
        </a:p>
      </dgm:t>
    </dgm:pt>
  </dgm:ptLst>
  <dgm:cxnLst>
    <dgm:cxn modelId="{CDD09C62-1BC3-4AB6-AD91-52EB327DFD40}" srcId="{DCE08CF1-6731-4F9C-95F2-2F6633801D0A}" destId="{4DAC414B-F3C4-4FCB-BB16-BE266EC23206}" srcOrd="0" destOrd="0" parTransId="{E25E4632-8C80-4ED1-9ACD-C59CF129DA9F}" sibTransId="{1F173385-1512-4165-8163-9724450FCFF4}"/>
    <dgm:cxn modelId="{CF31E826-3283-45B9-A10E-DDAF19B3CD39}" type="presOf" srcId="{75A75443-F3D9-4153-B5E2-14B36AA86970}" destId="{71B340E9-08A0-4942-8249-8E396B7964B2}" srcOrd="0" destOrd="0" presId="urn:microsoft.com/office/officeart/2005/8/layout/vList2"/>
    <dgm:cxn modelId="{849C9A2C-4F17-49B0-A0B5-8185B9CF3E65}" srcId="{75A75443-F3D9-4153-B5E2-14B36AA86970}" destId="{73AD985D-7AFA-407B-90E9-D184250B127C}" srcOrd="0" destOrd="0" parTransId="{7945D8B2-1951-454E-97C4-EDC0E882CAAF}" sibTransId="{93C4C03B-C7B7-42C1-8410-A4BD0410783B}"/>
    <dgm:cxn modelId="{CA55E5F8-19BC-47B7-8369-3730A1B3A60C}" srcId="{6880BB65-811A-4D4B-A1F6-2BF22317CF13}" destId="{75A75443-F3D9-4153-B5E2-14B36AA86970}" srcOrd="0" destOrd="0" parTransId="{4A1FC593-7EB1-4643-90A3-5ABDF2D34B65}" sibTransId="{293532AA-A758-47B0-B1A4-BE73D3B86944}"/>
    <dgm:cxn modelId="{B6C7D7A7-D414-4F09-8DCD-188C87D09B17}" srcId="{6880BB65-811A-4D4B-A1F6-2BF22317CF13}" destId="{DCE08CF1-6731-4F9C-95F2-2F6633801D0A}" srcOrd="1" destOrd="0" parTransId="{7307F46A-CF7E-4DDC-B2DB-41D6D531ED63}" sibTransId="{23347862-3005-4A1F-A0B3-0D2AE64B6050}"/>
    <dgm:cxn modelId="{8B51B50D-13C4-4B1D-A969-C2E51602B8FD}" type="presOf" srcId="{73AD985D-7AFA-407B-90E9-D184250B127C}" destId="{3990AA21-A740-4726-A1D9-3113D8599156}" srcOrd="0" destOrd="0" presId="urn:microsoft.com/office/officeart/2005/8/layout/vList2"/>
    <dgm:cxn modelId="{DF095BEA-667C-4BCA-83E6-A7EA11D158C7}" type="presOf" srcId="{DCE08CF1-6731-4F9C-95F2-2F6633801D0A}" destId="{A5B179D6-6E84-4A1B-8F18-41FBA5C33A65}" srcOrd="0" destOrd="0" presId="urn:microsoft.com/office/officeart/2005/8/layout/vList2"/>
    <dgm:cxn modelId="{66D5CB73-B119-4036-9E80-962EF128F181}" type="presOf" srcId="{6880BB65-811A-4D4B-A1F6-2BF22317CF13}" destId="{069443A6-9BB2-4226-8B43-B124CC7D7C4A}" srcOrd="0" destOrd="0" presId="urn:microsoft.com/office/officeart/2005/8/layout/vList2"/>
    <dgm:cxn modelId="{416CE64D-C6C3-4A60-8950-5A92C1430712}" type="presOf" srcId="{4DAC414B-F3C4-4FCB-BB16-BE266EC23206}" destId="{8084307C-946F-4ECC-8269-F1AC2451944A}" srcOrd="0" destOrd="0" presId="urn:microsoft.com/office/officeart/2005/8/layout/vList2"/>
    <dgm:cxn modelId="{13C4B166-19A1-44DF-9228-F25A9D7B5996}" type="presParOf" srcId="{069443A6-9BB2-4226-8B43-B124CC7D7C4A}" destId="{71B340E9-08A0-4942-8249-8E396B7964B2}" srcOrd="0" destOrd="0" presId="urn:microsoft.com/office/officeart/2005/8/layout/vList2"/>
    <dgm:cxn modelId="{371EBC2F-7201-4A79-89EC-485E881DE05C}" type="presParOf" srcId="{069443A6-9BB2-4226-8B43-B124CC7D7C4A}" destId="{3990AA21-A740-4726-A1D9-3113D8599156}" srcOrd="1" destOrd="0" presId="urn:microsoft.com/office/officeart/2005/8/layout/vList2"/>
    <dgm:cxn modelId="{F30DEC87-41DA-4A91-AE96-B190A44D8661}" type="presParOf" srcId="{069443A6-9BB2-4226-8B43-B124CC7D7C4A}" destId="{A5B179D6-6E84-4A1B-8F18-41FBA5C33A65}" srcOrd="2" destOrd="0" presId="urn:microsoft.com/office/officeart/2005/8/layout/vList2"/>
    <dgm:cxn modelId="{E27F10BC-D9F8-4433-9B23-0409F12F933A}" type="presParOf" srcId="{069443A6-9BB2-4226-8B43-B124CC7D7C4A}" destId="{8084307C-946F-4ECC-8269-F1AC2451944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F11C8-7A6C-4E72-96DD-D9A8996ACA61}" type="doc">
      <dgm:prSet loTypeId="urn:microsoft.com/office/officeart/2005/8/layout/hChevron3" loCatId="process" qsTypeId="urn:microsoft.com/office/officeart/2005/8/quickstyle/simple1" qsCatId="simple" csTypeId="urn:microsoft.com/office/officeart/2005/8/colors/colorful1" csCatId="colorful" phldr="1"/>
      <dgm:spPr/>
    </dgm:pt>
    <dgm:pt modelId="{2F3548A6-42B6-48E6-8E15-D013A4A2ADEE}">
      <dgm:prSet phldrT="[テキスト]"/>
      <dgm:spPr/>
      <dgm:t>
        <a:bodyPr/>
        <a:lstStyle/>
        <a:p>
          <a:r>
            <a:rPr kumimoji="1" lang="en-US" altLang="en-US" dirty="0" smtClean="0"/>
            <a:t>Attention</a:t>
          </a:r>
        </a:p>
        <a:p>
          <a:r>
            <a:rPr kumimoji="1" lang="ja-JP" altLang="en-US" dirty="0" smtClean="0"/>
            <a:t>（注意）</a:t>
          </a:r>
          <a:endParaRPr kumimoji="1" lang="ja-JP" altLang="en-US" dirty="0"/>
        </a:p>
      </dgm:t>
    </dgm:pt>
    <dgm:pt modelId="{0B7F3C00-0E87-4B49-9C3D-CD8A994FB505}" type="parTrans" cxnId="{7A5DCF40-77FF-49E8-B020-8AF449D49058}">
      <dgm:prSet/>
      <dgm:spPr/>
      <dgm:t>
        <a:bodyPr/>
        <a:lstStyle/>
        <a:p>
          <a:endParaRPr kumimoji="1" lang="ja-JP" altLang="en-US"/>
        </a:p>
      </dgm:t>
    </dgm:pt>
    <dgm:pt modelId="{66D269BB-6A60-486B-94AC-D6CD648A569E}" type="sibTrans" cxnId="{7A5DCF40-77FF-49E8-B020-8AF449D49058}">
      <dgm:prSet/>
      <dgm:spPr/>
      <dgm:t>
        <a:bodyPr/>
        <a:lstStyle/>
        <a:p>
          <a:endParaRPr kumimoji="1" lang="ja-JP" altLang="en-US"/>
        </a:p>
      </dgm:t>
    </dgm:pt>
    <dgm:pt modelId="{2E78DCCA-41E2-44FC-AC78-0D953EEC9217}">
      <dgm:prSet phldrT="[テキスト]"/>
      <dgm:spPr/>
      <dgm:t>
        <a:bodyPr/>
        <a:lstStyle/>
        <a:p>
          <a:r>
            <a:rPr kumimoji="1" lang="en-US" altLang="en-US" dirty="0" smtClean="0"/>
            <a:t>Interest</a:t>
          </a:r>
        </a:p>
        <a:p>
          <a:r>
            <a:rPr kumimoji="1" lang="ja-JP" altLang="en-US" dirty="0" smtClean="0"/>
            <a:t>（関心）</a:t>
          </a:r>
          <a:endParaRPr kumimoji="1" lang="ja-JP" altLang="en-US" dirty="0"/>
        </a:p>
      </dgm:t>
    </dgm:pt>
    <dgm:pt modelId="{448BD6D4-7C8C-4E31-B924-4C3A6037CBC1}" type="parTrans" cxnId="{B42A7E30-B75B-45CB-B344-259DC1BB75FD}">
      <dgm:prSet/>
      <dgm:spPr/>
      <dgm:t>
        <a:bodyPr/>
        <a:lstStyle/>
        <a:p>
          <a:endParaRPr kumimoji="1" lang="ja-JP" altLang="en-US"/>
        </a:p>
      </dgm:t>
    </dgm:pt>
    <dgm:pt modelId="{1A989058-45B1-4B09-BD39-7B279A3539F4}" type="sibTrans" cxnId="{B42A7E30-B75B-45CB-B344-259DC1BB75FD}">
      <dgm:prSet/>
      <dgm:spPr/>
      <dgm:t>
        <a:bodyPr/>
        <a:lstStyle/>
        <a:p>
          <a:endParaRPr kumimoji="1" lang="ja-JP" altLang="en-US"/>
        </a:p>
      </dgm:t>
    </dgm:pt>
    <dgm:pt modelId="{5CB7105F-246D-4709-8D6E-E360A80A7239}">
      <dgm:prSet phldrT="[テキスト]"/>
      <dgm:spPr/>
      <dgm:t>
        <a:bodyPr/>
        <a:lstStyle/>
        <a:p>
          <a:r>
            <a:rPr kumimoji="1" lang="en-US" altLang="en-US" dirty="0" smtClean="0"/>
            <a:t>Desire</a:t>
          </a:r>
        </a:p>
        <a:p>
          <a:r>
            <a:rPr kumimoji="1" lang="ja-JP" altLang="en-US" dirty="0" smtClean="0"/>
            <a:t>（欲求）</a:t>
          </a:r>
          <a:endParaRPr kumimoji="1" lang="ja-JP" altLang="en-US" dirty="0"/>
        </a:p>
      </dgm:t>
    </dgm:pt>
    <dgm:pt modelId="{B1430E8B-4C66-40D4-A8E7-BB25612768C6}" type="parTrans" cxnId="{7F0F687A-339C-42F4-9443-8149E26F274A}">
      <dgm:prSet/>
      <dgm:spPr/>
      <dgm:t>
        <a:bodyPr/>
        <a:lstStyle/>
        <a:p>
          <a:endParaRPr kumimoji="1" lang="ja-JP" altLang="en-US"/>
        </a:p>
      </dgm:t>
    </dgm:pt>
    <dgm:pt modelId="{92392BF6-8962-4B46-80F8-F35391618A80}" type="sibTrans" cxnId="{7F0F687A-339C-42F4-9443-8149E26F274A}">
      <dgm:prSet/>
      <dgm:spPr/>
      <dgm:t>
        <a:bodyPr/>
        <a:lstStyle/>
        <a:p>
          <a:endParaRPr kumimoji="1" lang="ja-JP" altLang="en-US"/>
        </a:p>
      </dgm:t>
    </dgm:pt>
    <dgm:pt modelId="{1606615C-A297-4861-8288-1121E3820406}">
      <dgm:prSet phldrT="[テキスト]"/>
      <dgm:spPr/>
      <dgm:t>
        <a:bodyPr/>
        <a:lstStyle/>
        <a:p>
          <a:r>
            <a:rPr kumimoji="1" lang="en-US" altLang="en-US" dirty="0" smtClean="0"/>
            <a:t>Action</a:t>
          </a:r>
        </a:p>
        <a:p>
          <a:r>
            <a:rPr kumimoji="1" lang="ja-JP" altLang="en-US" dirty="0" smtClean="0"/>
            <a:t>（行動）</a:t>
          </a:r>
          <a:endParaRPr kumimoji="1" lang="ja-JP" altLang="en-US" dirty="0"/>
        </a:p>
      </dgm:t>
    </dgm:pt>
    <dgm:pt modelId="{5CFDA25E-E861-4CEC-A1EB-C292084C8229}" type="parTrans" cxnId="{77E41BE0-0350-49EA-94C7-78F8D97ECD73}">
      <dgm:prSet/>
      <dgm:spPr/>
      <dgm:t>
        <a:bodyPr/>
        <a:lstStyle/>
        <a:p>
          <a:endParaRPr kumimoji="1" lang="ja-JP" altLang="en-US"/>
        </a:p>
      </dgm:t>
    </dgm:pt>
    <dgm:pt modelId="{E3712D34-928B-4C2E-90A9-32DFFF36FD3C}" type="sibTrans" cxnId="{77E41BE0-0350-49EA-94C7-78F8D97ECD73}">
      <dgm:prSet/>
      <dgm:spPr/>
      <dgm:t>
        <a:bodyPr/>
        <a:lstStyle/>
        <a:p>
          <a:endParaRPr kumimoji="1" lang="ja-JP" altLang="en-US"/>
        </a:p>
      </dgm:t>
    </dgm:pt>
    <dgm:pt modelId="{ED60B3FB-BA6A-40B7-9D94-A53E07C32824}">
      <dgm:prSet phldrT="[テキスト]"/>
      <dgm:spPr/>
      <dgm:t>
        <a:bodyPr/>
        <a:lstStyle/>
        <a:p>
          <a:r>
            <a:rPr kumimoji="1" lang="en-US" altLang="en-US" dirty="0" smtClean="0"/>
            <a:t>Memory</a:t>
          </a:r>
        </a:p>
        <a:p>
          <a:r>
            <a:rPr kumimoji="1" lang="ja-JP" altLang="en-US" dirty="0" smtClean="0"/>
            <a:t>（記憶）</a:t>
          </a:r>
          <a:endParaRPr kumimoji="1" lang="ja-JP" altLang="en-US" dirty="0"/>
        </a:p>
      </dgm:t>
    </dgm:pt>
    <dgm:pt modelId="{CADD7DF2-FF6E-4900-B8CA-4CFC4DAA1256}" type="parTrans" cxnId="{446F451C-12F2-43DD-89AE-8BDAC153C64C}">
      <dgm:prSet/>
      <dgm:spPr/>
      <dgm:t>
        <a:bodyPr/>
        <a:lstStyle/>
        <a:p>
          <a:endParaRPr kumimoji="1" lang="ja-JP" altLang="en-US"/>
        </a:p>
      </dgm:t>
    </dgm:pt>
    <dgm:pt modelId="{3B2E36AA-A7C5-4ACC-A06A-CB2078F3F8A0}" type="sibTrans" cxnId="{446F451C-12F2-43DD-89AE-8BDAC153C64C}">
      <dgm:prSet/>
      <dgm:spPr/>
      <dgm:t>
        <a:bodyPr/>
        <a:lstStyle/>
        <a:p>
          <a:endParaRPr kumimoji="1" lang="ja-JP" altLang="en-US"/>
        </a:p>
      </dgm:t>
    </dgm:pt>
    <dgm:pt modelId="{D937EF16-E468-40E2-8A93-FC432A0AB676}" type="pres">
      <dgm:prSet presAssocID="{706F11C8-7A6C-4E72-96DD-D9A8996ACA61}" presName="Name0" presStyleCnt="0">
        <dgm:presLayoutVars>
          <dgm:dir/>
          <dgm:resizeHandles val="exact"/>
        </dgm:presLayoutVars>
      </dgm:prSet>
      <dgm:spPr/>
    </dgm:pt>
    <dgm:pt modelId="{697B8CEC-7D79-434A-954B-A39FE395D733}" type="pres">
      <dgm:prSet presAssocID="{2F3548A6-42B6-48E6-8E15-D013A4A2ADEE}" presName="parTxOnly" presStyleLbl="node1" presStyleIdx="0" presStyleCnt="5">
        <dgm:presLayoutVars>
          <dgm:bulletEnabled val="1"/>
        </dgm:presLayoutVars>
      </dgm:prSet>
      <dgm:spPr/>
      <dgm:t>
        <a:bodyPr/>
        <a:lstStyle/>
        <a:p>
          <a:endParaRPr kumimoji="1" lang="ja-JP" altLang="en-US"/>
        </a:p>
      </dgm:t>
    </dgm:pt>
    <dgm:pt modelId="{19B9971C-2361-4C84-AD8C-C2158F0994F8}" type="pres">
      <dgm:prSet presAssocID="{66D269BB-6A60-486B-94AC-D6CD648A569E}" presName="parSpace" presStyleCnt="0"/>
      <dgm:spPr/>
    </dgm:pt>
    <dgm:pt modelId="{A8A48D34-AD87-415E-B746-5AAF81A6D9E3}" type="pres">
      <dgm:prSet presAssocID="{2E78DCCA-41E2-44FC-AC78-0D953EEC9217}" presName="parTxOnly" presStyleLbl="node1" presStyleIdx="1" presStyleCnt="5">
        <dgm:presLayoutVars>
          <dgm:bulletEnabled val="1"/>
        </dgm:presLayoutVars>
      </dgm:prSet>
      <dgm:spPr/>
      <dgm:t>
        <a:bodyPr/>
        <a:lstStyle/>
        <a:p>
          <a:endParaRPr kumimoji="1" lang="ja-JP" altLang="en-US"/>
        </a:p>
      </dgm:t>
    </dgm:pt>
    <dgm:pt modelId="{5343201A-EC3B-4457-A07C-852B6C624479}" type="pres">
      <dgm:prSet presAssocID="{1A989058-45B1-4B09-BD39-7B279A3539F4}" presName="parSpace" presStyleCnt="0"/>
      <dgm:spPr/>
    </dgm:pt>
    <dgm:pt modelId="{D8602E48-C3D0-4AED-A6B4-875B59A720DB}" type="pres">
      <dgm:prSet presAssocID="{5CB7105F-246D-4709-8D6E-E360A80A7239}" presName="parTxOnly" presStyleLbl="node1" presStyleIdx="2" presStyleCnt="5">
        <dgm:presLayoutVars>
          <dgm:bulletEnabled val="1"/>
        </dgm:presLayoutVars>
      </dgm:prSet>
      <dgm:spPr/>
      <dgm:t>
        <a:bodyPr/>
        <a:lstStyle/>
        <a:p>
          <a:endParaRPr kumimoji="1" lang="ja-JP" altLang="en-US"/>
        </a:p>
      </dgm:t>
    </dgm:pt>
    <dgm:pt modelId="{93857570-3F85-4E1D-879B-7ABF6AA22BE1}" type="pres">
      <dgm:prSet presAssocID="{92392BF6-8962-4B46-80F8-F35391618A80}" presName="parSpace" presStyleCnt="0"/>
      <dgm:spPr/>
    </dgm:pt>
    <dgm:pt modelId="{7159C663-71A4-4842-BD88-2AE8D2A8778D}" type="pres">
      <dgm:prSet presAssocID="{ED60B3FB-BA6A-40B7-9D94-A53E07C32824}" presName="parTxOnly" presStyleLbl="node1" presStyleIdx="3" presStyleCnt="5">
        <dgm:presLayoutVars>
          <dgm:bulletEnabled val="1"/>
        </dgm:presLayoutVars>
      </dgm:prSet>
      <dgm:spPr/>
      <dgm:t>
        <a:bodyPr/>
        <a:lstStyle/>
        <a:p>
          <a:endParaRPr kumimoji="1" lang="ja-JP" altLang="en-US"/>
        </a:p>
      </dgm:t>
    </dgm:pt>
    <dgm:pt modelId="{530BF58E-47C8-4169-8BAE-9CA25B38AD09}" type="pres">
      <dgm:prSet presAssocID="{3B2E36AA-A7C5-4ACC-A06A-CB2078F3F8A0}" presName="parSpace" presStyleCnt="0"/>
      <dgm:spPr/>
    </dgm:pt>
    <dgm:pt modelId="{27C6F74B-859D-48ED-8646-356AD9BF1D78}" type="pres">
      <dgm:prSet presAssocID="{1606615C-A297-4861-8288-1121E3820406}" presName="parTxOnly" presStyleLbl="node1" presStyleIdx="4" presStyleCnt="5">
        <dgm:presLayoutVars>
          <dgm:bulletEnabled val="1"/>
        </dgm:presLayoutVars>
      </dgm:prSet>
      <dgm:spPr/>
      <dgm:t>
        <a:bodyPr/>
        <a:lstStyle/>
        <a:p>
          <a:endParaRPr kumimoji="1" lang="ja-JP" altLang="en-US"/>
        </a:p>
      </dgm:t>
    </dgm:pt>
  </dgm:ptLst>
  <dgm:cxnLst>
    <dgm:cxn modelId="{B7A6506A-6066-44EE-B2BE-D1451BB14DD2}" type="presOf" srcId="{2F3548A6-42B6-48E6-8E15-D013A4A2ADEE}" destId="{697B8CEC-7D79-434A-954B-A39FE395D733}" srcOrd="0" destOrd="0" presId="urn:microsoft.com/office/officeart/2005/8/layout/hChevron3"/>
    <dgm:cxn modelId="{398CD124-50EB-490F-9887-065A0501CEB4}" type="presOf" srcId="{706F11C8-7A6C-4E72-96DD-D9A8996ACA61}" destId="{D937EF16-E468-40E2-8A93-FC432A0AB676}" srcOrd="0" destOrd="0" presId="urn:microsoft.com/office/officeart/2005/8/layout/hChevron3"/>
    <dgm:cxn modelId="{E2AD1B37-6086-480C-8573-69A454A08138}" type="presOf" srcId="{1606615C-A297-4861-8288-1121E3820406}" destId="{27C6F74B-859D-48ED-8646-356AD9BF1D78}" srcOrd="0" destOrd="0" presId="urn:microsoft.com/office/officeart/2005/8/layout/hChevron3"/>
    <dgm:cxn modelId="{B42A7E30-B75B-45CB-B344-259DC1BB75FD}" srcId="{706F11C8-7A6C-4E72-96DD-D9A8996ACA61}" destId="{2E78DCCA-41E2-44FC-AC78-0D953EEC9217}" srcOrd="1" destOrd="0" parTransId="{448BD6D4-7C8C-4E31-B924-4C3A6037CBC1}" sibTransId="{1A989058-45B1-4B09-BD39-7B279A3539F4}"/>
    <dgm:cxn modelId="{EA061C71-05DA-4C09-8E91-FBDAAF131D9F}" type="presOf" srcId="{5CB7105F-246D-4709-8D6E-E360A80A7239}" destId="{D8602E48-C3D0-4AED-A6B4-875B59A720DB}" srcOrd="0" destOrd="0" presId="urn:microsoft.com/office/officeart/2005/8/layout/hChevron3"/>
    <dgm:cxn modelId="{446F451C-12F2-43DD-89AE-8BDAC153C64C}" srcId="{706F11C8-7A6C-4E72-96DD-D9A8996ACA61}" destId="{ED60B3FB-BA6A-40B7-9D94-A53E07C32824}" srcOrd="3" destOrd="0" parTransId="{CADD7DF2-FF6E-4900-B8CA-4CFC4DAA1256}" sibTransId="{3B2E36AA-A7C5-4ACC-A06A-CB2078F3F8A0}"/>
    <dgm:cxn modelId="{77E41BE0-0350-49EA-94C7-78F8D97ECD73}" srcId="{706F11C8-7A6C-4E72-96DD-D9A8996ACA61}" destId="{1606615C-A297-4861-8288-1121E3820406}" srcOrd="4" destOrd="0" parTransId="{5CFDA25E-E861-4CEC-A1EB-C292084C8229}" sibTransId="{E3712D34-928B-4C2E-90A9-32DFFF36FD3C}"/>
    <dgm:cxn modelId="{7F0F687A-339C-42F4-9443-8149E26F274A}" srcId="{706F11C8-7A6C-4E72-96DD-D9A8996ACA61}" destId="{5CB7105F-246D-4709-8D6E-E360A80A7239}" srcOrd="2" destOrd="0" parTransId="{B1430E8B-4C66-40D4-A8E7-BB25612768C6}" sibTransId="{92392BF6-8962-4B46-80F8-F35391618A80}"/>
    <dgm:cxn modelId="{7A5DCF40-77FF-49E8-B020-8AF449D49058}" srcId="{706F11C8-7A6C-4E72-96DD-D9A8996ACA61}" destId="{2F3548A6-42B6-48E6-8E15-D013A4A2ADEE}" srcOrd="0" destOrd="0" parTransId="{0B7F3C00-0E87-4B49-9C3D-CD8A994FB505}" sibTransId="{66D269BB-6A60-486B-94AC-D6CD648A569E}"/>
    <dgm:cxn modelId="{7B95C397-7256-4081-A787-E618E1645526}" type="presOf" srcId="{ED60B3FB-BA6A-40B7-9D94-A53E07C32824}" destId="{7159C663-71A4-4842-BD88-2AE8D2A8778D}" srcOrd="0" destOrd="0" presId="urn:microsoft.com/office/officeart/2005/8/layout/hChevron3"/>
    <dgm:cxn modelId="{EB6F2ECE-1DBD-4A00-A46D-E322D916B84D}" type="presOf" srcId="{2E78DCCA-41E2-44FC-AC78-0D953EEC9217}" destId="{A8A48D34-AD87-415E-B746-5AAF81A6D9E3}" srcOrd="0" destOrd="0" presId="urn:microsoft.com/office/officeart/2005/8/layout/hChevron3"/>
    <dgm:cxn modelId="{C94B0625-DA65-4489-8A6A-17500FBBAE3D}" type="presParOf" srcId="{D937EF16-E468-40E2-8A93-FC432A0AB676}" destId="{697B8CEC-7D79-434A-954B-A39FE395D733}" srcOrd="0" destOrd="0" presId="urn:microsoft.com/office/officeart/2005/8/layout/hChevron3"/>
    <dgm:cxn modelId="{38787010-DC2F-485D-9FA7-880ACB893267}" type="presParOf" srcId="{D937EF16-E468-40E2-8A93-FC432A0AB676}" destId="{19B9971C-2361-4C84-AD8C-C2158F0994F8}" srcOrd="1" destOrd="0" presId="urn:microsoft.com/office/officeart/2005/8/layout/hChevron3"/>
    <dgm:cxn modelId="{E5B03246-FCB0-4F86-A16B-1E2BCE7A298A}" type="presParOf" srcId="{D937EF16-E468-40E2-8A93-FC432A0AB676}" destId="{A8A48D34-AD87-415E-B746-5AAF81A6D9E3}" srcOrd="2" destOrd="0" presId="urn:microsoft.com/office/officeart/2005/8/layout/hChevron3"/>
    <dgm:cxn modelId="{6AD463DD-C837-4160-A302-1AF413893AF7}" type="presParOf" srcId="{D937EF16-E468-40E2-8A93-FC432A0AB676}" destId="{5343201A-EC3B-4457-A07C-852B6C624479}" srcOrd="3" destOrd="0" presId="urn:microsoft.com/office/officeart/2005/8/layout/hChevron3"/>
    <dgm:cxn modelId="{6314A549-6797-4767-8A73-9CEE729C5BFD}" type="presParOf" srcId="{D937EF16-E468-40E2-8A93-FC432A0AB676}" destId="{D8602E48-C3D0-4AED-A6B4-875B59A720DB}" srcOrd="4" destOrd="0" presId="urn:microsoft.com/office/officeart/2005/8/layout/hChevron3"/>
    <dgm:cxn modelId="{28B1521C-1A47-40EF-B3F8-A84B8343F10F}" type="presParOf" srcId="{D937EF16-E468-40E2-8A93-FC432A0AB676}" destId="{93857570-3F85-4E1D-879B-7ABF6AA22BE1}" srcOrd="5" destOrd="0" presId="urn:microsoft.com/office/officeart/2005/8/layout/hChevron3"/>
    <dgm:cxn modelId="{2AE910FC-D164-4423-AE9A-33A2A1296F82}" type="presParOf" srcId="{D937EF16-E468-40E2-8A93-FC432A0AB676}" destId="{7159C663-71A4-4842-BD88-2AE8D2A8778D}" srcOrd="6" destOrd="0" presId="urn:microsoft.com/office/officeart/2005/8/layout/hChevron3"/>
    <dgm:cxn modelId="{4D0B1C1C-6D23-4A41-9172-54E2B482B288}" type="presParOf" srcId="{D937EF16-E468-40E2-8A93-FC432A0AB676}" destId="{530BF58E-47C8-4169-8BAE-9CA25B38AD09}" srcOrd="7" destOrd="0" presId="urn:microsoft.com/office/officeart/2005/8/layout/hChevron3"/>
    <dgm:cxn modelId="{2955A2AA-17AD-4B4E-B375-B85339A7810B}" type="presParOf" srcId="{D937EF16-E468-40E2-8A93-FC432A0AB676}" destId="{27C6F74B-859D-48ED-8646-356AD9BF1D78}"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F11C8-7A6C-4E72-96DD-D9A8996ACA61}" type="doc">
      <dgm:prSet loTypeId="urn:microsoft.com/office/officeart/2005/8/layout/hChevron3" loCatId="process" qsTypeId="urn:microsoft.com/office/officeart/2005/8/quickstyle/simple1" qsCatId="simple" csTypeId="urn:microsoft.com/office/officeart/2005/8/colors/colorful1" csCatId="colorful" phldr="1"/>
      <dgm:spPr/>
    </dgm:pt>
    <dgm:pt modelId="{2F3548A6-42B6-48E6-8E15-D013A4A2ADEE}">
      <dgm:prSet phldrT="[テキスト]"/>
      <dgm:spPr/>
      <dgm:t>
        <a:bodyPr/>
        <a:lstStyle/>
        <a:p>
          <a:r>
            <a:rPr kumimoji="1" lang="en-US" altLang="en-US" dirty="0" smtClean="0"/>
            <a:t>Attention</a:t>
          </a:r>
        </a:p>
        <a:p>
          <a:r>
            <a:rPr kumimoji="1" lang="ja-JP" altLang="en-US" dirty="0" smtClean="0"/>
            <a:t>（注意）</a:t>
          </a:r>
          <a:endParaRPr kumimoji="1" lang="ja-JP" altLang="en-US" dirty="0"/>
        </a:p>
      </dgm:t>
    </dgm:pt>
    <dgm:pt modelId="{0B7F3C00-0E87-4B49-9C3D-CD8A994FB505}" type="parTrans" cxnId="{7A5DCF40-77FF-49E8-B020-8AF449D49058}">
      <dgm:prSet/>
      <dgm:spPr/>
      <dgm:t>
        <a:bodyPr/>
        <a:lstStyle/>
        <a:p>
          <a:endParaRPr kumimoji="1" lang="ja-JP" altLang="en-US"/>
        </a:p>
      </dgm:t>
    </dgm:pt>
    <dgm:pt modelId="{66D269BB-6A60-486B-94AC-D6CD648A569E}" type="sibTrans" cxnId="{7A5DCF40-77FF-49E8-B020-8AF449D49058}">
      <dgm:prSet/>
      <dgm:spPr/>
      <dgm:t>
        <a:bodyPr/>
        <a:lstStyle/>
        <a:p>
          <a:endParaRPr kumimoji="1" lang="ja-JP" altLang="en-US"/>
        </a:p>
      </dgm:t>
    </dgm:pt>
    <dgm:pt modelId="{2E78DCCA-41E2-44FC-AC78-0D953EEC9217}">
      <dgm:prSet phldrT="[テキスト]"/>
      <dgm:spPr/>
      <dgm:t>
        <a:bodyPr/>
        <a:lstStyle/>
        <a:p>
          <a:r>
            <a:rPr kumimoji="1" lang="en-US" altLang="en-US" dirty="0" smtClean="0"/>
            <a:t>Interest</a:t>
          </a:r>
        </a:p>
        <a:p>
          <a:r>
            <a:rPr kumimoji="1" lang="ja-JP" altLang="en-US" dirty="0" smtClean="0"/>
            <a:t>（関心）</a:t>
          </a:r>
          <a:endParaRPr kumimoji="1" lang="ja-JP" altLang="en-US" dirty="0"/>
        </a:p>
      </dgm:t>
    </dgm:pt>
    <dgm:pt modelId="{448BD6D4-7C8C-4E31-B924-4C3A6037CBC1}" type="parTrans" cxnId="{B42A7E30-B75B-45CB-B344-259DC1BB75FD}">
      <dgm:prSet/>
      <dgm:spPr/>
      <dgm:t>
        <a:bodyPr/>
        <a:lstStyle/>
        <a:p>
          <a:endParaRPr kumimoji="1" lang="ja-JP" altLang="en-US"/>
        </a:p>
      </dgm:t>
    </dgm:pt>
    <dgm:pt modelId="{1A989058-45B1-4B09-BD39-7B279A3539F4}" type="sibTrans" cxnId="{B42A7E30-B75B-45CB-B344-259DC1BB75FD}">
      <dgm:prSet/>
      <dgm:spPr/>
      <dgm:t>
        <a:bodyPr/>
        <a:lstStyle/>
        <a:p>
          <a:endParaRPr kumimoji="1" lang="ja-JP" altLang="en-US"/>
        </a:p>
      </dgm:t>
    </dgm:pt>
    <dgm:pt modelId="{5CB7105F-246D-4709-8D6E-E360A80A7239}">
      <dgm:prSet phldrT="[テキスト]"/>
      <dgm:spPr/>
      <dgm:t>
        <a:bodyPr/>
        <a:lstStyle/>
        <a:p>
          <a:r>
            <a:rPr kumimoji="1" lang="en-US" altLang="ja-JP" dirty="0" smtClean="0"/>
            <a:t>Search</a:t>
          </a:r>
          <a:endParaRPr kumimoji="1" lang="en-US" altLang="en-US" dirty="0" smtClean="0"/>
        </a:p>
        <a:p>
          <a:r>
            <a:rPr kumimoji="1" lang="ja-JP" altLang="en-US" dirty="0" smtClean="0"/>
            <a:t>（検索）</a:t>
          </a:r>
          <a:endParaRPr kumimoji="1" lang="ja-JP" altLang="en-US" dirty="0"/>
        </a:p>
      </dgm:t>
    </dgm:pt>
    <dgm:pt modelId="{B1430E8B-4C66-40D4-A8E7-BB25612768C6}" type="parTrans" cxnId="{7F0F687A-339C-42F4-9443-8149E26F274A}">
      <dgm:prSet/>
      <dgm:spPr/>
      <dgm:t>
        <a:bodyPr/>
        <a:lstStyle/>
        <a:p>
          <a:endParaRPr kumimoji="1" lang="ja-JP" altLang="en-US"/>
        </a:p>
      </dgm:t>
    </dgm:pt>
    <dgm:pt modelId="{92392BF6-8962-4B46-80F8-F35391618A80}" type="sibTrans" cxnId="{7F0F687A-339C-42F4-9443-8149E26F274A}">
      <dgm:prSet/>
      <dgm:spPr/>
      <dgm:t>
        <a:bodyPr/>
        <a:lstStyle/>
        <a:p>
          <a:endParaRPr kumimoji="1" lang="ja-JP" altLang="en-US"/>
        </a:p>
      </dgm:t>
    </dgm:pt>
    <dgm:pt modelId="{1606615C-A297-4861-8288-1121E3820406}">
      <dgm:prSet phldrT="[テキスト]"/>
      <dgm:spPr/>
      <dgm:t>
        <a:bodyPr/>
        <a:lstStyle/>
        <a:p>
          <a:r>
            <a:rPr kumimoji="1" lang="en-US" altLang="ja-JP" dirty="0" smtClean="0"/>
            <a:t>Share</a:t>
          </a:r>
        </a:p>
        <a:p>
          <a:r>
            <a:rPr kumimoji="1" lang="ja-JP" altLang="en-US" dirty="0" smtClean="0"/>
            <a:t>（共有）</a:t>
          </a:r>
          <a:endParaRPr kumimoji="1" lang="ja-JP" altLang="en-US" dirty="0"/>
        </a:p>
      </dgm:t>
    </dgm:pt>
    <dgm:pt modelId="{5CFDA25E-E861-4CEC-A1EB-C292084C8229}" type="parTrans" cxnId="{77E41BE0-0350-49EA-94C7-78F8D97ECD73}">
      <dgm:prSet/>
      <dgm:spPr/>
      <dgm:t>
        <a:bodyPr/>
        <a:lstStyle/>
        <a:p>
          <a:endParaRPr kumimoji="1" lang="ja-JP" altLang="en-US"/>
        </a:p>
      </dgm:t>
    </dgm:pt>
    <dgm:pt modelId="{E3712D34-928B-4C2E-90A9-32DFFF36FD3C}" type="sibTrans" cxnId="{77E41BE0-0350-49EA-94C7-78F8D97ECD73}">
      <dgm:prSet/>
      <dgm:spPr/>
      <dgm:t>
        <a:bodyPr/>
        <a:lstStyle/>
        <a:p>
          <a:endParaRPr kumimoji="1" lang="ja-JP" altLang="en-US"/>
        </a:p>
      </dgm:t>
    </dgm:pt>
    <dgm:pt modelId="{ED60B3FB-BA6A-40B7-9D94-A53E07C32824}">
      <dgm:prSet phldrT="[テキスト]"/>
      <dgm:spPr/>
      <dgm:t>
        <a:bodyPr/>
        <a:lstStyle/>
        <a:p>
          <a:r>
            <a:rPr kumimoji="1" lang="en-US" altLang="ja-JP" dirty="0" smtClean="0"/>
            <a:t>Action</a:t>
          </a:r>
          <a:endParaRPr kumimoji="1" lang="en-US" altLang="en-US" dirty="0" smtClean="0"/>
        </a:p>
        <a:p>
          <a:r>
            <a:rPr kumimoji="1" lang="ja-JP" altLang="en-US" dirty="0" smtClean="0"/>
            <a:t>（行動）</a:t>
          </a:r>
          <a:endParaRPr kumimoji="1" lang="ja-JP" altLang="en-US" dirty="0"/>
        </a:p>
      </dgm:t>
    </dgm:pt>
    <dgm:pt modelId="{CADD7DF2-FF6E-4900-B8CA-4CFC4DAA1256}" type="parTrans" cxnId="{446F451C-12F2-43DD-89AE-8BDAC153C64C}">
      <dgm:prSet/>
      <dgm:spPr/>
      <dgm:t>
        <a:bodyPr/>
        <a:lstStyle/>
        <a:p>
          <a:endParaRPr kumimoji="1" lang="ja-JP" altLang="en-US"/>
        </a:p>
      </dgm:t>
    </dgm:pt>
    <dgm:pt modelId="{3B2E36AA-A7C5-4ACC-A06A-CB2078F3F8A0}" type="sibTrans" cxnId="{446F451C-12F2-43DD-89AE-8BDAC153C64C}">
      <dgm:prSet/>
      <dgm:spPr/>
      <dgm:t>
        <a:bodyPr/>
        <a:lstStyle/>
        <a:p>
          <a:endParaRPr kumimoji="1" lang="ja-JP" altLang="en-US"/>
        </a:p>
      </dgm:t>
    </dgm:pt>
    <dgm:pt modelId="{D937EF16-E468-40E2-8A93-FC432A0AB676}" type="pres">
      <dgm:prSet presAssocID="{706F11C8-7A6C-4E72-96DD-D9A8996ACA61}" presName="Name0" presStyleCnt="0">
        <dgm:presLayoutVars>
          <dgm:dir/>
          <dgm:resizeHandles val="exact"/>
        </dgm:presLayoutVars>
      </dgm:prSet>
      <dgm:spPr/>
    </dgm:pt>
    <dgm:pt modelId="{697B8CEC-7D79-434A-954B-A39FE395D733}" type="pres">
      <dgm:prSet presAssocID="{2F3548A6-42B6-48E6-8E15-D013A4A2ADEE}" presName="parTxOnly" presStyleLbl="node1" presStyleIdx="0" presStyleCnt="5">
        <dgm:presLayoutVars>
          <dgm:bulletEnabled val="1"/>
        </dgm:presLayoutVars>
      </dgm:prSet>
      <dgm:spPr/>
      <dgm:t>
        <a:bodyPr/>
        <a:lstStyle/>
        <a:p>
          <a:endParaRPr kumimoji="1" lang="ja-JP" altLang="en-US"/>
        </a:p>
      </dgm:t>
    </dgm:pt>
    <dgm:pt modelId="{19B9971C-2361-4C84-AD8C-C2158F0994F8}" type="pres">
      <dgm:prSet presAssocID="{66D269BB-6A60-486B-94AC-D6CD648A569E}" presName="parSpace" presStyleCnt="0"/>
      <dgm:spPr/>
    </dgm:pt>
    <dgm:pt modelId="{A8A48D34-AD87-415E-B746-5AAF81A6D9E3}" type="pres">
      <dgm:prSet presAssocID="{2E78DCCA-41E2-44FC-AC78-0D953EEC9217}" presName="parTxOnly" presStyleLbl="node1" presStyleIdx="1" presStyleCnt="5">
        <dgm:presLayoutVars>
          <dgm:bulletEnabled val="1"/>
        </dgm:presLayoutVars>
      </dgm:prSet>
      <dgm:spPr/>
      <dgm:t>
        <a:bodyPr/>
        <a:lstStyle/>
        <a:p>
          <a:endParaRPr kumimoji="1" lang="ja-JP" altLang="en-US"/>
        </a:p>
      </dgm:t>
    </dgm:pt>
    <dgm:pt modelId="{5343201A-EC3B-4457-A07C-852B6C624479}" type="pres">
      <dgm:prSet presAssocID="{1A989058-45B1-4B09-BD39-7B279A3539F4}" presName="parSpace" presStyleCnt="0"/>
      <dgm:spPr/>
    </dgm:pt>
    <dgm:pt modelId="{D8602E48-C3D0-4AED-A6B4-875B59A720DB}" type="pres">
      <dgm:prSet presAssocID="{5CB7105F-246D-4709-8D6E-E360A80A7239}" presName="parTxOnly" presStyleLbl="node1" presStyleIdx="2" presStyleCnt="5">
        <dgm:presLayoutVars>
          <dgm:bulletEnabled val="1"/>
        </dgm:presLayoutVars>
      </dgm:prSet>
      <dgm:spPr/>
      <dgm:t>
        <a:bodyPr/>
        <a:lstStyle/>
        <a:p>
          <a:endParaRPr kumimoji="1" lang="ja-JP" altLang="en-US"/>
        </a:p>
      </dgm:t>
    </dgm:pt>
    <dgm:pt modelId="{93857570-3F85-4E1D-879B-7ABF6AA22BE1}" type="pres">
      <dgm:prSet presAssocID="{92392BF6-8962-4B46-80F8-F35391618A80}" presName="parSpace" presStyleCnt="0"/>
      <dgm:spPr/>
    </dgm:pt>
    <dgm:pt modelId="{7159C663-71A4-4842-BD88-2AE8D2A8778D}" type="pres">
      <dgm:prSet presAssocID="{ED60B3FB-BA6A-40B7-9D94-A53E07C32824}" presName="parTxOnly" presStyleLbl="node1" presStyleIdx="3" presStyleCnt="5">
        <dgm:presLayoutVars>
          <dgm:bulletEnabled val="1"/>
        </dgm:presLayoutVars>
      </dgm:prSet>
      <dgm:spPr/>
      <dgm:t>
        <a:bodyPr/>
        <a:lstStyle/>
        <a:p>
          <a:endParaRPr kumimoji="1" lang="ja-JP" altLang="en-US"/>
        </a:p>
      </dgm:t>
    </dgm:pt>
    <dgm:pt modelId="{530BF58E-47C8-4169-8BAE-9CA25B38AD09}" type="pres">
      <dgm:prSet presAssocID="{3B2E36AA-A7C5-4ACC-A06A-CB2078F3F8A0}" presName="parSpace" presStyleCnt="0"/>
      <dgm:spPr/>
    </dgm:pt>
    <dgm:pt modelId="{27C6F74B-859D-48ED-8646-356AD9BF1D78}" type="pres">
      <dgm:prSet presAssocID="{1606615C-A297-4861-8288-1121E3820406}" presName="parTxOnly" presStyleLbl="node1" presStyleIdx="4" presStyleCnt="5">
        <dgm:presLayoutVars>
          <dgm:bulletEnabled val="1"/>
        </dgm:presLayoutVars>
      </dgm:prSet>
      <dgm:spPr/>
      <dgm:t>
        <a:bodyPr/>
        <a:lstStyle/>
        <a:p>
          <a:endParaRPr kumimoji="1" lang="ja-JP" altLang="en-US"/>
        </a:p>
      </dgm:t>
    </dgm:pt>
  </dgm:ptLst>
  <dgm:cxnLst>
    <dgm:cxn modelId="{77E41BE0-0350-49EA-94C7-78F8D97ECD73}" srcId="{706F11C8-7A6C-4E72-96DD-D9A8996ACA61}" destId="{1606615C-A297-4861-8288-1121E3820406}" srcOrd="4" destOrd="0" parTransId="{5CFDA25E-E861-4CEC-A1EB-C292084C8229}" sibTransId="{E3712D34-928B-4C2E-90A9-32DFFF36FD3C}"/>
    <dgm:cxn modelId="{797DDE62-566E-40F0-8E3C-8350B85E7244}" type="presOf" srcId="{2E78DCCA-41E2-44FC-AC78-0D953EEC9217}" destId="{A8A48D34-AD87-415E-B746-5AAF81A6D9E3}" srcOrd="0" destOrd="0" presId="urn:microsoft.com/office/officeart/2005/8/layout/hChevron3"/>
    <dgm:cxn modelId="{446F451C-12F2-43DD-89AE-8BDAC153C64C}" srcId="{706F11C8-7A6C-4E72-96DD-D9A8996ACA61}" destId="{ED60B3FB-BA6A-40B7-9D94-A53E07C32824}" srcOrd="3" destOrd="0" parTransId="{CADD7DF2-FF6E-4900-B8CA-4CFC4DAA1256}" sibTransId="{3B2E36AA-A7C5-4ACC-A06A-CB2078F3F8A0}"/>
    <dgm:cxn modelId="{77368D2C-AA3D-4D23-86C3-E861CBB4A5C5}" type="presOf" srcId="{2F3548A6-42B6-48E6-8E15-D013A4A2ADEE}" destId="{697B8CEC-7D79-434A-954B-A39FE395D733}" srcOrd="0" destOrd="0" presId="urn:microsoft.com/office/officeart/2005/8/layout/hChevron3"/>
    <dgm:cxn modelId="{7109E286-597E-4311-8580-52DBB16526CD}" type="presOf" srcId="{706F11C8-7A6C-4E72-96DD-D9A8996ACA61}" destId="{D937EF16-E468-40E2-8A93-FC432A0AB676}" srcOrd="0" destOrd="0" presId="urn:microsoft.com/office/officeart/2005/8/layout/hChevron3"/>
    <dgm:cxn modelId="{F70F9530-9D31-4340-B9C5-07057EDD78CD}" type="presOf" srcId="{ED60B3FB-BA6A-40B7-9D94-A53E07C32824}" destId="{7159C663-71A4-4842-BD88-2AE8D2A8778D}" srcOrd="0" destOrd="0" presId="urn:microsoft.com/office/officeart/2005/8/layout/hChevron3"/>
    <dgm:cxn modelId="{53405300-82B7-4618-84A9-4B84DA4E675D}" type="presOf" srcId="{5CB7105F-246D-4709-8D6E-E360A80A7239}" destId="{D8602E48-C3D0-4AED-A6B4-875B59A720DB}" srcOrd="0" destOrd="0" presId="urn:microsoft.com/office/officeart/2005/8/layout/hChevron3"/>
    <dgm:cxn modelId="{B42A7E30-B75B-45CB-B344-259DC1BB75FD}" srcId="{706F11C8-7A6C-4E72-96DD-D9A8996ACA61}" destId="{2E78DCCA-41E2-44FC-AC78-0D953EEC9217}" srcOrd="1" destOrd="0" parTransId="{448BD6D4-7C8C-4E31-B924-4C3A6037CBC1}" sibTransId="{1A989058-45B1-4B09-BD39-7B279A3539F4}"/>
    <dgm:cxn modelId="{7F0F687A-339C-42F4-9443-8149E26F274A}" srcId="{706F11C8-7A6C-4E72-96DD-D9A8996ACA61}" destId="{5CB7105F-246D-4709-8D6E-E360A80A7239}" srcOrd="2" destOrd="0" parTransId="{B1430E8B-4C66-40D4-A8E7-BB25612768C6}" sibTransId="{92392BF6-8962-4B46-80F8-F35391618A80}"/>
    <dgm:cxn modelId="{BC655895-C8DF-4201-AA58-69C7ECB9A301}" type="presOf" srcId="{1606615C-A297-4861-8288-1121E3820406}" destId="{27C6F74B-859D-48ED-8646-356AD9BF1D78}" srcOrd="0" destOrd="0" presId="urn:microsoft.com/office/officeart/2005/8/layout/hChevron3"/>
    <dgm:cxn modelId="{7A5DCF40-77FF-49E8-B020-8AF449D49058}" srcId="{706F11C8-7A6C-4E72-96DD-D9A8996ACA61}" destId="{2F3548A6-42B6-48E6-8E15-D013A4A2ADEE}" srcOrd="0" destOrd="0" parTransId="{0B7F3C00-0E87-4B49-9C3D-CD8A994FB505}" sibTransId="{66D269BB-6A60-486B-94AC-D6CD648A569E}"/>
    <dgm:cxn modelId="{EEC4DF88-25E3-4919-9C8A-6F0FD794F177}" type="presParOf" srcId="{D937EF16-E468-40E2-8A93-FC432A0AB676}" destId="{697B8CEC-7D79-434A-954B-A39FE395D733}" srcOrd="0" destOrd="0" presId="urn:microsoft.com/office/officeart/2005/8/layout/hChevron3"/>
    <dgm:cxn modelId="{B1389557-4ECD-4FBF-8EF8-09986D3045E9}" type="presParOf" srcId="{D937EF16-E468-40E2-8A93-FC432A0AB676}" destId="{19B9971C-2361-4C84-AD8C-C2158F0994F8}" srcOrd="1" destOrd="0" presId="urn:microsoft.com/office/officeart/2005/8/layout/hChevron3"/>
    <dgm:cxn modelId="{BA11B33F-C27A-4C7C-B411-0207D5EF50A8}" type="presParOf" srcId="{D937EF16-E468-40E2-8A93-FC432A0AB676}" destId="{A8A48D34-AD87-415E-B746-5AAF81A6D9E3}" srcOrd="2" destOrd="0" presId="urn:microsoft.com/office/officeart/2005/8/layout/hChevron3"/>
    <dgm:cxn modelId="{20534480-2E0C-4955-8601-38FB655E211D}" type="presParOf" srcId="{D937EF16-E468-40E2-8A93-FC432A0AB676}" destId="{5343201A-EC3B-4457-A07C-852B6C624479}" srcOrd="3" destOrd="0" presId="urn:microsoft.com/office/officeart/2005/8/layout/hChevron3"/>
    <dgm:cxn modelId="{391CBC12-165E-4475-BEB8-4928D185B860}" type="presParOf" srcId="{D937EF16-E468-40E2-8A93-FC432A0AB676}" destId="{D8602E48-C3D0-4AED-A6B4-875B59A720DB}" srcOrd="4" destOrd="0" presId="urn:microsoft.com/office/officeart/2005/8/layout/hChevron3"/>
    <dgm:cxn modelId="{B397B9B8-540B-49F5-B785-583BD08F6CAB}" type="presParOf" srcId="{D937EF16-E468-40E2-8A93-FC432A0AB676}" destId="{93857570-3F85-4E1D-879B-7ABF6AA22BE1}" srcOrd="5" destOrd="0" presId="urn:microsoft.com/office/officeart/2005/8/layout/hChevron3"/>
    <dgm:cxn modelId="{A74B80F7-54A5-4866-AD49-CFBD6B122792}" type="presParOf" srcId="{D937EF16-E468-40E2-8A93-FC432A0AB676}" destId="{7159C663-71A4-4842-BD88-2AE8D2A8778D}" srcOrd="6" destOrd="0" presId="urn:microsoft.com/office/officeart/2005/8/layout/hChevron3"/>
    <dgm:cxn modelId="{5203AF8C-B72B-4AA1-9E16-7C1666E8AF16}" type="presParOf" srcId="{D937EF16-E468-40E2-8A93-FC432A0AB676}" destId="{530BF58E-47C8-4169-8BAE-9CA25B38AD09}" srcOrd="7" destOrd="0" presId="urn:microsoft.com/office/officeart/2005/8/layout/hChevron3"/>
    <dgm:cxn modelId="{A60F06A0-24E4-4947-853B-7857C8E823A9}" type="presParOf" srcId="{D937EF16-E468-40E2-8A93-FC432A0AB676}" destId="{27C6F74B-859D-48ED-8646-356AD9BF1D78}"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28331C-AD4F-4439-B570-D7F08282ACC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kumimoji="1" lang="ja-JP" altLang="en-US"/>
        </a:p>
      </dgm:t>
    </dgm:pt>
    <dgm:pt modelId="{5E4AD5DA-0EC5-42CC-B2C4-75371F59F7D2}">
      <dgm:prSet phldrT="[テキスト]"/>
      <dgm:spPr/>
      <dgm:t>
        <a:bodyPr/>
        <a:lstStyle/>
        <a:p>
          <a:r>
            <a:rPr kumimoji="1" lang="ja-JP" altLang="en-US" dirty="0" smtClean="0"/>
            <a:t>広告</a:t>
          </a:r>
          <a:r>
            <a:rPr kumimoji="1" lang="en-US" altLang="ja-JP" dirty="0" smtClean="0"/>
            <a:t>A</a:t>
          </a:r>
        </a:p>
        <a:p>
          <a:r>
            <a:rPr kumimoji="1" lang="ja-JP" altLang="en-US" dirty="0" smtClean="0"/>
            <a:t>表示</a:t>
          </a:r>
          <a:endParaRPr kumimoji="1" lang="ja-JP" altLang="en-US" dirty="0"/>
        </a:p>
      </dgm:t>
    </dgm:pt>
    <dgm:pt modelId="{152932B1-00DA-4896-ACB4-3F201D7F9E9D}" type="parTrans" cxnId="{17C917B9-ED19-42EB-9FE6-C333B79A9D6C}">
      <dgm:prSet/>
      <dgm:spPr/>
      <dgm:t>
        <a:bodyPr/>
        <a:lstStyle/>
        <a:p>
          <a:endParaRPr kumimoji="1" lang="ja-JP" altLang="en-US"/>
        </a:p>
      </dgm:t>
    </dgm:pt>
    <dgm:pt modelId="{E9330DAD-D9C2-481A-A1DA-3A2FF7DD4FBE}" type="sibTrans" cxnId="{17C917B9-ED19-42EB-9FE6-C333B79A9D6C}">
      <dgm:prSet/>
      <dgm:spPr/>
      <dgm:t>
        <a:bodyPr/>
        <a:lstStyle/>
        <a:p>
          <a:endParaRPr kumimoji="1" lang="ja-JP" altLang="en-US"/>
        </a:p>
      </dgm:t>
    </dgm:pt>
    <dgm:pt modelId="{3983860D-08F4-411C-8F09-3190A8030625}">
      <dgm:prSet phldrT="[テキスト]"/>
      <dgm:spPr/>
      <dgm:t>
        <a:bodyPr/>
        <a:lstStyle/>
        <a:p>
          <a:r>
            <a:rPr kumimoji="1" lang="ja-JP" altLang="en-US" dirty="0" smtClean="0"/>
            <a:t>広告</a:t>
          </a:r>
          <a:r>
            <a:rPr kumimoji="1" lang="en-US" altLang="ja-JP" dirty="0" smtClean="0"/>
            <a:t>B</a:t>
          </a:r>
        </a:p>
        <a:p>
          <a:r>
            <a:rPr kumimoji="1" lang="ja-JP" altLang="en-US" dirty="0" smtClean="0"/>
            <a:t>表示</a:t>
          </a:r>
          <a:endParaRPr kumimoji="1" lang="ja-JP" altLang="en-US" dirty="0"/>
        </a:p>
      </dgm:t>
    </dgm:pt>
    <dgm:pt modelId="{12A37C47-F71A-4BA8-BAC5-97482D8404DA}" type="parTrans" cxnId="{7521D1F6-4072-43B9-AAD6-AD9DF06D8741}">
      <dgm:prSet/>
      <dgm:spPr/>
      <dgm:t>
        <a:bodyPr/>
        <a:lstStyle/>
        <a:p>
          <a:endParaRPr kumimoji="1" lang="ja-JP" altLang="en-US"/>
        </a:p>
      </dgm:t>
    </dgm:pt>
    <dgm:pt modelId="{2DF188F4-F265-4561-86CC-52D8E31040D6}" type="sibTrans" cxnId="{7521D1F6-4072-43B9-AAD6-AD9DF06D8741}">
      <dgm:prSet/>
      <dgm:spPr/>
      <dgm:t>
        <a:bodyPr/>
        <a:lstStyle/>
        <a:p>
          <a:endParaRPr kumimoji="1" lang="ja-JP" altLang="en-US"/>
        </a:p>
      </dgm:t>
    </dgm:pt>
    <dgm:pt modelId="{F70851CF-14E7-414E-8888-CAB5912846A1}">
      <dgm:prSet phldrT="[テキスト]"/>
      <dgm:spPr/>
      <dgm:t>
        <a:bodyPr/>
        <a:lstStyle/>
        <a:p>
          <a:r>
            <a:rPr kumimoji="1" lang="ja-JP" altLang="en-US" dirty="0" smtClean="0"/>
            <a:t>広告</a:t>
          </a:r>
          <a:r>
            <a:rPr kumimoji="1" lang="en-US" altLang="ja-JP" dirty="0" smtClean="0"/>
            <a:t>C</a:t>
          </a:r>
        </a:p>
        <a:p>
          <a:r>
            <a:rPr kumimoji="1" lang="ja-JP" altLang="en-US" dirty="0" smtClean="0"/>
            <a:t>クリック</a:t>
          </a:r>
          <a:endParaRPr kumimoji="1" lang="ja-JP" altLang="en-US" dirty="0"/>
        </a:p>
      </dgm:t>
    </dgm:pt>
    <dgm:pt modelId="{E2BD3EB1-01F5-4E68-A397-3EFA9F133477}" type="parTrans" cxnId="{F5586473-6DBA-45A1-9F30-EF538B7D2D84}">
      <dgm:prSet/>
      <dgm:spPr/>
      <dgm:t>
        <a:bodyPr/>
        <a:lstStyle/>
        <a:p>
          <a:endParaRPr kumimoji="1" lang="ja-JP" altLang="en-US"/>
        </a:p>
      </dgm:t>
    </dgm:pt>
    <dgm:pt modelId="{6E00ECCF-2F7D-4747-B465-863E14D36A82}" type="sibTrans" cxnId="{F5586473-6DBA-45A1-9F30-EF538B7D2D84}">
      <dgm:prSet/>
      <dgm:spPr/>
      <dgm:t>
        <a:bodyPr/>
        <a:lstStyle/>
        <a:p>
          <a:endParaRPr kumimoji="1" lang="ja-JP" altLang="en-US"/>
        </a:p>
      </dgm:t>
    </dgm:pt>
    <dgm:pt modelId="{7336B78B-D19A-4657-92E1-4ECEA459259A}">
      <dgm:prSet phldrT="[テキスト]"/>
      <dgm:spPr/>
      <dgm:t>
        <a:bodyPr/>
        <a:lstStyle/>
        <a:p>
          <a:r>
            <a:rPr kumimoji="1" lang="ja-JP" altLang="en-US" dirty="0" smtClean="0"/>
            <a:t>商品購入</a:t>
          </a:r>
          <a:endParaRPr kumimoji="1" lang="ja-JP" altLang="en-US" dirty="0"/>
        </a:p>
      </dgm:t>
    </dgm:pt>
    <dgm:pt modelId="{09A4A63A-9F8E-4014-814D-8C4031C0A144}" type="parTrans" cxnId="{29791DDE-1C8C-4B19-AEE4-30FD29DA992D}">
      <dgm:prSet/>
      <dgm:spPr/>
      <dgm:t>
        <a:bodyPr/>
        <a:lstStyle/>
        <a:p>
          <a:endParaRPr kumimoji="1" lang="ja-JP" altLang="en-US"/>
        </a:p>
      </dgm:t>
    </dgm:pt>
    <dgm:pt modelId="{7D5D6FCD-D760-4BCB-A6AE-ABFCDD5C71FF}" type="sibTrans" cxnId="{29791DDE-1C8C-4B19-AEE4-30FD29DA992D}">
      <dgm:prSet/>
      <dgm:spPr/>
      <dgm:t>
        <a:bodyPr/>
        <a:lstStyle/>
        <a:p>
          <a:endParaRPr kumimoji="1" lang="ja-JP" altLang="en-US"/>
        </a:p>
      </dgm:t>
    </dgm:pt>
    <dgm:pt modelId="{AC85DEFD-3999-4B85-8B09-1D171AFB5421}" type="pres">
      <dgm:prSet presAssocID="{A028331C-AD4F-4439-B570-D7F08282ACCE}" presName="Name0" presStyleCnt="0">
        <dgm:presLayoutVars>
          <dgm:dir/>
          <dgm:resizeHandles val="exact"/>
        </dgm:presLayoutVars>
      </dgm:prSet>
      <dgm:spPr/>
      <dgm:t>
        <a:bodyPr/>
        <a:lstStyle/>
        <a:p>
          <a:endParaRPr kumimoji="1" lang="ja-JP" altLang="en-US"/>
        </a:p>
      </dgm:t>
    </dgm:pt>
    <dgm:pt modelId="{5EB93DC5-AB49-4AA1-A955-705A250A9BD0}" type="pres">
      <dgm:prSet presAssocID="{5E4AD5DA-0EC5-42CC-B2C4-75371F59F7D2}" presName="node" presStyleLbl="node1" presStyleIdx="0" presStyleCnt="4">
        <dgm:presLayoutVars>
          <dgm:bulletEnabled val="1"/>
        </dgm:presLayoutVars>
      </dgm:prSet>
      <dgm:spPr/>
      <dgm:t>
        <a:bodyPr/>
        <a:lstStyle/>
        <a:p>
          <a:endParaRPr kumimoji="1" lang="ja-JP" altLang="en-US"/>
        </a:p>
      </dgm:t>
    </dgm:pt>
    <dgm:pt modelId="{91793392-A5AF-4A41-97F1-28BB5622D791}" type="pres">
      <dgm:prSet presAssocID="{E9330DAD-D9C2-481A-A1DA-3A2FF7DD4FBE}" presName="sibTrans" presStyleLbl="sibTrans2D1" presStyleIdx="0" presStyleCnt="3"/>
      <dgm:spPr/>
      <dgm:t>
        <a:bodyPr/>
        <a:lstStyle/>
        <a:p>
          <a:endParaRPr kumimoji="1" lang="ja-JP" altLang="en-US"/>
        </a:p>
      </dgm:t>
    </dgm:pt>
    <dgm:pt modelId="{48C6E461-32E2-45B2-9B9D-D08FF56EA58C}" type="pres">
      <dgm:prSet presAssocID="{E9330DAD-D9C2-481A-A1DA-3A2FF7DD4FBE}" presName="connectorText" presStyleLbl="sibTrans2D1" presStyleIdx="0" presStyleCnt="3"/>
      <dgm:spPr/>
      <dgm:t>
        <a:bodyPr/>
        <a:lstStyle/>
        <a:p>
          <a:endParaRPr kumimoji="1" lang="ja-JP" altLang="en-US"/>
        </a:p>
      </dgm:t>
    </dgm:pt>
    <dgm:pt modelId="{802441B8-85E6-4F87-A8E4-F50B764B2939}" type="pres">
      <dgm:prSet presAssocID="{3983860D-08F4-411C-8F09-3190A8030625}" presName="node" presStyleLbl="node1" presStyleIdx="1" presStyleCnt="4">
        <dgm:presLayoutVars>
          <dgm:bulletEnabled val="1"/>
        </dgm:presLayoutVars>
      </dgm:prSet>
      <dgm:spPr/>
      <dgm:t>
        <a:bodyPr/>
        <a:lstStyle/>
        <a:p>
          <a:endParaRPr kumimoji="1" lang="ja-JP" altLang="en-US"/>
        </a:p>
      </dgm:t>
    </dgm:pt>
    <dgm:pt modelId="{EABB6971-3907-4CC5-8D14-DD50994BF3DC}" type="pres">
      <dgm:prSet presAssocID="{2DF188F4-F265-4561-86CC-52D8E31040D6}" presName="sibTrans" presStyleLbl="sibTrans2D1" presStyleIdx="1" presStyleCnt="3"/>
      <dgm:spPr/>
      <dgm:t>
        <a:bodyPr/>
        <a:lstStyle/>
        <a:p>
          <a:endParaRPr kumimoji="1" lang="ja-JP" altLang="en-US"/>
        </a:p>
      </dgm:t>
    </dgm:pt>
    <dgm:pt modelId="{492BFC5C-BEAB-4901-BF61-68E10F4AF0AD}" type="pres">
      <dgm:prSet presAssocID="{2DF188F4-F265-4561-86CC-52D8E31040D6}" presName="connectorText" presStyleLbl="sibTrans2D1" presStyleIdx="1" presStyleCnt="3"/>
      <dgm:spPr/>
      <dgm:t>
        <a:bodyPr/>
        <a:lstStyle/>
        <a:p>
          <a:endParaRPr kumimoji="1" lang="ja-JP" altLang="en-US"/>
        </a:p>
      </dgm:t>
    </dgm:pt>
    <dgm:pt modelId="{1B558A0A-4F91-4D34-B74B-EDC1AA55A09F}" type="pres">
      <dgm:prSet presAssocID="{F70851CF-14E7-414E-8888-CAB5912846A1}" presName="node" presStyleLbl="node1" presStyleIdx="2" presStyleCnt="4">
        <dgm:presLayoutVars>
          <dgm:bulletEnabled val="1"/>
        </dgm:presLayoutVars>
      </dgm:prSet>
      <dgm:spPr/>
      <dgm:t>
        <a:bodyPr/>
        <a:lstStyle/>
        <a:p>
          <a:endParaRPr kumimoji="1" lang="ja-JP" altLang="en-US"/>
        </a:p>
      </dgm:t>
    </dgm:pt>
    <dgm:pt modelId="{7448E21C-5AE6-4518-AA3C-927FB25EA184}" type="pres">
      <dgm:prSet presAssocID="{6E00ECCF-2F7D-4747-B465-863E14D36A82}" presName="sibTrans" presStyleLbl="sibTrans2D1" presStyleIdx="2" presStyleCnt="3"/>
      <dgm:spPr/>
      <dgm:t>
        <a:bodyPr/>
        <a:lstStyle/>
        <a:p>
          <a:endParaRPr kumimoji="1" lang="ja-JP" altLang="en-US"/>
        </a:p>
      </dgm:t>
    </dgm:pt>
    <dgm:pt modelId="{353F1575-27AD-45FE-A568-9928393C2C03}" type="pres">
      <dgm:prSet presAssocID="{6E00ECCF-2F7D-4747-B465-863E14D36A82}" presName="connectorText" presStyleLbl="sibTrans2D1" presStyleIdx="2" presStyleCnt="3"/>
      <dgm:spPr/>
      <dgm:t>
        <a:bodyPr/>
        <a:lstStyle/>
        <a:p>
          <a:endParaRPr kumimoji="1" lang="ja-JP" altLang="en-US"/>
        </a:p>
      </dgm:t>
    </dgm:pt>
    <dgm:pt modelId="{1ACD592E-EC7F-4225-932E-7351B63BC2C4}" type="pres">
      <dgm:prSet presAssocID="{7336B78B-D19A-4657-92E1-4ECEA459259A}" presName="node" presStyleLbl="node1" presStyleIdx="3" presStyleCnt="4">
        <dgm:presLayoutVars>
          <dgm:bulletEnabled val="1"/>
        </dgm:presLayoutVars>
      </dgm:prSet>
      <dgm:spPr/>
      <dgm:t>
        <a:bodyPr/>
        <a:lstStyle/>
        <a:p>
          <a:endParaRPr kumimoji="1" lang="ja-JP" altLang="en-US"/>
        </a:p>
      </dgm:t>
    </dgm:pt>
  </dgm:ptLst>
  <dgm:cxnLst>
    <dgm:cxn modelId="{98C812F1-9309-411D-9198-84F913E1DC8D}" type="presOf" srcId="{A028331C-AD4F-4439-B570-D7F08282ACCE}" destId="{AC85DEFD-3999-4B85-8B09-1D171AFB5421}" srcOrd="0" destOrd="0" presId="urn:microsoft.com/office/officeart/2005/8/layout/process1"/>
    <dgm:cxn modelId="{F5AC5CAE-A868-4DAD-B353-9C743F848A5C}" type="presOf" srcId="{3983860D-08F4-411C-8F09-3190A8030625}" destId="{802441B8-85E6-4F87-A8E4-F50B764B2939}" srcOrd="0" destOrd="0" presId="urn:microsoft.com/office/officeart/2005/8/layout/process1"/>
    <dgm:cxn modelId="{2FD68913-D315-41DB-BE27-444B3019AF86}" type="presOf" srcId="{F70851CF-14E7-414E-8888-CAB5912846A1}" destId="{1B558A0A-4F91-4D34-B74B-EDC1AA55A09F}" srcOrd="0" destOrd="0" presId="urn:microsoft.com/office/officeart/2005/8/layout/process1"/>
    <dgm:cxn modelId="{7521D1F6-4072-43B9-AAD6-AD9DF06D8741}" srcId="{A028331C-AD4F-4439-B570-D7F08282ACCE}" destId="{3983860D-08F4-411C-8F09-3190A8030625}" srcOrd="1" destOrd="0" parTransId="{12A37C47-F71A-4BA8-BAC5-97482D8404DA}" sibTransId="{2DF188F4-F265-4561-86CC-52D8E31040D6}"/>
    <dgm:cxn modelId="{3DD5DDE0-34BA-4AE7-9702-1F104F97195E}" type="presOf" srcId="{7336B78B-D19A-4657-92E1-4ECEA459259A}" destId="{1ACD592E-EC7F-4225-932E-7351B63BC2C4}" srcOrd="0" destOrd="0" presId="urn:microsoft.com/office/officeart/2005/8/layout/process1"/>
    <dgm:cxn modelId="{EC539F2A-406C-474F-BF4B-2E7B94A32258}" type="presOf" srcId="{6E00ECCF-2F7D-4747-B465-863E14D36A82}" destId="{353F1575-27AD-45FE-A568-9928393C2C03}" srcOrd="1" destOrd="0" presId="urn:microsoft.com/office/officeart/2005/8/layout/process1"/>
    <dgm:cxn modelId="{29791DDE-1C8C-4B19-AEE4-30FD29DA992D}" srcId="{A028331C-AD4F-4439-B570-D7F08282ACCE}" destId="{7336B78B-D19A-4657-92E1-4ECEA459259A}" srcOrd="3" destOrd="0" parTransId="{09A4A63A-9F8E-4014-814D-8C4031C0A144}" sibTransId="{7D5D6FCD-D760-4BCB-A6AE-ABFCDD5C71FF}"/>
    <dgm:cxn modelId="{66E1693D-6910-494A-9887-AF693DC004A6}" type="presOf" srcId="{6E00ECCF-2F7D-4747-B465-863E14D36A82}" destId="{7448E21C-5AE6-4518-AA3C-927FB25EA184}" srcOrd="0" destOrd="0" presId="urn:microsoft.com/office/officeart/2005/8/layout/process1"/>
    <dgm:cxn modelId="{28A0AA81-9F39-4996-8BFB-D66D051D22AA}" type="presOf" srcId="{E9330DAD-D9C2-481A-A1DA-3A2FF7DD4FBE}" destId="{91793392-A5AF-4A41-97F1-28BB5622D791}" srcOrd="0" destOrd="0" presId="urn:microsoft.com/office/officeart/2005/8/layout/process1"/>
    <dgm:cxn modelId="{F5586473-6DBA-45A1-9F30-EF538B7D2D84}" srcId="{A028331C-AD4F-4439-B570-D7F08282ACCE}" destId="{F70851CF-14E7-414E-8888-CAB5912846A1}" srcOrd="2" destOrd="0" parTransId="{E2BD3EB1-01F5-4E68-A397-3EFA9F133477}" sibTransId="{6E00ECCF-2F7D-4747-B465-863E14D36A82}"/>
    <dgm:cxn modelId="{17C917B9-ED19-42EB-9FE6-C333B79A9D6C}" srcId="{A028331C-AD4F-4439-B570-D7F08282ACCE}" destId="{5E4AD5DA-0EC5-42CC-B2C4-75371F59F7D2}" srcOrd="0" destOrd="0" parTransId="{152932B1-00DA-4896-ACB4-3F201D7F9E9D}" sibTransId="{E9330DAD-D9C2-481A-A1DA-3A2FF7DD4FBE}"/>
    <dgm:cxn modelId="{33111B24-2FBC-4A46-BA47-72321A2BE5A6}" type="presOf" srcId="{2DF188F4-F265-4561-86CC-52D8E31040D6}" destId="{492BFC5C-BEAB-4901-BF61-68E10F4AF0AD}" srcOrd="1" destOrd="0" presId="urn:microsoft.com/office/officeart/2005/8/layout/process1"/>
    <dgm:cxn modelId="{56ADDF8A-8042-4776-9730-DF562EAD345F}" type="presOf" srcId="{E9330DAD-D9C2-481A-A1DA-3A2FF7DD4FBE}" destId="{48C6E461-32E2-45B2-9B9D-D08FF56EA58C}" srcOrd="1" destOrd="0" presId="urn:microsoft.com/office/officeart/2005/8/layout/process1"/>
    <dgm:cxn modelId="{77E5FE1B-6881-4B2D-805F-B47134536C06}" type="presOf" srcId="{5E4AD5DA-0EC5-42CC-B2C4-75371F59F7D2}" destId="{5EB93DC5-AB49-4AA1-A955-705A250A9BD0}" srcOrd="0" destOrd="0" presId="urn:microsoft.com/office/officeart/2005/8/layout/process1"/>
    <dgm:cxn modelId="{09401AFE-9C3B-4006-A85D-FE5E2D6F3478}" type="presOf" srcId="{2DF188F4-F265-4561-86CC-52D8E31040D6}" destId="{EABB6971-3907-4CC5-8D14-DD50994BF3DC}" srcOrd="0" destOrd="0" presId="urn:microsoft.com/office/officeart/2005/8/layout/process1"/>
    <dgm:cxn modelId="{673674B9-5AFD-4BCA-9400-91B12B0FDDFD}" type="presParOf" srcId="{AC85DEFD-3999-4B85-8B09-1D171AFB5421}" destId="{5EB93DC5-AB49-4AA1-A955-705A250A9BD0}" srcOrd="0" destOrd="0" presId="urn:microsoft.com/office/officeart/2005/8/layout/process1"/>
    <dgm:cxn modelId="{27E7156D-4F28-4B83-B5CB-DFFC2F79FD12}" type="presParOf" srcId="{AC85DEFD-3999-4B85-8B09-1D171AFB5421}" destId="{91793392-A5AF-4A41-97F1-28BB5622D791}" srcOrd="1" destOrd="0" presId="urn:microsoft.com/office/officeart/2005/8/layout/process1"/>
    <dgm:cxn modelId="{A2AFBEC4-9E5F-4E52-9F86-2DCBEDAD073C}" type="presParOf" srcId="{91793392-A5AF-4A41-97F1-28BB5622D791}" destId="{48C6E461-32E2-45B2-9B9D-D08FF56EA58C}" srcOrd="0" destOrd="0" presId="urn:microsoft.com/office/officeart/2005/8/layout/process1"/>
    <dgm:cxn modelId="{45311323-47E9-4FFE-8030-1BF53CB93E58}" type="presParOf" srcId="{AC85DEFD-3999-4B85-8B09-1D171AFB5421}" destId="{802441B8-85E6-4F87-A8E4-F50B764B2939}" srcOrd="2" destOrd="0" presId="urn:microsoft.com/office/officeart/2005/8/layout/process1"/>
    <dgm:cxn modelId="{403DEBE5-DED0-4C2B-9DA3-93D2F415FF7C}" type="presParOf" srcId="{AC85DEFD-3999-4B85-8B09-1D171AFB5421}" destId="{EABB6971-3907-4CC5-8D14-DD50994BF3DC}" srcOrd="3" destOrd="0" presId="urn:microsoft.com/office/officeart/2005/8/layout/process1"/>
    <dgm:cxn modelId="{ECF10EC9-3295-4674-BDC1-A58F458ABC9A}" type="presParOf" srcId="{EABB6971-3907-4CC5-8D14-DD50994BF3DC}" destId="{492BFC5C-BEAB-4901-BF61-68E10F4AF0AD}" srcOrd="0" destOrd="0" presId="urn:microsoft.com/office/officeart/2005/8/layout/process1"/>
    <dgm:cxn modelId="{44B78D94-376C-470F-8B14-73DAA47CB382}" type="presParOf" srcId="{AC85DEFD-3999-4B85-8B09-1D171AFB5421}" destId="{1B558A0A-4F91-4D34-B74B-EDC1AA55A09F}" srcOrd="4" destOrd="0" presId="urn:microsoft.com/office/officeart/2005/8/layout/process1"/>
    <dgm:cxn modelId="{C524668D-8214-4823-B145-D59AE4B15C80}" type="presParOf" srcId="{AC85DEFD-3999-4B85-8B09-1D171AFB5421}" destId="{7448E21C-5AE6-4518-AA3C-927FB25EA184}" srcOrd="5" destOrd="0" presId="urn:microsoft.com/office/officeart/2005/8/layout/process1"/>
    <dgm:cxn modelId="{431D51F1-3B3E-4A1A-A103-329AD48D6D1E}" type="presParOf" srcId="{7448E21C-5AE6-4518-AA3C-927FB25EA184}" destId="{353F1575-27AD-45FE-A568-9928393C2C03}" srcOrd="0" destOrd="0" presId="urn:microsoft.com/office/officeart/2005/8/layout/process1"/>
    <dgm:cxn modelId="{4C70D60C-C438-4294-8872-A4777647BFA9}" type="presParOf" srcId="{AC85DEFD-3999-4B85-8B09-1D171AFB5421}" destId="{1ACD592E-EC7F-4225-932E-7351B63BC2C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340E9-08A0-4942-8249-8E396B7964B2}">
      <dsp:nvSpPr>
        <dsp:cNvPr id="0" name=""/>
        <dsp:cNvSpPr/>
      </dsp:nvSpPr>
      <dsp:spPr>
        <a:xfrm>
          <a:off x="0" y="41829"/>
          <a:ext cx="6096000" cy="9810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kumimoji="1" lang="ja-JP" altLang="en-US" sz="3900" kern="1200" dirty="0" smtClean="0"/>
            <a:t>インプレッション効果</a:t>
          </a:r>
          <a:endParaRPr kumimoji="1" lang="ja-JP" altLang="en-US" sz="3900" kern="1200" dirty="0"/>
        </a:p>
      </dsp:txBody>
      <dsp:txXfrm>
        <a:off x="47891" y="89720"/>
        <a:ext cx="6000218" cy="885263"/>
      </dsp:txXfrm>
    </dsp:sp>
    <dsp:sp modelId="{3990AA21-A740-4726-A1D9-3113D8599156}">
      <dsp:nvSpPr>
        <dsp:cNvPr id="0" name=""/>
        <dsp:cNvSpPr/>
      </dsp:nvSpPr>
      <dsp:spPr>
        <a:xfrm>
          <a:off x="0" y="1022875"/>
          <a:ext cx="6096000" cy="100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9530" rIns="277368" bIns="49530" numCol="1" spcCol="1270" anchor="t" anchorCtr="0">
          <a:noAutofit/>
        </a:bodyPr>
        <a:lstStyle/>
        <a:p>
          <a:pPr marL="285750" lvl="1" indent="-285750" algn="l" defTabSz="1333500">
            <a:lnSpc>
              <a:spcPct val="90000"/>
            </a:lnSpc>
            <a:spcBef>
              <a:spcPct val="0"/>
            </a:spcBef>
            <a:spcAft>
              <a:spcPct val="20000"/>
            </a:spcAft>
            <a:buChar char="••"/>
          </a:pPr>
          <a:r>
            <a:rPr kumimoji="1" lang="ja-JP" altLang="en-US" sz="3000" kern="1200" dirty="0" smtClean="0"/>
            <a:t>間接的なアクション、認知や想起をさせる効果</a:t>
          </a:r>
          <a:endParaRPr kumimoji="1" lang="ja-JP" altLang="en-US" sz="3000" kern="1200" dirty="0"/>
        </a:p>
      </dsp:txBody>
      <dsp:txXfrm>
        <a:off x="0" y="1022875"/>
        <a:ext cx="6096000" cy="1009125"/>
      </dsp:txXfrm>
    </dsp:sp>
    <dsp:sp modelId="{A5B179D6-6E84-4A1B-8F18-41FBA5C33A65}">
      <dsp:nvSpPr>
        <dsp:cNvPr id="0" name=""/>
        <dsp:cNvSpPr/>
      </dsp:nvSpPr>
      <dsp:spPr>
        <a:xfrm>
          <a:off x="0" y="2032000"/>
          <a:ext cx="6096000" cy="9810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kumimoji="1" lang="ja-JP" altLang="en-US" sz="3900" kern="1200" dirty="0" smtClean="0"/>
            <a:t>レスポンス効果</a:t>
          </a:r>
          <a:endParaRPr kumimoji="1" lang="ja-JP" altLang="en-US" sz="3900" kern="1200" dirty="0"/>
        </a:p>
      </dsp:txBody>
      <dsp:txXfrm>
        <a:off x="47891" y="2079891"/>
        <a:ext cx="6000218" cy="885263"/>
      </dsp:txXfrm>
    </dsp:sp>
    <dsp:sp modelId="{8084307C-946F-4ECC-8269-F1AC2451944A}">
      <dsp:nvSpPr>
        <dsp:cNvPr id="0" name=""/>
        <dsp:cNvSpPr/>
      </dsp:nvSpPr>
      <dsp:spPr>
        <a:xfrm>
          <a:off x="0" y="3013045"/>
          <a:ext cx="6096000" cy="100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9530" rIns="277368" bIns="49530" numCol="1" spcCol="1270" anchor="t" anchorCtr="0">
          <a:noAutofit/>
        </a:bodyPr>
        <a:lstStyle/>
        <a:p>
          <a:pPr marL="285750" lvl="1" indent="-285750" algn="l" defTabSz="1333500">
            <a:lnSpc>
              <a:spcPct val="90000"/>
            </a:lnSpc>
            <a:spcBef>
              <a:spcPct val="0"/>
            </a:spcBef>
            <a:spcAft>
              <a:spcPct val="20000"/>
            </a:spcAft>
            <a:buChar char="••"/>
          </a:pPr>
          <a:r>
            <a:rPr kumimoji="1" lang="ja-JP" altLang="en-US" sz="3000" kern="1200" dirty="0" smtClean="0"/>
            <a:t>直接的なアクション、クリックさせる効果</a:t>
          </a:r>
          <a:endParaRPr kumimoji="1" lang="ja-JP" altLang="en-US" sz="3000" kern="1200" dirty="0"/>
        </a:p>
      </dsp:txBody>
      <dsp:txXfrm>
        <a:off x="0" y="3013045"/>
        <a:ext cx="6096000" cy="1009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B8CEC-7D79-434A-954B-A39FE395D733}">
      <dsp:nvSpPr>
        <dsp:cNvPr id="0" name=""/>
        <dsp:cNvSpPr/>
      </dsp:nvSpPr>
      <dsp:spPr>
        <a:xfrm>
          <a:off x="1089" y="691037"/>
          <a:ext cx="2125431" cy="85017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kumimoji="1" lang="en-US" altLang="en-US" sz="2100" kern="1200" dirty="0" smtClean="0"/>
            <a:t>Attention</a:t>
          </a:r>
        </a:p>
        <a:p>
          <a:pPr lvl="0" algn="ctr" defTabSz="933450">
            <a:lnSpc>
              <a:spcPct val="90000"/>
            </a:lnSpc>
            <a:spcBef>
              <a:spcPct val="0"/>
            </a:spcBef>
            <a:spcAft>
              <a:spcPct val="35000"/>
            </a:spcAft>
          </a:pPr>
          <a:r>
            <a:rPr kumimoji="1" lang="ja-JP" altLang="en-US" sz="2100" kern="1200" dirty="0" smtClean="0"/>
            <a:t>（注意）</a:t>
          </a:r>
          <a:endParaRPr kumimoji="1" lang="ja-JP" altLang="en-US" sz="2100" kern="1200" dirty="0"/>
        </a:p>
      </dsp:txBody>
      <dsp:txXfrm>
        <a:off x="1089" y="691037"/>
        <a:ext cx="1912888" cy="850172"/>
      </dsp:txXfrm>
    </dsp:sp>
    <dsp:sp modelId="{A8A48D34-AD87-415E-B746-5AAF81A6D9E3}">
      <dsp:nvSpPr>
        <dsp:cNvPr id="0" name=""/>
        <dsp:cNvSpPr/>
      </dsp:nvSpPr>
      <dsp:spPr>
        <a:xfrm>
          <a:off x="1701435" y="691037"/>
          <a:ext cx="2125431" cy="850172"/>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kumimoji="1" lang="en-US" altLang="en-US" sz="2100" kern="1200" dirty="0" smtClean="0"/>
            <a:t>Interest</a:t>
          </a:r>
        </a:p>
        <a:p>
          <a:pPr lvl="0" algn="ctr" defTabSz="933450">
            <a:lnSpc>
              <a:spcPct val="90000"/>
            </a:lnSpc>
            <a:spcBef>
              <a:spcPct val="0"/>
            </a:spcBef>
            <a:spcAft>
              <a:spcPct val="35000"/>
            </a:spcAft>
          </a:pPr>
          <a:r>
            <a:rPr kumimoji="1" lang="ja-JP" altLang="en-US" sz="2100" kern="1200" dirty="0" smtClean="0"/>
            <a:t>（関心）</a:t>
          </a:r>
          <a:endParaRPr kumimoji="1" lang="ja-JP" altLang="en-US" sz="2100" kern="1200" dirty="0"/>
        </a:p>
      </dsp:txBody>
      <dsp:txXfrm>
        <a:off x="2126521" y="691037"/>
        <a:ext cx="1275259" cy="850172"/>
      </dsp:txXfrm>
    </dsp:sp>
    <dsp:sp modelId="{D8602E48-C3D0-4AED-A6B4-875B59A720DB}">
      <dsp:nvSpPr>
        <dsp:cNvPr id="0" name=""/>
        <dsp:cNvSpPr/>
      </dsp:nvSpPr>
      <dsp:spPr>
        <a:xfrm>
          <a:off x="3401780" y="691037"/>
          <a:ext cx="2125431" cy="850172"/>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kumimoji="1" lang="en-US" altLang="en-US" sz="2100" kern="1200" dirty="0" smtClean="0"/>
            <a:t>Desire</a:t>
          </a:r>
        </a:p>
        <a:p>
          <a:pPr lvl="0" algn="ctr" defTabSz="933450">
            <a:lnSpc>
              <a:spcPct val="90000"/>
            </a:lnSpc>
            <a:spcBef>
              <a:spcPct val="0"/>
            </a:spcBef>
            <a:spcAft>
              <a:spcPct val="35000"/>
            </a:spcAft>
          </a:pPr>
          <a:r>
            <a:rPr kumimoji="1" lang="ja-JP" altLang="en-US" sz="2100" kern="1200" dirty="0" smtClean="0"/>
            <a:t>（欲求）</a:t>
          </a:r>
          <a:endParaRPr kumimoji="1" lang="ja-JP" altLang="en-US" sz="2100" kern="1200" dirty="0"/>
        </a:p>
      </dsp:txBody>
      <dsp:txXfrm>
        <a:off x="3826866" y="691037"/>
        <a:ext cx="1275259" cy="850172"/>
      </dsp:txXfrm>
    </dsp:sp>
    <dsp:sp modelId="{7159C663-71A4-4842-BD88-2AE8D2A8778D}">
      <dsp:nvSpPr>
        <dsp:cNvPr id="0" name=""/>
        <dsp:cNvSpPr/>
      </dsp:nvSpPr>
      <dsp:spPr>
        <a:xfrm>
          <a:off x="5102125" y="691037"/>
          <a:ext cx="2125431" cy="850172"/>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kumimoji="1" lang="en-US" altLang="en-US" sz="2100" kern="1200" dirty="0" smtClean="0"/>
            <a:t>Memory</a:t>
          </a:r>
        </a:p>
        <a:p>
          <a:pPr lvl="0" algn="ctr" defTabSz="933450">
            <a:lnSpc>
              <a:spcPct val="90000"/>
            </a:lnSpc>
            <a:spcBef>
              <a:spcPct val="0"/>
            </a:spcBef>
            <a:spcAft>
              <a:spcPct val="35000"/>
            </a:spcAft>
          </a:pPr>
          <a:r>
            <a:rPr kumimoji="1" lang="ja-JP" altLang="en-US" sz="2100" kern="1200" dirty="0" smtClean="0"/>
            <a:t>（記憶）</a:t>
          </a:r>
          <a:endParaRPr kumimoji="1" lang="ja-JP" altLang="en-US" sz="2100" kern="1200" dirty="0"/>
        </a:p>
      </dsp:txBody>
      <dsp:txXfrm>
        <a:off x="5527211" y="691037"/>
        <a:ext cx="1275259" cy="850172"/>
      </dsp:txXfrm>
    </dsp:sp>
    <dsp:sp modelId="{27C6F74B-859D-48ED-8646-356AD9BF1D78}">
      <dsp:nvSpPr>
        <dsp:cNvPr id="0" name=""/>
        <dsp:cNvSpPr/>
      </dsp:nvSpPr>
      <dsp:spPr>
        <a:xfrm>
          <a:off x="6802470" y="691037"/>
          <a:ext cx="2125431" cy="850172"/>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kumimoji="1" lang="en-US" altLang="en-US" sz="2100" kern="1200" dirty="0" smtClean="0"/>
            <a:t>Action</a:t>
          </a:r>
        </a:p>
        <a:p>
          <a:pPr lvl="0" algn="ctr" defTabSz="933450">
            <a:lnSpc>
              <a:spcPct val="90000"/>
            </a:lnSpc>
            <a:spcBef>
              <a:spcPct val="0"/>
            </a:spcBef>
            <a:spcAft>
              <a:spcPct val="35000"/>
            </a:spcAft>
          </a:pPr>
          <a:r>
            <a:rPr kumimoji="1" lang="ja-JP" altLang="en-US" sz="2100" kern="1200" dirty="0" smtClean="0"/>
            <a:t>（行動）</a:t>
          </a:r>
          <a:endParaRPr kumimoji="1" lang="ja-JP" altLang="en-US" sz="2100" kern="1200" dirty="0"/>
        </a:p>
      </dsp:txBody>
      <dsp:txXfrm>
        <a:off x="7227556" y="691037"/>
        <a:ext cx="1275259" cy="850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B8CEC-7D79-434A-954B-A39FE395D733}">
      <dsp:nvSpPr>
        <dsp:cNvPr id="0" name=""/>
        <dsp:cNvSpPr/>
      </dsp:nvSpPr>
      <dsp:spPr>
        <a:xfrm>
          <a:off x="1089" y="691037"/>
          <a:ext cx="2125431" cy="85017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kumimoji="1" lang="en-US" altLang="en-US" sz="2100" kern="1200" dirty="0" smtClean="0"/>
            <a:t>Attention</a:t>
          </a:r>
        </a:p>
        <a:p>
          <a:pPr lvl="0" algn="ctr" defTabSz="933450">
            <a:lnSpc>
              <a:spcPct val="90000"/>
            </a:lnSpc>
            <a:spcBef>
              <a:spcPct val="0"/>
            </a:spcBef>
            <a:spcAft>
              <a:spcPct val="35000"/>
            </a:spcAft>
          </a:pPr>
          <a:r>
            <a:rPr kumimoji="1" lang="ja-JP" altLang="en-US" sz="2100" kern="1200" dirty="0" smtClean="0"/>
            <a:t>（注意）</a:t>
          </a:r>
          <a:endParaRPr kumimoji="1" lang="ja-JP" altLang="en-US" sz="2100" kern="1200" dirty="0"/>
        </a:p>
      </dsp:txBody>
      <dsp:txXfrm>
        <a:off x="1089" y="691037"/>
        <a:ext cx="1912888" cy="850172"/>
      </dsp:txXfrm>
    </dsp:sp>
    <dsp:sp modelId="{A8A48D34-AD87-415E-B746-5AAF81A6D9E3}">
      <dsp:nvSpPr>
        <dsp:cNvPr id="0" name=""/>
        <dsp:cNvSpPr/>
      </dsp:nvSpPr>
      <dsp:spPr>
        <a:xfrm>
          <a:off x="1701435" y="691037"/>
          <a:ext cx="2125431" cy="850172"/>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kumimoji="1" lang="en-US" altLang="en-US" sz="2100" kern="1200" dirty="0" smtClean="0"/>
            <a:t>Interest</a:t>
          </a:r>
        </a:p>
        <a:p>
          <a:pPr lvl="0" algn="ctr" defTabSz="933450">
            <a:lnSpc>
              <a:spcPct val="90000"/>
            </a:lnSpc>
            <a:spcBef>
              <a:spcPct val="0"/>
            </a:spcBef>
            <a:spcAft>
              <a:spcPct val="35000"/>
            </a:spcAft>
          </a:pPr>
          <a:r>
            <a:rPr kumimoji="1" lang="ja-JP" altLang="en-US" sz="2100" kern="1200" dirty="0" smtClean="0"/>
            <a:t>（関心）</a:t>
          </a:r>
          <a:endParaRPr kumimoji="1" lang="ja-JP" altLang="en-US" sz="2100" kern="1200" dirty="0"/>
        </a:p>
      </dsp:txBody>
      <dsp:txXfrm>
        <a:off x="2126521" y="691037"/>
        <a:ext cx="1275259" cy="850172"/>
      </dsp:txXfrm>
    </dsp:sp>
    <dsp:sp modelId="{D8602E48-C3D0-4AED-A6B4-875B59A720DB}">
      <dsp:nvSpPr>
        <dsp:cNvPr id="0" name=""/>
        <dsp:cNvSpPr/>
      </dsp:nvSpPr>
      <dsp:spPr>
        <a:xfrm>
          <a:off x="3401780" y="691037"/>
          <a:ext cx="2125431" cy="850172"/>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kumimoji="1" lang="en-US" altLang="ja-JP" sz="2100" kern="1200" dirty="0" smtClean="0"/>
            <a:t>Search</a:t>
          </a:r>
          <a:endParaRPr kumimoji="1" lang="en-US" altLang="en-US" sz="2100" kern="1200" dirty="0" smtClean="0"/>
        </a:p>
        <a:p>
          <a:pPr lvl="0" algn="ctr" defTabSz="933450">
            <a:lnSpc>
              <a:spcPct val="90000"/>
            </a:lnSpc>
            <a:spcBef>
              <a:spcPct val="0"/>
            </a:spcBef>
            <a:spcAft>
              <a:spcPct val="35000"/>
            </a:spcAft>
          </a:pPr>
          <a:r>
            <a:rPr kumimoji="1" lang="ja-JP" altLang="en-US" sz="2100" kern="1200" dirty="0" smtClean="0"/>
            <a:t>（検索）</a:t>
          </a:r>
          <a:endParaRPr kumimoji="1" lang="ja-JP" altLang="en-US" sz="2100" kern="1200" dirty="0"/>
        </a:p>
      </dsp:txBody>
      <dsp:txXfrm>
        <a:off x="3826866" y="691037"/>
        <a:ext cx="1275259" cy="850172"/>
      </dsp:txXfrm>
    </dsp:sp>
    <dsp:sp modelId="{7159C663-71A4-4842-BD88-2AE8D2A8778D}">
      <dsp:nvSpPr>
        <dsp:cNvPr id="0" name=""/>
        <dsp:cNvSpPr/>
      </dsp:nvSpPr>
      <dsp:spPr>
        <a:xfrm>
          <a:off x="5102125" y="691037"/>
          <a:ext cx="2125431" cy="850172"/>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kumimoji="1" lang="en-US" altLang="ja-JP" sz="2100" kern="1200" dirty="0" smtClean="0"/>
            <a:t>Action</a:t>
          </a:r>
          <a:endParaRPr kumimoji="1" lang="en-US" altLang="en-US" sz="2100" kern="1200" dirty="0" smtClean="0"/>
        </a:p>
        <a:p>
          <a:pPr lvl="0" algn="ctr" defTabSz="933450">
            <a:lnSpc>
              <a:spcPct val="90000"/>
            </a:lnSpc>
            <a:spcBef>
              <a:spcPct val="0"/>
            </a:spcBef>
            <a:spcAft>
              <a:spcPct val="35000"/>
            </a:spcAft>
          </a:pPr>
          <a:r>
            <a:rPr kumimoji="1" lang="ja-JP" altLang="en-US" sz="2100" kern="1200" dirty="0" smtClean="0"/>
            <a:t>（行動）</a:t>
          </a:r>
          <a:endParaRPr kumimoji="1" lang="ja-JP" altLang="en-US" sz="2100" kern="1200" dirty="0"/>
        </a:p>
      </dsp:txBody>
      <dsp:txXfrm>
        <a:off x="5527211" y="691037"/>
        <a:ext cx="1275259" cy="850172"/>
      </dsp:txXfrm>
    </dsp:sp>
    <dsp:sp modelId="{27C6F74B-859D-48ED-8646-356AD9BF1D78}">
      <dsp:nvSpPr>
        <dsp:cNvPr id="0" name=""/>
        <dsp:cNvSpPr/>
      </dsp:nvSpPr>
      <dsp:spPr>
        <a:xfrm>
          <a:off x="6802470" y="691037"/>
          <a:ext cx="2125431" cy="850172"/>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kumimoji="1" lang="en-US" altLang="ja-JP" sz="2100" kern="1200" dirty="0" smtClean="0"/>
            <a:t>Share</a:t>
          </a:r>
        </a:p>
        <a:p>
          <a:pPr lvl="0" algn="ctr" defTabSz="933450">
            <a:lnSpc>
              <a:spcPct val="90000"/>
            </a:lnSpc>
            <a:spcBef>
              <a:spcPct val="0"/>
            </a:spcBef>
            <a:spcAft>
              <a:spcPct val="35000"/>
            </a:spcAft>
          </a:pPr>
          <a:r>
            <a:rPr kumimoji="1" lang="ja-JP" altLang="en-US" sz="2100" kern="1200" dirty="0" smtClean="0"/>
            <a:t>（共有）</a:t>
          </a:r>
          <a:endParaRPr kumimoji="1" lang="ja-JP" altLang="en-US" sz="2100" kern="1200" dirty="0"/>
        </a:p>
      </dsp:txBody>
      <dsp:txXfrm>
        <a:off x="7227556" y="691037"/>
        <a:ext cx="1275259" cy="850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93DC5-AB49-4AA1-A955-705A250A9BD0}">
      <dsp:nvSpPr>
        <dsp:cNvPr id="0" name=""/>
        <dsp:cNvSpPr/>
      </dsp:nvSpPr>
      <dsp:spPr>
        <a:xfrm>
          <a:off x="2678" y="1614732"/>
          <a:ext cx="1171277" cy="8345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広告</a:t>
          </a:r>
          <a:r>
            <a:rPr kumimoji="1" lang="en-US" altLang="ja-JP" sz="1800" kern="1200" dirty="0" smtClean="0"/>
            <a:t>A</a:t>
          </a:r>
        </a:p>
        <a:p>
          <a:pPr lvl="0" algn="ctr" defTabSz="800100">
            <a:lnSpc>
              <a:spcPct val="90000"/>
            </a:lnSpc>
            <a:spcBef>
              <a:spcPct val="0"/>
            </a:spcBef>
            <a:spcAft>
              <a:spcPct val="35000"/>
            </a:spcAft>
          </a:pPr>
          <a:r>
            <a:rPr kumimoji="1" lang="ja-JP" altLang="en-US" sz="1800" kern="1200" dirty="0" smtClean="0"/>
            <a:t>表示</a:t>
          </a:r>
          <a:endParaRPr kumimoji="1" lang="ja-JP" altLang="en-US" sz="1800" kern="1200" dirty="0"/>
        </a:p>
      </dsp:txBody>
      <dsp:txXfrm>
        <a:off x="27121" y="1639175"/>
        <a:ext cx="1122391" cy="785649"/>
      </dsp:txXfrm>
    </dsp:sp>
    <dsp:sp modelId="{91793392-A5AF-4A41-97F1-28BB5622D791}">
      <dsp:nvSpPr>
        <dsp:cNvPr id="0" name=""/>
        <dsp:cNvSpPr/>
      </dsp:nvSpPr>
      <dsp:spPr>
        <a:xfrm>
          <a:off x="1291083"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1291083" y="1944856"/>
        <a:ext cx="173817" cy="174286"/>
      </dsp:txXfrm>
    </dsp:sp>
    <dsp:sp modelId="{802441B8-85E6-4F87-A8E4-F50B764B2939}">
      <dsp:nvSpPr>
        <dsp:cNvPr id="0" name=""/>
        <dsp:cNvSpPr/>
      </dsp:nvSpPr>
      <dsp:spPr>
        <a:xfrm>
          <a:off x="1642467" y="1614732"/>
          <a:ext cx="1171277" cy="8345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広告</a:t>
          </a:r>
          <a:r>
            <a:rPr kumimoji="1" lang="en-US" altLang="ja-JP" sz="1800" kern="1200" dirty="0" smtClean="0"/>
            <a:t>B</a:t>
          </a:r>
        </a:p>
        <a:p>
          <a:pPr lvl="0" algn="ctr" defTabSz="800100">
            <a:lnSpc>
              <a:spcPct val="90000"/>
            </a:lnSpc>
            <a:spcBef>
              <a:spcPct val="0"/>
            </a:spcBef>
            <a:spcAft>
              <a:spcPct val="35000"/>
            </a:spcAft>
          </a:pPr>
          <a:r>
            <a:rPr kumimoji="1" lang="ja-JP" altLang="en-US" sz="1800" kern="1200" dirty="0" smtClean="0"/>
            <a:t>表示</a:t>
          </a:r>
          <a:endParaRPr kumimoji="1" lang="ja-JP" altLang="en-US" sz="1800" kern="1200" dirty="0"/>
        </a:p>
      </dsp:txBody>
      <dsp:txXfrm>
        <a:off x="1666910" y="1639175"/>
        <a:ext cx="1122391" cy="785649"/>
      </dsp:txXfrm>
    </dsp:sp>
    <dsp:sp modelId="{EABB6971-3907-4CC5-8D14-DD50994BF3DC}">
      <dsp:nvSpPr>
        <dsp:cNvPr id="0" name=""/>
        <dsp:cNvSpPr/>
      </dsp:nvSpPr>
      <dsp:spPr>
        <a:xfrm>
          <a:off x="2930872"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2930872" y="1944856"/>
        <a:ext cx="173817" cy="174286"/>
      </dsp:txXfrm>
    </dsp:sp>
    <dsp:sp modelId="{1B558A0A-4F91-4D34-B74B-EDC1AA55A09F}">
      <dsp:nvSpPr>
        <dsp:cNvPr id="0" name=""/>
        <dsp:cNvSpPr/>
      </dsp:nvSpPr>
      <dsp:spPr>
        <a:xfrm>
          <a:off x="3282255" y="1614732"/>
          <a:ext cx="1171277" cy="8345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広告</a:t>
          </a:r>
          <a:r>
            <a:rPr kumimoji="1" lang="en-US" altLang="ja-JP" sz="1800" kern="1200" dirty="0" smtClean="0"/>
            <a:t>C</a:t>
          </a:r>
        </a:p>
        <a:p>
          <a:pPr lvl="0" algn="ctr" defTabSz="800100">
            <a:lnSpc>
              <a:spcPct val="90000"/>
            </a:lnSpc>
            <a:spcBef>
              <a:spcPct val="0"/>
            </a:spcBef>
            <a:spcAft>
              <a:spcPct val="35000"/>
            </a:spcAft>
          </a:pPr>
          <a:r>
            <a:rPr kumimoji="1" lang="ja-JP" altLang="en-US" sz="1800" kern="1200" dirty="0" smtClean="0"/>
            <a:t>クリック</a:t>
          </a:r>
          <a:endParaRPr kumimoji="1" lang="ja-JP" altLang="en-US" sz="1800" kern="1200" dirty="0"/>
        </a:p>
      </dsp:txBody>
      <dsp:txXfrm>
        <a:off x="3306698" y="1639175"/>
        <a:ext cx="1122391" cy="785649"/>
      </dsp:txXfrm>
    </dsp:sp>
    <dsp:sp modelId="{7448E21C-5AE6-4518-AA3C-927FB25EA184}">
      <dsp:nvSpPr>
        <dsp:cNvPr id="0" name=""/>
        <dsp:cNvSpPr/>
      </dsp:nvSpPr>
      <dsp:spPr>
        <a:xfrm>
          <a:off x="4570660"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4570660" y="1944856"/>
        <a:ext cx="173817" cy="174286"/>
      </dsp:txXfrm>
    </dsp:sp>
    <dsp:sp modelId="{1ACD592E-EC7F-4225-932E-7351B63BC2C4}">
      <dsp:nvSpPr>
        <dsp:cNvPr id="0" name=""/>
        <dsp:cNvSpPr/>
      </dsp:nvSpPr>
      <dsp:spPr>
        <a:xfrm>
          <a:off x="4922043" y="1614732"/>
          <a:ext cx="1171277" cy="8345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商品購入</a:t>
          </a:r>
          <a:endParaRPr kumimoji="1" lang="ja-JP" altLang="en-US" sz="1800" kern="1200" dirty="0"/>
        </a:p>
      </dsp:txBody>
      <dsp:txXfrm>
        <a:off x="4946486" y="1639175"/>
        <a:ext cx="1122391" cy="7856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08782-FF7A-4916-871D-B9487807D6FE}" type="datetimeFigureOut">
              <a:rPr kumimoji="1" lang="ja-JP" altLang="en-US" smtClean="0"/>
              <a:t>2014/7/23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CA7F6-5CFD-48C0-8170-3B782D8384FD}" type="slidenum">
              <a:rPr kumimoji="1" lang="ja-JP" altLang="en-US" smtClean="0"/>
              <a:t>‹#›</a:t>
            </a:fld>
            <a:endParaRPr kumimoji="1" lang="ja-JP" altLang="en-US"/>
          </a:p>
        </p:txBody>
      </p:sp>
    </p:spTree>
    <p:extLst>
      <p:ext uri="{BB962C8B-B14F-4D97-AF65-F5344CB8AC3E}">
        <p14:creationId xmlns:p14="http://schemas.microsoft.com/office/powerpoint/2010/main" val="18031772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D9B017-4012-48B0-BAAA-D9EFA6208C53}" type="datetimeFigureOut">
              <a:rPr kumimoji="1" lang="ja-JP" altLang="en-US" smtClean="0"/>
              <a:t>2014/7/23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3D8DB3-284A-40BE-A1D4-DC63A9FDF6B7}" type="slidenum">
              <a:rPr kumimoji="1" lang="ja-JP" altLang="en-US" smtClean="0"/>
              <a:t>‹#›</a:t>
            </a:fld>
            <a:endParaRPr kumimoji="1" lang="ja-JP" altLang="en-US"/>
          </a:p>
        </p:txBody>
      </p:sp>
    </p:spTree>
    <p:extLst>
      <p:ext uri="{BB962C8B-B14F-4D97-AF65-F5344CB8AC3E}">
        <p14:creationId xmlns:p14="http://schemas.microsoft.com/office/powerpoint/2010/main" val="368566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D9B017-4012-48B0-BAAA-D9EFA6208C53}" type="datetimeFigureOut">
              <a:rPr kumimoji="1" lang="ja-JP" altLang="en-US" smtClean="0"/>
              <a:t>2014/7/23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3D8DB3-284A-40BE-A1D4-DC63A9FDF6B7}" type="slidenum">
              <a:rPr kumimoji="1" lang="ja-JP" altLang="en-US" smtClean="0"/>
              <a:t>‹#›</a:t>
            </a:fld>
            <a:endParaRPr kumimoji="1" lang="ja-JP" altLang="en-US"/>
          </a:p>
        </p:txBody>
      </p:sp>
    </p:spTree>
    <p:extLst>
      <p:ext uri="{BB962C8B-B14F-4D97-AF65-F5344CB8AC3E}">
        <p14:creationId xmlns:p14="http://schemas.microsoft.com/office/powerpoint/2010/main" val="5983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D9B017-4012-48B0-BAAA-D9EFA6208C53}" type="datetimeFigureOut">
              <a:rPr kumimoji="1" lang="ja-JP" altLang="en-US" smtClean="0"/>
              <a:t>2014/7/23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3D8DB3-284A-40BE-A1D4-DC63A9FDF6B7}" type="slidenum">
              <a:rPr kumimoji="1" lang="ja-JP" altLang="en-US" smtClean="0"/>
              <a:t>‹#›</a:t>
            </a:fld>
            <a:endParaRPr kumimoji="1" lang="ja-JP" altLang="en-US"/>
          </a:p>
        </p:txBody>
      </p:sp>
    </p:spTree>
    <p:extLst>
      <p:ext uri="{BB962C8B-B14F-4D97-AF65-F5344CB8AC3E}">
        <p14:creationId xmlns:p14="http://schemas.microsoft.com/office/powerpoint/2010/main" val="355403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D9B017-4012-48B0-BAAA-D9EFA6208C53}" type="datetimeFigureOut">
              <a:rPr kumimoji="1" lang="ja-JP" altLang="en-US" smtClean="0"/>
              <a:t>2014/7/23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3D8DB3-284A-40BE-A1D4-DC63A9FDF6B7}" type="slidenum">
              <a:rPr kumimoji="1" lang="ja-JP" altLang="en-US" smtClean="0"/>
              <a:t>‹#›</a:t>
            </a:fld>
            <a:endParaRPr kumimoji="1" lang="ja-JP" altLang="en-US"/>
          </a:p>
        </p:txBody>
      </p:sp>
    </p:spTree>
    <p:extLst>
      <p:ext uri="{BB962C8B-B14F-4D97-AF65-F5344CB8AC3E}">
        <p14:creationId xmlns:p14="http://schemas.microsoft.com/office/powerpoint/2010/main" val="356780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5D9B017-4012-48B0-BAAA-D9EFA6208C53}" type="datetimeFigureOut">
              <a:rPr kumimoji="1" lang="ja-JP" altLang="en-US" smtClean="0"/>
              <a:t>2014/7/23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3D8DB3-284A-40BE-A1D4-DC63A9FDF6B7}" type="slidenum">
              <a:rPr kumimoji="1" lang="ja-JP" altLang="en-US" smtClean="0"/>
              <a:t>‹#›</a:t>
            </a:fld>
            <a:endParaRPr kumimoji="1" lang="ja-JP" altLang="en-US"/>
          </a:p>
        </p:txBody>
      </p:sp>
    </p:spTree>
    <p:extLst>
      <p:ext uri="{BB962C8B-B14F-4D97-AF65-F5344CB8AC3E}">
        <p14:creationId xmlns:p14="http://schemas.microsoft.com/office/powerpoint/2010/main" val="215743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5D9B017-4012-48B0-BAAA-D9EFA6208C53}" type="datetimeFigureOut">
              <a:rPr kumimoji="1" lang="ja-JP" altLang="en-US" smtClean="0"/>
              <a:t>2014/7/23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3D8DB3-284A-40BE-A1D4-DC63A9FDF6B7}" type="slidenum">
              <a:rPr kumimoji="1" lang="ja-JP" altLang="en-US" smtClean="0"/>
              <a:t>‹#›</a:t>
            </a:fld>
            <a:endParaRPr kumimoji="1" lang="ja-JP" altLang="en-US"/>
          </a:p>
        </p:txBody>
      </p:sp>
    </p:spTree>
    <p:extLst>
      <p:ext uri="{BB962C8B-B14F-4D97-AF65-F5344CB8AC3E}">
        <p14:creationId xmlns:p14="http://schemas.microsoft.com/office/powerpoint/2010/main" val="34850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5D9B017-4012-48B0-BAAA-D9EFA6208C53}" type="datetimeFigureOut">
              <a:rPr kumimoji="1" lang="ja-JP" altLang="en-US" smtClean="0"/>
              <a:t>2014/7/23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13D8DB3-284A-40BE-A1D4-DC63A9FDF6B7}" type="slidenum">
              <a:rPr kumimoji="1" lang="ja-JP" altLang="en-US" smtClean="0"/>
              <a:t>‹#›</a:t>
            </a:fld>
            <a:endParaRPr kumimoji="1" lang="ja-JP" altLang="en-US"/>
          </a:p>
        </p:txBody>
      </p:sp>
    </p:spTree>
    <p:extLst>
      <p:ext uri="{BB962C8B-B14F-4D97-AF65-F5344CB8AC3E}">
        <p14:creationId xmlns:p14="http://schemas.microsoft.com/office/powerpoint/2010/main" val="109159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5D9B017-4012-48B0-BAAA-D9EFA6208C53}" type="datetimeFigureOut">
              <a:rPr kumimoji="1" lang="ja-JP" altLang="en-US" smtClean="0"/>
              <a:t>2014/7/23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13D8DB3-284A-40BE-A1D4-DC63A9FDF6B7}" type="slidenum">
              <a:rPr kumimoji="1" lang="ja-JP" altLang="en-US" smtClean="0"/>
              <a:t>‹#›</a:t>
            </a:fld>
            <a:endParaRPr kumimoji="1" lang="ja-JP" altLang="en-US"/>
          </a:p>
        </p:txBody>
      </p:sp>
    </p:spTree>
    <p:extLst>
      <p:ext uri="{BB962C8B-B14F-4D97-AF65-F5344CB8AC3E}">
        <p14:creationId xmlns:p14="http://schemas.microsoft.com/office/powerpoint/2010/main" val="333552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5D9B017-4012-48B0-BAAA-D9EFA6208C53}" type="datetimeFigureOut">
              <a:rPr kumimoji="1" lang="ja-JP" altLang="en-US" smtClean="0"/>
              <a:t>2014/7/23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13D8DB3-284A-40BE-A1D4-DC63A9FDF6B7}" type="slidenum">
              <a:rPr kumimoji="1" lang="ja-JP" altLang="en-US" smtClean="0"/>
              <a:t>‹#›</a:t>
            </a:fld>
            <a:endParaRPr kumimoji="1" lang="ja-JP" altLang="en-US"/>
          </a:p>
        </p:txBody>
      </p:sp>
    </p:spTree>
    <p:extLst>
      <p:ext uri="{BB962C8B-B14F-4D97-AF65-F5344CB8AC3E}">
        <p14:creationId xmlns:p14="http://schemas.microsoft.com/office/powerpoint/2010/main" val="121368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D9B017-4012-48B0-BAAA-D9EFA6208C53}" type="datetimeFigureOut">
              <a:rPr kumimoji="1" lang="ja-JP" altLang="en-US" smtClean="0"/>
              <a:t>2014/7/23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3D8DB3-284A-40BE-A1D4-DC63A9FDF6B7}" type="slidenum">
              <a:rPr kumimoji="1" lang="ja-JP" altLang="en-US" smtClean="0"/>
              <a:t>‹#›</a:t>
            </a:fld>
            <a:endParaRPr kumimoji="1" lang="ja-JP" altLang="en-US"/>
          </a:p>
        </p:txBody>
      </p:sp>
    </p:spTree>
    <p:extLst>
      <p:ext uri="{BB962C8B-B14F-4D97-AF65-F5344CB8AC3E}">
        <p14:creationId xmlns:p14="http://schemas.microsoft.com/office/powerpoint/2010/main" val="3085185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D9B017-4012-48B0-BAAA-D9EFA6208C53}" type="datetimeFigureOut">
              <a:rPr kumimoji="1" lang="ja-JP" altLang="en-US" smtClean="0"/>
              <a:t>2014/7/23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3D8DB3-284A-40BE-A1D4-DC63A9FDF6B7}" type="slidenum">
              <a:rPr kumimoji="1" lang="ja-JP" altLang="en-US" smtClean="0"/>
              <a:t>‹#›</a:t>
            </a:fld>
            <a:endParaRPr kumimoji="1" lang="ja-JP" altLang="en-US"/>
          </a:p>
        </p:txBody>
      </p:sp>
    </p:spTree>
    <p:extLst>
      <p:ext uri="{BB962C8B-B14F-4D97-AF65-F5344CB8AC3E}">
        <p14:creationId xmlns:p14="http://schemas.microsoft.com/office/powerpoint/2010/main" val="280610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9B017-4012-48B0-BAAA-D9EFA6208C53}" type="datetimeFigureOut">
              <a:rPr kumimoji="1" lang="ja-JP" altLang="en-US" smtClean="0"/>
              <a:t>2014/7/23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D8DB3-284A-40BE-A1D4-DC63A9FDF6B7}" type="slidenum">
              <a:rPr kumimoji="1" lang="ja-JP" altLang="en-US" smtClean="0"/>
              <a:t>‹#›</a:t>
            </a:fld>
            <a:endParaRPr kumimoji="1" lang="ja-JP" altLang="en-US"/>
          </a:p>
        </p:txBody>
      </p:sp>
    </p:spTree>
    <p:extLst>
      <p:ext uri="{BB962C8B-B14F-4D97-AF65-F5344CB8AC3E}">
        <p14:creationId xmlns:p14="http://schemas.microsoft.com/office/powerpoint/2010/main" val="2634340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microsoftjobsblog.com/hot-tech-majors1/"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co.jp/trends/explore?q=data+scientist#q=data%20scientist&amp;cmpt=q"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o.jp/trends/explore?q=data+scientist#q=%E3%83%87%E3%83%BC%E3%82%BF%E3%82%B5%E3%82%A4%E3%82%A8%E3%83%B3%E3%83%86%E3%82%A3%E3%82%B9%E3%83%88&amp;cmpt=q"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cadcenter.co.jp/camp/facetrax.html" TargetMode="External"/><Relationship Id="rId2" Type="http://schemas.openxmlformats.org/officeDocument/2006/relationships/hyperlink" Target="http://blog.prtimes.co.jp/yamaguchi/2012/05/heatmap/" TargetMode="External"/><Relationship Id="rId1" Type="http://schemas.openxmlformats.org/officeDocument/2006/relationships/slideLayout" Target="../slideLayouts/slideLayout7.xml"/><Relationship Id="rId4" Type="http://schemas.openxmlformats.org/officeDocument/2006/relationships/hyperlink" Target="http://www.hitachi.co.jp/products/it/bigdata/field/static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3600" dirty="0" smtClean="0"/>
              <a:t>データサイエンティスト</a:t>
            </a:r>
            <a:r>
              <a:rPr kumimoji="1" lang="en-US" altLang="ja-JP" sz="3600" dirty="0" smtClean="0"/>
              <a:t/>
            </a:r>
            <a:br>
              <a:rPr kumimoji="1" lang="en-US" altLang="ja-JP" sz="3600" dirty="0" smtClean="0"/>
            </a:br>
            <a:r>
              <a:rPr lang="ja-JP" altLang="en-US" sz="3600" dirty="0" smtClean="0"/>
              <a:t>ソーシャル、ビッグデータの分析</a:t>
            </a:r>
            <a:endParaRPr kumimoji="1" lang="ja-JP" altLang="en-US" sz="3600"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02838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139952" y="836712"/>
            <a:ext cx="4572000" cy="2862322"/>
          </a:xfrm>
          <a:prstGeom prst="rect">
            <a:avLst/>
          </a:prstGeom>
        </p:spPr>
        <p:txBody>
          <a:bodyPr>
            <a:spAutoFit/>
          </a:bodyPr>
          <a:lstStyle/>
          <a:p>
            <a:r>
              <a:rPr lang="ja-JP" altLang="en-US" dirty="0" smtClean="0"/>
              <a:t>同氏自身はデータサイエンティストではなくカリフォルニア大学バークレー校の元教授で経済学者。</a:t>
            </a:r>
            <a:endParaRPr lang="en-US" altLang="ja-JP" dirty="0" smtClean="0"/>
          </a:p>
          <a:p>
            <a:r>
              <a:rPr lang="ja-JP" altLang="en-US" dirty="0" smtClean="0"/>
              <a:t>経済の観点から情報産業の未来を見通すビジョナリーの一人として大きな影響力を持っている人物。</a:t>
            </a:r>
            <a:endParaRPr lang="en-US" altLang="ja-JP" dirty="0" smtClean="0"/>
          </a:p>
          <a:p>
            <a:r>
              <a:rPr lang="en-US" altLang="ja-JP" dirty="0" smtClean="0"/>
              <a:t>statisticians</a:t>
            </a:r>
            <a:r>
              <a:rPr lang="ja-JP" altLang="en-US" dirty="0" smtClean="0"/>
              <a:t>とは統計学者、統計家という意味だが、この発言から展開されたネット上の議論で、大量のデータ分析をする人を指す「データサイエンティスト」という役割に注目が集まった。</a:t>
            </a:r>
            <a:endParaRPr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3348377" cy="451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78904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2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06125"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908720"/>
            <a:ext cx="467677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796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91950"/>
            <a:ext cx="9493030" cy="619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2286000" y="2413338"/>
            <a:ext cx="6606480" cy="163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ja-JP" altLang="en-US" sz="2000" dirty="0" smtClean="0"/>
              <a:t>３つの最もホットな専門職とはこれだ。</a:t>
            </a:r>
          </a:p>
          <a:p>
            <a:endParaRPr lang="ja-JP" altLang="en-US" sz="2000" dirty="0" smtClean="0"/>
          </a:p>
          <a:p>
            <a:r>
              <a:rPr lang="ja-JP" altLang="en-US" sz="2000" dirty="0" smtClean="0"/>
              <a:t>１　データマイニング、機械学習、人工知能、自然言語処理</a:t>
            </a:r>
          </a:p>
          <a:p>
            <a:r>
              <a:rPr lang="ja-JP" altLang="en-US" sz="2000" dirty="0" smtClean="0"/>
              <a:t>２　ビジネスインテリジェンス、競合情報分析</a:t>
            </a:r>
          </a:p>
          <a:p>
            <a:r>
              <a:rPr lang="ja-JP" altLang="en-US" sz="2000" dirty="0" smtClean="0"/>
              <a:t>３　分析、統計　特にウェブ解析、</a:t>
            </a:r>
            <a:r>
              <a:rPr lang="en-US" altLang="ja-JP" sz="2000" dirty="0" smtClean="0"/>
              <a:t>AB</a:t>
            </a:r>
            <a:r>
              <a:rPr lang="ja-JP" altLang="en-US" sz="2000" dirty="0" smtClean="0"/>
              <a:t>テストや統計分析</a:t>
            </a:r>
            <a:endParaRPr lang="ja-JP" altLang="en-US" sz="2000" dirty="0"/>
          </a:p>
        </p:txBody>
      </p:sp>
    </p:spTree>
    <p:extLst>
      <p:ext uri="{BB962C8B-B14F-4D97-AF65-F5344CB8AC3E}">
        <p14:creationId xmlns:p14="http://schemas.microsoft.com/office/powerpoint/2010/main" val="3697600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9" y="88566"/>
            <a:ext cx="9377857" cy="657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211960" y="4149080"/>
            <a:ext cx="4572000" cy="224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en-US" altLang="ja-JP" sz="2000" dirty="0" smtClean="0"/>
              <a:t>Indeed </a:t>
            </a:r>
            <a:r>
              <a:rPr lang="ja-JP" altLang="en-US" sz="2000" dirty="0" smtClean="0"/>
              <a:t>は世界最大の求人サイトで、毎月</a:t>
            </a:r>
            <a:r>
              <a:rPr lang="en-US" altLang="ja-JP" sz="2000" dirty="0" smtClean="0"/>
              <a:t>1</a:t>
            </a:r>
            <a:r>
              <a:rPr lang="ja-JP" altLang="en-US" sz="2000" dirty="0" smtClean="0"/>
              <a:t>億人以上のユニークビジターを記録している。</a:t>
            </a:r>
            <a:r>
              <a:rPr lang="en-US" altLang="ja-JP" sz="2000" dirty="0" smtClean="0"/>
              <a:t>Indeed </a:t>
            </a:r>
            <a:r>
              <a:rPr lang="ja-JP" altLang="en-US" sz="2000" dirty="0" smtClean="0"/>
              <a:t>は世界</a:t>
            </a:r>
            <a:r>
              <a:rPr lang="en-US" altLang="ja-JP" sz="2000" dirty="0" smtClean="0"/>
              <a:t>50</a:t>
            </a:r>
            <a:r>
              <a:rPr lang="ja-JP" altLang="en-US" sz="2000" dirty="0" smtClean="0"/>
              <a:t>か国以上、</a:t>
            </a:r>
            <a:r>
              <a:rPr lang="en-US" altLang="ja-JP" sz="2000" dirty="0" smtClean="0"/>
              <a:t>26</a:t>
            </a:r>
            <a:r>
              <a:rPr lang="ja-JP" altLang="en-US" sz="2000" dirty="0" smtClean="0"/>
              <a:t>言語でサービスを展開し、全世界</a:t>
            </a:r>
            <a:r>
              <a:rPr lang="en-US" altLang="ja-JP" sz="2000" dirty="0" smtClean="0"/>
              <a:t>GDP</a:t>
            </a:r>
            <a:r>
              <a:rPr lang="ja-JP" altLang="en-US" sz="2000" dirty="0" smtClean="0"/>
              <a:t>の約</a:t>
            </a:r>
            <a:r>
              <a:rPr lang="en-US" altLang="ja-JP" sz="2000" dirty="0" smtClean="0"/>
              <a:t>94%</a:t>
            </a:r>
            <a:r>
              <a:rPr lang="ja-JP" altLang="en-US" sz="2000" dirty="0" smtClean="0"/>
              <a:t>をカバーしているという。このサイトでは検索フォームに入力されたキーワードごとの検索回数を一般に公開している。</a:t>
            </a:r>
            <a:endParaRPr lang="ja-JP" altLang="en-US" sz="2000" dirty="0"/>
          </a:p>
        </p:txBody>
      </p:sp>
    </p:spTree>
    <p:extLst>
      <p:ext uri="{BB962C8B-B14F-4D97-AF65-F5344CB8AC3E}">
        <p14:creationId xmlns:p14="http://schemas.microsoft.com/office/powerpoint/2010/main" val="3711407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ome\Downloads\jobgra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32" y="1340768"/>
            <a:ext cx="7633084" cy="424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356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2" y="230489"/>
            <a:ext cx="9781285"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291910" y="332656"/>
            <a:ext cx="4572000"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ja-JP" altLang="en-US" sz="2000" dirty="0" smtClean="0"/>
              <a:t>グーグルでも、</a:t>
            </a:r>
            <a:r>
              <a:rPr lang="en-US" altLang="ja-JP" sz="2000" dirty="0" smtClean="0"/>
              <a:t>"data scientist"</a:t>
            </a:r>
            <a:r>
              <a:rPr lang="ja-JP" altLang="en-US" sz="2000" dirty="0" smtClean="0"/>
              <a:t>の情報を探す検索回数は急増している。検索係数の推移情報を公開しているグーグルトレンドの統計情報からも動向が読み取れる。やはり２０１１年がデータサイエンティスト元年で検索回数が増え始めて、２０１２年に急増して、２０１３年ではこの検索インタレストグラフの最大値である１００に達してしまった。</a:t>
            </a:r>
            <a:endParaRPr lang="ja-JP" altLang="en-US" sz="2000" dirty="0"/>
          </a:p>
        </p:txBody>
      </p:sp>
    </p:spTree>
    <p:extLst>
      <p:ext uri="{BB962C8B-B14F-4D97-AF65-F5344CB8AC3E}">
        <p14:creationId xmlns:p14="http://schemas.microsoft.com/office/powerpoint/2010/main" val="197026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9712886"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2483768" y="4653136"/>
            <a:ext cx="457200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ja-JP" altLang="en-US" dirty="0" smtClean="0"/>
              <a:t>日本語の「データサイエンティスト」という検索はどうかというと、同じグーグルトレンドの日本語版で見た。こちらは２０１２年から急上昇している。２０１３年には英語と同じように検索インタレストが最大値の１００を記録した。グローバルのトレンドの本格的な日本への上陸である。</a:t>
            </a:r>
            <a:endParaRPr lang="ja-JP" altLang="en-US" dirty="0"/>
          </a:p>
        </p:txBody>
      </p:sp>
    </p:spTree>
    <p:extLst>
      <p:ext uri="{BB962C8B-B14F-4D97-AF65-F5344CB8AC3E}">
        <p14:creationId xmlns:p14="http://schemas.microsoft.com/office/powerpoint/2010/main" val="3358015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769243"/>
            <a:ext cx="6480720" cy="6001643"/>
          </a:xfrm>
          <a:prstGeom prst="rect">
            <a:avLst/>
          </a:prstGeom>
        </p:spPr>
        <p:txBody>
          <a:bodyPr wrap="square">
            <a:spAutoFit/>
          </a:bodyPr>
          <a:lstStyle/>
          <a:p>
            <a:r>
              <a:rPr lang="ja-JP" altLang="en-US" sz="2400" b="1" dirty="0" smtClean="0">
                <a:solidFill>
                  <a:srgbClr val="FF0000"/>
                </a:solidFill>
              </a:rPr>
              <a:t>データサイエンティストに必要な３つの能力</a:t>
            </a:r>
            <a:endParaRPr lang="en-US" altLang="ja-JP" sz="2400" b="1" dirty="0" smtClean="0">
              <a:solidFill>
                <a:srgbClr val="FF0000"/>
              </a:solidFill>
            </a:endParaRPr>
          </a:p>
          <a:p>
            <a:r>
              <a:rPr lang="ja-JP" altLang="en-US" sz="2400" b="1" dirty="0">
                <a:solidFill>
                  <a:srgbClr val="FF0000"/>
                </a:solidFill>
              </a:rPr>
              <a:t>何</a:t>
            </a:r>
            <a:r>
              <a:rPr lang="ja-JP" altLang="en-US" sz="2400" b="1" dirty="0" smtClean="0">
                <a:solidFill>
                  <a:srgbClr val="FF0000"/>
                </a:solidFill>
              </a:rPr>
              <a:t>を</a:t>
            </a:r>
            <a:r>
              <a:rPr lang="ja-JP" altLang="en-US" sz="2400" b="1" smtClean="0">
                <a:solidFill>
                  <a:srgbClr val="FF0000"/>
                </a:solidFill>
              </a:rPr>
              <a:t>大学時代までに</a:t>
            </a:r>
            <a:r>
              <a:rPr lang="ja-JP" altLang="en-US" sz="2400" b="1" dirty="0" smtClean="0">
                <a:solidFill>
                  <a:srgbClr val="FF0000"/>
                </a:solidFill>
              </a:rPr>
              <a:t>学ぶべきか</a:t>
            </a:r>
            <a:endParaRPr lang="en-US" altLang="ja-JP" sz="2400" b="1" dirty="0" smtClean="0">
              <a:solidFill>
                <a:srgbClr val="FF0000"/>
              </a:solidFill>
            </a:endParaRPr>
          </a:p>
          <a:p>
            <a:endParaRPr lang="en-US" altLang="ja-JP" sz="2400" dirty="0"/>
          </a:p>
          <a:p>
            <a:r>
              <a:rPr lang="ja-JP" altLang="en-US" sz="2400" dirty="0" smtClean="0"/>
              <a:t>１つめは、</a:t>
            </a:r>
            <a:r>
              <a:rPr lang="ja-JP" altLang="en-US" sz="2400" b="1" dirty="0" smtClean="0">
                <a:solidFill>
                  <a:srgbClr val="FF0000"/>
                </a:solidFill>
              </a:rPr>
              <a:t>科学的分析の能力</a:t>
            </a:r>
            <a:r>
              <a:rPr lang="ja-JP" altLang="en-US" sz="2400" dirty="0" smtClean="0"/>
              <a:t>である。統計や確率の知識を持っていること。ＩＴの分析ツールや大規模データ基盤を使いこなす能力もここに含める。</a:t>
            </a:r>
          </a:p>
          <a:p>
            <a:endParaRPr lang="ja-JP" altLang="en-US" sz="2400" dirty="0" smtClean="0"/>
          </a:p>
          <a:p>
            <a:r>
              <a:rPr lang="ja-JP" altLang="en-US" sz="2400" dirty="0" smtClean="0"/>
              <a:t>２つめは、</a:t>
            </a:r>
            <a:r>
              <a:rPr lang="ja-JP" altLang="en-US" sz="2400" b="1" dirty="0" smtClean="0">
                <a:solidFill>
                  <a:srgbClr val="FF0000"/>
                </a:solidFill>
              </a:rPr>
              <a:t>ビジネスの問題を発見し解決する能力</a:t>
            </a:r>
            <a:r>
              <a:rPr lang="ja-JP" altLang="en-US" sz="2400" dirty="0" smtClean="0"/>
              <a:t>である。ビジネスマンとしての一般的な能力であり、経営大学院で学ぶ内容と考えてもらっていい。</a:t>
            </a:r>
          </a:p>
          <a:p>
            <a:endParaRPr lang="ja-JP" altLang="en-US" sz="2400" dirty="0" smtClean="0"/>
          </a:p>
          <a:p>
            <a:r>
              <a:rPr lang="ja-JP" altLang="en-US" sz="2400" dirty="0" smtClean="0"/>
              <a:t>３つめは、</a:t>
            </a:r>
            <a:r>
              <a:rPr lang="ja-JP" altLang="en-US" sz="2400" b="1" dirty="0" smtClean="0">
                <a:solidFill>
                  <a:srgbClr val="FF0000"/>
                </a:solidFill>
              </a:rPr>
              <a:t>創造的な提案を行う能力</a:t>
            </a:r>
            <a:r>
              <a:rPr lang="ja-JP" altLang="en-US" sz="2400" dirty="0" smtClean="0"/>
              <a:t>である。分析を提案につなげる能力ともいえる。柔軟な発想力や表現力が必要である。</a:t>
            </a:r>
            <a:endParaRPr lang="ja-JP" altLang="en-US" sz="2400" dirty="0"/>
          </a:p>
        </p:txBody>
      </p:sp>
      <p:sp>
        <p:nvSpPr>
          <p:cNvPr id="4" name="正方形/長方形 3"/>
          <p:cNvSpPr/>
          <p:nvPr/>
        </p:nvSpPr>
        <p:spPr>
          <a:xfrm>
            <a:off x="6923520" y="2159774"/>
            <a:ext cx="1685077"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3200" dirty="0" smtClean="0"/>
              <a:t>統計とＩＴ</a:t>
            </a:r>
            <a:endParaRPr lang="ja-JP" altLang="en-US" sz="3200" dirty="0"/>
          </a:p>
        </p:txBody>
      </p:sp>
      <p:sp>
        <p:nvSpPr>
          <p:cNvPr id="5" name="正方形/長方形 4"/>
          <p:cNvSpPr/>
          <p:nvPr/>
        </p:nvSpPr>
        <p:spPr>
          <a:xfrm>
            <a:off x="6923519" y="3426317"/>
            <a:ext cx="1963999"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2800" dirty="0" smtClean="0"/>
              <a:t>ビジネス</a:t>
            </a:r>
            <a:endParaRPr lang="en-US" altLang="ja-JP" sz="2800" dirty="0" smtClean="0"/>
          </a:p>
          <a:p>
            <a:r>
              <a:rPr lang="ja-JP" altLang="en-US" sz="2800" dirty="0" smtClean="0"/>
              <a:t>マネジメント</a:t>
            </a:r>
            <a:endParaRPr lang="ja-JP" altLang="en-US" sz="2800" dirty="0"/>
          </a:p>
        </p:txBody>
      </p:sp>
      <p:sp>
        <p:nvSpPr>
          <p:cNvPr id="6" name="正方形/長方形 5"/>
          <p:cNvSpPr/>
          <p:nvPr/>
        </p:nvSpPr>
        <p:spPr>
          <a:xfrm>
            <a:off x="6923520" y="4944488"/>
            <a:ext cx="1826141"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3200" dirty="0" smtClean="0"/>
              <a:t>豊かな</a:t>
            </a:r>
            <a:endParaRPr lang="en-US" altLang="ja-JP" sz="3200" dirty="0" smtClean="0"/>
          </a:p>
          <a:p>
            <a:r>
              <a:rPr lang="ja-JP" altLang="en-US" sz="3200" dirty="0" smtClean="0"/>
              <a:t>一般教養</a:t>
            </a:r>
            <a:endParaRPr lang="ja-JP" altLang="en-US" sz="3200" dirty="0"/>
          </a:p>
        </p:txBody>
      </p:sp>
    </p:spTree>
    <p:extLst>
      <p:ext uri="{BB962C8B-B14F-4D97-AF65-F5344CB8AC3E}">
        <p14:creationId xmlns:p14="http://schemas.microsoft.com/office/powerpoint/2010/main" val="3739520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補足資料</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1083450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どんな仕事をしている？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アトリビューション分析</a:t>
            </a:r>
            <a:endParaRPr kumimoji="1" lang="en-US" altLang="ja-JP" dirty="0" smtClean="0"/>
          </a:p>
          <a:p>
            <a:r>
              <a:rPr lang="ja-JP" altLang="en-US" dirty="0" smtClean="0"/>
              <a:t>テキストマイニングの例</a:t>
            </a:r>
            <a:endParaRPr lang="en-US" altLang="ja-JP" dirty="0" smtClean="0"/>
          </a:p>
          <a:p>
            <a:r>
              <a:rPr kumimoji="1" lang="ja-JP" altLang="en-US" dirty="0"/>
              <a:t>予測モデル</a:t>
            </a:r>
            <a:r>
              <a:rPr kumimoji="1" lang="ja-JP" altLang="en-US" dirty="0" smtClean="0"/>
              <a:t>の作成の例</a:t>
            </a:r>
            <a:endParaRPr kumimoji="1" lang="en-US" altLang="ja-JP" dirty="0" smtClean="0"/>
          </a:p>
          <a:p>
            <a:endParaRPr kumimoji="1" lang="ja-JP" altLang="en-US" dirty="0"/>
          </a:p>
        </p:txBody>
      </p:sp>
    </p:spTree>
    <p:extLst>
      <p:ext uri="{BB962C8B-B14F-4D97-AF65-F5344CB8AC3E}">
        <p14:creationId xmlns:p14="http://schemas.microsoft.com/office/powerpoint/2010/main" val="4187428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１０年後の最も魅力的な職業は</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descr="http://farm4.staticflickr.com/3828/10924534933_426793e35e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53" y="1556792"/>
            <a:ext cx="76200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04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アトリビューション分析</a:t>
            </a:r>
            <a:endParaRPr kumimoji="1" lang="ja-JP" altLang="en-US" dirty="0"/>
          </a:p>
        </p:txBody>
      </p:sp>
      <p:sp>
        <p:nvSpPr>
          <p:cNvPr id="2" name="正方形/長方形 1"/>
          <p:cNvSpPr/>
          <p:nvPr/>
        </p:nvSpPr>
        <p:spPr>
          <a:xfrm>
            <a:off x="2286000" y="2967335"/>
            <a:ext cx="4572000" cy="1200329"/>
          </a:xfrm>
          <a:prstGeom prst="rect">
            <a:avLst/>
          </a:prstGeom>
        </p:spPr>
        <p:txBody>
          <a:bodyPr>
            <a:spAutoFit/>
          </a:bodyPr>
          <a:lstStyle/>
          <a:p>
            <a:r>
              <a:rPr lang="ja-JP" altLang="en-US" dirty="0"/>
              <a:t>より多くのデータを分析し、正確に広告の効果を把握</a:t>
            </a:r>
            <a:r>
              <a:rPr lang="ja-JP" altLang="en-US" dirty="0" smtClean="0"/>
              <a:t>する「</a:t>
            </a:r>
            <a:r>
              <a:rPr lang="ja-JP" altLang="en-US" dirty="0"/>
              <a:t>アトリビューション分析」。コンバージョンに対する各広告の貢献度を算出する</a:t>
            </a:r>
            <a:r>
              <a:rPr lang="ja-JP" altLang="en-US" dirty="0" smtClean="0"/>
              <a:t>方法論。</a:t>
            </a:r>
            <a:endParaRPr lang="ja-JP" altLang="en-US" dirty="0"/>
          </a:p>
        </p:txBody>
      </p:sp>
    </p:spTree>
    <p:extLst>
      <p:ext uri="{BB962C8B-B14F-4D97-AF65-F5344CB8AC3E}">
        <p14:creationId xmlns:p14="http://schemas.microsoft.com/office/powerpoint/2010/main" val="2984117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88" y="332656"/>
            <a:ext cx="9626424"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11560" y="1124744"/>
            <a:ext cx="7848872" cy="864096"/>
          </a:xfrm>
          <a:prstGeom prst="rect">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 name="正方形/長方形 4"/>
          <p:cNvSpPr/>
          <p:nvPr/>
        </p:nvSpPr>
        <p:spPr>
          <a:xfrm>
            <a:off x="5868144" y="3356992"/>
            <a:ext cx="2520280" cy="2160240"/>
          </a:xfrm>
          <a:prstGeom prst="rect">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正方形/長方形 5"/>
          <p:cNvSpPr/>
          <p:nvPr/>
        </p:nvSpPr>
        <p:spPr>
          <a:xfrm>
            <a:off x="3196463" y="3244334"/>
            <a:ext cx="275107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ja-JP" altLang="en-US" dirty="0" smtClean="0"/>
              <a:t>クリック率は約０．１％程度</a:t>
            </a:r>
            <a:endParaRPr lang="ja-JP" altLang="en-US" dirty="0"/>
          </a:p>
        </p:txBody>
      </p:sp>
    </p:spTree>
    <p:extLst>
      <p:ext uri="{BB962C8B-B14F-4D97-AF65-F5344CB8AC3E}">
        <p14:creationId xmlns:p14="http://schemas.microsoft.com/office/powerpoint/2010/main" val="1118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9" y="185597"/>
            <a:ext cx="9465629"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1043608" y="1484784"/>
            <a:ext cx="5040560" cy="302433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正方形/長方形 2"/>
          <p:cNvSpPr/>
          <p:nvPr/>
        </p:nvSpPr>
        <p:spPr>
          <a:xfrm>
            <a:off x="6156176" y="1556792"/>
            <a:ext cx="2304256" cy="518457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915816" y="4797152"/>
            <a:ext cx="25971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ja-JP" altLang="en-US" dirty="0" smtClean="0"/>
              <a:t>クリック率は１～５％程度</a:t>
            </a:r>
            <a:endParaRPr lang="ja-JP" altLang="en-US" dirty="0"/>
          </a:p>
        </p:txBody>
      </p:sp>
    </p:spTree>
    <p:extLst>
      <p:ext uri="{BB962C8B-B14F-4D97-AF65-F5344CB8AC3E}">
        <p14:creationId xmlns:p14="http://schemas.microsoft.com/office/powerpoint/2010/main" val="59599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60" y="3140968"/>
            <a:ext cx="7909538" cy="584775"/>
          </a:xfrm>
          <a:prstGeom prst="rect">
            <a:avLst/>
          </a:prstGeom>
        </p:spPr>
        <p:txBody>
          <a:bodyPr wrap="none">
            <a:spAutoFit/>
          </a:bodyPr>
          <a:lstStyle/>
          <a:p>
            <a:r>
              <a:rPr lang="en-US" altLang="ja-JP" sz="3200" dirty="0" smtClean="0"/>
              <a:t>Q:</a:t>
            </a:r>
            <a:r>
              <a:rPr lang="ja-JP" altLang="en-US" sz="3200" dirty="0" smtClean="0"/>
              <a:t>クリック率</a:t>
            </a:r>
            <a:r>
              <a:rPr lang="ja-JP" altLang="en-US" sz="3200" dirty="0"/>
              <a:t>が高い広告が良い広告なのか？</a:t>
            </a:r>
          </a:p>
        </p:txBody>
      </p:sp>
    </p:spTree>
    <p:extLst>
      <p:ext uri="{BB962C8B-B14F-4D97-AF65-F5344CB8AC3E}">
        <p14:creationId xmlns:p14="http://schemas.microsoft.com/office/powerpoint/2010/main" val="3989412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63688" y="548680"/>
            <a:ext cx="5238328" cy="1938992"/>
          </a:xfrm>
          <a:prstGeom prst="rect">
            <a:avLst/>
          </a:prstGeom>
        </p:spPr>
        <p:txBody>
          <a:bodyPr wrap="square">
            <a:spAutoFit/>
          </a:bodyPr>
          <a:lstStyle/>
          <a:p>
            <a:r>
              <a:rPr lang="ja-JP" altLang="en-US" sz="2000" dirty="0" smtClean="0"/>
              <a:t>あるユーザーの行動：</a:t>
            </a:r>
            <a:endParaRPr lang="en-US" altLang="ja-JP" sz="2000" dirty="0" smtClean="0"/>
          </a:p>
          <a:p>
            <a:endParaRPr lang="en-US" altLang="ja-JP" sz="2000" dirty="0" smtClean="0"/>
          </a:p>
          <a:p>
            <a:r>
              <a:rPr lang="ja-JP" altLang="en-US" sz="2000" dirty="0" smtClean="0"/>
              <a:t>１</a:t>
            </a:r>
            <a:r>
              <a:rPr lang="ja-JP" altLang="en-US" sz="2000" dirty="0"/>
              <a:t>　</a:t>
            </a:r>
            <a:r>
              <a:rPr lang="en-US" altLang="ja-JP" sz="2000" dirty="0"/>
              <a:t>We</a:t>
            </a:r>
            <a:r>
              <a:rPr lang="ja-JP" altLang="en-US" sz="2000" dirty="0" err="1"/>
              <a:t>ｂ</a:t>
            </a:r>
            <a:r>
              <a:rPr lang="ja-JP" altLang="en-US" sz="2000" dirty="0"/>
              <a:t>サイトで商品の広告</a:t>
            </a:r>
            <a:r>
              <a:rPr lang="en-US" altLang="ja-JP" sz="2000" dirty="0"/>
              <a:t>A</a:t>
            </a:r>
            <a:r>
              <a:rPr lang="ja-JP" altLang="en-US" sz="2000" dirty="0" smtClean="0"/>
              <a:t>を</a:t>
            </a:r>
            <a:r>
              <a:rPr lang="ja-JP" altLang="en-US" sz="2000" b="1" dirty="0" smtClean="0">
                <a:solidFill>
                  <a:srgbClr val="FF0000"/>
                </a:solidFill>
              </a:rPr>
              <a:t>見た</a:t>
            </a:r>
            <a:endParaRPr lang="ja-JP" altLang="en-US" sz="2000" b="1" dirty="0">
              <a:solidFill>
                <a:srgbClr val="FF0000"/>
              </a:solidFill>
            </a:endParaRPr>
          </a:p>
          <a:p>
            <a:r>
              <a:rPr lang="ja-JP" altLang="en-US" sz="2000" dirty="0"/>
              <a:t>２　別の</a:t>
            </a:r>
            <a:r>
              <a:rPr lang="en-US" altLang="ja-JP" sz="2000" dirty="0"/>
              <a:t>Web</a:t>
            </a:r>
            <a:r>
              <a:rPr lang="ja-JP" altLang="en-US" sz="2000" dirty="0"/>
              <a:t>サイトで同じ商品の広告</a:t>
            </a:r>
            <a:r>
              <a:rPr lang="en-US" altLang="ja-JP" sz="2000" dirty="0"/>
              <a:t>B</a:t>
            </a:r>
            <a:r>
              <a:rPr lang="ja-JP" altLang="en-US" sz="2000" dirty="0"/>
              <a:t>を</a:t>
            </a:r>
            <a:r>
              <a:rPr lang="ja-JP" altLang="en-US" sz="2000" b="1" dirty="0">
                <a:solidFill>
                  <a:srgbClr val="FF0000"/>
                </a:solidFill>
              </a:rPr>
              <a:t>見た</a:t>
            </a:r>
          </a:p>
          <a:p>
            <a:r>
              <a:rPr lang="ja-JP" altLang="en-US" sz="2000" dirty="0"/>
              <a:t>３　検索広告</a:t>
            </a:r>
            <a:r>
              <a:rPr lang="en-US" altLang="ja-JP" sz="2000" dirty="0"/>
              <a:t>C</a:t>
            </a:r>
            <a:r>
              <a:rPr lang="ja-JP" altLang="en-US" sz="2000" dirty="0"/>
              <a:t>を</a:t>
            </a:r>
            <a:r>
              <a:rPr lang="ja-JP" altLang="en-US" sz="2000" b="1" dirty="0">
                <a:solidFill>
                  <a:srgbClr val="FF0000"/>
                </a:solidFill>
              </a:rPr>
              <a:t>クリックして</a:t>
            </a:r>
            <a:r>
              <a:rPr lang="en-US" altLang="ja-JP" sz="2000" dirty="0"/>
              <a:t>EC</a:t>
            </a:r>
            <a:r>
              <a:rPr lang="ja-JP" altLang="en-US" sz="2000" dirty="0"/>
              <a:t>サイトへ飛んだ</a:t>
            </a:r>
          </a:p>
          <a:p>
            <a:r>
              <a:rPr lang="ja-JP" altLang="en-US" sz="2000" dirty="0"/>
              <a:t>４　</a:t>
            </a:r>
            <a:r>
              <a:rPr lang="en-US" altLang="ja-JP" sz="2000" dirty="0"/>
              <a:t>EC</a:t>
            </a:r>
            <a:r>
              <a:rPr lang="ja-JP" altLang="en-US" sz="2000" dirty="0"/>
              <a:t>サイトでその商品を購入した</a:t>
            </a:r>
          </a:p>
        </p:txBody>
      </p:sp>
      <p:sp>
        <p:nvSpPr>
          <p:cNvPr id="3" name="下矢印 2"/>
          <p:cNvSpPr/>
          <p:nvPr/>
        </p:nvSpPr>
        <p:spPr>
          <a:xfrm>
            <a:off x="3662772" y="2816932"/>
            <a:ext cx="144016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096852" y="3933056"/>
            <a:ext cx="4572000" cy="1938992"/>
          </a:xfrm>
          <a:prstGeom prst="rect">
            <a:avLst/>
          </a:prstGeom>
        </p:spPr>
        <p:txBody>
          <a:bodyPr>
            <a:spAutoFit/>
          </a:bodyPr>
          <a:lstStyle/>
          <a:p>
            <a:r>
              <a:rPr lang="ja-JP" altLang="en-US" sz="2000" dirty="0"/>
              <a:t>ラストクリック偏重</a:t>
            </a:r>
            <a:r>
              <a:rPr lang="ja-JP" altLang="en-US" sz="2000" dirty="0" smtClean="0"/>
              <a:t>主義</a:t>
            </a:r>
            <a:endParaRPr lang="en-US" altLang="ja-JP" sz="2000" dirty="0" smtClean="0"/>
          </a:p>
          <a:p>
            <a:endParaRPr lang="ja-JP" altLang="en-US" sz="2000" dirty="0"/>
          </a:p>
          <a:p>
            <a:r>
              <a:rPr lang="ja-JP" altLang="en-US" sz="2000" dirty="0"/>
              <a:t>見られただけの広告</a:t>
            </a:r>
            <a:r>
              <a:rPr lang="en-US" altLang="ja-JP" sz="2000" dirty="0"/>
              <a:t>A</a:t>
            </a:r>
            <a:r>
              <a:rPr lang="ja-JP" altLang="en-US" sz="2000" dirty="0"/>
              <a:t>と</a:t>
            </a:r>
            <a:r>
              <a:rPr lang="en-US" altLang="ja-JP" sz="2000" dirty="0"/>
              <a:t>B</a:t>
            </a:r>
            <a:r>
              <a:rPr lang="ja-JP" altLang="en-US" sz="2000" dirty="0"/>
              <a:t>は効果が</a:t>
            </a:r>
            <a:r>
              <a:rPr lang="ja-JP" altLang="en-US" sz="2000" dirty="0" smtClean="0"/>
              <a:t>なかった。最後</a:t>
            </a:r>
            <a:r>
              <a:rPr lang="ja-JP" altLang="en-US" sz="2000" dirty="0"/>
              <a:t>にクリックされた広告</a:t>
            </a:r>
            <a:r>
              <a:rPr lang="en-US" altLang="ja-JP" sz="2000" dirty="0"/>
              <a:t>C</a:t>
            </a:r>
            <a:r>
              <a:rPr lang="ja-JP" altLang="en-US" sz="2000" dirty="0"/>
              <a:t>だけが効果が</a:t>
            </a:r>
            <a:r>
              <a:rPr lang="ja-JP" altLang="en-US" sz="2000" dirty="0" smtClean="0"/>
              <a:t>あったという従来のネット広告の評価方法。</a:t>
            </a:r>
            <a:endParaRPr lang="ja-JP" altLang="en-US" sz="2000" dirty="0"/>
          </a:p>
        </p:txBody>
      </p:sp>
    </p:spTree>
    <p:extLst>
      <p:ext uri="{BB962C8B-B14F-4D97-AF65-F5344CB8AC3E}">
        <p14:creationId xmlns:p14="http://schemas.microsoft.com/office/powerpoint/2010/main" val="3561099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7664" y="1988840"/>
            <a:ext cx="5400600" cy="3046988"/>
          </a:xfrm>
          <a:prstGeom prst="rect">
            <a:avLst/>
          </a:prstGeom>
        </p:spPr>
        <p:txBody>
          <a:bodyPr wrap="square">
            <a:spAutoFit/>
          </a:bodyPr>
          <a:lstStyle/>
          <a:p>
            <a:r>
              <a:rPr lang="ja-JP" altLang="en-US" sz="2400" dirty="0" smtClean="0"/>
              <a:t>複数の広告に接触して購入</a:t>
            </a:r>
            <a:r>
              <a:rPr lang="ja-JP" altLang="en-US" sz="2400" dirty="0"/>
              <a:t>に</a:t>
            </a:r>
            <a:r>
              <a:rPr lang="ja-JP" altLang="en-US" sz="2400" dirty="0" smtClean="0"/>
              <a:t>いたった消費者のデータを分析をすると、</a:t>
            </a:r>
            <a:r>
              <a:rPr lang="en-US" altLang="ja-JP" sz="2400" dirty="0" smtClean="0"/>
              <a:t>9</a:t>
            </a:r>
            <a:r>
              <a:rPr lang="ja-JP" altLang="en-US" sz="2400" dirty="0"/>
              <a:t>割はバナー広告をクリック</a:t>
            </a:r>
            <a:r>
              <a:rPr lang="ja-JP" altLang="en-US" sz="2400" dirty="0" smtClean="0"/>
              <a:t>しないという事実（国内、海外）が判明している。</a:t>
            </a:r>
            <a:endParaRPr lang="en-US" altLang="ja-JP" sz="2400" dirty="0" smtClean="0"/>
          </a:p>
          <a:p>
            <a:endParaRPr lang="en-US" altLang="ja-JP" sz="2400" dirty="0"/>
          </a:p>
          <a:p>
            <a:r>
              <a:rPr lang="ja-JP" altLang="en-US" sz="2400" dirty="0" smtClean="0"/>
              <a:t>つまりネット</a:t>
            </a:r>
            <a:r>
              <a:rPr lang="ja-JP" altLang="en-US" sz="2400" dirty="0"/>
              <a:t>広告の多くはクリックされない</a:t>
            </a:r>
            <a:r>
              <a:rPr lang="ja-JP" altLang="en-US" sz="2400" dirty="0" smtClean="0"/>
              <a:t>広告である。では</a:t>
            </a:r>
            <a:r>
              <a:rPr lang="en-US" altLang="ja-JP" sz="2400" dirty="0" smtClean="0"/>
              <a:t>9</a:t>
            </a:r>
            <a:r>
              <a:rPr lang="ja-JP" altLang="en-US" sz="2400" dirty="0" smtClean="0"/>
              <a:t>割の広告は効果がないのか？</a:t>
            </a:r>
            <a:endParaRPr lang="ja-JP" altLang="en-US" sz="2400" dirty="0"/>
          </a:p>
        </p:txBody>
      </p:sp>
    </p:spTree>
    <p:extLst>
      <p:ext uri="{BB962C8B-B14F-4D97-AF65-F5344CB8AC3E}">
        <p14:creationId xmlns:p14="http://schemas.microsoft.com/office/powerpoint/2010/main" val="2332201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388790243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正方形/長方形 2"/>
          <p:cNvSpPr/>
          <p:nvPr/>
        </p:nvSpPr>
        <p:spPr>
          <a:xfrm>
            <a:off x="2843808" y="332656"/>
            <a:ext cx="3005951" cy="769441"/>
          </a:xfrm>
          <a:prstGeom prst="rect">
            <a:avLst/>
          </a:prstGeom>
        </p:spPr>
        <p:txBody>
          <a:bodyPr wrap="none">
            <a:spAutoFit/>
          </a:bodyPr>
          <a:lstStyle/>
          <a:p>
            <a:r>
              <a:rPr lang="ja-JP" altLang="en-US" sz="4400" dirty="0"/>
              <a:t>広告の効果</a:t>
            </a:r>
          </a:p>
        </p:txBody>
      </p:sp>
    </p:spTree>
    <p:extLst>
      <p:ext uri="{BB962C8B-B14F-4D97-AF65-F5344CB8AC3E}">
        <p14:creationId xmlns:p14="http://schemas.microsoft.com/office/powerpoint/2010/main" val="1304488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07504" y="469091"/>
            <a:ext cx="8928992" cy="2731111"/>
            <a:chOff x="107504" y="469091"/>
            <a:chExt cx="8928992" cy="2731111"/>
          </a:xfrm>
        </p:grpSpPr>
        <p:graphicFrame>
          <p:nvGraphicFramePr>
            <p:cNvPr id="3" name="図表 2"/>
            <p:cNvGraphicFramePr/>
            <p:nvPr>
              <p:extLst>
                <p:ext uri="{D42A27DB-BD31-4B8C-83A1-F6EECF244321}">
                  <p14:modId xmlns:p14="http://schemas.microsoft.com/office/powerpoint/2010/main" val="4241403935"/>
                </p:ext>
              </p:extLst>
            </p:nvPr>
          </p:nvGraphicFramePr>
          <p:xfrm>
            <a:off x="107504" y="469091"/>
            <a:ext cx="8928992"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正方形/長方形 4"/>
            <p:cNvSpPr/>
            <p:nvPr/>
          </p:nvSpPr>
          <p:spPr>
            <a:xfrm>
              <a:off x="2286000" y="2276872"/>
              <a:ext cx="4572000" cy="923330"/>
            </a:xfrm>
            <a:prstGeom prst="rect">
              <a:avLst/>
            </a:prstGeom>
          </p:spPr>
          <p:txBody>
            <a:bodyPr>
              <a:spAutoFit/>
            </a:bodyPr>
            <a:lstStyle/>
            <a:p>
              <a:r>
                <a:rPr lang="en-US" altLang="ja-JP" dirty="0" smtClean="0"/>
                <a:t>AIDMA</a:t>
              </a:r>
              <a:r>
                <a:rPr lang="ja-JP" altLang="en-US" dirty="0" smtClean="0"/>
                <a:t>モデル。米国</a:t>
              </a:r>
              <a:r>
                <a:rPr lang="ja-JP" altLang="en-US" dirty="0"/>
                <a:t>のマーケッター　サミュエル・ローランド・ホールが１９２０年代に提唱した古典的な</a:t>
              </a:r>
              <a:r>
                <a:rPr lang="ja-JP" altLang="en-US" dirty="0" smtClean="0"/>
                <a:t>モデル。</a:t>
              </a:r>
              <a:endParaRPr lang="ja-JP" altLang="en-US" dirty="0"/>
            </a:p>
          </p:txBody>
        </p:sp>
      </p:grpSp>
      <p:grpSp>
        <p:nvGrpSpPr>
          <p:cNvPr id="11" name="グループ化 10"/>
          <p:cNvGrpSpPr/>
          <p:nvPr/>
        </p:nvGrpSpPr>
        <p:grpSpPr>
          <a:xfrm>
            <a:off x="107504" y="3501008"/>
            <a:ext cx="8928992" cy="2867546"/>
            <a:chOff x="107504" y="3501008"/>
            <a:chExt cx="8928992" cy="2867546"/>
          </a:xfrm>
        </p:grpSpPr>
        <p:graphicFrame>
          <p:nvGraphicFramePr>
            <p:cNvPr id="7" name="図表 6"/>
            <p:cNvGraphicFramePr/>
            <p:nvPr>
              <p:extLst>
                <p:ext uri="{D42A27DB-BD31-4B8C-83A1-F6EECF244321}">
                  <p14:modId xmlns:p14="http://schemas.microsoft.com/office/powerpoint/2010/main" val="2786766555"/>
                </p:ext>
              </p:extLst>
            </p:nvPr>
          </p:nvGraphicFramePr>
          <p:xfrm>
            <a:off x="107504" y="3501008"/>
            <a:ext cx="8928992" cy="2232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正方形/長方形 5"/>
            <p:cNvSpPr/>
            <p:nvPr/>
          </p:nvSpPr>
          <p:spPr>
            <a:xfrm>
              <a:off x="2286000" y="5445224"/>
              <a:ext cx="4572000" cy="923330"/>
            </a:xfrm>
            <a:prstGeom prst="rect">
              <a:avLst/>
            </a:prstGeom>
          </p:spPr>
          <p:txBody>
            <a:bodyPr>
              <a:spAutoFit/>
            </a:bodyPr>
            <a:lstStyle/>
            <a:p>
              <a:r>
                <a:rPr lang="ja-JP" altLang="en-US" dirty="0"/>
                <a:t>ネット時代になってから広告代理店の電通等により、検索行動やクチコミの要素を加えた</a:t>
              </a:r>
              <a:r>
                <a:rPr lang="en-US" altLang="ja-JP" dirty="0"/>
                <a:t>AISAS</a:t>
              </a:r>
              <a:r>
                <a:rPr lang="ja-JP" altLang="en-US" dirty="0"/>
                <a:t>という改良モデル</a:t>
              </a:r>
            </a:p>
          </p:txBody>
        </p:sp>
      </p:grpSp>
      <p:sp>
        <p:nvSpPr>
          <p:cNvPr id="8" name="下矢印 7"/>
          <p:cNvSpPr/>
          <p:nvPr/>
        </p:nvSpPr>
        <p:spPr>
          <a:xfrm>
            <a:off x="3923927" y="3356992"/>
            <a:ext cx="129614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489696" y="0"/>
            <a:ext cx="4737194" cy="1200329"/>
          </a:xfrm>
          <a:prstGeom prst="rect">
            <a:avLst/>
          </a:prstGeom>
        </p:spPr>
        <p:txBody>
          <a:bodyPr wrap="none">
            <a:spAutoFit/>
          </a:bodyPr>
          <a:lstStyle/>
          <a:p>
            <a:r>
              <a:rPr lang="en-US" altLang="ja-JP" sz="3600" dirty="0"/>
              <a:t>AIDMA</a:t>
            </a:r>
            <a:r>
              <a:rPr lang="ja-JP" altLang="en-US" sz="3600" dirty="0"/>
              <a:t>から</a:t>
            </a:r>
            <a:r>
              <a:rPr lang="en-US" altLang="ja-JP" sz="3600" dirty="0"/>
              <a:t>AISAS</a:t>
            </a:r>
            <a:r>
              <a:rPr lang="ja-JP" altLang="en-US" sz="3600" dirty="0" smtClean="0"/>
              <a:t>へ</a:t>
            </a:r>
            <a:endParaRPr lang="en-US" altLang="ja-JP" sz="3600" dirty="0" smtClean="0"/>
          </a:p>
          <a:p>
            <a:r>
              <a:rPr lang="ja-JP" altLang="en-US" sz="3600" dirty="0"/>
              <a:t>態度変容モデル</a:t>
            </a:r>
            <a:r>
              <a:rPr lang="ja-JP" altLang="en-US" sz="3600" dirty="0" smtClean="0"/>
              <a:t>の深化</a:t>
            </a:r>
            <a:endParaRPr lang="ja-JP" altLang="en-US" sz="3600" dirty="0"/>
          </a:p>
        </p:txBody>
      </p:sp>
      <p:grpSp>
        <p:nvGrpSpPr>
          <p:cNvPr id="13" name="グループ化 12"/>
          <p:cNvGrpSpPr/>
          <p:nvPr/>
        </p:nvGrpSpPr>
        <p:grpSpPr>
          <a:xfrm>
            <a:off x="1639669" y="1412776"/>
            <a:ext cx="5915958" cy="432275"/>
            <a:chOff x="1639669" y="1412776"/>
            <a:chExt cx="5915958" cy="432275"/>
          </a:xfrm>
        </p:grpSpPr>
        <p:sp>
          <p:nvSpPr>
            <p:cNvPr id="12" name="正方形/長方形 11"/>
            <p:cNvSpPr/>
            <p:nvPr/>
          </p:nvSpPr>
          <p:spPr>
            <a:xfrm>
              <a:off x="1639669" y="1412776"/>
              <a:ext cx="697627" cy="40011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ja-JP" altLang="en-US" sz="2000" b="1" dirty="0"/>
                <a:t>広告</a:t>
              </a:r>
            </a:p>
          </p:txBody>
        </p:sp>
        <p:sp>
          <p:nvSpPr>
            <p:cNvPr id="15" name="正方形/長方形 14"/>
            <p:cNvSpPr/>
            <p:nvPr/>
          </p:nvSpPr>
          <p:spPr>
            <a:xfrm>
              <a:off x="3419872" y="1412776"/>
              <a:ext cx="697627" cy="40011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ja-JP" altLang="en-US" sz="2000" b="1" dirty="0"/>
                <a:t>広告</a:t>
              </a:r>
            </a:p>
          </p:txBody>
        </p:sp>
        <p:sp>
          <p:nvSpPr>
            <p:cNvPr id="16" name="正方形/長方形 15"/>
            <p:cNvSpPr/>
            <p:nvPr/>
          </p:nvSpPr>
          <p:spPr>
            <a:xfrm>
              <a:off x="5148064" y="1412776"/>
              <a:ext cx="697627" cy="40011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ja-JP" altLang="en-US" sz="2000" b="1" dirty="0"/>
                <a:t>広告</a:t>
              </a:r>
            </a:p>
          </p:txBody>
        </p:sp>
        <p:sp>
          <p:nvSpPr>
            <p:cNvPr id="17" name="正方形/長方形 16"/>
            <p:cNvSpPr/>
            <p:nvPr/>
          </p:nvSpPr>
          <p:spPr>
            <a:xfrm>
              <a:off x="6858000" y="1444941"/>
              <a:ext cx="697627" cy="40011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ja-JP" altLang="en-US" sz="2000" b="1" dirty="0"/>
                <a:t>広告</a:t>
              </a:r>
            </a:p>
          </p:txBody>
        </p:sp>
      </p:grpSp>
      <p:grpSp>
        <p:nvGrpSpPr>
          <p:cNvPr id="19" name="グループ化 18"/>
          <p:cNvGrpSpPr/>
          <p:nvPr/>
        </p:nvGrpSpPr>
        <p:grpSpPr>
          <a:xfrm>
            <a:off x="1792069" y="4437112"/>
            <a:ext cx="5915958" cy="432275"/>
            <a:chOff x="1639669" y="1412776"/>
            <a:chExt cx="5915958" cy="432275"/>
          </a:xfrm>
        </p:grpSpPr>
        <p:sp>
          <p:nvSpPr>
            <p:cNvPr id="20" name="正方形/長方形 19"/>
            <p:cNvSpPr/>
            <p:nvPr/>
          </p:nvSpPr>
          <p:spPr>
            <a:xfrm>
              <a:off x="1639669" y="1412776"/>
              <a:ext cx="697627" cy="40011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ja-JP" altLang="en-US" sz="2000" b="1" dirty="0"/>
                <a:t>広告</a:t>
              </a:r>
            </a:p>
          </p:txBody>
        </p:sp>
        <p:sp>
          <p:nvSpPr>
            <p:cNvPr id="21" name="正方形/長方形 20"/>
            <p:cNvSpPr/>
            <p:nvPr/>
          </p:nvSpPr>
          <p:spPr>
            <a:xfrm>
              <a:off x="3419872" y="1412776"/>
              <a:ext cx="697627" cy="40011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ja-JP" altLang="en-US" sz="2000" b="1" dirty="0"/>
                <a:t>広告</a:t>
              </a:r>
            </a:p>
          </p:txBody>
        </p:sp>
        <p:sp>
          <p:nvSpPr>
            <p:cNvPr id="22" name="正方形/長方形 21"/>
            <p:cNvSpPr/>
            <p:nvPr/>
          </p:nvSpPr>
          <p:spPr>
            <a:xfrm>
              <a:off x="5148064" y="1412776"/>
              <a:ext cx="697627" cy="40011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ja-JP" altLang="en-US" sz="2000" b="1" dirty="0"/>
                <a:t>広告</a:t>
              </a:r>
            </a:p>
          </p:txBody>
        </p:sp>
        <p:sp>
          <p:nvSpPr>
            <p:cNvPr id="23" name="正方形/長方形 22"/>
            <p:cNvSpPr/>
            <p:nvPr/>
          </p:nvSpPr>
          <p:spPr>
            <a:xfrm>
              <a:off x="6858000" y="1444941"/>
              <a:ext cx="697627" cy="40011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ja-JP" altLang="en-US" sz="2000" b="1" dirty="0"/>
                <a:t>広告</a:t>
              </a:r>
            </a:p>
          </p:txBody>
        </p:sp>
      </p:grpSp>
    </p:spTree>
    <p:extLst>
      <p:ext uri="{BB962C8B-B14F-4D97-AF65-F5344CB8AC3E}">
        <p14:creationId xmlns:p14="http://schemas.microsoft.com/office/powerpoint/2010/main" val="116391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6631"/>
            <a:ext cx="7416824" cy="6600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855387" y="3609061"/>
            <a:ext cx="3996444" cy="31085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800" dirty="0" smtClean="0"/>
              <a:t>アトリビューション分析</a:t>
            </a:r>
            <a:endParaRPr lang="en-US" altLang="ja-JP" sz="2800" dirty="0" smtClean="0"/>
          </a:p>
          <a:p>
            <a:endParaRPr lang="en-US" altLang="ja-JP" sz="2800" dirty="0" smtClean="0"/>
          </a:p>
          <a:p>
            <a:r>
              <a:rPr lang="ja-JP" altLang="en-US" sz="2800" dirty="0" smtClean="0"/>
              <a:t>広告配信の環境変化により近年、シュート</a:t>
            </a:r>
            <a:r>
              <a:rPr lang="ja-JP" altLang="en-US" sz="2800" dirty="0"/>
              <a:t>した広告だけでは</a:t>
            </a:r>
            <a:r>
              <a:rPr lang="ja-JP" altLang="en-US" sz="2800" dirty="0" smtClean="0"/>
              <a:t>なくアシスト</a:t>
            </a:r>
            <a:r>
              <a:rPr lang="ja-JP" altLang="en-US" sz="2800" dirty="0"/>
              <a:t>した広告も</a:t>
            </a:r>
            <a:r>
              <a:rPr lang="ja-JP" altLang="en-US" sz="2800" dirty="0" smtClean="0"/>
              <a:t>評価</a:t>
            </a:r>
            <a:r>
              <a:rPr lang="ja-JP" altLang="en-US" sz="2800" dirty="0"/>
              <a:t>すること</a:t>
            </a:r>
            <a:r>
              <a:rPr lang="ja-JP" altLang="en-US" sz="2800" dirty="0" smtClean="0"/>
              <a:t>ができるようになった。</a:t>
            </a:r>
            <a:endParaRPr lang="ja-JP" altLang="en-US" sz="2800" dirty="0"/>
          </a:p>
        </p:txBody>
      </p:sp>
    </p:spTree>
    <p:extLst>
      <p:ext uri="{BB962C8B-B14F-4D97-AF65-F5344CB8AC3E}">
        <p14:creationId xmlns:p14="http://schemas.microsoft.com/office/powerpoint/2010/main" val="1200917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マイル 2"/>
          <p:cNvSpPr/>
          <p:nvPr/>
        </p:nvSpPr>
        <p:spPr>
          <a:xfrm>
            <a:off x="251520" y="2888940"/>
            <a:ext cx="1080120" cy="100811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46854" y="1412776"/>
            <a:ext cx="87716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ja-JP" altLang="en-US" dirty="0" smtClean="0"/>
              <a:t>広告主</a:t>
            </a:r>
            <a:endParaRPr lang="ja-JP" altLang="en-US" dirty="0"/>
          </a:p>
        </p:txBody>
      </p:sp>
      <p:sp>
        <p:nvSpPr>
          <p:cNvPr id="5" name="正方形/長方形 4"/>
          <p:cNvSpPr/>
          <p:nvPr/>
        </p:nvSpPr>
        <p:spPr>
          <a:xfrm>
            <a:off x="3098531" y="188640"/>
            <a:ext cx="196470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dirty="0" smtClean="0"/>
              <a:t>広告配信サーバ</a:t>
            </a:r>
            <a:endParaRPr lang="ja-JP" altLang="en-US" dirty="0"/>
          </a:p>
        </p:txBody>
      </p:sp>
      <p:sp>
        <p:nvSpPr>
          <p:cNvPr id="7" name="フローチャート : 内部記憶 6"/>
          <p:cNvSpPr/>
          <p:nvPr/>
        </p:nvSpPr>
        <p:spPr>
          <a:xfrm>
            <a:off x="6892551" y="782380"/>
            <a:ext cx="864096" cy="1224136"/>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サイト</a:t>
            </a:r>
            <a:r>
              <a:rPr lang="en-US" altLang="ja-JP" dirty="0" smtClean="0"/>
              <a:t>W</a:t>
            </a:r>
            <a:endParaRPr kumimoji="1" lang="ja-JP" altLang="en-US" dirty="0"/>
          </a:p>
        </p:txBody>
      </p:sp>
      <p:sp>
        <p:nvSpPr>
          <p:cNvPr id="8" name="フローチャート : 内部記憶 7"/>
          <p:cNvSpPr/>
          <p:nvPr/>
        </p:nvSpPr>
        <p:spPr>
          <a:xfrm>
            <a:off x="6917703" y="2276872"/>
            <a:ext cx="864096" cy="1224136"/>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サイト</a:t>
            </a:r>
            <a:endParaRPr kumimoji="1" lang="en-US" altLang="ja-JP" dirty="0" smtClean="0"/>
          </a:p>
          <a:p>
            <a:pPr algn="ctr"/>
            <a:r>
              <a:rPr kumimoji="1" lang="en-US" altLang="ja-JP" dirty="0" smtClean="0"/>
              <a:t>X</a:t>
            </a:r>
            <a:endParaRPr kumimoji="1" lang="ja-JP" altLang="en-US" dirty="0"/>
          </a:p>
        </p:txBody>
      </p:sp>
      <p:sp>
        <p:nvSpPr>
          <p:cNvPr id="9" name="フローチャート : 内部記憶 8"/>
          <p:cNvSpPr/>
          <p:nvPr/>
        </p:nvSpPr>
        <p:spPr>
          <a:xfrm>
            <a:off x="6896676" y="3897052"/>
            <a:ext cx="864096" cy="1224136"/>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サイト</a:t>
            </a:r>
            <a:endParaRPr kumimoji="1" lang="en-US" altLang="ja-JP" dirty="0" smtClean="0"/>
          </a:p>
          <a:p>
            <a:pPr algn="ctr"/>
            <a:r>
              <a:rPr lang="en-US" altLang="ja-JP" dirty="0"/>
              <a:t>Y</a:t>
            </a:r>
            <a:endParaRPr kumimoji="1" lang="ja-JP" altLang="en-US" dirty="0"/>
          </a:p>
        </p:txBody>
      </p:sp>
      <p:sp>
        <p:nvSpPr>
          <p:cNvPr id="10" name="フローチャート : 内部記憶 9"/>
          <p:cNvSpPr/>
          <p:nvPr/>
        </p:nvSpPr>
        <p:spPr>
          <a:xfrm>
            <a:off x="6892551" y="5517232"/>
            <a:ext cx="864096" cy="1224136"/>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サイト</a:t>
            </a:r>
            <a:r>
              <a:rPr kumimoji="1" lang="en-US" altLang="ja-JP" dirty="0" smtClean="0"/>
              <a:t>Z</a:t>
            </a:r>
            <a:endParaRPr kumimoji="1" lang="ja-JP" altLang="en-US" dirty="0"/>
          </a:p>
        </p:txBody>
      </p:sp>
      <p:sp>
        <p:nvSpPr>
          <p:cNvPr id="11" name="正方形/長方形 10"/>
          <p:cNvSpPr/>
          <p:nvPr/>
        </p:nvSpPr>
        <p:spPr>
          <a:xfrm>
            <a:off x="6642585" y="188640"/>
            <a:ext cx="136402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ja-JP" dirty="0" smtClean="0"/>
              <a:t>Web</a:t>
            </a:r>
            <a:r>
              <a:rPr lang="ja-JP" altLang="en-US" dirty="0" smtClean="0"/>
              <a:t>メディア</a:t>
            </a:r>
            <a:endParaRPr lang="ja-JP" altLang="en-US" dirty="0"/>
          </a:p>
        </p:txBody>
      </p:sp>
      <p:sp>
        <p:nvSpPr>
          <p:cNvPr id="12" name="右矢印 11"/>
          <p:cNvSpPr/>
          <p:nvPr/>
        </p:nvSpPr>
        <p:spPr>
          <a:xfrm>
            <a:off x="1475656" y="2996952"/>
            <a:ext cx="1728192" cy="708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広告の入稿</a:t>
            </a:r>
            <a:endParaRPr kumimoji="1" lang="ja-JP" altLang="en-US" dirty="0"/>
          </a:p>
        </p:txBody>
      </p:sp>
      <p:sp>
        <p:nvSpPr>
          <p:cNvPr id="14" name="右矢印 13"/>
          <p:cNvSpPr/>
          <p:nvPr/>
        </p:nvSpPr>
        <p:spPr>
          <a:xfrm>
            <a:off x="5045189" y="1243081"/>
            <a:ext cx="1728192" cy="708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広告の出稿</a:t>
            </a:r>
            <a:endParaRPr kumimoji="1" lang="ja-JP" altLang="en-US" dirty="0"/>
          </a:p>
        </p:txBody>
      </p:sp>
      <p:sp>
        <p:nvSpPr>
          <p:cNvPr id="15" name="正方形/長方形 14"/>
          <p:cNvSpPr/>
          <p:nvPr/>
        </p:nvSpPr>
        <p:spPr>
          <a:xfrm>
            <a:off x="7956376" y="1195501"/>
            <a:ext cx="646331" cy="369332"/>
          </a:xfrm>
          <a:prstGeom prst="rect">
            <a:avLst/>
          </a:prstGeom>
        </p:spPr>
        <p:txBody>
          <a:bodyPr wrap="none">
            <a:spAutoFit/>
          </a:bodyPr>
          <a:lstStyle/>
          <a:p>
            <a:r>
              <a:rPr lang="ja-JP" altLang="en-US" dirty="0" smtClean="0"/>
              <a:t>表示</a:t>
            </a:r>
            <a:endParaRPr lang="ja-JP" altLang="en-US" dirty="0"/>
          </a:p>
        </p:txBody>
      </p:sp>
      <p:sp>
        <p:nvSpPr>
          <p:cNvPr id="16" name="正方形/長方形 15"/>
          <p:cNvSpPr/>
          <p:nvPr/>
        </p:nvSpPr>
        <p:spPr>
          <a:xfrm>
            <a:off x="7973820" y="2690012"/>
            <a:ext cx="646331" cy="369332"/>
          </a:xfrm>
          <a:prstGeom prst="rect">
            <a:avLst/>
          </a:prstGeom>
        </p:spPr>
        <p:txBody>
          <a:bodyPr wrap="none">
            <a:spAutoFit/>
          </a:bodyPr>
          <a:lstStyle/>
          <a:p>
            <a:r>
              <a:rPr lang="ja-JP" altLang="en-US" dirty="0" smtClean="0"/>
              <a:t>表示</a:t>
            </a:r>
            <a:endParaRPr lang="ja-JP" altLang="en-US" dirty="0"/>
          </a:p>
        </p:txBody>
      </p:sp>
      <p:sp>
        <p:nvSpPr>
          <p:cNvPr id="17" name="正方形/長方形 16"/>
          <p:cNvSpPr/>
          <p:nvPr/>
        </p:nvSpPr>
        <p:spPr>
          <a:xfrm>
            <a:off x="7956376" y="4324454"/>
            <a:ext cx="646331" cy="369332"/>
          </a:xfrm>
          <a:prstGeom prst="rect">
            <a:avLst/>
          </a:prstGeom>
        </p:spPr>
        <p:txBody>
          <a:bodyPr wrap="none">
            <a:spAutoFit/>
          </a:bodyPr>
          <a:lstStyle/>
          <a:p>
            <a:r>
              <a:rPr lang="ja-JP" altLang="en-US" dirty="0" smtClean="0"/>
              <a:t>表示</a:t>
            </a:r>
            <a:endParaRPr lang="ja-JP" altLang="en-US" dirty="0"/>
          </a:p>
        </p:txBody>
      </p:sp>
      <p:sp>
        <p:nvSpPr>
          <p:cNvPr id="18" name="正方形/長方形 17"/>
          <p:cNvSpPr/>
          <p:nvPr/>
        </p:nvSpPr>
        <p:spPr>
          <a:xfrm>
            <a:off x="7973820" y="6021288"/>
            <a:ext cx="898003" cy="369332"/>
          </a:xfrm>
          <a:prstGeom prst="rect">
            <a:avLst/>
          </a:prstGeom>
        </p:spPr>
        <p:txBody>
          <a:bodyPr wrap="none">
            <a:spAutoFit/>
          </a:bodyPr>
          <a:lstStyle/>
          <a:p>
            <a:r>
              <a:rPr lang="ja-JP" altLang="en-US" dirty="0" smtClean="0"/>
              <a:t>クリック</a:t>
            </a:r>
            <a:endParaRPr lang="ja-JP" altLang="en-US" dirty="0"/>
          </a:p>
        </p:txBody>
      </p:sp>
      <p:cxnSp>
        <p:nvCxnSpPr>
          <p:cNvPr id="24" name="直線矢印コネクタ 23"/>
          <p:cNvCxnSpPr/>
          <p:nvPr/>
        </p:nvCxnSpPr>
        <p:spPr>
          <a:xfrm flipH="1">
            <a:off x="5063239" y="6534882"/>
            <a:ext cx="149452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円柱 5"/>
          <p:cNvSpPr/>
          <p:nvPr/>
        </p:nvSpPr>
        <p:spPr>
          <a:xfrm>
            <a:off x="3363194" y="1007268"/>
            <a:ext cx="1440160" cy="8110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サイト</a:t>
            </a:r>
            <a:r>
              <a:rPr kumimoji="1" lang="en-US" altLang="ja-JP" dirty="0" smtClean="0"/>
              <a:t>W</a:t>
            </a:r>
            <a:r>
              <a:rPr kumimoji="1" lang="ja-JP" altLang="en-US" dirty="0" smtClean="0"/>
              <a:t>の</a:t>
            </a:r>
            <a:endParaRPr kumimoji="1" lang="en-US" altLang="ja-JP" dirty="0" smtClean="0"/>
          </a:p>
          <a:p>
            <a:pPr algn="ctr"/>
            <a:r>
              <a:rPr lang="ja-JP" altLang="en-US" dirty="0"/>
              <a:t>データ</a:t>
            </a:r>
            <a:endParaRPr kumimoji="1" lang="ja-JP" altLang="en-US" dirty="0"/>
          </a:p>
        </p:txBody>
      </p:sp>
      <p:sp>
        <p:nvSpPr>
          <p:cNvPr id="22" name="円柱 21"/>
          <p:cNvSpPr/>
          <p:nvPr/>
        </p:nvSpPr>
        <p:spPr>
          <a:xfrm>
            <a:off x="3360805" y="2469170"/>
            <a:ext cx="1440160" cy="8110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サイト</a:t>
            </a:r>
            <a:r>
              <a:rPr kumimoji="1" lang="en-US" altLang="ja-JP" dirty="0" smtClean="0"/>
              <a:t>X</a:t>
            </a:r>
            <a:r>
              <a:rPr kumimoji="1" lang="ja-JP" altLang="en-US" dirty="0" smtClean="0"/>
              <a:t>の</a:t>
            </a:r>
            <a:endParaRPr kumimoji="1" lang="en-US" altLang="ja-JP" dirty="0" smtClean="0"/>
          </a:p>
          <a:p>
            <a:pPr algn="ctr"/>
            <a:r>
              <a:rPr lang="ja-JP" altLang="en-US" dirty="0"/>
              <a:t>データ</a:t>
            </a:r>
            <a:endParaRPr kumimoji="1" lang="ja-JP" altLang="en-US" dirty="0"/>
          </a:p>
        </p:txBody>
      </p:sp>
      <p:sp>
        <p:nvSpPr>
          <p:cNvPr id="25" name="円柱 24"/>
          <p:cNvSpPr/>
          <p:nvPr/>
        </p:nvSpPr>
        <p:spPr>
          <a:xfrm>
            <a:off x="3363194" y="4103612"/>
            <a:ext cx="1440160" cy="8110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サイト</a:t>
            </a:r>
            <a:r>
              <a:rPr kumimoji="1" lang="en-US" altLang="ja-JP" dirty="0" smtClean="0"/>
              <a:t>Y</a:t>
            </a:r>
            <a:r>
              <a:rPr kumimoji="1" lang="ja-JP" altLang="en-US" dirty="0" smtClean="0"/>
              <a:t>の</a:t>
            </a:r>
            <a:endParaRPr kumimoji="1" lang="en-US" altLang="ja-JP" dirty="0" smtClean="0"/>
          </a:p>
          <a:p>
            <a:pPr algn="ctr"/>
            <a:r>
              <a:rPr lang="ja-JP" altLang="en-US" dirty="0"/>
              <a:t>データ</a:t>
            </a:r>
            <a:endParaRPr kumimoji="1" lang="ja-JP" altLang="en-US" dirty="0"/>
          </a:p>
        </p:txBody>
      </p:sp>
      <p:sp>
        <p:nvSpPr>
          <p:cNvPr id="27" name="円柱 26"/>
          <p:cNvSpPr/>
          <p:nvPr/>
        </p:nvSpPr>
        <p:spPr>
          <a:xfrm>
            <a:off x="3360805" y="5706055"/>
            <a:ext cx="1440160" cy="81101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サイト</a:t>
            </a:r>
            <a:r>
              <a:rPr kumimoji="1" lang="en-US" altLang="ja-JP" dirty="0" smtClean="0"/>
              <a:t>Z</a:t>
            </a:r>
            <a:r>
              <a:rPr kumimoji="1" lang="ja-JP" altLang="en-US" dirty="0" smtClean="0"/>
              <a:t>の</a:t>
            </a:r>
            <a:endParaRPr kumimoji="1" lang="en-US" altLang="ja-JP" dirty="0" smtClean="0"/>
          </a:p>
          <a:p>
            <a:pPr algn="ctr"/>
            <a:r>
              <a:rPr lang="ja-JP" altLang="en-US" dirty="0"/>
              <a:t>データ</a:t>
            </a:r>
            <a:endParaRPr kumimoji="1" lang="ja-JP" altLang="en-US" dirty="0"/>
          </a:p>
        </p:txBody>
      </p:sp>
      <p:cxnSp>
        <p:nvCxnSpPr>
          <p:cNvPr id="28" name="直線矢印コネクタ 27"/>
          <p:cNvCxnSpPr/>
          <p:nvPr/>
        </p:nvCxnSpPr>
        <p:spPr>
          <a:xfrm flipH="1">
            <a:off x="5012605" y="4914627"/>
            <a:ext cx="149452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直線矢印コネクタ 28"/>
          <p:cNvCxnSpPr/>
          <p:nvPr/>
        </p:nvCxnSpPr>
        <p:spPr>
          <a:xfrm flipH="1">
            <a:off x="5063239" y="3357104"/>
            <a:ext cx="149452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0" name="直線矢印コネクタ 29"/>
          <p:cNvCxnSpPr/>
          <p:nvPr/>
        </p:nvCxnSpPr>
        <p:spPr>
          <a:xfrm flipH="1">
            <a:off x="5063239" y="2006516"/>
            <a:ext cx="149452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2" name="右矢印 31"/>
          <p:cNvSpPr/>
          <p:nvPr/>
        </p:nvSpPr>
        <p:spPr>
          <a:xfrm>
            <a:off x="5012605" y="2571464"/>
            <a:ext cx="1728192" cy="708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広告の出稿</a:t>
            </a:r>
            <a:endParaRPr kumimoji="1" lang="ja-JP" altLang="en-US" dirty="0"/>
          </a:p>
        </p:txBody>
      </p:sp>
      <p:sp>
        <p:nvSpPr>
          <p:cNvPr id="33" name="右矢印 32"/>
          <p:cNvSpPr/>
          <p:nvPr/>
        </p:nvSpPr>
        <p:spPr>
          <a:xfrm>
            <a:off x="5063239" y="4100693"/>
            <a:ext cx="1728192" cy="708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広告の出稿</a:t>
            </a:r>
            <a:endParaRPr kumimoji="1" lang="ja-JP" altLang="en-US" dirty="0"/>
          </a:p>
        </p:txBody>
      </p:sp>
      <p:sp>
        <p:nvSpPr>
          <p:cNvPr id="34" name="右矢印 33"/>
          <p:cNvSpPr/>
          <p:nvPr/>
        </p:nvSpPr>
        <p:spPr>
          <a:xfrm>
            <a:off x="5063239" y="5666927"/>
            <a:ext cx="1728192" cy="708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広告の出稿</a:t>
            </a:r>
            <a:endParaRPr kumimoji="1" lang="ja-JP" altLang="en-US" dirty="0"/>
          </a:p>
        </p:txBody>
      </p:sp>
      <p:sp>
        <p:nvSpPr>
          <p:cNvPr id="13" name="正方形/長方形 12"/>
          <p:cNvSpPr/>
          <p:nvPr/>
        </p:nvSpPr>
        <p:spPr>
          <a:xfrm>
            <a:off x="386255" y="489992"/>
            <a:ext cx="242887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ja-JP" altLang="en-US" sz="3600" dirty="0"/>
              <a:t>昔のモデル</a:t>
            </a:r>
          </a:p>
        </p:txBody>
      </p:sp>
      <p:sp>
        <p:nvSpPr>
          <p:cNvPr id="19" name="正方形/長方形 18"/>
          <p:cNvSpPr/>
          <p:nvPr/>
        </p:nvSpPr>
        <p:spPr>
          <a:xfrm>
            <a:off x="685435" y="4451628"/>
            <a:ext cx="1997968" cy="1754326"/>
          </a:xfrm>
          <a:prstGeom prst="rect">
            <a:avLst/>
          </a:prstGeom>
        </p:spPr>
        <p:txBody>
          <a:bodyPr wrap="square">
            <a:spAutoFit/>
          </a:bodyPr>
          <a:lstStyle/>
          <a:p>
            <a:r>
              <a:rPr lang="ja-JP" altLang="en-US" b="1" dirty="0"/>
              <a:t>サイトを横断してデータを分析できない。ユーザーの行動をサイトをまたがって把握できない。</a:t>
            </a:r>
          </a:p>
        </p:txBody>
      </p:sp>
    </p:spTree>
    <p:extLst>
      <p:ext uri="{BB962C8B-B14F-4D97-AF65-F5344CB8AC3E}">
        <p14:creationId xmlns:p14="http://schemas.microsoft.com/office/powerpoint/2010/main" val="160013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home\Downloads\sbc23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20" y="18311"/>
            <a:ext cx="4169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355976" y="260648"/>
            <a:ext cx="4680520" cy="19082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dirty="0"/>
              <a:t>第一章　データサイエンティストとは何か</a:t>
            </a:r>
          </a:p>
          <a:p>
            <a:r>
              <a:rPr lang="ja-JP" altLang="en-US" dirty="0"/>
              <a:t>第二章　データサイエンティストならこう考える　</a:t>
            </a:r>
          </a:p>
          <a:p>
            <a:r>
              <a:rPr lang="ja-JP" altLang="en-US" dirty="0"/>
              <a:t>第三章　分析のツボを理解する</a:t>
            </a:r>
          </a:p>
          <a:p>
            <a:r>
              <a:rPr lang="ja-JP" altLang="en-US" dirty="0"/>
              <a:t>第四章　データで語る</a:t>
            </a:r>
            <a:r>
              <a:rPr lang="ja-JP" altLang="en-US" dirty="0" smtClean="0"/>
              <a:t>トレーニング</a:t>
            </a:r>
            <a:endParaRPr lang="ja-JP" altLang="en-US" dirty="0"/>
          </a:p>
          <a:p>
            <a:r>
              <a:rPr lang="ja-JP" altLang="en-US" dirty="0"/>
              <a:t>第五章　時代を変えるビジネスの担い手に</a:t>
            </a:r>
            <a:r>
              <a:rPr lang="ja-JP" altLang="en-US" dirty="0" smtClean="0"/>
              <a:t>なる</a:t>
            </a:r>
            <a:endParaRPr lang="en-US" altLang="ja-JP" dirty="0" smtClean="0"/>
          </a:p>
          <a:p>
            <a:r>
              <a:rPr lang="ja-JP" altLang="en-US" sz="1400" b="1" dirty="0" smtClean="0"/>
              <a:t>ソフトバンク、ヤフー、国立情報学研究所なお</a:t>
            </a:r>
            <a:r>
              <a:rPr lang="ja-JP" altLang="en-US" sz="1400" b="1" dirty="0" err="1" smtClean="0"/>
              <a:t>ｄ</a:t>
            </a:r>
            <a:r>
              <a:rPr lang="ja-JP" altLang="en-US" sz="1400" b="1" dirty="0" smtClean="0"/>
              <a:t>のデータサイエンティストのインタビュー</a:t>
            </a:r>
            <a:r>
              <a:rPr lang="en-US" altLang="ja-JP" sz="1400" b="1" dirty="0" smtClean="0"/>
              <a:t>5</a:t>
            </a:r>
            <a:r>
              <a:rPr lang="ja-JP" altLang="en-US" sz="1400" b="1" dirty="0" smtClean="0"/>
              <a:t>本</a:t>
            </a:r>
            <a:endParaRPr lang="ja-JP" altLang="en-US" sz="1400" b="1"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276872"/>
            <a:ext cx="3368833" cy="2601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005064"/>
            <a:ext cx="3579895" cy="2645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9151" y="3960062"/>
            <a:ext cx="4705350" cy="128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351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 磁気ディスク 1"/>
          <p:cNvSpPr/>
          <p:nvPr/>
        </p:nvSpPr>
        <p:spPr>
          <a:xfrm>
            <a:off x="3305673" y="2459326"/>
            <a:ext cx="1646859" cy="202951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さまざま</a:t>
            </a:r>
            <a:r>
              <a:rPr lang="ja-JP" altLang="en-US" dirty="0" smtClean="0"/>
              <a:t>な</a:t>
            </a:r>
            <a:endParaRPr lang="en-US" altLang="ja-JP" dirty="0" smtClean="0"/>
          </a:p>
          <a:p>
            <a:pPr algn="ctr"/>
            <a:r>
              <a:rPr kumimoji="1" lang="ja-JP" altLang="en-US" dirty="0" smtClean="0"/>
              <a:t>サイト</a:t>
            </a:r>
            <a:r>
              <a:rPr lang="ja-JP" altLang="en-US" dirty="0" smtClean="0"/>
              <a:t>の広告</a:t>
            </a:r>
            <a:endParaRPr lang="en-US" altLang="ja-JP" dirty="0" smtClean="0"/>
          </a:p>
          <a:p>
            <a:pPr algn="ctr"/>
            <a:r>
              <a:rPr kumimoji="1" lang="ja-JP" altLang="en-US" dirty="0"/>
              <a:t>表示数</a:t>
            </a:r>
            <a:r>
              <a:rPr kumimoji="1" lang="ja-JP" altLang="en-US" dirty="0" smtClean="0"/>
              <a:t>と</a:t>
            </a:r>
            <a:endParaRPr kumimoji="1" lang="en-US" altLang="ja-JP" dirty="0" smtClean="0"/>
          </a:p>
          <a:p>
            <a:pPr algn="ctr"/>
            <a:r>
              <a:rPr kumimoji="1" lang="ja-JP" altLang="en-US" dirty="0" smtClean="0"/>
              <a:t>クリック数</a:t>
            </a:r>
            <a:endParaRPr kumimoji="1" lang="ja-JP" altLang="en-US" dirty="0"/>
          </a:p>
        </p:txBody>
      </p:sp>
      <p:sp>
        <p:nvSpPr>
          <p:cNvPr id="3" name="スマイル 2"/>
          <p:cNvSpPr/>
          <p:nvPr/>
        </p:nvSpPr>
        <p:spPr>
          <a:xfrm>
            <a:off x="251520" y="2888940"/>
            <a:ext cx="1080120" cy="100811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46854" y="1412776"/>
            <a:ext cx="87716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ja-JP" altLang="en-US" dirty="0" smtClean="0"/>
              <a:t>広告主</a:t>
            </a:r>
            <a:endParaRPr lang="ja-JP" altLang="en-US" dirty="0"/>
          </a:p>
        </p:txBody>
      </p:sp>
      <p:sp>
        <p:nvSpPr>
          <p:cNvPr id="5" name="正方形/長方形 4"/>
          <p:cNvSpPr/>
          <p:nvPr/>
        </p:nvSpPr>
        <p:spPr>
          <a:xfrm>
            <a:off x="2987824" y="1414195"/>
            <a:ext cx="244827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dirty="0" smtClean="0"/>
              <a:t>第３者広告配信サーバ</a:t>
            </a:r>
            <a:endParaRPr lang="ja-JP" altLang="en-US" dirty="0"/>
          </a:p>
        </p:txBody>
      </p:sp>
      <p:sp>
        <p:nvSpPr>
          <p:cNvPr id="7" name="フローチャート : 内部記憶 6"/>
          <p:cNvSpPr/>
          <p:nvPr/>
        </p:nvSpPr>
        <p:spPr>
          <a:xfrm>
            <a:off x="6892551" y="782380"/>
            <a:ext cx="864096" cy="1224136"/>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サイト</a:t>
            </a:r>
            <a:r>
              <a:rPr lang="en-US" altLang="ja-JP" dirty="0" smtClean="0"/>
              <a:t>W</a:t>
            </a:r>
            <a:endParaRPr kumimoji="1" lang="ja-JP" altLang="en-US" dirty="0"/>
          </a:p>
        </p:txBody>
      </p:sp>
      <p:sp>
        <p:nvSpPr>
          <p:cNvPr id="8" name="フローチャート : 内部記憶 7"/>
          <p:cNvSpPr/>
          <p:nvPr/>
        </p:nvSpPr>
        <p:spPr>
          <a:xfrm>
            <a:off x="6917703" y="2276872"/>
            <a:ext cx="864096" cy="1224136"/>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サイト</a:t>
            </a:r>
            <a:endParaRPr kumimoji="1" lang="en-US" altLang="ja-JP" dirty="0" smtClean="0"/>
          </a:p>
          <a:p>
            <a:pPr algn="ctr"/>
            <a:r>
              <a:rPr kumimoji="1" lang="en-US" altLang="ja-JP" dirty="0" smtClean="0"/>
              <a:t>X</a:t>
            </a:r>
            <a:endParaRPr kumimoji="1" lang="ja-JP" altLang="en-US" dirty="0"/>
          </a:p>
        </p:txBody>
      </p:sp>
      <p:sp>
        <p:nvSpPr>
          <p:cNvPr id="9" name="フローチャート : 内部記憶 8"/>
          <p:cNvSpPr/>
          <p:nvPr/>
        </p:nvSpPr>
        <p:spPr>
          <a:xfrm>
            <a:off x="6896676" y="3897052"/>
            <a:ext cx="864096" cy="1224136"/>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サイト</a:t>
            </a:r>
            <a:endParaRPr kumimoji="1" lang="en-US" altLang="ja-JP" dirty="0" smtClean="0"/>
          </a:p>
          <a:p>
            <a:pPr algn="ctr"/>
            <a:r>
              <a:rPr lang="en-US" altLang="ja-JP" dirty="0"/>
              <a:t>Y</a:t>
            </a:r>
            <a:endParaRPr kumimoji="1" lang="ja-JP" altLang="en-US" dirty="0"/>
          </a:p>
        </p:txBody>
      </p:sp>
      <p:sp>
        <p:nvSpPr>
          <p:cNvPr id="10" name="フローチャート : 内部記憶 9"/>
          <p:cNvSpPr/>
          <p:nvPr/>
        </p:nvSpPr>
        <p:spPr>
          <a:xfrm>
            <a:off x="6892551" y="5517232"/>
            <a:ext cx="864096" cy="1224136"/>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サイト</a:t>
            </a:r>
            <a:r>
              <a:rPr kumimoji="1" lang="en-US" altLang="ja-JP" dirty="0" smtClean="0"/>
              <a:t>Z</a:t>
            </a:r>
            <a:endParaRPr kumimoji="1" lang="ja-JP" altLang="en-US" dirty="0"/>
          </a:p>
        </p:txBody>
      </p:sp>
      <p:sp>
        <p:nvSpPr>
          <p:cNvPr id="11" name="正方形/長方形 10"/>
          <p:cNvSpPr/>
          <p:nvPr/>
        </p:nvSpPr>
        <p:spPr>
          <a:xfrm>
            <a:off x="6642585" y="188640"/>
            <a:ext cx="136402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altLang="ja-JP" dirty="0" smtClean="0"/>
              <a:t>Web</a:t>
            </a:r>
            <a:r>
              <a:rPr lang="ja-JP" altLang="en-US" dirty="0" smtClean="0"/>
              <a:t>メディア</a:t>
            </a:r>
            <a:endParaRPr lang="ja-JP" altLang="en-US" dirty="0"/>
          </a:p>
        </p:txBody>
      </p:sp>
      <p:sp>
        <p:nvSpPr>
          <p:cNvPr id="12" name="右矢印 11"/>
          <p:cNvSpPr/>
          <p:nvPr/>
        </p:nvSpPr>
        <p:spPr>
          <a:xfrm>
            <a:off x="1475656" y="2996952"/>
            <a:ext cx="1728192" cy="708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広告の入稿</a:t>
            </a:r>
            <a:endParaRPr kumimoji="1" lang="ja-JP" altLang="en-US" dirty="0"/>
          </a:p>
        </p:txBody>
      </p:sp>
      <p:sp>
        <p:nvSpPr>
          <p:cNvPr id="14" name="右矢印 13"/>
          <p:cNvSpPr/>
          <p:nvPr/>
        </p:nvSpPr>
        <p:spPr>
          <a:xfrm>
            <a:off x="5066731" y="3038635"/>
            <a:ext cx="1728192" cy="708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広告の出稿</a:t>
            </a:r>
            <a:endParaRPr kumimoji="1" lang="ja-JP" altLang="en-US" dirty="0"/>
          </a:p>
        </p:txBody>
      </p:sp>
      <p:sp>
        <p:nvSpPr>
          <p:cNvPr id="15" name="正方形/長方形 14"/>
          <p:cNvSpPr/>
          <p:nvPr/>
        </p:nvSpPr>
        <p:spPr>
          <a:xfrm>
            <a:off x="7956376" y="1195501"/>
            <a:ext cx="646331" cy="369332"/>
          </a:xfrm>
          <a:prstGeom prst="rect">
            <a:avLst/>
          </a:prstGeom>
        </p:spPr>
        <p:txBody>
          <a:bodyPr wrap="none">
            <a:spAutoFit/>
          </a:bodyPr>
          <a:lstStyle/>
          <a:p>
            <a:r>
              <a:rPr lang="ja-JP" altLang="en-US" dirty="0" smtClean="0"/>
              <a:t>表示</a:t>
            </a:r>
            <a:endParaRPr lang="ja-JP" altLang="en-US" dirty="0"/>
          </a:p>
        </p:txBody>
      </p:sp>
      <p:sp>
        <p:nvSpPr>
          <p:cNvPr id="16" name="正方形/長方形 15"/>
          <p:cNvSpPr/>
          <p:nvPr/>
        </p:nvSpPr>
        <p:spPr>
          <a:xfrm>
            <a:off x="7973820" y="2690012"/>
            <a:ext cx="646331" cy="369332"/>
          </a:xfrm>
          <a:prstGeom prst="rect">
            <a:avLst/>
          </a:prstGeom>
        </p:spPr>
        <p:txBody>
          <a:bodyPr wrap="none">
            <a:spAutoFit/>
          </a:bodyPr>
          <a:lstStyle/>
          <a:p>
            <a:r>
              <a:rPr lang="ja-JP" altLang="en-US" dirty="0" smtClean="0"/>
              <a:t>表示</a:t>
            </a:r>
            <a:endParaRPr lang="ja-JP" altLang="en-US" dirty="0"/>
          </a:p>
        </p:txBody>
      </p:sp>
      <p:sp>
        <p:nvSpPr>
          <p:cNvPr id="17" name="正方形/長方形 16"/>
          <p:cNvSpPr/>
          <p:nvPr/>
        </p:nvSpPr>
        <p:spPr>
          <a:xfrm>
            <a:off x="7956376" y="4324454"/>
            <a:ext cx="646331" cy="369332"/>
          </a:xfrm>
          <a:prstGeom prst="rect">
            <a:avLst/>
          </a:prstGeom>
        </p:spPr>
        <p:txBody>
          <a:bodyPr wrap="none">
            <a:spAutoFit/>
          </a:bodyPr>
          <a:lstStyle/>
          <a:p>
            <a:r>
              <a:rPr lang="ja-JP" altLang="en-US" dirty="0" smtClean="0"/>
              <a:t>表示</a:t>
            </a:r>
            <a:endParaRPr lang="ja-JP" altLang="en-US" dirty="0"/>
          </a:p>
        </p:txBody>
      </p:sp>
      <p:sp>
        <p:nvSpPr>
          <p:cNvPr id="18" name="正方形/長方形 17"/>
          <p:cNvSpPr/>
          <p:nvPr/>
        </p:nvSpPr>
        <p:spPr>
          <a:xfrm>
            <a:off x="7973820" y="6021288"/>
            <a:ext cx="898003" cy="369332"/>
          </a:xfrm>
          <a:prstGeom prst="rect">
            <a:avLst/>
          </a:prstGeom>
        </p:spPr>
        <p:txBody>
          <a:bodyPr wrap="none">
            <a:spAutoFit/>
          </a:bodyPr>
          <a:lstStyle/>
          <a:p>
            <a:r>
              <a:rPr lang="ja-JP" altLang="en-US" dirty="0" smtClean="0"/>
              <a:t>クリック</a:t>
            </a:r>
            <a:endParaRPr lang="ja-JP" altLang="en-US" dirty="0"/>
          </a:p>
        </p:txBody>
      </p:sp>
      <p:cxnSp>
        <p:nvCxnSpPr>
          <p:cNvPr id="20" name="直線矢印コネクタ 19"/>
          <p:cNvCxnSpPr/>
          <p:nvPr/>
        </p:nvCxnSpPr>
        <p:spPr>
          <a:xfrm flipH="1">
            <a:off x="5094653" y="1304147"/>
            <a:ext cx="1575854" cy="100007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直線矢印コネクタ 22"/>
          <p:cNvCxnSpPr/>
          <p:nvPr/>
        </p:nvCxnSpPr>
        <p:spPr>
          <a:xfrm flipH="1">
            <a:off x="5148063" y="2874678"/>
            <a:ext cx="149452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直線矢印コネクタ 23"/>
          <p:cNvCxnSpPr/>
          <p:nvPr/>
        </p:nvCxnSpPr>
        <p:spPr>
          <a:xfrm flipH="1">
            <a:off x="5175986" y="4221088"/>
            <a:ext cx="149452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直線矢印コネクタ 25"/>
          <p:cNvCxnSpPr/>
          <p:nvPr/>
        </p:nvCxnSpPr>
        <p:spPr>
          <a:xfrm flipH="1" flipV="1">
            <a:off x="5175986" y="4869160"/>
            <a:ext cx="1466598" cy="8640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正方形/長方形 21"/>
          <p:cNvSpPr/>
          <p:nvPr/>
        </p:nvSpPr>
        <p:spPr>
          <a:xfrm>
            <a:off x="251520" y="373306"/>
            <a:ext cx="2810385"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ja-JP" altLang="en-US" sz="3600" dirty="0" smtClean="0"/>
              <a:t>新たなモデル</a:t>
            </a:r>
            <a:endParaRPr lang="ja-JP" altLang="en-US" sz="3600" dirty="0"/>
          </a:p>
        </p:txBody>
      </p:sp>
    </p:spTree>
    <p:extLst>
      <p:ext uri="{BB962C8B-B14F-4D97-AF65-F5344CB8AC3E}">
        <p14:creationId xmlns:p14="http://schemas.microsoft.com/office/powerpoint/2010/main" val="17498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 calcmode="lin" valueType="num">
                                      <p:cBhvr additive="base">
                                        <p:cTn id="4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additive="base">
                                        <p:cTn id="4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 calcmode="lin" valueType="num">
                                      <p:cBhvr additive="base">
                                        <p:cTn id="4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 calcmode="lin" valueType="num">
                                      <p:cBhvr additive="base">
                                        <p:cTn id="5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図表 6"/>
          <p:cNvGraphicFramePr/>
          <p:nvPr>
            <p:extLst>
              <p:ext uri="{D42A27DB-BD31-4B8C-83A1-F6EECF244321}">
                <p14:modId xmlns:p14="http://schemas.microsoft.com/office/powerpoint/2010/main" val="2763004031"/>
              </p:ext>
            </p:extLst>
          </p:nvPr>
        </p:nvGraphicFramePr>
        <p:xfrm>
          <a:off x="2388096" y="1166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円/楕円 8"/>
          <p:cNvSpPr/>
          <p:nvPr/>
        </p:nvSpPr>
        <p:spPr>
          <a:xfrm>
            <a:off x="5724128" y="2924944"/>
            <a:ext cx="115212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100%</a:t>
            </a:r>
            <a:endParaRPr kumimoji="1" lang="ja-JP" altLang="en-US" dirty="0"/>
          </a:p>
        </p:txBody>
      </p:sp>
      <p:sp>
        <p:nvSpPr>
          <p:cNvPr id="13" name="正方形/長方形 12"/>
          <p:cNvSpPr/>
          <p:nvPr/>
        </p:nvSpPr>
        <p:spPr>
          <a:xfrm>
            <a:off x="107504" y="3208330"/>
            <a:ext cx="1800493" cy="369332"/>
          </a:xfrm>
          <a:prstGeom prst="rect">
            <a:avLst/>
          </a:prstGeom>
        </p:spPr>
        <p:txBody>
          <a:bodyPr wrap="none">
            <a:spAutoFit/>
          </a:bodyPr>
          <a:lstStyle/>
          <a:p>
            <a:r>
              <a:rPr lang="ja-JP" altLang="en-US" dirty="0" smtClean="0"/>
              <a:t>従来の評価方法</a:t>
            </a:r>
            <a:endParaRPr lang="ja-JP" altLang="en-US" dirty="0"/>
          </a:p>
        </p:txBody>
      </p:sp>
      <p:grpSp>
        <p:nvGrpSpPr>
          <p:cNvPr id="20" name="グループ化 19"/>
          <p:cNvGrpSpPr/>
          <p:nvPr/>
        </p:nvGrpSpPr>
        <p:grpSpPr>
          <a:xfrm>
            <a:off x="107504" y="1745432"/>
            <a:ext cx="8784976" cy="5112568"/>
            <a:chOff x="107504" y="1745432"/>
            <a:chExt cx="8784976" cy="5112568"/>
          </a:xfrm>
        </p:grpSpPr>
        <p:sp>
          <p:nvSpPr>
            <p:cNvPr id="10" name="円/楕円 9"/>
            <p:cNvSpPr/>
            <p:nvPr/>
          </p:nvSpPr>
          <p:spPr>
            <a:xfrm>
              <a:off x="2339752" y="4473116"/>
              <a:ext cx="115212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30%</a:t>
              </a:r>
              <a:endParaRPr kumimoji="1" lang="ja-JP" altLang="en-US" dirty="0"/>
            </a:p>
          </p:txBody>
        </p:sp>
        <p:sp>
          <p:nvSpPr>
            <p:cNvPr id="11" name="円/楕円 10"/>
            <p:cNvSpPr/>
            <p:nvPr/>
          </p:nvSpPr>
          <p:spPr>
            <a:xfrm>
              <a:off x="3995936" y="4473116"/>
              <a:ext cx="115212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30%</a:t>
              </a:r>
              <a:endParaRPr kumimoji="1" lang="ja-JP" altLang="en-US" dirty="0"/>
            </a:p>
          </p:txBody>
        </p:sp>
        <p:sp>
          <p:nvSpPr>
            <p:cNvPr id="12" name="円/楕円 11"/>
            <p:cNvSpPr/>
            <p:nvPr/>
          </p:nvSpPr>
          <p:spPr>
            <a:xfrm>
              <a:off x="5724128" y="4473116"/>
              <a:ext cx="115212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40%</a:t>
              </a:r>
              <a:endParaRPr kumimoji="1" lang="ja-JP" altLang="en-US" dirty="0"/>
            </a:p>
          </p:txBody>
        </p:sp>
        <p:sp>
          <p:nvSpPr>
            <p:cNvPr id="14" name="正方形/長方形 13"/>
            <p:cNvSpPr/>
            <p:nvPr/>
          </p:nvSpPr>
          <p:spPr>
            <a:xfrm>
              <a:off x="134753" y="4618002"/>
              <a:ext cx="1871025" cy="646331"/>
            </a:xfrm>
            <a:prstGeom prst="rect">
              <a:avLst/>
            </a:prstGeom>
          </p:spPr>
          <p:txBody>
            <a:bodyPr wrap="none">
              <a:spAutoFit/>
            </a:bodyPr>
            <a:lstStyle/>
            <a:p>
              <a:r>
                <a:rPr lang="ja-JP" altLang="en-US" dirty="0" smtClean="0"/>
                <a:t>アトリビューション</a:t>
              </a:r>
              <a:endParaRPr lang="en-US" altLang="ja-JP" dirty="0" smtClean="0"/>
            </a:p>
            <a:p>
              <a:r>
                <a:rPr lang="ja-JP" altLang="en-US" dirty="0" smtClean="0"/>
                <a:t>分析の評価方法</a:t>
              </a:r>
              <a:endParaRPr lang="ja-JP" altLang="en-US" dirty="0"/>
            </a:p>
          </p:txBody>
        </p:sp>
        <p:cxnSp>
          <p:nvCxnSpPr>
            <p:cNvPr id="16" name="直線コネクタ 15"/>
            <p:cNvCxnSpPr/>
            <p:nvPr/>
          </p:nvCxnSpPr>
          <p:spPr>
            <a:xfrm>
              <a:off x="107504" y="4149080"/>
              <a:ext cx="87849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1977785" y="1745432"/>
              <a:ext cx="72008" cy="511256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正方形/長方形 18"/>
          <p:cNvSpPr/>
          <p:nvPr/>
        </p:nvSpPr>
        <p:spPr>
          <a:xfrm>
            <a:off x="2755764" y="620688"/>
            <a:ext cx="3488455" cy="369332"/>
          </a:xfrm>
          <a:prstGeom prst="rect">
            <a:avLst/>
          </a:prstGeom>
        </p:spPr>
        <p:txBody>
          <a:bodyPr wrap="none">
            <a:spAutoFit/>
          </a:bodyPr>
          <a:lstStyle/>
          <a:p>
            <a:r>
              <a:rPr lang="ja-JP" altLang="en-US" dirty="0" smtClean="0"/>
              <a:t>ネット広告の効果測定方法の進化</a:t>
            </a:r>
            <a:endParaRPr lang="ja-JP" altLang="en-US" dirty="0"/>
          </a:p>
        </p:txBody>
      </p:sp>
      <p:sp>
        <p:nvSpPr>
          <p:cNvPr id="2" name="正方形/長方形 1"/>
          <p:cNvSpPr/>
          <p:nvPr/>
        </p:nvSpPr>
        <p:spPr>
          <a:xfrm>
            <a:off x="2755764" y="5733256"/>
            <a:ext cx="4572000" cy="646331"/>
          </a:xfrm>
          <a:prstGeom prst="rect">
            <a:avLst/>
          </a:prstGeom>
        </p:spPr>
        <p:txBody>
          <a:bodyPr>
            <a:spAutoFit/>
          </a:bodyPr>
          <a:lstStyle/>
          <a:p>
            <a:r>
              <a:rPr lang="ja-JP" altLang="en-US" dirty="0"/>
              <a:t>広告の効果的な予算配分や出稿パターンが見えるようになる。</a:t>
            </a:r>
          </a:p>
        </p:txBody>
      </p:sp>
    </p:spTree>
    <p:extLst>
      <p:ext uri="{BB962C8B-B14F-4D97-AF65-F5344CB8AC3E}">
        <p14:creationId xmlns:p14="http://schemas.microsoft.com/office/powerpoint/2010/main" val="224909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057987" cy="464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アトリビューション 広告効果の考え方を根底から覆す新手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368992"/>
            <a:ext cx="2151112" cy="304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28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771800" y="1260531"/>
            <a:ext cx="3560179" cy="5016758"/>
          </a:xfrm>
          <a:prstGeom prst="rect">
            <a:avLst/>
          </a:prstGeom>
        </p:spPr>
        <p:txBody>
          <a:bodyPr wrap="square">
            <a:spAutoFit/>
          </a:bodyPr>
          <a:lstStyle/>
          <a:p>
            <a:r>
              <a:rPr lang="ja-JP" altLang="en-US" sz="2000" dirty="0" smtClean="0"/>
              <a:t>アトリビューション分析に</a:t>
            </a:r>
            <a:endParaRPr lang="en-US" altLang="ja-JP" sz="2000" dirty="0" smtClean="0"/>
          </a:p>
          <a:p>
            <a:r>
              <a:rPr lang="ja-JP" altLang="en-US" sz="2000" dirty="0" smtClean="0"/>
              <a:t> </a:t>
            </a:r>
            <a:endParaRPr lang="en-US" altLang="ja-JP" sz="2000" dirty="0"/>
          </a:p>
          <a:p>
            <a:r>
              <a:rPr lang="ja-JP" altLang="en-US" sz="2000" dirty="0" smtClean="0"/>
              <a:t>　テレビ</a:t>
            </a:r>
            <a:r>
              <a:rPr lang="en-US" altLang="ja-JP" sz="2000" dirty="0"/>
              <a:t>CM</a:t>
            </a:r>
            <a:r>
              <a:rPr lang="ja-JP" altLang="en-US" sz="2000" dirty="0"/>
              <a:t>をみた</a:t>
            </a:r>
          </a:p>
          <a:p>
            <a:r>
              <a:rPr lang="ja-JP" altLang="en-US" sz="2000" dirty="0" smtClean="0"/>
              <a:t>　ニュース</a:t>
            </a:r>
            <a:r>
              <a:rPr lang="ja-JP" altLang="en-US" sz="2000" dirty="0"/>
              <a:t>の</a:t>
            </a:r>
            <a:r>
              <a:rPr lang="ja-JP" altLang="en-US" sz="2000" dirty="0" smtClean="0"/>
              <a:t>記事で読んだ</a:t>
            </a:r>
            <a:endParaRPr lang="ja-JP" altLang="en-US" sz="2000" dirty="0"/>
          </a:p>
          <a:p>
            <a:r>
              <a:rPr lang="ja-JP" altLang="en-US" sz="2000" dirty="0" smtClean="0"/>
              <a:t>　店頭</a:t>
            </a:r>
            <a:r>
              <a:rPr lang="ja-JP" altLang="en-US" sz="2000" dirty="0"/>
              <a:t>で販売員に説明を聞いた</a:t>
            </a:r>
          </a:p>
          <a:p>
            <a:r>
              <a:rPr lang="ja-JP" altLang="en-US" sz="2000" dirty="0" smtClean="0"/>
              <a:t>　クチコミ</a:t>
            </a:r>
            <a:r>
              <a:rPr lang="ja-JP" altLang="en-US" sz="2000" dirty="0"/>
              <a:t>で</a:t>
            </a:r>
            <a:r>
              <a:rPr lang="ja-JP" altLang="en-US" sz="2000" dirty="0" smtClean="0"/>
              <a:t>知った</a:t>
            </a:r>
            <a:endParaRPr lang="en-US" altLang="ja-JP" sz="2000" dirty="0" smtClean="0"/>
          </a:p>
          <a:p>
            <a:r>
              <a:rPr lang="ja-JP" altLang="en-US" sz="2000" dirty="0" smtClean="0"/>
              <a:t>　交通広告を見た</a:t>
            </a:r>
            <a:endParaRPr lang="en-US" altLang="ja-JP" sz="2000" dirty="0" smtClean="0"/>
          </a:p>
          <a:p>
            <a:r>
              <a:rPr lang="ja-JP" altLang="en-US" sz="2000" dirty="0"/>
              <a:t>　</a:t>
            </a:r>
            <a:r>
              <a:rPr lang="ja-JP" altLang="en-US" sz="2000" dirty="0" smtClean="0"/>
              <a:t>雑誌の記事で読んだ</a:t>
            </a:r>
            <a:endParaRPr lang="en-US" altLang="ja-JP" sz="2000" dirty="0" smtClean="0"/>
          </a:p>
          <a:p>
            <a:r>
              <a:rPr lang="ja-JP" altLang="en-US" sz="2000" dirty="0"/>
              <a:t>　</a:t>
            </a:r>
            <a:r>
              <a:rPr lang="ja-JP" altLang="en-US" sz="2000" dirty="0" smtClean="0"/>
              <a:t>店舗のウィンドウで見た</a:t>
            </a:r>
            <a:endParaRPr lang="en-US" altLang="ja-JP" sz="2000" dirty="0"/>
          </a:p>
          <a:p>
            <a:r>
              <a:rPr lang="ja-JP" altLang="en-US" sz="2000" dirty="0" smtClean="0"/>
              <a:t>　</a:t>
            </a:r>
            <a:r>
              <a:rPr lang="ja-JP" altLang="en-US" sz="2000" dirty="0" smtClean="0">
                <a:hlinkClick r:id="rId2"/>
              </a:rPr>
              <a:t>・・・</a:t>
            </a:r>
            <a:endParaRPr lang="en-US" altLang="ja-JP" sz="2000" dirty="0" smtClean="0"/>
          </a:p>
          <a:p>
            <a:r>
              <a:rPr lang="ja-JP" altLang="en-US" sz="2000" dirty="0">
                <a:hlinkClick r:id="rId3"/>
              </a:rPr>
              <a:t>　</a:t>
            </a:r>
            <a:r>
              <a:rPr lang="ja-JP" altLang="en-US" sz="2000" dirty="0" smtClean="0">
                <a:hlinkClick r:id="rId3"/>
              </a:rPr>
              <a:t>・・・</a:t>
            </a:r>
            <a:endParaRPr lang="en-US" altLang="ja-JP" sz="2000" dirty="0" smtClean="0"/>
          </a:p>
          <a:p>
            <a:r>
              <a:rPr lang="ja-JP" altLang="en-US" sz="2000" dirty="0">
                <a:hlinkClick r:id="rId4"/>
              </a:rPr>
              <a:t>　・・・</a:t>
            </a:r>
            <a:endParaRPr lang="en-US" altLang="ja-JP" sz="2000" dirty="0" smtClean="0"/>
          </a:p>
          <a:p>
            <a:endParaRPr lang="ja-JP" altLang="en-US" sz="2000" dirty="0"/>
          </a:p>
          <a:p>
            <a:r>
              <a:rPr lang="ja-JP" altLang="en-US" sz="2000" dirty="0"/>
              <a:t>も含めていく</a:t>
            </a:r>
            <a:r>
              <a:rPr lang="ja-JP" altLang="en-US" sz="2000" dirty="0" smtClean="0"/>
              <a:t>未来。</a:t>
            </a:r>
            <a:endParaRPr lang="en-US" altLang="ja-JP" sz="2000" dirty="0" smtClean="0"/>
          </a:p>
          <a:p>
            <a:endParaRPr lang="en-US" altLang="ja-JP" sz="2000" dirty="0" smtClean="0"/>
          </a:p>
          <a:p>
            <a:r>
              <a:rPr lang="en-US" altLang="ja-JP" sz="2000" dirty="0" smtClean="0"/>
              <a:t>DMP</a:t>
            </a:r>
            <a:r>
              <a:rPr lang="ja-JP" altLang="en-US" sz="2000" dirty="0"/>
              <a:t>と</a:t>
            </a:r>
            <a:r>
              <a:rPr lang="ja-JP" altLang="en-US" sz="2000" dirty="0" smtClean="0"/>
              <a:t>いう新たなテクノロジー</a:t>
            </a:r>
            <a:endParaRPr lang="ja-JP" altLang="en-US" sz="2000" dirty="0"/>
          </a:p>
        </p:txBody>
      </p:sp>
    </p:spTree>
    <p:extLst>
      <p:ext uri="{BB962C8B-B14F-4D97-AF65-F5344CB8AC3E}">
        <p14:creationId xmlns:p14="http://schemas.microsoft.com/office/powerpoint/2010/main" val="1674303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32656"/>
            <a:ext cx="7001070" cy="525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844824"/>
            <a:ext cx="2485183" cy="330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2411760" y="5585272"/>
            <a:ext cx="4572000" cy="646331"/>
          </a:xfrm>
          <a:prstGeom prst="rect">
            <a:avLst/>
          </a:prstGeom>
        </p:spPr>
        <p:txBody>
          <a:bodyPr>
            <a:spAutoFit/>
          </a:bodyPr>
          <a:lstStyle/>
          <a:p>
            <a:r>
              <a:rPr lang="ja-JP" altLang="en-US" dirty="0"/>
              <a:t>広告に関係する幅広いデータを集約する</a:t>
            </a:r>
          </a:p>
          <a:p>
            <a:r>
              <a:rPr lang="ja-JP" altLang="en-US" dirty="0" smtClean="0"/>
              <a:t>データマネジメントプラットフォーム（</a:t>
            </a:r>
            <a:r>
              <a:rPr lang="en-US" altLang="ja-JP" dirty="0" smtClean="0"/>
              <a:t>DMP</a:t>
            </a:r>
            <a:r>
              <a:rPr lang="ja-JP" altLang="en-US" dirty="0" smtClean="0"/>
              <a:t>）</a:t>
            </a:r>
            <a:endParaRPr lang="ja-JP" altLang="en-US" dirty="0"/>
          </a:p>
        </p:txBody>
      </p:sp>
    </p:spTree>
    <p:extLst>
      <p:ext uri="{BB962C8B-B14F-4D97-AF65-F5344CB8AC3E}">
        <p14:creationId xmlns:p14="http://schemas.microsoft.com/office/powerpoint/2010/main" val="434819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11760" y="2276872"/>
            <a:ext cx="4752528" cy="2554545"/>
          </a:xfrm>
          <a:prstGeom prst="rect">
            <a:avLst/>
          </a:prstGeom>
        </p:spPr>
        <p:txBody>
          <a:bodyPr wrap="square">
            <a:spAutoFit/>
          </a:bodyPr>
          <a:lstStyle/>
          <a:p>
            <a:r>
              <a:rPr lang="ja-JP" altLang="en-US" sz="3200" dirty="0"/>
              <a:t>栄養ドリンク剤の市場</a:t>
            </a:r>
            <a:r>
              <a:rPr lang="ja-JP" altLang="en-US" sz="3200" dirty="0" smtClean="0"/>
              <a:t>で</a:t>
            </a:r>
            <a:endParaRPr lang="en-US" altLang="ja-JP" sz="3200" dirty="0" smtClean="0"/>
          </a:p>
          <a:p>
            <a:r>
              <a:rPr lang="ja-JP" altLang="en-US" sz="3200" dirty="0" smtClean="0"/>
              <a:t>新製品</a:t>
            </a:r>
            <a:r>
              <a:rPr lang="ja-JP" altLang="en-US" sz="3200" dirty="0"/>
              <a:t>のニーズを</a:t>
            </a:r>
            <a:r>
              <a:rPr lang="ja-JP" altLang="en-US" sz="3200" dirty="0" smtClean="0"/>
              <a:t>探す</a:t>
            </a:r>
            <a:endParaRPr lang="en-US" altLang="ja-JP" sz="3200" dirty="0" smtClean="0"/>
          </a:p>
          <a:p>
            <a:endParaRPr lang="ja-JP" altLang="en-US" sz="3200" dirty="0"/>
          </a:p>
          <a:p>
            <a:r>
              <a:rPr lang="ja-JP" altLang="en-US" sz="3200" dirty="0"/>
              <a:t>リポビタン</a:t>
            </a:r>
            <a:r>
              <a:rPr lang="en-US" altLang="ja-JP" sz="3200" dirty="0"/>
              <a:t>D</a:t>
            </a:r>
            <a:r>
              <a:rPr lang="ja-JP" altLang="en-US" sz="3200" dirty="0"/>
              <a:t>とオロナミン</a:t>
            </a:r>
            <a:r>
              <a:rPr lang="en-US" altLang="ja-JP" sz="3200" dirty="0" smtClean="0"/>
              <a:t>C</a:t>
            </a:r>
          </a:p>
          <a:p>
            <a:r>
              <a:rPr lang="ja-JP" altLang="en-US" sz="3200" dirty="0" smtClean="0"/>
              <a:t>の口コミをデータ分析</a:t>
            </a:r>
            <a:endParaRPr lang="ja-JP" altLang="en-US" sz="3200" dirty="0"/>
          </a:p>
        </p:txBody>
      </p:sp>
      <p:sp>
        <p:nvSpPr>
          <p:cNvPr id="3" name="タイトル 2"/>
          <p:cNvSpPr>
            <a:spLocks noGrp="1"/>
          </p:cNvSpPr>
          <p:nvPr>
            <p:ph type="title"/>
          </p:nvPr>
        </p:nvSpPr>
        <p:spPr/>
        <p:txBody>
          <a:bodyPr/>
          <a:lstStyle/>
          <a:p>
            <a:r>
              <a:rPr kumimoji="1" lang="ja-JP" altLang="en-US" dirty="0" smtClean="0"/>
              <a:t>２　テキストマイニング</a:t>
            </a:r>
            <a:endParaRPr kumimoji="1" lang="ja-JP" altLang="en-US" dirty="0"/>
          </a:p>
        </p:txBody>
      </p:sp>
    </p:spTree>
    <p:extLst>
      <p:ext uri="{BB962C8B-B14F-4D97-AF65-F5344CB8AC3E}">
        <p14:creationId xmlns:p14="http://schemas.microsoft.com/office/powerpoint/2010/main" val="4031729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 y="332656"/>
            <a:ext cx="8985713" cy="567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179512" y="3933056"/>
            <a:ext cx="3672408"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dirty="0"/>
              <a:t>「リポビタン</a:t>
            </a:r>
            <a:r>
              <a:rPr lang="en-US" altLang="ja-JP" dirty="0"/>
              <a:t>D</a:t>
            </a:r>
            <a:r>
              <a:rPr lang="ja-JP" altLang="en-US" dirty="0"/>
              <a:t>」の書き込み量が最も多かったのは２０１３年９月１３日。</a:t>
            </a:r>
          </a:p>
          <a:p>
            <a:endParaRPr lang="ja-JP" altLang="en-US" dirty="0"/>
          </a:p>
          <a:p>
            <a:r>
              <a:rPr lang="ja-JP" altLang="en-US" dirty="0"/>
              <a:t>”</a:t>
            </a:r>
            <a:r>
              <a:rPr lang="en-US" altLang="ja-JP" dirty="0"/>
              <a:t>【</a:t>
            </a:r>
            <a:r>
              <a:rPr lang="ja-JP" altLang="en-US" dirty="0" err="1"/>
              <a:t>えくそ</a:t>
            </a:r>
            <a:r>
              <a:rPr lang="ja-JP" altLang="en-US" dirty="0"/>
              <a:t>で</a:t>
            </a:r>
            <a:r>
              <a:rPr lang="en-US" altLang="ja-JP" dirty="0"/>
              <a:t>CM】 </a:t>
            </a:r>
            <a:r>
              <a:rPr lang="ja-JP" altLang="en-US" dirty="0"/>
              <a:t>桃の天然水→れい サラサーティ→すほ お仏壇の長谷川→ちぇん 星の王子様カレー→るぅ クリアクリーン→にょる ガーナ母の日</a:t>
            </a:r>
            <a:r>
              <a:rPr lang="en-US" altLang="ja-JP" dirty="0" err="1"/>
              <a:t>ver</a:t>
            </a:r>
            <a:r>
              <a:rPr lang="en-US" altLang="ja-JP" dirty="0"/>
              <a:t>→</a:t>
            </a:r>
            <a:r>
              <a:rPr lang="ja-JP" altLang="en-US" dirty="0"/>
              <a:t>かい ベンザブロック→クリス カロリミット→しう リポビタン</a:t>
            </a:r>
            <a:r>
              <a:rPr lang="en-US" altLang="ja-JP" dirty="0"/>
              <a:t>D→</a:t>
            </a:r>
            <a:r>
              <a:rPr lang="ja-JP" altLang="en-US" dirty="0"/>
              <a:t>たお 進研ゼミ→ど </a:t>
            </a:r>
            <a:r>
              <a:rPr lang="en-US" altLang="ja-JP" dirty="0"/>
              <a:t>KATE→</a:t>
            </a:r>
            <a:r>
              <a:rPr lang="ja-JP" altLang="en-US" dirty="0"/>
              <a:t>ベク”</a:t>
            </a:r>
          </a:p>
        </p:txBody>
      </p:sp>
    </p:spTree>
    <p:extLst>
      <p:ext uri="{BB962C8B-B14F-4D97-AF65-F5344CB8AC3E}">
        <p14:creationId xmlns:p14="http://schemas.microsoft.com/office/powerpoint/2010/main" val="392514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476672"/>
            <a:ext cx="8985713" cy="567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389167" y="4437112"/>
            <a:ext cx="4572000" cy="230832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ja-JP" altLang="en-US" dirty="0"/>
              <a:t>２０１３年の４月１３日で、</a:t>
            </a:r>
          </a:p>
          <a:p>
            <a:r>
              <a:rPr lang="ja-JP" altLang="en-US" dirty="0"/>
              <a:t>”櫻井翔くんのオロナミン</a:t>
            </a:r>
            <a:r>
              <a:rPr lang="en-US" altLang="ja-JP" dirty="0"/>
              <a:t>C </a:t>
            </a:r>
            <a:r>
              <a:rPr lang="ja-JP" altLang="en-US" dirty="0"/>
              <a:t>新</a:t>
            </a:r>
            <a:r>
              <a:rPr lang="en-US" altLang="ja-JP" dirty="0"/>
              <a:t>CM</a:t>
            </a:r>
            <a:r>
              <a:rPr lang="ja-JP" altLang="en-US" dirty="0"/>
              <a:t>席譲りトレーニング篇があまりにもカッコよすぎて</a:t>
            </a:r>
            <a:r>
              <a:rPr lang="en-US" altLang="ja-JP" dirty="0"/>
              <a:t>(((o(*</a:t>
            </a:r>
            <a:r>
              <a:rPr lang="ja-JP" altLang="en-US" dirty="0"/>
              <a:t>ﾟ▽ﾟ*</a:t>
            </a:r>
            <a:r>
              <a:rPr lang="en-US" altLang="ja-JP" dirty="0"/>
              <a:t>)o)))?”</a:t>
            </a:r>
          </a:p>
          <a:p>
            <a:r>
              <a:rPr lang="ja-JP" altLang="en-US" dirty="0"/>
              <a:t>というような新</a:t>
            </a:r>
            <a:r>
              <a:rPr lang="en-US" altLang="ja-JP" dirty="0"/>
              <a:t>CM</a:t>
            </a:r>
            <a:r>
              <a:rPr lang="ja-JP" altLang="en-US" dirty="0"/>
              <a:t>の放映開始だったようだ。映像内で男性タレントの席を譲る行為に対する感想の書き込みが多か</a:t>
            </a:r>
            <a:r>
              <a:rPr lang="ja-JP" altLang="en-US" dirty="0" err="1"/>
              <a:t>て</a:t>
            </a:r>
            <a:r>
              <a:rPr lang="ja-JP" altLang="en-US" dirty="0"/>
              <a:t>年間で書き込み数が最多となった。</a:t>
            </a:r>
          </a:p>
        </p:txBody>
      </p:sp>
    </p:spTree>
    <p:extLst>
      <p:ext uri="{BB962C8B-B14F-4D97-AF65-F5344CB8AC3E}">
        <p14:creationId xmlns:p14="http://schemas.microsoft.com/office/powerpoint/2010/main" val="112014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423637" cy="5950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698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36815"/>
            <a:ext cx="9681989" cy="611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460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428178"/>
            <a:ext cx="4572000" cy="3139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ja-JP" altLang="en-US" dirty="0" smtClean="0"/>
              <a:t>調査機関</a:t>
            </a:r>
            <a:r>
              <a:rPr lang="en-US" altLang="ja-JP" dirty="0" smtClean="0"/>
              <a:t>IDC</a:t>
            </a:r>
            <a:r>
              <a:rPr lang="ja-JP" altLang="en-US" dirty="0" smtClean="0"/>
              <a:t>のレポート「</a:t>
            </a:r>
            <a:r>
              <a:rPr lang="en-US" altLang="ja-JP" dirty="0" smtClean="0"/>
              <a:t>The Diverse and Exploding Digital Universe </a:t>
            </a:r>
            <a:r>
              <a:rPr lang="ja-JP" altLang="en-US" dirty="0" smtClean="0"/>
              <a:t>」によると、高度情報社会を生きる人類は</a:t>
            </a:r>
            <a:r>
              <a:rPr lang="en-US" altLang="ja-JP" dirty="0" smtClean="0"/>
              <a:t>2011</a:t>
            </a:r>
            <a:r>
              <a:rPr lang="ja-JP" altLang="en-US" dirty="0" smtClean="0"/>
              <a:t>年に</a:t>
            </a:r>
            <a:r>
              <a:rPr lang="en-US" altLang="ja-JP" dirty="0" smtClean="0"/>
              <a:t>1.8</a:t>
            </a:r>
            <a:r>
              <a:rPr lang="ja-JP" altLang="en-US" dirty="0" smtClean="0"/>
              <a:t>ゼタバイトの情報を生み出した。</a:t>
            </a:r>
            <a:endParaRPr lang="en-US" altLang="ja-JP" dirty="0" smtClean="0"/>
          </a:p>
          <a:p>
            <a:endParaRPr lang="en-US" altLang="ja-JP" dirty="0"/>
          </a:p>
          <a:p>
            <a:r>
              <a:rPr lang="ja-JP" altLang="en-US" dirty="0" smtClean="0"/>
              <a:t>ゼタバイトとは</a:t>
            </a:r>
            <a:r>
              <a:rPr lang="en-US" altLang="ja-JP" dirty="0" smtClean="0"/>
              <a:t>10</a:t>
            </a:r>
            <a:r>
              <a:rPr lang="ja-JP" altLang="en-US" dirty="0" smtClean="0"/>
              <a:t>の</a:t>
            </a:r>
            <a:r>
              <a:rPr lang="en-US" altLang="ja-JP" dirty="0" smtClean="0"/>
              <a:t>21</a:t>
            </a:r>
            <a:r>
              <a:rPr lang="ja-JP" altLang="en-US" dirty="0" smtClean="0"/>
              <a:t>乗バイトを意味しており、キロバイト、メガバイト、ギガバイト、テラバイト、ペタバイト、エクサバイトのさらに一桁上の単位である。１ゼタバイト＝</a:t>
            </a:r>
            <a:r>
              <a:rPr lang="en-US" altLang="ja-JP" dirty="0" smtClean="0"/>
              <a:t>1</a:t>
            </a:r>
            <a:r>
              <a:rPr lang="ja-JP" altLang="en-US" dirty="0" smtClean="0"/>
              <a:t>兆テラバイトである。（１テラバイトは最近のパソコンのハードディスク容量に近くて、</a:t>
            </a:r>
            <a:r>
              <a:rPr lang="en-US" altLang="ja-JP" dirty="0" smtClean="0"/>
              <a:t>1000</a:t>
            </a:r>
            <a:r>
              <a:rPr lang="ja-JP" altLang="en-US" dirty="0" smtClean="0"/>
              <a:t>ギガバイトのこと。）</a:t>
            </a:r>
            <a:endParaRPr lang="ja-JP" altLang="en-US" dirty="0"/>
          </a:p>
        </p:txBody>
      </p:sp>
      <p:sp>
        <p:nvSpPr>
          <p:cNvPr id="3" name="正方形/長方形 2"/>
          <p:cNvSpPr/>
          <p:nvPr/>
        </p:nvSpPr>
        <p:spPr>
          <a:xfrm>
            <a:off x="4355976" y="4365104"/>
            <a:ext cx="4572000"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ja-JP" altLang="en-US" dirty="0" smtClean="0"/>
              <a:t>このレポートは、人類は</a:t>
            </a:r>
            <a:r>
              <a:rPr lang="en-US" altLang="ja-JP" dirty="0" smtClean="0"/>
              <a:t>2020</a:t>
            </a:r>
            <a:r>
              <a:rPr lang="ja-JP" altLang="en-US" dirty="0" smtClean="0"/>
              <a:t>年にはその</a:t>
            </a:r>
            <a:r>
              <a:rPr lang="en-US" altLang="ja-JP" dirty="0" smtClean="0"/>
              <a:t>50</a:t>
            </a:r>
            <a:r>
              <a:rPr lang="ja-JP" altLang="en-US" dirty="0" smtClean="0"/>
              <a:t>倍の情報を生み出しているだろうと予測している。幾何級数的に増殖していく情報量に対して、記録メディアのストレージ（ハードディスクなど）のコストは逆に毎年ぐんぐん低価格化していく。だからデータの蓄積がどんどん増えていくのである。まさにビッグデータの時代だ。</a:t>
            </a:r>
            <a:endParaRPr lang="ja-JP"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513645"/>
            <a:ext cx="3681206" cy="3053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17" y="3717032"/>
            <a:ext cx="3536757" cy="293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37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680" y="6271"/>
            <a:ext cx="10906125"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2199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71780625"/>
              </p:ext>
            </p:extLst>
          </p:nvPr>
        </p:nvGraphicFramePr>
        <p:xfrm>
          <a:off x="179512" y="188640"/>
          <a:ext cx="4464495" cy="6583680"/>
        </p:xfrm>
        <a:graphic>
          <a:graphicData uri="http://schemas.openxmlformats.org/drawingml/2006/table">
            <a:tbl>
              <a:tblPr firstRow="1" bandRow="1">
                <a:tableStyleId>{5C22544A-7EE6-4342-B048-85BDC9FD1C3A}</a:tableStyleId>
              </a:tblPr>
              <a:tblGrid>
                <a:gridCol w="1488165"/>
                <a:gridCol w="1488165"/>
                <a:gridCol w="1488165"/>
              </a:tblGrid>
              <a:tr h="342837">
                <a:tc>
                  <a:txBody>
                    <a:bodyPr/>
                    <a:lstStyle/>
                    <a:p>
                      <a:r>
                        <a:rPr kumimoji="1" lang="ja-JP" altLang="en-US" dirty="0" smtClean="0"/>
                        <a:t>名詞</a:t>
                      </a:r>
                      <a:endParaRPr kumimoji="1" lang="ja-JP" altLang="en-US" dirty="0"/>
                    </a:p>
                  </a:txBody>
                  <a:tcPr/>
                </a:tc>
                <a:tc>
                  <a:txBody>
                    <a:bodyPr/>
                    <a:lstStyle/>
                    <a:p>
                      <a:r>
                        <a:rPr kumimoji="1" lang="ja-JP" altLang="en-US" dirty="0" smtClean="0"/>
                        <a:t>形容詞</a:t>
                      </a:r>
                      <a:endParaRPr kumimoji="1" lang="ja-JP" altLang="en-US" dirty="0"/>
                    </a:p>
                  </a:txBody>
                  <a:tcPr/>
                </a:tc>
                <a:tc>
                  <a:txBody>
                    <a:bodyPr/>
                    <a:lstStyle/>
                    <a:p>
                      <a:r>
                        <a:rPr kumimoji="1" lang="ja-JP" altLang="en-US" dirty="0" smtClean="0"/>
                        <a:t>動詞</a:t>
                      </a:r>
                      <a:endParaRPr kumimoji="1" lang="ja-JP" altLang="en-US" dirty="0"/>
                    </a:p>
                  </a:txBody>
                  <a:tcPr/>
                </a:tc>
              </a:tr>
              <a:tr h="342837">
                <a:tc>
                  <a:txBody>
                    <a:bodyPr/>
                    <a:lstStyle/>
                    <a:p>
                      <a:r>
                        <a:rPr kumimoji="1" lang="ja-JP" altLang="en-US" dirty="0" smtClean="0"/>
                        <a:t>元気</a:t>
                      </a:r>
                      <a:endParaRPr kumimoji="1" lang="ja-JP" altLang="en-US" dirty="0"/>
                    </a:p>
                  </a:txBody>
                  <a:tcPr/>
                </a:tc>
                <a:tc>
                  <a:txBody>
                    <a:bodyPr/>
                    <a:lstStyle/>
                    <a:p>
                      <a:r>
                        <a:rPr kumimoji="1" lang="ja-JP" altLang="en-US" dirty="0" smtClean="0"/>
                        <a:t>良い</a:t>
                      </a:r>
                      <a:endParaRPr kumimoji="1" lang="ja-JP" altLang="en-US" dirty="0"/>
                    </a:p>
                  </a:txBody>
                  <a:tcPr/>
                </a:tc>
                <a:tc>
                  <a:txBody>
                    <a:bodyPr/>
                    <a:lstStyle/>
                    <a:p>
                      <a:r>
                        <a:rPr kumimoji="1" lang="ja-JP" altLang="en-US" dirty="0" smtClean="0"/>
                        <a:t>飲む</a:t>
                      </a:r>
                      <a:endParaRPr kumimoji="1" lang="ja-JP" altLang="en-US" dirty="0"/>
                    </a:p>
                  </a:txBody>
                  <a:tcPr/>
                </a:tc>
              </a:tr>
              <a:tr h="342837">
                <a:tc>
                  <a:txBody>
                    <a:bodyPr/>
                    <a:lstStyle/>
                    <a:p>
                      <a:r>
                        <a:rPr kumimoji="1" lang="ja-JP" altLang="en-US" dirty="0" smtClean="0"/>
                        <a:t>陣痛</a:t>
                      </a:r>
                      <a:endParaRPr kumimoji="1" lang="ja-JP" altLang="en-US" dirty="0"/>
                    </a:p>
                  </a:txBody>
                  <a:tcPr/>
                </a:tc>
                <a:tc>
                  <a:txBody>
                    <a:bodyPr/>
                    <a:lstStyle/>
                    <a:p>
                      <a:r>
                        <a:rPr kumimoji="1" lang="ja-JP" altLang="en-US" dirty="0" smtClean="0"/>
                        <a:t>美味しい</a:t>
                      </a:r>
                      <a:endParaRPr kumimoji="1" lang="ja-JP" altLang="en-US" dirty="0"/>
                    </a:p>
                  </a:txBody>
                  <a:tcPr/>
                </a:tc>
                <a:tc>
                  <a:txBody>
                    <a:bodyPr/>
                    <a:lstStyle/>
                    <a:p>
                      <a:r>
                        <a:rPr kumimoji="1" lang="ja-JP" altLang="en-US" dirty="0" smtClean="0"/>
                        <a:t>買う</a:t>
                      </a:r>
                      <a:endParaRPr kumimoji="1" lang="ja-JP" altLang="en-US" dirty="0"/>
                    </a:p>
                  </a:txBody>
                  <a:tcPr/>
                </a:tc>
              </a:tr>
              <a:tr h="342837">
                <a:tc>
                  <a:txBody>
                    <a:bodyPr/>
                    <a:lstStyle/>
                    <a:p>
                      <a:r>
                        <a:rPr kumimoji="1" lang="ja-JP" altLang="en-US" dirty="0" smtClean="0"/>
                        <a:t>味</a:t>
                      </a:r>
                      <a:endParaRPr kumimoji="1" lang="ja-JP" altLang="en-US" dirty="0"/>
                    </a:p>
                  </a:txBody>
                  <a:tcPr/>
                </a:tc>
                <a:tc>
                  <a:txBody>
                    <a:bodyPr/>
                    <a:lstStyle/>
                    <a:p>
                      <a:r>
                        <a:rPr kumimoji="1" lang="ja-JP" altLang="en-US" dirty="0" smtClean="0"/>
                        <a:t>嬉しい</a:t>
                      </a:r>
                      <a:endParaRPr kumimoji="1" lang="ja-JP" altLang="en-US" dirty="0"/>
                    </a:p>
                  </a:txBody>
                  <a:tcPr/>
                </a:tc>
                <a:tc>
                  <a:txBody>
                    <a:bodyPr/>
                    <a:lstStyle/>
                    <a:p>
                      <a:r>
                        <a:rPr kumimoji="1" lang="ja-JP" altLang="en-US" dirty="0" smtClean="0"/>
                        <a:t>行く</a:t>
                      </a:r>
                      <a:endParaRPr kumimoji="1" lang="ja-JP" altLang="en-US" dirty="0"/>
                    </a:p>
                  </a:txBody>
                  <a:tcPr/>
                </a:tc>
              </a:tr>
              <a:tr h="342837">
                <a:tc>
                  <a:txBody>
                    <a:bodyPr/>
                    <a:lstStyle/>
                    <a:p>
                      <a:r>
                        <a:rPr kumimoji="1" lang="ja-JP" altLang="en-US" dirty="0" smtClean="0"/>
                        <a:t>ジンクス</a:t>
                      </a:r>
                      <a:endParaRPr kumimoji="1" lang="ja-JP" altLang="en-US" dirty="0"/>
                    </a:p>
                  </a:txBody>
                  <a:tcPr/>
                </a:tc>
                <a:tc>
                  <a:txBody>
                    <a:bodyPr/>
                    <a:lstStyle/>
                    <a:p>
                      <a:r>
                        <a:rPr kumimoji="1" lang="ja-JP" altLang="en-US" dirty="0" smtClean="0"/>
                        <a:t>多い</a:t>
                      </a:r>
                      <a:endParaRPr kumimoji="1" lang="ja-JP" altLang="en-US" dirty="0"/>
                    </a:p>
                  </a:txBody>
                  <a:tcPr/>
                </a:tc>
                <a:tc>
                  <a:txBody>
                    <a:bodyPr/>
                    <a:lstStyle/>
                    <a:p>
                      <a:r>
                        <a:rPr kumimoji="1" lang="ja-JP" altLang="en-US" dirty="0" smtClean="0"/>
                        <a:t>食べる</a:t>
                      </a:r>
                      <a:endParaRPr kumimoji="1" lang="ja-JP" altLang="en-US" dirty="0"/>
                    </a:p>
                  </a:txBody>
                  <a:tcPr/>
                </a:tc>
              </a:tr>
              <a:tr h="342837">
                <a:tc>
                  <a:txBody>
                    <a:bodyPr/>
                    <a:lstStyle/>
                    <a:p>
                      <a:r>
                        <a:rPr kumimoji="1" lang="ja-JP" altLang="en-US" dirty="0" smtClean="0"/>
                        <a:t>焼肉</a:t>
                      </a:r>
                      <a:endParaRPr kumimoji="1" lang="ja-JP" altLang="en-US" dirty="0"/>
                    </a:p>
                  </a:txBody>
                  <a:tcPr/>
                </a:tc>
                <a:tc>
                  <a:txBody>
                    <a:bodyPr/>
                    <a:lstStyle/>
                    <a:p>
                      <a:r>
                        <a:rPr kumimoji="1" lang="ja-JP" altLang="en-US" dirty="0" smtClean="0"/>
                        <a:t>楽しい</a:t>
                      </a:r>
                      <a:endParaRPr kumimoji="1" lang="ja-JP" altLang="en-US" dirty="0"/>
                    </a:p>
                  </a:txBody>
                  <a:tcPr/>
                </a:tc>
                <a:tc>
                  <a:txBody>
                    <a:bodyPr/>
                    <a:lstStyle/>
                    <a:p>
                      <a:r>
                        <a:rPr kumimoji="1" lang="ja-JP" altLang="en-US" dirty="0" smtClean="0"/>
                        <a:t>見る</a:t>
                      </a:r>
                      <a:endParaRPr kumimoji="1" lang="ja-JP" altLang="en-US" dirty="0"/>
                    </a:p>
                  </a:txBody>
                  <a:tcPr/>
                </a:tc>
              </a:tr>
              <a:tr h="342837">
                <a:tc>
                  <a:txBody>
                    <a:bodyPr/>
                    <a:lstStyle/>
                    <a:p>
                      <a:r>
                        <a:rPr kumimoji="1" lang="ja-JP" altLang="en-US" dirty="0" smtClean="0"/>
                        <a:t>好き</a:t>
                      </a:r>
                      <a:endParaRPr kumimoji="1" lang="ja-JP" altLang="en-US" dirty="0"/>
                    </a:p>
                  </a:txBody>
                  <a:tcPr/>
                </a:tc>
                <a:tc>
                  <a:txBody>
                    <a:bodyPr/>
                    <a:lstStyle/>
                    <a:p>
                      <a:r>
                        <a:rPr kumimoji="1" lang="ja-JP" altLang="en-US" dirty="0" smtClean="0"/>
                        <a:t>可愛い</a:t>
                      </a:r>
                      <a:endParaRPr kumimoji="1" lang="ja-JP" altLang="en-US" dirty="0"/>
                    </a:p>
                  </a:txBody>
                  <a:tcPr/>
                </a:tc>
                <a:tc>
                  <a:txBody>
                    <a:bodyPr/>
                    <a:lstStyle/>
                    <a:p>
                      <a:r>
                        <a:rPr kumimoji="1" lang="ja-JP" altLang="en-US" dirty="0" smtClean="0"/>
                        <a:t>言う</a:t>
                      </a:r>
                      <a:endParaRPr kumimoji="1" lang="ja-JP" altLang="en-US" dirty="0"/>
                    </a:p>
                  </a:txBody>
                  <a:tcPr/>
                </a:tc>
              </a:tr>
              <a:tr h="342837">
                <a:tc>
                  <a:txBody>
                    <a:bodyPr/>
                    <a:lstStyle/>
                    <a:p>
                      <a:r>
                        <a:rPr kumimoji="1" lang="ja-JP" altLang="en-US" dirty="0" smtClean="0"/>
                        <a:t>元気ハツラツ</a:t>
                      </a:r>
                      <a:endParaRPr kumimoji="1" lang="ja-JP" altLang="en-US" dirty="0"/>
                    </a:p>
                  </a:txBody>
                  <a:tcPr/>
                </a:tc>
                <a:tc>
                  <a:txBody>
                    <a:bodyPr/>
                    <a:lstStyle/>
                    <a:p>
                      <a:r>
                        <a:rPr kumimoji="1" lang="ja-JP" altLang="en-US" dirty="0" smtClean="0"/>
                        <a:t>痛い</a:t>
                      </a:r>
                      <a:endParaRPr kumimoji="1" lang="ja-JP" altLang="en-US" dirty="0"/>
                    </a:p>
                  </a:txBody>
                  <a:tcPr/>
                </a:tc>
                <a:tc>
                  <a:txBody>
                    <a:bodyPr/>
                    <a:lstStyle/>
                    <a:p>
                      <a:r>
                        <a:rPr kumimoji="1" lang="ja-JP" altLang="en-US" dirty="0" smtClean="0"/>
                        <a:t>出る</a:t>
                      </a:r>
                      <a:endParaRPr kumimoji="1" lang="ja-JP" altLang="en-US" dirty="0"/>
                    </a:p>
                  </a:txBody>
                  <a:tcPr/>
                </a:tc>
              </a:tr>
              <a:tr h="342837">
                <a:tc>
                  <a:txBody>
                    <a:bodyPr/>
                    <a:lstStyle/>
                    <a:p>
                      <a:r>
                        <a:rPr kumimoji="1" lang="ja-JP" altLang="en-US" dirty="0" smtClean="0"/>
                        <a:t>お腹</a:t>
                      </a:r>
                      <a:endParaRPr kumimoji="1" lang="ja-JP" altLang="en-US" dirty="0"/>
                    </a:p>
                  </a:txBody>
                  <a:tcPr/>
                </a:tc>
                <a:tc>
                  <a:txBody>
                    <a:bodyPr/>
                    <a:lstStyle/>
                    <a:p>
                      <a:r>
                        <a:rPr kumimoji="1" lang="ja-JP" altLang="en-US" dirty="0" smtClean="0"/>
                        <a:t>おいしい</a:t>
                      </a:r>
                      <a:endParaRPr kumimoji="1" lang="ja-JP" altLang="en-US" dirty="0"/>
                    </a:p>
                  </a:txBody>
                  <a:tcPr/>
                </a:tc>
                <a:tc>
                  <a:txBody>
                    <a:bodyPr/>
                    <a:lstStyle/>
                    <a:p>
                      <a:r>
                        <a:rPr kumimoji="1" lang="ja-JP" altLang="en-US" dirty="0" smtClean="0"/>
                        <a:t>ある</a:t>
                      </a:r>
                      <a:endParaRPr kumimoji="1" lang="ja-JP" altLang="en-US" dirty="0"/>
                    </a:p>
                  </a:txBody>
                  <a:tcPr/>
                </a:tc>
              </a:tr>
              <a:tr h="342837">
                <a:tc>
                  <a:txBody>
                    <a:bodyPr/>
                    <a:lstStyle/>
                    <a:p>
                      <a:r>
                        <a:rPr kumimoji="1" lang="ja-JP" altLang="en-US" dirty="0" smtClean="0"/>
                        <a:t>家</a:t>
                      </a:r>
                      <a:endParaRPr kumimoji="1" lang="ja-JP" altLang="en-US" dirty="0"/>
                    </a:p>
                  </a:txBody>
                  <a:tcPr/>
                </a:tc>
                <a:tc>
                  <a:txBody>
                    <a:bodyPr/>
                    <a:lstStyle/>
                    <a:p>
                      <a:r>
                        <a:rPr kumimoji="1" lang="ja-JP" altLang="en-US" dirty="0" smtClean="0"/>
                        <a:t>高い</a:t>
                      </a:r>
                      <a:endParaRPr kumimoji="1" lang="ja-JP" altLang="en-US" dirty="0"/>
                    </a:p>
                  </a:txBody>
                  <a:tcPr/>
                </a:tc>
                <a:tc>
                  <a:txBody>
                    <a:bodyPr/>
                    <a:lstStyle/>
                    <a:p>
                      <a:r>
                        <a:rPr kumimoji="1" lang="ja-JP" altLang="en-US" dirty="0" smtClean="0"/>
                        <a:t>入る</a:t>
                      </a:r>
                      <a:endParaRPr kumimoji="1" lang="ja-JP" altLang="en-US" dirty="0"/>
                    </a:p>
                  </a:txBody>
                  <a:tcPr/>
                </a:tc>
              </a:tr>
              <a:tr h="342837">
                <a:tc>
                  <a:txBody>
                    <a:bodyPr/>
                    <a:lstStyle/>
                    <a:p>
                      <a:r>
                        <a:rPr kumimoji="1" lang="en-US" altLang="ja-JP" dirty="0" smtClean="0"/>
                        <a:t>CM</a:t>
                      </a:r>
                      <a:endParaRPr kumimoji="1" lang="ja-JP" altLang="en-US" dirty="0"/>
                    </a:p>
                  </a:txBody>
                  <a:tcPr/>
                </a:tc>
                <a:tc>
                  <a:txBody>
                    <a:bodyPr/>
                    <a:lstStyle/>
                    <a:p>
                      <a:r>
                        <a:rPr kumimoji="1" lang="ja-JP" altLang="en-US" dirty="0" smtClean="0"/>
                        <a:t>すごい</a:t>
                      </a:r>
                      <a:endParaRPr kumimoji="1" lang="ja-JP" altLang="en-US" dirty="0"/>
                    </a:p>
                  </a:txBody>
                  <a:tcPr/>
                </a:tc>
                <a:tc>
                  <a:txBody>
                    <a:bodyPr/>
                    <a:lstStyle/>
                    <a:p>
                      <a:r>
                        <a:rPr kumimoji="1" lang="ja-JP" altLang="en-US" dirty="0" smtClean="0"/>
                        <a:t>来る</a:t>
                      </a:r>
                      <a:endParaRPr kumimoji="1" lang="ja-JP" altLang="en-US" dirty="0"/>
                    </a:p>
                  </a:txBody>
                  <a:tcPr/>
                </a:tc>
              </a:tr>
              <a:tr h="342837">
                <a:tc>
                  <a:txBody>
                    <a:bodyPr/>
                    <a:lstStyle/>
                    <a:p>
                      <a:r>
                        <a:rPr kumimoji="1" lang="ja-JP" altLang="en-US" dirty="0" smtClean="0"/>
                        <a:t>大好き</a:t>
                      </a:r>
                      <a:endParaRPr kumimoji="1" lang="ja-JP" altLang="en-US" dirty="0"/>
                    </a:p>
                  </a:txBody>
                  <a:tcPr/>
                </a:tc>
                <a:tc>
                  <a:txBody>
                    <a:bodyPr/>
                    <a:lstStyle/>
                    <a:p>
                      <a:r>
                        <a:rPr kumimoji="1" lang="ja-JP" altLang="en-US" dirty="0" smtClean="0"/>
                        <a:t>うまい</a:t>
                      </a:r>
                      <a:endParaRPr kumimoji="1" lang="ja-JP" altLang="en-US" dirty="0"/>
                    </a:p>
                  </a:txBody>
                  <a:tcPr/>
                </a:tc>
                <a:tc>
                  <a:txBody>
                    <a:bodyPr/>
                    <a:lstStyle/>
                    <a:p>
                      <a:r>
                        <a:rPr kumimoji="1" lang="ja-JP" altLang="en-US" dirty="0" smtClean="0"/>
                        <a:t>頑張る</a:t>
                      </a:r>
                      <a:endParaRPr kumimoji="1" lang="ja-JP" altLang="en-US" dirty="0"/>
                    </a:p>
                  </a:txBody>
                  <a:tcPr/>
                </a:tc>
              </a:tr>
              <a:tr h="342837">
                <a:tc>
                  <a:txBody>
                    <a:bodyPr/>
                    <a:lstStyle/>
                    <a:p>
                      <a:r>
                        <a:rPr kumimoji="1" lang="ja-JP" altLang="en-US" dirty="0" smtClean="0"/>
                        <a:t>仕事</a:t>
                      </a:r>
                      <a:endParaRPr kumimoji="1" lang="ja-JP" altLang="en-US" dirty="0"/>
                    </a:p>
                  </a:txBody>
                  <a:tcPr/>
                </a:tc>
                <a:tc>
                  <a:txBody>
                    <a:bodyPr/>
                    <a:lstStyle/>
                    <a:p>
                      <a:r>
                        <a:rPr kumimoji="1" lang="ja-JP" altLang="en-US" dirty="0" smtClean="0"/>
                        <a:t>悪い</a:t>
                      </a:r>
                      <a:endParaRPr kumimoji="1" lang="ja-JP" altLang="en-US" dirty="0"/>
                    </a:p>
                  </a:txBody>
                  <a:tcPr/>
                </a:tc>
                <a:tc>
                  <a:txBody>
                    <a:bodyPr/>
                    <a:lstStyle/>
                    <a:p>
                      <a:r>
                        <a:rPr kumimoji="1" lang="ja-JP" altLang="en-US" dirty="0" smtClean="0"/>
                        <a:t>出来る</a:t>
                      </a:r>
                      <a:endParaRPr kumimoji="1" lang="ja-JP" altLang="en-US" dirty="0"/>
                    </a:p>
                  </a:txBody>
                  <a:tcPr/>
                </a:tc>
              </a:tr>
              <a:tr h="342837">
                <a:tc>
                  <a:txBody>
                    <a:bodyPr/>
                    <a:lstStyle/>
                    <a:p>
                      <a:r>
                        <a:rPr kumimoji="1" lang="ja-JP" altLang="en-US" dirty="0" smtClean="0"/>
                        <a:t>一緒</a:t>
                      </a:r>
                      <a:endParaRPr kumimoji="1" lang="ja-JP" altLang="en-US" dirty="0"/>
                    </a:p>
                  </a:txBody>
                  <a:tcPr/>
                </a:tc>
                <a:tc>
                  <a:txBody>
                    <a:bodyPr/>
                    <a:lstStyle/>
                    <a:p>
                      <a:r>
                        <a:rPr kumimoji="1" lang="ja-JP" altLang="en-US" dirty="0" smtClean="0"/>
                        <a:t>暑い</a:t>
                      </a:r>
                      <a:endParaRPr kumimoji="1" lang="ja-JP" altLang="en-US" dirty="0"/>
                    </a:p>
                  </a:txBody>
                  <a:tcPr/>
                </a:tc>
                <a:tc>
                  <a:txBody>
                    <a:bodyPr/>
                    <a:lstStyle/>
                    <a:p>
                      <a:r>
                        <a:rPr kumimoji="1" lang="ja-JP" altLang="en-US" dirty="0" smtClean="0"/>
                        <a:t>帰る</a:t>
                      </a:r>
                      <a:endParaRPr kumimoji="1" lang="ja-JP" altLang="en-US" dirty="0"/>
                    </a:p>
                  </a:txBody>
                  <a:tcPr/>
                </a:tc>
              </a:tr>
              <a:tr h="342837">
                <a:tc>
                  <a:txBody>
                    <a:bodyPr/>
                    <a:lstStyle/>
                    <a:p>
                      <a:r>
                        <a:rPr kumimoji="1" lang="ja-JP" altLang="en-US" dirty="0" smtClean="0"/>
                        <a:t>最後</a:t>
                      </a:r>
                      <a:endParaRPr kumimoji="1" lang="ja-JP" altLang="en-US" dirty="0"/>
                    </a:p>
                  </a:txBody>
                  <a:tcPr/>
                </a:tc>
                <a:tc>
                  <a:txBody>
                    <a:bodyPr/>
                    <a:lstStyle/>
                    <a:p>
                      <a:r>
                        <a:rPr kumimoji="1" lang="ja-JP" altLang="en-US" dirty="0" smtClean="0"/>
                        <a:t>面白い</a:t>
                      </a:r>
                      <a:endParaRPr kumimoji="1" lang="ja-JP" altLang="en-US" dirty="0"/>
                    </a:p>
                  </a:txBody>
                  <a:tcPr/>
                </a:tc>
                <a:tc>
                  <a:txBody>
                    <a:bodyPr/>
                    <a:lstStyle/>
                    <a:p>
                      <a:r>
                        <a:rPr kumimoji="1" lang="ja-JP" altLang="en-US" dirty="0" smtClean="0"/>
                        <a:t>寝る</a:t>
                      </a:r>
                      <a:endParaRPr kumimoji="1" lang="ja-JP" altLang="en-US" dirty="0"/>
                    </a:p>
                  </a:txBody>
                  <a:tcPr/>
                </a:tc>
              </a:tr>
              <a:tr h="342837">
                <a:tc>
                  <a:txBody>
                    <a:bodyPr/>
                    <a:lstStyle/>
                    <a:p>
                      <a:r>
                        <a:rPr kumimoji="1" lang="ja-JP" altLang="en-US" dirty="0" smtClean="0"/>
                        <a:t>車</a:t>
                      </a:r>
                      <a:endParaRPr kumimoji="1" lang="ja-JP" altLang="en-US" dirty="0"/>
                    </a:p>
                  </a:txBody>
                  <a:tcPr/>
                </a:tc>
                <a:tc>
                  <a:txBody>
                    <a:bodyPr/>
                    <a:lstStyle/>
                    <a:p>
                      <a:r>
                        <a:rPr kumimoji="1" lang="ja-JP" altLang="en-US" dirty="0" smtClean="0"/>
                        <a:t>甘い</a:t>
                      </a:r>
                      <a:endParaRPr kumimoji="1" lang="ja-JP" altLang="en-US" dirty="0"/>
                    </a:p>
                  </a:txBody>
                  <a:tcPr/>
                </a:tc>
                <a:tc>
                  <a:txBody>
                    <a:bodyPr/>
                    <a:lstStyle/>
                    <a:p>
                      <a:r>
                        <a:rPr kumimoji="1" lang="ja-JP" altLang="en-US" dirty="0" smtClean="0"/>
                        <a:t>言われる</a:t>
                      </a:r>
                      <a:endParaRPr kumimoji="1" lang="ja-JP" altLang="en-US" dirty="0"/>
                    </a:p>
                  </a:txBody>
                  <a:tcPr/>
                </a:tc>
              </a:tr>
              <a:tr h="342837">
                <a:tc>
                  <a:txBody>
                    <a:bodyPr/>
                    <a:lstStyle/>
                    <a:p>
                      <a:r>
                        <a:rPr kumimoji="1" lang="ja-JP" altLang="en-US" dirty="0" smtClean="0"/>
                        <a:t>レッドブル</a:t>
                      </a:r>
                      <a:endParaRPr kumimoji="1" lang="ja-JP" altLang="en-US" dirty="0"/>
                    </a:p>
                  </a:txBody>
                  <a:tcPr/>
                </a:tc>
                <a:tc>
                  <a:txBody>
                    <a:bodyPr/>
                    <a:lstStyle/>
                    <a:p>
                      <a:r>
                        <a:rPr kumimoji="1" lang="ja-JP" altLang="en-US" dirty="0" smtClean="0"/>
                        <a:t>早い</a:t>
                      </a:r>
                      <a:endParaRPr kumimoji="1" lang="ja-JP" altLang="en-US" dirty="0"/>
                    </a:p>
                  </a:txBody>
                  <a:tcPr/>
                </a:tc>
                <a:tc>
                  <a:txBody>
                    <a:bodyPr/>
                    <a:lstStyle/>
                    <a:p>
                      <a:r>
                        <a:rPr kumimoji="1" lang="ja-JP" altLang="en-US" dirty="0" smtClean="0"/>
                        <a:t>聞く</a:t>
                      </a:r>
                      <a:endParaRPr kumimoji="1" lang="ja-JP" altLang="en-US" dirty="0"/>
                    </a:p>
                  </a:txBody>
                  <a:tcPr/>
                </a:tc>
              </a:tr>
              <a:tr h="342837">
                <a:tc>
                  <a:txBody>
                    <a:bodyPr/>
                    <a:lstStyle/>
                    <a:p>
                      <a:r>
                        <a:rPr kumimoji="1" lang="ja-JP" altLang="en-US" dirty="0" smtClean="0"/>
                        <a:t>炭酸</a:t>
                      </a:r>
                      <a:endParaRPr kumimoji="1" lang="ja-JP" altLang="en-US" dirty="0"/>
                    </a:p>
                  </a:txBody>
                  <a:tcPr/>
                </a:tc>
                <a:tc>
                  <a:txBody>
                    <a:bodyPr/>
                    <a:lstStyle/>
                    <a:p>
                      <a:r>
                        <a:rPr kumimoji="1" lang="ja-JP" altLang="en-US" dirty="0" smtClean="0"/>
                        <a:t>近い</a:t>
                      </a:r>
                      <a:endParaRPr kumimoji="1" lang="ja-JP" altLang="en-US" dirty="0"/>
                    </a:p>
                  </a:txBody>
                  <a:tcPr/>
                </a:tc>
                <a:tc>
                  <a:txBody>
                    <a:bodyPr/>
                    <a:lstStyle/>
                    <a:p>
                      <a:r>
                        <a:rPr kumimoji="1" lang="ja-JP" altLang="en-US" dirty="0" smtClean="0"/>
                        <a:t>疲れる</a:t>
                      </a:r>
                      <a:endParaRPr kumimoji="1" lang="ja-JP" altLang="en-US"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795" y="908720"/>
            <a:ext cx="219075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4584170" y="4869160"/>
            <a:ext cx="4572000" cy="1754326"/>
          </a:xfrm>
          <a:prstGeom prst="rect">
            <a:avLst/>
          </a:prstGeom>
        </p:spPr>
        <p:txBody>
          <a:bodyPr>
            <a:spAutoFit/>
          </a:bodyPr>
          <a:lstStyle/>
          <a:p>
            <a:r>
              <a:rPr lang="ja-JP" altLang="en-US" dirty="0"/>
              <a:t>陣痛と言う言葉が使われている投稿を読んでいくと「焼き肉と一緒にオロナミン</a:t>
            </a:r>
            <a:r>
              <a:rPr lang="en-US" altLang="ja-JP" dirty="0"/>
              <a:t>C</a:t>
            </a:r>
            <a:r>
              <a:rPr lang="ja-JP" altLang="en-US" dirty="0"/>
              <a:t>を飲むと、味に刺激されて陣痛が始まって元気な子が生まれる」という、思いもよらないジンクス、都市伝説的な書き込みが、妊婦を中心とした女性の間に広まっていることがわかった。</a:t>
            </a:r>
          </a:p>
        </p:txBody>
      </p:sp>
    </p:spTree>
    <p:extLst>
      <p:ext uri="{BB962C8B-B14F-4D97-AF65-F5344CB8AC3E}">
        <p14:creationId xmlns:p14="http://schemas.microsoft.com/office/powerpoint/2010/main" val="103534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686062354"/>
              </p:ext>
            </p:extLst>
          </p:nvPr>
        </p:nvGraphicFramePr>
        <p:xfrm>
          <a:off x="179512" y="188640"/>
          <a:ext cx="4464495" cy="6583680"/>
        </p:xfrm>
        <a:graphic>
          <a:graphicData uri="http://schemas.openxmlformats.org/drawingml/2006/table">
            <a:tbl>
              <a:tblPr firstRow="1" bandRow="1">
                <a:tableStyleId>{5C22544A-7EE6-4342-B048-85BDC9FD1C3A}</a:tableStyleId>
              </a:tblPr>
              <a:tblGrid>
                <a:gridCol w="1488165"/>
                <a:gridCol w="1488165"/>
                <a:gridCol w="1488165"/>
              </a:tblGrid>
              <a:tr h="342837">
                <a:tc>
                  <a:txBody>
                    <a:bodyPr/>
                    <a:lstStyle/>
                    <a:p>
                      <a:r>
                        <a:rPr kumimoji="1" lang="ja-JP" altLang="en-US" dirty="0" smtClean="0"/>
                        <a:t>名詞</a:t>
                      </a:r>
                      <a:endParaRPr kumimoji="1" lang="ja-JP" altLang="en-US" dirty="0"/>
                    </a:p>
                  </a:txBody>
                  <a:tcPr/>
                </a:tc>
                <a:tc>
                  <a:txBody>
                    <a:bodyPr/>
                    <a:lstStyle/>
                    <a:p>
                      <a:r>
                        <a:rPr kumimoji="1" lang="ja-JP" altLang="en-US" dirty="0" smtClean="0"/>
                        <a:t>形容詞</a:t>
                      </a:r>
                      <a:endParaRPr kumimoji="1" lang="ja-JP" altLang="en-US" dirty="0"/>
                    </a:p>
                  </a:txBody>
                  <a:tcPr/>
                </a:tc>
                <a:tc>
                  <a:txBody>
                    <a:bodyPr/>
                    <a:lstStyle/>
                    <a:p>
                      <a:r>
                        <a:rPr kumimoji="1" lang="ja-JP" altLang="en-US" dirty="0" smtClean="0"/>
                        <a:t>動詞</a:t>
                      </a:r>
                      <a:endParaRPr kumimoji="1" lang="ja-JP" altLang="en-US" dirty="0"/>
                    </a:p>
                  </a:txBody>
                  <a:tcPr/>
                </a:tc>
              </a:tr>
              <a:tr h="342837">
                <a:tc>
                  <a:txBody>
                    <a:bodyPr/>
                    <a:lstStyle/>
                    <a:p>
                      <a:r>
                        <a:rPr kumimoji="1" lang="en-US" altLang="ja-JP" dirty="0" smtClean="0"/>
                        <a:t>CM</a:t>
                      </a:r>
                      <a:endParaRPr kumimoji="1" lang="ja-JP" altLang="en-US" dirty="0"/>
                    </a:p>
                  </a:txBody>
                  <a:tcPr/>
                </a:tc>
                <a:tc>
                  <a:txBody>
                    <a:bodyPr/>
                    <a:lstStyle/>
                    <a:p>
                      <a:r>
                        <a:rPr kumimoji="1" lang="ja-JP" altLang="en-US" dirty="0" smtClean="0"/>
                        <a:t>良い</a:t>
                      </a:r>
                      <a:endParaRPr kumimoji="1" lang="ja-JP" altLang="en-US" dirty="0"/>
                    </a:p>
                  </a:txBody>
                  <a:tcPr/>
                </a:tc>
                <a:tc>
                  <a:txBody>
                    <a:bodyPr/>
                    <a:lstStyle/>
                    <a:p>
                      <a:r>
                        <a:rPr kumimoji="1" lang="ja-JP" altLang="en-US" dirty="0" smtClean="0"/>
                        <a:t>飲む</a:t>
                      </a:r>
                      <a:endParaRPr kumimoji="1" lang="ja-JP" altLang="en-US" dirty="0"/>
                    </a:p>
                  </a:txBody>
                  <a:tcPr/>
                </a:tc>
              </a:tr>
              <a:tr h="342837">
                <a:tc>
                  <a:txBody>
                    <a:bodyPr/>
                    <a:lstStyle/>
                    <a:p>
                      <a:r>
                        <a:rPr kumimoji="1" lang="ja-JP" altLang="en-US" dirty="0" smtClean="0"/>
                        <a:t>ファイト一発</a:t>
                      </a:r>
                      <a:endParaRPr kumimoji="1" lang="ja-JP" altLang="en-US" dirty="0"/>
                    </a:p>
                  </a:txBody>
                  <a:tcPr/>
                </a:tc>
                <a:tc>
                  <a:txBody>
                    <a:bodyPr/>
                    <a:lstStyle/>
                    <a:p>
                      <a:r>
                        <a:rPr kumimoji="1" lang="ja-JP" altLang="en-US" dirty="0" smtClean="0"/>
                        <a:t>多い</a:t>
                      </a:r>
                      <a:endParaRPr kumimoji="1" lang="ja-JP" altLang="en-US" dirty="0"/>
                    </a:p>
                  </a:txBody>
                  <a:tcPr/>
                </a:tc>
                <a:tc>
                  <a:txBody>
                    <a:bodyPr/>
                    <a:lstStyle/>
                    <a:p>
                      <a:r>
                        <a:rPr kumimoji="1" lang="ja-JP" altLang="en-US" dirty="0" smtClean="0"/>
                        <a:t>思う</a:t>
                      </a:r>
                      <a:endParaRPr kumimoji="1" lang="ja-JP" altLang="en-US" dirty="0"/>
                    </a:p>
                  </a:txBody>
                  <a:tcPr/>
                </a:tc>
              </a:tr>
              <a:tr h="342837">
                <a:tc>
                  <a:txBody>
                    <a:bodyPr/>
                    <a:lstStyle/>
                    <a:p>
                      <a:r>
                        <a:rPr kumimoji="1" lang="ja-JP" altLang="en-US" dirty="0" smtClean="0"/>
                        <a:t>元気</a:t>
                      </a:r>
                      <a:endParaRPr kumimoji="1" lang="ja-JP" altLang="en-US" dirty="0"/>
                    </a:p>
                  </a:txBody>
                  <a:tcPr/>
                </a:tc>
                <a:tc>
                  <a:txBody>
                    <a:bodyPr/>
                    <a:lstStyle/>
                    <a:p>
                      <a:r>
                        <a:rPr kumimoji="1" lang="ja-JP" altLang="en-US" dirty="0" smtClean="0"/>
                        <a:t>可愛い</a:t>
                      </a:r>
                      <a:endParaRPr kumimoji="1" lang="ja-JP" altLang="en-US" dirty="0"/>
                    </a:p>
                  </a:txBody>
                  <a:tcPr/>
                </a:tc>
                <a:tc>
                  <a:txBody>
                    <a:bodyPr/>
                    <a:lstStyle/>
                    <a:p>
                      <a:r>
                        <a:rPr kumimoji="1" lang="ja-JP" altLang="en-US" dirty="0" smtClean="0"/>
                        <a:t>買う</a:t>
                      </a:r>
                      <a:endParaRPr kumimoji="1" lang="ja-JP" altLang="en-US" dirty="0"/>
                    </a:p>
                  </a:txBody>
                  <a:tcPr/>
                </a:tc>
              </a:tr>
              <a:tr h="342837">
                <a:tc>
                  <a:txBody>
                    <a:bodyPr/>
                    <a:lstStyle/>
                    <a:p>
                      <a:r>
                        <a:rPr kumimoji="1" lang="ja-JP" altLang="en-US" dirty="0" smtClean="0"/>
                        <a:t>栄養ドリンク</a:t>
                      </a:r>
                      <a:endParaRPr kumimoji="1" lang="ja-JP" altLang="en-US" dirty="0"/>
                    </a:p>
                  </a:txBody>
                  <a:tcPr/>
                </a:tc>
                <a:tc>
                  <a:txBody>
                    <a:bodyPr/>
                    <a:lstStyle/>
                    <a:p>
                      <a:r>
                        <a:rPr kumimoji="1" lang="ja-JP" altLang="en-US" dirty="0" smtClean="0"/>
                        <a:t>悪い</a:t>
                      </a:r>
                      <a:endParaRPr kumimoji="1" lang="ja-JP" altLang="en-US" dirty="0"/>
                    </a:p>
                  </a:txBody>
                  <a:tcPr/>
                </a:tc>
                <a:tc>
                  <a:txBody>
                    <a:bodyPr/>
                    <a:lstStyle/>
                    <a:p>
                      <a:r>
                        <a:rPr kumimoji="1" lang="ja-JP" altLang="en-US" dirty="0" smtClean="0"/>
                        <a:t>行く</a:t>
                      </a:r>
                      <a:endParaRPr kumimoji="1" lang="ja-JP" altLang="en-US" dirty="0"/>
                    </a:p>
                  </a:txBody>
                  <a:tcPr/>
                </a:tc>
              </a:tr>
              <a:tr h="342837">
                <a:tc>
                  <a:txBody>
                    <a:bodyPr/>
                    <a:lstStyle/>
                    <a:p>
                      <a:r>
                        <a:rPr kumimoji="1" lang="ja-JP" altLang="en-US" dirty="0" smtClean="0"/>
                        <a:t>大正製薬</a:t>
                      </a:r>
                      <a:endParaRPr kumimoji="1" lang="ja-JP" altLang="en-US" dirty="0"/>
                    </a:p>
                  </a:txBody>
                  <a:tcPr/>
                </a:tc>
                <a:tc>
                  <a:txBody>
                    <a:bodyPr/>
                    <a:lstStyle/>
                    <a:p>
                      <a:r>
                        <a:rPr kumimoji="1" lang="ja-JP" altLang="en-US" dirty="0" smtClean="0"/>
                        <a:t>嬉しい</a:t>
                      </a:r>
                      <a:endParaRPr kumimoji="1" lang="ja-JP" altLang="en-US" dirty="0"/>
                    </a:p>
                  </a:txBody>
                  <a:tcPr/>
                </a:tc>
                <a:tc>
                  <a:txBody>
                    <a:bodyPr/>
                    <a:lstStyle/>
                    <a:p>
                      <a:r>
                        <a:rPr kumimoji="1" lang="ja-JP" altLang="en-US" dirty="0" smtClean="0"/>
                        <a:t>言う</a:t>
                      </a:r>
                      <a:endParaRPr kumimoji="1" lang="ja-JP" altLang="en-US" dirty="0"/>
                    </a:p>
                  </a:txBody>
                  <a:tcPr/>
                </a:tc>
              </a:tr>
              <a:tr h="342837">
                <a:tc>
                  <a:txBody>
                    <a:bodyPr/>
                    <a:lstStyle/>
                    <a:p>
                      <a:r>
                        <a:rPr kumimoji="1" lang="ja-JP" altLang="en-US" dirty="0" smtClean="0"/>
                        <a:t>仕事</a:t>
                      </a:r>
                      <a:endParaRPr kumimoji="1" lang="ja-JP" altLang="en-US" dirty="0"/>
                    </a:p>
                  </a:txBody>
                  <a:tcPr/>
                </a:tc>
                <a:tc>
                  <a:txBody>
                    <a:bodyPr/>
                    <a:lstStyle/>
                    <a:p>
                      <a:r>
                        <a:rPr kumimoji="1" lang="ja-JP" altLang="en-US" dirty="0" smtClean="0"/>
                        <a:t>高い</a:t>
                      </a:r>
                      <a:endParaRPr kumimoji="1" lang="ja-JP" altLang="en-US" dirty="0"/>
                    </a:p>
                  </a:txBody>
                  <a:tcPr/>
                </a:tc>
                <a:tc>
                  <a:txBody>
                    <a:bodyPr/>
                    <a:lstStyle/>
                    <a:p>
                      <a:r>
                        <a:rPr kumimoji="1" lang="ja-JP" altLang="en-US" dirty="0" smtClean="0"/>
                        <a:t>頑張る</a:t>
                      </a:r>
                      <a:endParaRPr kumimoji="1" lang="ja-JP" altLang="en-US" dirty="0"/>
                    </a:p>
                  </a:txBody>
                  <a:tcPr/>
                </a:tc>
              </a:tr>
              <a:tr h="342837">
                <a:tc>
                  <a:txBody>
                    <a:bodyPr/>
                    <a:lstStyle/>
                    <a:p>
                      <a:r>
                        <a:rPr kumimoji="1" lang="ja-JP" altLang="en-US" dirty="0" smtClean="0"/>
                        <a:t>味</a:t>
                      </a:r>
                      <a:endParaRPr kumimoji="1" lang="ja-JP" altLang="en-US" dirty="0"/>
                    </a:p>
                  </a:txBody>
                  <a:tcPr/>
                </a:tc>
                <a:tc>
                  <a:txBody>
                    <a:bodyPr/>
                    <a:lstStyle/>
                    <a:p>
                      <a:r>
                        <a:rPr kumimoji="1" lang="ja-JP" altLang="en-US" dirty="0" smtClean="0"/>
                        <a:t>無い</a:t>
                      </a:r>
                      <a:endParaRPr kumimoji="1" lang="ja-JP" altLang="en-US" dirty="0"/>
                    </a:p>
                  </a:txBody>
                  <a:tcPr/>
                </a:tc>
                <a:tc>
                  <a:txBody>
                    <a:bodyPr/>
                    <a:lstStyle/>
                    <a:p>
                      <a:r>
                        <a:rPr kumimoji="1" lang="ja-JP" altLang="en-US" dirty="0" smtClean="0"/>
                        <a:t>見る</a:t>
                      </a:r>
                      <a:endParaRPr kumimoji="1" lang="ja-JP" altLang="en-US" dirty="0"/>
                    </a:p>
                  </a:txBody>
                  <a:tcPr/>
                </a:tc>
              </a:tr>
              <a:tr h="342837">
                <a:tc>
                  <a:txBody>
                    <a:bodyPr/>
                    <a:lstStyle/>
                    <a:p>
                      <a:r>
                        <a:rPr kumimoji="1" lang="ja-JP" altLang="en-US" dirty="0" smtClean="0"/>
                        <a:t>体</a:t>
                      </a:r>
                      <a:endParaRPr kumimoji="1" lang="ja-JP" altLang="en-US" dirty="0"/>
                    </a:p>
                  </a:txBody>
                  <a:tcPr/>
                </a:tc>
                <a:tc>
                  <a:txBody>
                    <a:bodyPr/>
                    <a:lstStyle/>
                    <a:p>
                      <a:r>
                        <a:rPr kumimoji="1" lang="ja-JP" altLang="en-US" dirty="0" smtClean="0"/>
                        <a:t>楽しい</a:t>
                      </a:r>
                      <a:endParaRPr kumimoji="1" lang="ja-JP" altLang="en-US" dirty="0"/>
                    </a:p>
                  </a:txBody>
                  <a:tcPr/>
                </a:tc>
                <a:tc>
                  <a:txBody>
                    <a:bodyPr/>
                    <a:lstStyle/>
                    <a:p>
                      <a:r>
                        <a:rPr kumimoji="1" lang="ja-JP" altLang="en-US" dirty="0" smtClean="0"/>
                        <a:t>出る</a:t>
                      </a:r>
                      <a:endParaRPr kumimoji="1" lang="ja-JP" altLang="en-US" dirty="0"/>
                    </a:p>
                  </a:txBody>
                  <a:tcPr/>
                </a:tc>
              </a:tr>
              <a:tr h="342837">
                <a:tc>
                  <a:txBody>
                    <a:bodyPr/>
                    <a:lstStyle/>
                    <a:p>
                      <a:r>
                        <a:rPr kumimoji="1" lang="ja-JP" altLang="en-US" dirty="0" smtClean="0"/>
                        <a:t>レッドブル</a:t>
                      </a:r>
                      <a:endParaRPr kumimoji="1" lang="ja-JP" altLang="en-US" dirty="0"/>
                    </a:p>
                  </a:txBody>
                  <a:tcPr/>
                </a:tc>
                <a:tc>
                  <a:txBody>
                    <a:bodyPr/>
                    <a:lstStyle/>
                    <a:p>
                      <a:r>
                        <a:rPr kumimoji="1" lang="ja-JP" altLang="en-US" dirty="0" smtClean="0"/>
                        <a:t>美味しい</a:t>
                      </a:r>
                      <a:endParaRPr kumimoji="1" lang="ja-JP" altLang="en-US" dirty="0"/>
                    </a:p>
                  </a:txBody>
                  <a:tcPr/>
                </a:tc>
                <a:tc>
                  <a:txBody>
                    <a:bodyPr/>
                    <a:lstStyle/>
                    <a:p>
                      <a:r>
                        <a:rPr kumimoji="1" lang="ja-JP" altLang="en-US" dirty="0" smtClean="0"/>
                        <a:t>入る</a:t>
                      </a:r>
                      <a:endParaRPr kumimoji="1" lang="ja-JP" altLang="en-US" dirty="0"/>
                    </a:p>
                  </a:txBody>
                  <a:tcPr/>
                </a:tc>
              </a:tr>
              <a:tr h="342837">
                <a:tc>
                  <a:txBody>
                    <a:bodyPr/>
                    <a:lstStyle/>
                    <a:p>
                      <a:r>
                        <a:rPr kumimoji="1" lang="ja-JP" altLang="en-US" dirty="0" smtClean="0"/>
                        <a:t>日本</a:t>
                      </a:r>
                      <a:endParaRPr kumimoji="1" lang="ja-JP" altLang="en-US" dirty="0"/>
                    </a:p>
                  </a:txBody>
                  <a:tcPr/>
                </a:tc>
                <a:tc>
                  <a:txBody>
                    <a:bodyPr/>
                    <a:lstStyle/>
                    <a:p>
                      <a:r>
                        <a:rPr kumimoji="1" lang="ja-JP" altLang="en-US" dirty="0" smtClean="0"/>
                        <a:t>痛い</a:t>
                      </a:r>
                      <a:endParaRPr kumimoji="1" lang="ja-JP" altLang="en-US" dirty="0"/>
                    </a:p>
                  </a:txBody>
                  <a:tcPr/>
                </a:tc>
                <a:tc>
                  <a:txBody>
                    <a:bodyPr/>
                    <a:lstStyle/>
                    <a:p>
                      <a:r>
                        <a:rPr kumimoji="1" lang="ja-JP" altLang="en-US" dirty="0" smtClean="0"/>
                        <a:t>ある</a:t>
                      </a:r>
                      <a:endParaRPr kumimoji="1" lang="ja-JP" altLang="en-US" dirty="0"/>
                    </a:p>
                  </a:txBody>
                  <a:tcPr/>
                </a:tc>
              </a:tr>
              <a:tr h="342837">
                <a:tc>
                  <a:txBody>
                    <a:bodyPr/>
                    <a:lstStyle/>
                    <a:p>
                      <a:r>
                        <a:rPr kumimoji="1" lang="ja-JP" altLang="en-US" dirty="0" smtClean="0"/>
                        <a:t>価格</a:t>
                      </a:r>
                      <a:endParaRPr kumimoji="1" lang="ja-JP" altLang="en-US" dirty="0"/>
                    </a:p>
                  </a:txBody>
                  <a:tcPr/>
                </a:tc>
                <a:tc>
                  <a:txBody>
                    <a:bodyPr/>
                    <a:lstStyle/>
                    <a:p>
                      <a:r>
                        <a:rPr kumimoji="1" lang="ja-JP" altLang="en-US" dirty="0" smtClean="0"/>
                        <a:t>すごい</a:t>
                      </a:r>
                      <a:endParaRPr kumimoji="1" lang="ja-JP" altLang="en-US" dirty="0"/>
                    </a:p>
                  </a:txBody>
                  <a:tcPr/>
                </a:tc>
                <a:tc>
                  <a:txBody>
                    <a:bodyPr/>
                    <a:lstStyle/>
                    <a:p>
                      <a:r>
                        <a:rPr kumimoji="1" lang="ja-JP" altLang="en-US" dirty="0" smtClean="0"/>
                        <a:t>出来る</a:t>
                      </a:r>
                      <a:endParaRPr kumimoji="1" lang="ja-JP" altLang="en-US" dirty="0"/>
                    </a:p>
                  </a:txBody>
                  <a:tcPr/>
                </a:tc>
              </a:tr>
              <a:tr h="342837">
                <a:tc>
                  <a:txBody>
                    <a:bodyPr/>
                    <a:lstStyle/>
                    <a:p>
                      <a:r>
                        <a:rPr kumimoji="1" lang="ja-JP" altLang="en-US" dirty="0" smtClean="0"/>
                        <a:t>効果</a:t>
                      </a:r>
                      <a:endParaRPr kumimoji="1" lang="ja-JP" altLang="en-US" dirty="0"/>
                    </a:p>
                  </a:txBody>
                  <a:tcPr/>
                </a:tc>
                <a:tc>
                  <a:txBody>
                    <a:bodyPr/>
                    <a:lstStyle/>
                    <a:p>
                      <a:r>
                        <a:rPr kumimoji="1" lang="ja-JP" altLang="en-US" dirty="0" smtClean="0"/>
                        <a:t>眠い</a:t>
                      </a:r>
                      <a:endParaRPr kumimoji="1" lang="ja-JP" altLang="en-US" dirty="0"/>
                    </a:p>
                  </a:txBody>
                  <a:tcPr/>
                </a:tc>
                <a:tc>
                  <a:txBody>
                    <a:bodyPr/>
                    <a:lstStyle/>
                    <a:p>
                      <a:r>
                        <a:rPr kumimoji="1" lang="ja-JP" altLang="en-US" dirty="0" smtClean="0"/>
                        <a:t>食べる</a:t>
                      </a:r>
                      <a:endParaRPr kumimoji="1" lang="ja-JP" altLang="en-US" dirty="0"/>
                    </a:p>
                  </a:txBody>
                  <a:tcPr/>
                </a:tc>
              </a:tr>
              <a:tr h="342837">
                <a:tc>
                  <a:txBody>
                    <a:bodyPr/>
                    <a:lstStyle/>
                    <a:p>
                      <a:r>
                        <a:rPr kumimoji="1" lang="ja-JP" altLang="en-US" dirty="0" smtClean="0"/>
                        <a:t>タウリン</a:t>
                      </a:r>
                      <a:endParaRPr kumimoji="1" lang="ja-JP" altLang="en-US" dirty="0"/>
                    </a:p>
                  </a:txBody>
                  <a:tcPr/>
                </a:tc>
                <a:tc>
                  <a:txBody>
                    <a:bodyPr/>
                    <a:lstStyle/>
                    <a:p>
                      <a:r>
                        <a:rPr kumimoji="1" lang="ja-JP" altLang="en-US" dirty="0" smtClean="0"/>
                        <a:t>欲しい</a:t>
                      </a:r>
                      <a:endParaRPr kumimoji="1" lang="ja-JP" altLang="en-US" dirty="0"/>
                    </a:p>
                  </a:txBody>
                  <a:tcPr/>
                </a:tc>
                <a:tc>
                  <a:txBody>
                    <a:bodyPr/>
                    <a:lstStyle/>
                    <a:p>
                      <a:r>
                        <a:rPr kumimoji="1" lang="ja-JP" altLang="en-US" dirty="0" smtClean="0"/>
                        <a:t>寝る</a:t>
                      </a:r>
                      <a:endParaRPr kumimoji="1" lang="ja-JP" altLang="en-US" dirty="0"/>
                    </a:p>
                  </a:txBody>
                  <a:tcPr/>
                </a:tc>
              </a:tr>
              <a:tr h="342837">
                <a:tc>
                  <a:txBody>
                    <a:bodyPr/>
                    <a:lstStyle/>
                    <a:p>
                      <a:r>
                        <a:rPr kumimoji="1" lang="ja-JP" altLang="en-US" dirty="0" smtClean="0"/>
                        <a:t>風邪</a:t>
                      </a:r>
                      <a:endParaRPr kumimoji="1" lang="ja-JP" altLang="en-US" dirty="0"/>
                    </a:p>
                  </a:txBody>
                  <a:tcPr/>
                </a:tc>
                <a:tc>
                  <a:txBody>
                    <a:bodyPr/>
                    <a:lstStyle/>
                    <a:p>
                      <a:r>
                        <a:rPr kumimoji="1" lang="ja-JP" altLang="en-US" dirty="0" smtClean="0"/>
                        <a:t>暑い</a:t>
                      </a:r>
                      <a:endParaRPr kumimoji="1" lang="ja-JP" altLang="en-US" dirty="0"/>
                    </a:p>
                  </a:txBody>
                  <a:tcPr/>
                </a:tc>
                <a:tc>
                  <a:txBody>
                    <a:bodyPr/>
                    <a:lstStyle/>
                    <a:p>
                      <a:r>
                        <a:rPr kumimoji="1" lang="ja-JP" altLang="en-US" dirty="0" smtClean="0"/>
                        <a:t>疲れる</a:t>
                      </a:r>
                      <a:endParaRPr kumimoji="1" lang="ja-JP" altLang="en-US" dirty="0"/>
                    </a:p>
                  </a:txBody>
                  <a:tcPr/>
                </a:tc>
              </a:tr>
              <a:tr h="342837">
                <a:tc>
                  <a:txBody>
                    <a:bodyPr/>
                    <a:lstStyle/>
                    <a:p>
                      <a:r>
                        <a:rPr kumimoji="1" lang="ja-JP" altLang="en-US" dirty="0" smtClean="0"/>
                        <a:t>疲れ</a:t>
                      </a:r>
                      <a:endParaRPr kumimoji="1" lang="ja-JP" altLang="en-US" dirty="0"/>
                    </a:p>
                  </a:txBody>
                  <a:tcPr/>
                </a:tc>
                <a:tc>
                  <a:txBody>
                    <a:bodyPr/>
                    <a:lstStyle/>
                    <a:p>
                      <a:r>
                        <a:rPr kumimoji="1" lang="ja-JP" altLang="en-US" dirty="0" smtClean="0"/>
                        <a:t>早い</a:t>
                      </a:r>
                      <a:endParaRPr kumimoji="1" lang="ja-JP" altLang="en-US" dirty="0"/>
                    </a:p>
                  </a:txBody>
                  <a:tcPr/>
                </a:tc>
                <a:tc>
                  <a:txBody>
                    <a:bodyPr/>
                    <a:lstStyle/>
                    <a:p>
                      <a:r>
                        <a:rPr kumimoji="1" lang="ja-JP" altLang="en-US" dirty="0" smtClean="0"/>
                        <a:t>効く</a:t>
                      </a:r>
                      <a:endParaRPr kumimoji="1" lang="ja-JP" altLang="en-US" dirty="0"/>
                    </a:p>
                  </a:txBody>
                  <a:tcPr/>
                </a:tc>
              </a:tr>
              <a:tr h="342837">
                <a:tc>
                  <a:txBody>
                    <a:bodyPr/>
                    <a:lstStyle/>
                    <a:p>
                      <a:r>
                        <a:rPr kumimoji="1" lang="ja-JP" altLang="en-US" dirty="0" smtClean="0"/>
                        <a:t>会社</a:t>
                      </a:r>
                      <a:endParaRPr kumimoji="1" lang="ja-JP" altLang="en-US" dirty="0"/>
                    </a:p>
                  </a:txBody>
                  <a:tcPr/>
                </a:tc>
                <a:tc>
                  <a:txBody>
                    <a:bodyPr/>
                    <a:lstStyle/>
                    <a:p>
                      <a:r>
                        <a:rPr kumimoji="1" lang="ja-JP" altLang="en-US" dirty="0" smtClean="0"/>
                        <a:t>強い</a:t>
                      </a:r>
                      <a:endParaRPr kumimoji="1" lang="ja-JP" altLang="en-US" dirty="0"/>
                    </a:p>
                  </a:txBody>
                  <a:tcPr/>
                </a:tc>
                <a:tc>
                  <a:txBody>
                    <a:bodyPr/>
                    <a:lstStyle/>
                    <a:p>
                      <a:r>
                        <a:rPr kumimoji="1" lang="ja-JP" altLang="en-US" dirty="0" smtClean="0"/>
                        <a:t>来る</a:t>
                      </a:r>
                      <a:endParaRPr kumimoji="1" lang="ja-JP" altLang="en-US" dirty="0"/>
                    </a:p>
                  </a:txBody>
                  <a:tcPr/>
                </a:tc>
              </a:tr>
              <a:tr h="342837">
                <a:tc>
                  <a:txBody>
                    <a:bodyPr/>
                    <a:lstStyle/>
                    <a:p>
                      <a:r>
                        <a:rPr kumimoji="1" lang="ja-JP" altLang="en-US" dirty="0" smtClean="0"/>
                        <a:t>コンビニ</a:t>
                      </a:r>
                      <a:endParaRPr kumimoji="1" lang="ja-JP" altLang="en-US" dirty="0"/>
                    </a:p>
                  </a:txBody>
                  <a:tcPr/>
                </a:tc>
                <a:tc>
                  <a:txBody>
                    <a:bodyPr/>
                    <a:lstStyle/>
                    <a:p>
                      <a:r>
                        <a:rPr kumimoji="1" lang="ja-JP" altLang="en-US" dirty="0" smtClean="0"/>
                        <a:t>安い</a:t>
                      </a:r>
                      <a:endParaRPr kumimoji="1" lang="ja-JP" altLang="en-US" dirty="0"/>
                    </a:p>
                  </a:txBody>
                  <a:tcPr/>
                </a:tc>
                <a:tc>
                  <a:txBody>
                    <a:bodyPr/>
                    <a:lstStyle/>
                    <a:p>
                      <a:r>
                        <a:rPr kumimoji="1" lang="ja-JP" altLang="en-US" dirty="0" smtClean="0"/>
                        <a:t>帰る</a:t>
                      </a:r>
                      <a:endParaRPr kumimoji="1" lang="ja-JP" altLang="en-US" dirty="0"/>
                    </a:p>
                  </a:txBody>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704106"/>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572000" y="4653136"/>
            <a:ext cx="4572000" cy="1754326"/>
          </a:xfrm>
          <a:prstGeom prst="rect">
            <a:avLst/>
          </a:prstGeom>
        </p:spPr>
        <p:txBody>
          <a:bodyPr>
            <a:spAutoFit/>
          </a:bodyPr>
          <a:lstStyle/>
          <a:p>
            <a:r>
              <a:rPr lang="ja-JP" altLang="en-US" dirty="0"/>
              <a:t>まずリポビタン</a:t>
            </a:r>
            <a:r>
              <a:rPr lang="en-US" altLang="ja-JP" dirty="0"/>
              <a:t>D</a:t>
            </a:r>
            <a:r>
              <a:rPr lang="ja-JP" altLang="en-US" dirty="0"/>
              <a:t>は「</a:t>
            </a:r>
            <a:r>
              <a:rPr lang="en-US" altLang="ja-JP" dirty="0"/>
              <a:t>CM</a:t>
            </a:r>
            <a:r>
              <a:rPr lang="ja-JP" altLang="en-US" dirty="0"/>
              <a:t>」「ファイト一発」「元気」であり、圧倒的に</a:t>
            </a:r>
            <a:r>
              <a:rPr lang="en-US" altLang="ja-JP" dirty="0"/>
              <a:t>CM</a:t>
            </a:r>
            <a:r>
              <a:rPr lang="ja-JP" altLang="en-US" dirty="0"/>
              <a:t>のイメージで語られていることがわかる。他のキーワードからは仕事場で飲む、レッドブルと比べられる、タウリンという成分が認知されている、風邪のときに飲む人もいるということが推測できる。</a:t>
            </a:r>
          </a:p>
        </p:txBody>
      </p:sp>
    </p:spTree>
    <p:extLst>
      <p:ext uri="{BB962C8B-B14F-4D97-AF65-F5344CB8AC3E}">
        <p14:creationId xmlns:p14="http://schemas.microsoft.com/office/powerpoint/2010/main" val="261432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３　予測モデル</a:t>
            </a:r>
            <a:r>
              <a:rPr lang="ja-JP" altLang="en-US" dirty="0"/>
              <a:t>作成</a:t>
            </a:r>
            <a:endParaRPr kumimoji="1" lang="ja-JP" altLang="en-US" dirty="0"/>
          </a:p>
        </p:txBody>
      </p:sp>
    </p:spTree>
    <p:extLst>
      <p:ext uri="{BB962C8B-B14F-4D97-AF65-F5344CB8AC3E}">
        <p14:creationId xmlns:p14="http://schemas.microsoft.com/office/powerpoint/2010/main" val="4217793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3744416" cy="5379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283968" y="332656"/>
            <a:ext cx="4572000" cy="4801314"/>
          </a:xfrm>
          <a:prstGeom prst="rect">
            <a:avLst/>
          </a:prstGeom>
        </p:spPr>
        <p:txBody>
          <a:bodyPr>
            <a:spAutoFit/>
          </a:bodyPr>
          <a:lstStyle/>
          <a:p>
            <a:r>
              <a:rPr lang="ja-JP" altLang="en-US" dirty="0" smtClean="0"/>
              <a:t>イェール大学計量経済学者のイアン・エアーズは、経営学部と法学部に籍を持つユニークな「絶対計算家」だ。２００７年に</a:t>
            </a:r>
            <a:r>
              <a:rPr lang="en-US" altLang="ja-JP" dirty="0" smtClean="0"/>
              <a:t>『</a:t>
            </a:r>
            <a:r>
              <a:rPr lang="ja-JP" altLang="en-US" dirty="0" smtClean="0"/>
              <a:t>その数学が戦略を決める</a:t>
            </a:r>
            <a:r>
              <a:rPr lang="en-US" altLang="ja-JP" dirty="0" smtClean="0"/>
              <a:t>』</a:t>
            </a:r>
            <a:r>
              <a:rPr lang="ja-JP" altLang="en-US" dirty="0" smtClean="0"/>
              <a:t>という本を書いている。データ分析で意思決定を行う意義を説いた名著</a:t>
            </a:r>
            <a:endParaRPr lang="en-US" altLang="ja-JP" dirty="0" smtClean="0"/>
          </a:p>
          <a:p>
            <a:endParaRPr lang="en-US" altLang="ja-JP" dirty="0" smtClean="0"/>
          </a:p>
          <a:p>
            <a:r>
              <a:rPr lang="ja-JP" altLang="en-US" dirty="0" smtClean="0"/>
              <a:t>この本の冒頭でオーリー・アッシェンフェルターというプリンストン大学の経済学者の研究成果の印象深いエピソードが紹介されている。ワインが好きなオーリーは、１９８０年代末にボルドーワインの品質をデータ分析で評価しようとした。</a:t>
            </a:r>
            <a:endParaRPr lang="en-US" altLang="ja-JP" dirty="0" smtClean="0"/>
          </a:p>
          <a:p>
            <a:endParaRPr lang="en-US" altLang="ja-JP" dirty="0"/>
          </a:p>
          <a:p>
            <a:r>
              <a:rPr lang="ja-JP" altLang="en-US" dirty="0"/>
              <a:t>ワイン業界の専門家たちは「方程式で繊細なワインの味がわかるわけがない」と嘲笑した。</a:t>
            </a:r>
            <a:endParaRPr lang="ja-JP" altLang="en-US" dirty="0" smtClean="0"/>
          </a:p>
          <a:p>
            <a:endParaRPr lang="en-US" altLang="ja-JP" dirty="0"/>
          </a:p>
          <a:p>
            <a:endParaRPr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802" y="4941168"/>
            <a:ext cx="1152128" cy="167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55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
            <a:ext cx="659765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645024"/>
            <a:ext cx="5563298" cy="313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0" y="188640"/>
            <a:ext cx="4860603" cy="339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528" y="836712"/>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84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622" y="2852936"/>
            <a:ext cx="8856984" cy="892552"/>
          </a:xfrm>
          <a:prstGeom prst="rect">
            <a:avLst/>
          </a:prstGeom>
        </p:spPr>
        <p:txBody>
          <a:bodyPr wrap="square">
            <a:spAutoFit/>
          </a:bodyPr>
          <a:lstStyle/>
          <a:p>
            <a:r>
              <a:rPr lang="ja-JP" altLang="en-US" sz="2800" dirty="0" smtClean="0"/>
              <a:t>ワインの質＝</a:t>
            </a:r>
            <a:endParaRPr lang="en-US" altLang="ja-JP" sz="2800" dirty="0" smtClean="0"/>
          </a:p>
          <a:p>
            <a:r>
              <a:rPr lang="en-US" altLang="ja-JP" sz="2400" dirty="0" smtClean="0"/>
              <a:t>12.145+0.00117×0.0614×</a:t>
            </a:r>
            <a:r>
              <a:rPr lang="ja-JP" altLang="en-US" sz="2400" dirty="0" smtClean="0"/>
              <a:t>育成期平均気温</a:t>
            </a:r>
            <a:r>
              <a:rPr lang="en-US" altLang="ja-JP" sz="2400" dirty="0" smtClean="0"/>
              <a:t>-0.00386×</a:t>
            </a:r>
            <a:r>
              <a:rPr lang="ja-JP" altLang="en-US" sz="2400" dirty="0" smtClean="0"/>
              <a:t>収穫期降雨</a:t>
            </a:r>
            <a:endParaRPr lang="ja-JP" altLang="en-US" sz="2400" dirty="0"/>
          </a:p>
        </p:txBody>
      </p:sp>
      <p:sp>
        <p:nvSpPr>
          <p:cNvPr id="3" name="正方形/長方形 2"/>
          <p:cNvSpPr/>
          <p:nvPr/>
        </p:nvSpPr>
        <p:spPr>
          <a:xfrm>
            <a:off x="2051720" y="476672"/>
            <a:ext cx="4572000" cy="1938992"/>
          </a:xfrm>
          <a:prstGeom prst="rect">
            <a:avLst/>
          </a:prstGeom>
        </p:spPr>
        <p:txBody>
          <a:bodyPr>
            <a:spAutoFit/>
          </a:bodyPr>
          <a:lstStyle/>
          <a:p>
            <a:r>
              <a:rPr lang="ja-JP" altLang="en-US" sz="2000" dirty="0"/>
              <a:t>オーリーはワインの生産年ごとの競売価格を調べ、どんな特徴が価格と相関しているかを統計的に解析</a:t>
            </a:r>
            <a:r>
              <a:rPr lang="ja-JP" altLang="en-US" sz="2000" dirty="0" smtClean="0"/>
              <a:t>した。</a:t>
            </a:r>
            <a:endParaRPr lang="en-US" altLang="ja-JP" sz="2000" dirty="0" smtClean="0"/>
          </a:p>
          <a:p>
            <a:r>
              <a:rPr lang="ja-JP" altLang="en-US" sz="2000" dirty="0" smtClean="0"/>
              <a:t>すると</a:t>
            </a:r>
            <a:r>
              <a:rPr lang="ja-JP" altLang="en-US" sz="2000" dirty="0"/>
              <a:t>収穫期に降雨が少なくて、夏の平均気温が高かった年に、品質が高いワインが生産されていることがわかった</a:t>
            </a:r>
          </a:p>
        </p:txBody>
      </p:sp>
    </p:spTree>
    <p:extLst>
      <p:ext uri="{BB962C8B-B14F-4D97-AF65-F5344CB8AC3E}">
        <p14:creationId xmlns:p14="http://schemas.microsoft.com/office/powerpoint/2010/main" val="268753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86000" y="2274838"/>
            <a:ext cx="4572000" cy="3170099"/>
          </a:xfrm>
          <a:prstGeom prst="rect">
            <a:avLst/>
          </a:prstGeom>
        </p:spPr>
        <p:txBody>
          <a:bodyPr>
            <a:spAutoFit/>
          </a:bodyPr>
          <a:lstStyle/>
          <a:p>
            <a:r>
              <a:rPr lang="ja-JP" altLang="en-US" sz="2000" dirty="0"/>
              <a:t>オーリーの方程式はワインが出荷される前からワインの質と価格を正確に言い当ててしまった</a:t>
            </a:r>
            <a:r>
              <a:rPr lang="ja-JP" altLang="en-US" sz="2000" dirty="0" smtClean="0"/>
              <a:t>。</a:t>
            </a:r>
            <a:endParaRPr lang="en-US" altLang="ja-JP" sz="2000" dirty="0" smtClean="0"/>
          </a:p>
          <a:p>
            <a:endParaRPr lang="ja-JP" altLang="en-US" sz="2000" dirty="0"/>
          </a:p>
          <a:p>
            <a:r>
              <a:rPr lang="ja-JP" altLang="en-US" sz="2000" dirty="0"/>
              <a:t>この数字はワインビジネスへの投資や生産現場における意思決定に役立つ重要な数字だ。ワインの価値を早く知ることができれば、安く買うことができるし、生産の現場も何をすれば価値を高められるかを合理的に決定できる。</a:t>
            </a:r>
          </a:p>
        </p:txBody>
      </p:sp>
    </p:spTree>
    <p:extLst>
      <p:ext uri="{BB962C8B-B14F-4D97-AF65-F5344CB8AC3E}">
        <p14:creationId xmlns:p14="http://schemas.microsoft.com/office/powerpoint/2010/main" val="687725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769243"/>
            <a:ext cx="6480720" cy="5262979"/>
          </a:xfrm>
          <a:prstGeom prst="rect">
            <a:avLst/>
          </a:prstGeom>
        </p:spPr>
        <p:txBody>
          <a:bodyPr wrap="square">
            <a:spAutoFit/>
          </a:bodyPr>
          <a:lstStyle/>
          <a:p>
            <a:r>
              <a:rPr lang="ja-JP" altLang="en-US" sz="2400" b="1" dirty="0" smtClean="0">
                <a:solidFill>
                  <a:srgbClr val="FF0000"/>
                </a:solidFill>
              </a:rPr>
              <a:t>データサイエンティストに必要な３つの能力</a:t>
            </a:r>
            <a:endParaRPr lang="en-US" altLang="ja-JP" sz="2400" b="1" dirty="0" smtClean="0">
              <a:solidFill>
                <a:srgbClr val="FF0000"/>
              </a:solidFill>
            </a:endParaRPr>
          </a:p>
          <a:p>
            <a:r>
              <a:rPr lang="ja-JP" altLang="en-US" sz="2400" b="1" dirty="0">
                <a:solidFill>
                  <a:srgbClr val="FF0000"/>
                </a:solidFill>
              </a:rPr>
              <a:t>何</a:t>
            </a:r>
            <a:r>
              <a:rPr lang="ja-JP" altLang="en-US" sz="2400" b="1" dirty="0" smtClean="0">
                <a:solidFill>
                  <a:srgbClr val="FF0000"/>
                </a:solidFill>
              </a:rPr>
              <a:t>を大学時代に学ぶべきか</a:t>
            </a:r>
            <a:endParaRPr lang="en-US" altLang="ja-JP" sz="2400" b="1" dirty="0" smtClean="0">
              <a:solidFill>
                <a:srgbClr val="FF0000"/>
              </a:solidFill>
            </a:endParaRPr>
          </a:p>
          <a:p>
            <a:endParaRPr lang="en-US" altLang="ja-JP" sz="2400" dirty="0"/>
          </a:p>
          <a:p>
            <a:r>
              <a:rPr lang="ja-JP" altLang="en-US" sz="2400" dirty="0" smtClean="0"/>
              <a:t>１つめは、</a:t>
            </a:r>
            <a:r>
              <a:rPr lang="ja-JP" altLang="en-US" sz="2400" b="1" dirty="0" smtClean="0">
                <a:solidFill>
                  <a:srgbClr val="FF0000"/>
                </a:solidFill>
              </a:rPr>
              <a:t>科学的分析の能力</a:t>
            </a:r>
            <a:r>
              <a:rPr lang="ja-JP" altLang="en-US" sz="2400" dirty="0" smtClean="0"/>
              <a:t>である。統計や確率の知識を持っていること。ＩＴの分析ツールや大規模データ基盤を使いこなす能力もここに含める。</a:t>
            </a:r>
          </a:p>
          <a:p>
            <a:endParaRPr lang="ja-JP" altLang="en-US" sz="2400" dirty="0" smtClean="0"/>
          </a:p>
          <a:p>
            <a:r>
              <a:rPr lang="ja-JP" altLang="en-US" sz="2400" dirty="0" smtClean="0"/>
              <a:t>２つめは、</a:t>
            </a:r>
            <a:r>
              <a:rPr lang="ja-JP" altLang="en-US" sz="2400" b="1" dirty="0" smtClean="0">
                <a:solidFill>
                  <a:srgbClr val="FF0000"/>
                </a:solidFill>
              </a:rPr>
              <a:t>ビジネスの問題を発見し解決する能力</a:t>
            </a:r>
            <a:r>
              <a:rPr lang="ja-JP" altLang="en-US" sz="2400" dirty="0" smtClean="0"/>
              <a:t>である。ビジネスマンとしての一般的な能力であり、経営大学院で学ぶ内容と考えてもらっていい。</a:t>
            </a:r>
          </a:p>
          <a:p>
            <a:endParaRPr lang="ja-JP" altLang="en-US" sz="2400" dirty="0" smtClean="0"/>
          </a:p>
          <a:p>
            <a:r>
              <a:rPr lang="ja-JP" altLang="en-US" sz="2400" dirty="0" smtClean="0"/>
              <a:t>３つめは、</a:t>
            </a:r>
            <a:r>
              <a:rPr lang="ja-JP" altLang="en-US" sz="2400" b="1" dirty="0" smtClean="0">
                <a:solidFill>
                  <a:srgbClr val="FF0000"/>
                </a:solidFill>
              </a:rPr>
              <a:t>創造的な提案を行う能力</a:t>
            </a:r>
            <a:r>
              <a:rPr lang="ja-JP" altLang="en-US" sz="2400" dirty="0" smtClean="0"/>
              <a:t>である。分析を提案につなげる能力ともいえる。柔軟な発想力や表現力が必要である。</a:t>
            </a:r>
            <a:endParaRPr lang="ja-JP" altLang="en-US" sz="2400" dirty="0"/>
          </a:p>
        </p:txBody>
      </p:sp>
      <p:sp>
        <p:nvSpPr>
          <p:cNvPr id="4" name="正方形/長方形 3"/>
          <p:cNvSpPr/>
          <p:nvPr/>
        </p:nvSpPr>
        <p:spPr>
          <a:xfrm>
            <a:off x="6923520" y="2159774"/>
            <a:ext cx="1685077"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3200" dirty="0" smtClean="0"/>
              <a:t>統計とＩＴ</a:t>
            </a:r>
            <a:endParaRPr lang="ja-JP" altLang="en-US" sz="3200" dirty="0"/>
          </a:p>
        </p:txBody>
      </p:sp>
      <p:sp>
        <p:nvSpPr>
          <p:cNvPr id="5" name="正方形/長方形 4"/>
          <p:cNvSpPr/>
          <p:nvPr/>
        </p:nvSpPr>
        <p:spPr>
          <a:xfrm>
            <a:off x="6923519" y="3426317"/>
            <a:ext cx="1963999"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2800" dirty="0" smtClean="0"/>
              <a:t>ビジネス</a:t>
            </a:r>
            <a:endParaRPr lang="en-US" altLang="ja-JP" sz="2800" dirty="0" smtClean="0"/>
          </a:p>
          <a:p>
            <a:r>
              <a:rPr lang="ja-JP" altLang="en-US" sz="2800" dirty="0" smtClean="0"/>
              <a:t>マネジメント</a:t>
            </a:r>
            <a:endParaRPr lang="ja-JP" altLang="en-US" sz="2800" dirty="0"/>
          </a:p>
        </p:txBody>
      </p:sp>
      <p:sp>
        <p:nvSpPr>
          <p:cNvPr id="6" name="正方形/長方形 5"/>
          <p:cNvSpPr/>
          <p:nvPr/>
        </p:nvSpPr>
        <p:spPr>
          <a:xfrm>
            <a:off x="6923520" y="4944488"/>
            <a:ext cx="1826141"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3200" dirty="0" smtClean="0"/>
              <a:t>豊かな</a:t>
            </a:r>
            <a:endParaRPr lang="en-US" altLang="ja-JP" sz="3200" dirty="0" smtClean="0"/>
          </a:p>
          <a:p>
            <a:r>
              <a:rPr lang="ja-JP" altLang="en-US" sz="3200" dirty="0" smtClean="0"/>
              <a:t>一般教養</a:t>
            </a:r>
            <a:endParaRPr lang="ja-JP" altLang="en-US" sz="3200" dirty="0"/>
          </a:p>
        </p:txBody>
      </p:sp>
    </p:spTree>
    <p:extLst>
      <p:ext uri="{BB962C8B-B14F-4D97-AF65-F5344CB8AC3E}">
        <p14:creationId xmlns:p14="http://schemas.microsoft.com/office/powerpoint/2010/main" val="2502030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267744" y="980728"/>
            <a:ext cx="453650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１　お客は何と言っているか</a:t>
            </a:r>
            <a:endParaRPr kumimoji="1" lang="ja-JP" altLang="en-US" dirty="0"/>
          </a:p>
        </p:txBody>
      </p:sp>
      <p:sp>
        <p:nvSpPr>
          <p:cNvPr id="4" name="正方形/長方形 3"/>
          <p:cNvSpPr/>
          <p:nvPr/>
        </p:nvSpPr>
        <p:spPr>
          <a:xfrm>
            <a:off x="2267744" y="2668386"/>
            <a:ext cx="453650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２　お客は実際には何をしているか</a:t>
            </a:r>
            <a:endParaRPr kumimoji="1" lang="ja-JP" altLang="en-US" dirty="0"/>
          </a:p>
        </p:txBody>
      </p:sp>
      <p:sp>
        <p:nvSpPr>
          <p:cNvPr id="5" name="正方形/長方形 4"/>
          <p:cNvSpPr/>
          <p:nvPr/>
        </p:nvSpPr>
        <p:spPr>
          <a:xfrm>
            <a:off x="2267744" y="4365104"/>
            <a:ext cx="453650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３　お客はなぜそうしているのか</a:t>
            </a:r>
            <a:endParaRPr kumimoji="1" lang="ja-JP" altLang="en-US" dirty="0"/>
          </a:p>
        </p:txBody>
      </p:sp>
      <p:sp>
        <p:nvSpPr>
          <p:cNvPr id="6" name="下矢印 5"/>
          <p:cNvSpPr/>
          <p:nvPr/>
        </p:nvSpPr>
        <p:spPr>
          <a:xfrm rot="10800000">
            <a:off x="1019796" y="75618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1043608" y="505506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23528" y="6165304"/>
            <a:ext cx="2045753" cy="369332"/>
          </a:xfrm>
          <a:prstGeom prst="rect">
            <a:avLst/>
          </a:prstGeom>
        </p:spPr>
        <p:txBody>
          <a:bodyPr wrap="none">
            <a:spAutoFit/>
          </a:bodyPr>
          <a:lstStyle/>
          <a:p>
            <a:r>
              <a:rPr lang="ja-JP" altLang="en-US" dirty="0" smtClean="0"/>
              <a:t>潜在的なインサイト</a:t>
            </a:r>
            <a:endParaRPr lang="ja-JP" altLang="en-US" dirty="0"/>
          </a:p>
        </p:txBody>
      </p:sp>
      <p:sp>
        <p:nvSpPr>
          <p:cNvPr id="9" name="正方形/長方形 8"/>
          <p:cNvSpPr/>
          <p:nvPr/>
        </p:nvSpPr>
        <p:spPr>
          <a:xfrm>
            <a:off x="611560" y="188640"/>
            <a:ext cx="2045753" cy="369332"/>
          </a:xfrm>
          <a:prstGeom prst="rect">
            <a:avLst/>
          </a:prstGeom>
        </p:spPr>
        <p:txBody>
          <a:bodyPr wrap="none">
            <a:spAutoFit/>
          </a:bodyPr>
          <a:lstStyle/>
          <a:p>
            <a:r>
              <a:rPr lang="ja-JP" altLang="en-US" dirty="0"/>
              <a:t>顕在的</a:t>
            </a:r>
            <a:r>
              <a:rPr lang="ja-JP" altLang="en-US" dirty="0" smtClean="0"/>
              <a:t>なインサイト</a:t>
            </a:r>
            <a:endParaRPr lang="ja-JP" altLang="en-US" dirty="0"/>
          </a:p>
        </p:txBody>
      </p:sp>
      <p:sp>
        <p:nvSpPr>
          <p:cNvPr id="10" name="正方形/長方形 9"/>
          <p:cNvSpPr/>
          <p:nvPr/>
        </p:nvSpPr>
        <p:spPr>
          <a:xfrm>
            <a:off x="2915816" y="188640"/>
            <a:ext cx="357341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ja-JP" altLang="en-US" dirty="0" smtClean="0"/>
              <a:t>顕在的　形式知　統計分析　データ</a:t>
            </a:r>
            <a:endParaRPr lang="ja-JP" altLang="en-US" dirty="0"/>
          </a:p>
        </p:txBody>
      </p:sp>
      <p:sp>
        <p:nvSpPr>
          <p:cNvPr id="11" name="正方形/長方形 10"/>
          <p:cNvSpPr/>
          <p:nvPr/>
        </p:nvSpPr>
        <p:spPr>
          <a:xfrm>
            <a:off x="2771800" y="6169481"/>
            <a:ext cx="341632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ja-JP" altLang="en-US" dirty="0" smtClean="0"/>
              <a:t>潜在的　暗黙知　人間理解　知恵</a:t>
            </a:r>
            <a:endParaRPr lang="ja-JP" altLang="en-US" dirty="0"/>
          </a:p>
        </p:txBody>
      </p:sp>
      <p:sp>
        <p:nvSpPr>
          <p:cNvPr id="13" name="正方形/長方形 12"/>
          <p:cNvSpPr/>
          <p:nvPr/>
        </p:nvSpPr>
        <p:spPr>
          <a:xfrm>
            <a:off x="7020272" y="980728"/>
            <a:ext cx="1944216" cy="4752528"/>
          </a:xfrm>
          <a:prstGeom prst="rect">
            <a:avLst/>
          </a:prstGeom>
          <a:gradFill>
            <a:gsLst>
              <a:gs pos="0">
                <a:srgbClr val="FF0000"/>
              </a:gs>
              <a:gs pos="0">
                <a:srgbClr val="FF0000"/>
              </a:gs>
              <a:gs pos="100000">
                <a:schemeClr val="accent2">
                  <a:tint val="15000"/>
                  <a:satMod val="350000"/>
                </a:schemeClr>
              </a:gs>
            </a:gsLst>
            <a:lin ang="162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smtClean="0"/>
              <a:t>アンケート</a:t>
            </a:r>
            <a:endParaRPr lang="en-US" altLang="ja-JP" dirty="0" smtClean="0"/>
          </a:p>
          <a:p>
            <a:pPr algn="ctr"/>
            <a:r>
              <a:rPr lang="ja-JP" altLang="en-US" dirty="0"/>
              <a:t>クチコミ</a:t>
            </a:r>
            <a:endParaRPr lang="en-US" altLang="ja-JP" dirty="0" smtClean="0"/>
          </a:p>
          <a:p>
            <a:pPr algn="ctr"/>
            <a:r>
              <a:rPr lang="ja-JP" altLang="en-US" dirty="0" smtClean="0"/>
              <a:t>ソーシャルメディア</a:t>
            </a:r>
            <a:endParaRPr lang="ja-JP" altLang="en-US" dirty="0"/>
          </a:p>
          <a:p>
            <a:pPr algn="ctr"/>
            <a:endParaRPr lang="ja-JP" altLang="en-US" dirty="0"/>
          </a:p>
          <a:p>
            <a:pPr algn="ctr"/>
            <a:r>
              <a:rPr lang="ja-JP" altLang="en-US" dirty="0" smtClean="0"/>
              <a:t>購買ログ</a:t>
            </a:r>
            <a:endParaRPr lang="ja-JP" altLang="en-US" dirty="0"/>
          </a:p>
          <a:p>
            <a:pPr algn="ctr"/>
            <a:r>
              <a:rPr lang="ja-JP" altLang="en-US" dirty="0"/>
              <a:t>行動</a:t>
            </a:r>
            <a:r>
              <a:rPr lang="ja-JP" altLang="en-US" dirty="0" smtClean="0"/>
              <a:t>ログ</a:t>
            </a:r>
            <a:endParaRPr lang="en-US" altLang="ja-JP" dirty="0" smtClean="0"/>
          </a:p>
          <a:p>
            <a:pPr algn="ctr"/>
            <a:r>
              <a:rPr kumimoji="1" lang="ja-JP" altLang="en-US" dirty="0" smtClean="0"/>
              <a:t>センサーログ</a:t>
            </a:r>
            <a:endParaRPr kumimoji="1" lang="en-US" altLang="ja-JP" dirty="0" smtClean="0"/>
          </a:p>
          <a:p>
            <a:pPr algn="ctr"/>
            <a:endParaRPr kumimoji="1" lang="en-US" altLang="ja-JP" dirty="0"/>
          </a:p>
          <a:p>
            <a:pPr algn="ctr"/>
            <a:r>
              <a:rPr lang="ja-JP" altLang="en-US" dirty="0" smtClean="0"/>
              <a:t>グルイン</a:t>
            </a:r>
            <a:endParaRPr lang="en-US" altLang="ja-JP" dirty="0" smtClean="0"/>
          </a:p>
          <a:p>
            <a:pPr algn="ctr"/>
            <a:r>
              <a:rPr lang="ja-JP" altLang="en-US" dirty="0" smtClean="0"/>
              <a:t>行動観察</a:t>
            </a:r>
            <a:endParaRPr lang="en-US" altLang="ja-JP" dirty="0" smtClean="0"/>
          </a:p>
          <a:p>
            <a:pPr algn="ctr"/>
            <a:r>
              <a:rPr lang="ja-JP" altLang="en-US" dirty="0" smtClean="0"/>
              <a:t>ワークショップ</a:t>
            </a:r>
            <a:endParaRPr lang="en-US" altLang="ja-JP" dirty="0" smtClean="0"/>
          </a:p>
        </p:txBody>
      </p:sp>
      <p:sp>
        <p:nvSpPr>
          <p:cNvPr id="15" name="円/楕円 14"/>
          <p:cNvSpPr/>
          <p:nvPr/>
        </p:nvSpPr>
        <p:spPr>
          <a:xfrm>
            <a:off x="5454098" y="980728"/>
            <a:ext cx="2700300" cy="2448272"/>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ビッグデータ</a:t>
            </a:r>
            <a:endParaRPr kumimoji="1" lang="en-US" altLang="ja-JP" dirty="0" smtClean="0"/>
          </a:p>
          <a:p>
            <a:pPr algn="ctr"/>
            <a:r>
              <a:rPr lang="ja-JP" altLang="en-US" dirty="0" smtClean="0"/>
              <a:t>の活用</a:t>
            </a:r>
            <a:endParaRPr kumimoji="1" lang="ja-JP" altLang="en-US" dirty="0"/>
          </a:p>
        </p:txBody>
      </p:sp>
      <p:sp>
        <p:nvSpPr>
          <p:cNvPr id="16" name="円/楕円 15"/>
          <p:cNvSpPr/>
          <p:nvPr/>
        </p:nvSpPr>
        <p:spPr>
          <a:xfrm>
            <a:off x="5454098" y="3470008"/>
            <a:ext cx="2700300" cy="2448272"/>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人間の洞察力</a:t>
            </a:r>
            <a:endParaRPr kumimoji="1" lang="en-US" altLang="ja-JP" dirty="0" smtClean="0"/>
          </a:p>
        </p:txBody>
      </p:sp>
      <p:pic>
        <p:nvPicPr>
          <p:cNvPr id="14" name="Picture 3" descr="C:\Users\home\Downloads\sbc231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804" y="2378924"/>
            <a:ext cx="1326707" cy="218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1" grpId="0" animBg="1"/>
      <p:bldP spid="13"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データサイエンティストとは</a:t>
            </a:r>
            <a:endParaRPr kumimoji="1" lang="ja-JP" altLang="en-US" dirty="0"/>
          </a:p>
        </p:txBody>
      </p:sp>
      <p:sp>
        <p:nvSpPr>
          <p:cNvPr id="4" name="正方形/長方形 3"/>
          <p:cNvSpPr/>
          <p:nvPr/>
        </p:nvSpPr>
        <p:spPr>
          <a:xfrm>
            <a:off x="1475656" y="2636912"/>
            <a:ext cx="6048672" cy="1754326"/>
          </a:xfrm>
          <a:prstGeom prst="rect">
            <a:avLst/>
          </a:prstGeom>
        </p:spPr>
        <p:txBody>
          <a:bodyPr wrap="square">
            <a:spAutoFit/>
          </a:bodyPr>
          <a:lstStyle/>
          <a:p>
            <a:pPr algn="ctr"/>
            <a:r>
              <a:rPr lang="ja-JP" altLang="en-US" sz="3600" dirty="0" smtClean="0"/>
              <a:t>データを科学的に分析して</a:t>
            </a:r>
            <a:endParaRPr lang="en-US" altLang="ja-JP" sz="3600" dirty="0" smtClean="0"/>
          </a:p>
          <a:p>
            <a:pPr algn="ctr"/>
            <a:r>
              <a:rPr lang="ja-JP" altLang="en-US" sz="3600" dirty="0" smtClean="0"/>
              <a:t>ビジネスの課題を</a:t>
            </a:r>
            <a:endParaRPr lang="en-US" altLang="ja-JP" sz="3600" dirty="0" smtClean="0"/>
          </a:p>
          <a:p>
            <a:pPr algn="ctr"/>
            <a:r>
              <a:rPr lang="ja-JP" altLang="en-US" sz="3600" dirty="0" smtClean="0"/>
              <a:t>創造的に解決する人材</a:t>
            </a:r>
            <a:endParaRPr lang="ja-JP" altLang="en-US" sz="3600" dirty="0"/>
          </a:p>
        </p:txBody>
      </p:sp>
    </p:spTree>
    <p:extLst>
      <p:ext uri="{BB962C8B-B14F-4D97-AF65-F5344CB8AC3E}">
        <p14:creationId xmlns:p14="http://schemas.microsoft.com/office/powerpoint/2010/main" val="3384855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３つの能力</a:t>
            </a:r>
            <a:endParaRPr kumimoji="1" lang="ja-JP" altLang="en-US" dirty="0"/>
          </a:p>
        </p:txBody>
      </p:sp>
      <p:sp>
        <p:nvSpPr>
          <p:cNvPr id="4" name="コンテンツ プレースホルダー 3"/>
          <p:cNvSpPr>
            <a:spLocks noGrp="1"/>
          </p:cNvSpPr>
          <p:nvPr>
            <p:ph idx="1"/>
          </p:nvPr>
        </p:nvSpPr>
        <p:spPr/>
        <p:txBody>
          <a:bodyPr>
            <a:normAutofit lnSpcReduction="10000"/>
          </a:bodyPr>
          <a:lstStyle/>
          <a:p>
            <a:r>
              <a:rPr lang="ja-JP" altLang="en-US" dirty="0"/>
              <a:t>統計とＩＴの</a:t>
            </a:r>
            <a:r>
              <a:rPr lang="ja-JP" altLang="en-US" dirty="0" smtClean="0"/>
              <a:t>能力</a:t>
            </a:r>
            <a:endParaRPr lang="en-US" altLang="ja-JP" dirty="0" smtClean="0"/>
          </a:p>
          <a:p>
            <a:pPr lvl="1"/>
            <a:r>
              <a:rPr lang="ja-JP" altLang="en-US" dirty="0" smtClean="0"/>
              <a:t>統計や確率の知識、ＩＴの分析ツールや大規模データを扱う能力</a:t>
            </a:r>
            <a:endParaRPr lang="en-US" altLang="ja-JP" dirty="0" smtClean="0"/>
          </a:p>
          <a:p>
            <a:r>
              <a:rPr lang="ja-JP" altLang="en-US" dirty="0"/>
              <a:t>ビジネスの問題を発見し解決する</a:t>
            </a:r>
            <a:r>
              <a:rPr lang="ja-JP" altLang="en-US" dirty="0" smtClean="0"/>
              <a:t>能力</a:t>
            </a:r>
            <a:endParaRPr lang="en-US" altLang="ja-JP" dirty="0" smtClean="0"/>
          </a:p>
          <a:p>
            <a:pPr lvl="1"/>
            <a:r>
              <a:rPr lang="ja-JP" altLang="en-US" dirty="0" smtClean="0"/>
              <a:t>ビジネスマンとしての一般的な能力と、経営大学院で学ぶような内容</a:t>
            </a:r>
            <a:endParaRPr lang="en-US" altLang="ja-JP" dirty="0" smtClean="0"/>
          </a:p>
          <a:p>
            <a:r>
              <a:rPr lang="ja-JP" altLang="en-US" dirty="0"/>
              <a:t>創造的な提案を</a:t>
            </a:r>
            <a:r>
              <a:rPr lang="ja-JP" altLang="en-US" dirty="0" smtClean="0"/>
              <a:t>行う能力</a:t>
            </a:r>
            <a:endParaRPr kumimoji="1" lang="en-US" altLang="ja-JP" dirty="0"/>
          </a:p>
          <a:p>
            <a:pPr lvl="1"/>
            <a:r>
              <a:rPr lang="ja-JP" altLang="en-US" dirty="0"/>
              <a:t>分析を提案につなげる</a:t>
            </a:r>
            <a:r>
              <a:rPr lang="ja-JP" altLang="en-US" dirty="0" smtClean="0"/>
              <a:t>能力、柔軟</a:t>
            </a:r>
            <a:r>
              <a:rPr lang="ja-JP" altLang="en-US" dirty="0"/>
              <a:t>な発想力や表現力が</a:t>
            </a:r>
            <a:r>
              <a:rPr lang="ja-JP" altLang="en-US" dirty="0" smtClean="0"/>
              <a:t>必要</a:t>
            </a:r>
            <a:endParaRPr kumimoji="1" lang="ja-JP" altLang="en-US" dirty="0"/>
          </a:p>
        </p:txBody>
      </p:sp>
    </p:spTree>
    <p:extLst>
      <p:ext uri="{BB962C8B-B14F-4D97-AF65-F5344CB8AC3E}">
        <p14:creationId xmlns:p14="http://schemas.microsoft.com/office/powerpoint/2010/main" val="119014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432" y="1266825"/>
            <a:ext cx="408305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36" y="1412776"/>
            <a:ext cx="4203700" cy="442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78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7664" y="1997839"/>
            <a:ext cx="6336704" cy="3416320"/>
          </a:xfrm>
          <a:prstGeom prst="rect">
            <a:avLst/>
          </a:prstGeom>
        </p:spPr>
        <p:txBody>
          <a:bodyPr wrap="square">
            <a:spAutoFit/>
          </a:bodyPr>
          <a:lstStyle/>
          <a:p>
            <a:r>
              <a:rPr lang="ja-JP" altLang="en-US" sz="2400" dirty="0" smtClean="0"/>
              <a:t>“既存</a:t>
            </a:r>
            <a:r>
              <a:rPr lang="ja-JP" altLang="en-US" sz="2400" dirty="0"/>
              <a:t>の職種にデータサイエンスをインストールすることが重要なのだ。</a:t>
            </a:r>
          </a:p>
          <a:p>
            <a:endParaRPr lang="ja-JP" altLang="en-US" sz="2400" dirty="0"/>
          </a:p>
          <a:p>
            <a:r>
              <a:rPr lang="ja-JP" altLang="en-US" sz="2400" dirty="0"/>
              <a:t>経営者</a:t>
            </a:r>
            <a:r>
              <a:rPr lang="en-US" altLang="ja-JP" sz="2400" dirty="0"/>
              <a:t>×</a:t>
            </a:r>
            <a:r>
              <a:rPr lang="ja-JP" altLang="en-US" sz="2400" dirty="0"/>
              <a:t>データサイエンス</a:t>
            </a:r>
          </a:p>
          <a:p>
            <a:r>
              <a:rPr lang="ja-JP" altLang="en-US" sz="2400" dirty="0"/>
              <a:t>営業マン</a:t>
            </a:r>
            <a:r>
              <a:rPr lang="en-US" altLang="ja-JP" sz="2400" dirty="0"/>
              <a:t>×</a:t>
            </a:r>
            <a:r>
              <a:rPr lang="ja-JP" altLang="en-US" sz="2400" dirty="0"/>
              <a:t>データサイエンス</a:t>
            </a:r>
          </a:p>
          <a:p>
            <a:r>
              <a:rPr lang="ja-JP" altLang="en-US" sz="2400" dirty="0"/>
              <a:t>マーケッター</a:t>
            </a:r>
            <a:r>
              <a:rPr lang="en-US" altLang="ja-JP" sz="2400" dirty="0"/>
              <a:t>×</a:t>
            </a:r>
            <a:r>
              <a:rPr lang="ja-JP" altLang="en-US" sz="2400" dirty="0"/>
              <a:t>データサイエンス</a:t>
            </a:r>
          </a:p>
          <a:p>
            <a:r>
              <a:rPr lang="ja-JP" altLang="en-US" sz="2400" dirty="0"/>
              <a:t>デザイナー</a:t>
            </a:r>
            <a:r>
              <a:rPr lang="en-US" altLang="ja-JP" sz="2400" dirty="0"/>
              <a:t>×</a:t>
            </a:r>
            <a:r>
              <a:rPr lang="ja-JP" altLang="en-US" sz="2400" dirty="0"/>
              <a:t>データサイエンス</a:t>
            </a:r>
          </a:p>
          <a:p>
            <a:r>
              <a:rPr lang="ja-JP" altLang="en-US" sz="2400" dirty="0"/>
              <a:t>ディレクター</a:t>
            </a:r>
            <a:r>
              <a:rPr lang="en-US" altLang="ja-JP" sz="2400" dirty="0"/>
              <a:t>×</a:t>
            </a:r>
            <a:r>
              <a:rPr lang="ja-JP" altLang="en-US" sz="2400" dirty="0"/>
              <a:t>データサイエンス</a:t>
            </a:r>
          </a:p>
          <a:p>
            <a:r>
              <a:rPr lang="ja-JP" altLang="en-US" sz="2400" dirty="0"/>
              <a:t>（　　　　　）</a:t>
            </a:r>
            <a:r>
              <a:rPr lang="en-US" altLang="ja-JP" sz="2400" dirty="0"/>
              <a:t>×</a:t>
            </a:r>
            <a:r>
              <a:rPr lang="ja-JP" altLang="en-US" sz="2400" dirty="0" smtClean="0"/>
              <a:t>データサイエンス“</a:t>
            </a:r>
            <a:endParaRPr lang="ja-JP" altLang="en-US" sz="2400" dirty="0"/>
          </a:p>
        </p:txBody>
      </p:sp>
    </p:spTree>
    <p:extLst>
      <p:ext uri="{BB962C8B-B14F-4D97-AF65-F5344CB8AC3E}">
        <p14:creationId xmlns:p14="http://schemas.microsoft.com/office/powerpoint/2010/main" val="1021238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53" y="476671"/>
            <a:ext cx="10417537" cy="6141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3419872" y="3717032"/>
            <a:ext cx="5724128" cy="2554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altLang="ja-JP" sz="2000" dirty="0" smtClean="0"/>
              <a:t>“I keep saying that the sexy job in the next 10 years will be statisticians,” said Hal Varian, chief economist at Google. “And I’m not kidding.”</a:t>
            </a:r>
          </a:p>
          <a:p>
            <a:endParaRPr lang="en-US" altLang="ja-JP" sz="2000" dirty="0" smtClean="0"/>
          </a:p>
          <a:p>
            <a:r>
              <a:rPr lang="ja-JP" altLang="en-US" sz="2000" dirty="0" smtClean="0"/>
              <a:t>「私は、これからの１０年で最もセクシーな職業は</a:t>
            </a:r>
            <a:r>
              <a:rPr lang="en-US" altLang="ja-JP" sz="2000" dirty="0" smtClean="0"/>
              <a:t>statisticians</a:t>
            </a:r>
            <a:r>
              <a:rPr lang="ja-JP" altLang="en-US" sz="2000" dirty="0" smtClean="0"/>
              <a:t>だと言い続けている、冗談ではなく</a:t>
            </a:r>
            <a:r>
              <a:rPr lang="ja-JP" altLang="en-US" sz="2000" dirty="0" err="1" smtClean="0"/>
              <a:t>ね</a:t>
            </a:r>
            <a:r>
              <a:rPr lang="ja-JP" altLang="en-US" sz="2000" dirty="0" smtClean="0"/>
              <a:t>」</a:t>
            </a:r>
            <a:endParaRPr lang="en-US" altLang="ja-JP" sz="2000" dirty="0" smtClean="0"/>
          </a:p>
          <a:p>
            <a:endParaRPr lang="en-US" altLang="ja-JP" sz="2000" dirty="0"/>
          </a:p>
          <a:p>
            <a:r>
              <a:rPr lang="ja-JP" altLang="en-US" sz="2000" dirty="0" smtClean="0"/>
              <a:t>米グーグルのチーフエコノミスト　ハル・ヴァリアン</a:t>
            </a:r>
            <a:endParaRPr lang="ja-JP" altLang="en-US" sz="2000" dirty="0"/>
          </a:p>
        </p:txBody>
      </p:sp>
    </p:spTree>
    <p:extLst>
      <p:ext uri="{BB962C8B-B14F-4D97-AF65-F5344CB8AC3E}">
        <p14:creationId xmlns:p14="http://schemas.microsoft.com/office/powerpoint/2010/main" val="389756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2121</Words>
  <Application>Microsoft Office PowerPoint</Application>
  <PresentationFormat>画面に合わせる (4:3)</PresentationFormat>
  <Paragraphs>373</Paragraphs>
  <Slides>49</Slides>
  <Notes>0</Notes>
  <HiddenSlides>0</HiddenSlides>
  <MMClips>0</MMClips>
  <ScaleCrop>false</ScaleCrop>
  <HeadingPairs>
    <vt:vector size="4" baseType="variant">
      <vt:variant>
        <vt:lpstr>テーマ</vt:lpstr>
      </vt:variant>
      <vt:variant>
        <vt:i4>1</vt:i4>
      </vt:variant>
      <vt:variant>
        <vt:lpstr>スライド タイトル</vt:lpstr>
      </vt:variant>
      <vt:variant>
        <vt:i4>49</vt:i4>
      </vt:variant>
    </vt:vector>
  </HeadingPairs>
  <TitlesOfParts>
    <vt:vector size="50" baseType="lpstr">
      <vt:lpstr>Office ​​テーマ</vt:lpstr>
      <vt:lpstr>データサイエンティスト ソーシャル、ビッグデータの分析</vt:lpstr>
      <vt:lpstr>１０年後の最も魅力的な職業は</vt:lpstr>
      <vt:lpstr>PowerPoint プレゼンテーション</vt:lpstr>
      <vt:lpstr>PowerPoint プレゼンテーション</vt:lpstr>
      <vt:lpstr>データサイエンティストとは</vt:lpstr>
      <vt:lpstr>３つの能力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補足資料</vt:lpstr>
      <vt:lpstr>どんな仕事をしている？</vt:lpstr>
      <vt:lpstr>アトリビューション分析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テキストマイニング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予測モデル作成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ビッグデータとクリエイティビティ データサイエンティスト人材育成と企業戦略</dc:title>
  <dc:creator>daiya</dc:creator>
  <cp:lastModifiedBy>daiya</cp:lastModifiedBy>
  <cp:revision>10</cp:revision>
  <dcterms:created xsi:type="dcterms:W3CDTF">2013-11-20T09:08:35Z</dcterms:created>
  <dcterms:modified xsi:type="dcterms:W3CDTF">2014-07-23T04:23:24Z</dcterms:modified>
</cp:coreProperties>
</file>