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5" r:id="rId3"/>
    <p:sldId id="303" r:id="rId4"/>
    <p:sldId id="306" r:id="rId5"/>
    <p:sldId id="272" r:id="rId6"/>
    <p:sldId id="273" r:id="rId7"/>
    <p:sldId id="274"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2" r:id="rId33"/>
    <p:sldId id="304" r:id="rId34"/>
    <p:sldId id="257" r:id="rId35"/>
    <p:sldId id="307" r:id="rId36"/>
    <p:sldId id="263" r:id="rId37"/>
    <p:sldId id="258" r:id="rId38"/>
    <p:sldId id="259" r:id="rId39"/>
    <p:sldId id="268" r:id="rId40"/>
    <p:sldId id="264" r:id="rId41"/>
    <p:sldId id="260" r:id="rId42"/>
    <p:sldId id="261" r:id="rId4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0090171E-99B3-4BF6-B4EB-677B5D194FE9}" type="slidenum">
              <a:rPr lang="en-US" altLang="ja-JP"/>
              <a:pPr>
                <a:defRPr/>
              </a:pPr>
              <a:t>‹#›</a:t>
            </a:fld>
            <a:endParaRPr lang="en-US" altLang="ja-JP"/>
          </a:p>
        </p:txBody>
      </p:sp>
    </p:spTree>
    <p:extLst>
      <p:ext uri="{BB962C8B-B14F-4D97-AF65-F5344CB8AC3E}">
        <p14:creationId xmlns:p14="http://schemas.microsoft.com/office/powerpoint/2010/main" val="112174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4F0296A-C12C-4CA2-B58E-D31DA4E85C01}" type="slidenum">
              <a:rPr lang="en-US" altLang="ja-JP" smtClean="0"/>
              <a:pPr eaLnBrk="1" hangingPunct="1"/>
              <a:t>1</a:t>
            </a:fld>
            <a:endParaRPr lang="en-US" altLang="ja-JP"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a:ln/>
        </p:spPr>
      </p:sp>
      <p:sp>
        <p:nvSpPr>
          <p:cNvPr id="573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73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3C7BA2C-E3A9-45FD-AD35-C028D51239DC}" type="slidenum">
              <a:rPr lang="ja-JP" altLang="en-US" smtClean="0"/>
              <a:pPr eaLnBrk="1" hangingPunct="1"/>
              <a:t>12</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725E795-7AEF-49BA-9FB1-2AB8C4B7B46D}" type="slidenum">
              <a:rPr lang="ja-JP" altLang="en-US" smtClean="0"/>
              <a:pPr eaLnBrk="1" hangingPunct="1"/>
              <a:t>13</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93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6E5B00-8D59-4E9E-B767-10B942907029}" type="slidenum">
              <a:rPr lang="ja-JP" altLang="en-US" smtClean="0"/>
              <a:pPr eaLnBrk="1" hangingPunct="1"/>
              <a:t>14</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04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4D7D59A-3E82-43CA-AB93-9BC340F5DAA7}" type="slidenum">
              <a:rPr lang="ja-JP" altLang="en-US" smtClean="0"/>
              <a:pPr eaLnBrk="1" hangingPunct="1"/>
              <a:t>15</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ADB5E22-A01A-44BE-A573-E54325A4DB58}" type="slidenum">
              <a:rPr lang="ja-JP" altLang="en-US" smtClean="0"/>
              <a:pPr eaLnBrk="1" hangingPunct="1"/>
              <a:t>16</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24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4463389E-828C-45CB-8C12-4E5CA2208433}" type="slidenum">
              <a:rPr lang="ja-JP" altLang="en-US" smtClean="0"/>
              <a:pPr eaLnBrk="1" hangingPunct="1"/>
              <a:t>17</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31CC587-C695-4567-87D1-C244C866D1EB}" type="slidenum">
              <a:rPr lang="ja-JP" altLang="en-US" smtClean="0"/>
              <a:pPr eaLnBrk="1" hangingPunct="1"/>
              <a:t>18</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4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9A97001-13BB-4831-9938-C081E89E3C8E}" type="slidenum">
              <a:rPr lang="ja-JP" altLang="en-US" smtClean="0"/>
              <a:pPr eaLnBrk="1" hangingPunct="1"/>
              <a:t>19</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AE2E87A-BC03-43A2-BA95-BB94D388D65F}" type="slidenum">
              <a:rPr lang="ja-JP" altLang="en-US" smtClean="0"/>
              <a:pPr eaLnBrk="1" hangingPunct="1"/>
              <a:t>20</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65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E7E5406-A57F-4E3C-9C9E-203FF23798B8}" type="slidenum">
              <a:rPr lang="ja-JP" altLang="en-US" smtClean="0"/>
              <a:pPr eaLnBrk="1" hangingPunct="1"/>
              <a:t>21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ED0D312-5ADD-4FEA-8A8D-0CE7DB06ECCC}" type="slidenum">
              <a:rPr lang="en-US" altLang="ja-JP" smtClean="0">
                <a:solidFill>
                  <a:srgbClr val="000000"/>
                </a:solidFill>
              </a:rPr>
              <a:pPr eaLnBrk="1" hangingPunct="1"/>
              <a:t>4</a:t>
            </a:fld>
            <a:endParaRPr lang="en-US" altLang="ja-JP"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ea typeface="ＭＳ Ｐ明朝" pitchFamily="18" charset="-128"/>
              </a:rPr>
              <a:t>Red herring ASIA 100</a:t>
            </a:r>
            <a:endParaRPr lang="ja-JP" altLang="ja-JP" smtClean="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AE349B7-41E0-4AD7-9AA5-AA2DD68F6DDE}" type="slidenum">
              <a:rPr lang="ja-JP" altLang="en-US" smtClean="0"/>
              <a:pPr eaLnBrk="1" hangingPunct="1"/>
              <a:t>22</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F6E40DF-C855-41B1-A004-8DBA764EE04E}" type="slidenum">
              <a:rPr lang="ja-JP" altLang="en-US" smtClean="0"/>
              <a:pPr eaLnBrk="1" hangingPunct="1"/>
              <a:t>23</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910A8ED-5596-4F1A-8061-7D95240234E2}" type="slidenum">
              <a:rPr lang="ja-JP" altLang="en-US" smtClean="0"/>
              <a:pPr eaLnBrk="1" hangingPunct="1"/>
              <a:t>24</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8DD242F-F073-439D-88B7-28A305DDA7C1}" type="slidenum">
              <a:rPr lang="ja-JP" altLang="en-US" smtClean="0"/>
              <a:pPr eaLnBrk="1" hangingPunct="1"/>
              <a:t>25</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16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8FADCDE-651F-44FA-B278-B2D423EDE4BB}" type="slidenum">
              <a:rPr lang="ja-JP" altLang="en-US" smtClean="0"/>
              <a:pPr eaLnBrk="1" hangingPunct="1"/>
              <a:t>26</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61BFB01-DA26-418C-B1E7-58EF30E22773}" type="slidenum">
              <a:rPr lang="en-US" altLang="ja-JP" smtClean="0"/>
              <a:pPr eaLnBrk="1" hangingPunct="1"/>
              <a:t>27</a:t>
            </a:fld>
            <a:endParaRPr lang="en-US" altLang="ja-JP"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smtClean="0">
              <a:ea typeface="ＭＳ Ｐ明朝" pitchFamily="1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37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6E6BB58-763F-4B14-B6F3-216251BABE53}" type="slidenum">
              <a:rPr lang="ja-JP" altLang="en-US" smtClean="0"/>
              <a:pPr eaLnBrk="1" hangingPunct="1"/>
              <a:t>28</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ea typeface="ＭＳ Ｐ明朝" pitchFamily="18" charset="-128"/>
              </a:rPr>
              <a:t>「いまどき賢い人は本を書くんです」</a:t>
            </a:r>
          </a:p>
        </p:txBody>
      </p:sp>
      <p:sp>
        <p:nvSpPr>
          <p:cNvPr id="747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B86B1D1-49EB-4711-82AF-3055EA0E8F29}" type="slidenum">
              <a:rPr lang="ja-JP" altLang="en-US" smtClean="0"/>
              <a:pPr eaLnBrk="1" hangingPunct="1"/>
              <a:t>29</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0CF30DD-4D9B-42F3-A8D9-A35787352BDD}" type="slidenum">
              <a:rPr lang="ja-JP" altLang="en-US" smtClean="0"/>
              <a:pPr eaLnBrk="1" hangingPunct="1"/>
              <a:t>30</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68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4845911-7EA4-4752-889F-DE9D19AF2B6C}" type="slidenum">
              <a:rPr lang="ja-JP" altLang="en-US" smtClean="0"/>
              <a:pPr eaLnBrk="1" hangingPunct="1"/>
              <a:t>31</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01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AFFEBC4-B8B7-45FF-B73B-864B26C1A82A}" type="slidenum">
              <a:rPr lang="ja-JP" altLang="en-US" smtClean="0"/>
              <a:pPr eaLnBrk="1" hangingPunct="1"/>
              <a:t>5</a:t>
            </a:fld>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BF7251B-5786-4393-8B1D-38D543DCC77D}" type="slidenum">
              <a:rPr lang="ja-JP" altLang="en-US" smtClean="0"/>
              <a:pPr eaLnBrk="1" hangingPunct="1"/>
              <a:t>32</a:t>
            </a:fld>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AA9F418-3DDC-4AD0-9AB9-44758662E385}" type="slidenum">
              <a:rPr lang="en-US" altLang="ja-JP" smtClean="0"/>
              <a:pPr eaLnBrk="1" hangingPunct="1"/>
              <a:t>34</a:t>
            </a:fld>
            <a:endParaRPr lang="en-US" altLang="ja-JP"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Times New Roman" pitchFamily="18" charset="0"/>
              <a:ea typeface="ＭＳ Ｐ明朝" pitchFamily="18" charset="-128"/>
            </a:endParaRPr>
          </a:p>
        </p:txBody>
      </p:sp>
      <p:sp>
        <p:nvSpPr>
          <p:cNvPr id="225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E54ED86B-7901-4C95-AAAC-864D1ADDDE80}" type="slidenum">
              <a:rPr lang="en-US" altLang="ja-JP" sz="1200" smtClean="0"/>
              <a:pPr eaLnBrk="1" hangingPunct="1"/>
              <a:t>35</a:t>
            </a:fld>
            <a:endParaRPr lang="en-US" altLang="ja-JP"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38B9472-1A9B-4493-985A-DD171B625188}" type="slidenum">
              <a:rPr lang="en-US" altLang="ja-JP" smtClean="0"/>
              <a:pPr eaLnBrk="1" hangingPunct="1"/>
              <a:t>36</a:t>
            </a:fld>
            <a:endParaRPr lang="en-US" altLang="ja-JP"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697F563-9713-4688-B202-C7EB6BE32C21}" type="slidenum">
              <a:rPr lang="en-US" altLang="ja-JP" smtClean="0"/>
              <a:pPr eaLnBrk="1" hangingPunct="1"/>
              <a:t>37</a:t>
            </a:fld>
            <a:endParaRPr lang="en-US" altLang="ja-JP"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4CD11406-D68D-4562-B10C-FB4FBDF3C0C1}" type="slidenum">
              <a:rPr lang="en-US" altLang="ja-JP" smtClean="0"/>
              <a:pPr eaLnBrk="1" hangingPunct="1"/>
              <a:t>38</a:t>
            </a:fld>
            <a:endParaRPr lang="en-US" altLang="ja-JP"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0370F21-133A-4C82-A72B-F63F538041F5}" type="slidenum">
              <a:rPr lang="en-US" altLang="ja-JP" smtClean="0"/>
              <a:pPr eaLnBrk="1" hangingPunct="1"/>
              <a:t>39</a:t>
            </a:fld>
            <a:endParaRPr lang="en-US" altLang="ja-JP"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B7173A9-FAE2-4241-A727-027BBFF82A3D}" type="slidenum">
              <a:rPr lang="en-US" altLang="ja-JP" smtClean="0"/>
              <a:pPr eaLnBrk="1" hangingPunct="1"/>
              <a:t>40</a:t>
            </a:fld>
            <a:endParaRPr lang="en-US" altLang="ja-JP"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48E4F285-7735-41E2-B4DC-7B674A6D98D9}" type="slidenum">
              <a:rPr lang="en-US" altLang="ja-JP" smtClean="0"/>
              <a:pPr eaLnBrk="1" hangingPunct="1"/>
              <a:t>41</a:t>
            </a:fld>
            <a:endParaRPr lang="en-US" altLang="ja-JP"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EB92E54-EC89-49B9-8FF2-D79E56FDAEE2}" type="slidenum">
              <a:rPr lang="en-US" altLang="ja-JP" smtClean="0"/>
              <a:pPr eaLnBrk="1" hangingPunct="1"/>
              <a:t>42</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pitchFamily="18" charset="-128"/>
            </a:endParaRPr>
          </a:p>
        </p:txBody>
      </p:sp>
      <p:sp>
        <p:nvSpPr>
          <p:cNvPr id="512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22883D4-F681-4F2F-8BA0-493A3C54EA2D}" type="slidenum">
              <a:rPr lang="ja-JP" altLang="en-US" smtClean="0"/>
              <a:pPr eaLnBrk="1" hangingPunct="1"/>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pitchFamily="18" charset="-128"/>
            </a:endParaRPr>
          </a:p>
        </p:txBody>
      </p:sp>
      <p:sp>
        <p:nvSpPr>
          <p:cNvPr id="522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E4081C-C956-4F30-AD2C-F6EEB6B205F8}" type="slidenum">
              <a:rPr lang="ja-JP" altLang="en-US" smtClean="0"/>
              <a:pPr eaLnBrk="1" hangingPunct="1"/>
              <a:t>7</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ln/>
        </p:spPr>
      </p:sp>
      <p:sp>
        <p:nvSpPr>
          <p:cNvPr id="532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32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F7D912E-876D-4402-9702-9E2BCFCFCF49}" type="slidenum">
              <a:rPr lang="ja-JP" altLang="en-US" smtClean="0"/>
              <a:pPr eaLnBrk="1" hangingPunct="1"/>
              <a:t>8</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5CF41D7-5DC4-41C4-A330-3861E85A165E}" type="slidenum">
              <a:rPr lang="ja-JP" altLang="en-US" smtClean="0"/>
              <a:pPr eaLnBrk="1" hangingPunct="1"/>
              <a:t>9</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53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11F6AD8-BB4A-4938-9A20-25545B20943F}" type="slidenum">
              <a:rPr lang="ja-JP" altLang="en-US" smtClean="0"/>
              <a:pPr eaLnBrk="1" hangingPunct="1"/>
              <a:t>10</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pitchFamily="18" charset="-128"/>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BD60B64-9E9C-4318-A58F-BF14C79659CC}" type="slidenum">
              <a:rPr lang="ja-JP" altLang="en-US" smtClean="0"/>
              <a:pPr eaLnBrk="1" hangingPunct="1"/>
              <a:t>11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451E4-701B-4314-9186-ED34DF55B8DF}" type="slidenum">
              <a:rPr lang="en-US" altLang="ja-JP"/>
              <a:pPr>
                <a:defRPr/>
              </a:pPr>
              <a:t>‹#›</a:t>
            </a:fld>
            <a:endParaRPr lang="en-US" altLang="ja-JP"/>
          </a:p>
        </p:txBody>
      </p:sp>
    </p:spTree>
    <p:extLst>
      <p:ext uri="{BB962C8B-B14F-4D97-AF65-F5344CB8AC3E}">
        <p14:creationId xmlns:p14="http://schemas.microsoft.com/office/powerpoint/2010/main" val="53372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568A3B8-A28C-4201-9533-C8ACF1321286}" type="slidenum">
              <a:rPr lang="en-US" altLang="ja-JP"/>
              <a:pPr>
                <a:defRPr/>
              </a:pPr>
              <a:t>‹#›</a:t>
            </a:fld>
            <a:endParaRPr lang="en-US" altLang="ja-JP"/>
          </a:p>
        </p:txBody>
      </p:sp>
    </p:spTree>
    <p:extLst>
      <p:ext uri="{BB962C8B-B14F-4D97-AF65-F5344CB8AC3E}">
        <p14:creationId xmlns:p14="http://schemas.microsoft.com/office/powerpoint/2010/main" val="278971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9D0529-E5EE-4A13-A024-573864BD3A3D}" type="slidenum">
              <a:rPr lang="en-US" altLang="ja-JP"/>
              <a:pPr>
                <a:defRPr/>
              </a:pPr>
              <a:t>‹#›</a:t>
            </a:fld>
            <a:endParaRPr lang="en-US" altLang="ja-JP"/>
          </a:p>
        </p:txBody>
      </p:sp>
    </p:spTree>
    <p:extLst>
      <p:ext uri="{BB962C8B-B14F-4D97-AF65-F5344CB8AC3E}">
        <p14:creationId xmlns:p14="http://schemas.microsoft.com/office/powerpoint/2010/main" val="371342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65A94E5-B36E-4B4D-9B13-4ADD5FDE9C6C}" type="slidenum">
              <a:rPr lang="en-US" altLang="ja-JP"/>
              <a:pPr>
                <a:defRPr/>
              </a:pPr>
              <a:t>‹#›</a:t>
            </a:fld>
            <a:endParaRPr lang="en-US" altLang="ja-JP"/>
          </a:p>
        </p:txBody>
      </p:sp>
    </p:spTree>
    <p:extLst>
      <p:ext uri="{BB962C8B-B14F-4D97-AF65-F5344CB8AC3E}">
        <p14:creationId xmlns:p14="http://schemas.microsoft.com/office/powerpoint/2010/main" val="52349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592C73F-B3BE-415D-B2BB-A734FEA9D37E}" type="slidenum">
              <a:rPr lang="en-US" altLang="ja-JP"/>
              <a:pPr>
                <a:defRPr/>
              </a:pPr>
              <a:t>‹#›</a:t>
            </a:fld>
            <a:endParaRPr lang="en-US" altLang="ja-JP"/>
          </a:p>
        </p:txBody>
      </p:sp>
    </p:spTree>
    <p:extLst>
      <p:ext uri="{BB962C8B-B14F-4D97-AF65-F5344CB8AC3E}">
        <p14:creationId xmlns:p14="http://schemas.microsoft.com/office/powerpoint/2010/main" val="275302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C61B20-5CCD-4052-BA39-6B9BFECC4EF9}" type="slidenum">
              <a:rPr lang="en-US" altLang="ja-JP"/>
              <a:pPr>
                <a:defRPr/>
              </a:pPr>
              <a:t>‹#›</a:t>
            </a:fld>
            <a:endParaRPr lang="en-US" altLang="ja-JP"/>
          </a:p>
        </p:txBody>
      </p:sp>
    </p:spTree>
    <p:extLst>
      <p:ext uri="{BB962C8B-B14F-4D97-AF65-F5344CB8AC3E}">
        <p14:creationId xmlns:p14="http://schemas.microsoft.com/office/powerpoint/2010/main" val="15244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08D5E0-8163-459F-B99A-FF3BBDD8D493}" type="slidenum">
              <a:rPr lang="en-US" altLang="ja-JP"/>
              <a:pPr>
                <a:defRPr/>
              </a:pPr>
              <a:t>‹#›</a:t>
            </a:fld>
            <a:endParaRPr lang="en-US" altLang="ja-JP"/>
          </a:p>
        </p:txBody>
      </p:sp>
    </p:spTree>
    <p:extLst>
      <p:ext uri="{BB962C8B-B14F-4D97-AF65-F5344CB8AC3E}">
        <p14:creationId xmlns:p14="http://schemas.microsoft.com/office/powerpoint/2010/main" val="140083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B98CB26-D3E9-4CD6-816F-D729BE3DECF8}" type="slidenum">
              <a:rPr lang="en-US" altLang="ja-JP"/>
              <a:pPr>
                <a:defRPr/>
              </a:pPr>
              <a:t>‹#›</a:t>
            </a:fld>
            <a:endParaRPr lang="en-US" altLang="ja-JP"/>
          </a:p>
        </p:txBody>
      </p:sp>
    </p:spTree>
    <p:extLst>
      <p:ext uri="{BB962C8B-B14F-4D97-AF65-F5344CB8AC3E}">
        <p14:creationId xmlns:p14="http://schemas.microsoft.com/office/powerpoint/2010/main" val="254072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6FB9EEE-452A-471D-B805-E5DA2651D9E9}" type="slidenum">
              <a:rPr lang="en-US" altLang="ja-JP"/>
              <a:pPr>
                <a:defRPr/>
              </a:pPr>
              <a:t>‹#›</a:t>
            </a:fld>
            <a:endParaRPr lang="en-US" altLang="ja-JP"/>
          </a:p>
        </p:txBody>
      </p:sp>
    </p:spTree>
    <p:extLst>
      <p:ext uri="{BB962C8B-B14F-4D97-AF65-F5344CB8AC3E}">
        <p14:creationId xmlns:p14="http://schemas.microsoft.com/office/powerpoint/2010/main" val="49738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AE64708-6AAC-459B-8765-B4820F1323D5}" type="slidenum">
              <a:rPr lang="en-US" altLang="ja-JP"/>
              <a:pPr>
                <a:defRPr/>
              </a:pPr>
              <a:t>‹#›</a:t>
            </a:fld>
            <a:endParaRPr lang="en-US" altLang="ja-JP"/>
          </a:p>
        </p:txBody>
      </p:sp>
    </p:spTree>
    <p:extLst>
      <p:ext uri="{BB962C8B-B14F-4D97-AF65-F5344CB8AC3E}">
        <p14:creationId xmlns:p14="http://schemas.microsoft.com/office/powerpoint/2010/main" val="2518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003C82D-85C4-461D-922E-BA845CAF3D10}" type="slidenum">
              <a:rPr lang="en-US" altLang="ja-JP"/>
              <a:pPr>
                <a:defRPr/>
              </a:pPr>
              <a:t>‹#›</a:t>
            </a:fld>
            <a:endParaRPr lang="en-US" altLang="ja-JP"/>
          </a:p>
        </p:txBody>
      </p:sp>
    </p:spTree>
    <p:extLst>
      <p:ext uri="{BB962C8B-B14F-4D97-AF65-F5344CB8AC3E}">
        <p14:creationId xmlns:p14="http://schemas.microsoft.com/office/powerpoint/2010/main" val="185161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64DE21B-539A-47F1-9D30-E3358362C524}" type="slidenum">
              <a:rPr lang="en-US" altLang="ja-JP"/>
              <a:pPr>
                <a:defRPr/>
              </a:pPr>
              <a:t>‹#›</a:t>
            </a:fld>
            <a:endParaRPr lang="en-US" altLang="ja-JP"/>
          </a:p>
        </p:txBody>
      </p:sp>
    </p:spTree>
    <p:extLst>
      <p:ext uri="{BB962C8B-B14F-4D97-AF65-F5344CB8AC3E}">
        <p14:creationId xmlns:p14="http://schemas.microsoft.com/office/powerpoint/2010/main" val="130950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BA179BB4-D657-45DE-82A9-044B887A59A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Desktop/vol69.tx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リサーチ＆プランニング</a:t>
            </a:r>
            <a:r>
              <a:rPr lang="en-US" altLang="ja-JP" smtClean="0"/>
              <a:t/>
            </a:r>
            <a:br>
              <a:rPr lang="en-US" altLang="ja-JP" smtClean="0"/>
            </a:br>
            <a:r>
              <a:rPr lang="ja-JP" altLang="en-US" smtClean="0"/>
              <a:t>　第</a:t>
            </a:r>
            <a:r>
              <a:rPr lang="en-US" altLang="ja-JP" smtClean="0"/>
              <a:t>11</a:t>
            </a:r>
            <a:r>
              <a:rPr lang="ja-JP" altLang="en-US" smtClean="0"/>
              <a:t>回</a:t>
            </a:r>
            <a:br>
              <a:rPr lang="ja-JP" altLang="en-US" smtClean="0"/>
            </a:br>
            <a:r>
              <a:rPr lang="ja-JP" altLang="en-US" smtClean="0"/>
              <a:t>簡単な企画書を作成する</a:t>
            </a:r>
          </a:p>
        </p:txBody>
      </p:sp>
      <p:sp>
        <p:nvSpPr>
          <p:cNvPr id="2051" name="Rectangle 3"/>
          <p:cNvSpPr>
            <a:spLocks noGrp="1" noChangeArrowheads="1"/>
          </p:cNvSpPr>
          <p:nvPr>
            <p:ph type="subTitle" idx="1"/>
          </p:nvPr>
        </p:nvSpPr>
        <p:spPr/>
        <p:txBody>
          <a:bodyPr/>
          <a:lstStyle/>
          <a:p>
            <a:pPr eaLnBrk="1" hangingPunct="1"/>
            <a:r>
              <a:rPr lang="ja-JP" altLang="en-US" smtClean="0"/>
              <a:t>デジタルハリウッド大学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44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91440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
            <a:ext cx="9634538"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http://ecx.images-amazon.com/images/I/31RJYAKKNZL._SS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71500"/>
            <a:ext cx="5643563"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アクセス向上委員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714375"/>
            <a:ext cx="37861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正方形/長方形 3"/>
          <p:cNvSpPr>
            <a:spLocks noChangeArrowheads="1"/>
          </p:cNvSpPr>
          <p:nvPr/>
        </p:nvSpPr>
        <p:spPr bwMode="auto">
          <a:xfrm>
            <a:off x="4357688" y="2214563"/>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a:t>【</a:t>
            </a:r>
            <a:r>
              <a:rPr lang="ja-JP" altLang="en-US"/>
              <a:t>目次</a:t>
            </a:r>
            <a:r>
              <a:rPr lang="en-US" altLang="ja-JP"/>
              <a:t>】</a:t>
            </a:r>
          </a:p>
          <a:p>
            <a:pPr eaLnBrk="1" hangingPunct="1"/>
            <a:endParaRPr lang="en-US" altLang="ja-JP"/>
          </a:p>
          <a:p>
            <a:pPr eaLnBrk="1" hangingPunct="1"/>
            <a:r>
              <a:rPr lang="ja-JP" altLang="en-US"/>
              <a:t>第</a:t>
            </a:r>
            <a:r>
              <a:rPr lang="en-US" altLang="ja-JP"/>
              <a:t>1</a:t>
            </a:r>
            <a:r>
              <a:rPr lang="ja-JP" altLang="en-US"/>
              <a:t>章 間違いだらけのホームページ作り</a:t>
            </a:r>
          </a:p>
          <a:p>
            <a:pPr eaLnBrk="1" hangingPunct="1"/>
            <a:endParaRPr lang="en-US" altLang="ja-JP"/>
          </a:p>
          <a:p>
            <a:pPr eaLnBrk="1" hangingPunct="1"/>
            <a:r>
              <a:rPr lang="ja-JP" altLang="en-US"/>
              <a:t>第</a:t>
            </a:r>
            <a:r>
              <a:rPr lang="en-US" altLang="ja-JP"/>
              <a:t>2</a:t>
            </a:r>
            <a:r>
              <a:rPr lang="ja-JP" altLang="en-US"/>
              <a:t>章 目的別ホームページ成功のコツ</a:t>
            </a:r>
          </a:p>
          <a:p>
            <a:pPr eaLnBrk="1" hangingPunct="1"/>
            <a:endParaRPr lang="en-US" altLang="ja-JP"/>
          </a:p>
          <a:p>
            <a:pPr eaLnBrk="1" hangingPunct="1"/>
            <a:r>
              <a:rPr lang="ja-JP" altLang="en-US"/>
              <a:t>第</a:t>
            </a:r>
            <a:r>
              <a:rPr lang="en-US" altLang="ja-JP"/>
              <a:t>3</a:t>
            </a:r>
            <a:r>
              <a:rPr lang="ja-JP" altLang="en-US"/>
              <a:t>章 アクセス向上委員会はいかにしてアクセスを増やしたか</a:t>
            </a:r>
          </a:p>
          <a:p>
            <a:pPr eaLnBrk="1" hangingPunct="1"/>
            <a:endParaRPr lang="en-US" altLang="ja-JP"/>
          </a:p>
          <a:p>
            <a:pPr eaLnBrk="1" hangingPunct="1"/>
            <a:r>
              <a:rPr lang="ja-JP" altLang="en-US"/>
              <a:t>第</a:t>
            </a:r>
            <a:r>
              <a:rPr lang="en-US" altLang="ja-JP"/>
              <a:t>4</a:t>
            </a:r>
            <a:r>
              <a:rPr lang="ja-JP" altLang="en-US"/>
              <a:t>章 アクセスを増やすための実践的方法</a:t>
            </a:r>
            <a:r>
              <a:rPr lang="en-US" altLang="ja-JP"/>
              <a:t>50</a:t>
            </a:r>
          </a:p>
          <a:p>
            <a:pPr eaLnBrk="1" hangingPunct="1"/>
            <a:endParaRPr lang="en-US" altLang="ja-JP"/>
          </a:p>
          <a:p>
            <a:pPr eaLnBrk="1" hangingPunct="1"/>
            <a:r>
              <a:rPr lang="ja-JP" altLang="en-US"/>
              <a:t>第</a:t>
            </a:r>
            <a:r>
              <a:rPr lang="en-US" altLang="ja-JP"/>
              <a:t>5</a:t>
            </a:r>
            <a:r>
              <a:rPr lang="ja-JP" altLang="en-US"/>
              <a:t>章 サイトの構造と解析、パーツのデザイン</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9164638"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143000"/>
            <a:ext cx="75612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テキスト ボックス 2"/>
          <p:cNvSpPr txBox="1">
            <a:spLocks noChangeArrowheads="1"/>
          </p:cNvSpPr>
          <p:nvPr/>
        </p:nvSpPr>
        <p:spPr bwMode="auto">
          <a:xfrm>
            <a:off x="1714500" y="357188"/>
            <a:ext cx="6215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a:t>2000</a:t>
            </a:r>
            <a:r>
              <a:rPr lang="ja-JP" altLang="en-US" sz="2400"/>
              <a:t>年</a:t>
            </a:r>
            <a:r>
              <a:rPr lang="en-US" altLang="ja-JP" sz="2400"/>
              <a:t>7</a:t>
            </a:r>
            <a:r>
              <a:rPr lang="ja-JP" altLang="en-US" sz="2400"/>
              <a:t>月　データセクション株式会社設立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質問の募集</a:t>
            </a:r>
          </a:p>
        </p:txBody>
      </p:sp>
      <p:sp>
        <p:nvSpPr>
          <p:cNvPr id="3075" name="コンテンツ プレースホルダー 2"/>
          <p:cNvSpPr>
            <a:spLocks noGrp="1"/>
          </p:cNvSpPr>
          <p:nvPr>
            <p:ph idx="1"/>
          </p:nvPr>
        </p:nvSpPr>
        <p:spPr/>
        <p:txBody>
          <a:bodyPr/>
          <a:lstStyle/>
          <a:p>
            <a:r>
              <a:rPr lang="ja-JP" altLang="en-US" smtClean="0"/>
              <a:t>最終授業あたりで、みなさんからの質問に答える授業回をつくります。</a:t>
            </a:r>
            <a:endParaRPr lang="en-US" altLang="ja-JP" smtClean="0"/>
          </a:p>
          <a:p>
            <a:endParaRPr lang="en-US" altLang="ja-JP" smtClean="0"/>
          </a:p>
          <a:p>
            <a:r>
              <a:rPr lang="en-US" altLang="ja-JP" smtClean="0"/>
              <a:t>ES</a:t>
            </a:r>
            <a:r>
              <a:rPr lang="ja-JP" altLang="en-US" smtClean="0"/>
              <a:t>記入時に、私への質問を書いて送信</a:t>
            </a:r>
            <a:endParaRPr lang="en-US" altLang="ja-JP" smtClean="0"/>
          </a:p>
          <a:p>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76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2"/>
          <p:cNvSpPr>
            <a:spLocks noChangeArrowheads="1"/>
          </p:cNvSpPr>
          <p:nvPr/>
        </p:nvSpPr>
        <p:spPr bwMode="auto">
          <a:xfrm>
            <a:off x="857250" y="214313"/>
            <a:ext cx="757237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a:t>問　データセクションはなにをする会社なのですか？</a:t>
            </a:r>
          </a:p>
          <a:p>
            <a:pPr eaLnBrk="1" hangingPunct="1"/>
            <a:endParaRPr lang="ja-JP" altLang="en-US" sz="2400"/>
          </a:p>
          <a:p>
            <a:pPr eaLnBrk="1" hangingPunct="1"/>
            <a:r>
              <a:rPr lang="ja-JP" altLang="en-US" sz="2400"/>
              <a:t>橋本氏　パソコンの</a:t>
            </a:r>
            <a:r>
              <a:rPr lang="en-US" altLang="ja-JP" sz="2400"/>
              <a:t>OS</a:t>
            </a:r>
            <a:r>
              <a:rPr lang="ja-JP" altLang="en-US" sz="2400"/>
              <a:t>はファイルやデータを管理するものですが、人間が必要としているのは生のデータではなく、知識です。人間にとって有効な知識オペレーティングシステムを開発するのが、この会社の目的です。</a:t>
            </a:r>
          </a:p>
          <a:p>
            <a:pPr eaLnBrk="1" hangingPunct="1"/>
            <a:endParaRPr lang="ja-JP" altLang="en-US" sz="2400" b="1"/>
          </a:p>
          <a:p>
            <a:pPr eaLnBrk="1" hangingPunct="1"/>
            <a:r>
              <a:rPr lang="ja-JP" altLang="en-US" sz="2400" b="1"/>
              <a:t>問　具体的にはどんなサービスを提供するのでしょうか？</a:t>
            </a:r>
          </a:p>
          <a:p>
            <a:pPr eaLnBrk="1" hangingPunct="1"/>
            <a:endParaRPr lang="ja-JP" altLang="en-US" sz="2400"/>
          </a:p>
          <a:p>
            <a:pPr eaLnBrk="1" hangingPunct="1"/>
            <a:r>
              <a:rPr lang="ja-JP" altLang="en-US" sz="2400"/>
              <a:t>橋本氏　二人とも、ネットでモノを調べて発表するという作業をずっと続けてきました。単にホームページが更新されたことはソフトでも調べられますが、新しくできたページに書いてあることがニュースバリューを持つか、面白いかという判断は、結局人間が見極めないといけない。いままで二人が人力でやってきた情報のふるい分けと価値判断、そのノウハウや勘を自動化して、サービスとして提供していくわけで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テキスト ボックス 2"/>
          <p:cNvSpPr txBox="1">
            <a:spLocks noChangeArrowheads="1"/>
          </p:cNvSpPr>
          <p:nvPr/>
        </p:nvSpPr>
        <p:spPr bwMode="auto">
          <a:xfrm>
            <a:off x="2000250" y="357188"/>
            <a:ext cx="450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a:t>早稲田情報技術研究所</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テキスト ボックス 2"/>
          <p:cNvSpPr txBox="1">
            <a:spLocks noChangeArrowheads="1"/>
          </p:cNvSpPr>
          <p:nvPr/>
        </p:nvSpPr>
        <p:spPr bwMode="auto">
          <a:xfrm>
            <a:off x="1000125" y="285750"/>
            <a:ext cx="735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a:t>自動株式売買ロボット開発コンテスト　２万人のプログラマが参加</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4964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03922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28675" name="Rectangle 3"/>
          <p:cNvSpPr>
            <a:spLocks noGrp="1" noChangeArrowheads="1"/>
          </p:cNvSpPr>
          <p:nvPr>
            <p:ph type="body" idx="1"/>
          </p:nvPr>
        </p:nvSpPr>
        <p:spPr>
          <a:xfrm>
            <a:off x="457200" y="1600200"/>
            <a:ext cx="4186238" cy="4525963"/>
          </a:xfrm>
        </p:spPr>
        <p:txBody>
          <a:bodyPr/>
          <a:lstStyle/>
          <a:p>
            <a:pPr marL="514350" indent="-514350" eaLnBrk="1" hangingPunct="1">
              <a:buFont typeface="Calibri" pitchFamily="34" charset="0"/>
              <a:buAutoNum type="arabicPeriod"/>
            </a:pPr>
            <a:r>
              <a:rPr lang="ja-JP" altLang="en-US" smtClean="0"/>
              <a:t>アツメル</a:t>
            </a:r>
          </a:p>
          <a:p>
            <a:pPr marL="971550" lvl="1" indent="-514350" eaLnBrk="1" hangingPunct="1"/>
            <a:r>
              <a:rPr lang="ja-JP" altLang="en-US" smtClean="0"/>
              <a:t>情報を収集する</a:t>
            </a:r>
          </a:p>
          <a:p>
            <a:pPr marL="514350" indent="-514350" eaLnBrk="1" hangingPunct="1">
              <a:buFont typeface="Calibri" pitchFamily="34" charset="0"/>
              <a:buAutoNum type="arabicPeriod"/>
            </a:pPr>
            <a:r>
              <a:rPr lang="ja-JP" altLang="en-US" smtClean="0"/>
              <a:t>ナラベル</a:t>
            </a:r>
          </a:p>
          <a:p>
            <a:pPr marL="971550" lvl="1" indent="-514350" eaLnBrk="1" hangingPunct="1"/>
            <a:r>
              <a:rPr lang="ja-JP" altLang="en-US" smtClean="0"/>
              <a:t>情報を整理する</a:t>
            </a:r>
          </a:p>
          <a:p>
            <a:pPr marL="514350" indent="-514350" eaLnBrk="1" hangingPunct="1">
              <a:buFont typeface="Calibri" pitchFamily="34" charset="0"/>
              <a:buAutoNum type="arabicPeriod"/>
            </a:pPr>
            <a:r>
              <a:rPr lang="ja-JP" altLang="en-US" smtClean="0"/>
              <a:t>ヒキダス</a:t>
            </a:r>
          </a:p>
          <a:p>
            <a:pPr marL="971550" lvl="1" indent="-514350" eaLnBrk="1" hangingPunct="1"/>
            <a:r>
              <a:rPr lang="ja-JP" altLang="en-US" smtClean="0"/>
              <a:t>情報を分析する</a:t>
            </a:r>
          </a:p>
          <a:p>
            <a:pPr marL="514350" indent="-514350" eaLnBrk="1" hangingPunct="1">
              <a:buFont typeface="Calibri" pitchFamily="34" charset="0"/>
              <a:buAutoNum type="arabicPeriod"/>
            </a:pPr>
            <a:r>
              <a:rPr lang="ja-JP" altLang="en-US" smtClean="0"/>
              <a:t>カキダス</a:t>
            </a:r>
          </a:p>
          <a:p>
            <a:pPr marL="971550" lvl="1" indent="-514350" eaLnBrk="1" hangingPunct="1"/>
            <a:r>
              <a:rPr lang="ja-JP" altLang="en-US" smtClean="0"/>
              <a:t>情報を発信する</a:t>
            </a:r>
          </a:p>
        </p:txBody>
      </p:sp>
      <p:sp>
        <p:nvSpPr>
          <p:cNvPr id="28676"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a:latin typeface="Calibri" pitchFamily="34" charset="0"/>
              </a:rPr>
              <a:t>情報収集</a:t>
            </a:r>
          </a:p>
        </p:txBody>
      </p:sp>
      <p:sp>
        <p:nvSpPr>
          <p:cNvPr id="28677"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a:latin typeface="Calibri" pitchFamily="34" charset="0"/>
              </a:rPr>
              <a:t>情報整理</a:t>
            </a:r>
          </a:p>
        </p:txBody>
      </p:sp>
      <p:sp>
        <p:nvSpPr>
          <p:cNvPr id="28678"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a:latin typeface="Calibri" pitchFamily="34" charset="0"/>
              </a:rPr>
              <a:t>情報分析</a:t>
            </a:r>
          </a:p>
        </p:txBody>
      </p:sp>
      <p:sp>
        <p:nvSpPr>
          <p:cNvPr id="28679"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a:latin typeface="Calibri" pitchFamily="34" charset="0"/>
              </a:rPr>
              <a:t>情報発信</a:t>
            </a:r>
          </a:p>
        </p:txBody>
      </p:sp>
      <p:sp>
        <p:nvSpPr>
          <p:cNvPr id="28680"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Calibri" pitchFamily="34" charset="0"/>
            </a:endParaRPr>
          </a:p>
        </p:txBody>
      </p:sp>
      <p:sp>
        <p:nvSpPr>
          <p:cNvPr id="28681" name="Text Box 9"/>
          <p:cNvSpPr txBox="1">
            <a:spLocks noChangeArrowheads="1"/>
          </p:cNvSpPr>
          <p:nvPr/>
        </p:nvSpPr>
        <p:spPr bwMode="auto">
          <a:xfrm>
            <a:off x="4911725" y="5738813"/>
            <a:ext cx="268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リサーチのワークフロー図</a:t>
            </a:r>
            <a:endParaRPr lang="ja-JP" altLang="en-US" sz="2400">
              <a:solidFill>
                <a:srgbClr val="FF0000"/>
              </a:solidFill>
              <a:latin typeface="Calibri" pitchFamily="34" charset="0"/>
            </a:endParaRPr>
          </a:p>
        </p:txBody>
      </p:sp>
      <p:sp>
        <p:nvSpPr>
          <p:cNvPr id="28682" name="Text Box 11"/>
          <p:cNvSpPr txBox="1">
            <a:spLocks noChangeArrowheads="1"/>
          </p:cNvSpPr>
          <p:nvPr/>
        </p:nvSpPr>
        <p:spPr bwMode="auto">
          <a:xfrm>
            <a:off x="7735888" y="1628775"/>
            <a:ext cx="549275" cy="38877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2400">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1" descr="DVC10092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751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図 2" descr="DVC10093_.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638550"/>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図 3" descr="DVC1009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94100"/>
            <a:ext cx="435768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4"/>
          <p:cNvSpPr txBox="1">
            <a:spLocks noChangeArrowheads="1"/>
          </p:cNvSpPr>
          <p:nvPr/>
        </p:nvSpPr>
        <p:spPr bwMode="auto">
          <a:xfrm>
            <a:off x="4857750" y="928688"/>
            <a:ext cx="373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2800"/>
              <a:t>リサーチ＆プランニング</a:t>
            </a:r>
            <a:endParaRPr lang="en-US" altLang="ja-JP" sz="2800"/>
          </a:p>
          <a:p>
            <a:pPr algn="ctr" eaLnBrk="1" hangingPunct="1"/>
            <a:r>
              <a:rPr lang="ja-JP" altLang="en-US" sz="2800"/>
              <a:t>授業風景</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最新刊</a:t>
            </a:r>
            <a:r>
              <a:rPr lang="en-US" altLang="ja-JP" smtClean="0"/>
              <a:t>『</a:t>
            </a:r>
            <a:r>
              <a:rPr lang="ja-JP" altLang="en-US" smtClean="0"/>
              <a:t>情報力</a:t>
            </a:r>
            <a:r>
              <a:rPr lang="en-US" altLang="ja-JP" smtClean="0"/>
              <a:t>』</a:t>
            </a:r>
            <a:r>
              <a:rPr lang="ja-JP" altLang="en-US" smtClean="0"/>
              <a:t>　橋本大也著</a:t>
            </a:r>
          </a:p>
        </p:txBody>
      </p:sp>
      <p:sp>
        <p:nvSpPr>
          <p:cNvPr id="30723" name="コンテンツ プレースホルダ 3"/>
          <p:cNvSpPr>
            <a:spLocks noGrp="1"/>
          </p:cNvSpPr>
          <p:nvPr>
            <p:ph sz="half" idx="2"/>
          </p:nvPr>
        </p:nvSpPr>
        <p:spPr>
          <a:xfrm>
            <a:off x="4357688" y="1643063"/>
            <a:ext cx="4643437" cy="4614862"/>
          </a:xfrm>
        </p:spPr>
        <p:txBody>
          <a:bodyPr/>
          <a:lstStyle/>
          <a:p>
            <a:pPr eaLnBrk="1" hangingPunct="1"/>
            <a:r>
              <a:rPr lang="en-US" altLang="ja-JP" smtClean="0"/>
              <a:t>2009</a:t>
            </a:r>
            <a:r>
              <a:rPr lang="ja-JP" altLang="en-US" smtClean="0"/>
              <a:t>年</a:t>
            </a:r>
            <a:r>
              <a:rPr lang="en-US" altLang="ja-JP" smtClean="0"/>
              <a:t>1</a:t>
            </a:r>
            <a:r>
              <a:rPr lang="ja-JP" altLang="en-US" smtClean="0"/>
              <a:t>月</a:t>
            </a:r>
            <a:r>
              <a:rPr lang="en-US" altLang="ja-JP" smtClean="0"/>
              <a:t>9</a:t>
            </a:r>
            <a:r>
              <a:rPr lang="ja-JP" altLang="en-US" smtClean="0"/>
              <a:t>日発売</a:t>
            </a:r>
            <a:endParaRPr lang="en-US" altLang="ja-JP" smtClean="0"/>
          </a:p>
          <a:p>
            <a:pPr eaLnBrk="1" hangingPunct="1"/>
            <a:r>
              <a:rPr lang="ja-JP" altLang="en-US" smtClean="0"/>
              <a:t>翔泳社　</a:t>
            </a:r>
            <a:r>
              <a:rPr lang="en-US" altLang="ja-JP" smtClean="0"/>
              <a:t>980</a:t>
            </a:r>
            <a:r>
              <a:rPr lang="ja-JP" altLang="en-US" smtClean="0"/>
              <a:t>円</a:t>
            </a:r>
            <a:endParaRPr lang="en-US" altLang="ja-JP" smtClean="0"/>
          </a:p>
          <a:p>
            <a:pPr eaLnBrk="1" hangingPunct="1"/>
            <a:endParaRPr lang="en-US" altLang="ja-JP" smtClean="0"/>
          </a:p>
          <a:p>
            <a:pPr eaLnBrk="1" hangingPunct="1"/>
            <a:r>
              <a:rPr lang="ja-JP" altLang="en-US" smtClean="0"/>
              <a:t>「膨大な情報や頭のもやもやをスッキリさせる」</a:t>
            </a:r>
            <a:endParaRPr lang="en-US" altLang="ja-JP" smtClean="0"/>
          </a:p>
          <a:p>
            <a:pPr eaLnBrk="1" hangingPunct="1"/>
            <a:r>
              <a:rPr lang="ja-JP" altLang="en-US" smtClean="0"/>
              <a:t>これまでになかった「情報」を「知恵」にする技術</a:t>
            </a:r>
            <a:endParaRPr lang="en-US" altLang="ja-JP" smtClean="0"/>
          </a:p>
          <a:p>
            <a:pPr eaLnBrk="1" hangingPunct="1"/>
            <a:endParaRPr lang="en-US" altLang="ja-JP" smtClean="0"/>
          </a:p>
        </p:txBody>
      </p:sp>
      <p:pic>
        <p:nvPicPr>
          <p:cNvPr id="30724" name="Picture 2" descr="D:\data\Pictures\41vWAi6EiHL__SS500_.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571625"/>
            <a:ext cx="4738688" cy="47386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mtClean="0"/>
              <a:t>企画力と人生</a:t>
            </a:r>
          </a:p>
        </p:txBody>
      </p:sp>
      <p:sp>
        <p:nvSpPr>
          <p:cNvPr id="4099" name="コンテンツ プレースホルダ 2"/>
          <p:cNvSpPr>
            <a:spLocks noGrp="1"/>
          </p:cNvSpPr>
          <p:nvPr>
            <p:ph idx="1"/>
          </p:nvPr>
        </p:nvSpPr>
        <p:spPr/>
        <p:txBody>
          <a:bodyPr/>
          <a:lstStyle/>
          <a:p>
            <a:endParaRPr lang="ja-JP"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89836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463"/>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688"/>
            <a:ext cx="91440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正方形/長方形 1"/>
          <p:cNvSpPr>
            <a:spLocks noChangeArrowheads="1"/>
          </p:cNvSpPr>
          <p:nvPr/>
        </p:nvSpPr>
        <p:spPr bwMode="auto">
          <a:xfrm>
            <a:off x="1258888" y="2967038"/>
            <a:ext cx="676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a:t>やりたいことは企画力で実現する</a:t>
            </a:r>
          </a:p>
          <a:p>
            <a:pPr eaLnBrk="1" hangingPunct="1"/>
            <a:endParaRPr lang="ja-JP" altLang="en-US" sz="3200"/>
          </a:p>
          <a:p>
            <a:pPr eaLnBrk="1" hangingPunct="1"/>
            <a:r>
              <a:rPr lang="ja-JP" altLang="en-US" sz="3200"/>
              <a:t>実現するには企画書が大事である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ja-JP" altLang="en-US" smtClean="0"/>
              <a:t>本日の内容</a:t>
            </a:r>
          </a:p>
        </p:txBody>
      </p:sp>
      <p:sp>
        <p:nvSpPr>
          <p:cNvPr id="37891" name="Rectangle 3"/>
          <p:cNvSpPr>
            <a:spLocks noGrp="1" noChangeArrowheads="1"/>
          </p:cNvSpPr>
          <p:nvPr>
            <p:ph type="body" idx="1"/>
          </p:nvPr>
        </p:nvSpPr>
        <p:spPr/>
        <p:txBody>
          <a:bodyPr/>
          <a:lstStyle/>
          <a:p>
            <a:pPr eaLnBrk="1" hangingPunct="1"/>
            <a:r>
              <a:rPr lang="ja-JP" altLang="en-US" smtClean="0"/>
              <a:t>情報を収集する、整理する、発想するノウハウを講義とゲスト講義で一通り知った</a:t>
            </a:r>
          </a:p>
          <a:p>
            <a:pPr eaLnBrk="1" hangingPunct="1"/>
            <a:r>
              <a:rPr lang="ja-JP" altLang="en-US" smtClean="0"/>
              <a:t>そこで簡単な企画書の作成を体験してみる</a:t>
            </a:r>
          </a:p>
          <a:p>
            <a:pPr eaLnBrk="1" hangingPunct="1"/>
            <a:r>
              <a:rPr lang="ja-JP" altLang="en-US" smtClean="0"/>
              <a:t>説明する方法について理解する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グループ化 12"/>
          <p:cNvGrpSpPr>
            <a:grpSpLocks/>
          </p:cNvGrpSpPr>
          <p:nvPr/>
        </p:nvGrpSpPr>
        <p:grpSpPr bwMode="auto">
          <a:xfrm>
            <a:off x="755650" y="2924175"/>
            <a:ext cx="2736850" cy="2836863"/>
            <a:chOff x="611560" y="2204864"/>
            <a:chExt cx="2736304" cy="2836515"/>
          </a:xfrm>
        </p:grpSpPr>
        <p:sp>
          <p:nvSpPr>
            <p:cNvPr id="4" name="正方形/長方形 3"/>
            <p:cNvSpPr/>
            <p:nvPr/>
          </p:nvSpPr>
          <p:spPr>
            <a:xfrm>
              <a:off x="611560" y="3644550"/>
              <a:ext cx="2736304" cy="57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611560" y="2996930"/>
              <a:ext cx="2736304" cy="57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87" name="chair1"/>
            <p:cNvSpPr>
              <a:spLocks noEditPoints="1" noChangeArrowheads="1"/>
            </p:cNvSpPr>
            <p:nvPr/>
          </p:nvSpPr>
          <p:spPr bwMode="auto">
            <a:xfrm>
              <a:off x="682984" y="2204864"/>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8" name="chair1"/>
            <p:cNvSpPr>
              <a:spLocks noEditPoints="1" noChangeArrowheads="1"/>
            </p:cNvSpPr>
            <p:nvPr/>
          </p:nvSpPr>
          <p:spPr bwMode="auto">
            <a:xfrm>
              <a:off x="1547998" y="2204864"/>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9" name="chair1"/>
            <p:cNvSpPr>
              <a:spLocks noEditPoints="1" noChangeArrowheads="1"/>
            </p:cNvSpPr>
            <p:nvPr/>
          </p:nvSpPr>
          <p:spPr bwMode="auto">
            <a:xfrm>
              <a:off x="2484436" y="2204864"/>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90" name="chair1"/>
            <p:cNvSpPr>
              <a:spLocks noEditPoints="1" noChangeArrowheads="1"/>
            </p:cNvSpPr>
            <p:nvPr/>
          </p:nvSpPr>
          <p:spPr bwMode="auto">
            <a:xfrm rot="10800000">
              <a:off x="2627283" y="4365187"/>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91" name="chair1"/>
            <p:cNvSpPr>
              <a:spLocks noEditPoints="1" noChangeArrowheads="1"/>
            </p:cNvSpPr>
            <p:nvPr/>
          </p:nvSpPr>
          <p:spPr bwMode="auto">
            <a:xfrm rot="10800000">
              <a:off x="1692432" y="4365187"/>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92" name="chair1"/>
            <p:cNvSpPr>
              <a:spLocks noEditPoints="1" noChangeArrowheads="1"/>
            </p:cNvSpPr>
            <p:nvPr/>
          </p:nvSpPr>
          <p:spPr bwMode="auto">
            <a:xfrm rot="10800000">
              <a:off x="755994" y="4365187"/>
              <a:ext cx="676140" cy="676192"/>
            </a:xfrm>
            <a:custGeom>
              <a:avLst/>
              <a:gdLst>
                <a:gd name="T0" fmla="*/ 10582530 w 21600"/>
                <a:gd name="T1" fmla="*/ 0 h 21600"/>
                <a:gd name="T2" fmla="*/ 21165060 w 21600"/>
                <a:gd name="T3" fmla="*/ 10584158 h 21600"/>
                <a:gd name="T4" fmla="*/ 10582530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nvGrpSpPr>
          <p:cNvPr id="3075" name="グループ化 13"/>
          <p:cNvGrpSpPr>
            <a:grpSpLocks/>
          </p:cNvGrpSpPr>
          <p:nvPr/>
        </p:nvGrpSpPr>
        <p:grpSpPr bwMode="auto">
          <a:xfrm>
            <a:off x="4932363" y="2997200"/>
            <a:ext cx="2735262" cy="2836863"/>
            <a:chOff x="611560" y="2204864"/>
            <a:chExt cx="2736304" cy="2836515"/>
          </a:xfrm>
        </p:grpSpPr>
        <p:sp>
          <p:nvSpPr>
            <p:cNvPr id="15" name="正方形/長方形 14"/>
            <p:cNvSpPr/>
            <p:nvPr/>
          </p:nvSpPr>
          <p:spPr>
            <a:xfrm>
              <a:off x="611560" y="3644550"/>
              <a:ext cx="2736304" cy="57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a:xfrm>
              <a:off x="611560" y="2996930"/>
              <a:ext cx="2736304" cy="57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9" name="chair1"/>
            <p:cNvSpPr>
              <a:spLocks noEditPoints="1" noChangeArrowheads="1"/>
            </p:cNvSpPr>
            <p:nvPr/>
          </p:nvSpPr>
          <p:spPr bwMode="auto">
            <a:xfrm>
              <a:off x="683024" y="2204864"/>
              <a:ext cx="676533" cy="676192"/>
            </a:xfrm>
            <a:custGeom>
              <a:avLst/>
              <a:gdLst>
                <a:gd name="T0" fmla="*/ 10594851 w 21600"/>
                <a:gd name="T1" fmla="*/ 0 h 21600"/>
                <a:gd name="T2" fmla="*/ 21189671 w 21600"/>
                <a:gd name="T3" fmla="*/ 10584158 h 21600"/>
                <a:gd name="T4" fmla="*/ 10594851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0" name="chair1"/>
            <p:cNvSpPr>
              <a:spLocks noEditPoints="1" noChangeArrowheads="1"/>
            </p:cNvSpPr>
            <p:nvPr/>
          </p:nvSpPr>
          <p:spPr bwMode="auto">
            <a:xfrm>
              <a:off x="1546953" y="2204864"/>
              <a:ext cx="676533" cy="676192"/>
            </a:xfrm>
            <a:custGeom>
              <a:avLst/>
              <a:gdLst>
                <a:gd name="T0" fmla="*/ 10594851 w 21600"/>
                <a:gd name="T1" fmla="*/ 0 h 21600"/>
                <a:gd name="T2" fmla="*/ 21189671 w 21600"/>
                <a:gd name="T3" fmla="*/ 10584158 h 21600"/>
                <a:gd name="T4" fmla="*/ 10594851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1" name="chair1"/>
            <p:cNvSpPr>
              <a:spLocks noEditPoints="1" noChangeArrowheads="1"/>
            </p:cNvSpPr>
            <p:nvPr/>
          </p:nvSpPr>
          <p:spPr bwMode="auto">
            <a:xfrm>
              <a:off x="2483935" y="2204864"/>
              <a:ext cx="676533" cy="676192"/>
            </a:xfrm>
            <a:custGeom>
              <a:avLst/>
              <a:gdLst>
                <a:gd name="T0" fmla="*/ 10594851 w 21600"/>
                <a:gd name="T1" fmla="*/ 0 h 21600"/>
                <a:gd name="T2" fmla="*/ 21189671 w 21600"/>
                <a:gd name="T3" fmla="*/ 10584158 h 21600"/>
                <a:gd name="T4" fmla="*/ 10594851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2" name="chair1"/>
            <p:cNvSpPr>
              <a:spLocks noEditPoints="1" noChangeArrowheads="1"/>
            </p:cNvSpPr>
            <p:nvPr/>
          </p:nvSpPr>
          <p:spPr bwMode="auto">
            <a:xfrm rot="10800000">
              <a:off x="2628453" y="4365187"/>
              <a:ext cx="674944" cy="676192"/>
            </a:xfrm>
            <a:custGeom>
              <a:avLst/>
              <a:gdLst>
                <a:gd name="T0" fmla="*/ 10545125 w 21600"/>
                <a:gd name="T1" fmla="*/ 0 h 21600"/>
                <a:gd name="T2" fmla="*/ 21090250 w 21600"/>
                <a:gd name="T3" fmla="*/ 10584158 h 21600"/>
                <a:gd name="T4" fmla="*/ 10545125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3" name="chair1"/>
            <p:cNvSpPr>
              <a:spLocks noEditPoints="1" noChangeArrowheads="1"/>
            </p:cNvSpPr>
            <p:nvPr/>
          </p:nvSpPr>
          <p:spPr bwMode="auto">
            <a:xfrm rot="10800000">
              <a:off x="1691471" y="4365187"/>
              <a:ext cx="676533" cy="676192"/>
            </a:xfrm>
            <a:custGeom>
              <a:avLst/>
              <a:gdLst>
                <a:gd name="T0" fmla="*/ 10594851 w 21600"/>
                <a:gd name="T1" fmla="*/ 0 h 21600"/>
                <a:gd name="T2" fmla="*/ 21189671 w 21600"/>
                <a:gd name="T3" fmla="*/ 10584158 h 21600"/>
                <a:gd name="T4" fmla="*/ 10594851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3084" name="chair1"/>
            <p:cNvSpPr>
              <a:spLocks noEditPoints="1" noChangeArrowheads="1"/>
            </p:cNvSpPr>
            <p:nvPr/>
          </p:nvSpPr>
          <p:spPr bwMode="auto">
            <a:xfrm rot="10800000">
              <a:off x="756077" y="4365187"/>
              <a:ext cx="676533" cy="676192"/>
            </a:xfrm>
            <a:custGeom>
              <a:avLst/>
              <a:gdLst>
                <a:gd name="T0" fmla="*/ 10594851 w 21600"/>
                <a:gd name="T1" fmla="*/ 0 h 21600"/>
                <a:gd name="T2" fmla="*/ 21189671 w 21600"/>
                <a:gd name="T3" fmla="*/ 10584158 h 21600"/>
                <a:gd name="T4" fmla="*/ 10594851 w 21600"/>
                <a:gd name="T5" fmla="*/ 21168316 h 21600"/>
                <a:gd name="T6" fmla="*/ 0 w 21600"/>
                <a:gd name="T7" fmla="*/ 10584158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3076" name="正方形/長方形 22"/>
          <p:cNvSpPr>
            <a:spLocks noChangeArrowheads="1"/>
          </p:cNvSpPr>
          <p:nvPr/>
        </p:nvSpPr>
        <p:spPr bwMode="auto">
          <a:xfrm>
            <a:off x="900113" y="476250"/>
            <a:ext cx="75596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3600" dirty="0"/>
              <a:t>今日</a:t>
            </a:r>
            <a:r>
              <a:rPr lang="ja-JP" altLang="en-US" sz="3600" dirty="0" smtClean="0"/>
              <a:t>は４人～６人組</a:t>
            </a:r>
            <a:r>
              <a:rPr lang="ja-JP" altLang="en-US" sz="3600" dirty="0"/>
              <a:t>をつくって</a:t>
            </a:r>
            <a:r>
              <a:rPr lang="ja-JP" altLang="en-US" sz="3600" dirty="0" smtClean="0"/>
              <a:t>ください</a:t>
            </a:r>
            <a:endParaRPr lang="en-US" altLang="ja-JP" sz="3600" dirty="0" smtClean="0"/>
          </a:p>
          <a:p>
            <a:pPr algn="ctr" eaLnBrk="1" hangingPunct="1"/>
            <a:endParaRPr lang="en-US" altLang="ja-JP" sz="3600" dirty="0"/>
          </a:p>
          <a:p>
            <a:pPr algn="ctr" eaLnBrk="1" hangingPunct="1"/>
            <a:r>
              <a:rPr lang="ja-JP" altLang="en-US" sz="3600" dirty="0" smtClean="0"/>
              <a:t>机といすのレイアウト</a:t>
            </a:r>
            <a:endParaRPr lang="en-US" altLang="ja-JP" sz="3600" dirty="0"/>
          </a:p>
        </p:txBody>
      </p:sp>
    </p:spTree>
    <p:extLst>
      <p:ext uri="{BB962C8B-B14F-4D97-AF65-F5344CB8AC3E}">
        <p14:creationId xmlns:p14="http://schemas.microsoft.com/office/powerpoint/2010/main" val="3745577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mtClean="0"/>
              <a:t>企画書って何？</a:t>
            </a:r>
          </a:p>
        </p:txBody>
      </p:sp>
      <p:sp>
        <p:nvSpPr>
          <p:cNvPr id="38915" name="Rectangle 3"/>
          <p:cNvSpPr>
            <a:spLocks noGrp="1" noChangeArrowheads="1"/>
          </p:cNvSpPr>
          <p:nvPr>
            <p:ph type="body" idx="1"/>
          </p:nvPr>
        </p:nvSpPr>
        <p:spPr/>
        <p:txBody>
          <a:bodyPr/>
          <a:lstStyle/>
          <a:p>
            <a:pPr eaLnBrk="1" hangingPunct="1"/>
            <a:r>
              <a:rPr lang="ja-JP" altLang="en-US" smtClean="0"/>
              <a:t>仕事で使って成功した企画書の秘密公開</a:t>
            </a:r>
          </a:p>
          <a:p>
            <a:pPr eaLnBrk="1" hangingPunct="1"/>
            <a:endParaRPr lang="ja-JP" altLang="en-US" smtClean="0"/>
          </a:p>
          <a:p>
            <a:pPr eaLnBrk="1" hangingPunct="1"/>
            <a:r>
              <a:rPr lang="ja-JP" altLang="en-US" smtClean="0"/>
              <a:t>人を動かす紙のツールと考える</a:t>
            </a:r>
          </a:p>
          <a:p>
            <a:pPr lvl="1" eaLnBrk="1" hangingPunct="1"/>
            <a:r>
              <a:rPr lang="ja-JP" altLang="en-US" smtClean="0"/>
              <a:t>報告書ではない、立派であっても無意味</a:t>
            </a:r>
          </a:p>
          <a:p>
            <a:pPr lvl="1" eaLnBrk="1" hangingPunct="1"/>
            <a:r>
              <a:rPr lang="ja-JP" altLang="en-US" smtClean="0"/>
              <a:t>読む人が提案を承認する動機を考える</a:t>
            </a:r>
          </a:p>
          <a:p>
            <a:pPr lvl="1" eaLnBrk="1" hangingPunct="1"/>
            <a:r>
              <a:rPr lang="ja-JP" altLang="en-US" smtClean="0"/>
              <a:t>わかりやすく簡潔であること</a:t>
            </a:r>
          </a:p>
          <a:p>
            <a:pPr eaLnBrk="1" hangingPunct="1"/>
            <a:endParaRPr lang="ja-JP" altLang="en-US" smtClean="0"/>
          </a:p>
          <a:p>
            <a:pPr eaLnBrk="1" hangingPunct="1">
              <a:buFontTx/>
              <a:buNone/>
            </a:pPr>
            <a:endParaRPr lang="ja-JP" altLang="en-US" smtClean="0"/>
          </a:p>
          <a:p>
            <a:pPr eaLnBrk="1" hangingPunct="1">
              <a:buFontTx/>
              <a:buNone/>
            </a:pPr>
            <a:endParaRPr lang="ja-JP" altLang="en-US" smtClean="0"/>
          </a:p>
          <a:p>
            <a:pPr eaLnBrk="1" hangingPunct="1"/>
            <a:endParaRPr lang="ja-JP" altLang="en-US" smtClean="0"/>
          </a:p>
          <a:p>
            <a:pPr eaLnBrk="1" hangingPunct="1"/>
            <a:endParaRPr lang="ja-JP" altLang="en-US" smtClean="0"/>
          </a:p>
          <a:p>
            <a:pPr eaLnBrk="1" hangingPunct="1">
              <a:buFontTx/>
              <a:buNone/>
            </a:pPr>
            <a:endParaRPr lang="ja-JP" altLang="en-US" smtClean="0"/>
          </a:p>
          <a:p>
            <a:pPr eaLnBrk="1" hangingPunct="1"/>
            <a:endParaRPr lang="en-US"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smtClean="0"/>
              <a:t>WG</a:t>
            </a:r>
            <a:r>
              <a:rPr lang="ja-JP" altLang="en-US" smtClean="0"/>
              <a:t>　「究極の学園祭イベント」</a:t>
            </a:r>
          </a:p>
        </p:txBody>
      </p:sp>
      <p:sp>
        <p:nvSpPr>
          <p:cNvPr id="39939" name="Rectangle 3"/>
          <p:cNvSpPr>
            <a:spLocks noGrp="1" noChangeArrowheads="1"/>
          </p:cNvSpPr>
          <p:nvPr>
            <p:ph type="body" idx="1"/>
          </p:nvPr>
        </p:nvSpPr>
        <p:spPr/>
        <p:txBody>
          <a:bodyPr/>
          <a:lstStyle/>
          <a:p>
            <a:pPr eaLnBrk="1" hangingPunct="1"/>
            <a:r>
              <a:rPr lang="ja-JP" altLang="en-US" dirty="0" smtClean="0"/>
              <a:t>あなたは学園祭プロジェクトの実行委員長に選ばれました</a:t>
            </a:r>
            <a:r>
              <a:rPr lang="ja-JP" altLang="en-US" dirty="0" smtClean="0"/>
              <a:t>。</a:t>
            </a:r>
            <a:endParaRPr lang="en-US" altLang="ja-JP" dirty="0" smtClean="0"/>
          </a:p>
          <a:p>
            <a:pPr eaLnBrk="1" hangingPunct="1"/>
            <a:r>
              <a:rPr lang="ja-JP" altLang="en-US" dirty="0" smtClean="0"/>
              <a:t>現状</a:t>
            </a:r>
            <a:r>
              <a:rPr lang="ja-JP" altLang="en-US" dirty="0" smtClean="0"/>
              <a:t>は機材も予算も実績もない</a:t>
            </a:r>
          </a:p>
          <a:p>
            <a:pPr eaLnBrk="1" hangingPunct="1"/>
            <a:r>
              <a:rPr lang="ja-JP" altLang="en-US" dirty="0" smtClean="0"/>
              <a:t>未経験だが情熱ありの実行委員が</a:t>
            </a:r>
            <a:r>
              <a:rPr lang="en-US" altLang="ja-JP" dirty="0" smtClean="0"/>
              <a:t>5</a:t>
            </a:r>
            <a:r>
              <a:rPr lang="ja-JP" altLang="en-US" dirty="0" smtClean="0"/>
              <a:t>人</a:t>
            </a:r>
          </a:p>
          <a:p>
            <a:pPr eaLnBrk="1" hangingPunct="1"/>
            <a:r>
              <a:rPr lang="ja-JP" altLang="en-US" sz="3600" dirty="0" smtClean="0">
                <a:solidFill>
                  <a:srgbClr val="FF0000"/>
                </a:solidFill>
              </a:rPr>
              <a:t>テレビ番組で紹介されるような</a:t>
            </a:r>
            <a:r>
              <a:rPr lang="ja-JP" altLang="en-US" dirty="0" smtClean="0"/>
              <a:t>目玉企画を発想し、</a:t>
            </a:r>
            <a:r>
              <a:rPr lang="ja-JP" altLang="en-US" sz="4000" dirty="0" smtClean="0"/>
              <a:t>十分な予算や機材を獲得するための</a:t>
            </a:r>
          </a:p>
          <a:p>
            <a:pPr algn="ctr" eaLnBrk="1" hangingPunct="1">
              <a:buFontTx/>
              <a:buNone/>
            </a:pPr>
            <a:r>
              <a:rPr lang="ja-JP" altLang="en-US" sz="4000" dirty="0" smtClean="0"/>
              <a:t>「</a:t>
            </a:r>
            <a:r>
              <a:rPr lang="ja-JP" altLang="en-US" sz="4000" dirty="0" smtClean="0">
                <a:solidFill>
                  <a:srgbClr val="FF0000"/>
                </a:solidFill>
              </a:rPr>
              <a:t>一枚企画書</a:t>
            </a:r>
            <a:r>
              <a:rPr lang="ja-JP" altLang="en-US" sz="4000" dirty="0" smtClean="0"/>
              <a:t>」を作成する</a:t>
            </a:r>
          </a:p>
          <a:p>
            <a:pPr eaLnBrk="1" hangingPunct="1"/>
            <a:endParaRPr lang="ja-JP" altLang="en-US" sz="4000" dirty="0" smtClean="0"/>
          </a:p>
          <a:p>
            <a:pPr eaLnBrk="1" hangingPunct="1"/>
            <a:endParaRPr lang="en-US" altLang="ja-JP"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ja-JP" altLang="en-US" smtClean="0"/>
              <a:t>一枚企画書？</a:t>
            </a:r>
          </a:p>
        </p:txBody>
      </p:sp>
      <p:sp>
        <p:nvSpPr>
          <p:cNvPr id="40963" name="Rectangle 3"/>
          <p:cNvSpPr>
            <a:spLocks noGrp="1" noChangeArrowheads="1"/>
          </p:cNvSpPr>
          <p:nvPr>
            <p:ph type="body" sz="half" idx="1"/>
          </p:nvPr>
        </p:nvSpPr>
        <p:spPr/>
        <p:txBody>
          <a:bodyPr/>
          <a:lstStyle/>
          <a:p>
            <a:pPr eaLnBrk="1" hangingPunct="1">
              <a:lnSpc>
                <a:spcPct val="90000"/>
              </a:lnSpc>
            </a:pPr>
            <a:r>
              <a:rPr lang="ja-JP" altLang="en-US" sz="2800" smtClean="0"/>
              <a:t>最低限にして十分な提案要素を盛り込んだ企画書</a:t>
            </a:r>
          </a:p>
          <a:p>
            <a:pPr eaLnBrk="1" hangingPunct="1">
              <a:lnSpc>
                <a:spcPct val="90000"/>
              </a:lnSpc>
            </a:pPr>
            <a:r>
              <a:rPr lang="ja-JP" altLang="en-US" sz="2800" smtClean="0"/>
              <a:t>投資の判断ができる</a:t>
            </a:r>
            <a:r>
              <a:rPr lang="en-US" altLang="ja-JP" sz="2800" smtClean="0"/>
              <a:t>VIP</a:t>
            </a:r>
            <a:r>
              <a:rPr lang="ja-JP" altLang="en-US" sz="2800" smtClean="0"/>
              <a:t>に向けて書くショートプレゼン</a:t>
            </a:r>
          </a:p>
          <a:p>
            <a:pPr eaLnBrk="1" hangingPunct="1">
              <a:lnSpc>
                <a:spcPct val="90000"/>
              </a:lnSpc>
            </a:pPr>
            <a:endParaRPr lang="ja-JP" altLang="en-US" sz="2800" smtClean="0"/>
          </a:p>
          <a:p>
            <a:pPr eaLnBrk="1" hangingPunct="1">
              <a:lnSpc>
                <a:spcPct val="90000"/>
              </a:lnSpc>
            </a:pPr>
            <a:r>
              <a:rPr lang="ja-JP" altLang="en-US" sz="2800" smtClean="0"/>
              <a:t>“エレベータピッチ”</a:t>
            </a:r>
          </a:p>
          <a:p>
            <a:pPr lvl="1" eaLnBrk="1" hangingPunct="1">
              <a:lnSpc>
                <a:spcPct val="90000"/>
              </a:lnSpc>
            </a:pPr>
            <a:r>
              <a:rPr lang="ja-JP" altLang="en-US" sz="2400" smtClean="0"/>
              <a:t>わかりやすく</a:t>
            </a:r>
          </a:p>
          <a:p>
            <a:pPr lvl="1" eaLnBrk="1" hangingPunct="1">
              <a:lnSpc>
                <a:spcPct val="90000"/>
              </a:lnSpc>
            </a:pPr>
            <a:r>
              <a:rPr lang="ja-JP" altLang="en-US" sz="2400" smtClean="0"/>
              <a:t>人を動かす</a:t>
            </a:r>
          </a:p>
          <a:p>
            <a:pPr eaLnBrk="1" hangingPunct="1">
              <a:lnSpc>
                <a:spcPct val="90000"/>
              </a:lnSpc>
            </a:pPr>
            <a:endParaRPr lang="ja-JP" altLang="en-US" sz="2800" smtClean="0"/>
          </a:p>
          <a:p>
            <a:pPr eaLnBrk="1" hangingPunct="1">
              <a:lnSpc>
                <a:spcPct val="90000"/>
              </a:lnSpc>
            </a:pPr>
            <a:endParaRPr lang="en-US" altLang="ja-JP" sz="2800" smtClean="0"/>
          </a:p>
        </p:txBody>
      </p:sp>
      <p:sp>
        <p:nvSpPr>
          <p:cNvPr id="40964" name="Text Box 5"/>
          <p:cNvSpPr txBox="1">
            <a:spLocks noChangeArrowheads="1"/>
          </p:cNvSpPr>
          <p:nvPr/>
        </p:nvSpPr>
        <p:spPr bwMode="auto">
          <a:xfrm>
            <a:off x="6084888" y="6237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t>今回の参考書</a:t>
            </a:r>
          </a:p>
        </p:txBody>
      </p:sp>
      <p:pic>
        <p:nvPicPr>
          <p:cNvPr id="40965" name="Picture 7" descr="44840311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6350" y="1600200"/>
            <a:ext cx="3162300" cy="45243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smtClean="0"/>
              <a:t>８つの項目で</a:t>
            </a:r>
            <a:r>
              <a:rPr lang="en-US" altLang="ja-JP" smtClean="0"/>
              <a:t>A</a:t>
            </a:r>
            <a:r>
              <a:rPr lang="ja-JP" altLang="en-US" smtClean="0"/>
              <a:t>４　</a:t>
            </a:r>
            <a:r>
              <a:rPr lang="en-US" altLang="ja-JP" smtClean="0"/>
              <a:t>1</a:t>
            </a:r>
            <a:r>
              <a:rPr lang="ja-JP" altLang="en-US" smtClean="0"/>
              <a:t>枚にまとめる</a:t>
            </a:r>
            <a:r>
              <a:rPr lang="en-US" altLang="ja-JP" smtClean="0"/>
              <a:t/>
            </a:r>
            <a:br>
              <a:rPr lang="en-US" altLang="ja-JP" smtClean="0"/>
            </a:br>
            <a:r>
              <a:rPr lang="en-US" altLang="ja-JP" sz="2800" smtClean="0"/>
              <a:t>『</a:t>
            </a:r>
            <a:r>
              <a:rPr lang="ja-JP" altLang="en-US" sz="2800" smtClean="0"/>
              <a:t>究極の学園祭企画</a:t>
            </a:r>
            <a:r>
              <a:rPr lang="en-US" altLang="ja-JP" sz="2800" smtClean="0"/>
              <a:t>』</a:t>
            </a:r>
            <a:r>
              <a:rPr lang="ja-JP" altLang="en-US" sz="2800" smtClean="0"/>
              <a:t>あなたが実行委員長</a:t>
            </a:r>
          </a:p>
        </p:txBody>
      </p:sp>
      <p:sp>
        <p:nvSpPr>
          <p:cNvPr id="41987" name="Rectangle 3"/>
          <p:cNvSpPr>
            <a:spLocks noGrp="1" noChangeArrowheads="1"/>
          </p:cNvSpPr>
          <p:nvPr>
            <p:ph type="body" idx="1"/>
          </p:nvPr>
        </p:nvSpPr>
        <p:spPr/>
        <p:txBody>
          <a:bodyPr/>
          <a:lstStyle/>
          <a:p>
            <a:pPr eaLnBrk="1" hangingPunct="1">
              <a:buFontTx/>
              <a:buNone/>
            </a:pPr>
            <a:r>
              <a:rPr lang="ja-JP" altLang="en-US" sz="2800" smtClean="0"/>
              <a:t>１　タイトル　わかりやすく</a:t>
            </a:r>
          </a:p>
          <a:p>
            <a:pPr eaLnBrk="1" hangingPunct="1">
              <a:buFontTx/>
              <a:buNone/>
            </a:pPr>
            <a:r>
              <a:rPr lang="ja-JP" altLang="en-US" sz="2800" smtClean="0"/>
              <a:t>２　サブタイトル　気になるキャッチフレーズ</a:t>
            </a:r>
          </a:p>
          <a:p>
            <a:pPr eaLnBrk="1" hangingPunct="1">
              <a:buFontTx/>
              <a:buNone/>
            </a:pPr>
            <a:r>
              <a:rPr lang="ja-JP" altLang="en-US" sz="2800" smtClean="0"/>
              <a:t>３　目的　結局何がしたいのか</a:t>
            </a:r>
            <a:r>
              <a:rPr lang="en-US" altLang="ja-JP" sz="2800" smtClean="0"/>
              <a:t>1</a:t>
            </a:r>
            <a:r>
              <a:rPr lang="ja-JP" altLang="en-US" sz="2800" smtClean="0"/>
              <a:t>行で</a:t>
            </a:r>
          </a:p>
          <a:p>
            <a:pPr eaLnBrk="1" hangingPunct="1">
              <a:buFontTx/>
              <a:buNone/>
            </a:pPr>
            <a:r>
              <a:rPr lang="ja-JP" altLang="en-US" sz="2800" smtClean="0"/>
              <a:t>４　サブ目的　箇条書きで補足する</a:t>
            </a:r>
          </a:p>
          <a:p>
            <a:pPr eaLnBrk="1" hangingPunct="1">
              <a:buFontTx/>
              <a:buNone/>
            </a:pPr>
            <a:r>
              <a:rPr lang="ja-JP" altLang="en-US" sz="2800" smtClean="0"/>
              <a:t>５　理由　数字や事実を使って根拠を示す</a:t>
            </a:r>
          </a:p>
          <a:p>
            <a:pPr eaLnBrk="1" hangingPunct="1">
              <a:buFontTx/>
              <a:buNone/>
            </a:pPr>
            <a:r>
              <a:rPr lang="ja-JP" altLang="en-US" sz="2800" smtClean="0"/>
              <a:t>６　予算　いくら必要なのか、ケタを見積もる</a:t>
            </a:r>
          </a:p>
          <a:p>
            <a:pPr eaLnBrk="1" hangingPunct="1">
              <a:buFontTx/>
              <a:buNone/>
            </a:pPr>
            <a:r>
              <a:rPr lang="ja-JP" altLang="en-US" sz="2800" smtClean="0"/>
              <a:t>７　現状　現状までの努力を書いて後一押しあれば</a:t>
            </a:r>
          </a:p>
          <a:p>
            <a:pPr eaLnBrk="1" hangingPunct="1">
              <a:buFontTx/>
              <a:buNone/>
            </a:pPr>
            <a:r>
              <a:rPr lang="ja-JP" altLang="en-US" sz="2800" smtClean="0"/>
              <a:t>８　要望　具体的に誰に何をして欲しいか記述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dirty="0"/>
              <a:t>講師</a:t>
            </a:r>
            <a:r>
              <a:rPr lang="ja-JP" altLang="en-US" dirty="0" smtClean="0"/>
              <a:t>プロフィール</a:t>
            </a:r>
            <a:r>
              <a:rPr lang="en-US" altLang="ja-JP" dirty="0" smtClean="0"/>
              <a:t/>
            </a:r>
            <a:br>
              <a:rPr lang="en-US" altLang="ja-JP" dirty="0" smtClean="0"/>
            </a:br>
            <a:r>
              <a:rPr lang="ja-JP" altLang="en-US" dirty="0" smtClean="0"/>
              <a:t>橋本大也</a:t>
            </a:r>
          </a:p>
        </p:txBody>
      </p:sp>
      <p:sp>
        <p:nvSpPr>
          <p:cNvPr id="4099" name="Rectangle 3"/>
          <p:cNvSpPr>
            <a:spLocks noGrp="1" noChangeArrowheads="1"/>
          </p:cNvSpPr>
          <p:nvPr>
            <p:ph type="body" idx="1"/>
          </p:nvPr>
        </p:nvSpPr>
        <p:spPr>
          <a:xfrm>
            <a:off x="214313" y="1714500"/>
            <a:ext cx="8572500" cy="5000625"/>
          </a:xfrm>
        </p:spPr>
        <p:txBody>
          <a:bodyPr rtlCol="0">
            <a:normAutofit lnSpcReduction="10000"/>
          </a:bodyPr>
          <a:lstStyle/>
          <a:p>
            <a:pPr eaLnBrk="1" fontAlgn="auto" hangingPunct="1">
              <a:lnSpc>
                <a:spcPct val="90000"/>
              </a:lnSpc>
              <a:spcAft>
                <a:spcPts val="0"/>
              </a:spcAft>
              <a:defRPr/>
            </a:pPr>
            <a:r>
              <a:rPr lang="ja-JP" altLang="en-US" sz="2800" dirty="0" smtClean="0"/>
              <a:t>データセクション（株）　取締役会長</a:t>
            </a:r>
          </a:p>
          <a:p>
            <a:pPr eaLnBrk="1" fontAlgn="auto" hangingPunct="1">
              <a:lnSpc>
                <a:spcPct val="90000"/>
              </a:lnSpc>
              <a:spcAft>
                <a:spcPts val="0"/>
              </a:spcAft>
              <a:defRPr/>
            </a:pPr>
            <a:r>
              <a:rPr lang="ja-JP" altLang="en-US" sz="2800" dirty="0" smtClean="0"/>
              <a:t>（株）早稲田情報技術研究所　取締役</a:t>
            </a:r>
          </a:p>
          <a:p>
            <a:pPr eaLnBrk="1" fontAlgn="auto" hangingPunct="1">
              <a:lnSpc>
                <a:spcPct val="90000"/>
              </a:lnSpc>
              <a:spcAft>
                <a:spcPts val="0"/>
              </a:spcAft>
              <a:defRPr/>
            </a:pPr>
            <a:r>
              <a:rPr lang="ja-JP" altLang="en-US" sz="2800" dirty="0" smtClean="0"/>
              <a:t>デジタルハリウッド大学　教授</a:t>
            </a:r>
            <a:endParaRPr lang="en-US" altLang="ja-JP" sz="2800" dirty="0" smtClean="0"/>
          </a:p>
          <a:p>
            <a:pPr lvl="1" eaLnBrk="1" fontAlgn="auto" hangingPunct="1">
              <a:lnSpc>
                <a:spcPct val="90000"/>
              </a:lnSpc>
              <a:spcAft>
                <a:spcPts val="0"/>
              </a:spcAft>
              <a:defRPr/>
            </a:pPr>
            <a:r>
              <a:rPr lang="ja-JP" altLang="en-US" sz="2400" dirty="0" smtClean="0"/>
              <a:t>授業「リサーチ＆プランニング」</a:t>
            </a:r>
            <a:endParaRPr lang="en-US" altLang="ja-JP" sz="2400" dirty="0" smtClean="0"/>
          </a:p>
          <a:p>
            <a:pPr eaLnBrk="1" fontAlgn="auto" hangingPunct="1">
              <a:lnSpc>
                <a:spcPct val="90000"/>
              </a:lnSpc>
              <a:spcAft>
                <a:spcPts val="0"/>
              </a:spcAft>
              <a:defRPr/>
            </a:pPr>
            <a:r>
              <a:rPr lang="ja-JP" altLang="en-US" sz="2800" dirty="0"/>
              <a:t>多摩大</a:t>
            </a:r>
            <a:r>
              <a:rPr lang="ja-JP" altLang="en-US" sz="2800" dirty="0" smtClean="0"/>
              <a:t>学　大学院　経営情報学科　客員教授</a:t>
            </a:r>
            <a:endParaRPr lang="en-US" altLang="ja-JP" sz="2800" dirty="0" smtClean="0"/>
          </a:p>
          <a:p>
            <a:pPr lvl="1" eaLnBrk="1" fontAlgn="auto" hangingPunct="1">
              <a:lnSpc>
                <a:spcPct val="90000"/>
              </a:lnSpc>
              <a:spcAft>
                <a:spcPts val="0"/>
              </a:spcAft>
              <a:defRPr/>
            </a:pPr>
            <a:r>
              <a:rPr lang="ja-JP" altLang="en-US" sz="2400" dirty="0" smtClean="0"/>
              <a:t>授業「知識イノベーション論」「</a:t>
            </a:r>
            <a:r>
              <a:rPr lang="en-US" altLang="ja-JP" sz="2400" dirty="0" smtClean="0"/>
              <a:t>Web</a:t>
            </a:r>
            <a:r>
              <a:rPr lang="ja-JP" altLang="en-US" sz="2400" dirty="0" smtClean="0"/>
              <a:t>マーケティングイノベーション」</a:t>
            </a:r>
            <a:endParaRPr lang="en-US" altLang="ja-JP" sz="2400" dirty="0" smtClean="0"/>
          </a:p>
          <a:p>
            <a:pPr lvl="1" eaLnBrk="1" fontAlgn="auto" hangingPunct="1">
              <a:lnSpc>
                <a:spcPct val="90000"/>
              </a:lnSpc>
              <a:spcAft>
                <a:spcPts val="0"/>
              </a:spcAft>
              <a:defRPr/>
            </a:pPr>
            <a:r>
              <a:rPr lang="ja-JP" altLang="en-US" sz="2400" dirty="0" smtClean="0"/>
              <a:t>知識リーダーシップ綜合研究所</a:t>
            </a:r>
          </a:p>
          <a:p>
            <a:pPr lvl="1" eaLnBrk="1" fontAlgn="auto" hangingPunct="1">
              <a:lnSpc>
                <a:spcPct val="90000"/>
              </a:lnSpc>
              <a:spcAft>
                <a:spcPts val="0"/>
              </a:spcAft>
              <a:defRPr/>
            </a:pPr>
            <a:endParaRPr lang="en-US" altLang="ja-JP" sz="2400" smtClean="0"/>
          </a:p>
          <a:p>
            <a:pPr lvl="1" eaLnBrk="1" fontAlgn="auto" hangingPunct="1">
              <a:lnSpc>
                <a:spcPct val="90000"/>
              </a:lnSpc>
              <a:spcAft>
                <a:spcPts val="0"/>
              </a:spcAft>
              <a:defRPr/>
            </a:pPr>
            <a:r>
              <a:rPr lang="ja-JP" altLang="en-US" sz="2400" smtClean="0"/>
              <a:t>書籍</a:t>
            </a:r>
            <a:r>
              <a:rPr lang="ja-JP" altLang="en-US" sz="2400" dirty="0" smtClean="0"/>
              <a:t>：「情報力」</a:t>
            </a:r>
          </a:p>
          <a:p>
            <a:pPr lvl="1" eaLnBrk="1" fontAlgn="auto" hangingPunct="1">
              <a:lnSpc>
                <a:spcPct val="90000"/>
              </a:lnSpc>
              <a:spcAft>
                <a:spcPts val="0"/>
              </a:spcAft>
              <a:defRPr/>
            </a:pPr>
            <a:r>
              <a:rPr lang="ja-JP" altLang="en-US" sz="2400" dirty="0" smtClean="0"/>
              <a:t>書籍：「</a:t>
            </a:r>
            <a:r>
              <a:rPr lang="en-US" altLang="ja-JP" sz="2400" dirty="0" smtClean="0"/>
              <a:t>Web</a:t>
            </a:r>
            <a:r>
              <a:rPr lang="ja-JP" altLang="en-US" sz="2400" dirty="0" smtClean="0"/>
              <a:t>時代の羅針盤 </a:t>
            </a:r>
            <a:r>
              <a:rPr lang="en-US" altLang="ja-JP" sz="2400" dirty="0" smtClean="0"/>
              <a:t>213</a:t>
            </a:r>
            <a:r>
              <a:rPr lang="ja-JP" altLang="en-US" sz="2400" dirty="0" smtClean="0"/>
              <a:t>冊」主婦と生活社</a:t>
            </a:r>
          </a:p>
          <a:p>
            <a:pPr lvl="1" eaLnBrk="1" fontAlgn="auto" hangingPunct="1">
              <a:lnSpc>
                <a:spcPct val="90000"/>
              </a:lnSpc>
              <a:spcAft>
                <a:spcPts val="0"/>
              </a:spcAft>
              <a:defRPr/>
            </a:pPr>
            <a:r>
              <a:rPr lang="ja-JP" altLang="en-US" sz="2400" dirty="0" smtClean="0"/>
              <a:t>書籍：「新</a:t>
            </a:r>
            <a:r>
              <a:rPr lang="ja-JP" altLang="en-US" sz="2400" dirty="0"/>
              <a:t>データベースメディア戦</a:t>
            </a:r>
            <a:r>
              <a:rPr lang="ja-JP" altLang="en-US" sz="2400" dirty="0" smtClean="0"/>
              <a:t>略」　インプレス社</a:t>
            </a:r>
            <a:endParaRPr lang="en-US" altLang="ja-JP" sz="2400" dirty="0" smtClean="0"/>
          </a:p>
          <a:p>
            <a:pPr lvl="1" eaLnBrk="1" fontAlgn="auto" hangingPunct="1">
              <a:lnSpc>
                <a:spcPct val="90000"/>
              </a:lnSpc>
              <a:spcAft>
                <a:spcPts val="0"/>
              </a:spcAft>
              <a:defRPr/>
            </a:pPr>
            <a:r>
              <a:rPr lang="ja-JP" altLang="en-US" sz="2400" dirty="0" smtClean="0"/>
              <a:t>書籍：「アクセスを増やすホームページ革命術」ほか</a:t>
            </a:r>
            <a:endParaRPr lang="en-US" altLang="ja-JP" sz="2400" dirty="0" smtClean="0"/>
          </a:p>
          <a:p>
            <a:pPr lvl="1" eaLnBrk="1" fontAlgn="auto" hangingPunct="1">
              <a:lnSpc>
                <a:spcPct val="90000"/>
              </a:lnSpc>
              <a:spcAft>
                <a:spcPts val="0"/>
              </a:spcAft>
              <a:defRPr/>
            </a:pPr>
            <a:endParaRPr lang="en-US" altLang="ja-JP"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smtClean="0"/>
              <a:t>私の一枚企画書成功例</a:t>
            </a:r>
          </a:p>
        </p:txBody>
      </p:sp>
      <p:sp>
        <p:nvSpPr>
          <p:cNvPr id="43011" name="Rectangle 3"/>
          <p:cNvSpPr>
            <a:spLocks noGrp="1" noChangeArrowheads="1"/>
          </p:cNvSpPr>
          <p:nvPr>
            <p:ph type="body" idx="1"/>
          </p:nvPr>
        </p:nvSpPr>
        <p:spPr/>
        <p:txBody>
          <a:bodyPr/>
          <a:lstStyle/>
          <a:p>
            <a:pPr eaLnBrk="1" hangingPunct="1"/>
            <a:r>
              <a:rPr lang="ja-JP" altLang="en-US" smtClean="0"/>
              <a:t>デジタルハリウッド社長に書いた一枚企画書</a:t>
            </a:r>
          </a:p>
          <a:p>
            <a:pPr eaLnBrk="1" hangingPunct="1"/>
            <a:endParaRPr lang="en-US" altLang="ja-JP"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ja-JP" altLang="en-US" smtClean="0"/>
              <a:t>すすめかた</a:t>
            </a:r>
          </a:p>
        </p:txBody>
      </p:sp>
      <p:sp>
        <p:nvSpPr>
          <p:cNvPr id="44035" name="Rectangle 3"/>
          <p:cNvSpPr>
            <a:spLocks noGrp="1" noChangeArrowheads="1"/>
          </p:cNvSpPr>
          <p:nvPr>
            <p:ph type="body" idx="1"/>
          </p:nvPr>
        </p:nvSpPr>
        <p:spPr/>
        <p:txBody>
          <a:bodyPr/>
          <a:lstStyle/>
          <a:p>
            <a:pPr eaLnBrk="1" hangingPunct="1">
              <a:lnSpc>
                <a:spcPct val="90000"/>
              </a:lnSpc>
            </a:pPr>
            <a:r>
              <a:rPr lang="ja-JP" altLang="en-US" smtClean="0"/>
              <a:t>配布された一枚企画書の形式に従う</a:t>
            </a:r>
          </a:p>
          <a:p>
            <a:pPr eaLnBrk="1" hangingPunct="1">
              <a:lnSpc>
                <a:spcPct val="90000"/>
              </a:lnSpc>
            </a:pPr>
            <a:r>
              <a:rPr lang="ja-JP" altLang="en-US" smtClean="0"/>
              <a:t>提案する相手を決定する</a:t>
            </a:r>
          </a:p>
          <a:p>
            <a:pPr lvl="1" eaLnBrk="1" hangingPunct="1">
              <a:lnSpc>
                <a:spcPct val="90000"/>
              </a:lnSpc>
            </a:pPr>
            <a:r>
              <a:rPr lang="ja-JP" altLang="en-US" smtClean="0"/>
              <a:t>企業の社長</a:t>
            </a:r>
          </a:p>
          <a:p>
            <a:pPr lvl="1" eaLnBrk="1" hangingPunct="1">
              <a:lnSpc>
                <a:spcPct val="90000"/>
              </a:lnSpc>
            </a:pPr>
            <a:r>
              <a:rPr lang="ja-JP" altLang="en-US" smtClean="0"/>
              <a:t>デジハリ大学の校長、もしくは社長</a:t>
            </a:r>
          </a:p>
          <a:p>
            <a:pPr lvl="1" eaLnBrk="1" hangingPunct="1">
              <a:lnSpc>
                <a:spcPct val="90000"/>
              </a:lnSpc>
            </a:pPr>
            <a:r>
              <a:rPr lang="ja-JP" altLang="en-US" smtClean="0"/>
              <a:t>投資家</a:t>
            </a:r>
          </a:p>
          <a:p>
            <a:pPr lvl="1" eaLnBrk="1" hangingPunct="1">
              <a:lnSpc>
                <a:spcPct val="90000"/>
              </a:lnSpc>
            </a:pPr>
            <a:r>
              <a:rPr lang="ja-JP" altLang="en-US" smtClean="0"/>
              <a:t>既にある放送局の社長</a:t>
            </a:r>
          </a:p>
          <a:p>
            <a:pPr lvl="1" eaLnBrk="1" hangingPunct="1">
              <a:lnSpc>
                <a:spcPct val="90000"/>
              </a:lnSpc>
            </a:pPr>
            <a:r>
              <a:rPr lang="ja-JP" altLang="en-US" smtClean="0"/>
              <a:t>自治体や政府の首長</a:t>
            </a:r>
          </a:p>
          <a:p>
            <a:pPr lvl="2" eaLnBrk="1" hangingPunct="1">
              <a:lnSpc>
                <a:spcPct val="90000"/>
              </a:lnSpc>
            </a:pPr>
            <a:r>
              <a:rPr lang="ja-JP" altLang="en-US" smtClean="0"/>
              <a:t>○○様と最初に書こう</a:t>
            </a:r>
          </a:p>
          <a:p>
            <a:pPr eaLnBrk="1" hangingPunct="1">
              <a:lnSpc>
                <a:spcPct val="90000"/>
              </a:lnSpc>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dirty="0" smtClean="0"/>
              <a:t>時間配分</a:t>
            </a:r>
          </a:p>
        </p:txBody>
      </p:sp>
      <p:sp>
        <p:nvSpPr>
          <p:cNvPr id="45059" name="Rectangle 3"/>
          <p:cNvSpPr>
            <a:spLocks noGrp="1" noChangeArrowheads="1"/>
          </p:cNvSpPr>
          <p:nvPr>
            <p:ph type="body" idx="1"/>
          </p:nvPr>
        </p:nvSpPr>
        <p:spPr/>
        <p:txBody>
          <a:bodyPr/>
          <a:lstStyle/>
          <a:p>
            <a:pPr eaLnBrk="1" hangingPunct="1"/>
            <a:r>
              <a:rPr lang="ja-JP" altLang="en-US" dirty="0" smtClean="0"/>
              <a:t>個人で考える</a:t>
            </a:r>
            <a:r>
              <a:rPr lang="ja-JP" altLang="en-US" dirty="0" smtClean="0"/>
              <a:t>（</a:t>
            </a:r>
            <a:r>
              <a:rPr lang="en-US" altLang="ja-JP" dirty="0"/>
              <a:t>2</a:t>
            </a:r>
            <a:r>
              <a:rPr lang="en-US" altLang="ja-JP" dirty="0" smtClean="0"/>
              <a:t>0</a:t>
            </a:r>
            <a:r>
              <a:rPr lang="ja-JP" altLang="en-US" dirty="0" smtClean="0"/>
              <a:t>分間）</a:t>
            </a:r>
          </a:p>
          <a:p>
            <a:pPr eaLnBrk="1" hangingPunct="1"/>
            <a:r>
              <a:rPr lang="ja-JP" altLang="en-US" dirty="0"/>
              <a:t>２人以上</a:t>
            </a:r>
            <a:r>
              <a:rPr lang="ja-JP" altLang="en-US" dirty="0" smtClean="0"/>
              <a:t>に意見、アドバイスをもらう</a:t>
            </a:r>
            <a:r>
              <a:rPr lang="ja-JP" altLang="en-US" dirty="0" smtClean="0"/>
              <a:t>（</a:t>
            </a:r>
            <a:r>
              <a:rPr lang="en-US" altLang="ja-JP" dirty="0" smtClean="0"/>
              <a:t>15</a:t>
            </a:r>
            <a:r>
              <a:rPr lang="ja-JP" altLang="en-US" dirty="0" smtClean="0"/>
              <a:t>分間</a:t>
            </a:r>
            <a:r>
              <a:rPr lang="ja-JP" altLang="en-US" dirty="0" smtClean="0"/>
              <a:t>）</a:t>
            </a:r>
          </a:p>
          <a:p>
            <a:pPr eaLnBrk="1" hangingPunct="1"/>
            <a:r>
              <a:rPr lang="ja-JP" altLang="en-US" smtClean="0"/>
              <a:t>企画書</a:t>
            </a:r>
            <a:r>
              <a:rPr lang="ja-JP" altLang="en-US" smtClean="0"/>
              <a:t>を作成する、完成させる</a:t>
            </a:r>
            <a:r>
              <a:rPr lang="en-US" altLang="ja-JP" smtClean="0"/>
              <a:t>(</a:t>
            </a:r>
            <a:r>
              <a:rPr lang="en-US" altLang="ja-JP" dirty="0" smtClean="0"/>
              <a:t>15</a:t>
            </a:r>
            <a:r>
              <a:rPr lang="ja-JP" altLang="en-US" dirty="0" smtClean="0"/>
              <a:t>分間</a:t>
            </a:r>
            <a:r>
              <a:rPr lang="ja-JP" altLang="en-US" dirty="0" smtClean="0"/>
              <a:t>）</a:t>
            </a:r>
            <a:endParaRPr lang="en-US" altLang="ja-JP" dirty="0" smtClean="0"/>
          </a:p>
          <a:p>
            <a:pPr lvl="1" eaLnBrk="1" hangingPunct="1"/>
            <a:r>
              <a:rPr lang="ja-JP" altLang="en-US" dirty="0"/>
              <a:t>相談したい</a:t>
            </a:r>
            <a:r>
              <a:rPr lang="ja-JP" altLang="en-US" dirty="0" smtClean="0"/>
              <a:t>人には個別コンサルします</a:t>
            </a:r>
            <a:endParaRPr lang="en-US" altLang="ja-JP" dirty="0" smtClean="0"/>
          </a:p>
          <a:p>
            <a:pPr eaLnBrk="1" hangingPunct="1"/>
            <a:endParaRPr lang="en-US" altLang="ja-JP" dirty="0" smtClean="0"/>
          </a:p>
          <a:p>
            <a:pPr eaLnBrk="1" hangingPunct="1"/>
            <a:r>
              <a:rPr lang="ja-JP" altLang="en-US" dirty="0" smtClean="0"/>
              <a:t>回収します。名前を書いて。次回に優秀な企画書を紹介します</a:t>
            </a:r>
            <a:endParaRPr lang="ja-JP" altLang="en-US" dirty="0" smtClean="0"/>
          </a:p>
          <a:p>
            <a:pPr marL="0" indent="0" eaLnBrk="1" hangingPunct="1">
              <a:buNone/>
            </a:pPr>
            <a:endParaRPr lang="en-US" altLang="ja-JP" dirty="0" smtClean="0"/>
          </a:p>
          <a:p>
            <a:pPr eaLnBrk="1" hangingPunct="1"/>
            <a:endParaRPr lang="ja-JP"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357188"/>
            <a:ext cx="10482263" cy="757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smtClean="0"/>
              <a:t>Internet Archive</a:t>
            </a:r>
            <a:br>
              <a:rPr lang="en-US" altLang="ja-JP" smtClean="0"/>
            </a:br>
            <a:r>
              <a:rPr lang="en-US" altLang="ja-JP" sz="2200" smtClean="0"/>
              <a:t>Wayback machine</a:t>
            </a:r>
            <a:r>
              <a:rPr lang="ja-JP" altLang="en-US" sz="2200" smtClean="0"/>
              <a:t>　</a:t>
            </a:r>
            <a:r>
              <a:rPr lang="en-US" altLang="ja-JP" sz="2200" smtClean="0"/>
              <a:t>http://web.archive.org/</a:t>
            </a:r>
            <a:endParaRPr lang="ja-JP" altLang="en-US" smtClean="0"/>
          </a:p>
        </p:txBody>
      </p:sp>
      <p:pic>
        <p:nvPicPr>
          <p:cNvPr id="71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69963" y="1600200"/>
            <a:ext cx="7204075" cy="4525963"/>
          </a:xfrm>
          <a:noFill/>
        </p:spPr>
      </p:pic>
      <p:sp>
        <p:nvSpPr>
          <p:cNvPr id="5" name="正方形/長方形 4"/>
          <p:cNvSpPr/>
          <p:nvPr/>
        </p:nvSpPr>
        <p:spPr>
          <a:xfrm>
            <a:off x="2571750" y="4071938"/>
            <a:ext cx="6143625" cy="46196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altLang="ja-JP" sz="2400" dirty="0"/>
              <a:t>http://www.tokiomarine-nichido.co.jp/</a:t>
            </a:r>
            <a:endParaRPr lang="ja-JP" altLang="en-US" sz="2400" dirty="0"/>
          </a:p>
        </p:txBody>
      </p:sp>
      <p:sp>
        <p:nvSpPr>
          <p:cNvPr id="6" name="上矢印 5"/>
          <p:cNvSpPr/>
          <p:nvPr/>
        </p:nvSpPr>
        <p:spPr>
          <a:xfrm>
            <a:off x="3286125" y="3000375"/>
            <a:ext cx="571500" cy="1071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74" name="テキスト ボックス 6"/>
          <p:cNvSpPr txBox="1">
            <a:spLocks noChangeArrowheads="1"/>
          </p:cNvSpPr>
          <p:nvPr/>
        </p:nvSpPr>
        <p:spPr bwMode="auto">
          <a:xfrm>
            <a:off x="1643063" y="6273800"/>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a:t>過去を調べたい</a:t>
            </a:r>
            <a:r>
              <a:rPr lang="en-US" altLang="ja-JP" sz="3200"/>
              <a:t>URL</a:t>
            </a:r>
            <a:r>
              <a:rPr lang="ja-JP" altLang="en-US" sz="3200"/>
              <a:t>を入力する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年月選択で過去の</a:t>
            </a:r>
            <a:r>
              <a:rPr lang="en-US" altLang="ja-JP" dirty="0" smtClean="0"/>
              <a:t>Web</a:t>
            </a:r>
            <a:r>
              <a:rPr lang="ja-JP" altLang="en-US" dirty="0" smtClean="0"/>
              <a:t>を閲覧できる</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43000"/>
            <a:ext cx="9326563" cy="58578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日本のインターネットの歴史</a:t>
            </a:r>
          </a:p>
        </p:txBody>
      </p:sp>
      <p:sp>
        <p:nvSpPr>
          <p:cNvPr id="3" name="コンテンツ プレースホルダ 2"/>
          <p:cNvSpPr>
            <a:spLocks noGrp="1"/>
          </p:cNvSpPr>
          <p:nvPr>
            <p:ph idx="1"/>
          </p:nvPr>
        </p:nvSpPr>
        <p:spPr/>
        <p:txBody>
          <a:bodyPr>
            <a:normAutofit lnSpcReduction="10000"/>
          </a:bodyPr>
          <a:lstStyle/>
          <a:p>
            <a:pPr>
              <a:defRPr/>
            </a:pPr>
            <a:r>
              <a:rPr lang="ja-JP" altLang="en-US" dirty="0" smtClean="0"/>
              <a:t>１９８９年　Ｗ</a:t>
            </a:r>
            <a:r>
              <a:rPr lang="en-US" altLang="ja-JP" dirty="0" err="1" smtClean="0"/>
              <a:t>orld</a:t>
            </a:r>
            <a:r>
              <a:rPr lang="ja-JP" altLang="en-US" dirty="0" smtClean="0"/>
              <a:t>Ｗ</a:t>
            </a:r>
            <a:r>
              <a:rPr lang="en-US" altLang="ja-JP" dirty="0" err="1" smtClean="0"/>
              <a:t>ide</a:t>
            </a:r>
            <a:r>
              <a:rPr lang="ja-JP" altLang="en-US" dirty="0" smtClean="0"/>
              <a:t>Ｗ</a:t>
            </a:r>
            <a:r>
              <a:rPr lang="en-US" altLang="ja-JP" dirty="0" err="1" smtClean="0"/>
              <a:t>eb</a:t>
            </a:r>
            <a:r>
              <a:rPr lang="ja-JP" altLang="en-US" dirty="0"/>
              <a:t>を</a:t>
            </a:r>
            <a:r>
              <a:rPr lang="en-US" altLang="ja-JP" dirty="0" smtClean="0"/>
              <a:t>CERN</a:t>
            </a:r>
            <a:r>
              <a:rPr lang="ja-JP" altLang="en-US" dirty="0" smtClean="0"/>
              <a:t>の</a:t>
            </a:r>
            <a:r>
              <a:rPr lang="en-US" altLang="ja-JP" dirty="0" smtClean="0"/>
              <a:t>Tim Berners-Lee</a:t>
            </a:r>
            <a:r>
              <a:rPr lang="ja-JP" altLang="en-US" dirty="0" smtClean="0"/>
              <a:t>が発明</a:t>
            </a:r>
            <a:endParaRPr lang="en-US" altLang="ja-JP" dirty="0" smtClean="0"/>
          </a:p>
          <a:p>
            <a:pPr>
              <a:defRPr/>
            </a:pPr>
            <a:r>
              <a:rPr lang="ja-JP" altLang="en-US" dirty="0" smtClean="0"/>
              <a:t>１９９２年　日本初の商用</a:t>
            </a:r>
            <a:r>
              <a:rPr lang="en-US" altLang="ja-JP" dirty="0" smtClean="0"/>
              <a:t>ISP</a:t>
            </a:r>
            <a:r>
              <a:rPr lang="ja-JP" altLang="en-US" dirty="0" smtClean="0"/>
              <a:t>　</a:t>
            </a:r>
            <a:r>
              <a:rPr lang="en-US" altLang="ja-JP" dirty="0" smtClean="0"/>
              <a:t>IIJ</a:t>
            </a:r>
            <a:r>
              <a:rPr lang="ja-JP" altLang="en-US" dirty="0" smtClean="0"/>
              <a:t>設立</a:t>
            </a:r>
            <a:endParaRPr lang="en-US" altLang="ja-JP" dirty="0" smtClean="0"/>
          </a:p>
          <a:p>
            <a:pPr>
              <a:defRPr/>
            </a:pPr>
            <a:r>
              <a:rPr lang="ja-JP" altLang="en-US" dirty="0" smtClean="0"/>
              <a:t>１９９４年　</a:t>
            </a:r>
            <a:r>
              <a:rPr lang="en-US" altLang="ja-JP" dirty="0" smtClean="0"/>
              <a:t>Netscape</a:t>
            </a:r>
            <a:r>
              <a:rPr lang="ja-JP" altLang="en-US" dirty="0" smtClean="0"/>
              <a:t>公開</a:t>
            </a:r>
            <a:endParaRPr lang="en-US" altLang="ja-JP" dirty="0" smtClean="0"/>
          </a:p>
          <a:p>
            <a:pPr>
              <a:defRPr/>
            </a:pPr>
            <a:r>
              <a:rPr lang="ja-JP" altLang="en-US" dirty="0"/>
              <a:t>１９９</a:t>
            </a:r>
            <a:r>
              <a:rPr lang="ja-JP" altLang="en-US" dirty="0" smtClean="0"/>
              <a:t>５年　</a:t>
            </a:r>
            <a:r>
              <a:rPr lang="en-US" altLang="ja-JP" dirty="0" smtClean="0"/>
              <a:t>Windows95</a:t>
            </a:r>
            <a:r>
              <a:rPr lang="ja-JP" altLang="en-US" dirty="0" smtClean="0"/>
              <a:t>発売</a:t>
            </a:r>
            <a:endParaRPr lang="en-US" altLang="ja-JP" dirty="0" smtClean="0"/>
          </a:p>
          <a:p>
            <a:pPr>
              <a:defRPr/>
            </a:pPr>
            <a:r>
              <a:rPr lang="ja-JP" altLang="en-US" dirty="0" smtClean="0"/>
              <a:t>１９９６年　</a:t>
            </a:r>
            <a:r>
              <a:rPr lang="en-US" altLang="ja-JP" dirty="0" smtClean="0"/>
              <a:t>YAHOO!JAPAN</a:t>
            </a:r>
            <a:r>
              <a:rPr lang="ja-JP" altLang="en-US" dirty="0" smtClean="0"/>
              <a:t>開始</a:t>
            </a:r>
            <a:endParaRPr lang="en-US" altLang="ja-JP" dirty="0" smtClean="0"/>
          </a:p>
          <a:p>
            <a:pPr>
              <a:defRPr/>
            </a:pPr>
            <a:endParaRPr lang="en-US" altLang="ja-JP" dirty="0" smtClean="0"/>
          </a:p>
          <a:p>
            <a:pPr>
              <a:defRPr/>
            </a:pPr>
            <a:r>
              <a:rPr lang="ja-JP" altLang="en-US" dirty="0" smtClean="0"/>
              <a:t>１９９６年開始　“アクセス向上委員会”設立</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3" descr="DSCF15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71475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図 4" descr="DSCF15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785813"/>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テキスト ボックス 5"/>
          <p:cNvSpPr txBox="1">
            <a:spLocks noChangeArrowheads="1"/>
          </p:cNvSpPr>
          <p:nvPr/>
        </p:nvSpPr>
        <p:spPr bwMode="auto">
          <a:xfrm>
            <a:off x="4500563" y="1357313"/>
            <a:ext cx="4143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dirty="0"/>
              <a:t>１９９６</a:t>
            </a:r>
            <a:r>
              <a:rPr lang="ja-JP" altLang="en-US" sz="2400" dirty="0" smtClean="0"/>
              <a:t>年</a:t>
            </a:r>
            <a:r>
              <a:rPr lang="ja-JP" altLang="en-US" sz="2400" dirty="0"/>
              <a:t>に</a:t>
            </a:r>
            <a:r>
              <a:rPr lang="en-US" altLang="ja-JP" sz="2400" dirty="0"/>
              <a:t>25</a:t>
            </a:r>
            <a:r>
              <a:rPr lang="ja-JP" altLang="en-US" sz="2400" dirty="0"/>
              <a:t>人で開始したメーリングリストが</a:t>
            </a:r>
            <a:r>
              <a:rPr lang="en-US" altLang="ja-JP" sz="2400" dirty="0"/>
              <a:t>1</a:t>
            </a:r>
            <a:r>
              <a:rPr lang="ja-JP" altLang="en-US" sz="2400" dirty="0"/>
              <a:t>年後には</a:t>
            </a:r>
            <a:r>
              <a:rPr lang="en-US" altLang="ja-JP" sz="2400" dirty="0"/>
              <a:t>1200</a:t>
            </a:r>
            <a:r>
              <a:rPr lang="ja-JP" altLang="en-US" sz="2400" dirty="0"/>
              <a:t>人の活発なコミュニティに成長</a:t>
            </a:r>
            <a:endParaRPr lang="en-US" altLang="ja-JP" sz="2400" dirty="0"/>
          </a:p>
          <a:p>
            <a:pPr eaLnBrk="1" hangingPunct="1"/>
            <a:endParaRPr lang="en-US" altLang="ja-JP" sz="2400" dirty="0"/>
          </a:p>
          <a:p>
            <a:pPr eaLnBrk="1" hangingPunct="1"/>
            <a:r>
              <a:rPr lang="ja-JP" altLang="en-US" sz="2400" dirty="0"/>
              <a:t>メールマガジン「アクセス向上委員会通信」は週一回の配信。読者数が３万人を突破</a:t>
            </a:r>
            <a:endParaRPr lang="en-US" altLang="ja-JP" sz="2400" dirty="0"/>
          </a:p>
          <a:p>
            <a:pPr eaLnBrk="1" hangingPunct="1"/>
            <a:endParaRPr lang="en-US" altLang="ja-JP" sz="2400" dirty="0"/>
          </a:p>
          <a:p>
            <a:pPr eaLnBrk="1" hangingPunct="1"/>
            <a:r>
              <a:rPr lang="ja-JP" altLang="en-US" sz="2400" dirty="0"/>
              <a:t>９７年ごろ当時国内最大のウェブマスターのコミュニティ、メディアになった。</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630</Words>
  <Application>Microsoft Office PowerPoint</Application>
  <PresentationFormat>画面に合わせる (4:3)</PresentationFormat>
  <Paragraphs>185</Paragraphs>
  <Slides>42</Slides>
  <Notes>39</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標準デザイン</vt:lpstr>
      <vt:lpstr>リサーチ＆プランニング 　第11回 簡単な企画書を作成する</vt:lpstr>
      <vt:lpstr>質問の募集</vt:lpstr>
      <vt:lpstr>企画力と人生</vt:lpstr>
      <vt:lpstr>講師プロフィール 橋本大也</vt:lpstr>
      <vt:lpstr>PowerPoint プレゼンテーション</vt:lpstr>
      <vt:lpstr>Internet Archive Wayback machine　http://web.archive.org/</vt:lpstr>
      <vt:lpstr>年月選択で過去のWebを閲覧できる</vt:lpstr>
      <vt:lpstr>日本のインターネットの歴史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アツメル、ナラベル、ヒキダス、カキダス の4つのリサーチ能力の開発</vt:lpstr>
      <vt:lpstr>PowerPoint プレゼンテーション</vt:lpstr>
      <vt:lpstr>最新刊『情報力』　橋本大也著</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企画書って何？</vt:lpstr>
      <vt:lpstr>WG　「究極の学園祭イベント」</vt:lpstr>
      <vt:lpstr>一枚企画書？</vt:lpstr>
      <vt:lpstr>８つの項目でA４　1枚にまとめる 『究極の学園祭企画』あなたが実行委員長</vt:lpstr>
      <vt:lpstr>私の一枚企画書成功例</vt:lpstr>
      <vt:lpstr>すすめかた</vt:lpstr>
      <vt:lpstr>時間配分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リサーチ＆プランニング　第8回 簡単な企画書を作成する</dc:title>
  <dc:creator>lavie</dc:creator>
  <cp:lastModifiedBy>Daiya</cp:lastModifiedBy>
  <cp:revision>53</cp:revision>
  <dcterms:created xsi:type="dcterms:W3CDTF">2005-06-29T04:42:41Z</dcterms:created>
  <dcterms:modified xsi:type="dcterms:W3CDTF">2014-07-09T09:50:12Z</dcterms:modified>
</cp:coreProperties>
</file>