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3" r:id="rId2"/>
    <p:sldId id="390" r:id="rId3"/>
    <p:sldId id="389" r:id="rId4"/>
    <p:sldId id="391" r:id="rId5"/>
    <p:sldId id="402"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80" r:id="rId21"/>
    <p:sldId id="329" r:id="rId22"/>
    <p:sldId id="330" r:id="rId23"/>
    <p:sldId id="334" r:id="rId24"/>
    <p:sldId id="335" r:id="rId25"/>
    <p:sldId id="336" r:id="rId26"/>
    <p:sldId id="338" r:id="rId27"/>
    <p:sldId id="339" r:id="rId28"/>
    <p:sldId id="340" r:id="rId29"/>
    <p:sldId id="341" r:id="rId30"/>
    <p:sldId id="342" r:id="rId31"/>
    <p:sldId id="343" r:id="rId32"/>
    <p:sldId id="344" r:id="rId33"/>
    <p:sldId id="345" r:id="rId34"/>
    <p:sldId id="392" r:id="rId35"/>
    <p:sldId id="393" r:id="rId36"/>
    <p:sldId id="394" r:id="rId37"/>
    <p:sldId id="395" r:id="rId38"/>
    <p:sldId id="396" r:id="rId39"/>
    <p:sldId id="397" r:id="rId40"/>
    <p:sldId id="398" r:id="rId41"/>
    <p:sldId id="399" r:id="rId42"/>
    <p:sldId id="400" r:id="rId43"/>
    <p:sldId id="401" r:id="rId44"/>
    <p:sldId id="386" r:id="rId45"/>
    <p:sldId id="346" r:id="rId46"/>
    <p:sldId id="347" r:id="rId47"/>
    <p:sldId id="382" r:id="rId48"/>
    <p:sldId id="383" r:id="rId49"/>
    <p:sldId id="384" r:id="rId50"/>
    <p:sldId id="385" r:id="rId51"/>
    <p:sldId id="348" r:id="rId52"/>
    <p:sldId id="406" r:id="rId53"/>
    <p:sldId id="450" r:id="rId54"/>
    <p:sldId id="451" r:id="rId5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152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B3AAA-5E37-401D-BAF4-6ABBACC5EB86}" type="datetimeFigureOut">
              <a:rPr kumimoji="1" lang="ja-JP" altLang="en-US" smtClean="0"/>
              <a:pPr/>
              <a:t>2013/7/10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8AECF-7FBA-40C2-A766-BB42C612CA65}" type="slidenum">
              <a:rPr kumimoji="1" lang="ja-JP" altLang="en-US" smtClean="0"/>
              <a:pPr/>
              <a:t>‹#›</a:t>
            </a:fld>
            <a:endParaRPr kumimoji="1" lang="ja-JP" altLang="en-US"/>
          </a:p>
        </p:txBody>
      </p:sp>
    </p:spTree>
    <p:extLst>
      <p:ext uri="{BB962C8B-B14F-4D97-AF65-F5344CB8AC3E}">
        <p14:creationId xmlns:p14="http://schemas.microsoft.com/office/powerpoint/2010/main" val="34123317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648B495-AF9B-451A-9C40-48A54D43633A}" type="slidenum">
              <a:rPr lang="ja-JP" altLang="en-US" smtClean="0"/>
              <a:pPr>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355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2C84D1-4DF1-4B4B-BD3A-25C286D29CC2}" type="slidenum">
              <a:rPr lang="ja-JP" altLang="en-US" smtClean="0"/>
              <a:pPr fontAlgn="base">
                <a:spcBef>
                  <a:spcPct val="0"/>
                </a:spcBef>
                <a:spcAft>
                  <a:spcPct val="0"/>
                </a:spcAft>
                <a:defRPr/>
              </a:pPr>
              <a:t>13</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45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50150-10F6-4956-97EF-40D3C7069719}" type="slidenum">
              <a:rPr lang="ja-JP" altLang="en-US" smtClean="0"/>
              <a:pPr fontAlgn="base">
                <a:spcBef>
                  <a:spcPct val="0"/>
                </a:spcBef>
                <a:spcAft>
                  <a:spcPct val="0"/>
                </a:spcAft>
                <a:defRPr/>
              </a:pPr>
              <a:t>14</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27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074D5-4742-49F3-BD85-F47BDEB74DE6}" type="slidenum">
              <a:rPr lang="ja-JP" altLang="en-US" smtClean="0"/>
              <a:pPr fontAlgn="base">
                <a:spcBef>
                  <a:spcPct val="0"/>
                </a:spcBef>
                <a:spcAft>
                  <a:spcPct val="0"/>
                </a:spcAft>
                <a:defRPr/>
              </a:pPr>
              <a:t>15</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9837721-13BE-4746-AAA4-0EC4B00378EC}" type="slidenum">
              <a:rPr lang="ja-JP" altLang="en-US" smtClean="0"/>
              <a:pPr>
                <a:defRPr/>
              </a:pPr>
              <a:t>16</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32F5DFB5-15CA-46A6-8B72-ACF8008E3C59}" type="slidenum">
              <a:rPr lang="ja-JP" altLang="en-US" smtClean="0"/>
              <a:pPr>
                <a:defRPr/>
              </a:pPr>
              <a:t>17</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56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A62C09-3036-4C1C-9E6D-35BDF6B84C08}" type="slidenum">
              <a:rPr lang="ja-JP" altLang="en-US" smtClean="0"/>
              <a:pPr fontAlgn="base">
                <a:spcBef>
                  <a:spcPct val="0"/>
                </a:spcBef>
                <a:spcAft>
                  <a:spcPct val="0"/>
                </a:spcAft>
                <a:defRPr/>
              </a:pPr>
              <a:t>18</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9F682993-73B9-4177-AF28-86E54285D562}" type="slidenum">
              <a:rPr lang="ja-JP" altLang="en-US" smtClean="0"/>
              <a:pPr>
                <a:defRPr/>
              </a:pPr>
              <a:t>19</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20</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66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4B740E-65C5-4727-9BAF-CEEDD8A4FABC}" type="slidenum">
              <a:rPr lang="ja-JP" altLang="en-US" smtClean="0"/>
              <a:pPr fontAlgn="base">
                <a:spcBef>
                  <a:spcPct val="0"/>
                </a:spcBef>
                <a:spcAft>
                  <a:spcPct val="0"/>
                </a:spcAft>
                <a:defRPr/>
              </a:pPr>
              <a:t>21</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7A65AAF-63F5-4627-B7B6-D65877E6838B}" type="slidenum">
              <a:rPr lang="ja-JP" altLang="en-US" smtClean="0"/>
              <a:pPr>
                <a:defRPr/>
              </a:pPr>
              <a:t>22</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CF3952-9FBE-44E8-956E-2BCFDA3A0906}" type="slidenum">
              <a:rPr lang="en-US" altLang="ja-JP" smtClean="0">
                <a:solidFill>
                  <a:prstClr val="black"/>
                </a:solidFill>
              </a:rPr>
              <a:pPr>
                <a:defRPr/>
              </a:pPr>
              <a:t>2</a:t>
            </a:fld>
            <a:endParaRPr lang="en-US" altLang="ja-JP" smtClean="0">
              <a:solidFill>
                <a:prstClr val="black"/>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75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51045912-7474-47AD-8AC3-9F24AF53AAC6}" type="slidenum">
              <a:rPr lang="ja-JP" altLang="en-US" smtClean="0"/>
              <a:pPr>
                <a:defRPr/>
              </a:pPr>
              <a:t>23</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76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496B30-33B4-4B62-8261-E7F55E50EB95}" type="slidenum">
              <a:rPr lang="ja-JP" altLang="en-US" smtClean="0"/>
              <a:pPr fontAlgn="base">
                <a:spcBef>
                  <a:spcPct val="0"/>
                </a:spcBef>
                <a:spcAft>
                  <a:spcPct val="0"/>
                </a:spcAft>
                <a:defRPr/>
              </a:pPr>
              <a:t>24</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96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0CEA051-5923-48D3-8E82-19374C37A8A6}" type="slidenum">
              <a:rPr lang="ja-JP" altLang="en-US" smtClean="0"/>
              <a:pPr>
                <a:defRPr/>
              </a:pPr>
              <a:t>25</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16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5755EC-B49E-4A84-AB3F-D718333757B7}" type="slidenum">
              <a:rPr lang="ja-JP" altLang="en-US" smtClean="0"/>
              <a:pPr fontAlgn="base">
                <a:spcBef>
                  <a:spcPct val="0"/>
                </a:spcBef>
                <a:spcAft>
                  <a:spcPct val="0"/>
                </a:spcAft>
                <a:defRPr/>
              </a:pPr>
              <a:t>26</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090382D7-E0D2-479C-AE98-A2E4B50AEF29}" type="slidenum">
              <a:rPr lang="ja-JP" altLang="en-US" smtClean="0"/>
              <a:pPr>
                <a:defRPr/>
              </a:pPr>
              <a:t>27</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37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9CD380F-24FC-4B55-8268-86D4839C3925}" type="slidenum">
              <a:rPr lang="ja-JP" altLang="en-US" smtClean="0"/>
              <a:pPr>
                <a:defRPr/>
              </a:pPr>
              <a:t>28</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4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0C168D6-776A-4CAB-924A-5E5D853812AF}" type="slidenum">
              <a:rPr lang="ja-JP" altLang="en-US" smtClean="0"/>
              <a:pPr>
                <a:defRPr/>
              </a:pPr>
              <a:t>29</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57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97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93226A-5522-4D13-B522-8D3BDA8E1F15}" type="slidenum">
              <a:rPr lang="ja-JP" altLang="en-US" smtClean="0"/>
              <a:pPr fontAlgn="base">
                <a:spcBef>
                  <a:spcPct val="0"/>
                </a:spcBef>
                <a:spcAft>
                  <a:spcPct val="0"/>
                </a:spcAft>
                <a:defRPr/>
              </a:pPr>
              <a:t>30</a:t>
            </a:fld>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A2FFE183-8EAD-47A0-A33B-1DC875806CF5}" type="slidenum">
              <a:rPr lang="ja-JP" altLang="en-US" smtClean="0"/>
              <a:pPr>
                <a:defRPr/>
              </a:pPr>
              <a:t>31</a:t>
            </a:fld>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78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3318735-1E45-4680-8067-2624903FE8CC}" type="slidenum">
              <a:rPr lang="ja-JP" altLang="en-US" smtClean="0"/>
              <a:pPr>
                <a:defRPr/>
              </a:pPr>
              <a:t>32</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AC5DCEF-6F68-4D13-BF13-79631B63A081}" type="slidenum">
              <a:rPr lang="ja-JP" altLang="en-US" smtClean="0"/>
              <a:pPr>
                <a:defRPr/>
              </a:pPr>
              <a:t>6</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8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CCBBBDB5-A695-48A8-89A8-D1AE4D71B5CA}" type="slidenum">
              <a:rPr lang="ja-JP" altLang="en-US" smtClean="0"/>
              <a:pPr>
                <a:defRPr/>
              </a:pPr>
              <a:t>33</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44</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98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A061A8D-2BD0-412C-B3D3-D407E2112FFB}" type="slidenum">
              <a:rPr lang="ja-JP" altLang="en-US" smtClean="0"/>
              <a:pPr>
                <a:defRPr/>
              </a:pPr>
              <a:t>45</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08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C559A453-E4A4-4F00-9ACC-09E6A7704944}" type="slidenum">
              <a:rPr lang="ja-JP" altLang="en-US" smtClean="0"/>
              <a:pPr>
                <a:defRPr/>
              </a:pPr>
              <a:t>46</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47</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48</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49</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50</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3666910E-219E-4B1F-B191-2E77E06ED61C}" type="slidenum">
              <a:rPr lang="ja-JP" altLang="en-US" smtClean="0"/>
              <a:pPr>
                <a:defRPr/>
              </a:pPr>
              <a:t>51</a:t>
            </a:fld>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49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49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092BE8-AAEC-47EA-9137-AE94AA92DC66}" type="slidenum">
              <a:rPr lang="ja-JP" altLang="en-US" smtClean="0">
                <a:ea typeface="ＭＳ Ｐゴシック" pitchFamily="50" charset="-128"/>
              </a:rPr>
              <a:pPr/>
              <a:t>53</a:t>
            </a:fld>
            <a:endParaRPr lang="ja-JP" altLang="en-US" smtClean="0">
              <a:ea typeface="ＭＳ Ｐゴシック"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253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D234F-6BDD-4594-A060-4658A193226F}" type="slidenum">
              <a:rPr lang="ja-JP" altLang="en-US" smtClean="0"/>
              <a:pPr fontAlgn="base">
                <a:spcBef>
                  <a:spcPct val="0"/>
                </a:spcBef>
                <a:spcAft>
                  <a:spcPct val="0"/>
                </a:spcAft>
                <a:defRPr/>
              </a:pPr>
              <a:t>7</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0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497B96-732F-4270-994E-0D9E03248036}" type="slidenum">
              <a:rPr lang="ja-JP" altLang="en-US" smtClean="0"/>
              <a:pPr fontAlgn="base">
                <a:spcBef>
                  <a:spcPct val="0"/>
                </a:spcBef>
                <a:spcAft>
                  <a:spcPct val="0"/>
                </a:spcAft>
                <a:defRPr/>
              </a:pPr>
              <a:t>8</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AAEC3EE-F184-4640-95F2-86CA58A9C94C}" type="slidenum">
              <a:rPr lang="ja-JP" altLang="en-US" smtClean="0"/>
              <a:pPr>
                <a:defRPr/>
              </a:pPr>
              <a:t>9</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892B7DD-5BA0-462F-A625-8317AF979EE3}" type="slidenum">
              <a:rPr lang="ja-JP" altLang="en-US" smtClean="0"/>
              <a:pPr>
                <a:defRPr/>
              </a:pPr>
              <a:t>10</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B5DC1520-2CAC-4511-8DEA-19E70C67C48A}" type="slidenum">
              <a:rPr lang="ja-JP" altLang="en-US" smtClean="0"/>
              <a:pPr>
                <a:defRPr/>
              </a:pPr>
              <a:t>11</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D914CECE-ECB3-45A8-A6BA-BE77D375FCDF}" type="slidenum">
              <a:rPr lang="ja-JP" altLang="en-US" smtClean="0"/>
              <a:pPr>
                <a:defRPr/>
              </a:pPr>
              <a:t>12</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2013/7/10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2013/7/10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2013/7/10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pPr>
              <a:defRPr/>
            </a:pPr>
            <a:fld id="{A9BF2B24-E77C-4D76-9A2B-B2A6434FCFE8}"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2013/7/10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2013/7/10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2013/7/10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C2A7C07-B1E2-4A7C-9858-9E3C909C0360}" type="datetimeFigureOut">
              <a:rPr kumimoji="1" lang="ja-JP" altLang="en-US" smtClean="0"/>
              <a:pPr/>
              <a:t>2013/7/10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C2A7C07-B1E2-4A7C-9858-9E3C909C0360}" type="datetimeFigureOut">
              <a:rPr kumimoji="1" lang="ja-JP" altLang="en-US" smtClean="0"/>
              <a:pPr/>
              <a:t>2013/7/10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C2A7C07-B1E2-4A7C-9858-9E3C909C0360}" type="datetimeFigureOut">
              <a:rPr kumimoji="1" lang="ja-JP" altLang="en-US" smtClean="0"/>
              <a:pPr/>
              <a:t>2013/7/10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2013/7/10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2013/7/10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7C07-B1E2-4A7C-9858-9E3C909C0360}" type="datetimeFigureOut">
              <a:rPr kumimoji="1" lang="ja-JP" altLang="en-US" smtClean="0"/>
              <a:pPr/>
              <a:t>2013/7/10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2B0E2-3CC4-420C-9E36-99D13AC3F49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llworld.columbia.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hatena.ne.jp/keyword/%A5%B9%A5%B1%A1%BC%A5%EB%A5%D5%A5%EA%A1%BC%A5%CD%A5%C3%A5%C8%A5%EF%A1%BC%A5%A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shemesh.larc.nasa.gov/Lectures/OldColloq/WattsColloquium.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twitter.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fmp.jp/~sugimoto/mixiGrap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mazon.co.jp/gp/reader/4163724001/ref=sib_dp_p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ns.tvnews.j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openpne.jp/" TargetMode="External"/><Relationship Id="rId5" Type="http://schemas.openxmlformats.org/officeDocument/2006/relationships/hyperlink" Target="http://sns.fc2.com/" TargetMode="Externa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ainichi.jp/area/kanagawa/news/20080508ddlk14040185000c.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hyperlink" Target="http://www.amazon.co.jp/gp/product/images/4826901550/ref=dp_image_z_0?ie=UTF8&amp;n=465392&amp;s=book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amazon.co.jp/gp/reader/4334035612/ref=sib_dp_p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ringolab.com/note/daiya/2010/09/post-1294.html"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ringolab.com/note/daiya/2012/03/post-1613.html" TargetMode="Externa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anleymilgram.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normAutofit/>
          </a:bodyPr>
          <a:lstStyle/>
          <a:p>
            <a:r>
              <a:rPr lang="ja-JP" altLang="en-US" dirty="0" smtClean="0"/>
              <a:t>ソーシャルネットワークを</a:t>
            </a:r>
            <a:r>
              <a:rPr lang="en-US" altLang="ja-JP" dirty="0" smtClean="0"/>
              <a:t/>
            </a:r>
            <a:br>
              <a:rPr lang="en-US" altLang="ja-JP" dirty="0" smtClean="0"/>
            </a:br>
            <a:r>
              <a:rPr lang="ja-JP" altLang="en-US" dirty="0" smtClean="0"/>
              <a:t>知識ネットワークに変える</a:t>
            </a:r>
          </a:p>
        </p:txBody>
      </p:sp>
      <p:sp>
        <p:nvSpPr>
          <p:cNvPr id="3" name="サブタイトル 2"/>
          <p:cNvSpPr>
            <a:spLocks noGrp="1"/>
          </p:cNvSpPr>
          <p:nvPr>
            <p:ph type="subTitle" idx="1"/>
          </p:nvPr>
        </p:nvSpPr>
        <p:spPr/>
        <p:txBody>
          <a:bodyPr/>
          <a:lstStyle/>
          <a:p>
            <a:pPr>
              <a:buFont typeface="Arial" charset="0"/>
              <a:buNone/>
              <a:defRPr/>
            </a:pPr>
            <a:r>
              <a:rPr lang="ja-JP" altLang="en-US" dirty="0" smtClean="0"/>
              <a:t>リサーチ＆プランニング　第５回</a:t>
            </a:r>
            <a:endParaRPr lang="en-US" altLang="ja-JP"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ja-JP" smtClean="0"/>
              <a:t>Six Degrees?</a:t>
            </a:r>
          </a:p>
        </p:txBody>
      </p:sp>
      <p:sp>
        <p:nvSpPr>
          <p:cNvPr id="8195" name="Rectangle 3"/>
          <p:cNvSpPr>
            <a:spLocks noGrp="1" noChangeArrowheads="1"/>
          </p:cNvSpPr>
          <p:nvPr>
            <p:ph type="body" idx="1"/>
          </p:nvPr>
        </p:nvSpPr>
        <p:spPr/>
        <p:txBody>
          <a:bodyPr/>
          <a:lstStyle/>
          <a:p>
            <a:pPr eaLnBrk="1" hangingPunct="1">
              <a:buFontTx/>
              <a:buNone/>
            </a:pPr>
            <a:r>
              <a:rPr lang="ja-JP" altLang="en-US" smtClean="0"/>
              <a:t>・</a:t>
            </a:r>
            <a:r>
              <a:rPr lang="en-US" altLang="ja-JP" smtClean="0"/>
              <a:t>Small World Research project</a:t>
            </a:r>
          </a:p>
          <a:p>
            <a:pPr eaLnBrk="1" hangingPunct="1"/>
            <a:r>
              <a:rPr lang="en-US" altLang="ja-JP" smtClean="0">
                <a:hlinkClick r:id="rId3"/>
              </a:rPr>
              <a:t>http://smallworld.columbia.edu/</a:t>
            </a:r>
            <a:endParaRPr lang="en-US" altLang="ja-JP" smtClean="0"/>
          </a:p>
          <a:p>
            <a:pPr eaLnBrk="1" hangingPunct="1"/>
            <a:r>
              <a:rPr lang="ja-JP" altLang="en-US" smtClean="0"/>
              <a:t>参加者がランダムにメールを転送しあう実験</a:t>
            </a:r>
          </a:p>
          <a:p>
            <a:pPr eaLnBrk="1" hangingPunct="1"/>
            <a:r>
              <a:rPr lang="ja-JP" altLang="en-US" smtClean="0"/>
              <a:t>予め決めた”ターゲット”</a:t>
            </a:r>
            <a:r>
              <a:rPr lang="en-US" altLang="ja-JP" smtClean="0"/>
              <a:t>19</a:t>
            </a:r>
            <a:r>
              <a:rPr lang="ja-JP" altLang="en-US" smtClean="0"/>
              <a:t>人に何人で到達するか？</a:t>
            </a:r>
          </a:p>
          <a:p>
            <a:pPr eaLnBrk="1" hangingPunct="1"/>
            <a:r>
              <a:rPr lang="en-US" altLang="ja-JP" smtClean="0"/>
              <a:t>171</a:t>
            </a:r>
            <a:r>
              <a:rPr lang="ja-JP" altLang="en-US" smtClean="0"/>
              <a:t>カ国、</a:t>
            </a:r>
            <a:r>
              <a:rPr lang="en-US" altLang="ja-JP" smtClean="0"/>
              <a:t>6</a:t>
            </a:r>
            <a:r>
              <a:rPr lang="ja-JP" altLang="en-US" smtClean="0"/>
              <a:t>万人で試した結果、</a:t>
            </a:r>
            <a:r>
              <a:rPr lang="en-US" altLang="ja-JP" smtClean="0"/>
              <a:t>19</a:t>
            </a:r>
            <a:r>
              <a:rPr lang="ja-JP" altLang="en-US" smtClean="0"/>
              <a:t>人のターゲットに伝わるまでに、国内なら</a:t>
            </a:r>
            <a:r>
              <a:rPr lang="en-US" altLang="ja-JP" smtClean="0"/>
              <a:t>5</a:t>
            </a:r>
            <a:r>
              <a:rPr lang="ja-JP" altLang="en-US" smtClean="0"/>
              <a:t>人、国外では</a:t>
            </a:r>
            <a:r>
              <a:rPr lang="en-US" altLang="ja-JP" smtClean="0"/>
              <a:t>7</a:t>
            </a:r>
            <a:r>
              <a:rPr lang="ja-JP" altLang="en-US" smtClean="0"/>
              <a:t>人経由して到達することが分かった。</a:t>
            </a:r>
          </a:p>
          <a:p>
            <a:pPr eaLnBrk="1" hangingPunct="1"/>
            <a:endParaRPr lang="en-US" altLang="ja-JP"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mtClean="0"/>
              <a:t>スケールフリーネットワーク？</a:t>
            </a:r>
          </a:p>
        </p:txBody>
      </p:sp>
      <p:sp>
        <p:nvSpPr>
          <p:cNvPr id="9219" name="Rectangle 3"/>
          <p:cNvSpPr>
            <a:spLocks noGrp="1" noChangeArrowheads="1"/>
          </p:cNvSpPr>
          <p:nvPr>
            <p:ph type="body" sz="half" idx="1"/>
          </p:nvPr>
        </p:nvSpPr>
        <p:spPr/>
        <p:txBody>
          <a:bodyPr/>
          <a:lstStyle/>
          <a:p>
            <a:pPr eaLnBrk="1" hangingPunct="1"/>
            <a:r>
              <a:rPr lang="ja-JP" altLang="en-US" sz="2800" smtClean="0"/>
              <a:t>Ｗｅｂ上にみつかるうまい定義</a:t>
            </a:r>
          </a:p>
          <a:p>
            <a:pPr eaLnBrk="1" hangingPunct="1"/>
            <a:r>
              <a:rPr lang="en-US" altLang="ja-JP" sz="1400" smtClean="0">
                <a:hlinkClick r:id="rId3"/>
              </a:rPr>
              <a:t>http://d.hatena.ne.jp/keyword/%A5%B9%A5%B1%A1%BC%A5%EB%A5%D5%A5%EA%A1%BC%A5%CD%A5%C3%A5%C8%A5%EF%A1%BC%A5%AF</a:t>
            </a:r>
            <a:endParaRPr lang="en-US" altLang="ja-JP" sz="1400" smtClean="0"/>
          </a:p>
          <a:p>
            <a:pPr eaLnBrk="1" hangingPunct="1"/>
            <a:r>
              <a:rPr lang="ja-JP" altLang="en-US" sz="2000" smtClean="0"/>
              <a:t>ランダムネットワークとの違い</a:t>
            </a:r>
          </a:p>
        </p:txBody>
      </p:sp>
      <p:pic>
        <p:nvPicPr>
          <p:cNvPr id="9220" name="Picture 4" descr="scalefree"/>
          <p:cNvPicPr>
            <a:picLocks noGrp="1" noChangeAspect="1" noChangeArrowheads="1"/>
          </p:cNvPicPr>
          <p:nvPr>
            <p:ph sz="half" idx="2"/>
          </p:nvPr>
        </p:nvPicPr>
        <p:blipFill>
          <a:blip r:embed="rId4" cstate="print"/>
          <a:srcRect/>
          <a:stretch>
            <a:fillRect/>
          </a:stretch>
        </p:blipFill>
        <p:spPr>
          <a:xfrm>
            <a:off x="2124075" y="3933825"/>
            <a:ext cx="5400675" cy="2632075"/>
          </a:xfrm>
          <a:noFill/>
        </p:spPr>
      </p:pic>
      <p:pic>
        <p:nvPicPr>
          <p:cNvPr id="9221" name="図 4" descr="mixiGraph.png"/>
          <p:cNvPicPr>
            <a:picLocks noChangeAspect="1"/>
          </p:cNvPicPr>
          <p:nvPr/>
        </p:nvPicPr>
        <p:blipFill>
          <a:blip r:embed="rId5" cstate="print"/>
          <a:srcRect/>
          <a:stretch>
            <a:fillRect/>
          </a:stretch>
        </p:blipFill>
        <p:spPr bwMode="auto">
          <a:xfrm>
            <a:off x="4857750" y="1500188"/>
            <a:ext cx="2927350" cy="230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現実のネットワークの特徴</a:t>
            </a:r>
          </a:p>
        </p:txBody>
      </p:sp>
      <p:sp>
        <p:nvSpPr>
          <p:cNvPr id="10243" name="Rectangle 3"/>
          <p:cNvSpPr>
            <a:spLocks noGrp="1" noChangeArrowheads="1"/>
          </p:cNvSpPr>
          <p:nvPr>
            <p:ph type="body" idx="1"/>
          </p:nvPr>
        </p:nvSpPr>
        <p:spPr/>
        <p:txBody>
          <a:bodyPr/>
          <a:lstStyle/>
          <a:p>
            <a:pPr eaLnBrk="1" hangingPunct="1"/>
            <a:r>
              <a:rPr lang="ja-JP" altLang="en-US" smtClean="0"/>
              <a:t>ＮＡＳＡの研究</a:t>
            </a:r>
          </a:p>
          <a:p>
            <a:pPr eaLnBrk="1" hangingPunct="1"/>
            <a:r>
              <a:rPr lang="en-US" altLang="ja-JP" sz="2800" smtClean="0"/>
              <a:t>Networks, Search, and TheSmall-World Problem </a:t>
            </a:r>
            <a:r>
              <a:rPr lang="ja-JP" altLang="en-US" sz="2800" smtClean="0"/>
              <a:t>ネットワーク、検索、小さな世界問題</a:t>
            </a:r>
            <a:br>
              <a:rPr lang="ja-JP" altLang="en-US" sz="2800" smtClean="0"/>
            </a:br>
            <a:r>
              <a:rPr lang="en-US" altLang="ja-JP" sz="1400" smtClean="0">
                <a:hlinkClick r:id="rId3"/>
              </a:rPr>
              <a:t>http://shemesh.larc.nasa.gov/Lectures/OldColloq/WattsColloquium.pdf</a:t>
            </a:r>
            <a:endParaRPr lang="en-US" altLang="ja-JP" sz="1400" smtClean="0"/>
          </a:p>
          <a:p>
            <a:pPr eaLnBrk="1" hangingPunct="1"/>
            <a:endParaRPr lang="en-US" altLang="ja-JP" sz="1400" smtClean="0"/>
          </a:p>
          <a:p>
            <a:pPr eaLnBrk="1" hangingPunct="1"/>
            <a:endParaRPr lang="en-US" altLang="ja-JP" smtClean="0"/>
          </a:p>
        </p:txBody>
      </p:sp>
      <p:sp>
        <p:nvSpPr>
          <p:cNvPr id="10244" name="Rectangle 4"/>
          <p:cNvSpPr>
            <a:spLocks noChangeArrowheads="1"/>
          </p:cNvSpPr>
          <p:nvPr/>
        </p:nvSpPr>
        <p:spPr bwMode="auto">
          <a:xfrm>
            <a:off x="900113" y="3644900"/>
            <a:ext cx="7848600" cy="3046413"/>
          </a:xfrm>
          <a:prstGeom prst="rect">
            <a:avLst/>
          </a:prstGeom>
          <a:solidFill>
            <a:srgbClr val="FFFF00"/>
          </a:solidFill>
          <a:ln w="9525">
            <a:noFill/>
            <a:miter lim="800000"/>
            <a:headEnd/>
            <a:tailEnd/>
          </a:ln>
        </p:spPr>
        <p:txBody>
          <a:bodyPr>
            <a:spAutoFit/>
          </a:bodyPr>
          <a:lstStyle/>
          <a:p>
            <a:r>
              <a:rPr lang="ja-JP" altLang="en-US" sz="2400"/>
              <a:t>１　</a:t>
            </a:r>
            <a:r>
              <a:rPr lang="en-US" altLang="ja-JP" sz="2400"/>
              <a:t>Homophily</a:t>
            </a:r>
          </a:p>
          <a:p>
            <a:r>
              <a:rPr lang="ja-JP" altLang="en-US" sz="2400"/>
              <a:t>類は友を呼ぶ。似たもの同士がつながっている。</a:t>
            </a:r>
          </a:p>
          <a:p>
            <a:endParaRPr lang="ja-JP" altLang="en-US" sz="2400"/>
          </a:p>
          <a:p>
            <a:r>
              <a:rPr lang="ja-JP" altLang="en-US" sz="2400"/>
              <a:t>２　</a:t>
            </a:r>
            <a:r>
              <a:rPr lang="en-US" altLang="ja-JP" sz="2400"/>
              <a:t>Triadic closure</a:t>
            </a:r>
          </a:p>
          <a:p>
            <a:r>
              <a:rPr lang="ja-JP" altLang="en-US" sz="2400"/>
              <a:t>あなた、私、第３者の３人の関係がランダムよりは近いということ</a:t>
            </a:r>
          </a:p>
          <a:p>
            <a:endParaRPr lang="ja-JP" altLang="en-US" sz="2400"/>
          </a:p>
          <a:p>
            <a:r>
              <a:rPr lang="ja-JP" altLang="en-US" sz="2400"/>
              <a:t>３　地域と</a:t>
            </a:r>
            <a:r>
              <a:rPr lang="ja-JP" altLang="en-US" sz="2400" b="1">
                <a:solidFill>
                  <a:srgbClr val="FF0000"/>
                </a:solidFill>
              </a:rPr>
              <a:t>職業のつながり</a:t>
            </a:r>
            <a:r>
              <a:rPr lang="ja-JP" altLang="en-US" sz="2400"/>
              <a:t>は特別に強い意味を持つ</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「弱い紐帯の強み」</a:t>
            </a:r>
            <a:r>
              <a:rPr lang="en-US" altLang="ja-JP" dirty="0" smtClean="0"/>
              <a:t/>
            </a:r>
            <a:br>
              <a:rPr lang="en-US" altLang="ja-JP" dirty="0" smtClean="0"/>
            </a:br>
            <a:r>
              <a:rPr lang="en-US" altLang="ja-JP" dirty="0" smtClean="0"/>
              <a:t>"</a:t>
            </a:r>
            <a:r>
              <a:rPr lang="en-US" dirty="0" smtClean="0"/>
              <a:t>The strength of weak ties" </a:t>
            </a:r>
            <a:r>
              <a:rPr lang="ja-JP" altLang="en-US" dirty="0" smtClean="0"/>
              <a:t>説</a:t>
            </a:r>
          </a:p>
        </p:txBody>
      </p:sp>
      <p:sp>
        <p:nvSpPr>
          <p:cNvPr id="3" name="コンテンツ プレースホルダ 2"/>
          <p:cNvSpPr>
            <a:spLocks noGrp="1"/>
          </p:cNvSpPr>
          <p:nvPr>
            <p:ph idx="1"/>
          </p:nvPr>
        </p:nvSpPr>
        <p:spPr/>
        <p:txBody>
          <a:bodyPr rtlCol="0">
            <a:normAutofit fontScale="92500" lnSpcReduction="20000"/>
          </a:bodyPr>
          <a:lstStyle/>
          <a:p>
            <a:pPr eaLnBrk="1" fontAlgn="auto" hangingPunct="1">
              <a:spcAft>
                <a:spcPts val="0"/>
              </a:spcAft>
              <a:defRPr/>
            </a:pPr>
            <a:r>
              <a:rPr lang="ja-JP" altLang="en-US" dirty="0" smtClean="0"/>
              <a:t>スタンフォード大学の社会学者マーク・グラノヴェッターが提唱する理論。</a:t>
            </a:r>
            <a:endParaRPr lang="en-US" altLang="ja-JP" dirty="0" smtClean="0"/>
          </a:p>
          <a:p>
            <a:pPr eaLnBrk="1" fontAlgn="auto" hangingPunct="1">
              <a:spcAft>
                <a:spcPts val="0"/>
              </a:spcAft>
              <a:defRPr/>
            </a:pPr>
            <a:r>
              <a:rPr lang="ja-JP" altLang="en-US" dirty="0" smtClean="0"/>
              <a:t>私たちは普段から高頻度で接し信頼しあう強い関係を結ぶことが、人脈力だと思いがちだが、現実の人間関係において、重要な社会資本を生み出しているのは、</a:t>
            </a:r>
            <a:r>
              <a:rPr lang="ja-JP" altLang="en-US" dirty="0" smtClean="0">
                <a:solidFill>
                  <a:srgbClr val="FF0000"/>
                </a:solidFill>
              </a:rPr>
              <a:t>社外や遠方で時々会うような人たちとの弱い関係</a:t>
            </a:r>
            <a:r>
              <a:rPr lang="ja-JP" altLang="en-US" dirty="0" smtClean="0"/>
              <a:t>の方なのだ。</a:t>
            </a:r>
            <a:endParaRPr lang="en-US" altLang="ja-JP" dirty="0" smtClean="0"/>
          </a:p>
          <a:p>
            <a:pPr lvl="1" eaLnBrk="1" fontAlgn="auto" hangingPunct="1">
              <a:spcAft>
                <a:spcPts val="0"/>
              </a:spcAft>
              <a:defRPr/>
            </a:pPr>
            <a:r>
              <a:rPr lang="ja-JP" altLang="en-US" dirty="0" smtClean="0"/>
              <a:t>転職、結婚、大きな受注、イノベーション創出のきっかけとなるような関係をうみだすのは弱い紐帯</a:t>
            </a:r>
            <a:endParaRPr lang="en-US" altLang="ja-JP" dirty="0" smtClean="0"/>
          </a:p>
          <a:p>
            <a:pPr lvl="1" eaLnBrk="1" fontAlgn="auto" hangingPunct="1">
              <a:spcAft>
                <a:spcPts val="0"/>
              </a:spcAft>
              <a:defRPr/>
            </a:pPr>
            <a:r>
              <a:rPr lang="ja-JP" altLang="en-US" dirty="0" smtClean="0"/>
              <a:t>「パーソナルネットワークに遠方の人を数多く含んでいる管理職は昇進が早い」（大手企業調査）</a:t>
            </a:r>
            <a:endParaRPr lang="en-US" altLang="ja-JP"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pPr eaLnBrk="1" hangingPunct="1"/>
            <a:r>
              <a:rPr lang="ja-JP" altLang="en-US" smtClean="0"/>
              <a:t>弱い紐帯の理論</a:t>
            </a:r>
          </a:p>
        </p:txBody>
      </p:sp>
      <p:sp>
        <p:nvSpPr>
          <p:cNvPr id="12291" name="コンテンツ プレースホルダ 2"/>
          <p:cNvSpPr>
            <a:spLocks noGrp="1"/>
          </p:cNvSpPr>
          <p:nvPr>
            <p:ph sz="half" idx="1"/>
          </p:nvPr>
        </p:nvSpPr>
        <p:spPr/>
        <p:txBody>
          <a:bodyPr/>
          <a:lstStyle/>
          <a:p>
            <a:pPr eaLnBrk="1" hangingPunct="1"/>
            <a:r>
              <a:rPr lang="ja-JP" altLang="en-US" smtClean="0"/>
              <a:t>いつもは</a:t>
            </a:r>
            <a:r>
              <a:rPr lang="ja-JP" altLang="en-US" smtClean="0">
                <a:solidFill>
                  <a:srgbClr val="FF0000"/>
                </a:solidFill>
              </a:rPr>
              <a:t>あまり密接につながっていない知人</a:t>
            </a:r>
            <a:r>
              <a:rPr lang="ja-JP" altLang="en-US" smtClean="0"/>
              <a:t>を通して、有用な情報がもたらされるという理論。異なる環境にいて、異なる価値観を持ち、関係も深くはない友人知人が、普段と違った貴重な情報や関係接点をもたらす。</a:t>
            </a:r>
          </a:p>
        </p:txBody>
      </p:sp>
      <p:pic>
        <p:nvPicPr>
          <p:cNvPr id="12292" name="コンテンツ プレースホルダ 4" descr="31NWjKldeHL__SS500_.jpg"/>
          <p:cNvPicPr>
            <a:picLocks noGrp="1" noChangeAspect="1"/>
          </p:cNvPicPr>
          <p:nvPr>
            <p:ph sz="half" idx="2"/>
          </p:nvPr>
        </p:nvPicPr>
        <p:blipFill>
          <a:blip r:embed="rId3" cstate="print"/>
          <a:srcRect/>
          <a:stretch>
            <a:fillRect/>
          </a:stretch>
        </p:blipFill>
        <p:spPr>
          <a:xfrm>
            <a:off x="4429125" y="1643063"/>
            <a:ext cx="4525963" cy="45259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ja-JP" altLang="en-US" smtClean="0"/>
              <a:t>人脈の維持コスト</a:t>
            </a:r>
          </a:p>
        </p:txBody>
      </p:sp>
      <p:sp>
        <p:nvSpPr>
          <p:cNvPr id="13315" name="コンテンツ プレースホルダ 2"/>
          <p:cNvSpPr>
            <a:spLocks noGrp="1"/>
          </p:cNvSpPr>
          <p:nvPr>
            <p:ph idx="1"/>
          </p:nvPr>
        </p:nvSpPr>
        <p:spPr/>
        <p:txBody>
          <a:bodyPr/>
          <a:lstStyle/>
          <a:p>
            <a:pPr eaLnBrk="1" hangingPunct="1"/>
            <a:r>
              <a:rPr lang="ja-JP" altLang="en-US" smtClean="0"/>
              <a:t>平常、弱い紐帯は</a:t>
            </a:r>
            <a:r>
              <a:rPr lang="en-US" altLang="ja-JP" smtClean="0"/>
              <a:t>1</a:t>
            </a:r>
            <a:r>
              <a:rPr lang="ja-JP" altLang="en-US" smtClean="0"/>
              <a:t>年間に</a:t>
            </a:r>
            <a:r>
              <a:rPr lang="en-US" altLang="ja-JP" smtClean="0"/>
              <a:t>9</a:t>
            </a:r>
            <a:r>
              <a:rPr lang="ja-JP" altLang="en-US" smtClean="0"/>
              <a:t>割が消失する</a:t>
            </a:r>
            <a:endParaRPr lang="en-US" altLang="ja-JP" smtClean="0"/>
          </a:p>
          <a:p>
            <a:pPr lvl="1" eaLnBrk="1" hangingPunct="1"/>
            <a:r>
              <a:rPr lang="ja-JP" altLang="en-US" smtClean="0"/>
              <a:t>たまにしか会わない人と連絡しつづける</a:t>
            </a:r>
            <a:endParaRPr lang="en-US" altLang="ja-JP" smtClean="0"/>
          </a:p>
          <a:p>
            <a:pPr lvl="1" eaLnBrk="1" hangingPunct="1"/>
            <a:r>
              <a:rPr lang="ja-JP" altLang="en-US" smtClean="0"/>
              <a:t>消失した人脈を新規で補充しつづける</a:t>
            </a:r>
            <a:endParaRPr lang="en-US" altLang="ja-JP" smtClean="0"/>
          </a:p>
          <a:p>
            <a:pPr lvl="1" eaLnBrk="1" hangingPunct="1"/>
            <a:r>
              <a:rPr lang="ja-JP" altLang="en-US" smtClean="0"/>
              <a:t>高い維持コストをどう維持するか？</a:t>
            </a:r>
            <a:endParaRPr lang="en-US" altLang="ja-JP" smtClean="0"/>
          </a:p>
          <a:p>
            <a:pPr lvl="1" eaLnBrk="1" hangingPunct="1"/>
            <a:endParaRPr lang="en-US" altLang="ja-JP" smtClean="0"/>
          </a:p>
          <a:p>
            <a:pPr lvl="1" eaLnBrk="1" hangingPunct="1"/>
            <a:endParaRPr lang="en-US" altLang="ja-JP" smtClean="0"/>
          </a:p>
          <a:p>
            <a:pPr lvl="1" eaLnBrk="1" hangingPunct="1"/>
            <a:r>
              <a:rPr lang="en-US" altLang="ja-JP" sz="3600" smtClean="0"/>
              <a:t>IT</a:t>
            </a:r>
            <a:r>
              <a:rPr lang="ja-JP" altLang="en-US" sz="3600" smtClean="0"/>
              <a:t>ソーシャルネットワークを積極的に活用する</a:t>
            </a:r>
          </a:p>
          <a:p>
            <a:pPr eaLnBrk="1" hangingPunct="1"/>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normAutofit fontScale="90000"/>
          </a:bodyPr>
          <a:lstStyle/>
          <a:p>
            <a:pPr eaLnBrk="1" hangingPunct="1"/>
            <a:r>
              <a:rPr lang="ja-JP" altLang="en-US" smtClean="0"/>
              <a:t>インスタントメッセンジャーによる</a:t>
            </a:r>
            <a:r>
              <a:rPr lang="en-US" altLang="ja-JP" smtClean="0"/>
              <a:t/>
            </a:r>
            <a:br>
              <a:rPr lang="en-US" altLang="ja-JP" smtClean="0"/>
            </a:br>
            <a:r>
              <a:rPr lang="ja-JP" altLang="en-US" smtClean="0"/>
              <a:t>弱い紐帯の維持と活性化</a:t>
            </a:r>
          </a:p>
        </p:txBody>
      </p:sp>
      <p:pic>
        <p:nvPicPr>
          <p:cNvPr id="14339" name="コンテンツ プレースホルダ 3" descr="msnmsgr01.jpg"/>
          <p:cNvPicPr>
            <a:picLocks noGrp="1" noChangeAspect="1"/>
          </p:cNvPicPr>
          <p:nvPr>
            <p:ph sz="half" idx="1"/>
          </p:nvPr>
        </p:nvPicPr>
        <p:blipFill>
          <a:blip r:embed="rId3" cstate="print"/>
          <a:srcRect/>
          <a:stretch>
            <a:fillRect/>
          </a:stretch>
        </p:blipFill>
        <p:spPr>
          <a:xfrm>
            <a:off x="1204913" y="1600200"/>
            <a:ext cx="2543175" cy="4525963"/>
          </a:xfrm>
        </p:spPr>
      </p:pic>
      <p:sp>
        <p:nvSpPr>
          <p:cNvPr id="14340" name="コンテンツ プレースホルダ 4"/>
          <p:cNvSpPr>
            <a:spLocks noGrp="1"/>
          </p:cNvSpPr>
          <p:nvPr>
            <p:ph sz="half" idx="2"/>
          </p:nvPr>
        </p:nvSpPr>
        <p:spPr>
          <a:xfrm>
            <a:off x="4648200" y="1600200"/>
            <a:ext cx="4038600" cy="5257800"/>
          </a:xfrm>
        </p:spPr>
        <p:txBody>
          <a:bodyPr/>
          <a:lstStyle/>
          <a:p>
            <a:pPr eaLnBrk="1" hangingPunct="1"/>
            <a:r>
              <a:rPr lang="ja-JP" altLang="en-US" smtClean="0"/>
              <a:t>何かの当事者、専門家という観点で選んだ人脈</a:t>
            </a:r>
            <a:r>
              <a:rPr lang="en-US" altLang="ja-JP" smtClean="0"/>
              <a:t>150</a:t>
            </a:r>
            <a:r>
              <a:rPr lang="ja-JP" altLang="en-US" smtClean="0"/>
              <a:t>人を登録</a:t>
            </a:r>
            <a:endParaRPr lang="en-US" altLang="ja-JP" smtClean="0"/>
          </a:p>
          <a:p>
            <a:pPr eaLnBrk="1" hangingPunct="1"/>
            <a:r>
              <a:rPr lang="ja-JP" altLang="en-US" smtClean="0"/>
              <a:t>互いの在席状況を共有できる近しい関係性</a:t>
            </a:r>
            <a:endParaRPr lang="en-US" altLang="ja-JP" smtClean="0"/>
          </a:p>
          <a:p>
            <a:pPr eaLnBrk="1" hangingPunct="1"/>
            <a:r>
              <a:rPr lang="ja-JP" altLang="en-US" smtClean="0"/>
              <a:t>メールレスでいきなり会議が可能。</a:t>
            </a:r>
            <a:endParaRPr lang="en-US" altLang="ja-JP" smtClean="0"/>
          </a:p>
          <a:p>
            <a:pPr eaLnBrk="1" hangingPunct="1"/>
            <a:r>
              <a:rPr lang="ja-JP" altLang="en-US" smtClean="0"/>
              <a:t>メール数、会議数が減るメリット。</a:t>
            </a:r>
            <a:endParaRPr lang="en-US" altLang="ja-JP" smtClean="0"/>
          </a:p>
          <a:p>
            <a:pPr eaLnBrk="1" hangingPunct="1"/>
            <a:r>
              <a:rPr lang="ja-JP" altLang="en-US" smtClean="0"/>
              <a:t>進捗締切の意外な管理効果</a:t>
            </a:r>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pPr eaLnBrk="1" hangingPunct="1"/>
            <a:r>
              <a:rPr lang="ja-JP" altLang="en-US" smtClean="0"/>
              <a:t>インスタントメッセンジャーの魅力</a:t>
            </a:r>
          </a:p>
        </p:txBody>
      </p:sp>
      <p:sp>
        <p:nvSpPr>
          <p:cNvPr id="15363" name="コンテンツ プレースホルダ 2"/>
          <p:cNvSpPr>
            <a:spLocks noGrp="1"/>
          </p:cNvSpPr>
          <p:nvPr>
            <p:ph sz="half" idx="1"/>
          </p:nvPr>
        </p:nvSpPr>
        <p:spPr>
          <a:xfrm>
            <a:off x="457200" y="1600200"/>
            <a:ext cx="4038600" cy="4757738"/>
          </a:xfrm>
        </p:spPr>
        <p:txBody>
          <a:bodyPr>
            <a:normAutofit lnSpcReduction="10000"/>
          </a:bodyPr>
          <a:lstStyle/>
          <a:p>
            <a:pPr eaLnBrk="1" hangingPunct="1"/>
            <a:r>
              <a:rPr lang="ja-JP" altLang="en-US" smtClean="0"/>
              <a:t>知識と暇がある人に教えてもらう</a:t>
            </a:r>
            <a:endParaRPr lang="en-US" altLang="ja-JP" smtClean="0"/>
          </a:p>
          <a:p>
            <a:pPr lvl="1" eaLnBrk="1" hangingPunct="1"/>
            <a:r>
              <a:rPr lang="ja-JP" altLang="en-US" smtClean="0"/>
              <a:t>１００人以上いれば誰かしら暇である。</a:t>
            </a:r>
            <a:endParaRPr lang="en-US" altLang="ja-JP" smtClean="0"/>
          </a:p>
          <a:p>
            <a:pPr lvl="1" eaLnBrk="1" hangingPunct="1"/>
            <a:r>
              <a:rPr lang="ja-JP" altLang="en-US" smtClean="0"/>
              <a:t>真夜中でも遠慮要らず</a:t>
            </a:r>
            <a:endParaRPr lang="en-US" altLang="ja-JP" smtClean="0"/>
          </a:p>
          <a:p>
            <a:pPr lvl="1" eaLnBrk="1" hangingPunct="1"/>
            <a:r>
              <a:rPr lang="ja-JP" altLang="en-US" smtClean="0"/>
              <a:t>バーチャルに隣席の人を増やすことができる</a:t>
            </a:r>
            <a:endParaRPr lang="en-US" altLang="ja-JP" smtClean="0"/>
          </a:p>
          <a:p>
            <a:pPr lvl="1" eaLnBrk="1" hangingPunct="1"/>
            <a:endParaRPr lang="en-US" altLang="ja-JP" smtClean="0"/>
          </a:p>
          <a:p>
            <a:pPr eaLnBrk="1" hangingPunct="1"/>
            <a:r>
              <a:rPr lang="ja-JP" altLang="en-US" smtClean="0"/>
              <a:t>人間の関係性で教えてもらう</a:t>
            </a:r>
            <a:endParaRPr lang="en-US" altLang="ja-JP" smtClean="0"/>
          </a:p>
          <a:p>
            <a:pPr lvl="1" eaLnBrk="1" hangingPunct="1"/>
            <a:r>
              <a:rPr lang="ja-JP" altLang="en-US" smtClean="0"/>
              <a:t>仲良くなりたい、貸し借りがある、惚れている</a:t>
            </a:r>
            <a:r>
              <a:rPr lang="en-US" altLang="ja-JP" smtClean="0"/>
              <a:t>…</a:t>
            </a:r>
          </a:p>
          <a:p>
            <a:pPr eaLnBrk="1" hangingPunct="1"/>
            <a:endParaRPr lang="ja-JP" altLang="en-US" sz="2400" smtClean="0"/>
          </a:p>
        </p:txBody>
      </p:sp>
      <p:pic>
        <p:nvPicPr>
          <p:cNvPr id="15364" name="コンテンツ プレースホルダ 4" descr="twitter01.jpg">
            <a:hlinkClick r:id="rId3"/>
          </p:cNvPr>
          <p:cNvPicPr>
            <a:picLocks noGrp="1" noChangeAspect="1"/>
          </p:cNvPicPr>
          <p:nvPr>
            <p:ph sz="half" idx="2"/>
          </p:nvPr>
        </p:nvPicPr>
        <p:blipFill>
          <a:blip r:embed="rId4" cstate="print"/>
          <a:srcRect/>
          <a:stretch>
            <a:fillRect/>
          </a:stretch>
        </p:blipFill>
        <p:spPr>
          <a:xfrm>
            <a:off x="4714875" y="1428750"/>
            <a:ext cx="4038600" cy="2133600"/>
          </a:xfrm>
        </p:spPr>
      </p:pic>
      <p:pic>
        <p:nvPicPr>
          <p:cNvPr id="15365" name="図 5" descr="twitter02.jpg"/>
          <p:cNvPicPr>
            <a:picLocks noChangeAspect="1"/>
          </p:cNvPicPr>
          <p:nvPr/>
        </p:nvPicPr>
        <p:blipFill>
          <a:blip r:embed="rId5" cstate="print"/>
          <a:srcRect/>
          <a:stretch>
            <a:fillRect/>
          </a:stretch>
        </p:blipFill>
        <p:spPr bwMode="auto">
          <a:xfrm>
            <a:off x="4500563" y="3929063"/>
            <a:ext cx="2714625" cy="2660650"/>
          </a:xfrm>
          <a:prstGeom prst="rect">
            <a:avLst/>
          </a:prstGeom>
          <a:noFill/>
          <a:ln w="9525">
            <a:noFill/>
            <a:miter lim="800000"/>
            <a:headEnd/>
            <a:tailEnd/>
          </a:ln>
        </p:spPr>
      </p:pic>
      <p:sp>
        <p:nvSpPr>
          <p:cNvPr id="15366" name="正方形/長方形 6"/>
          <p:cNvSpPr>
            <a:spLocks noChangeArrowheads="1"/>
          </p:cNvSpPr>
          <p:nvPr/>
        </p:nvSpPr>
        <p:spPr bwMode="auto">
          <a:xfrm>
            <a:off x="7500938" y="4429125"/>
            <a:ext cx="1643062" cy="1477963"/>
          </a:xfrm>
          <a:prstGeom prst="rect">
            <a:avLst/>
          </a:prstGeom>
          <a:noFill/>
          <a:ln w="9525">
            <a:noFill/>
            <a:miter lim="800000"/>
            <a:headEnd/>
            <a:tailEnd/>
          </a:ln>
        </p:spPr>
        <p:txBody>
          <a:bodyPr>
            <a:spAutoFit/>
          </a:bodyPr>
          <a:lstStyle/>
          <a:p>
            <a:r>
              <a:rPr lang="ja-JP" altLang="en-US"/>
              <a:t>若手エンジニア層に人気のつぶやき共有サービス</a:t>
            </a:r>
            <a:r>
              <a:rPr lang="en-US" altLang="ja-JP">
                <a:hlinkClick r:id="rId3"/>
              </a:rPr>
              <a:t>Twitter</a:t>
            </a:r>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r>
              <a:rPr lang="ja-JP" altLang="en-US" smtClean="0"/>
              <a:t>構造的空隙の理論</a:t>
            </a:r>
          </a:p>
        </p:txBody>
      </p:sp>
      <p:sp>
        <p:nvSpPr>
          <p:cNvPr id="16387" name="コンテンツ プレースホルダ 2"/>
          <p:cNvSpPr>
            <a:spLocks noGrp="1"/>
          </p:cNvSpPr>
          <p:nvPr>
            <p:ph idx="1"/>
          </p:nvPr>
        </p:nvSpPr>
        <p:spPr/>
        <p:txBody>
          <a:bodyPr>
            <a:normAutofit fontScale="92500"/>
          </a:bodyPr>
          <a:lstStyle/>
          <a:p>
            <a:pPr eaLnBrk="1" hangingPunct="1"/>
            <a:r>
              <a:rPr lang="ja-JP" altLang="en-US" smtClean="0"/>
              <a:t>ロナルド・</a:t>
            </a:r>
            <a:r>
              <a:rPr lang="en-US" altLang="ja-JP" smtClean="0"/>
              <a:t>S</a:t>
            </a:r>
            <a:r>
              <a:rPr lang="ja-JP" altLang="en-US" smtClean="0"/>
              <a:t>・バート提唱。</a:t>
            </a:r>
            <a:endParaRPr lang="en-US" altLang="ja-JP" smtClean="0"/>
          </a:p>
          <a:p>
            <a:pPr eaLnBrk="1" hangingPunct="1"/>
            <a:r>
              <a:rPr lang="ja-JP" altLang="en-US" smtClean="0"/>
              <a:t>今まで縁のなかったコミュニティ同士をつなぐ「重複のないコンタクト」のこと。知人のクラスタ間を結びつける人は、知人の数が少なくても、ネットワーク構造上で重要な役割を果たす。</a:t>
            </a:r>
          </a:p>
          <a:p>
            <a:pPr eaLnBrk="1" hangingPunct="1"/>
            <a:r>
              <a:rPr lang="ja-JP" altLang="en-US" smtClean="0"/>
              <a:t>ただ知り合いを増やせばよいわけではない。量より質であり、質とは構造同値の低い関係のこと。構造同値が低いとは、</a:t>
            </a:r>
            <a:r>
              <a:rPr lang="ja-JP" altLang="en-US" smtClean="0">
                <a:solidFill>
                  <a:srgbClr val="FF0000"/>
                </a:solidFill>
              </a:rPr>
              <a:t>他人と重複することがないユニークな人間関係</a:t>
            </a:r>
            <a:r>
              <a:rPr lang="ja-JP" altLang="en-US" smtClean="0"/>
              <a:t>のこと。</a:t>
            </a:r>
            <a:endParaRPr lang="en-US" altLang="ja-JP" smtClean="0"/>
          </a:p>
          <a:p>
            <a:pPr eaLnBrk="1" hangingPunct="1"/>
            <a:endParaRPr lang="en-US" altLang="ja-JP"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en-US" smtClean="0"/>
              <a:t>誰がブリッジなのか？</a:t>
            </a:r>
          </a:p>
        </p:txBody>
      </p:sp>
      <p:pic>
        <p:nvPicPr>
          <p:cNvPr id="17411" name="コンテンツ プレースホルダ 3" descr="Image16.jpg"/>
          <p:cNvPicPr>
            <a:picLocks noGrp="1" noChangeAspect="1"/>
          </p:cNvPicPr>
          <p:nvPr>
            <p:ph idx="1"/>
          </p:nvPr>
        </p:nvPicPr>
        <p:blipFill>
          <a:blip r:embed="rId3" cstate="print"/>
          <a:srcRect/>
          <a:stretch>
            <a:fillRect/>
          </a:stretch>
        </p:blipFill>
        <p:spPr>
          <a:xfrm>
            <a:off x="3214688" y="1857375"/>
            <a:ext cx="5702300" cy="4143375"/>
          </a:xfrm>
        </p:spPr>
      </p:pic>
      <p:sp>
        <p:nvSpPr>
          <p:cNvPr id="17412" name="正方形/長方形 4"/>
          <p:cNvSpPr>
            <a:spLocks noChangeArrowheads="1"/>
          </p:cNvSpPr>
          <p:nvPr/>
        </p:nvSpPr>
        <p:spPr bwMode="auto">
          <a:xfrm>
            <a:off x="357188" y="1571625"/>
            <a:ext cx="2714625" cy="4894263"/>
          </a:xfrm>
          <a:prstGeom prst="rect">
            <a:avLst/>
          </a:prstGeom>
          <a:noFill/>
          <a:ln w="9525">
            <a:noFill/>
            <a:miter lim="800000"/>
            <a:headEnd/>
            <a:tailEnd/>
          </a:ln>
        </p:spPr>
        <p:txBody>
          <a:bodyPr>
            <a:spAutoFit/>
          </a:bodyPr>
          <a:lstStyle/>
          <a:p>
            <a:pPr>
              <a:buFont typeface="Arial" pitchFamily="34" charset="0"/>
              <a:buChar char="•"/>
            </a:pPr>
            <a:r>
              <a:rPr lang="ja-JP" altLang="en-US" sz="2400"/>
              <a:t>社内の皆が知っている社外の偉い人を知っていても価値は小さい。皆が知らない人と私だけがつながっている関係（ブリッジ）を持つことが、二つの組織を結びつける仲介力につながる。仲介力の高い人＝人脈の中心なのである。</a:t>
            </a:r>
          </a:p>
        </p:txBody>
      </p:sp>
      <p:sp>
        <p:nvSpPr>
          <p:cNvPr id="17413" name="正方形/長方形 5"/>
          <p:cNvSpPr>
            <a:spLocks noChangeArrowheads="1"/>
          </p:cNvSpPr>
          <p:nvPr/>
        </p:nvSpPr>
        <p:spPr bwMode="auto">
          <a:xfrm>
            <a:off x="3929063" y="6215063"/>
            <a:ext cx="4256087" cy="646112"/>
          </a:xfrm>
          <a:prstGeom prst="rect">
            <a:avLst/>
          </a:prstGeom>
          <a:noFill/>
          <a:ln w="9525">
            <a:noFill/>
            <a:miter lim="800000"/>
            <a:headEnd/>
            <a:tailEnd/>
          </a:ln>
        </p:spPr>
        <p:txBody>
          <a:bodyPr wrap="none">
            <a:spAutoFit/>
          </a:bodyPr>
          <a:lstStyle/>
          <a:p>
            <a:r>
              <a:rPr lang="en-US" altLang="ja-JP">
                <a:hlinkClick r:id="rId4"/>
              </a:rPr>
              <a:t>http://www.fmp.jp/~sugimoto/mixiGraph/</a:t>
            </a:r>
            <a:endParaRPr lang="en-US" altLang="ja-JP"/>
          </a:p>
          <a:p>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sz="3600" dirty="0"/>
              <a:t>アツメル、ナラベル、ヒキダス、カキダス</a:t>
            </a:r>
            <a:br>
              <a:rPr lang="ja-JP" altLang="en-US" sz="3600" dirty="0"/>
            </a:br>
            <a:r>
              <a:rPr lang="ja-JP" altLang="en-US" sz="3600" dirty="0"/>
              <a:t>の</a:t>
            </a:r>
            <a:r>
              <a:rPr lang="en-US" altLang="ja-JP" sz="3600" dirty="0"/>
              <a:t>4</a:t>
            </a:r>
            <a:r>
              <a:rPr lang="ja-JP" altLang="en-US" sz="3600" dirty="0" err="1"/>
              <a:t>つの</a:t>
            </a:r>
            <a:r>
              <a:rPr lang="ja-JP" altLang="en-US" sz="3600" dirty="0"/>
              <a:t>リサーチ能力の開発</a:t>
            </a:r>
          </a:p>
        </p:txBody>
      </p:sp>
      <p:sp>
        <p:nvSpPr>
          <p:cNvPr id="7171" name="Rectangle 3"/>
          <p:cNvSpPr>
            <a:spLocks noGrp="1" noChangeArrowheads="1"/>
          </p:cNvSpPr>
          <p:nvPr>
            <p:ph type="body" idx="1"/>
          </p:nvPr>
        </p:nvSpPr>
        <p:spPr>
          <a:xfrm>
            <a:off x="457200" y="1600200"/>
            <a:ext cx="4186238" cy="4525963"/>
          </a:xfrm>
        </p:spPr>
        <p:txBody>
          <a:bodyPr/>
          <a:lstStyle/>
          <a:p>
            <a:pPr marL="514350" indent="-514350" eaLnBrk="1" hangingPunct="1">
              <a:buFont typeface="Calibri" pitchFamily="34" charset="0"/>
              <a:buAutoNum type="arabicPeriod"/>
            </a:pPr>
            <a:r>
              <a:rPr lang="ja-JP" altLang="en-US" smtClean="0">
                <a:solidFill>
                  <a:srgbClr val="FF0000"/>
                </a:solidFill>
              </a:rPr>
              <a:t>アツメル</a:t>
            </a:r>
          </a:p>
          <a:p>
            <a:pPr marL="971550" lvl="1" indent="-514350" eaLnBrk="1" hangingPunct="1"/>
            <a:r>
              <a:rPr lang="ja-JP" altLang="en-US" smtClean="0"/>
              <a:t>情報を収集する</a:t>
            </a:r>
          </a:p>
          <a:p>
            <a:pPr marL="514350" indent="-514350" eaLnBrk="1" hangingPunct="1">
              <a:buFont typeface="Calibri" pitchFamily="34" charset="0"/>
              <a:buAutoNum type="arabicPeriod"/>
            </a:pPr>
            <a:r>
              <a:rPr lang="ja-JP" altLang="en-US" smtClean="0"/>
              <a:t>ナラベル</a:t>
            </a:r>
          </a:p>
          <a:p>
            <a:pPr marL="971550" lvl="1" indent="-514350" eaLnBrk="1" hangingPunct="1"/>
            <a:r>
              <a:rPr lang="ja-JP" altLang="en-US" smtClean="0"/>
              <a:t>情報を整理する</a:t>
            </a:r>
          </a:p>
          <a:p>
            <a:pPr marL="514350" indent="-514350" eaLnBrk="1" hangingPunct="1">
              <a:buFont typeface="Calibri" pitchFamily="34" charset="0"/>
              <a:buAutoNum type="arabicPeriod"/>
            </a:pPr>
            <a:r>
              <a:rPr lang="ja-JP" altLang="en-US" smtClean="0"/>
              <a:t>ヒキダス</a:t>
            </a:r>
          </a:p>
          <a:p>
            <a:pPr marL="971550" lvl="1" indent="-514350" eaLnBrk="1" hangingPunct="1"/>
            <a:r>
              <a:rPr lang="ja-JP" altLang="en-US" smtClean="0"/>
              <a:t>情報を分析する</a:t>
            </a:r>
          </a:p>
          <a:p>
            <a:pPr marL="514350" indent="-514350" eaLnBrk="1" hangingPunct="1">
              <a:buFont typeface="Calibri" pitchFamily="34" charset="0"/>
              <a:buAutoNum type="arabicPeriod"/>
            </a:pPr>
            <a:r>
              <a:rPr lang="ja-JP" altLang="en-US" smtClean="0"/>
              <a:t>カキダス</a:t>
            </a:r>
          </a:p>
          <a:p>
            <a:pPr marL="971550" lvl="1" indent="-514350" eaLnBrk="1" hangingPunct="1"/>
            <a:r>
              <a:rPr lang="ja-JP" altLang="en-US" smtClean="0"/>
              <a:t>情報を発信する</a:t>
            </a:r>
          </a:p>
        </p:txBody>
      </p:sp>
      <p:sp>
        <p:nvSpPr>
          <p:cNvPr id="7172" name="Rectangle 4"/>
          <p:cNvSpPr>
            <a:spLocks noChangeArrowheads="1"/>
          </p:cNvSpPr>
          <p:nvPr/>
        </p:nvSpPr>
        <p:spPr bwMode="auto">
          <a:xfrm>
            <a:off x="5003800" y="16287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情報収集</a:t>
            </a:r>
          </a:p>
        </p:txBody>
      </p:sp>
      <p:sp>
        <p:nvSpPr>
          <p:cNvPr id="7173" name="Rectangle 5"/>
          <p:cNvSpPr>
            <a:spLocks noChangeArrowheads="1"/>
          </p:cNvSpPr>
          <p:nvPr/>
        </p:nvSpPr>
        <p:spPr bwMode="auto">
          <a:xfrm>
            <a:off x="5003800" y="27082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情報整理</a:t>
            </a:r>
          </a:p>
        </p:txBody>
      </p:sp>
      <p:sp>
        <p:nvSpPr>
          <p:cNvPr id="7174" name="Rectangle 6"/>
          <p:cNvSpPr>
            <a:spLocks noChangeArrowheads="1"/>
          </p:cNvSpPr>
          <p:nvPr/>
        </p:nvSpPr>
        <p:spPr bwMode="auto">
          <a:xfrm>
            <a:off x="5003800" y="37893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情報分析</a:t>
            </a:r>
          </a:p>
        </p:txBody>
      </p:sp>
      <p:sp>
        <p:nvSpPr>
          <p:cNvPr id="7175" name="Rectangle 7"/>
          <p:cNvSpPr>
            <a:spLocks noChangeArrowheads="1"/>
          </p:cNvSpPr>
          <p:nvPr/>
        </p:nvSpPr>
        <p:spPr bwMode="auto">
          <a:xfrm>
            <a:off x="5003800" y="48688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情報発信</a:t>
            </a:r>
          </a:p>
        </p:txBody>
      </p:sp>
      <p:sp>
        <p:nvSpPr>
          <p:cNvPr id="7176" name="AutoShape 8"/>
          <p:cNvSpPr>
            <a:spLocks noChangeArrowheads="1"/>
          </p:cNvSpPr>
          <p:nvPr/>
        </p:nvSpPr>
        <p:spPr bwMode="auto">
          <a:xfrm>
            <a:off x="5148263" y="1844675"/>
            <a:ext cx="287337" cy="3529013"/>
          </a:xfrm>
          <a:prstGeom prst="downArrow">
            <a:avLst>
              <a:gd name="adj1" fmla="val 50000"/>
              <a:gd name="adj2" fmla="val 307045"/>
            </a:avLst>
          </a:prstGeom>
          <a:solidFill>
            <a:srgbClr val="FF6600"/>
          </a:solidFill>
          <a:ln w="9525">
            <a:solidFill>
              <a:schemeClr val="tx1"/>
            </a:solidFill>
            <a:miter lim="800000"/>
            <a:headEnd/>
            <a:tailEnd/>
          </a:ln>
        </p:spPr>
        <p:txBody>
          <a:bodyPr vert="eaVert" wrap="none" anchor="ctr"/>
          <a:lstStyle/>
          <a:p>
            <a:endParaRPr lang="ja-JP" altLang="en-US">
              <a:solidFill>
                <a:srgbClr val="000000"/>
              </a:solidFill>
              <a:latin typeface="Calibri" pitchFamily="34" charset="0"/>
            </a:endParaRPr>
          </a:p>
        </p:txBody>
      </p:sp>
      <p:sp>
        <p:nvSpPr>
          <p:cNvPr id="7177" name="Text Box 9"/>
          <p:cNvSpPr txBox="1">
            <a:spLocks noChangeArrowheads="1"/>
          </p:cNvSpPr>
          <p:nvPr/>
        </p:nvSpPr>
        <p:spPr bwMode="auto">
          <a:xfrm>
            <a:off x="4911725" y="5738813"/>
            <a:ext cx="2686050" cy="366712"/>
          </a:xfrm>
          <a:prstGeom prst="rect">
            <a:avLst/>
          </a:prstGeom>
          <a:noFill/>
          <a:ln w="9525">
            <a:noFill/>
            <a:miter lim="800000"/>
            <a:headEnd/>
            <a:tailEnd/>
          </a:ln>
        </p:spPr>
        <p:txBody>
          <a:bodyPr wrap="none">
            <a:spAutoFit/>
          </a:bodyPr>
          <a:lstStyle/>
          <a:p>
            <a:r>
              <a:rPr lang="ja-JP" altLang="en-US">
                <a:solidFill>
                  <a:srgbClr val="000000"/>
                </a:solidFill>
                <a:latin typeface="Calibri" pitchFamily="34" charset="0"/>
              </a:rPr>
              <a:t>リサーチのワークフロー図</a:t>
            </a:r>
            <a:endParaRPr lang="ja-JP" altLang="en-US" sz="2400">
              <a:solidFill>
                <a:srgbClr val="FF0000"/>
              </a:solidFill>
              <a:latin typeface="Calibri" pitchFamily="34" charset="0"/>
            </a:endParaRPr>
          </a:p>
        </p:txBody>
      </p:sp>
      <p:sp>
        <p:nvSpPr>
          <p:cNvPr id="7178" name="Text Box 11"/>
          <p:cNvSpPr txBox="1">
            <a:spLocks noChangeArrowheads="1"/>
          </p:cNvSpPr>
          <p:nvPr/>
        </p:nvSpPr>
        <p:spPr bwMode="auto">
          <a:xfrm>
            <a:off x="7735888" y="1628775"/>
            <a:ext cx="549275" cy="3887788"/>
          </a:xfrm>
          <a:prstGeom prst="rect">
            <a:avLst/>
          </a:prstGeom>
          <a:solidFill>
            <a:srgbClr val="FFCC00"/>
          </a:solidFill>
          <a:ln w="9525">
            <a:noFill/>
            <a:miter lim="800000"/>
            <a:headEnd/>
            <a:tailEnd/>
          </a:ln>
        </p:spPr>
        <p:txBody>
          <a:bodyPr vert="eaVert">
            <a:spAutoFit/>
          </a:bodyPr>
          <a:lstStyle/>
          <a:p>
            <a:pPr algn="ctr"/>
            <a:r>
              <a:rPr lang="ja-JP" altLang="en-US" sz="2400">
                <a:solidFill>
                  <a:srgbClr val="000000"/>
                </a:solidFill>
                <a:latin typeface="Calibri" pitchFamily="34" charset="0"/>
              </a:rPr>
              <a:t>インターネットの活用</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ボンドキャピタルとブリッジキャピタル</a:t>
            </a:r>
            <a:endParaRPr kumimoji="1" lang="ja-JP" altLang="en-US" dirty="0"/>
          </a:p>
        </p:txBody>
      </p:sp>
      <p:pic>
        <p:nvPicPr>
          <p:cNvPr id="2050" name="Picture 2" descr="ツイッターノミクス TwitterNomics">
            <a:hlinkClick r:id="rId3"/>
          </p:cNvPr>
          <p:cNvPicPr>
            <a:picLocks noChangeAspect="1" noChangeArrowheads="1"/>
          </p:cNvPicPr>
          <p:nvPr/>
        </p:nvPicPr>
        <p:blipFill>
          <a:blip r:embed="rId4" cstate="print"/>
          <a:srcRect/>
          <a:stretch>
            <a:fillRect/>
          </a:stretch>
        </p:blipFill>
        <p:spPr bwMode="auto">
          <a:xfrm>
            <a:off x="0" y="2071678"/>
            <a:ext cx="2857501" cy="2857500"/>
          </a:xfrm>
          <a:prstGeom prst="rect">
            <a:avLst/>
          </a:prstGeom>
          <a:noFill/>
        </p:spPr>
      </p:pic>
      <p:sp>
        <p:nvSpPr>
          <p:cNvPr id="5" name="正方形/長方形 4"/>
          <p:cNvSpPr/>
          <p:nvPr/>
        </p:nvSpPr>
        <p:spPr>
          <a:xfrm>
            <a:off x="2571736" y="1785926"/>
            <a:ext cx="6357966" cy="3693319"/>
          </a:xfrm>
          <a:prstGeom prst="rect">
            <a:avLst/>
          </a:prstGeom>
        </p:spPr>
        <p:txBody>
          <a:bodyPr wrap="square">
            <a:spAutoFit/>
          </a:bodyPr>
          <a:lstStyle/>
          <a:p>
            <a:r>
              <a:rPr lang="ja-JP" altLang="en-US" dirty="0" smtClean="0"/>
              <a:t>「ソーシャルキャピタルは大きく二種類に分けられるという。第一は、ボンド・キャピタル。密着型の関係から生まれるソーシャル・キャピタルで、</a:t>
            </a:r>
            <a:r>
              <a:rPr lang="ja-JP" altLang="en-US" dirty="0" smtClean="0">
                <a:solidFill>
                  <a:srgbClr val="FF0000"/>
                </a:solidFill>
              </a:rPr>
              <a:t>家族や親しい友人などとの信頼と愛情で結ばれた深い絆</a:t>
            </a:r>
            <a:r>
              <a:rPr lang="ja-JP" altLang="en-US" dirty="0" smtClean="0"/>
              <a:t>が、これに該当する。生きるか死ぬかの瀬戸際で頼りになるのは、これだ。ボンド・キャピタルは、生活をするうえでも、また心の安寧を得るうえでも、欠かせない。これに対して、ブリッジ・キャピタルは、</a:t>
            </a:r>
            <a:r>
              <a:rPr lang="ja-JP" altLang="en-US" dirty="0" smtClean="0">
                <a:solidFill>
                  <a:srgbClr val="FF0000"/>
                </a:solidFill>
              </a:rPr>
              <a:t>広く社会における対人関係</a:t>
            </a:r>
            <a:r>
              <a:rPr lang="ja-JP" altLang="en-US" dirty="0" smtClean="0"/>
              <a:t>から生まれるソーシャルキャピタルである。　均質な環境から外に目を向け、新しい人と知り合って信頼を獲得するとき、ブリッジ・キャピタルが生まれる。パットナムによれば、ブリッジ・キャピタルは「</a:t>
            </a:r>
            <a:r>
              <a:rPr lang="ja-JP" altLang="en-US" dirty="0" smtClean="0">
                <a:solidFill>
                  <a:srgbClr val="FF0000"/>
                </a:solidFill>
              </a:rPr>
              <a:t>これまで接触のなかった外の世界とのルートをつくり、情報を発信する</a:t>
            </a:r>
            <a:r>
              <a:rPr lang="ja-JP" altLang="en-US" dirty="0" smtClean="0"/>
              <a:t>」のに役立つという。ブリッジ・キャピタルは社会の潤滑剤であり、「懐を拡げ、持ちつ持たれつの関係作りをする働きがある」」</a:t>
            </a:r>
            <a:endParaRPr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ja-JP" altLang="en-US" smtClean="0"/>
              <a:t>信頼の解き放ちの理論</a:t>
            </a:r>
          </a:p>
        </p:txBody>
      </p:sp>
      <p:sp>
        <p:nvSpPr>
          <p:cNvPr id="19459" name="コンテンツ プレースホルダ 2"/>
          <p:cNvSpPr>
            <a:spLocks noGrp="1"/>
          </p:cNvSpPr>
          <p:nvPr>
            <p:ph idx="1"/>
          </p:nvPr>
        </p:nvSpPr>
        <p:spPr/>
        <p:txBody>
          <a:bodyPr/>
          <a:lstStyle/>
          <a:p>
            <a:pPr eaLnBrk="1" hangingPunct="1"/>
            <a:r>
              <a:rPr lang="ja-JP" altLang="en-US" smtClean="0">
                <a:solidFill>
                  <a:srgbClr val="FF0000"/>
                </a:solidFill>
              </a:rPr>
              <a:t>赤の他人を信頼できるかどうか</a:t>
            </a:r>
            <a:r>
              <a:rPr lang="ja-JP" altLang="en-US" smtClean="0"/>
              <a:t>（一般的信頼）の度合いが高い社会では、離れたコミュニティにいる者同士が、近道を作って情報交換をすることが容易になる。（</a:t>
            </a:r>
            <a:r>
              <a:rPr lang="ja-JP" altLang="en-US" b="1" smtClean="0"/>
              <a:t>山岸俊男、１９９８</a:t>
            </a:r>
            <a:r>
              <a:rPr lang="ja-JP" altLang="en-US" smtClean="0"/>
              <a:t>）</a:t>
            </a:r>
            <a:endParaRPr lang="en-US" altLang="ja-JP" smtClean="0"/>
          </a:p>
          <a:p>
            <a:pPr eaLnBrk="1" hangingPunct="1"/>
            <a:r>
              <a:rPr lang="ja-JP" altLang="en-US" smtClean="0"/>
              <a:t>内輪びいきの安心を大切にする日本より、初対面の相手を見極めつつ信頼するアメリカの方が、人間同士の距離を短く詰めやすい。</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3"/>
          <p:cNvSpPr>
            <a:spLocks noGrp="1"/>
          </p:cNvSpPr>
          <p:nvPr>
            <p:ph type="title"/>
          </p:nvPr>
        </p:nvSpPr>
        <p:spPr/>
        <p:txBody>
          <a:bodyPr/>
          <a:lstStyle/>
          <a:p>
            <a:pPr eaLnBrk="1" hangingPunct="1"/>
            <a:r>
              <a:rPr lang="ja-JP" altLang="en-US" smtClean="0"/>
              <a:t>信頼関係をベースに知識を蓄積</a:t>
            </a:r>
          </a:p>
        </p:txBody>
      </p:sp>
      <p:sp>
        <p:nvSpPr>
          <p:cNvPr id="20483" name="コンテンツ プレースホルダ 4"/>
          <p:cNvSpPr>
            <a:spLocks noGrp="1"/>
          </p:cNvSpPr>
          <p:nvPr>
            <p:ph sz="half" idx="1"/>
          </p:nvPr>
        </p:nvSpPr>
        <p:spPr>
          <a:xfrm>
            <a:off x="285750" y="1600200"/>
            <a:ext cx="4210050" cy="4525963"/>
          </a:xfrm>
        </p:spPr>
        <p:txBody>
          <a:bodyPr>
            <a:normAutofit lnSpcReduction="10000"/>
          </a:bodyPr>
          <a:lstStyle/>
          <a:p>
            <a:pPr eaLnBrk="1" hangingPunct="1"/>
            <a:r>
              <a:rPr lang="en-US" altLang="ja-JP" smtClean="0"/>
              <a:t>Yelp</a:t>
            </a:r>
            <a:r>
              <a:rPr lang="ja-JP" altLang="en-US" smtClean="0"/>
              <a:t>、</a:t>
            </a:r>
            <a:r>
              <a:rPr lang="en-US" altLang="ja-JP" smtClean="0"/>
              <a:t>Insiderpages</a:t>
            </a:r>
            <a:r>
              <a:rPr lang="ja-JP" altLang="en-US" smtClean="0"/>
              <a:t>地域</a:t>
            </a:r>
            <a:r>
              <a:rPr lang="en-US" altLang="ja-JP" smtClean="0"/>
              <a:t>SNS</a:t>
            </a:r>
            <a:r>
              <a:rPr lang="ja-JP" altLang="en-US" smtClean="0"/>
              <a:t>型レビューサイトの急成長。</a:t>
            </a:r>
            <a:endParaRPr lang="en-US" altLang="ja-JP" smtClean="0"/>
          </a:p>
          <a:p>
            <a:pPr eaLnBrk="1" hangingPunct="1"/>
            <a:r>
              <a:rPr lang="ja-JP" altLang="en-US" smtClean="0"/>
              <a:t>街の住人たちが</a:t>
            </a:r>
            <a:r>
              <a:rPr lang="en-US" altLang="ja-JP" smtClean="0"/>
              <a:t>SNS</a:t>
            </a:r>
            <a:r>
              <a:rPr lang="ja-JP" altLang="en-US" smtClean="0"/>
              <a:t>上で、レストランや歯医者や本屋のレビューを書く。</a:t>
            </a:r>
            <a:endParaRPr lang="en-US" altLang="ja-JP" smtClean="0"/>
          </a:p>
          <a:p>
            <a:pPr eaLnBrk="1" hangingPunct="1"/>
            <a:r>
              <a:rPr lang="ja-JP" altLang="en-US" smtClean="0"/>
              <a:t>顔が見える地縁関係上では嘘がつけない。</a:t>
            </a:r>
            <a:endParaRPr lang="en-US" altLang="ja-JP" smtClean="0"/>
          </a:p>
          <a:p>
            <a:pPr eaLnBrk="1" hangingPunct="1"/>
            <a:r>
              <a:rPr lang="ja-JP" altLang="en-US" smtClean="0"/>
              <a:t>ソーシャルキャピタルの価値が増大していく</a:t>
            </a:r>
            <a:endParaRPr lang="en-US" altLang="ja-JP" smtClean="0"/>
          </a:p>
        </p:txBody>
      </p:sp>
      <p:pic>
        <p:nvPicPr>
          <p:cNvPr id="20484" name="コンテンツ プレースホルダ 6" descr="insidepages01.jpg"/>
          <p:cNvPicPr>
            <a:picLocks noGrp="1" noChangeAspect="1"/>
          </p:cNvPicPr>
          <p:nvPr>
            <p:ph sz="half" idx="2"/>
          </p:nvPr>
        </p:nvPicPr>
        <p:blipFill>
          <a:blip r:embed="rId3" cstate="print"/>
          <a:srcRect/>
          <a:stretch>
            <a:fillRect/>
          </a:stretch>
        </p:blipFill>
        <p:spPr>
          <a:xfrm>
            <a:off x="4714875" y="3929063"/>
            <a:ext cx="4160838" cy="2092325"/>
          </a:xfrm>
        </p:spPr>
      </p:pic>
      <p:pic>
        <p:nvPicPr>
          <p:cNvPr id="20485" name="図 7" descr="yelp01.jpg"/>
          <p:cNvPicPr>
            <a:picLocks noChangeAspect="1"/>
          </p:cNvPicPr>
          <p:nvPr/>
        </p:nvPicPr>
        <p:blipFill>
          <a:blip r:embed="rId4" cstate="print"/>
          <a:srcRect/>
          <a:stretch>
            <a:fillRect/>
          </a:stretch>
        </p:blipFill>
        <p:spPr bwMode="auto">
          <a:xfrm>
            <a:off x="4714875" y="1428750"/>
            <a:ext cx="4143375" cy="209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normAutofit fontScale="90000"/>
          </a:bodyPr>
          <a:lstStyle/>
          <a:p>
            <a:pPr eaLnBrk="1" hangingPunct="1"/>
            <a:r>
              <a:rPr lang="ja-JP" altLang="en-US" smtClean="0"/>
              <a:t>どこまで内輪を広げる？</a:t>
            </a:r>
            <a:r>
              <a:rPr lang="en-US" altLang="ja-JP" smtClean="0"/>
              <a:t/>
            </a:r>
            <a:br>
              <a:rPr lang="en-US" altLang="ja-JP" smtClean="0"/>
            </a:br>
            <a:r>
              <a:rPr lang="ja-JP" altLang="en-US" smtClean="0"/>
              <a:t>適正規模</a:t>
            </a:r>
            <a:r>
              <a:rPr lang="en-US" altLang="ja-JP" smtClean="0"/>
              <a:t>150</a:t>
            </a:r>
            <a:r>
              <a:rPr lang="ja-JP" altLang="en-US" smtClean="0"/>
              <a:t>人説</a:t>
            </a:r>
          </a:p>
        </p:txBody>
      </p:sp>
      <p:sp>
        <p:nvSpPr>
          <p:cNvPr id="26627" name="コンテンツ プレースホルダ 2"/>
          <p:cNvSpPr>
            <a:spLocks noGrp="1"/>
          </p:cNvSpPr>
          <p:nvPr>
            <p:ph idx="1"/>
          </p:nvPr>
        </p:nvSpPr>
        <p:spPr/>
        <p:txBody>
          <a:bodyPr>
            <a:normAutofit fontScale="92500"/>
          </a:bodyPr>
          <a:lstStyle/>
          <a:p>
            <a:pPr eaLnBrk="1" hangingPunct="1"/>
            <a:r>
              <a:rPr lang="ja-JP" altLang="en-US" smtClean="0"/>
              <a:t>イギリスのサル学者のロバート・ダンバーによる調査。人間はどのくらいの規模の集団で生活しているかを様々な地域の、様々な組織で調べた。</a:t>
            </a:r>
            <a:endParaRPr lang="en-US" altLang="ja-JP" smtClean="0"/>
          </a:p>
          <a:p>
            <a:pPr eaLnBrk="1" hangingPunct="1"/>
            <a:r>
              <a:rPr lang="ja-JP" altLang="en-US" smtClean="0"/>
              <a:t>その結果、約</a:t>
            </a:r>
            <a:r>
              <a:rPr lang="en-US" altLang="ja-JP" smtClean="0"/>
              <a:t>150</a:t>
            </a:r>
            <a:r>
              <a:rPr lang="ja-JP" altLang="en-US" smtClean="0"/>
              <a:t>人が現代の人間が共同生活を営むのに最適な規模だという結論に達した。</a:t>
            </a:r>
            <a:endParaRPr lang="en-US" altLang="ja-JP" smtClean="0"/>
          </a:p>
          <a:p>
            <a:pPr eaLnBrk="1" hangingPunct="1"/>
            <a:r>
              <a:rPr lang="ja-JP" altLang="en-US" smtClean="0"/>
              <a:t>軍隊や会社、宗教組織などの機能単位も約</a:t>
            </a:r>
            <a:r>
              <a:rPr lang="en-US" altLang="ja-JP" smtClean="0"/>
              <a:t>150</a:t>
            </a:r>
            <a:r>
              <a:rPr lang="ja-JP" altLang="en-US" smtClean="0"/>
              <a:t>人である。これが構成員が個人的つながりを持ち、信頼関係を保てる限界という説。</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pPr eaLnBrk="1" hangingPunct="1"/>
            <a:r>
              <a:rPr lang="en-US" altLang="ja-JP" smtClean="0"/>
              <a:t>BA</a:t>
            </a:r>
            <a:r>
              <a:rPr lang="ja-JP" altLang="en-US" smtClean="0"/>
              <a:t>モデルの理論</a:t>
            </a:r>
          </a:p>
        </p:txBody>
      </p:sp>
      <p:sp>
        <p:nvSpPr>
          <p:cNvPr id="3" name="コンテンツ プレースホルダ 2"/>
          <p:cNvSpPr>
            <a:spLocks noGrp="1"/>
          </p:cNvSpPr>
          <p:nvPr>
            <p:ph idx="1"/>
          </p:nvPr>
        </p:nvSpPr>
        <p:spPr/>
        <p:txBody>
          <a:bodyPr rtlCol="0">
            <a:normAutofit fontScale="92500" lnSpcReduction="10000"/>
          </a:bodyPr>
          <a:lstStyle/>
          <a:p>
            <a:pPr eaLnBrk="1" fontAlgn="auto" hangingPunct="1">
              <a:spcAft>
                <a:spcPts val="0"/>
              </a:spcAft>
              <a:defRPr/>
            </a:pPr>
            <a:r>
              <a:rPr lang="ja-JP" altLang="en-US" dirty="0" smtClean="0"/>
              <a:t>新たな構成員が増え続けて成長していくネットワークのモデルの一つ。人は強いものに魅かれやすい。アルバート＝ラズロ・バラバシとレカ・アルバートが提唱。</a:t>
            </a:r>
            <a:endParaRPr lang="en-US" altLang="ja-JP" dirty="0" smtClean="0"/>
          </a:p>
          <a:p>
            <a:pPr eaLnBrk="1" fontAlgn="auto" hangingPunct="1">
              <a:spcAft>
                <a:spcPts val="0"/>
              </a:spcAft>
              <a:defRPr/>
            </a:pPr>
            <a:r>
              <a:rPr lang="ja-JP" altLang="en-US" dirty="0" smtClean="0"/>
              <a:t>「この人は有力だからつながっていこう」という心理によって、</a:t>
            </a:r>
            <a:r>
              <a:rPr lang="ja-JP" altLang="en-US" dirty="0" smtClean="0">
                <a:solidFill>
                  <a:srgbClr val="FF0000"/>
                </a:solidFill>
              </a:rPr>
              <a:t>新規参加者は既に知り合いの多い人を優先選択</a:t>
            </a:r>
            <a:r>
              <a:rPr lang="ja-JP" altLang="en-US" dirty="0" smtClean="0"/>
              <a:t>する。</a:t>
            </a:r>
            <a:endParaRPr lang="en-US" altLang="ja-JP" dirty="0" smtClean="0"/>
          </a:p>
          <a:p>
            <a:pPr eaLnBrk="1" fontAlgn="auto" hangingPunct="1">
              <a:spcAft>
                <a:spcPts val="0"/>
              </a:spcAft>
              <a:defRPr/>
            </a:pPr>
            <a:r>
              <a:rPr lang="ja-JP" altLang="en-US" dirty="0" smtClean="0"/>
              <a:t>その結果、少数のハブ型人間が一層影響力を強めて、スケールフリーの性質を強くしていく。</a:t>
            </a:r>
            <a:endParaRPr lang="en-US" altLang="ja-JP" dirty="0" smtClean="0"/>
          </a:p>
          <a:p>
            <a:pPr eaLnBrk="1" fontAlgn="auto" hangingPunct="1">
              <a:spcAft>
                <a:spcPts val="0"/>
              </a:spcAft>
              <a:defRPr/>
            </a:pPr>
            <a:r>
              <a:rPr lang="ja-JP" altLang="en-US" dirty="0" smtClean="0"/>
              <a:t>早期にネットワークに加入した人が有利</a:t>
            </a:r>
            <a:endParaRPr lang="en-US" altLang="ja-JP" dirty="0" smtClean="0"/>
          </a:p>
          <a:p>
            <a:pPr lvl="1" eaLnBrk="1" fontAlgn="auto" hangingPunct="1">
              <a:spcAft>
                <a:spcPts val="0"/>
              </a:spcAft>
              <a:buFont typeface="Arial" charset="0"/>
              <a:buNone/>
              <a:defRPr/>
            </a:pPr>
            <a:endParaRPr lang="ja-JP"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pPr eaLnBrk="1" hangingPunct="1"/>
            <a:r>
              <a:rPr lang="en-US" altLang="ja-JP" smtClean="0"/>
              <a:t>SNS</a:t>
            </a:r>
            <a:r>
              <a:rPr lang="ja-JP" altLang="en-US" smtClean="0"/>
              <a:t>コミュニティの創設</a:t>
            </a:r>
          </a:p>
        </p:txBody>
      </p:sp>
      <p:pic>
        <p:nvPicPr>
          <p:cNvPr id="28675" name="コンテンツ プレースホルダ 3" descr="Image21.jpg"/>
          <p:cNvPicPr>
            <a:picLocks noGrp="1" noChangeAspect="1"/>
          </p:cNvPicPr>
          <p:nvPr>
            <p:ph sz="half" idx="1"/>
          </p:nvPr>
        </p:nvPicPr>
        <p:blipFill>
          <a:blip r:embed="rId3" cstate="print"/>
          <a:srcRect/>
          <a:stretch>
            <a:fillRect/>
          </a:stretch>
        </p:blipFill>
        <p:spPr>
          <a:xfrm>
            <a:off x="500063" y="1785938"/>
            <a:ext cx="4038600" cy="2133600"/>
          </a:xfrm>
        </p:spPr>
      </p:pic>
      <p:pic>
        <p:nvPicPr>
          <p:cNvPr id="28676" name="コンテンツ プレースホルダ 5" descr="Image22.jpg"/>
          <p:cNvPicPr>
            <a:picLocks noGrp="1" noChangeAspect="1"/>
          </p:cNvPicPr>
          <p:nvPr>
            <p:ph sz="half" idx="2"/>
          </p:nvPr>
        </p:nvPicPr>
        <p:blipFill>
          <a:blip r:embed="rId4" cstate="print"/>
          <a:srcRect/>
          <a:stretch>
            <a:fillRect/>
          </a:stretch>
        </p:blipFill>
        <p:spPr>
          <a:xfrm>
            <a:off x="500063" y="4214813"/>
            <a:ext cx="4038600" cy="1936750"/>
          </a:xfrm>
        </p:spPr>
      </p:pic>
      <p:sp>
        <p:nvSpPr>
          <p:cNvPr id="28677" name="テキスト ボックス 6"/>
          <p:cNvSpPr txBox="1">
            <a:spLocks noChangeArrowheads="1"/>
          </p:cNvSpPr>
          <p:nvPr/>
        </p:nvSpPr>
        <p:spPr bwMode="auto">
          <a:xfrm>
            <a:off x="4714875" y="1143000"/>
            <a:ext cx="4429125" cy="5262563"/>
          </a:xfrm>
          <a:prstGeom prst="rect">
            <a:avLst/>
          </a:prstGeom>
          <a:noFill/>
          <a:ln w="9525">
            <a:noFill/>
            <a:miter lim="800000"/>
            <a:headEnd/>
            <a:tailEnd/>
          </a:ln>
        </p:spPr>
        <p:txBody>
          <a:bodyPr>
            <a:spAutoFit/>
          </a:bodyPr>
          <a:lstStyle/>
          <a:p>
            <a:r>
              <a:rPr lang="ja-JP" altLang="en-US" sz="2400"/>
              <a:t>自ら創設するという選択肢もある</a:t>
            </a:r>
            <a:endParaRPr lang="en-US" altLang="ja-JP" sz="2400"/>
          </a:p>
          <a:p>
            <a:endParaRPr lang="en-US" altLang="ja-JP" sz="2400"/>
          </a:p>
          <a:p>
            <a:r>
              <a:rPr lang="en-US" altLang="ja-JP" sz="2400"/>
              <a:t>FC2</a:t>
            </a:r>
            <a:r>
              <a:rPr lang="ja-JP" altLang="en-US" sz="2400"/>
              <a:t>レンタル</a:t>
            </a:r>
            <a:r>
              <a:rPr lang="en-US" altLang="ja-JP" sz="2400"/>
              <a:t>SNS</a:t>
            </a:r>
          </a:p>
          <a:p>
            <a:r>
              <a:rPr lang="en-US" altLang="ja-JP" sz="2400">
                <a:hlinkClick r:id="rId5"/>
              </a:rPr>
              <a:t>http://sns.fc2.com/</a:t>
            </a:r>
            <a:endParaRPr lang="en-US" altLang="ja-JP" sz="2400"/>
          </a:p>
          <a:p>
            <a:endParaRPr lang="en-US" altLang="ja-JP" sz="2400"/>
          </a:p>
          <a:p>
            <a:r>
              <a:rPr lang="ja-JP" altLang="en-US" sz="2400"/>
              <a:t>無料でソーシャルネットワークを構築できる</a:t>
            </a:r>
            <a:r>
              <a:rPr lang="en-US" altLang="ja-JP" sz="2400"/>
              <a:t>Web</a:t>
            </a:r>
            <a:r>
              <a:rPr lang="ja-JP" altLang="en-US" sz="2400"/>
              <a:t>サービス。</a:t>
            </a:r>
            <a:endParaRPr lang="en-US" altLang="ja-JP" sz="2400"/>
          </a:p>
          <a:p>
            <a:endParaRPr lang="en-US" altLang="ja-JP" sz="2400"/>
          </a:p>
          <a:p>
            <a:r>
              <a:rPr lang="en-US" altLang="ja-JP" sz="2400"/>
              <a:t>OpenPNE</a:t>
            </a:r>
          </a:p>
          <a:p>
            <a:r>
              <a:rPr lang="en-US" altLang="ja-JP" sz="2400">
                <a:hlinkClick r:id="rId6"/>
              </a:rPr>
              <a:t>http://www.openpne.jp/</a:t>
            </a:r>
            <a:endParaRPr lang="en-US" altLang="ja-JP" sz="2400"/>
          </a:p>
          <a:p>
            <a:r>
              <a:rPr lang="ja-JP" altLang="en-US" sz="2400"/>
              <a:t>自前のサーバにインストールするソーシャルネットワークのサーバアプリケーション。オープンソース。</a:t>
            </a:r>
            <a:r>
              <a:rPr lang="ja-JP" altLang="en-US" sz="2400">
                <a:hlinkClick r:id="rId7"/>
              </a:rPr>
              <a:t>社内</a:t>
            </a:r>
            <a:r>
              <a:rPr lang="en-US" altLang="ja-JP" sz="2400">
                <a:hlinkClick r:id="rId7"/>
              </a:rPr>
              <a:t>SNS</a:t>
            </a:r>
            <a:r>
              <a:rPr lang="ja-JP" altLang="en-US" sz="2400">
                <a:hlinkClick r:id="rId7"/>
              </a:rPr>
              <a:t>が簡単に。</a:t>
            </a:r>
            <a:endParaRPr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pPr eaLnBrk="1" hangingPunct="1"/>
            <a:r>
              <a:rPr lang="ja-JP" altLang="en-US" smtClean="0"/>
              <a:t>見えざる大学の理論</a:t>
            </a:r>
          </a:p>
        </p:txBody>
      </p:sp>
      <p:sp>
        <p:nvSpPr>
          <p:cNvPr id="3" name="コンテンツ プレースホルダ 2"/>
          <p:cNvSpPr>
            <a:spLocks noGrp="1"/>
          </p:cNvSpPr>
          <p:nvPr>
            <p:ph idx="1"/>
          </p:nvPr>
        </p:nvSpPr>
        <p:spPr/>
        <p:txBody>
          <a:bodyPr rtlCol="0">
            <a:normAutofit fontScale="92500" lnSpcReduction="20000"/>
          </a:bodyPr>
          <a:lstStyle/>
          <a:p>
            <a:pPr eaLnBrk="1" fontAlgn="auto" hangingPunct="1">
              <a:spcAft>
                <a:spcPts val="0"/>
              </a:spcAft>
              <a:defRPr/>
            </a:pPr>
            <a:r>
              <a:rPr lang="en-US" altLang="ja-JP" dirty="0" smtClean="0"/>
              <a:t>D.</a:t>
            </a:r>
            <a:r>
              <a:rPr lang="ja-JP" altLang="en-US" dirty="0" smtClean="0"/>
              <a:t>プライスが提唱</a:t>
            </a:r>
            <a:endParaRPr lang="en-US" altLang="ja-JP" dirty="0" smtClean="0"/>
          </a:p>
          <a:p>
            <a:pPr eaLnBrk="1" fontAlgn="auto" hangingPunct="1">
              <a:spcAft>
                <a:spcPts val="0"/>
              </a:spcAft>
              <a:defRPr/>
            </a:pPr>
            <a:r>
              <a:rPr lang="ja-JP" altLang="en-US" dirty="0" smtClean="0"/>
              <a:t>地理的に遠く離れた別々の組織に所属する比較的少数の</a:t>
            </a:r>
            <a:r>
              <a:rPr lang="ja-JP" altLang="en-US" dirty="0" smtClean="0">
                <a:solidFill>
                  <a:srgbClr val="FF0000"/>
                </a:solidFill>
              </a:rPr>
              <a:t>エリート科学者たちが、個人的でインフォーマルに情報交換</a:t>
            </a:r>
            <a:r>
              <a:rPr lang="ja-JP" altLang="en-US" dirty="0" smtClean="0"/>
              <a:t>を行うことで、最先端領域において、多大な影響力を及ぼす集団になる現象。</a:t>
            </a:r>
            <a:endParaRPr lang="en-US" altLang="ja-JP" dirty="0" smtClean="0"/>
          </a:p>
          <a:p>
            <a:pPr eaLnBrk="1" fontAlgn="auto" hangingPunct="1">
              <a:spcAft>
                <a:spcPts val="0"/>
              </a:spcAft>
              <a:defRPr/>
            </a:pPr>
            <a:r>
              <a:rPr lang="ja-JP" altLang="en-US" dirty="0" smtClean="0"/>
              <a:t>公式なつながりや共通点はない集団</a:t>
            </a:r>
            <a:endParaRPr lang="en-US" altLang="ja-JP" dirty="0" smtClean="0"/>
          </a:p>
          <a:p>
            <a:pPr lvl="1" eaLnBrk="1" fontAlgn="auto" hangingPunct="1">
              <a:spcAft>
                <a:spcPts val="0"/>
              </a:spcAft>
              <a:defRPr/>
            </a:pPr>
            <a:r>
              <a:rPr lang="ja-JP" altLang="en-US" dirty="0" smtClean="0"/>
              <a:t>気が合うから、レスペクトしあっているから集まる</a:t>
            </a:r>
            <a:endParaRPr lang="en-US" altLang="ja-JP" dirty="0" smtClean="0"/>
          </a:p>
          <a:p>
            <a:pPr eaLnBrk="1" fontAlgn="auto" hangingPunct="1">
              <a:spcAft>
                <a:spcPts val="0"/>
              </a:spcAft>
              <a:defRPr/>
            </a:pPr>
            <a:r>
              <a:rPr lang="ja-JP" altLang="en-US" dirty="0" smtClean="0"/>
              <a:t>企業内にも見えざる大学があるか。</a:t>
            </a:r>
            <a:endParaRPr lang="en-US" altLang="ja-JP" dirty="0" smtClean="0"/>
          </a:p>
          <a:p>
            <a:pPr lvl="1" eaLnBrk="1" fontAlgn="auto" hangingPunct="1">
              <a:spcAft>
                <a:spcPts val="0"/>
              </a:spcAft>
              <a:defRPr/>
            </a:pPr>
            <a:r>
              <a:rPr lang="ja-JP" altLang="en-US" dirty="0" smtClean="0"/>
              <a:t>自主勉強会、研究サークル、たばこ部屋、ゴルフ、異業種交流会</a:t>
            </a:r>
            <a:r>
              <a:rPr lang="en-US" altLang="ja-JP" dirty="0" smtClean="0"/>
              <a:t>…</a:t>
            </a:r>
            <a:r>
              <a:rPr lang="ja-JP" altLang="en-US" dirty="0" err="1" smtClean="0"/>
              <a:t>。</a:t>
            </a:r>
            <a:endParaRPr lang="en-US" altLang="ja-JP" dirty="0" smtClean="0"/>
          </a:p>
          <a:p>
            <a:pPr eaLnBrk="1" fontAlgn="auto" hangingPunct="1">
              <a:spcAft>
                <a:spcPts val="0"/>
              </a:spcAft>
              <a:buFont typeface="Arial" pitchFamily="34" charset="0"/>
              <a:buNone/>
              <a:defRPr/>
            </a:pPr>
            <a:endParaRPr lang="en-US" altLang="ja-JP"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0" y="274638"/>
            <a:ext cx="8929688" cy="796925"/>
          </a:xfrm>
        </p:spPr>
        <p:txBody>
          <a:bodyPr/>
          <a:lstStyle/>
          <a:p>
            <a:pPr eaLnBrk="1" hangingPunct="1"/>
            <a:r>
              <a:rPr lang="ja-JP" altLang="en-US" sz="4000" smtClean="0"/>
              <a:t>インフォーマル＝“裏”感覚が重要</a:t>
            </a:r>
          </a:p>
        </p:txBody>
      </p:sp>
      <p:sp>
        <p:nvSpPr>
          <p:cNvPr id="31747" name="コンテンツ プレースホルダ 2"/>
          <p:cNvSpPr>
            <a:spLocks noGrp="1"/>
          </p:cNvSpPr>
          <p:nvPr>
            <p:ph idx="1"/>
          </p:nvPr>
        </p:nvSpPr>
        <p:spPr>
          <a:xfrm>
            <a:off x="500063" y="1214438"/>
            <a:ext cx="8229600" cy="4697412"/>
          </a:xfrm>
        </p:spPr>
        <p:txBody>
          <a:bodyPr>
            <a:normAutofit fontScale="92500" lnSpcReduction="20000"/>
          </a:bodyPr>
          <a:lstStyle/>
          <a:p>
            <a:pPr eaLnBrk="1" hangingPunct="1"/>
            <a:r>
              <a:rPr lang="ja-JP" altLang="en-US" smtClean="0"/>
              <a:t>トイレの壁新聞の情報浸透率（</a:t>
            </a:r>
            <a:r>
              <a:rPr lang="en-US" altLang="ja-JP" smtClean="0"/>
              <a:t>R</a:t>
            </a:r>
            <a:r>
              <a:rPr lang="ja-JP" altLang="en-US" smtClean="0"/>
              <a:t>社の</a:t>
            </a:r>
            <a:r>
              <a:rPr lang="en-US" altLang="ja-JP" smtClean="0"/>
              <a:t>KM</a:t>
            </a:r>
            <a:r>
              <a:rPr lang="ja-JP" altLang="en-US" smtClean="0"/>
              <a:t>）</a:t>
            </a:r>
            <a:endParaRPr lang="en-US" altLang="ja-JP" smtClean="0"/>
          </a:p>
          <a:p>
            <a:pPr lvl="1" eaLnBrk="1" hangingPunct="1"/>
            <a:r>
              <a:rPr lang="en-US" altLang="ja-JP" smtClean="0"/>
              <a:t>KM</a:t>
            </a:r>
            <a:r>
              <a:rPr lang="ja-JP" altLang="en-US" smtClean="0"/>
              <a:t>調査のインタビュー（２００５）</a:t>
            </a:r>
            <a:endParaRPr lang="en-US" altLang="ja-JP" smtClean="0"/>
          </a:p>
          <a:p>
            <a:pPr eaLnBrk="1" hangingPunct="1"/>
            <a:r>
              <a:rPr lang="ja-JP" altLang="en-US" smtClean="0"/>
              <a:t>たばこ部屋における情報密度</a:t>
            </a:r>
            <a:endParaRPr lang="en-US" altLang="ja-JP" smtClean="0"/>
          </a:p>
          <a:p>
            <a:pPr eaLnBrk="1" hangingPunct="1"/>
            <a:r>
              <a:rPr lang="ja-JP" altLang="en-US" smtClean="0">
                <a:solidFill>
                  <a:srgbClr val="FF0000"/>
                </a:solidFill>
              </a:rPr>
              <a:t>秘密の場の共有感が親密さをうむ</a:t>
            </a:r>
            <a:endParaRPr lang="en-US" altLang="ja-JP" smtClean="0">
              <a:solidFill>
                <a:srgbClr val="FF0000"/>
              </a:solidFill>
            </a:endParaRPr>
          </a:p>
          <a:p>
            <a:pPr eaLnBrk="1" hangingPunct="1"/>
            <a:r>
              <a:rPr lang="ja-JP" altLang="en-US" smtClean="0"/>
              <a:t>学校裏サイト：</a:t>
            </a:r>
            <a:r>
              <a:rPr lang="en-US" altLang="ja-JP" smtClean="0"/>
              <a:t>105</a:t>
            </a:r>
            <a:r>
              <a:rPr lang="ja-JP" altLang="en-US" smtClean="0"/>
              <a:t>校に 全体の</a:t>
            </a:r>
            <a:r>
              <a:rPr lang="en-US" altLang="ja-JP" smtClean="0"/>
              <a:t>7</a:t>
            </a:r>
            <a:r>
              <a:rPr lang="ja-JP" altLang="en-US" smtClean="0"/>
              <a:t>割超す－－横浜市教委調査 ／神奈川</a:t>
            </a:r>
            <a:endParaRPr lang="en-US" altLang="ja-JP" smtClean="0"/>
          </a:p>
          <a:p>
            <a:pPr lvl="1" eaLnBrk="1" hangingPunct="1"/>
            <a:r>
              <a:rPr lang="en-US" altLang="ja-JP" smtClean="0">
                <a:hlinkClick r:id="rId3"/>
              </a:rPr>
              <a:t>http://mainichi.jp/area/kanagawa/news/20080508ddlk14040185000c.html</a:t>
            </a:r>
            <a:endParaRPr lang="en-US" altLang="ja-JP" smtClean="0"/>
          </a:p>
          <a:p>
            <a:pPr lvl="1" eaLnBrk="1" hangingPunct="1"/>
            <a:r>
              <a:rPr lang="ja-JP" altLang="en-US" smtClean="0"/>
              <a:t>“裏”は情報交換が良くも悪くも活発になる</a:t>
            </a:r>
            <a:endParaRPr lang="en-US" altLang="ja-JP" smtClean="0"/>
          </a:p>
          <a:p>
            <a:pPr lvl="1" eaLnBrk="1" hangingPunct="1"/>
            <a:r>
              <a:rPr lang="ja-JP" altLang="en-US" smtClean="0"/>
              <a:t>公式社内掲示板は閑古鳥でも、勝手コミュニティは発達する</a:t>
            </a:r>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smtClean="0"/>
              <a:t>日本家屋のしきりを組織に</a:t>
            </a:r>
          </a:p>
        </p:txBody>
      </p:sp>
      <p:sp>
        <p:nvSpPr>
          <p:cNvPr id="32771" name="コンテンツ プレースホルダ 2"/>
          <p:cNvSpPr>
            <a:spLocks noGrp="1"/>
          </p:cNvSpPr>
          <p:nvPr>
            <p:ph idx="1"/>
          </p:nvPr>
        </p:nvSpPr>
        <p:spPr/>
        <p:txBody>
          <a:bodyPr>
            <a:normAutofit lnSpcReduction="10000"/>
          </a:bodyPr>
          <a:lstStyle/>
          <a:p>
            <a:pPr eaLnBrk="1" hangingPunct="1"/>
            <a:r>
              <a:rPr lang="ja-JP" altLang="en-US" smtClean="0"/>
              <a:t>風通しの良い組織の</a:t>
            </a:r>
            <a:r>
              <a:rPr lang="ja-JP" altLang="en-US" b="1" smtClean="0">
                <a:solidFill>
                  <a:srgbClr val="FF0000"/>
                </a:solidFill>
              </a:rPr>
              <a:t>襖・簾・障子式のしきり</a:t>
            </a:r>
            <a:r>
              <a:rPr lang="ja-JP" altLang="en-US" b="1" smtClean="0"/>
              <a:t>をつくることが重要（しきりが光、音、雰囲気を完全に遮断しない日本家屋の知恵）</a:t>
            </a:r>
            <a:endParaRPr lang="en-US" altLang="ja-JP" smtClean="0"/>
          </a:p>
          <a:p>
            <a:pPr eaLnBrk="1" hangingPunct="1"/>
            <a:r>
              <a:rPr lang="ja-JP" altLang="en-US" smtClean="0"/>
              <a:t>現場のネットワーキング創意工夫の”黙認”</a:t>
            </a:r>
            <a:endParaRPr lang="en-US" altLang="ja-JP" smtClean="0"/>
          </a:p>
          <a:p>
            <a:pPr eaLnBrk="1" hangingPunct="1"/>
            <a:r>
              <a:rPr lang="ja-JP" altLang="en-US" smtClean="0"/>
              <a:t>原則禁止の外部の</a:t>
            </a:r>
            <a:r>
              <a:rPr lang="en-US" altLang="ja-JP" smtClean="0"/>
              <a:t>ASP</a:t>
            </a:r>
            <a:r>
              <a:rPr lang="ja-JP" altLang="en-US" smtClean="0"/>
              <a:t>サービスを利用したり、フリーソフトのインストールを行うことを、上司はある程度、見てみぬふりをすることも。</a:t>
            </a:r>
            <a:endParaRPr lang="en-US" altLang="ja-JP" smtClean="0"/>
          </a:p>
          <a:p>
            <a:pPr lvl="1" eaLnBrk="1" hangingPunct="1"/>
            <a:r>
              <a:rPr lang="ja-JP" altLang="en-US" smtClean="0"/>
              <a:t>プロジェクト単位の社内外</a:t>
            </a:r>
            <a:r>
              <a:rPr lang="en-US" altLang="ja-JP" smtClean="0"/>
              <a:t>ML</a:t>
            </a:r>
            <a:r>
              <a:rPr lang="ja-JP" altLang="en-US" smtClean="0"/>
              <a:t>、掲示板、</a:t>
            </a:r>
            <a:r>
              <a:rPr lang="en-US" altLang="ja-JP" smtClean="0"/>
              <a:t>Wiki</a:t>
            </a:r>
          </a:p>
          <a:p>
            <a:pPr eaLnBrk="1" hangingPunct="1"/>
            <a:r>
              <a:rPr lang="ja-JP" altLang="en-US" smtClean="0"/>
              <a:t>内部統制と創造性のバランス意識で経営</a:t>
            </a:r>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3"/>
          <p:cNvSpPr>
            <a:spLocks noGrp="1"/>
          </p:cNvSpPr>
          <p:nvPr>
            <p:ph type="title"/>
          </p:nvPr>
        </p:nvSpPr>
        <p:spPr/>
        <p:txBody>
          <a:bodyPr/>
          <a:lstStyle/>
          <a:p>
            <a:pPr eaLnBrk="1" hangingPunct="1"/>
            <a:r>
              <a:rPr lang="ja-JP" altLang="en-US" smtClean="0"/>
              <a:t>情報のしきり</a:t>
            </a:r>
          </a:p>
        </p:txBody>
      </p:sp>
      <p:pic>
        <p:nvPicPr>
          <p:cNvPr id="33795" name="コンテンツ プレースホルダ 6" descr="41XQ7RRAY1L__SL500_AA240_.jpg"/>
          <p:cNvPicPr>
            <a:picLocks noGrp="1" noChangeAspect="1"/>
          </p:cNvPicPr>
          <p:nvPr>
            <p:ph sz="half" idx="1"/>
          </p:nvPr>
        </p:nvPicPr>
        <p:blipFill>
          <a:blip r:embed="rId3" cstate="print"/>
          <a:srcRect/>
          <a:stretch>
            <a:fillRect/>
          </a:stretch>
        </p:blipFill>
        <p:spPr>
          <a:xfrm>
            <a:off x="-214313" y="1571625"/>
            <a:ext cx="4452938" cy="4452938"/>
          </a:xfrm>
        </p:spPr>
      </p:pic>
      <p:sp>
        <p:nvSpPr>
          <p:cNvPr id="33796" name="コンテンツ プレースホルダ 5"/>
          <p:cNvSpPr>
            <a:spLocks noGrp="1"/>
          </p:cNvSpPr>
          <p:nvPr>
            <p:ph sz="half" idx="2"/>
          </p:nvPr>
        </p:nvSpPr>
        <p:spPr>
          <a:xfrm>
            <a:off x="3429000" y="1600200"/>
            <a:ext cx="5257800" cy="4525963"/>
          </a:xfrm>
        </p:spPr>
        <p:txBody>
          <a:bodyPr/>
          <a:lstStyle/>
          <a:p>
            <a:pPr eaLnBrk="1" hangingPunct="1"/>
            <a:r>
              <a:rPr lang="ja-JP" altLang="en-US" smtClean="0"/>
              <a:t>職場のレイアウトもまたしきりである。当初は、管理者が労働者を見渡し、監視する配置が好まれたが、生産性の追求の結果、作業の流れやコミュニケーションを重視するレイアウトが登場する。そして、最新のコンピュータで情報化されたオフィスでは、</a:t>
            </a:r>
            <a:r>
              <a:rPr lang="ja-JP" altLang="en-US" smtClean="0">
                <a:solidFill>
                  <a:srgbClr val="FF0000"/>
                </a:solidFill>
              </a:rPr>
              <a:t>物理的なしきりよりも、情報のしきりが大切になってきた</a:t>
            </a:r>
            <a:r>
              <a:rPr lang="ja-JP" altLang="en-US" smtClean="0"/>
              <a:t>、という。</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情報収集の方法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検索で情報を収集する</a:t>
            </a:r>
            <a:endParaRPr kumimoji="1" lang="en-US" altLang="ja-JP" dirty="0" smtClean="0"/>
          </a:p>
          <a:p>
            <a:r>
              <a:rPr lang="ja-JP" altLang="en-US" dirty="0" smtClean="0"/>
              <a:t>書籍（メディア）で情報を収集する</a:t>
            </a:r>
            <a:endParaRPr lang="en-US" altLang="ja-JP" dirty="0" smtClean="0"/>
          </a:p>
          <a:p>
            <a:r>
              <a:rPr kumimoji="1" lang="ja-JP" altLang="en-US" dirty="0" smtClean="0">
                <a:solidFill>
                  <a:srgbClr val="FF0000"/>
                </a:solidFill>
              </a:rPr>
              <a:t>人に聞いて情報を収集する</a:t>
            </a:r>
            <a:endParaRPr kumimoji="1" lang="en-US" altLang="ja-JP" dirty="0" smtClean="0">
              <a:solidFill>
                <a:srgbClr val="FF0000"/>
              </a:solidFill>
            </a:endParaRPr>
          </a:p>
          <a:p>
            <a:endParaRPr kumimoji="1" lang="ja-JP"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pPr eaLnBrk="1" hangingPunct="1"/>
            <a:r>
              <a:rPr lang="ja-JP" altLang="en-US" smtClean="0"/>
              <a:t>パーコレーションの理論</a:t>
            </a:r>
          </a:p>
        </p:txBody>
      </p:sp>
      <p:sp>
        <p:nvSpPr>
          <p:cNvPr id="3" name="コンテンツ プレースホルダ 2"/>
          <p:cNvSpPr>
            <a:spLocks noGrp="1"/>
          </p:cNvSpPr>
          <p:nvPr>
            <p:ph sz="half" idx="1"/>
          </p:nvPr>
        </p:nvSpPr>
        <p:spPr/>
        <p:txBody>
          <a:bodyPr rtlCol="0">
            <a:normAutofit lnSpcReduction="10000"/>
          </a:bodyPr>
          <a:lstStyle/>
          <a:p>
            <a:pPr eaLnBrk="1" fontAlgn="auto" hangingPunct="1">
              <a:spcAft>
                <a:spcPts val="0"/>
              </a:spcAft>
              <a:defRPr/>
            </a:pPr>
            <a:r>
              <a:rPr lang="ja-JP" altLang="en-US" dirty="0" smtClean="0"/>
              <a:t>浸透閾値の理論</a:t>
            </a: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r>
              <a:rPr lang="ja-JP" altLang="en-US" dirty="0" smtClean="0"/>
              <a:t>コーヒーフィルターの抽出時間から、情報の伝播や伝染病の感染拡大の速度までに適用。</a:t>
            </a:r>
            <a:endParaRPr lang="en-US" altLang="ja-JP" dirty="0" smtClean="0"/>
          </a:p>
          <a:p>
            <a:pPr eaLnBrk="1" fontAlgn="auto" hangingPunct="1">
              <a:spcAft>
                <a:spcPts val="0"/>
              </a:spcAft>
              <a:defRPr/>
            </a:pPr>
            <a:endParaRPr lang="en-US" altLang="ja-JP" dirty="0" smtClean="0">
              <a:solidFill>
                <a:srgbClr val="FF0000"/>
              </a:solidFill>
            </a:endParaRPr>
          </a:p>
          <a:p>
            <a:pPr eaLnBrk="1" fontAlgn="auto" hangingPunct="1">
              <a:spcAft>
                <a:spcPts val="0"/>
              </a:spcAft>
              <a:defRPr/>
            </a:pPr>
            <a:r>
              <a:rPr lang="ja-JP" altLang="en-US" dirty="0" smtClean="0">
                <a:solidFill>
                  <a:srgbClr val="FF0000"/>
                </a:solidFill>
              </a:rPr>
              <a:t>つながり密度が一定の閾値を越えると系の性質が変わる</a:t>
            </a:r>
          </a:p>
        </p:txBody>
      </p:sp>
      <p:pic>
        <p:nvPicPr>
          <p:cNvPr id="34820" name="コンテンツ プレースホルダ 4" descr="511XWTGCF8L__SS500_.jpg"/>
          <p:cNvPicPr>
            <a:picLocks noGrp="1" noChangeAspect="1"/>
          </p:cNvPicPr>
          <p:nvPr>
            <p:ph sz="half" idx="2"/>
          </p:nvPr>
        </p:nvPicPr>
        <p:blipFill>
          <a:blip r:embed="rId3" cstate="print"/>
          <a:srcRect/>
          <a:stretch>
            <a:fillRect/>
          </a:stretch>
        </p:blipFill>
        <p:spPr>
          <a:xfrm>
            <a:off x="4672013" y="1500188"/>
            <a:ext cx="4471987" cy="447198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ja-JP" altLang="en-US" smtClean="0"/>
              <a:t>つながると全体の性質が変わる</a:t>
            </a:r>
          </a:p>
        </p:txBody>
      </p:sp>
      <p:sp>
        <p:nvSpPr>
          <p:cNvPr id="35843" name="Rectangle 3"/>
          <p:cNvSpPr>
            <a:spLocks noGrp="1" noChangeArrowheads="1"/>
          </p:cNvSpPr>
          <p:nvPr>
            <p:ph type="body" idx="1"/>
          </p:nvPr>
        </p:nvSpPr>
        <p:spPr/>
        <p:txBody>
          <a:bodyPr/>
          <a:lstStyle/>
          <a:p>
            <a:pPr eaLnBrk="1" hangingPunct="1">
              <a:lnSpc>
                <a:spcPct val="80000"/>
              </a:lnSpc>
            </a:pPr>
            <a:r>
              <a:rPr lang="ja-JP" altLang="en-US" smtClean="0"/>
              <a:t>箱にパチンコ玉とガラス玉を適当な割合で、上下左右が隣接するように整列させて、大量に詰める。</a:t>
            </a:r>
          </a:p>
          <a:p>
            <a:pPr eaLnBrk="1" hangingPunct="1">
              <a:lnSpc>
                <a:spcPct val="80000"/>
              </a:lnSpc>
            </a:pPr>
            <a:r>
              <a:rPr lang="ja-JP" altLang="en-US" smtClean="0"/>
              <a:t>パチンコ玉は電流を通すが、ガラス玉は通さない。</a:t>
            </a:r>
          </a:p>
          <a:p>
            <a:pPr eaLnBrk="1" hangingPunct="1">
              <a:lnSpc>
                <a:spcPct val="80000"/>
              </a:lnSpc>
            </a:pPr>
            <a:r>
              <a:rPr lang="ja-JP" altLang="en-US" smtClean="0"/>
              <a:t>上から電流を流すと、ガラス玉が多いうちは電流は下まで伝わらない。</a:t>
            </a:r>
          </a:p>
          <a:p>
            <a:pPr eaLnBrk="1" hangingPunct="1">
              <a:lnSpc>
                <a:spcPct val="80000"/>
              </a:lnSpc>
            </a:pPr>
            <a:r>
              <a:rPr lang="ja-JP" altLang="en-US" b="1" smtClean="0"/>
              <a:t>パチンコ玉の数が一定の割合（</a:t>
            </a:r>
            <a:r>
              <a:rPr lang="en-US" altLang="ja-JP" b="1" smtClean="0"/>
              <a:t>31</a:t>
            </a:r>
            <a:r>
              <a:rPr lang="ja-JP" altLang="en-US" b="1" smtClean="0"/>
              <a:t>％）を超えると電流が伝わる。</a:t>
            </a:r>
          </a:p>
          <a:p>
            <a:pPr eaLnBrk="1" hangingPunct="1">
              <a:lnSpc>
                <a:spcPct val="80000"/>
              </a:lnSpc>
            </a:pPr>
            <a:r>
              <a:rPr lang="ja-JP" altLang="en-US" smtClean="0"/>
              <a:t>全体の性質が突然変わる</a:t>
            </a:r>
          </a:p>
          <a:p>
            <a:pPr eaLnBrk="1" hangingPunct="1">
              <a:lnSpc>
                <a:spcPct val="80000"/>
              </a:lnSpc>
            </a:pPr>
            <a:endParaRPr lang="en-US" altLang="ja-JP"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ja-JP" altLang="en-US" smtClean="0"/>
              <a:t>爆発的威力を発揮する可能性</a:t>
            </a:r>
          </a:p>
        </p:txBody>
      </p:sp>
      <p:sp>
        <p:nvSpPr>
          <p:cNvPr id="36867" name="Rectangle 3"/>
          <p:cNvSpPr>
            <a:spLocks noGrp="1" noChangeArrowheads="1"/>
          </p:cNvSpPr>
          <p:nvPr>
            <p:ph sz="half" idx="1"/>
          </p:nvPr>
        </p:nvSpPr>
        <p:spPr>
          <a:xfrm>
            <a:off x="0" y="1571625"/>
            <a:ext cx="4038600" cy="4525963"/>
          </a:xfrm>
        </p:spPr>
        <p:txBody>
          <a:bodyPr>
            <a:normAutofit lnSpcReduction="10000"/>
          </a:bodyPr>
          <a:lstStyle/>
          <a:p>
            <a:pPr eaLnBrk="1" hangingPunct="1">
              <a:lnSpc>
                <a:spcPct val="80000"/>
              </a:lnSpc>
            </a:pPr>
            <a:r>
              <a:rPr lang="ja-JP" altLang="en-US" smtClean="0"/>
              <a:t>噂やデマの研究事例として有名な、</a:t>
            </a:r>
            <a:r>
              <a:rPr lang="en-US" altLang="ja-JP" smtClean="0"/>
              <a:t>1972</a:t>
            </a:r>
            <a:r>
              <a:rPr lang="ja-JP" altLang="en-US" smtClean="0"/>
              <a:t>年の愛知県豊川信用金庫事件。</a:t>
            </a:r>
          </a:p>
          <a:p>
            <a:pPr eaLnBrk="1" hangingPunct="1">
              <a:lnSpc>
                <a:spcPct val="80000"/>
              </a:lnSpc>
            </a:pPr>
            <a:r>
              <a:rPr lang="ja-JP" altLang="en-US" smtClean="0"/>
              <a:t>美容室で女子高生が「信用金庫は就職先として危ない」という会話を美容院で話したことがきっかけで、伝言ゲームのように内容が誤解されて広まり、大規模な取り付け騒ぎに発展</a:t>
            </a:r>
          </a:p>
          <a:p>
            <a:pPr eaLnBrk="1" hangingPunct="1">
              <a:lnSpc>
                <a:spcPct val="80000"/>
              </a:lnSpc>
            </a:pPr>
            <a:endParaRPr lang="en-US" altLang="ja-JP" smtClean="0"/>
          </a:p>
          <a:p>
            <a:pPr eaLnBrk="1" hangingPunct="1">
              <a:lnSpc>
                <a:spcPct val="80000"/>
              </a:lnSpc>
            </a:pPr>
            <a:endParaRPr lang="en-US" altLang="ja-JP" smtClean="0"/>
          </a:p>
        </p:txBody>
      </p:sp>
      <p:pic>
        <p:nvPicPr>
          <p:cNvPr id="36868" name="コンテンツ プレースホルダ 6" descr="51W7D57W3AL__SS500_.jpg"/>
          <p:cNvPicPr>
            <a:picLocks noGrp="1" noChangeAspect="1"/>
          </p:cNvPicPr>
          <p:nvPr>
            <p:ph sz="half" idx="2"/>
          </p:nvPr>
        </p:nvPicPr>
        <p:blipFill>
          <a:blip r:embed="rId3" cstate="print"/>
          <a:srcRect/>
          <a:stretch>
            <a:fillRect/>
          </a:stretch>
        </p:blipFill>
        <p:spPr>
          <a:xfrm>
            <a:off x="4500563" y="1500188"/>
            <a:ext cx="4643437" cy="5043487"/>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pPr eaLnBrk="1" hangingPunct="1"/>
            <a:r>
              <a:rPr lang="ja-JP" altLang="en-US" smtClean="0"/>
              <a:t>ネット上の</a:t>
            </a:r>
            <a:r>
              <a:rPr lang="en-US" altLang="ja-JP" smtClean="0"/>
              <a:t>Flashmobs</a:t>
            </a:r>
            <a:r>
              <a:rPr lang="ja-JP" altLang="en-US" smtClean="0"/>
              <a:t>現象</a:t>
            </a:r>
          </a:p>
        </p:txBody>
      </p:sp>
      <p:sp>
        <p:nvSpPr>
          <p:cNvPr id="37891" name="コンテンツ プレースホルダ 2"/>
          <p:cNvSpPr>
            <a:spLocks noGrp="1"/>
          </p:cNvSpPr>
          <p:nvPr>
            <p:ph idx="1"/>
          </p:nvPr>
        </p:nvSpPr>
        <p:spPr>
          <a:xfrm>
            <a:off x="457200" y="1600200"/>
            <a:ext cx="8229600" cy="4972050"/>
          </a:xfrm>
        </p:spPr>
        <p:txBody>
          <a:bodyPr>
            <a:normAutofit lnSpcReduction="10000"/>
          </a:bodyPr>
          <a:lstStyle/>
          <a:p>
            <a:pPr eaLnBrk="1" hangingPunct="1"/>
            <a:r>
              <a:rPr lang="ja-JP" altLang="en-US" smtClean="0"/>
              <a:t>江の島清掃</a:t>
            </a:r>
            <a:r>
              <a:rPr lang="en-US" altLang="ja-JP" smtClean="0"/>
              <a:t>Mob</a:t>
            </a:r>
            <a:endParaRPr lang="ja-JP" altLang="en-US" smtClean="0"/>
          </a:p>
          <a:p>
            <a:pPr lvl="1" eaLnBrk="1" hangingPunct="1"/>
            <a:r>
              <a:rPr lang="ja-JP" altLang="en-US" sz="1800" smtClean="0"/>
              <a:t>あるテレビ番組で江の島（神奈川の観光地）の浜を清掃する企画を察知した２ちゃんねる住人たちが、その番組の前の日に現地に大集合して、浜をキレイに清掃してしまった。テレビ側は、撮影当日ゴミのない浜を掃除しているフリをせざるを得なくなった。</a:t>
            </a:r>
            <a:endParaRPr lang="en-US" altLang="ja-JP" sz="1800" smtClean="0"/>
          </a:p>
          <a:p>
            <a:pPr eaLnBrk="1" hangingPunct="1"/>
            <a:r>
              <a:rPr lang="ja-JP" altLang="en-US" smtClean="0"/>
              <a:t>牛丼屋で大集合</a:t>
            </a:r>
            <a:r>
              <a:rPr lang="en-US" altLang="ja-JP" smtClean="0"/>
              <a:t>MOb</a:t>
            </a:r>
            <a:endParaRPr lang="ja-JP" altLang="en-US" smtClean="0"/>
          </a:p>
          <a:p>
            <a:pPr lvl="1" eaLnBrk="1" hangingPunct="1"/>
            <a:r>
              <a:rPr lang="ja-JP" altLang="en-US" sz="1800" smtClean="0"/>
              <a:t>２ちゃんねるでしめしあわせた集団数千人が特定の牛丼店舗に同時集合してまったく同じややこしい注文を行った。その結果、店舗はマヒしてしまい、「２ちゃんねるお断り」の店も現れたとか。</a:t>
            </a:r>
          </a:p>
          <a:p>
            <a:pPr eaLnBrk="1" hangingPunct="1"/>
            <a:endParaRPr lang="ja-JP" altLang="en-US" sz="2400" smtClean="0"/>
          </a:p>
          <a:p>
            <a:pPr eaLnBrk="1" hangingPunct="1"/>
            <a:r>
              <a:rPr lang="ja-JP" altLang="en-US" smtClean="0"/>
              <a:t>広島折鶴</a:t>
            </a:r>
            <a:r>
              <a:rPr lang="en-US" altLang="ja-JP" smtClean="0"/>
              <a:t>Mob</a:t>
            </a:r>
            <a:endParaRPr lang="ja-JP" altLang="en-US" smtClean="0"/>
          </a:p>
          <a:p>
            <a:pPr lvl="1" eaLnBrk="1" hangingPunct="1"/>
            <a:r>
              <a:rPr lang="ja-JP" altLang="en-US" sz="1800" smtClean="0"/>
              <a:t>広島の平和公園で数十万羽の折鶴が不届きな学生によって放火で消失。これを嘆いた２ちゃんねる住人らが短期間に日本中に呼びかけて折鶴を</a:t>
            </a:r>
            <a:r>
              <a:rPr lang="en-US" altLang="ja-JP" sz="1800" smtClean="0"/>
              <a:t>100</a:t>
            </a:r>
            <a:r>
              <a:rPr lang="ja-JP" altLang="en-US" sz="1800" smtClean="0"/>
              <a:t>万羽以上を集めて寄付。</a:t>
            </a:r>
          </a:p>
          <a:p>
            <a:pPr eaLnBrk="1" hangingPunct="1"/>
            <a:endParaRPr lang="ja-JP" altLang="en-US" sz="20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0" y="332656"/>
            <a:ext cx="11435303" cy="6365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Public Freeze</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6146"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Mobile Clubbing</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2050"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Pillow Fight</a:t>
            </a:r>
            <a:endParaRPr kumimoji="1" lang="ja-JP" altLang="en-US" dirty="0"/>
          </a:p>
        </p:txBody>
      </p:sp>
      <p:sp>
        <p:nvSpPr>
          <p:cNvPr id="6" name="コンテンツ プレースホルダ 5"/>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cstate="print"/>
          <a:srcRect/>
          <a:stretch>
            <a:fillRect/>
          </a:stretch>
        </p:blipFill>
        <p:spPr bwMode="auto">
          <a:xfrm>
            <a:off x="0" y="1124744"/>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Zombie Walk</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4098" name="Picture 2"/>
          <p:cNvPicPr>
            <a:picLocks noChangeAspect="1" noChangeArrowheads="1"/>
          </p:cNvPicPr>
          <p:nvPr/>
        </p:nvPicPr>
        <p:blipFill>
          <a:blip r:embed="rId2" cstate="print"/>
          <a:srcRect/>
          <a:stretch>
            <a:fillRect/>
          </a:stretch>
        </p:blipFill>
        <p:spPr bwMode="auto">
          <a:xfrm>
            <a:off x="0" y="1196752"/>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Subway Party</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本日の授業</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ソーシャルネットワークを</a:t>
            </a:r>
            <a:r>
              <a:rPr lang="en-US" altLang="ja-JP" dirty="0" smtClean="0"/>
              <a:t/>
            </a:r>
            <a:br>
              <a:rPr lang="en-US" altLang="ja-JP" dirty="0" smtClean="0"/>
            </a:br>
            <a:r>
              <a:rPr lang="ja-JP" altLang="en-US" dirty="0" smtClean="0"/>
              <a:t>知識ネットワークに変える</a:t>
            </a:r>
            <a:r>
              <a:rPr lang="en-US" altLang="ja-JP" dirty="0" smtClean="0"/>
              <a:t/>
            </a:r>
            <a:br>
              <a:rPr lang="en-US" altLang="ja-JP" dirty="0" smtClean="0"/>
            </a:br>
            <a:r>
              <a:rPr lang="ja-JP" altLang="en-US" sz="2800" dirty="0" smtClean="0"/>
              <a:t>～</a:t>
            </a:r>
            <a:r>
              <a:rPr lang="ja-JP" altLang="en-US" sz="2000" dirty="0" smtClean="0"/>
              <a:t>人脈から情報や知恵を得る方法論～</a:t>
            </a:r>
            <a:endParaRPr kumimoji="1" lang="en-US" altLang="ja-JP" dirty="0" smtClean="0"/>
          </a:p>
          <a:p>
            <a:pPr lvl="1"/>
            <a:r>
              <a:rPr kumimoji="1" lang="ja-JP" altLang="en-US" dirty="0" smtClean="0"/>
              <a:t>ソーシャルネットワークを活用する方法</a:t>
            </a:r>
            <a:endParaRPr kumimoji="1" lang="en-US" altLang="ja-JP" dirty="0" smtClean="0"/>
          </a:p>
          <a:p>
            <a:pPr lvl="1"/>
            <a:r>
              <a:rPr lang="ja-JP" altLang="en-US" dirty="0" smtClean="0"/>
              <a:t>ソーシャルネットワークの１０の性質</a:t>
            </a:r>
            <a:endParaRPr lang="en-US" altLang="ja-JP" dirty="0" smtClean="0"/>
          </a:p>
          <a:p>
            <a:pPr lvl="1"/>
            <a:endParaRPr lang="en-US" altLang="ja-JP" dirty="0"/>
          </a:p>
          <a:p>
            <a:pPr lvl="1"/>
            <a:endParaRPr lang="en-US" altLang="ja-JP"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23900"/>
            <a:ext cx="9753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powers80.files.wordpress.com/2010/04/underwear-flash-mob.jpg"/>
          <p:cNvPicPr>
            <a:picLocks noChangeAspect="1" noChangeArrowheads="1"/>
          </p:cNvPicPr>
          <p:nvPr/>
        </p:nvPicPr>
        <p:blipFill>
          <a:blip r:embed="rId2" cstate="print"/>
          <a:srcRect/>
          <a:stretch>
            <a:fillRect/>
          </a:stretch>
        </p:blipFill>
        <p:spPr bwMode="auto">
          <a:xfrm>
            <a:off x="0" y="0"/>
            <a:ext cx="4860032" cy="3231923"/>
          </a:xfrm>
          <a:prstGeom prst="rect">
            <a:avLst/>
          </a:prstGeom>
          <a:noFill/>
        </p:spPr>
      </p:pic>
      <p:pic>
        <p:nvPicPr>
          <p:cNvPr id="2052" name="Picture 4" descr="http://4.bp.blogspot.com/_GKC3MzVU6Jw/SwWhYxdZ02I/AAAAAAAAAJQ/J7SJgvzRtpc/s1600/parismob.jpg"/>
          <p:cNvPicPr>
            <a:picLocks noChangeAspect="1" noChangeArrowheads="1"/>
          </p:cNvPicPr>
          <p:nvPr/>
        </p:nvPicPr>
        <p:blipFill>
          <a:blip r:embed="rId3" cstate="print"/>
          <a:srcRect/>
          <a:stretch>
            <a:fillRect/>
          </a:stretch>
        </p:blipFill>
        <p:spPr bwMode="auto">
          <a:xfrm>
            <a:off x="-1" y="3212976"/>
            <a:ext cx="4853833" cy="3645024"/>
          </a:xfrm>
          <a:prstGeom prst="rect">
            <a:avLst/>
          </a:prstGeom>
          <a:noFill/>
        </p:spPr>
      </p:pic>
      <p:pic>
        <p:nvPicPr>
          <p:cNvPr id="2054" name="Picture 6" descr="http://www.danlockton.co.uk/research/images/flashmob.jpg"/>
          <p:cNvPicPr>
            <a:picLocks noChangeAspect="1" noChangeArrowheads="1"/>
          </p:cNvPicPr>
          <p:nvPr/>
        </p:nvPicPr>
        <p:blipFill>
          <a:blip r:embed="rId4" cstate="print"/>
          <a:srcRect/>
          <a:stretch>
            <a:fillRect/>
          </a:stretch>
        </p:blipFill>
        <p:spPr bwMode="auto">
          <a:xfrm>
            <a:off x="4860031" y="0"/>
            <a:ext cx="4826357" cy="3212976"/>
          </a:xfrm>
          <a:prstGeom prst="rect">
            <a:avLst/>
          </a:prstGeom>
          <a:noFill/>
        </p:spPr>
      </p:pic>
      <p:pic>
        <p:nvPicPr>
          <p:cNvPr id="2056" name="Picture 8" descr="http://t1.gstatic.com/images?q=tbn:ANd9GcRumXoVVMxvoOZgqjNSgDAIdcDhhfkFX9MPkaVzYkYWrtlYL9aL"/>
          <p:cNvPicPr>
            <a:picLocks noChangeAspect="1" noChangeArrowheads="1"/>
          </p:cNvPicPr>
          <p:nvPr/>
        </p:nvPicPr>
        <p:blipFill>
          <a:blip r:embed="rId5" cstate="print"/>
          <a:srcRect/>
          <a:stretch>
            <a:fillRect/>
          </a:stretch>
        </p:blipFill>
        <p:spPr bwMode="auto">
          <a:xfrm>
            <a:off x="4788024" y="3140968"/>
            <a:ext cx="6046601" cy="371703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adrants.com/images/t_mobile_liverpool_flashmob.jpg"/>
          <p:cNvPicPr>
            <a:picLocks noChangeAspect="1" noChangeArrowheads="1"/>
          </p:cNvPicPr>
          <p:nvPr/>
        </p:nvPicPr>
        <p:blipFill>
          <a:blip r:embed="rId2" cstate="print"/>
          <a:srcRect/>
          <a:stretch>
            <a:fillRect/>
          </a:stretch>
        </p:blipFill>
        <p:spPr bwMode="auto">
          <a:xfrm>
            <a:off x="0" y="0"/>
            <a:ext cx="6274968" cy="3501008"/>
          </a:xfrm>
          <a:prstGeom prst="rect">
            <a:avLst/>
          </a:prstGeom>
          <a:noFill/>
        </p:spPr>
      </p:pic>
      <p:pic>
        <p:nvPicPr>
          <p:cNvPr id="16388" name="Picture 4" descr="http://rocketsmusik.com/wp-content/uploads/2009/11/Flashmobmatrix.jpg"/>
          <p:cNvPicPr>
            <a:picLocks noChangeAspect="1" noChangeArrowheads="1"/>
          </p:cNvPicPr>
          <p:nvPr/>
        </p:nvPicPr>
        <p:blipFill>
          <a:blip r:embed="rId3" cstate="print"/>
          <a:srcRect/>
          <a:stretch>
            <a:fillRect/>
          </a:stretch>
        </p:blipFill>
        <p:spPr bwMode="auto">
          <a:xfrm>
            <a:off x="4956043" y="0"/>
            <a:ext cx="4187957" cy="3140968"/>
          </a:xfrm>
          <a:prstGeom prst="rect">
            <a:avLst/>
          </a:prstGeom>
          <a:noFill/>
        </p:spPr>
      </p:pic>
      <p:pic>
        <p:nvPicPr>
          <p:cNvPr id="16390" name="Picture 6" descr="http://cdn.synthtopia.com/content/wp-content/uploads/2007/04/flash-mob.jpg"/>
          <p:cNvPicPr>
            <a:picLocks noChangeAspect="1" noChangeArrowheads="1"/>
          </p:cNvPicPr>
          <p:nvPr/>
        </p:nvPicPr>
        <p:blipFill>
          <a:blip r:embed="rId4" cstate="print"/>
          <a:srcRect/>
          <a:stretch>
            <a:fillRect/>
          </a:stretch>
        </p:blipFill>
        <p:spPr bwMode="auto">
          <a:xfrm>
            <a:off x="0" y="3429000"/>
            <a:ext cx="5324534" cy="3429000"/>
          </a:xfrm>
          <a:prstGeom prst="rect">
            <a:avLst/>
          </a:prstGeom>
          <a:noFill/>
        </p:spPr>
      </p:pic>
      <p:pic>
        <p:nvPicPr>
          <p:cNvPr id="16392" name="Picture 8" descr="http://www.lisarein.com/ktvu/8-07-03-ktvu-flashmob-1.jpg"/>
          <p:cNvPicPr>
            <a:picLocks noChangeAspect="1" noChangeArrowheads="1"/>
          </p:cNvPicPr>
          <p:nvPr/>
        </p:nvPicPr>
        <p:blipFill>
          <a:blip r:embed="rId5" cstate="print"/>
          <a:srcRect/>
          <a:stretch>
            <a:fillRect/>
          </a:stretch>
        </p:blipFill>
        <p:spPr bwMode="auto">
          <a:xfrm>
            <a:off x="4305300" y="3124200"/>
            <a:ext cx="4838700" cy="37338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telegraph.co.uk/multimedia/archive/01291/flashmob1_1291613c.jpg"/>
          <p:cNvPicPr>
            <a:picLocks noChangeAspect="1" noChangeArrowheads="1"/>
          </p:cNvPicPr>
          <p:nvPr/>
        </p:nvPicPr>
        <p:blipFill>
          <a:blip r:embed="rId2" cstate="print"/>
          <a:srcRect/>
          <a:stretch>
            <a:fillRect/>
          </a:stretch>
        </p:blipFill>
        <p:spPr bwMode="auto">
          <a:xfrm>
            <a:off x="0" y="0"/>
            <a:ext cx="5706898" cy="3573016"/>
          </a:xfrm>
          <a:prstGeom prst="rect">
            <a:avLst/>
          </a:prstGeom>
          <a:noFill/>
        </p:spPr>
      </p:pic>
      <p:pic>
        <p:nvPicPr>
          <p:cNvPr id="17412" name="Picture 4" descr="http://www.memecat.com/images/memes/hare_hare_flash_mob_stage_right.jpg"/>
          <p:cNvPicPr>
            <a:picLocks noChangeAspect="1" noChangeArrowheads="1"/>
          </p:cNvPicPr>
          <p:nvPr/>
        </p:nvPicPr>
        <p:blipFill>
          <a:blip r:embed="rId3" cstate="print"/>
          <a:srcRect/>
          <a:stretch>
            <a:fillRect/>
          </a:stretch>
        </p:blipFill>
        <p:spPr bwMode="auto">
          <a:xfrm>
            <a:off x="0" y="3645024"/>
            <a:ext cx="4630147" cy="3212976"/>
          </a:xfrm>
          <a:prstGeom prst="rect">
            <a:avLst/>
          </a:prstGeom>
          <a:noFill/>
        </p:spPr>
      </p:pic>
      <p:pic>
        <p:nvPicPr>
          <p:cNvPr id="17414" name="Picture 6" descr="http://www.mccullagh.org/db9/1ds-17/zombie-flash-mob-tourists.jpg"/>
          <p:cNvPicPr>
            <a:picLocks noChangeAspect="1" noChangeArrowheads="1"/>
          </p:cNvPicPr>
          <p:nvPr/>
        </p:nvPicPr>
        <p:blipFill>
          <a:blip r:embed="rId4" cstate="print"/>
          <a:srcRect/>
          <a:stretch>
            <a:fillRect/>
          </a:stretch>
        </p:blipFill>
        <p:spPr bwMode="auto">
          <a:xfrm>
            <a:off x="3784479" y="0"/>
            <a:ext cx="5359522" cy="3573016"/>
          </a:xfrm>
          <a:prstGeom prst="rect">
            <a:avLst/>
          </a:prstGeom>
          <a:noFill/>
        </p:spPr>
      </p:pic>
      <p:pic>
        <p:nvPicPr>
          <p:cNvPr id="17416" name="Picture 8" descr="http://cdn.buzznet.com/media/jj1/2009/08/tyra-hair/tyra-banks-flash-mob-real-hair-01.jpg"/>
          <p:cNvPicPr>
            <a:picLocks noChangeAspect="1" noChangeArrowheads="1"/>
          </p:cNvPicPr>
          <p:nvPr/>
        </p:nvPicPr>
        <p:blipFill>
          <a:blip r:embed="rId5" cstate="print"/>
          <a:srcRect/>
          <a:stretch>
            <a:fillRect/>
          </a:stretch>
        </p:blipFill>
        <p:spPr bwMode="auto">
          <a:xfrm>
            <a:off x="4229664" y="3573016"/>
            <a:ext cx="4914336" cy="328498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集団</a:t>
            </a:r>
            <a:r>
              <a:rPr lang="ja-JP" altLang="en-US" dirty="0" smtClean="0"/>
              <a:t>の不思議なふるまい</a:t>
            </a:r>
            <a:endParaRPr kumimoji="1" lang="ja-JP" altLang="en-US" dirty="0"/>
          </a:p>
        </p:txBody>
      </p:sp>
      <p:pic>
        <p:nvPicPr>
          <p:cNvPr id="274434" name="Picture 2" descr="人は原子、世界は物理法則で動く―社会物理学で読み解く人間行動">
            <a:hlinkClick r:id="rId3"/>
          </p:cNvPr>
          <p:cNvPicPr>
            <a:picLocks noChangeAspect="1" noChangeArrowheads="1"/>
          </p:cNvPicPr>
          <p:nvPr/>
        </p:nvPicPr>
        <p:blipFill>
          <a:blip r:embed="rId4" cstate="print"/>
          <a:srcRect/>
          <a:stretch>
            <a:fillRect/>
          </a:stretch>
        </p:blipFill>
        <p:spPr bwMode="auto">
          <a:xfrm>
            <a:off x="0" y="2285992"/>
            <a:ext cx="2857501" cy="2857500"/>
          </a:xfrm>
          <a:prstGeom prst="rect">
            <a:avLst/>
          </a:prstGeom>
          <a:noFill/>
        </p:spPr>
      </p:pic>
      <p:sp>
        <p:nvSpPr>
          <p:cNvPr id="5" name="正方形/長方形 4"/>
          <p:cNvSpPr/>
          <p:nvPr/>
        </p:nvSpPr>
        <p:spPr>
          <a:xfrm>
            <a:off x="2571736" y="1714488"/>
            <a:ext cx="6215090" cy="4801314"/>
          </a:xfrm>
          <a:prstGeom prst="rect">
            <a:avLst/>
          </a:prstGeom>
        </p:spPr>
        <p:txBody>
          <a:bodyPr wrap="square">
            <a:spAutoFit/>
          </a:bodyPr>
          <a:lstStyle/>
          <a:p>
            <a:r>
              <a:rPr lang="ja-JP" altLang="en-US" dirty="0" smtClean="0"/>
              <a:t>なぜ大都市では黒人スラム街や白人の高級住宅街のように、人種ごとに居住区が分離してしまうのか。シェリングは第一の実験で、黒人と白人が周囲に他の人種が一人でもいたら引っ越す、という人種差別のルールでシミュレーションを行った。結果は、当然のことながら白と黒のはっきりする分離状態が再現された。</a:t>
            </a:r>
          </a:p>
          <a:p>
            <a:endParaRPr lang="ja-JP" altLang="en-US" dirty="0" smtClean="0"/>
          </a:p>
          <a:p>
            <a:r>
              <a:rPr lang="ja-JP" altLang="en-US" dirty="0" smtClean="0"/>
              <a:t>第二の実験では、人々に人種差別意識などなく、異人種と軒を接することに満足する人々を想定した。ただし、自分の家が異人種の家に取り囲まれてしまうような、極端なマイノリティ状態になるときだけ転居するようにルールを設定した。これは人種差別の意識とはいえない、人間の自然な感情である。</a:t>
            </a:r>
          </a:p>
          <a:p>
            <a:endParaRPr lang="ja-JP" altLang="en-US" dirty="0" smtClean="0"/>
          </a:p>
          <a:p>
            <a:r>
              <a:rPr lang="ja-JP" altLang="en-US" dirty="0" smtClean="0"/>
              <a:t>ところが誰一人として差別意識を持たない第二の実験でも、人々はきれいに分離してしまった。融合に満足する個人の集団でも、罪のない小さな選好があることが原因で、人々は物理法則に従う水と油のように分離を進めてしまう。</a:t>
            </a:r>
            <a:endParaRPr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normAutofit fontScale="90000"/>
          </a:bodyPr>
          <a:lstStyle/>
          <a:p>
            <a:pPr eaLnBrk="1" hangingPunct="1"/>
            <a:r>
              <a:rPr lang="ja-JP" altLang="en-US" smtClean="0"/>
              <a:t>ソーシャルネットワークが</a:t>
            </a:r>
            <a:r>
              <a:rPr lang="en-US" altLang="ja-JP" smtClean="0"/>
              <a:t/>
            </a:r>
            <a:br>
              <a:rPr lang="en-US" altLang="ja-JP" smtClean="0"/>
            </a:br>
            <a:r>
              <a:rPr lang="ja-JP" altLang="en-US" smtClean="0"/>
              <a:t>生み出す知恵を洗練させる</a:t>
            </a:r>
          </a:p>
        </p:txBody>
      </p:sp>
      <p:pic>
        <p:nvPicPr>
          <p:cNvPr id="38915" name="コンテンツ プレースホルダ 3" descr="518A3D68VXL__SS500_.jpg"/>
          <p:cNvPicPr>
            <a:picLocks noGrp="1" noChangeAspect="1"/>
          </p:cNvPicPr>
          <p:nvPr>
            <p:ph idx="1"/>
          </p:nvPr>
        </p:nvPicPr>
        <p:blipFill>
          <a:blip r:embed="rId3" cstate="print"/>
          <a:srcRect/>
          <a:stretch>
            <a:fillRect/>
          </a:stretch>
        </p:blipFill>
        <p:spPr>
          <a:xfrm>
            <a:off x="4857750" y="1928813"/>
            <a:ext cx="4525963" cy="4525962"/>
          </a:xfrm>
        </p:spPr>
      </p:pic>
      <p:sp>
        <p:nvSpPr>
          <p:cNvPr id="38916" name="テキスト ボックス 4"/>
          <p:cNvSpPr txBox="1">
            <a:spLocks noChangeArrowheads="1"/>
          </p:cNvSpPr>
          <p:nvPr/>
        </p:nvSpPr>
        <p:spPr bwMode="auto">
          <a:xfrm>
            <a:off x="357188" y="1643063"/>
            <a:ext cx="5000625" cy="4340225"/>
          </a:xfrm>
          <a:prstGeom prst="rect">
            <a:avLst/>
          </a:prstGeom>
          <a:noFill/>
          <a:ln w="9525">
            <a:noFill/>
            <a:miter lim="800000"/>
            <a:headEnd/>
            <a:tailEnd/>
          </a:ln>
        </p:spPr>
        <p:txBody>
          <a:bodyPr>
            <a:spAutoFit/>
          </a:bodyPr>
          <a:lstStyle/>
          <a:p>
            <a:r>
              <a:rPr lang="ja-JP" altLang="en-US" sz="2800"/>
              <a:t>冒頭に「子牛の体重を当てる」例。群衆の８００人の回答の平均は実際の体重に９０％近似。</a:t>
            </a:r>
            <a:endParaRPr lang="en-US" altLang="ja-JP" sz="2800"/>
          </a:p>
          <a:p>
            <a:endParaRPr lang="en-US" altLang="ja-JP" sz="2000"/>
          </a:p>
          <a:p>
            <a:endParaRPr lang="en-US" altLang="ja-JP" sz="2000"/>
          </a:p>
          <a:p>
            <a:r>
              <a:rPr lang="ja-JP" altLang="en-US" sz="2800"/>
              <a:t>集合知が機能する条件を研究</a:t>
            </a:r>
            <a:endParaRPr lang="en-US" altLang="ja-JP" sz="2800"/>
          </a:p>
          <a:p>
            <a:endParaRPr lang="en-US" altLang="ja-JP" sz="2000"/>
          </a:p>
          <a:p>
            <a:endParaRPr lang="en-US" altLang="ja-JP" sz="2000"/>
          </a:p>
          <a:p>
            <a:r>
              <a:rPr lang="ja-JP" altLang="en-US" sz="2800"/>
              <a:t>多様性のある、自立した個人の意見を集約できる場所に、集団の知恵がうまれる。</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コンテンツ プレースホルダ 3" descr="518A3D68VXL__SS500_.jpg"/>
          <p:cNvPicPr>
            <a:picLocks noChangeAspect="1"/>
          </p:cNvPicPr>
          <p:nvPr/>
        </p:nvPicPr>
        <p:blipFill>
          <a:blip r:embed="rId3" cstate="print"/>
          <a:srcRect/>
          <a:stretch>
            <a:fillRect/>
          </a:stretch>
        </p:blipFill>
        <p:spPr bwMode="auto">
          <a:xfrm>
            <a:off x="4429125" y="1571625"/>
            <a:ext cx="4525963" cy="4525963"/>
          </a:xfrm>
          <a:prstGeom prst="rect">
            <a:avLst/>
          </a:prstGeom>
          <a:noFill/>
          <a:ln w="9525">
            <a:noFill/>
            <a:miter lim="800000"/>
            <a:headEnd/>
            <a:tailEnd/>
          </a:ln>
        </p:spPr>
      </p:pic>
      <p:sp>
        <p:nvSpPr>
          <p:cNvPr id="2" name="タイトル 1"/>
          <p:cNvSpPr>
            <a:spLocks noGrp="1"/>
          </p:cNvSpPr>
          <p:nvPr>
            <p:ph type="title"/>
          </p:nvPr>
        </p:nvSpPr>
        <p:spPr>
          <a:xfrm>
            <a:off x="0" y="214313"/>
            <a:ext cx="8929688" cy="1143000"/>
          </a:xfrm>
        </p:spPr>
        <p:txBody>
          <a:bodyPr>
            <a:normAutofit fontScale="90000"/>
          </a:bodyPr>
          <a:lstStyle/>
          <a:p>
            <a:pPr eaLnBrk="1" hangingPunct="1">
              <a:defRPr/>
            </a:pPr>
            <a:r>
              <a:rPr lang="ja-JP" altLang="en-US" dirty="0" smtClean="0"/>
              <a:t>集団の知恵がはたらく賢い集団の</a:t>
            </a:r>
            <a:r>
              <a:rPr lang="en-US" altLang="ja-JP" dirty="0" smtClean="0"/>
              <a:t>4</a:t>
            </a:r>
            <a:r>
              <a:rPr lang="ja-JP" altLang="en-US" dirty="0" smtClean="0"/>
              <a:t>要件</a:t>
            </a:r>
            <a:endParaRPr lang="ja-JP" altLang="en-US" dirty="0"/>
          </a:p>
        </p:txBody>
      </p:sp>
      <p:sp>
        <p:nvSpPr>
          <p:cNvPr id="3" name="コンテンツ プレースホルダ 2"/>
          <p:cNvSpPr>
            <a:spLocks noGrp="1"/>
          </p:cNvSpPr>
          <p:nvPr>
            <p:ph idx="1"/>
          </p:nvPr>
        </p:nvSpPr>
        <p:spPr>
          <a:xfrm>
            <a:off x="357188" y="1643063"/>
            <a:ext cx="4714875" cy="4525962"/>
          </a:xfrm>
        </p:spPr>
        <p:txBody>
          <a:bodyPr>
            <a:normAutofit fontScale="85000" lnSpcReduction="20000"/>
          </a:bodyPr>
          <a:lstStyle/>
          <a:p>
            <a:pPr marL="514350" indent="-514350" eaLnBrk="1" hangingPunct="1">
              <a:buFont typeface="+mj-lt"/>
              <a:buAutoNum type="arabicPeriod"/>
              <a:defRPr/>
            </a:pPr>
            <a:r>
              <a:rPr lang="ja-JP" altLang="en-US" dirty="0" smtClean="0"/>
              <a:t>意見の多様性</a:t>
            </a:r>
            <a:endParaRPr lang="en-US" altLang="ja-JP" dirty="0" smtClean="0"/>
          </a:p>
          <a:p>
            <a:pPr marL="914400" lvl="1" indent="-514350" eaLnBrk="1" hangingPunct="1">
              <a:buFont typeface="Arial" charset="0"/>
              <a:buNone/>
              <a:defRPr/>
            </a:pPr>
            <a:r>
              <a:rPr lang="ja-JP" altLang="en-US" dirty="0" smtClean="0"/>
              <a:t>各人が独自の私的情報を多少なりとも持っている</a:t>
            </a:r>
            <a:endParaRPr lang="en-US" altLang="ja-JP" dirty="0" smtClean="0"/>
          </a:p>
          <a:p>
            <a:pPr marL="514350" indent="-514350" eaLnBrk="1" hangingPunct="1">
              <a:buFont typeface="+mj-lt"/>
              <a:buAutoNum type="arabicPeriod"/>
              <a:defRPr/>
            </a:pPr>
            <a:r>
              <a:rPr lang="ja-JP" altLang="en-US" dirty="0" smtClean="0"/>
              <a:t>独立性</a:t>
            </a:r>
            <a:endParaRPr lang="en-US" altLang="ja-JP" dirty="0" smtClean="0"/>
          </a:p>
          <a:p>
            <a:pPr marL="914400" lvl="1" indent="-514350" eaLnBrk="1" hangingPunct="1">
              <a:buFont typeface="Arial" charset="0"/>
              <a:buNone/>
              <a:defRPr/>
            </a:pPr>
            <a:r>
              <a:rPr lang="ja-JP" altLang="en-US" dirty="0" smtClean="0"/>
              <a:t>他者の考えに左右されない</a:t>
            </a:r>
            <a:endParaRPr lang="en-US" altLang="ja-JP" dirty="0" smtClean="0"/>
          </a:p>
          <a:p>
            <a:pPr marL="514350" indent="-514350" eaLnBrk="1" hangingPunct="1">
              <a:buFont typeface="+mj-lt"/>
              <a:buAutoNum type="arabicPeriod"/>
              <a:defRPr/>
            </a:pPr>
            <a:r>
              <a:rPr lang="ja-JP" altLang="en-US" dirty="0" smtClean="0"/>
              <a:t>分散性</a:t>
            </a:r>
            <a:endParaRPr lang="en-US" altLang="ja-JP" dirty="0" smtClean="0"/>
          </a:p>
          <a:p>
            <a:pPr marL="914400" lvl="1" indent="-514350" eaLnBrk="1" hangingPunct="1">
              <a:buFont typeface="Arial" charset="0"/>
              <a:buNone/>
              <a:defRPr/>
            </a:pPr>
            <a:r>
              <a:rPr lang="ja-JP" altLang="en-US" dirty="0" smtClean="0"/>
              <a:t>身近な情報に特化し、それを利用できる</a:t>
            </a:r>
            <a:endParaRPr lang="en-US" altLang="ja-JP" dirty="0" smtClean="0"/>
          </a:p>
          <a:p>
            <a:pPr marL="514350" indent="-514350" eaLnBrk="1" hangingPunct="1">
              <a:buFont typeface="+mj-lt"/>
              <a:buAutoNum type="arabicPeriod"/>
              <a:defRPr/>
            </a:pPr>
            <a:r>
              <a:rPr lang="ja-JP" altLang="en-US" dirty="0" smtClean="0"/>
              <a:t>集約性</a:t>
            </a:r>
            <a:endParaRPr lang="en-US" altLang="ja-JP" dirty="0" smtClean="0"/>
          </a:p>
          <a:p>
            <a:pPr marL="914400" lvl="1" indent="-514350" eaLnBrk="1" hangingPunct="1">
              <a:buFont typeface="Arial" charset="0"/>
              <a:buNone/>
              <a:defRPr/>
            </a:pPr>
            <a:r>
              <a:rPr lang="ja-JP" altLang="en-US" dirty="0" smtClean="0"/>
              <a:t>個々人の意見を集約して集団の一つの判断にするメカニズムの存在</a:t>
            </a:r>
          </a:p>
          <a:p>
            <a:pPr eaLnBrk="1" hangingPunct="1">
              <a:buFont typeface="Arial" charset="0"/>
              <a:buChar char="•"/>
              <a:defRPr/>
            </a:pPr>
            <a:endParaRPr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集団と個人の影響力</a:t>
            </a:r>
            <a:endParaRPr kumimoji="1" lang="ja-JP" altLang="en-US" dirty="0"/>
          </a:p>
        </p:txBody>
      </p:sp>
      <p:pic>
        <p:nvPicPr>
          <p:cNvPr id="270338" name="Picture 2" descr="影響力  その効果と威力 (光文社新書)">
            <a:hlinkClick r:id="rId3"/>
          </p:cNvPr>
          <p:cNvPicPr>
            <a:picLocks noChangeAspect="1" noChangeArrowheads="1"/>
          </p:cNvPicPr>
          <p:nvPr/>
        </p:nvPicPr>
        <p:blipFill>
          <a:blip r:embed="rId4" cstate="print"/>
          <a:srcRect/>
          <a:stretch>
            <a:fillRect/>
          </a:stretch>
        </p:blipFill>
        <p:spPr bwMode="auto">
          <a:xfrm>
            <a:off x="-214346" y="2214554"/>
            <a:ext cx="2857501" cy="2857500"/>
          </a:xfrm>
          <a:prstGeom prst="rect">
            <a:avLst/>
          </a:prstGeom>
          <a:noFill/>
        </p:spPr>
      </p:pic>
      <p:graphicFrame>
        <p:nvGraphicFramePr>
          <p:cNvPr id="7" name="表 6"/>
          <p:cNvGraphicFramePr>
            <a:graphicFrameLocks noGrp="1"/>
          </p:cNvGraphicFramePr>
          <p:nvPr/>
        </p:nvGraphicFramePr>
        <p:xfrm>
          <a:off x="2285984" y="1428736"/>
          <a:ext cx="6096000" cy="4079240"/>
        </p:xfrm>
        <a:graphic>
          <a:graphicData uri="http://schemas.openxmlformats.org/drawingml/2006/table">
            <a:tbl>
              <a:tblPr firstRow="1" bandRow="1">
                <a:tableStyleId>{5C22544A-7EE6-4342-B048-85BDC9FD1C3A}</a:tableStyleId>
              </a:tblPr>
              <a:tblGrid>
                <a:gridCol w="428628"/>
                <a:gridCol w="1857388"/>
                <a:gridCol w="3809984"/>
              </a:tblGrid>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ja-JP" altLang="en-US" dirty="0" smtClean="0"/>
                        <a:t>賞影響力</a:t>
                      </a:r>
                      <a:endParaRPr kumimoji="1" lang="ja-JP" altLang="en-US" dirty="0"/>
                    </a:p>
                  </a:txBody>
                  <a:tcPr/>
                </a:tc>
                <a:tc>
                  <a:txBody>
                    <a:bodyPr/>
                    <a:lstStyle/>
                    <a:p>
                      <a:r>
                        <a:rPr kumimoji="1" lang="ja-JP" altLang="en-US" dirty="0" smtClean="0"/>
                        <a:t>賞のコントロール</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ja-JP" altLang="en-US" dirty="0" smtClean="0"/>
                        <a:t>罰影響力</a:t>
                      </a:r>
                      <a:endParaRPr kumimoji="1" lang="ja-JP" altLang="en-US" dirty="0"/>
                    </a:p>
                  </a:txBody>
                  <a:tcPr/>
                </a:tc>
                <a:tc>
                  <a:txBody>
                    <a:bodyPr/>
                    <a:lstStyle/>
                    <a:p>
                      <a:r>
                        <a:rPr kumimoji="1" lang="ja-JP" altLang="en-US" dirty="0" smtClean="0"/>
                        <a:t>罰のコントロール</a:t>
                      </a:r>
                      <a:endParaRPr kumimoji="1" lang="ja-JP" altLang="en-US" dirty="0"/>
                    </a:p>
                  </a:txBody>
                  <a:tcPr/>
                </a:tc>
              </a:tr>
              <a:tr h="370840">
                <a:tc>
                  <a:txBody>
                    <a:bodyPr/>
                    <a:lstStyle/>
                    <a:p>
                      <a:r>
                        <a:rPr kumimoji="1" lang="en-US" altLang="ja-JP" dirty="0" smtClean="0"/>
                        <a:t>3</a:t>
                      </a:r>
                      <a:endParaRPr kumimoji="1" lang="ja-JP" altLang="en-US" dirty="0"/>
                    </a:p>
                  </a:txBody>
                  <a:tcPr/>
                </a:tc>
                <a:tc>
                  <a:txBody>
                    <a:bodyPr/>
                    <a:lstStyle/>
                    <a:p>
                      <a:r>
                        <a:rPr kumimoji="1" lang="ja-JP" altLang="en-US" dirty="0" smtClean="0"/>
                        <a:t>専門影響力</a:t>
                      </a:r>
                      <a:endParaRPr kumimoji="1" lang="ja-JP" altLang="en-US" dirty="0"/>
                    </a:p>
                  </a:txBody>
                  <a:tcPr/>
                </a:tc>
                <a:tc>
                  <a:txBody>
                    <a:bodyPr/>
                    <a:lstStyle/>
                    <a:p>
                      <a:r>
                        <a:rPr kumimoji="1" lang="ja-JP" altLang="en-US" dirty="0" smtClean="0"/>
                        <a:t>専門的知識</a:t>
                      </a:r>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ja-JP" altLang="en-US" dirty="0" smtClean="0"/>
                        <a:t>正当影響力</a:t>
                      </a:r>
                      <a:endParaRPr kumimoji="1" lang="ja-JP" altLang="en-US" dirty="0"/>
                    </a:p>
                  </a:txBody>
                  <a:tcPr/>
                </a:tc>
                <a:tc>
                  <a:txBody>
                    <a:bodyPr/>
                    <a:lstStyle/>
                    <a:p>
                      <a:r>
                        <a:rPr kumimoji="1" lang="ja-JP" altLang="en-US" dirty="0" smtClean="0"/>
                        <a:t>高地位、資格</a:t>
                      </a:r>
                      <a:endParaRPr kumimoji="1" lang="ja-JP" altLang="en-US" dirty="0"/>
                    </a:p>
                  </a:txBody>
                  <a:tcPr/>
                </a:tc>
              </a:tr>
              <a:tr h="370840">
                <a:tc>
                  <a:txBody>
                    <a:bodyPr/>
                    <a:lstStyle/>
                    <a:p>
                      <a:r>
                        <a:rPr kumimoji="1" lang="en-US" altLang="ja-JP" dirty="0" smtClean="0"/>
                        <a:t>5</a:t>
                      </a:r>
                      <a:endParaRPr kumimoji="1" lang="ja-JP" altLang="en-US" dirty="0"/>
                    </a:p>
                  </a:txBody>
                  <a:tcPr/>
                </a:tc>
                <a:tc>
                  <a:txBody>
                    <a:bodyPr/>
                    <a:lstStyle/>
                    <a:p>
                      <a:r>
                        <a:rPr kumimoji="1" lang="ja-JP" altLang="en-US" dirty="0" smtClean="0"/>
                        <a:t>参照影響力</a:t>
                      </a:r>
                      <a:endParaRPr kumimoji="1" lang="ja-JP" altLang="en-US" dirty="0"/>
                    </a:p>
                  </a:txBody>
                  <a:tcPr/>
                </a:tc>
                <a:tc>
                  <a:txBody>
                    <a:bodyPr/>
                    <a:lstStyle/>
                    <a:p>
                      <a:r>
                        <a:rPr kumimoji="1" lang="ja-JP" altLang="en-US" dirty="0" smtClean="0"/>
                        <a:t>理想像</a:t>
                      </a:r>
                      <a:endParaRPr kumimoji="1" lang="ja-JP" altLang="en-US" dirty="0"/>
                    </a:p>
                  </a:txBody>
                  <a:tcPr/>
                </a:tc>
              </a:tr>
              <a:tr h="370840">
                <a:tc>
                  <a:txBody>
                    <a:bodyPr/>
                    <a:lstStyle/>
                    <a:p>
                      <a:r>
                        <a:rPr kumimoji="1" lang="en-US" altLang="ja-JP" dirty="0" smtClean="0"/>
                        <a:t>6</a:t>
                      </a:r>
                      <a:endParaRPr kumimoji="1" lang="ja-JP" altLang="en-US" dirty="0"/>
                    </a:p>
                  </a:txBody>
                  <a:tcPr/>
                </a:tc>
                <a:tc>
                  <a:txBody>
                    <a:bodyPr/>
                    <a:lstStyle/>
                    <a:p>
                      <a:r>
                        <a:rPr kumimoji="1" lang="ja-JP" altLang="en-US" dirty="0" smtClean="0"/>
                        <a:t>魅力影響力</a:t>
                      </a:r>
                      <a:endParaRPr kumimoji="1" lang="ja-JP" altLang="en-US" dirty="0"/>
                    </a:p>
                  </a:txBody>
                  <a:tcPr/>
                </a:tc>
                <a:tc>
                  <a:txBody>
                    <a:bodyPr/>
                    <a:lstStyle/>
                    <a:p>
                      <a:r>
                        <a:rPr kumimoji="1" lang="ja-JP" altLang="en-US" dirty="0" smtClean="0"/>
                        <a:t>魅力性</a:t>
                      </a:r>
                      <a:endParaRPr kumimoji="1" lang="ja-JP" altLang="en-US" dirty="0"/>
                    </a:p>
                  </a:txBody>
                  <a:tcPr/>
                </a:tc>
              </a:tr>
              <a:tr h="370840">
                <a:tc>
                  <a:txBody>
                    <a:bodyPr/>
                    <a:lstStyle/>
                    <a:p>
                      <a:r>
                        <a:rPr kumimoji="1" lang="en-US" altLang="ja-JP" dirty="0" smtClean="0"/>
                        <a:t>7</a:t>
                      </a:r>
                      <a:endParaRPr kumimoji="1" lang="ja-JP" altLang="en-US" dirty="0"/>
                    </a:p>
                  </a:txBody>
                  <a:tcPr/>
                </a:tc>
                <a:tc>
                  <a:txBody>
                    <a:bodyPr/>
                    <a:lstStyle/>
                    <a:p>
                      <a:r>
                        <a:rPr kumimoji="1" lang="ja-JP" altLang="en-US" dirty="0" smtClean="0"/>
                        <a:t>情報影響力</a:t>
                      </a:r>
                      <a:endParaRPr kumimoji="1" lang="ja-JP" altLang="en-US" dirty="0"/>
                    </a:p>
                  </a:txBody>
                  <a:tcPr/>
                </a:tc>
                <a:tc>
                  <a:txBody>
                    <a:bodyPr/>
                    <a:lstStyle/>
                    <a:p>
                      <a:r>
                        <a:rPr kumimoji="1" lang="ja-JP" altLang="en-US" dirty="0" smtClean="0"/>
                        <a:t>説得力ある情報の提示</a:t>
                      </a:r>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ja-JP" altLang="en-US" dirty="0" smtClean="0"/>
                        <a:t>対人関係影響力</a:t>
                      </a:r>
                      <a:endParaRPr kumimoji="1" lang="ja-JP" altLang="en-US" dirty="0"/>
                    </a:p>
                  </a:txBody>
                  <a:tcPr/>
                </a:tc>
                <a:tc>
                  <a:txBody>
                    <a:bodyPr/>
                    <a:lstStyle/>
                    <a:p>
                      <a:r>
                        <a:rPr kumimoji="1" lang="ja-JP" altLang="en-US" dirty="0" smtClean="0"/>
                        <a:t>コネクション</a:t>
                      </a:r>
                      <a:endParaRPr kumimoji="1" lang="ja-JP" altLang="en-US" dirty="0"/>
                    </a:p>
                  </a:txBody>
                  <a:tcPr/>
                </a:tc>
              </a:tr>
              <a:tr h="370840">
                <a:tc>
                  <a:txBody>
                    <a:bodyPr/>
                    <a:lstStyle/>
                    <a:p>
                      <a:r>
                        <a:rPr kumimoji="1" lang="en-US" altLang="ja-JP" dirty="0" smtClean="0"/>
                        <a:t>9</a:t>
                      </a:r>
                      <a:endParaRPr kumimoji="1" lang="ja-JP" altLang="en-US" dirty="0"/>
                    </a:p>
                  </a:txBody>
                  <a:tcPr/>
                </a:tc>
                <a:tc>
                  <a:txBody>
                    <a:bodyPr/>
                    <a:lstStyle/>
                    <a:p>
                      <a:r>
                        <a:rPr kumimoji="1" lang="ja-JP" altLang="en-US" dirty="0" smtClean="0"/>
                        <a:t>共感喚起影響力</a:t>
                      </a:r>
                      <a:endParaRPr kumimoji="1" lang="ja-JP" altLang="en-US" dirty="0"/>
                    </a:p>
                  </a:txBody>
                  <a:tcPr/>
                </a:tc>
                <a:tc>
                  <a:txBody>
                    <a:bodyPr/>
                    <a:lstStyle/>
                    <a:p>
                      <a:r>
                        <a:rPr kumimoji="1" lang="ja-JP" altLang="en-US" dirty="0" smtClean="0"/>
                        <a:t>苦境の提示</a:t>
                      </a:r>
                      <a:endParaRPr kumimoji="1" lang="ja-JP" altLang="en-US" dirty="0"/>
                    </a:p>
                  </a:txBody>
                  <a:tcPr/>
                </a:tc>
              </a:tr>
              <a:tr h="370840">
                <a:tc>
                  <a:txBody>
                    <a:bodyPr/>
                    <a:lstStyle/>
                    <a:p>
                      <a:r>
                        <a:rPr kumimoji="1" lang="en-US" altLang="ja-JP" dirty="0" smtClean="0"/>
                        <a:t>10</a:t>
                      </a:r>
                      <a:endParaRPr kumimoji="1" lang="ja-JP" altLang="en-US" dirty="0"/>
                    </a:p>
                  </a:txBody>
                  <a:tcPr/>
                </a:tc>
                <a:tc>
                  <a:txBody>
                    <a:bodyPr/>
                    <a:lstStyle/>
                    <a:p>
                      <a:r>
                        <a:rPr kumimoji="1" lang="ja-JP" altLang="en-US" dirty="0" smtClean="0"/>
                        <a:t>役割関係影響力</a:t>
                      </a:r>
                      <a:endParaRPr kumimoji="1" lang="ja-JP" altLang="en-US" dirty="0"/>
                    </a:p>
                  </a:txBody>
                  <a:tcPr/>
                </a:tc>
                <a:tc>
                  <a:txBody>
                    <a:bodyPr/>
                    <a:lstStyle/>
                    <a:p>
                      <a:r>
                        <a:rPr kumimoji="1" lang="ja-JP" altLang="en-US" dirty="0" smtClean="0"/>
                        <a:t>役割に基づいた要求</a:t>
                      </a:r>
                      <a:endParaRPr kumimoji="1" lang="ja-JP" altLang="en-US" dirty="0"/>
                    </a:p>
                  </a:txBody>
                  <a:tcPr/>
                </a:tc>
              </a:tr>
            </a:tbl>
          </a:graphicData>
        </a:graphic>
      </p:graphicFrame>
      <p:sp>
        <p:nvSpPr>
          <p:cNvPr id="8" name="正方形/長方形 7"/>
          <p:cNvSpPr/>
          <p:nvPr/>
        </p:nvSpPr>
        <p:spPr>
          <a:xfrm>
            <a:off x="2071670" y="5786454"/>
            <a:ext cx="6215090" cy="646331"/>
          </a:xfrm>
          <a:prstGeom prst="rect">
            <a:avLst/>
          </a:prstGeom>
        </p:spPr>
        <p:txBody>
          <a:bodyPr wrap="square">
            <a:spAutoFit/>
          </a:bodyPr>
          <a:lstStyle/>
          <a:p>
            <a:r>
              <a:rPr lang="ja-JP" altLang="en-US" dirty="0" smtClean="0"/>
              <a:t>基本は賞罰であり、その上に３～６の影響力が形成される。</a:t>
            </a:r>
            <a:endParaRPr lang="en-US" altLang="ja-JP" dirty="0" smtClean="0"/>
          </a:p>
          <a:p>
            <a:r>
              <a:rPr lang="ja-JP" altLang="en-US" dirty="0" smtClean="0"/>
              <a:t>７～１０は影響する人がリソースを持たない場合の影響力</a:t>
            </a:r>
            <a:endParaRPr lang="ja-JP"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ある人を好きになる要因</a:t>
            </a:r>
            <a:endParaRPr kumimoji="1" lang="ja-JP" altLang="en-US" dirty="0"/>
          </a:p>
        </p:txBody>
      </p:sp>
      <p:sp>
        <p:nvSpPr>
          <p:cNvPr id="4" name="正方形/長方形 3"/>
          <p:cNvSpPr/>
          <p:nvPr/>
        </p:nvSpPr>
        <p:spPr>
          <a:xfrm>
            <a:off x="1428728" y="2571744"/>
            <a:ext cx="6072214" cy="1815882"/>
          </a:xfrm>
          <a:prstGeom prst="rect">
            <a:avLst/>
          </a:prstGeom>
        </p:spPr>
        <p:txBody>
          <a:bodyPr wrap="square">
            <a:spAutoFit/>
          </a:bodyPr>
          <a:lstStyle/>
          <a:p>
            <a:r>
              <a:rPr lang="ja-JP" altLang="en-US" sz="2800" dirty="0" smtClean="0"/>
              <a:t>（</a:t>
            </a:r>
            <a:r>
              <a:rPr lang="en-US" altLang="ja-JP" sz="2800" dirty="0" smtClean="0"/>
              <a:t>a</a:t>
            </a:r>
            <a:r>
              <a:rPr lang="ja-JP" altLang="en-US" sz="2800" dirty="0" smtClean="0"/>
              <a:t>）近接性「近くにいる人、好きになる」</a:t>
            </a:r>
            <a:br>
              <a:rPr lang="ja-JP" altLang="en-US" sz="2800" dirty="0" smtClean="0"/>
            </a:br>
            <a:r>
              <a:rPr lang="ja-JP" altLang="en-US" sz="2800" dirty="0" smtClean="0"/>
              <a:t>（</a:t>
            </a:r>
            <a:r>
              <a:rPr lang="en-US" altLang="ja-JP" sz="2800" dirty="0" smtClean="0"/>
              <a:t>b</a:t>
            </a:r>
            <a:r>
              <a:rPr lang="ja-JP" altLang="en-US" sz="2800" dirty="0" smtClean="0"/>
              <a:t>）容貌「見た目を整え、好印象」</a:t>
            </a:r>
            <a:br>
              <a:rPr lang="ja-JP" altLang="en-US" sz="2800" dirty="0" smtClean="0"/>
            </a:br>
            <a:r>
              <a:rPr lang="ja-JP" altLang="en-US" sz="2800" dirty="0" smtClean="0"/>
              <a:t>（</a:t>
            </a:r>
            <a:r>
              <a:rPr lang="en-US" altLang="ja-JP" sz="2800" dirty="0" smtClean="0"/>
              <a:t>c</a:t>
            </a:r>
            <a:r>
              <a:rPr lang="ja-JP" altLang="en-US" sz="2800" dirty="0" smtClean="0"/>
              <a:t>）類似性「似ている人に惹かれてる」</a:t>
            </a:r>
            <a:br>
              <a:rPr lang="ja-JP" altLang="en-US" sz="2800" dirty="0" smtClean="0"/>
            </a:br>
            <a:r>
              <a:rPr lang="ja-JP" altLang="en-US" sz="2800" dirty="0" smtClean="0"/>
              <a:t>（</a:t>
            </a:r>
            <a:r>
              <a:rPr lang="en-US" altLang="ja-JP" sz="2800" dirty="0" smtClean="0"/>
              <a:t>d</a:t>
            </a:r>
            <a:r>
              <a:rPr lang="ja-JP" altLang="en-US" sz="2800" dirty="0" smtClean="0"/>
              <a:t>）返報性「好意を示して、いい関係」</a:t>
            </a:r>
            <a:endParaRPr lang="ja-JP" alt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社会的手抜きが起きる条件</a:t>
            </a:r>
            <a:endParaRPr kumimoji="1" lang="ja-JP" altLang="en-US" dirty="0"/>
          </a:p>
        </p:txBody>
      </p:sp>
      <p:sp>
        <p:nvSpPr>
          <p:cNvPr id="4" name="正方形/長方形 3"/>
          <p:cNvSpPr/>
          <p:nvPr/>
        </p:nvSpPr>
        <p:spPr>
          <a:xfrm>
            <a:off x="785786" y="2000240"/>
            <a:ext cx="7715304" cy="2677656"/>
          </a:xfrm>
          <a:prstGeom prst="rect">
            <a:avLst/>
          </a:prstGeom>
        </p:spPr>
        <p:txBody>
          <a:bodyPr wrap="square">
            <a:spAutoFit/>
          </a:bodyPr>
          <a:lstStyle/>
          <a:p>
            <a:r>
              <a:rPr lang="ja-JP" altLang="en-US" sz="2400" dirty="0" smtClean="0"/>
              <a:t>・行為者にとって課題がつまらなく、重要でない。</a:t>
            </a:r>
            <a:br>
              <a:rPr lang="ja-JP" altLang="en-US" sz="2400" dirty="0" smtClean="0"/>
            </a:br>
            <a:r>
              <a:rPr lang="ja-JP" altLang="en-US" sz="2400" dirty="0" smtClean="0"/>
              <a:t>・課題が簡単である（多くの努力や技術が必要とされない）</a:t>
            </a:r>
            <a:br>
              <a:rPr lang="ja-JP" altLang="en-US" sz="2400" dirty="0" smtClean="0"/>
            </a:br>
            <a:r>
              <a:rPr lang="ja-JP" altLang="en-US" sz="2400" dirty="0" smtClean="0"/>
              <a:t>・各行為者がまったく同じ課題を行う</a:t>
            </a:r>
            <a:br>
              <a:rPr lang="ja-JP" altLang="en-US" sz="2400" dirty="0" smtClean="0"/>
            </a:br>
            <a:r>
              <a:rPr lang="ja-JP" altLang="en-US" sz="2400" dirty="0" smtClean="0"/>
              <a:t>・一緒に課題を行う他者が見知らぬ人である</a:t>
            </a:r>
            <a:br>
              <a:rPr lang="ja-JP" altLang="en-US" sz="2400" dirty="0" smtClean="0"/>
            </a:br>
            <a:r>
              <a:rPr lang="ja-JP" altLang="en-US" sz="2400" dirty="0" smtClean="0"/>
              <a:t>・自分以外の他者の作業能力が高いと期待される</a:t>
            </a:r>
            <a:br>
              <a:rPr lang="ja-JP" altLang="en-US" sz="2400" dirty="0" smtClean="0"/>
            </a:br>
            <a:r>
              <a:rPr lang="ja-JP" altLang="en-US" sz="2400" dirty="0" smtClean="0"/>
              <a:t>・男性である</a:t>
            </a:r>
            <a:br>
              <a:rPr lang="ja-JP" altLang="en-US" sz="2400" dirty="0" smtClean="0"/>
            </a:br>
            <a:r>
              <a:rPr lang="ja-JP" altLang="en-US" sz="2400" dirty="0" smtClean="0"/>
              <a:t>・西洋文化圏である</a:t>
            </a:r>
            <a:endParaRPr lang="ja-JP"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02" y="116632"/>
            <a:ext cx="8866494" cy="652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544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smtClean="0"/>
              <a:t>集団になると極端な意見になる集団極性化現象</a:t>
            </a:r>
            <a:endParaRPr lang="en-US" altLang="ja-JP" dirty="0" smtClean="0"/>
          </a:p>
          <a:p>
            <a:r>
              <a:rPr lang="ja-JP" altLang="en-US" dirty="0" smtClean="0"/>
              <a:t>偶然聞いた話は信憑性が高い「漏れ聞き効果」</a:t>
            </a:r>
            <a:endParaRPr lang="en-US" altLang="ja-JP" dirty="0" smtClean="0"/>
          </a:p>
          <a:p>
            <a:r>
              <a:rPr lang="ja-JP" altLang="en-US" dirty="0" smtClean="0"/>
              <a:t>長い話をする場合は最初と最後が強く印象に残るという初頭効果と新近効果</a:t>
            </a:r>
            <a:endParaRPr lang="en-US" altLang="ja-JP" dirty="0" smtClean="0"/>
          </a:p>
          <a:p>
            <a:endParaRPr kumimoji="1" lang="en-US" altLang="ja-JP" dirty="0" smtClean="0"/>
          </a:p>
          <a:p>
            <a:r>
              <a:rPr lang="ja-JP" altLang="en-US" dirty="0" smtClean="0"/>
              <a:t>詳しくは「社会心理学」</a:t>
            </a:r>
            <a:endParaRPr kumimoji="1" lang="ja-JP"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pPr eaLnBrk="1" hangingPunct="1"/>
            <a:r>
              <a:rPr lang="ja-JP" altLang="en-US" smtClean="0"/>
              <a:t>本日のまとめ</a:t>
            </a:r>
          </a:p>
        </p:txBody>
      </p:sp>
      <p:sp>
        <p:nvSpPr>
          <p:cNvPr id="40963" name="コンテンツ プレースホルダ 2"/>
          <p:cNvSpPr>
            <a:spLocks noGrp="1"/>
          </p:cNvSpPr>
          <p:nvPr>
            <p:ph idx="1"/>
          </p:nvPr>
        </p:nvSpPr>
        <p:spPr>
          <a:xfrm>
            <a:off x="457200" y="1285875"/>
            <a:ext cx="4757738" cy="5357813"/>
          </a:xfrm>
          <a:solidFill>
            <a:srgbClr val="FFFF00"/>
          </a:solidFill>
        </p:spPr>
        <p:txBody>
          <a:bodyPr/>
          <a:lstStyle/>
          <a:p>
            <a:pPr eaLnBrk="1" hangingPunct="1"/>
            <a:r>
              <a:rPr lang="ja-JP" altLang="en-US" sz="2800" smtClean="0"/>
              <a:t>スモールワールドの理論</a:t>
            </a:r>
          </a:p>
          <a:p>
            <a:pPr eaLnBrk="1" hangingPunct="1"/>
            <a:r>
              <a:rPr lang="ja-JP" altLang="en-US" sz="2800" smtClean="0"/>
              <a:t>弱い紐帯の理論</a:t>
            </a:r>
          </a:p>
          <a:p>
            <a:pPr eaLnBrk="1" hangingPunct="1"/>
            <a:r>
              <a:rPr lang="ja-JP" altLang="en-US" sz="2800" smtClean="0"/>
              <a:t>構造的空隙の理論</a:t>
            </a:r>
          </a:p>
          <a:p>
            <a:pPr eaLnBrk="1" hangingPunct="1"/>
            <a:r>
              <a:rPr lang="ja-JP" altLang="en-US" sz="2800" smtClean="0"/>
              <a:t>信頼の解き放ちの理論</a:t>
            </a:r>
          </a:p>
          <a:p>
            <a:pPr eaLnBrk="1" hangingPunct="1"/>
            <a:r>
              <a:rPr lang="ja-JP" altLang="en-US" sz="2800" smtClean="0"/>
              <a:t>適正規模</a:t>
            </a:r>
            <a:r>
              <a:rPr lang="en-US" altLang="ja-JP" sz="2800" smtClean="0"/>
              <a:t>150</a:t>
            </a:r>
            <a:r>
              <a:rPr lang="ja-JP" altLang="en-US" sz="2800" smtClean="0"/>
              <a:t>人説</a:t>
            </a:r>
          </a:p>
          <a:p>
            <a:pPr eaLnBrk="1" hangingPunct="1"/>
            <a:r>
              <a:rPr lang="en-US" altLang="ja-JP" sz="2800" smtClean="0"/>
              <a:t>BA</a:t>
            </a:r>
            <a:r>
              <a:rPr lang="ja-JP" altLang="en-US" sz="2800" smtClean="0"/>
              <a:t>モデルの理論</a:t>
            </a:r>
            <a:endParaRPr lang="en-US" altLang="ja-JP" sz="2800" smtClean="0"/>
          </a:p>
          <a:p>
            <a:pPr eaLnBrk="1" hangingPunct="1"/>
            <a:r>
              <a:rPr lang="ja-JP" altLang="en-US" sz="2800" smtClean="0"/>
              <a:t>日本家屋の仕切りの知</a:t>
            </a:r>
          </a:p>
          <a:p>
            <a:pPr eaLnBrk="1" hangingPunct="1"/>
            <a:r>
              <a:rPr lang="ja-JP" altLang="en-US" sz="2800" smtClean="0"/>
              <a:t>見えざる大学の理論</a:t>
            </a:r>
          </a:p>
          <a:p>
            <a:pPr eaLnBrk="1" hangingPunct="1"/>
            <a:r>
              <a:rPr lang="ja-JP" altLang="en-US" sz="2800" smtClean="0"/>
              <a:t>パーコレーションの理論</a:t>
            </a:r>
          </a:p>
          <a:p>
            <a:pPr eaLnBrk="1" hangingPunct="1"/>
            <a:r>
              <a:rPr lang="ja-JP" altLang="en-US" sz="2800" smtClean="0"/>
              <a:t>賢い集団の理論</a:t>
            </a:r>
          </a:p>
          <a:p>
            <a:pPr eaLnBrk="1" hangingPunct="1"/>
            <a:endParaRPr lang="ja-JP" altLang="en-US" smtClean="0"/>
          </a:p>
        </p:txBody>
      </p:sp>
      <p:sp>
        <p:nvSpPr>
          <p:cNvPr id="4" name="正方形/長方形 3"/>
          <p:cNvSpPr/>
          <p:nvPr/>
        </p:nvSpPr>
        <p:spPr>
          <a:xfrm>
            <a:off x="6286500" y="1214438"/>
            <a:ext cx="2643188" cy="2643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smtClean="0"/>
              <a:t>インターネット上の</a:t>
            </a:r>
            <a:endParaRPr lang="en-US" altLang="ja-JP" sz="3200" dirty="0" smtClean="0"/>
          </a:p>
          <a:p>
            <a:pPr algn="ctr">
              <a:defRPr/>
            </a:pPr>
            <a:r>
              <a:rPr lang="ja-JP" altLang="en-US" sz="3200" dirty="0" smtClean="0"/>
              <a:t>ソーシャルネットワーク</a:t>
            </a:r>
            <a:endParaRPr lang="en-US" altLang="ja-JP" sz="3200" dirty="0" smtClean="0"/>
          </a:p>
          <a:p>
            <a:pPr algn="ctr">
              <a:defRPr/>
            </a:pPr>
            <a:r>
              <a:rPr lang="ja-JP" altLang="en-US" sz="3200" dirty="0" smtClean="0"/>
              <a:t>活用</a:t>
            </a:r>
            <a:endParaRPr lang="ja-JP" altLang="en-US" sz="3200" dirty="0"/>
          </a:p>
        </p:txBody>
      </p:sp>
      <p:sp>
        <p:nvSpPr>
          <p:cNvPr id="5" name="ストライプ矢印 4"/>
          <p:cNvSpPr/>
          <p:nvPr/>
        </p:nvSpPr>
        <p:spPr>
          <a:xfrm>
            <a:off x="4929188" y="2000250"/>
            <a:ext cx="977900" cy="48418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ストライプ矢印 5"/>
          <p:cNvSpPr/>
          <p:nvPr/>
        </p:nvSpPr>
        <p:spPr>
          <a:xfrm rot="5400000">
            <a:off x="7358063" y="3929063"/>
            <a:ext cx="571500" cy="5715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643570" y="4429132"/>
            <a:ext cx="3286118" cy="22145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t>集合知による</a:t>
            </a:r>
            <a:endParaRPr lang="en-US" altLang="ja-JP" sz="2800" dirty="0" smtClean="0"/>
          </a:p>
          <a:p>
            <a:pPr algn="ctr">
              <a:defRPr/>
            </a:pPr>
            <a:r>
              <a:rPr lang="ja-JP" altLang="en-US" sz="2800" dirty="0" smtClean="0"/>
              <a:t>知識創造の時代へ</a:t>
            </a:r>
            <a:endParaRPr lang="en-US" altLang="ja-JP" sz="2800" dirty="0" smtClean="0"/>
          </a:p>
          <a:p>
            <a:pPr algn="ctr">
              <a:defRPr/>
            </a:pPr>
            <a:r>
              <a:rPr lang="en-US" altLang="ja-JP" sz="2800" dirty="0" smtClean="0"/>
              <a:t>Being </a:t>
            </a:r>
            <a:r>
              <a:rPr lang="en-US" altLang="ja-JP" sz="2800" dirty="0"/>
              <a:t>Digital(NN)</a:t>
            </a:r>
          </a:p>
          <a:p>
            <a:pPr algn="ctr">
              <a:defRPr/>
            </a:pPr>
            <a:r>
              <a:rPr lang="en-US" altLang="ja-JP" sz="2800" dirty="0"/>
              <a:t>Being Social</a:t>
            </a:r>
            <a:endParaRPr lang="ja-JP" alt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つながり</a:t>
            </a:r>
            <a:r>
              <a:rPr lang="en-US" altLang="ja-JP" dirty="0" smtClean="0"/>
              <a:t/>
            </a:r>
            <a:br>
              <a:rPr lang="en-US" altLang="ja-JP" dirty="0" smtClean="0"/>
            </a:br>
            <a:r>
              <a:rPr lang="ja-JP" altLang="en-US" dirty="0" smtClean="0"/>
              <a:t>社会的ネットワークの驚くべき力</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pic>
        <p:nvPicPr>
          <p:cNvPr id="61442" name="Picture 2" descr="51sGZ8nO08L__AA300_.jpg">
            <a:hlinkClick r:id="rId2"/>
          </p:cNvPr>
          <p:cNvPicPr>
            <a:picLocks noChangeAspect="1" noChangeArrowheads="1"/>
          </p:cNvPicPr>
          <p:nvPr/>
        </p:nvPicPr>
        <p:blipFill>
          <a:blip r:embed="rId3" cstate="print"/>
          <a:srcRect/>
          <a:stretch>
            <a:fillRect/>
          </a:stretch>
        </p:blipFill>
        <p:spPr bwMode="auto">
          <a:xfrm>
            <a:off x="395536" y="1772816"/>
            <a:ext cx="4320480" cy="4320480"/>
          </a:xfrm>
          <a:prstGeom prst="rect">
            <a:avLst/>
          </a:prstGeom>
          <a:noFill/>
        </p:spPr>
      </p:pic>
      <p:sp>
        <p:nvSpPr>
          <p:cNvPr id="6" name="正方形/長方形 5"/>
          <p:cNvSpPr/>
          <p:nvPr/>
        </p:nvSpPr>
        <p:spPr>
          <a:xfrm>
            <a:off x="4355976" y="2060848"/>
            <a:ext cx="4572000" cy="3785652"/>
          </a:xfrm>
          <a:prstGeom prst="rect">
            <a:avLst/>
          </a:prstGeom>
        </p:spPr>
        <p:txBody>
          <a:bodyPr>
            <a:spAutoFit/>
          </a:bodyPr>
          <a:lstStyle/>
          <a:p>
            <a:r>
              <a:rPr lang="ja-JP" altLang="en-US" sz="2000" dirty="0" smtClean="0"/>
              <a:t>人脈の科学の本。六次の隔たり（友人を</a:t>
            </a:r>
            <a:r>
              <a:rPr lang="en-US" altLang="ja-JP" sz="2000" dirty="0" smtClean="0"/>
              <a:t>6</a:t>
            </a:r>
            <a:r>
              <a:rPr lang="ja-JP" altLang="en-US" sz="2000" dirty="0" smtClean="0"/>
              <a:t>人たどると世界がつながる）と三次の影響（友人の友人の友人にまで影響力は及ぶ）が、社会的ネットワークの普遍的な動作原理であることを再認識させられる本。ソーシャルネットワーク研究の一般書では、現時点での決定版といってよさそうな濃い内容。社会的ネットワークは、情報だけでなく笑いの感情、幸福感、孤独感、性行動、離婚、健康、自殺、肥満、喫煙、禁煙、投票、病原菌など驚くほど多くのものを伝播させる系であることが明かされる。</a:t>
            </a:r>
            <a:endParaRPr lang="ja-JP" altLang="en-US" sz="2000" dirty="0"/>
          </a:p>
        </p:txBody>
      </p:sp>
    </p:spTree>
    <p:extLst>
      <p:ext uri="{BB962C8B-B14F-4D97-AF65-F5344CB8AC3E}">
        <p14:creationId xmlns:p14="http://schemas.microsoft.com/office/powerpoint/2010/main" val="21182472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3"/>
          <p:cNvSpPr>
            <a:spLocks noGrp="1"/>
          </p:cNvSpPr>
          <p:nvPr>
            <p:ph type="title"/>
          </p:nvPr>
        </p:nvSpPr>
        <p:spPr/>
        <p:txBody>
          <a:bodyPr/>
          <a:lstStyle/>
          <a:p>
            <a:pPr eaLnBrk="1" hangingPunct="1"/>
            <a:r>
              <a:rPr lang="ja-JP" altLang="en-US" dirty="0" smtClean="0"/>
              <a:t>人を助けるとはどういうことか</a:t>
            </a:r>
          </a:p>
        </p:txBody>
      </p:sp>
      <p:sp>
        <p:nvSpPr>
          <p:cNvPr id="5" name="コンテンツ プレースホルダ 4"/>
          <p:cNvSpPr>
            <a:spLocks noGrp="1"/>
          </p:cNvSpPr>
          <p:nvPr>
            <p:ph sz="half" idx="1"/>
          </p:nvPr>
        </p:nvSpPr>
        <p:spPr/>
        <p:txBody>
          <a:bodyPr rtlCol="0">
            <a:normAutofit lnSpcReduction="10000"/>
          </a:bodyPr>
          <a:lstStyle/>
          <a:p>
            <a:pPr eaLnBrk="1" fontAlgn="auto" hangingPunct="1">
              <a:spcAft>
                <a:spcPts val="0"/>
              </a:spcAft>
              <a:defRPr/>
            </a:pPr>
            <a:r>
              <a:rPr lang="ja-JP" altLang="en-US" dirty="0" smtClean="0"/>
              <a:t>Ｄｉｖｅｒｓｉｔｙ </a:t>
            </a:r>
            <a:r>
              <a:rPr lang="en-US" altLang="ja-JP" dirty="0" smtClean="0"/>
              <a:t>and Inclusion</a:t>
            </a:r>
          </a:p>
          <a:p>
            <a:pPr eaLnBrk="1" fontAlgn="auto" hangingPunct="1">
              <a:spcAft>
                <a:spcPts val="0"/>
              </a:spcAft>
              <a:defRPr/>
            </a:pPr>
            <a:r>
              <a:rPr lang="ja-JP" altLang="en-US" dirty="0" smtClean="0"/>
              <a:t>誰も排除しない原則が知識流通を加速する</a:t>
            </a:r>
            <a:endParaRPr lang="en-US" altLang="ja-JP" dirty="0" smtClean="0"/>
          </a:p>
          <a:p>
            <a:pPr eaLnBrk="1" fontAlgn="auto" hangingPunct="1">
              <a:spcAft>
                <a:spcPts val="0"/>
              </a:spcAft>
              <a:defRPr/>
            </a:pPr>
            <a:r>
              <a:rPr lang="ja-JP" altLang="en-US" dirty="0" smtClean="0"/>
              <a:t>社会経済と面目保持（Ｆａｃｅｗｏｒｋ）が協力関係の基本</a:t>
            </a:r>
            <a:endParaRPr lang="en-US" altLang="ja-JP" dirty="0" smtClean="0"/>
          </a:p>
          <a:p>
            <a:pPr eaLnBrk="1" fontAlgn="auto" hangingPunct="1">
              <a:spcAft>
                <a:spcPts val="0"/>
              </a:spcAft>
              <a:defRPr/>
            </a:pPr>
            <a:r>
              <a:rPr lang="ja-JP" altLang="en-US" dirty="0" smtClean="0"/>
              <a:t>助ける人＝一段高い、助けられる人＝一段低い、を心理的に均衡させる</a:t>
            </a: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endParaRPr lang="ja-JP" altLang="en-US" dirty="0" smtClean="0"/>
          </a:p>
          <a:p>
            <a:pPr eaLnBrk="1" fontAlgn="auto" hangingPunct="1">
              <a:spcAft>
                <a:spcPts val="0"/>
              </a:spcAft>
              <a:defRPr/>
            </a:pPr>
            <a:endParaRPr lang="ja-JP" altLang="en-US" dirty="0"/>
          </a:p>
        </p:txBody>
      </p:sp>
      <p:pic>
        <p:nvPicPr>
          <p:cNvPr id="51204" name="コンテンツ プレースホルダ 6" descr="513H4Y5e8VL__SS500_.jpg"/>
          <p:cNvPicPr>
            <a:picLocks noGrp="1" noChangeAspect="1"/>
          </p:cNvPicPr>
          <p:nvPr>
            <p:ph sz="half" idx="2"/>
          </p:nvPr>
        </p:nvPicPr>
        <p:blipFill>
          <a:blip r:embed="rId3" cstate="print"/>
          <a:srcRect/>
          <a:stretch>
            <a:fillRect/>
          </a:stretch>
        </p:blipFill>
        <p:spPr>
          <a:xfrm>
            <a:off x="4618038" y="1643063"/>
            <a:ext cx="4525962" cy="4525962"/>
          </a:xfrm>
        </p:spPr>
      </p:pic>
    </p:spTree>
    <p:extLst>
      <p:ext uri="{BB962C8B-B14F-4D97-AF65-F5344CB8AC3E}">
        <p14:creationId xmlns:p14="http://schemas.microsoft.com/office/powerpoint/2010/main" val="40617169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ja-JP" altLang="en-US" dirty="0" smtClean="0"/>
              <a:t>閉じこもるインターネット</a:t>
            </a:r>
            <a:r>
              <a:rPr lang="en-US" altLang="ja-JP" dirty="0" smtClean="0"/>
              <a:t/>
            </a:r>
            <a:br>
              <a:rPr lang="en-US" altLang="ja-JP" dirty="0" smtClean="0"/>
            </a:br>
            <a:r>
              <a:rPr lang="ja-JP" altLang="en-US" sz="3600" dirty="0" smtClean="0"/>
              <a:t>グーグル・パーソナライズ・民主主義</a:t>
            </a:r>
            <a:endParaRPr kumimoji="1" lang="ja-JP" altLang="en-US" sz="3600" dirty="0"/>
          </a:p>
        </p:txBody>
      </p:sp>
      <p:pic>
        <p:nvPicPr>
          <p:cNvPr id="1331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30765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412776"/>
            <a:ext cx="4792663"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393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endParaRPr lang="ja-JP" altLang="en-US" smtClean="0"/>
          </a:p>
        </p:txBody>
      </p:sp>
      <p:pic>
        <p:nvPicPr>
          <p:cNvPr id="4099" name="コンテンツ プレースホルダ 3" descr="mixigraph0805.jpg"/>
          <p:cNvPicPr>
            <a:picLocks noGrp="1" noChangeAspect="1"/>
          </p:cNvPicPr>
          <p:nvPr>
            <p:ph idx="1"/>
          </p:nvPr>
        </p:nvPicPr>
        <p:blipFill>
          <a:blip r:embed="rId3" cstate="print"/>
          <a:srcRect/>
          <a:stretch>
            <a:fillRect/>
          </a:stretch>
        </p:blipFill>
        <p:spPr>
          <a:xfrm>
            <a:off x="-295275" y="0"/>
            <a:ext cx="9439275"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r>
              <a:rPr lang="ja-JP" altLang="en-US" smtClean="0"/>
              <a:t>企業の資本は４つ</a:t>
            </a:r>
          </a:p>
        </p:txBody>
      </p:sp>
      <p:sp>
        <p:nvSpPr>
          <p:cNvPr id="3" name="コンテンツ プレースホルダ 2"/>
          <p:cNvSpPr>
            <a:spLocks noGrp="1"/>
          </p:cNvSpPr>
          <p:nvPr>
            <p:ph idx="1"/>
          </p:nvPr>
        </p:nvSpPr>
        <p:spPr/>
        <p:txBody>
          <a:bodyPr>
            <a:normAutofit/>
          </a:bodyPr>
          <a:lstStyle/>
          <a:p>
            <a:pPr eaLnBrk="1" hangingPunct="1">
              <a:lnSpc>
                <a:spcPct val="90000"/>
              </a:lnSpc>
            </a:pPr>
            <a:r>
              <a:rPr lang="zh-TW" altLang="en-US" smtClean="0"/>
              <a:t>経済的資本（資金）</a:t>
            </a:r>
            <a:endParaRPr lang="en-US" altLang="zh-TW" smtClean="0"/>
          </a:p>
          <a:p>
            <a:pPr eaLnBrk="1" hangingPunct="1">
              <a:lnSpc>
                <a:spcPct val="90000"/>
              </a:lnSpc>
            </a:pPr>
            <a:endParaRPr lang="zh-TW" altLang="en-US" smtClean="0"/>
          </a:p>
          <a:p>
            <a:pPr eaLnBrk="1" hangingPunct="1">
              <a:lnSpc>
                <a:spcPct val="90000"/>
              </a:lnSpc>
            </a:pPr>
            <a:r>
              <a:rPr lang="zh-TW" altLang="en-US" smtClean="0"/>
              <a:t>人的資本（人材）</a:t>
            </a:r>
            <a:endParaRPr lang="en-US" altLang="zh-TW" smtClean="0"/>
          </a:p>
          <a:p>
            <a:pPr eaLnBrk="1" hangingPunct="1">
              <a:lnSpc>
                <a:spcPct val="90000"/>
              </a:lnSpc>
            </a:pPr>
            <a:endParaRPr lang="zh-TW" altLang="en-US" smtClean="0"/>
          </a:p>
          <a:p>
            <a:pPr eaLnBrk="1" hangingPunct="1">
              <a:lnSpc>
                <a:spcPct val="90000"/>
              </a:lnSpc>
            </a:pPr>
            <a:r>
              <a:rPr lang="zh-TW" altLang="en-US" smtClean="0"/>
              <a:t>文化資本（風土）</a:t>
            </a:r>
          </a:p>
          <a:p>
            <a:pPr eaLnBrk="1" hangingPunct="1">
              <a:lnSpc>
                <a:spcPct val="90000"/>
              </a:lnSpc>
            </a:pPr>
            <a:endParaRPr lang="en-US" altLang="zh-TW" smtClean="0">
              <a:solidFill>
                <a:srgbClr val="FF0000"/>
              </a:solidFill>
            </a:endParaRPr>
          </a:p>
          <a:p>
            <a:pPr eaLnBrk="1" hangingPunct="1">
              <a:lnSpc>
                <a:spcPct val="90000"/>
              </a:lnSpc>
            </a:pPr>
            <a:r>
              <a:rPr lang="zh-TW" altLang="en-US" smtClean="0">
                <a:solidFill>
                  <a:srgbClr val="FF0000"/>
                </a:solidFill>
              </a:rPr>
              <a:t>社会的資本（人間関係）</a:t>
            </a:r>
            <a:endParaRPr lang="en-US" altLang="zh-TW" smtClean="0">
              <a:solidFill>
                <a:srgbClr val="FF0000"/>
              </a:solidFill>
            </a:endParaRPr>
          </a:p>
          <a:p>
            <a:pPr lvl="1" eaLnBrk="1" hangingPunct="1">
              <a:lnSpc>
                <a:spcPct val="90000"/>
              </a:lnSpc>
            </a:pPr>
            <a:r>
              <a:rPr lang="ja-JP" altLang="en-US" smtClean="0">
                <a:solidFill>
                  <a:srgbClr val="FF0000"/>
                </a:solidFill>
              </a:rPr>
              <a:t>ビジネス人脈、レピュテーション、コミュニティ</a:t>
            </a:r>
            <a:r>
              <a:rPr lang="en-US" altLang="ja-JP" smtClean="0">
                <a:solidFill>
                  <a:srgbClr val="FF0000"/>
                </a:solidFill>
              </a:rPr>
              <a:t>…….</a:t>
            </a:r>
            <a:endParaRPr lang="en-US" altLang="zh-TW" smtClean="0">
              <a:solidFill>
                <a:srgbClr val="FF0000"/>
              </a:solidFill>
            </a:endParaRPr>
          </a:p>
          <a:p>
            <a:pPr lvl="1" eaLnBrk="1" hangingPunct="1">
              <a:lnSpc>
                <a:spcPct val="90000"/>
              </a:lnSpc>
              <a:buFont typeface="Arial" pitchFamily="34" charset="0"/>
              <a:buNone/>
            </a:pPr>
            <a:endParaRPr lang="en-US" altLang="zh-TW" smtClean="0">
              <a:solidFill>
                <a:srgbClr val="FF0000"/>
              </a:solidFill>
            </a:endParaRPr>
          </a:p>
          <a:p>
            <a:pPr eaLnBrk="1" hangingPunct="1">
              <a:lnSpc>
                <a:spcPct val="90000"/>
              </a:lnSpc>
            </a:pPr>
            <a:endParaRPr lang="zh-TW" altLang="en-US" smtClean="0"/>
          </a:p>
          <a:p>
            <a:pPr eaLnBrk="1" hangingPunct="1">
              <a:lnSpc>
                <a:spcPct val="90000"/>
              </a:lnSpc>
            </a:pPr>
            <a:endParaRPr lang="ja-JP"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ソーシャルネットワークに関する</a:t>
            </a:r>
            <a:r>
              <a:rPr lang="en-US" altLang="ja-JP" dirty="0" smtClean="0"/>
              <a:t/>
            </a:r>
            <a:br>
              <a:rPr lang="en-US" altLang="ja-JP" dirty="0" smtClean="0"/>
            </a:br>
            <a:r>
              <a:rPr lang="ja-JP" altLang="en-US" dirty="0" smtClean="0"/>
              <a:t>さまざまな知見</a:t>
            </a:r>
          </a:p>
        </p:txBody>
      </p:sp>
      <p:sp>
        <p:nvSpPr>
          <p:cNvPr id="6147" name="コンテンツ プレースホルダ 2"/>
          <p:cNvSpPr>
            <a:spLocks noGrp="1"/>
          </p:cNvSpPr>
          <p:nvPr>
            <p:ph idx="1"/>
          </p:nvPr>
        </p:nvSpPr>
        <p:spPr/>
        <p:txBody>
          <a:bodyPr/>
          <a:lstStyle/>
          <a:p>
            <a:pPr eaLnBrk="1" hangingPunct="1"/>
            <a:r>
              <a:rPr lang="ja-JP" altLang="en-US" smtClean="0"/>
              <a:t>近年、ソーシャルネットワークのデジタル化によって、人脈が可視化され、研究しやすくなった。</a:t>
            </a:r>
            <a:endParaRPr lang="en-US" altLang="ja-JP" smtClean="0"/>
          </a:p>
          <a:p>
            <a:pPr eaLnBrk="1" hangingPunct="1"/>
            <a:r>
              <a:rPr lang="ja-JP" altLang="en-US" smtClean="0"/>
              <a:t>ブログや</a:t>
            </a:r>
            <a:r>
              <a:rPr lang="en-US" altLang="ja-JP" smtClean="0"/>
              <a:t>SNS</a:t>
            </a:r>
            <a:r>
              <a:rPr lang="ja-JP" altLang="en-US" smtClean="0"/>
              <a:t>、掲示板、チャット、メッセンジャー、</a:t>
            </a:r>
            <a:r>
              <a:rPr lang="en-US" altLang="ja-JP" smtClean="0"/>
              <a:t>Wikipedia</a:t>
            </a:r>
            <a:r>
              <a:rPr lang="ja-JP" altLang="en-US" smtClean="0"/>
              <a:t>など、メール以外のコミュニケーションツールが急速に普及。</a:t>
            </a:r>
            <a:endParaRPr lang="en-US" altLang="ja-JP" smtClean="0"/>
          </a:p>
          <a:p>
            <a:pPr eaLnBrk="1" hangingPunct="1"/>
            <a:r>
              <a:rPr lang="ja-JP" altLang="en-US" b="1" smtClean="0"/>
              <a:t>ソーシャルネットワークの研究を、どう企業経営に活用できるのか、を考える。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ja-JP" altLang="en-US" smtClean="0"/>
              <a:t>スモールワールド</a:t>
            </a:r>
          </a:p>
        </p:txBody>
      </p:sp>
      <p:sp>
        <p:nvSpPr>
          <p:cNvPr id="7171" name="Rectangle 5"/>
          <p:cNvSpPr>
            <a:spLocks noGrp="1" noChangeArrowheads="1"/>
          </p:cNvSpPr>
          <p:nvPr>
            <p:ph type="body" sz="half" idx="1"/>
          </p:nvPr>
        </p:nvSpPr>
        <p:spPr/>
        <p:txBody>
          <a:bodyPr>
            <a:normAutofit fontScale="92500"/>
          </a:bodyPr>
          <a:lstStyle/>
          <a:p>
            <a:pPr eaLnBrk="1" hangingPunct="1"/>
            <a:r>
              <a:rPr lang="ja-JP" altLang="en-US" smtClean="0"/>
              <a:t>「狭い世界ですから</a:t>
            </a:r>
            <a:r>
              <a:rPr lang="en-US" altLang="ja-JP" smtClean="0"/>
              <a:t>…</a:t>
            </a:r>
            <a:r>
              <a:rPr lang="ja-JP" altLang="en-US" smtClean="0"/>
              <a:t>」「小さな世界」</a:t>
            </a:r>
            <a:endParaRPr lang="en-US" altLang="ja-JP" smtClean="0"/>
          </a:p>
          <a:p>
            <a:pPr eaLnBrk="1" hangingPunct="1"/>
            <a:r>
              <a:rPr lang="ja-JP" altLang="en-US" smtClean="0"/>
              <a:t>社会学者スタンリー・ミルグラム</a:t>
            </a:r>
          </a:p>
          <a:p>
            <a:pPr lvl="1" eaLnBrk="1" hangingPunct="1"/>
            <a:r>
              <a:rPr lang="en-US" altLang="ja-JP" sz="1400" smtClean="0">
                <a:hlinkClick r:id="rId3"/>
              </a:rPr>
              <a:t>http://www.stanleymilgram.com/</a:t>
            </a:r>
            <a:endParaRPr lang="en-US" altLang="ja-JP" sz="1400" smtClean="0"/>
          </a:p>
          <a:p>
            <a:pPr lvl="1" eaLnBrk="1" hangingPunct="1"/>
            <a:endParaRPr lang="en-US" altLang="ja-JP" sz="1800" smtClean="0"/>
          </a:p>
          <a:p>
            <a:pPr eaLnBrk="1" hangingPunct="1"/>
            <a:r>
              <a:rPr lang="ja-JP" altLang="en-US" smtClean="0"/>
              <a:t>郵便物をランダム転送してどのようなネットワークが現れるかを研究した先駆者</a:t>
            </a:r>
          </a:p>
        </p:txBody>
      </p:sp>
      <p:pic>
        <p:nvPicPr>
          <p:cNvPr id="7172" name="コンテンツ プレースホルダ 5" descr="51S64EHWJ4L__SL500_AA240_.jpg"/>
          <p:cNvPicPr>
            <a:picLocks noGrp="1" noChangeAspect="1"/>
          </p:cNvPicPr>
          <p:nvPr>
            <p:ph sz="half" idx="2"/>
          </p:nvPr>
        </p:nvPicPr>
        <p:blipFill>
          <a:blip r:embed="rId4" cstate="print"/>
          <a:srcRect/>
          <a:stretch>
            <a:fillRect/>
          </a:stretch>
        </p:blipFill>
        <p:spPr>
          <a:xfrm>
            <a:off x="4929188" y="1928813"/>
            <a:ext cx="3786187" cy="378618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2873</Words>
  <Application>Microsoft Office PowerPoint</Application>
  <PresentationFormat>画面に合わせる (4:3)</PresentationFormat>
  <Paragraphs>319</Paragraphs>
  <Slides>54</Slides>
  <Notes>39</Notes>
  <HiddenSlides>0</HiddenSlides>
  <MMClips>0</MMClips>
  <ScaleCrop>false</ScaleCrop>
  <HeadingPairs>
    <vt:vector size="4" baseType="variant">
      <vt:variant>
        <vt:lpstr>テーマ</vt:lpstr>
      </vt:variant>
      <vt:variant>
        <vt:i4>1</vt:i4>
      </vt:variant>
      <vt:variant>
        <vt:lpstr>スライド タイトル</vt:lpstr>
      </vt:variant>
      <vt:variant>
        <vt:i4>54</vt:i4>
      </vt:variant>
    </vt:vector>
  </HeadingPairs>
  <TitlesOfParts>
    <vt:vector size="55" baseType="lpstr">
      <vt:lpstr>Office テーマ</vt:lpstr>
      <vt:lpstr>ソーシャルネットワークを 知識ネットワークに変える</vt:lpstr>
      <vt:lpstr>アツメル、ナラベル、ヒキダス、カキダス の4つのリサーチ能力の開発</vt:lpstr>
      <vt:lpstr>情報収集の方法</vt:lpstr>
      <vt:lpstr>本日の授業</vt:lpstr>
      <vt:lpstr>PowerPoint プレゼンテーション</vt:lpstr>
      <vt:lpstr>PowerPoint プレゼンテーション</vt:lpstr>
      <vt:lpstr>企業の資本は４つ</vt:lpstr>
      <vt:lpstr>ソーシャルネットワークに関する さまざまな知見</vt:lpstr>
      <vt:lpstr>スモールワールド</vt:lpstr>
      <vt:lpstr>Six Degrees?</vt:lpstr>
      <vt:lpstr>スケールフリーネットワーク？</vt:lpstr>
      <vt:lpstr>現実のネットワークの特徴</vt:lpstr>
      <vt:lpstr>「弱い紐帯の強み」 "The strength of weak ties" 説</vt:lpstr>
      <vt:lpstr>弱い紐帯の理論</vt:lpstr>
      <vt:lpstr>人脈の維持コスト</vt:lpstr>
      <vt:lpstr>インスタントメッセンジャーによる 弱い紐帯の維持と活性化</vt:lpstr>
      <vt:lpstr>インスタントメッセンジャーの魅力</vt:lpstr>
      <vt:lpstr>構造的空隙の理論</vt:lpstr>
      <vt:lpstr>誰がブリッジなのか？</vt:lpstr>
      <vt:lpstr>ボンドキャピタルとブリッジキャピタル</vt:lpstr>
      <vt:lpstr>信頼の解き放ちの理論</vt:lpstr>
      <vt:lpstr>信頼関係をベースに知識を蓄積</vt:lpstr>
      <vt:lpstr>どこまで内輪を広げる？ 適正規模150人説</vt:lpstr>
      <vt:lpstr>BAモデルの理論</vt:lpstr>
      <vt:lpstr>SNSコミュニティの創設</vt:lpstr>
      <vt:lpstr>見えざる大学の理論</vt:lpstr>
      <vt:lpstr>インフォーマル＝“裏”感覚が重要</vt:lpstr>
      <vt:lpstr>日本家屋のしきりを組織に</vt:lpstr>
      <vt:lpstr>情報のしきり</vt:lpstr>
      <vt:lpstr>パーコレーションの理論</vt:lpstr>
      <vt:lpstr>つながると全体の性質が変わる</vt:lpstr>
      <vt:lpstr>爆発的威力を発揮する可能性</vt:lpstr>
      <vt:lpstr>ネット上のFlashmobs現象</vt:lpstr>
      <vt:lpstr>PowerPoint プレゼンテーション</vt:lpstr>
      <vt:lpstr>Public Freeze</vt:lpstr>
      <vt:lpstr>Mobile Clubbing</vt:lpstr>
      <vt:lpstr>Pillow Fight</vt:lpstr>
      <vt:lpstr>Zombie Walk</vt:lpstr>
      <vt:lpstr>Subway Party</vt:lpstr>
      <vt:lpstr>PowerPoint プレゼンテーション</vt:lpstr>
      <vt:lpstr>PowerPoint プレゼンテーション</vt:lpstr>
      <vt:lpstr>PowerPoint プレゼンテーション</vt:lpstr>
      <vt:lpstr>PowerPoint プレゼンテーション</vt:lpstr>
      <vt:lpstr>集団の不思議なふるまい</vt:lpstr>
      <vt:lpstr>ソーシャルネットワークが 生み出す知恵を洗練させる</vt:lpstr>
      <vt:lpstr>集団の知恵がはたらく賢い集団の4要件</vt:lpstr>
      <vt:lpstr>集団と個人の影響力</vt:lpstr>
      <vt:lpstr>ある人を好きになる要因</vt:lpstr>
      <vt:lpstr>社会的手抜きが起きる条件</vt:lpstr>
      <vt:lpstr>PowerPoint プレゼンテーション</vt:lpstr>
      <vt:lpstr>本日のまとめ</vt:lpstr>
      <vt:lpstr>つながり 社会的ネットワークの驚くべき力</vt:lpstr>
      <vt:lpstr>人を助けるとはどういうことか</vt:lpstr>
      <vt:lpstr>閉じこもるインターネット グーグル・パーソナライズ・民主主義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ソーシャルネットワークを 知識ネットワークに変える ～人脈から情報や知恵を得る方法論～</dc:title>
  <dc:creator>daiya</dc:creator>
  <cp:lastModifiedBy>Daiya</cp:lastModifiedBy>
  <cp:revision>29</cp:revision>
  <dcterms:created xsi:type="dcterms:W3CDTF">2010-06-08T18:38:17Z</dcterms:created>
  <dcterms:modified xsi:type="dcterms:W3CDTF">2013-07-09T17:32:08Z</dcterms:modified>
</cp:coreProperties>
</file>