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336" r:id="rId3"/>
    <p:sldId id="449" r:id="rId4"/>
    <p:sldId id="337" r:id="rId5"/>
    <p:sldId id="368" r:id="rId6"/>
    <p:sldId id="369" r:id="rId7"/>
    <p:sldId id="338" r:id="rId8"/>
    <p:sldId id="401" r:id="rId9"/>
    <p:sldId id="400" r:id="rId10"/>
    <p:sldId id="304" r:id="rId11"/>
    <p:sldId id="325" r:id="rId12"/>
    <p:sldId id="298" r:id="rId13"/>
    <p:sldId id="324" r:id="rId14"/>
    <p:sldId id="326" r:id="rId15"/>
    <p:sldId id="323" r:id="rId16"/>
    <p:sldId id="364" r:id="rId17"/>
    <p:sldId id="365" r:id="rId18"/>
    <p:sldId id="406" r:id="rId19"/>
    <p:sldId id="407" r:id="rId20"/>
    <p:sldId id="410" r:id="rId21"/>
    <p:sldId id="419" r:id="rId22"/>
    <p:sldId id="420" r:id="rId23"/>
    <p:sldId id="422" r:id="rId24"/>
    <p:sldId id="429" r:id="rId25"/>
    <p:sldId id="305" r:id="rId26"/>
    <p:sldId id="299" r:id="rId27"/>
    <p:sldId id="300" r:id="rId28"/>
    <p:sldId id="409" r:id="rId29"/>
    <p:sldId id="450" r:id="rId30"/>
    <p:sldId id="306" r:id="rId31"/>
    <p:sldId id="307" r:id="rId32"/>
    <p:sldId id="308" r:id="rId33"/>
    <p:sldId id="309" r:id="rId34"/>
    <p:sldId id="310" r:id="rId35"/>
    <p:sldId id="311" r:id="rId36"/>
    <p:sldId id="312" r:id="rId37"/>
    <p:sldId id="313" r:id="rId38"/>
    <p:sldId id="314" r:id="rId39"/>
    <p:sldId id="408" r:id="rId40"/>
    <p:sldId id="301" r:id="rId41"/>
    <p:sldId id="373" r:id="rId42"/>
    <p:sldId id="374" r:id="rId43"/>
    <p:sldId id="375" r:id="rId44"/>
    <p:sldId id="376" r:id="rId45"/>
    <p:sldId id="377" r:id="rId46"/>
    <p:sldId id="378" r:id="rId47"/>
    <p:sldId id="379" r:id="rId48"/>
    <p:sldId id="380" r:id="rId49"/>
    <p:sldId id="405" r:id="rId50"/>
    <p:sldId id="381" r:id="rId51"/>
    <p:sldId id="382" r:id="rId52"/>
    <p:sldId id="383" r:id="rId53"/>
    <p:sldId id="384" r:id="rId54"/>
    <p:sldId id="385" r:id="rId55"/>
    <p:sldId id="386" r:id="rId56"/>
    <p:sldId id="387" r:id="rId57"/>
    <p:sldId id="389" r:id="rId58"/>
    <p:sldId id="390" r:id="rId59"/>
    <p:sldId id="391" r:id="rId60"/>
    <p:sldId id="393" r:id="rId61"/>
    <p:sldId id="411" r:id="rId62"/>
    <p:sldId id="394" r:id="rId63"/>
    <p:sldId id="474" r:id="rId64"/>
    <p:sldId id="430" r:id="rId65"/>
    <p:sldId id="431" r:id="rId66"/>
    <p:sldId id="432" r:id="rId67"/>
    <p:sldId id="433" r:id="rId68"/>
    <p:sldId id="434" r:id="rId69"/>
    <p:sldId id="435" r:id="rId70"/>
    <p:sldId id="436" r:id="rId71"/>
    <p:sldId id="437" r:id="rId72"/>
    <p:sldId id="438" r:id="rId73"/>
    <p:sldId id="439" r:id="rId74"/>
    <p:sldId id="440" r:id="rId75"/>
    <p:sldId id="441" r:id="rId76"/>
    <p:sldId id="442" r:id="rId77"/>
    <p:sldId id="443" r:id="rId78"/>
    <p:sldId id="332" r:id="rId79"/>
    <p:sldId id="426" r:id="rId80"/>
    <p:sldId id="330" r:id="rId81"/>
    <p:sldId id="360" r:id="rId82"/>
    <p:sldId id="427" r:id="rId83"/>
    <p:sldId id="428" r:id="rId84"/>
    <p:sldId id="333" r:id="rId85"/>
    <p:sldId id="335" r:id="rId86"/>
    <p:sldId id="334" r:id="rId87"/>
    <p:sldId id="327" r:id="rId88"/>
    <p:sldId id="328" r:id="rId89"/>
    <p:sldId id="418" r:id="rId90"/>
    <p:sldId id="353" r:id="rId91"/>
    <p:sldId id="355" r:id="rId92"/>
    <p:sldId id="363" r:id="rId93"/>
    <p:sldId id="370" r:id="rId94"/>
    <p:sldId id="361" r:id="rId95"/>
    <p:sldId id="345" r:id="rId96"/>
    <p:sldId id="404" r:id="rId97"/>
    <p:sldId id="366" r:id="rId98"/>
    <p:sldId id="367" r:id="rId99"/>
    <p:sldId id="451" r:id="rId100"/>
    <p:sldId id="472" r:id="rId101"/>
    <p:sldId id="416" r:id="rId102"/>
    <p:sldId id="417" r:id="rId103"/>
    <p:sldId id="421" r:id="rId104"/>
    <p:sldId id="329" r:id="rId105"/>
    <p:sldId id="444" r:id="rId106"/>
    <p:sldId id="445" r:id="rId107"/>
    <p:sldId id="446" r:id="rId108"/>
    <p:sldId id="447" r:id="rId109"/>
    <p:sldId id="448" r:id="rId110"/>
    <p:sldId id="473" r:id="rId11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2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5A060-6480-471F-BCE5-C5E00D5C45CC}" type="datetimeFigureOut">
              <a:rPr kumimoji="1" lang="ja-JP" altLang="en-US" smtClean="0"/>
              <a:pPr/>
              <a:t>2012/7/18</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5928A7-9EEC-49EF-80A3-58883CF36BE2}" type="slidenum">
              <a:rPr kumimoji="1" lang="ja-JP" altLang="en-US" smtClean="0"/>
              <a:pPr/>
              <a:t>‹#›</a:t>
            </a:fld>
            <a:endParaRPr kumimoji="1" lang="ja-JP" altLang="en-US"/>
          </a:p>
        </p:txBody>
      </p:sp>
    </p:spTree>
    <p:extLst>
      <p:ext uri="{BB962C8B-B14F-4D97-AF65-F5344CB8AC3E}">
        <p14:creationId xmlns:p14="http://schemas.microsoft.com/office/powerpoint/2010/main" val="3208377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89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E523BD36-752F-44FE-8E36-C845F6082503}" type="slidenum">
              <a:rPr lang="ja-JP" altLang="en-US" smtClean="0"/>
              <a:pPr>
                <a:defRPr/>
              </a:pPr>
              <a:t>7</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43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02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F96A7A-65B9-4F2E-AFD4-D70BA3C07963}" type="slidenum">
              <a:rPr lang="ja-JP" altLang="en-US" smtClean="0"/>
              <a:pPr fontAlgn="base">
                <a:spcBef>
                  <a:spcPct val="0"/>
                </a:spcBef>
                <a:spcAft>
                  <a:spcPct val="0"/>
                </a:spcAft>
                <a:defRPr/>
              </a:pPr>
              <a:t>15</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14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現代世界文学の最先端をいくリチャード・パワーズの最新邦訳。上下巻で千ページを超える大傑作。ニューヨークタイムズ紙（</a:t>
            </a:r>
            <a:r>
              <a:rPr lang="en-US" altLang="ja-JP" smtClean="0"/>
              <a:t>2006</a:t>
            </a:r>
            <a:r>
              <a:rPr lang="ja-JP" altLang="en-US" smtClean="0"/>
              <a:t>年度）、シカゴ・トリビューン紙ほか世界のメディアで年間ベスト作品に選ばれている話題作。年末年始の連休読書におすすめ。</a:t>
            </a:r>
          </a:p>
        </p:txBody>
      </p:sp>
      <p:sp>
        <p:nvSpPr>
          <p:cNvPr id="471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B7B2B1-963C-48D3-B103-447B9248AFCB}" type="slidenum">
              <a:rPr lang="ja-JP" altLang="en-US" smtClean="0"/>
              <a:pPr fontAlgn="base">
                <a:spcBef>
                  <a:spcPct val="0"/>
                </a:spcBef>
                <a:spcAft>
                  <a:spcPct val="0"/>
                </a:spcAft>
                <a:defRPr/>
              </a:pPr>
              <a:t>81</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08C29D6-A3F2-4387-8A45-371F1ED067A9}" type="datetimeFigureOut">
              <a:rPr kumimoji="1" lang="ja-JP" altLang="en-US" smtClean="0"/>
              <a:pPr/>
              <a:t>2012/7/18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70C575E-6EF3-4C10-A753-D909CD9ABB89}"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C29D6-A3F2-4387-8A45-371F1ED067A9}" type="datetimeFigureOut">
              <a:rPr kumimoji="1" lang="ja-JP" altLang="en-US" smtClean="0"/>
              <a:pPr/>
              <a:t>2012/7/18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C575E-6EF3-4C10-A753-D909CD9ABB8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hyperlink" Target="mailto:Daiya@datasection.co.jp"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ringolab.com/note/daiya/2009/09/post-1071.html" TargetMode="Externa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www.ringolab.com/note/daiya/2010/03/post-1173.html" TargetMode="External"/><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ringolab.com/note/daiya/2008/09/post-835.html" TargetMode="External"/><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ringolab.com/note/daiya/2008/06/post-772.html" TargetMode="External"/><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www.ringolab.com/note/daiya/2008/10/post-852.html" TargetMode="External"/><Relationship Id="rId1" Type="http://schemas.openxmlformats.org/officeDocument/2006/relationships/slideLayout" Target="../slideLayouts/slideLayout4.xml"/><Relationship Id="rId4" Type="http://schemas.openxmlformats.org/officeDocument/2006/relationships/image" Target="../media/image129.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www.ringolab.com/note/daiya/2008/01/post-691.html" TargetMode="External"/><Relationship Id="rId1" Type="http://schemas.openxmlformats.org/officeDocument/2006/relationships/slideLayout" Target="../slideLayouts/slideLayout4.xml"/><Relationship Id="rId4" Type="http://schemas.openxmlformats.org/officeDocument/2006/relationships/image" Target="../media/image131.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ringolab.com/note/daiya/2007/05/post-574.html" TargetMode="Externa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www.ringolab.com/note/daiya/2007/08/post-625.html" TargetMode="External"/><Relationship Id="rId1" Type="http://schemas.openxmlformats.org/officeDocument/2006/relationships/slideLayout" Target="../slideLayouts/slideLayout4.xml"/><Relationship Id="rId4" Type="http://schemas.openxmlformats.org/officeDocument/2006/relationships/image" Target="../media/image133.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ringolab.com/note/daiya/2008/01/post-697.html"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amazon.co.jp/gp/product/images/4333023009/ref=dp_image_0?ie=UTF8&amp;n=465392&amp;s=books"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ringolab.com/note/daiya/2008/02/post-703.html"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ringolab.com/note/daiya/archives/004925.html"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ringolab.com/note/daiya/archives/004981.html"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ringolab.com/note/daiya/archives/004981.html"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ringolab.com/note/daiya/2008/07/komomo.html"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digital.asahi.com/articles/TKY201111110735.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ringolab.com/note/daiya/2008/12/post-881.html"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ringolab.com/note/daiya/2010/05/post-1225.html"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ringolab.com/note/daiya/2008/01/ayzaes.html"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y_cIjMLCAuU" TargetMode="External"/><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ringolab.com/note/daiya/2009/11/post-1105.html"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digital.asahi.com/articles/TKY201111110735.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ringolab.com/note/daiya/2010/10/post-1315.html" TargetMode="Externa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ringolab.com/note/daiya/2009/07/post-1034.html"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ringolab.com/note/daiya/2008/09/post-812.html"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ringolab.com/note/daiya/2008/12/post-895.html" TargetMode="Externa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ringolab.com/note/daiya/2011/01/post-1364.html"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hyperlink" Target="http://www.asahi.com/showbiz/manga/TKY200910240185.html"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ringolab.com/note/daiya/2008/11/post-859.html" TargetMode="Externa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ringolab.com/note/daiya/2007/09/post-634.html" TargetMode="Externa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ringolab.com/note/daiya/2010/08/post-1285.html" TargetMode="External"/><Relationship Id="rId1" Type="http://schemas.openxmlformats.org/officeDocument/2006/relationships/slideLayout" Target="../slideLayouts/slideLayout4.xml"/><Relationship Id="rId4" Type="http://schemas.openxmlformats.org/officeDocument/2006/relationships/image" Target="../media/image75.gif"/></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ringolab.com/note/daiya/2010/07/post-1248.html" TargetMode="Externa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ringolab.com/note/daiya/2009/09/i-3.html" TargetMode="Externa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ringolab.com/note/daiya/2009/09/i-3.html" TargetMode="External"/><Relationship Id="rId1" Type="http://schemas.openxmlformats.org/officeDocument/2006/relationships/slideLayout" Target="../slideLayouts/slideLayout4.xml"/><Relationship Id="rId4" Type="http://schemas.openxmlformats.org/officeDocument/2006/relationships/image" Target="../media/image82.gif"/></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ringolab.com/note/daiya/2006/01/fhfcfjfbfzea.html"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ringolab.com/note/daiya/2005/01/oiiia.html" TargetMode="External"/><Relationship Id="rId1" Type="http://schemas.openxmlformats.org/officeDocument/2006/relationships/slideLayout" Target="../slideLayouts/slideLayout4.xml"/><Relationship Id="rId4" Type="http://schemas.openxmlformats.org/officeDocument/2006/relationships/hyperlink" Target="http://zoome.jp/edymax/diary/244"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ringolab.com/note/daiya/2007/07/post-616.html"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hyperlink" Target="http://ja.wikipedia.org/wiki/1970%E5%B9%B4" TargetMode="External"/><Relationship Id="rId7" Type="http://schemas.openxmlformats.org/officeDocument/2006/relationships/hyperlink" Target="http://ja.wikipedia.org/wiki/%E6%97%A5%E6%9C%AC%E5%8E%9F%E6%B0%B4%E7%88%86%E8%A2%AB%E5%AE%B3%E8%80%85%E5%9B%A3%E4%BD%93%E5%8D%94%E8%AD%B0%E4%BC%9A" TargetMode="External"/><Relationship Id="rId2" Type="http://schemas.openxmlformats.org/officeDocument/2006/relationships/image" Target="../media/image90.jpeg"/><Relationship Id="rId1" Type="http://schemas.openxmlformats.org/officeDocument/2006/relationships/slideLayout" Target="../slideLayouts/slideLayout4.xml"/><Relationship Id="rId6" Type="http://schemas.openxmlformats.org/officeDocument/2006/relationships/hyperlink" Target="http://ja.wikipedia.org/wiki/%E5%B0%8F%E5%AD%A6%E9%A4%A8%E3%81%AE%E5%AD%A6%E7%BF%92%E9%9B%91%E8%AA%8C" TargetMode="External"/><Relationship Id="rId5" Type="http://schemas.openxmlformats.org/officeDocument/2006/relationships/hyperlink" Target="http://ja.wikipedia.org/wiki/%E5%B0%8F%E5%AD%A6%E9%A4%A8" TargetMode="External"/><Relationship Id="rId4" Type="http://schemas.openxmlformats.org/officeDocument/2006/relationships/hyperlink" Target="http://ja.wikipedia.org/wiki/10%E6%9C%88"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ringolab.com/note/daiya/2010/03/post-1190.html"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ringolab.com/note/daiya/2008/08/post-820.html" TargetMode="Externa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ringolab.com/note/daiya/2010/07/post-1257.html" TargetMode="Externa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ringolab.com/note/daiya/2010/10/post-1322.html" TargetMode="Externa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ringolab.com/note/daiya/2009/10/46.html" TargetMode="Externa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ringolab.com/note/daiya/2009/10/post-1086.html" TargetMode="Externa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www.amazon.co.jp/gp/product/images/4105058711/ref=dp_image_0?ie=UTF8&amp;n=465392&amp;s=book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www.ringolab.com/note/daiya/2008/09/post-840.html"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ringolab.com/note/daiya/2008/09/post-839.html"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ringolab.com/note/daiya/2008/12/post-880.html"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ringolab.com/note/daiya/2007/10/cd-2.html" TargetMode="Externa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ringolab.com/note/daiya/2009/07/post-1034.html" TargetMode="Externa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ringolab.com/note/daiya/2009/02/cd-cd.html"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ringolab.com/note/daiya/2006/05/post-380.html" TargetMode="Externa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www.ringolab.com/note/daiya/2010/10/post-1319.html" TargetMode="Externa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ringolab.com/note/daiya/2010/11/post-1328.html" TargetMode="Externa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www.ringolab.com/note/daiya/2011/07/post-1473.html" TargetMode="Externa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ringolab.com/note/daiya/2010/12/post-1340.html" TargetMode="External"/><Relationship Id="rId1" Type="http://schemas.openxmlformats.org/officeDocument/2006/relationships/slideLayout" Target="../slideLayouts/slideLayout4.xml"/><Relationship Id="rId5" Type="http://schemas.openxmlformats.org/officeDocument/2006/relationships/hyperlink" Target="http://www.youtube.com/watch?v=aDH1n5cR1XM&amp;feature=related" TargetMode="External"/><Relationship Id="rId4" Type="http://schemas.openxmlformats.org/officeDocument/2006/relationships/image" Target="../media/image112.jpeg"/></Relationships>
</file>

<file path=ppt/slides/_rels/slide95.xml.rels><?xml version="1.0" encoding="UTF-8" standalone="yes"?>
<Relationships xmlns="http://schemas.openxmlformats.org/package/2006/relationships"><Relationship Id="rId3" Type="http://schemas.openxmlformats.org/officeDocument/2006/relationships/hyperlink" Target="http://www.ringolab.com/note/daiya/2010/06/post-1234.html" TargetMode="External"/><Relationship Id="rId2" Type="http://schemas.openxmlformats.org/officeDocument/2006/relationships/image" Target="../media/image113.jpeg"/><Relationship Id="rId1" Type="http://schemas.openxmlformats.org/officeDocument/2006/relationships/slideLayout" Target="../slideLayouts/slideLayout4.xml"/><Relationship Id="rId4" Type="http://schemas.openxmlformats.org/officeDocument/2006/relationships/image" Target="../media/image114.jpeg"/></Relationships>
</file>

<file path=ppt/slides/_rels/slide9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www.ringolab.com/note/daiya/2011/07/post-1477.html" TargetMode="Externa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www.ringolab.com/note/daiya/2011/07/nhkdvd.html" TargetMode="Externa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ja-JP" altLang="en-US" dirty="0" smtClean="0"/>
              <a:t>リサーチ＆プランニング第</a:t>
            </a:r>
            <a:r>
              <a:rPr lang="en-US" altLang="ja-JP" dirty="0" smtClean="0"/>
              <a:t>13</a:t>
            </a:r>
            <a:r>
              <a:rPr lang="ja-JP" altLang="en-US" dirty="0" smtClean="0"/>
              <a:t>回</a:t>
            </a:r>
            <a:r>
              <a:rPr lang="en-US" altLang="ja-JP" dirty="0" smtClean="0"/>
              <a:t/>
            </a:r>
            <a:br>
              <a:rPr lang="en-US" altLang="ja-JP" dirty="0" smtClean="0"/>
            </a:br>
            <a:r>
              <a:rPr lang="ja-JP" altLang="en-US" sz="2200" dirty="0" smtClean="0"/>
              <a:t>情報発信２</a:t>
            </a:r>
            <a:r>
              <a:rPr lang="en-US" altLang="ja-JP" sz="2200" dirty="0" smtClean="0"/>
              <a:t/>
            </a:r>
            <a:br>
              <a:rPr lang="en-US" altLang="ja-JP" sz="2200" dirty="0" smtClean="0"/>
            </a:br>
            <a:r>
              <a:rPr lang="ja-JP" altLang="en-US" dirty="0" smtClean="0"/>
              <a:t>視覚</a:t>
            </a:r>
            <a:r>
              <a:rPr lang="ja-JP" altLang="en-US" smtClean="0"/>
              <a:t>と</a:t>
            </a:r>
            <a:r>
              <a:rPr lang="ja-JP" altLang="en-US" smtClean="0"/>
              <a:t>聴覚</a:t>
            </a:r>
            <a:r>
              <a:rPr lang="ja-JP" altLang="en-US"/>
              <a:t>に</a:t>
            </a:r>
            <a:r>
              <a:rPr lang="ja-JP" altLang="en-US" smtClean="0"/>
              <a:t>ついて考える読書</a:t>
            </a:r>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写真</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p:txBody>
          <a:bodyPr/>
          <a:lstStyle/>
          <a:p>
            <a:pPr eaLnBrk="1" hangingPunct="1"/>
            <a:r>
              <a:rPr lang="ja-JP" altLang="en-US" dirty="0" smtClean="0"/>
              <a:t>ご参加ありがとうございました</a:t>
            </a:r>
          </a:p>
        </p:txBody>
      </p:sp>
      <p:sp>
        <p:nvSpPr>
          <p:cNvPr id="3" name="コンテンツ プレースホルダ 2"/>
          <p:cNvSpPr>
            <a:spLocks noGrp="1"/>
          </p:cNvSpPr>
          <p:nvPr>
            <p:ph idx="1"/>
          </p:nvPr>
        </p:nvSpPr>
        <p:spPr/>
        <p:txBody>
          <a:bodyPr>
            <a:normAutofit/>
          </a:bodyPr>
          <a:lstStyle/>
          <a:p>
            <a:pPr eaLnBrk="1" hangingPunct="1">
              <a:defRPr/>
            </a:pPr>
            <a:r>
              <a:rPr lang="en-US" altLang="ja-JP" sz="6000" dirty="0" smtClean="0">
                <a:hlinkClick r:id="rId2"/>
              </a:rPr>
              <a:t>Daiya@datasection.co.jp</a:t>
            </a:r>
            <a:endParaRPr lang="en-US" altLang="ja-JP" sz="6000" dirty="0" smtClean="0"/>
          </a:p>
          <a:p>
            <a:pPr eaLnBrk="1" hangingPunct="1">
              <a:defRPr/>
            </a:pPr>
            <a:r>
              <a:rPr lang="ja-JP" altLang="en-US" sz="6000" dirty="0" smtClean="0"/>
              <a:t>ぜひひとこと感想を。</a:t>
            </a:r>
            <a:endParaRPr lang="en-US" altLang="ja-JP" sz="6000" dirty="0" smtClean="0"/>
          </a:p>
          <a:p>
            <a:pPr eaLnBrk="1" hangingPunct="1">
              <a:defRPr/>
            </a:pPr>
            <a:r>
              <a:rPr lang="ja-JP" altLang="en-US" sz="6000" dirty="0" smtClean="0"/>
              <a:t>折り返し</a:t>
            </a:r>
            <a:r>
              <a:rPr lang="en-US" altLang="ja-JP" sz="6000" dirty="0" smtClean="0"/>
              <a:t>PDF</a:t>
            </a:r>
            <a:r>
              <a:rPr lang="ja-JP" altLang="en-US" sz="6000" dirty="0" smtClean="0"/>
              <a:t>で資料を送ります。</a:t>
            </a:r>
            <a:endParaRPr lang="ja-JP" altLang="en-US" sz="60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その他</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オヤジ★ジェスチャ</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03426" name="Picture 2" descr="418gH1FGQ5L__SL500_AA240_.jpg"/>
          <p:cNvPicPr>
            <a:picLocks noChangeAspect="1" noChangeArrowheads="1"/>
          </p:cNvPicPr>
          <p:nvPr/>
        </p:nvPicPr>
        <p:blipFill>
          <a:blip r:embed="rId2" cstate="print"/>
          <a:srcRect/>
          <a:stretch>
            <a:fillRect/>
          </a:stretch>
        </p:blipFill>
        <p:spPr bwMode="auto">
          <a:xfrm>
            <a:off x="-324544" y="1412776"/>
            <a:ext cx="4572000" cy="4572002"/>
          </a:xfrm>
          <a:prstGeom prst="rect">
            <a:avLst/>
          </a:prstGeom>
          <a:noFill/>
        </p:spPr>
      </p:pic>
      <p:sp>
        <p:nvSpPr>
          <p:cNvPr id="6" name="正方形/長方形 5"/>
          <p:cNvSpPr/>
          <p:nvPr/>
        </p:nvSpPr>
        <p:spPr>
          <a:xfrm>
            <a:off x="3923928" y="1484784"/>
            <a:ext cx="5004048" cy="4801314"/>
          </a:xfrm>
          <a:prstGeom prst="rect">
            <a:avLst/>
          </a:prstGeom>
        </p:spPr>
        <p:txBody>
          <a:bodyPr wrap="square">
            <a:spAutoFit/>
          </a:bodyPr>
          <a:lstStyle/>
          <a:p>
            <a:r>
              <a:rPr lang="ja-JP" altLang="en-US" dirty="0" smtClean="0"/>
              <a:t>両手の人差し指でバッテンをつくって「おあいそ」</a:t>
            </a:r>
            <a:br>
              <a:rPr lang="ja-JP" altLang="en-US" dirty="0" smtClean="0"/>
            </a:br>
            <a:r>
              <a:rPr lang="ja-JP" altLang="en-US" dirty="0" smtClean="0"/>
              <a:t>人差し指を立て顔の前で振りながら「違うんです」</a:t>
            </a:r>
            <a:br>
              <a:rPr lang="ja-JP" altLang="en-US" dirty="0" smtClean="0"/>
            </a:br>
            <a:r>
              <a:rPr lang="ja-JP" altLang="en-US" dirty="0" smtClean="0"/>
              <a:t>忍者の術を繰り出す真似をしながら「ドロンします」</a:t>
            </a:r>
          </a:p>
          <a:p>
            <a:r>
              <a:rPr lang="ja-JP" altLang="en-US" dirty="0" smtClean="0"/>
              <a:t>など、オヤジたちが使うジェスチャーを</a:t>
            </a:r>
            <a:r>
              <a:rPr lang="en-US" altLang="ja-JP" dirty="0" smtClean="0"/>
              <a:t>50</a:t>
            </a:r>
            <a:r>
              <a:rPr lang="ja-JP" altLang="en-US" dirty="0" smtClean="0"/>
              <a:t>パターンもイラストと使用例つきで解説する。</a:t>
            </a:r>
            <a:endParaRPr lang="en-US" altLang="ja-JP" dirty="0" smtClean="0"/>
          </a:p>
          <a:p>
            <a:r>
              <a:rPr lang="ja-JP" altLang="en-US" dirty="0" smtClean="0"/>
              <a:t/>
            </a:r>
            <a:br>
              <a:rPr lang="ja-JP" altLang="en-US" dirty="0" smtClean="0"/>
            </a:br>
            <a:r>
              <a:rPr lang="ja-JP" altLang="en-US" dirty="0" smtClean="0"/>
              <a:t>小指を立てながら女性社員に「○○ちゃん、最近コレとうまくいってる？」なんて聞くだとか、飲み会に誘われて断る際に、頭の上に鬼の角のように指を立て「ヨメがおかんむりでさ」と言う例など、オヤジ特有のジェスチャーというのは、オヤジっぽいシーンと密接につながっているのだなと気がつかされる。</a:t>
            </a:r>
            <a:endParaRPr lang="en-US" altLang="ja-JP" dirty="0" smtClean="0"/>
          </a:p>
          <a:p>
            <a:endParaRPr lang="ja-JP" altLang="en-US" dirty="0" smtClean="0"/>
          </a:p>
          <a:p>
            <a:r>
              <a:rPr lang="ja-JP" altLang="en-US" dirty="0" smtClean="0"/>
              <a:t>「その話は横においといて～」は私もたまにやるのでアイタタタと思ったり。まあいいじゃないかそれくらい。</a:t>
            </a:r>
            <a:endParaRPr lang="ja-JP" alt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smtClean="0"/>
              <a:t>iPad</a:t>
            </a:r>
            <a:r>
              <a:rPr lang="ja-JP" altLang="en-US" dirty="0" smtClean="0"/>
              <a:t>で古事記の傑作漫画を読む</a:t>
            </a:r>
            <a:r>
              <a:rPr lang="en-US" altLang="ja-JP" dirty="0" smtClean="0"/>
              <a:t/>
            </a:r>
            <a:br>
              <a:rPr lang="en-US" altLang="ja-JP" dirty="0" smtClean="0"/>
            </a:br>
            <a:r>
              <a:rPr lang="ja-JP" altLang="en-US" dirty="0" smtClean="0"/>
              <a:t>　「まんがで読む古事記」</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20834" name="Picture 2" descr="5204618630_528325a114.jpg"/>
          <p:cNvPicPr>
            <a:picLocks noChangeAspect="1" noChangeArrowheads="1"/>
          </p:cNvPicPr>
          <p:nvPr/>
        </p:nvPicPr>
        <p:blipFill>
          <a:blip r:embed="rId2" cstate="print"/>
          <a:srcRect/>
          <a:stretch>
            <a:fillRect/>
          </a:stretch>
        </p:blipFill>
        <p:spPr bwMode="auto">
          <a:xfrm>
            <a:off x="467544" y="1628800"/>
            <a:ext cx="3571875" cy="4762500"/>
          </a:xfrm>
          <a:prstGeom prst="rect">
            <a:avLst/>
          </a:prstGeom>
          <a:noFill/>
        </p:spPr>
      </p:pic>
      <p:sp>
        <p:nvSpPr>
          <p:cNvPr id="6" name="正方形/長方形 5"/>
          <p:cNvSpPr/>
          <p:nvPr/>
        </p:nvSpPr>
        <p:spPr>
          <a:xfrm>
            <a:off x="4211960" y="1844824"/>
            <a:ext cx="4572000" cy="4524315"/>
          </a:xfrm>
          <a:prstGeom prst="rect">
            <a:avLst/>
          </a:prstGeom>
        </p:spPr>
        <p:txBody>
          <a:bodyPr>
            <a:spAutoFit/>
          </a:bodyPr>
          <a:lstStyle/>
          <a:p>
            <a:r>
              <a:rPr lang="ja-JP" altLang="en-US" dirty="0" smtClean="0"/>
              <a:t>最先端の電子機器</a:t>
            </a:r>
            <a:r>
              <a:rPr lang="en-US" altLang="ja-JP" dirty="0" err="1" smtClean="0"/>
              <a:t>iPad</a:t>
            </a:r>
            <a:r>
              <a:rPr lang="ja-JP" altLang="en-US" dirty="0" smtClean="0"/>
              <a:t>で日本最古の古事記を読むという、とり合わせの面白さ</a:t>
            </a:r>
            <a:r>
              <a:rPr lang="ja-JP" altLang="en-US" dirty="0" err="1" smtClean="0"/>
              <a:t>だで紹</a:t>
            </a:r>
            <a:r>
              <a:rPr lang="ja-JP" altLang="en-US" dirty="0" smtClean="0"/>
              <a:t>介するわけではありません。もともと私は古事記・日本書紀が好きなので、現代語訳や漫画作品が出るたびに買っていますが、この漫画は娯楽的にも教育的にも抜群に素晴らしいと思います。完成度が高いエデュテイメント作品です。</a:t>
            </a:r>
          </a:p>
          <a:p>
            <a:r>
              <a:rPr lang="ja-JP" altLang="en-US" dirty="0" smtClean="0"/>
              <a:t>古事記の話そのものは荒唐無稽で、おまけにエロスとバイオレンスに満ちた展開ですから、そのまま漫画にすると解説なしにはわかりにくくて、素直に楽しめない作品になります。でも、脚色を入れてドラマとして面白くし過ぎると、今度は本来の古事記の内容を知るという教育目的が果たせなくなります。この作品はそのバランス感覚が素晴らしいのです。</a:t>
            </a:r>
            <a:endParaRPr lang="ja-JP" alt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zh-TW" altLang="en-US" b="1" dirty="0" smtClean="0">
                <a:latin typeface="ＭＳ Ｐゴシック" pitchFamily="50" charset="-128"/>
                <a:ea typeface="ＭＳ Ｐゴシック" pitchFamily="50" charset="-128"/>
              </a:rPr>
              <a:t>安原製作所回顧録</a:t>
            </a:r>
            <a:endParaRPr kumimoji="1" lang="ja-JP" altLang="en-US" dirty="0">
              <a:latin typeface="ＭＳ Ｐゴシック" pitchFamily="50" charset="-128"/>
              <a:ea typeface="ＭＳ Ｐゴシック" pitchFamily="50" charset="-128"/>
            </a:endParaRPr>
          </a:p>
        </p:txBody>
      </p:sp>
      <p:sp>
        <p:nvSpPr>
          <p:cNvPr id="3" name="コンテンツ プレースホルダ 2"/>
          <p:cNvSpPr>
            <a:spLocks noGrp="1"/>
          </p:cNvSpPr>
          <p:nvPr>
            <p:ph sz="half" idx="1"/>
          </p:nvPr>
        </p:nvSpPr>
        <p:spPr/>
        <p:txBody>
          <a:bodyPr/>
          <a:lstStyle/>
          <a:p>
            <a:endParaRPr kumimoji="1" lang="ja-JP" altLang="en-US"/>
          </a:p>
        </p:txBody>
      </p:sp>
      <p:pic>
        <p:nvPicPr>
          <p:cNvPr id="90114" name="Picture 2" descr="安原製作所回顧録 (えい文庫 158)">
            <a:hlinkClick r:id="rId2"/>
          </p:cNvPr>
          <p:cNvPicPr>
            <a:picLocks noChangeAspect="1" noChangeArrowheads="1"/>
          </p:cNvPicPr>
          <p:nvPr/>
        </p:nvPicPr>
        <p:blipFill>
          <a:blip r:embed="rId3" cstate="print"/>
          <a:srcRect/>
          <a:stretch>
            <a:fillRect/>
          </a:stretch>
        </p:blipFill>
        <p:spPr bwMode="auto">
          <a:xfrm>
            <a:off x="0" y="1484784"/>
            <a:ext cx="4644008" cy="4644008"/>
          </a:xfrm>
          <a:prstGeom prst="rect">
            <a:avLst/>
          </a:prstGeom>
          <a:noFill/>
        </p:spPr>
      </p:pic>
      <p:sp>
        <p:nvSpPr>
          <p:cNvPr id="6" name="正方形/長方形 5"/>
          <p:cNvSpPr/>
          <p:nvPr/>
        </p:nvSpPr>
        <p:spPr>
          <a:xfrm>
            <a:off x="4211960" y="1844824"/>
            <a:ext cx="4572000" cy="4524315"/>
          </a:xfrm>
          <a:prstGeom prst="rect">
            <a:avLst/>
          </a:prstGeom>
        </p:spPr>
        <p:txBody>
          <a:bodyPr>
            <a:spAutoFit/>
          </a:bodyPr>
          <a:lstStyle/>
          <a:p>
            <a:r>
              <a:rPr lang="ja-JP" altLang="en-US" dirty="0" smtClean="0"/>
              <a:t>著者は</a:t>
            </a:r>
            <a:r>
              <a:rPr lang="en-US" altLang="ja-JP" dirty="0" smtClean="0"/>
              <a:t>1997</a:t>
            </a:r>
            <a:r>
              <a:rPr lang="ja-JP" altLang="en-US" dirty="0" smtClean="0"/>
              <a:t>年に、たったひとりで世界最小のカメラメーカー「安原製作所」を設立し、「安原一式」「秋月」という名前のフィルムカメラ２機種を世に送り出した伝説の人。元京セラ出身のエンジニアなので技術は分かったが、経営は素人、カネはないし、会社を離れたら信用もない。ないない</a:t>
            </a:r>
            <a:r>
              <a:rPr lang="ja-JP" altLang="en-US" dirty="0" err="1" smtClean="0"/>
              <a:t>ず</a:t>
            </a:r>
            <a:r>
              <a:rPr lang="ja-JP" altLang="en-US" dirty="0" smtClean="0"/>
              <a:t>くしの状態から、過去に例がない零細カメラメーカーを興していく起業物語。</a:t>
            </a:r>
          </a:p>
          <a:p>
            <a:r>
              <a:rPr lang="ja-JP" altLang="en-US" dirty="0" smtClean="0"/>
              <a:t>「今は良いメーカーの良い製品だけが存在している時代だ。人の生き死</a:t>
            </a:r>
            <a:r>
              <a:rPr lang="ja-JP" altLang="en-US" dirty="0" err="1" smtClean="0"/>
              <a:t>にに</a:t>
            </a:r>
            <a:r>
              <a:rPr lang="ja-JP" altLang="en-US" dirty="0" smtClean="0"/>
              <a:t>関わる製品ならそうあるべきだが、それ以外ならあやしいメーカーのあやしい製品があったほうが面白いと考えるのは私だけだろうか。安物の服を買って洗濯したらばらばらになった。これを友達に話すネタができたと考えるのは心が豊かなことではないだろうか。」</a:t>
            </a:r>
            <a:endParaRPr lang="ja-JP" alt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アンダーカレント</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6626" name="Picture 2" descr="アンダーカレント  アフタヌーンKCDX">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t2.gstatic.com/images?q=tbn:ANd9GcQGH58p4OLjmeHgL4Hdm-TADCo6SvYXz8GJzbpT5QlL91EXzlZ6Rw&amp;t=1"/>
          <p:cNvPicPr>
            <a:picLocks noChangeAspect="1" noChangeArrowheads="1"/>
          </p:cNvPicPr>
          <p:nvPr/>
        </p:nvPicPr>
        <p:blipFill>
          <a:blip r:embed="rId4" cstate="print"/>
          <a:srcRect/>
          <a:stretch>
            <a:fillRect/>
          </a:stretch>
        </p:blipFill>
        <p:spPr bwMode="auto">
          <a:xfrm>
            <a:off x="4139952" y="1628800"/>
            <a:ext cx="4806717" cy="3600400"/>
          </a:xfrm>
          <a:prstGeom prst="rect">
            <a:avLst/>
          </a:prstGeom>
          <a:noFill/>
        </p:spPr>
      </p:pic>
    </p:spTree>
    <p:extLst>
      <p:ext uri="{BB962C8B-B14F-4D97-AF65-F5344CB8AC3E}">
        <p14:creationId xmlns:p14="http://schemas.microsoft.com/office/powerpoint/2010/main" val="15438554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err="1"/>
              <a:t>へうげ</a:t>
            </a:r>
            <a:r>
              <a:rPr lang="ja-JP" altLang="en-US" dirty="0"/>
              <a:t>もの</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dirty="0"/>
          </a:p>
        </p:txBody>
      </p:sp>
      <p:pic>
        <p:nvPicPr>
          <p:cNvPr id="31746" name="Picture 2" descr="へうげもの（1） (モーニングKC (1487))">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kipturnreset2006-09-16"/>
          <p:cNvPicPr>
            <a:picLocks noChangeAspect="1" noChangeArrowheads="1"/>
          </p:cNvPicPr>
          <p:nvPr/>
        </p:nvPicPr>
        <p:blipFill>
          <a:blip r:embed="rId4" cstate="print"/>
          <a:srcRect/>
          <a:stretch>
            <a:fillRect/>
          </a:stretch>
        </p:blipFill>
        <p:spPr bwMode="auto">
          <a:xfrm>
            <a:off x="4788024" y="1196752"/>
            <a:ext cx="3672408" cy="5374256"/>
          </a:xfrm>
          <a:prstGeom prst="rect">
            <a:avLst/>
          </a:prstGeom>
          <a:noFill/>
        </p:spPr>
      </p:pic>
    </p:spTree>
    <p:extLst>
      <p:ext uri="{BB962C8B-B14F-4D97-AF65-F5344CB8AC3E}">
        <p14:creationId xmlns:p14="http://schemas.microsoft.com/office/powerpoint/2010/main" val="15438554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少年少女</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2770" name="Picture 2" descr="少年少女 (1巻) (Beam comix)">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少年少女 (4巻) (Beam comix)"/>
          <p:cNvPicPr>
            <a:picLocks noChangeAspect="1" noChangeArrowheads="1"/>
          </p:cNvPicPr>
          <p:nvPr/>
        </p:nvPicPr>
        <p:blipFill>
          <a:blip r:embed="rId4" cstate="print"/>
          <a:srcRect/>
          <a:stretch>
            <a:fillRect/>
          </a:stretch>
        </p:blipFill>
        <p:spPr bwMode="auto">
          <a:xfrm>
            <a:off x="4427984" y="1556792"/>
            <a:ext cx="4680520" cy="4680520"/>
          </a:xfrm>
          <a:prstGeom prst="rect">
            <a:avLst/>
          </a:prstGeom>
          <a:noFill/>
        </p:spPr>
      </p:pic>
    </p:spTree>
    <p:extLst>
      <p:ext uri="{BB962C8B-B14F-4D97-AF65-F5344CB8AC3E}">
        <p14:creationId xmlns:p14="http://schemas.microsoft.com/office/powerpoint/2010/main" val="296239179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極道めし</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0722" name="Picture 2" descr="極道めし 1 (アクションコミックス)">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8800"/>
            <a:ext cx="4608514" cy="4608512"/>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極道めし最新刊に「豚丼」が登場していた"/>
          <p:cNvPicPr>
            <a:picLocks noChangeAspect="1" noChangeArrowheads="1"/>
          </p:cNvPicPr>
          <p:nvPr/>
        </p:nvPicPr>
        <p:blipFill>
          <a:blip r:embed="rId4" cstate="print"/>
          <a:srcRect/>
          <a:stretch>
            <a:fillRect/>
          </a:stretch>
        </p:blipFill>
        <p:spPr bwMode="auto">
          <a:xfrm>
            <a:off x="4413628" y="1844824"/>
            <a:ext cx="4730372" cy="4392488"/>
          </a:xfrm>
          <a:prstGeom prst="rect">
            <a:avLst/>
          </a:prstGeom>
          <a:noFill/>
        </p:spPr>
      </p:pic>
    </p:spTree>
    <p:extLst>
      <p:ext uri="{BB962C8B-B14F-4D97-AF65-F5344CB8AC3E}">
        <p14:creationId xmlns:p14="http://schemas.microsoft.com/office/powerpoint/2010/main" val="1028787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おやすみプンプン</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98306" name="Picture 2" descr="11PqihiOCIL__AA204_.jpg">
            <a:hlinkClick r:id="rId2"/>
          </p:cNvPr>
          <p:cNvPicPr>
            <a:picLocks noChangeAspect="1" noChangeArrowheads="1"/>
          </p:cNvPicPr>
          <p:nvPr/>
        </p:nvPicPr>
        <p:blipFill>
          <a:blip r:embed="rId3" cstate="print"/>
          <a:srcRect/>
          <a:stretch>
            <a:fillRect/>
          </a:stretch>
        </p:blipFill>
        <p:spPr bwMode="auto">
          <a:xfrm>
            <a:off x="0" y="1628800"/>
            <a:ext cx="4608510" cy="4608512"/>
          </a:xfrm>
          <a:prstGeom prst="rect">
            <a:avLst/>
          </a:prstGeom>
          <a:noFill/>
        </p:spPr>
      </p:pic>
      <p:pic>
        <p:nvPicPr>
          <p:cNvPr id="98308" name="Picture 4" descr="http://pds.exblog.jp/pds/1/200901/28/54/f0021654_16522090.jpg"/>
          <p:cNvPicPr>
            <a:picLocks noChangeAspect="1" noChangeArrowheads="1"/>
          </p:cNvPicPr>
          <p:nvPr/>
        </p:nvPicPr>
        <p:blipFill>
          <a:blip r:embed="rId4" cstate="print"/>
          <a:srcRect/>
          <a:stretch>
            <a:fillRect/>
          </a:stretch>
        </p:blipFill>
        <p:spPr bwMode="auto">
          <a:xfrm>
            <a:off x="3995936" y="2060848"/>
            <a:ext cx="4867275" cy="33909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岡本太郎　神秘</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8434" name="Picture 2" descr="岡本太郎 神秘 (Art &amp; Wordsシリーズ)">
            <a:hlinkClick r:id="rId2"/>
          </p:cNvPr>
          <p:cNvPicPr>
            <a:picLocks noChangeAspect="1" noChangeArrowheads="1"/>
          </p:cNvPicPr>
          <p:nvPr/>
        </p:nvPicPr>
        <p:blipFill>
          <a:blip r:embed="rId3" cstate="print"/>
          <a:srcRect/>
          <a:stretch>
            <a:fillRect/>
          </a:stretch>
        </p:blipFill>
        <p:spPr bwMode="auto">
          <a:xfrm>
            <a:off x="0" y="1628800"/>
            <a:ext cx="4608512" cy="4608512"/>
          </a:xfrm>
          <a:prstGeom prst="rect">
            <a:avLst/>
          </a:prstGeom>
          <a:noFill/>
        </p:spPr>
      </p:pic>
      <p:sp>
        <p:nvSpPr>
          <p:cNvPr id="6" name="正方形/長方形 5"/>
          <p:cNvSpPr/>
          <p:nvPr/>
        </p:nvSpPr>
        <p:spPr>
          <a:xfrm>
            <a:off x="4355976" y="1844824"/>
            <a:ext cx="4572000" cy="3693319"/>
          </a:xfrm>
          <a:prstGeom prst="rect">
            <a:avLst/>
          </a:prstGeom>
        </p:spPr>
        <p:txBody>
          <a:bodyPr>
            <a:spAutoFit/>
          </a:bodyPr>
          <a:lstStyle/>
          <a:p>
            <a:r>
              <a:rPr lang="ja-JP" altLang="en-US" dirty="0" smtClean="0"/>
              <a:t>「芸術は爆発だ」の岡本太郎と、「婆バクハツ」の写真家　内藤正敏の爆発系の二人のコラボレーション写真集。岡本太郎が遺した</a:t>
            </a:r>
            <a:r>
              <a:rPr lang="en-US" altLang="ja-JP" dirty="0" smtClean="0"/>
              <a:t>2</a:t>
            </a:r>
            <a:r>
              <a:rPr lang="ja-JP" altLang="en-US" dirty="0" smtClean="0"/>
              <a:t>万枚の写真ネガを内藤が現像して、岡本の文をキャプションとして配置した。</a:t>
            </a:r>
            <a:endParaRPr lang="en-US" altLang="ja-JP" dirty="0" smtClean="0"/>
          </a:p>
          <a:p>
            <a:endParaRPr lang="en-US" altLang="ja-JP" dirty="0"/>
          </a:p>
          <a:p>
            <a:endParaRPr lang="ja-JP" altLang="en-US" dirty="0" smtClean="0"/>
          </a:p>
          <a:p>
            <a:r>
              <a:rPr lang="en-US" altLang="ja-JP" dirty="0" smtClean="0"/>
              <a:t>60</a:t>
            </a:r>
            <a:r>
              <a:rPr lang="ja-JP" altLang="en-US" dirty="0" smtClean="0"/>
              <a:t>年代に岡本は民俗学に強い関心を持ち、数年間の間、東北、関西、沖縄で撮影を重ねていたらしい。プロの写真家ではないからこそ、意図的演出ではなく偶有性の奇跡がしばしば顕れる。自らシャーマンとなることで神秘の写真を撮ることができた。</a:t>
            </a:r>
            <a:endParaRPr lang="ja-JP" alt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夕凪の街　桜の国</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3554" name="Picture 2" descr="夕凪の街桜の国">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blog-imgs-45.fc2.com/d/o/n/donpachi77/yunagi01.jpg"/>
          <p:cNvPicPr>
            <a:picLocks noChangeAspect="1" noChangeArrowheads="1"/>
          </p:cNvPicPr>
          <p:nvPr/>
        </p:nvPicPr>
        <p:blipFill>
          <a:blip r:embed="rId4" cstate="print"/>
          <a:srcRect/>
          <a:stretch>
            <a:fillRect/>
          </a:stretch>
        </p:blipFill>
        <p:spPr bwMode="auto">
          <a:xfrm>
            <a:off x="4067944" y="2204864"/>
            <a:ext cx="4860032" cy="3578879"/>
          </a:xfrm>
          <a:prstGeom prst="rect">
            <a:avLst/>
          </a:prstGeom>
          <a:noFill/>
        </p:spPr>
      </p:pic>
    </p:spTree>
    <p:extLst>
      <p:ext uri="{BB962C8B-B14F-4D97-AF65-F5344CB8AC3E}">
        <p14:creationId xmlns:p14="http://schemas.microsoft.com/office/powerpoint/2010/main" val="4233618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p:txBody>
          <a:bodyPr/>
          <a:lstStyle/>
          <a:p>
            <a:pPr eaLnBrk="1" hangingPunct="1"/>
            <a:r>
              <a:rPr lang="ja-JP" altLang="en-US" smtClean="0"/>
              <a:t>写真批評</a:t>
            </a:r>
          </a:p>
        </p:txBody>
      </p:sp>
      <p:sp>
        <p:nvSpPr>
          <p:cNvPr id="37891" name="コンテンツ プレースホルダ 2"/>
          <p:cNvSpPr>
            <a:spLocks noGrp="1"/>
          </p:cNvSpPr>
          <p:nvPr>
            <p:ph sz="half" idx="1"/>
          </p:nvPr>
        </p:nvSpPr>
        <p:spPr/>
        <p:txBody>
          <a:bodyPr/>
          <a:lstStyle/>
          <a:p>
            <a:pPr eaLnBrk="1" hangingPunct="1"/>
            <a:endParaRPr lang="ja-JP" altLang="en-US" smtClean="0"/>
          </a:p>
        </p:txBody>
      </p:sp>
      <p:pic>
        <p:nvPicPr>
          <p:cNvPr id="37892" name="Picture 2" descr="shashinhihyodomonken01.jpg">
            <a:hlinkClick r:id="rId2"/>
          </p:cNvPr>
          <p:cNvPicPr>
            <a:picLocks noChangeAspect="1" noChangeArrowheads="1"/>
          </p:cNvPicPr>
          <p:nvPr/>
        </p:nvPicPr>
        <p:blipFill>
          <a:blip r:embed="rId3" cstate="print"/>
          <a:srcRect/>
          <a:stretch>
            <a:fillRect/>
          </a:stretch>
        </p:blipFill>
        <p:spPr bwMode="auto">
          <a:xfrm>
            <a:off x="395288" y="1628775"/>
            <a:ext cx="3843337" cy="4537075"/>
          </a:xfrm>
          <a:prstGeom prst="rect">
            <a:avLst/>
          </a:prstGeom>
          <a:noFill/>
          <a:ln w="9525">
            <a:noFill/>
            <a:miter lim="800000"/>
            <a:headEnd/>
            <a:tailEnd/>
          </a:ln>
        </p:spPr>
      </p:pic>
      <p:sp>
        <p:nvSpPr>
          <p:cNvPr id="37893" name="正方形/長方形 5"/>
          <p:cNvSpPr>
            <a:spLocks noChangeArrowheads="1"/>
          </p:cNvSpPr>
          <p:nvPr/>
        </p:nvSpPr>
        <p:spPr bwMode="auto">
          <a:xfrm>
            <a:off x="4572000" y="1268413"/>
            <a:ext cx="4572000" cy="6186487"/>
          </a:xfrm>
          <a:prstGeom prst="rect">
            <a:avLst/>
          </a:prstGeom>
          <a:noFill/>
          <a:ln w="9525">
            <a:noFill/>
            <a:miter lim="800000"/>
            <a:headEnd/>
            <a:tailEnd/>
          </a:ln>
        </p:spPr>
        <p:txBody>
          <a:bodyPr>
            <a:spAutoFit/>
          </a:bodyPr>
          <a:lstStyle/>
          <a:p>
            <a:r>
              <a:rPr lang="ja-JP" altLang="en-US" dirty="0">
                <a:latin typeface="Calibri" pitchFamily="34" charset="0"/>
              </a:rPr>
              <a:t>土門拳が</a:t>
            </a:r>
            <a:r>
              <a:rPr lang="en-US" altLang="ja-JP" dirty="0">
                <a:latin typeface="Calibri" pitchFamily="34" charset="0"/>
              </a:rPr>
              <a:t>1950</a:t>
            </a:r>
            <a:r>
              <a:rPr lang="ja-JP" altLang="en-US" dirty="0">
                <a:latin typeface="Calibri" pitchFamily="34" charset="0"/>
              </a:rPr>
              <a:t>年から</a:t>
            </a:r>
            <a:r>
              <a:rPr lang="en-US" altLang="ja-JP" dirty="0">
                <a:latin typeface="Calibri" pitchFamily="34" charset="0"/>
              </a:rPr>
              <a:t>1963</a:t>
            </a:r>
            <a:r>
              <a:rPr lang="ja-JP" altLang="en-US" dirty="0">
                <a:latin typeface="Calibri" pitchFamily="34" charset="0"/>
              </a:rPr>
              <a:t>年（昭和</a:t>
            </a:r>
            <a:r>
              <a:rPr lang="en-US" altLang="ja-JP" dirty="0">
                <a:latin typeface="Calibri" pitchFamily="34" charset="0"/>
              </a:rPr>
              <a:t>25</a:t>
            </a:r>
            <a:r>
              <a:rPr lang="ja-JP" altLang="en-US" dirty="0">
                <a:latin typeface="Calibri" pitchFamily="34" charset="0"/>
              </a:rPr>
              <a:t>年から</a:t>
            </a:r>
            <a:r>
              <a:rPr lang="en-US" altLang="ja-JP" dirty="0">
                <a:latin typeface="Calibri" pitchFamily="34" charset="0"/>
              </a:rPr>
              <a:t>38</a:t>
            </a:r>
            <a:r>
              <a:rPr lang="ja-JP" altLang="en-US" dirty="0">
                <a:latin typeface="Calibri" pitchFamily="34" charset="0"/>
              </a:rPr>
              <a:t>年）にかけて、カメラ雑誌の月例審査員として書いた数百本の講評をまとめた本。毎月、編集部に送られてくる大量の写真から、掲載する写真を選び、順位をつけ、個々に批評を書いた。</a:t>
            </a:r>
            <a:endParaRPr lang="en-US" altLang="ja-JP" dirty="0">
              <a:latin typeface="Calibri" pitchFamily="34" charset="0"/>
            </a:endParaRPr>
          </a:p>
          <a:p>
            <a:endParaRPr lang="en-US" altLang="ja-JP" dirty="0">
              <a:latin typeface="Calibri" pitchFamily="34" charset="0"/>
            </a:endParaRPr>
          </a:p>
          <a:p>
            <a:r>
              <a:rPr lang="ja-JP" altLang="en-US" dirty="0">
                <a:latin typeface="Calibri" pitchFamily="34" charset="0"/>
              </a:rPr>
              <a:t>常に「私だったらこう撮る」という明解な自論を確立した上で、いったん投稿者の目線まで降りていって、真摯な意見をぶつけている。内容は褒めることは稀で、表現手法を否定する厳しいものが多い。つまり、”降りていって殴る”批評だ。</a:t>
            </a:r>
            <a:endParaRPr lang="en-US" altLang="ja-JP" dirty="0">
              <a:latin typeface="Calibri" pitchFamily="34" charset="0"/>
            </a:endParaRPr>
          </a:p>
          <a:p>
            <a:endParaRPr lang="en-US" altLang="ja-JP" dirty="0">
              <a:latin typeface="Calibri" pitchFamily="34" charset="0"/>
            </a:endParaRPr>
          </a:p>
          <a:p>
            <a:r>
              <a:rPr lang="ja-JP" altLang="en-US" dirty="0">
                <a:latin typeface="Calibri" pitchFamily="34" charset="0"/>
              </a:rPr>
              <a:t>技術自慢の上位入賞の常連に対しては「大しておもしろくないものを、技術だけでものにするという、腕だけで見せているといえなくもない」</a:t>
            </a:r>
            <a:endParaRPr lang="en-US" altLang="ja-JP" dirty="0">
              <a:latin typeface="Calibri" pitchFamily="34" charset="0"/>
            </a:endParaRPr>
          </a:p>
          <a:p>
            <a:endParaRPr lang="en-US" altLang="ja-JP" dirty="0">
              <a:latin typeface="Calibri" pitchFamily="34" charset="0"/>
            </a:endParaRPr>
          </a:p>
          <a:p>
            <a:r>
              <a:rPr lang="ja-JP" altLang="en-US" dirty="0">
                <a:latin typeface="Calibri" pitchFamily="34" charset="0"/>
              </a:rPr>
              <a:t>迫力の、本物の、批評</a:t>
            </a:r>
            <a:endParaRPr lang="en-US" altLang="ja-JP" dirty="0">
              <a:latin typeface="Calibri" pitchFamily="34" charset="0"/>
            </a:endParaRPr>
          </a:p>
          <a:p>
            <a:endParaRPr lang="en-US" altLang="ja-JP" dirty="0">
              <a:latin typeface="Calibri" pitchFamily="34" charset="0"/>
            </a:endParaRPr>
          </a:p>
          <a:p>
            <a:endParaRPr lang="ja-JP" altLang="en-US" dirty="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二千日回峰行 </a:t>
            </a:r>
            <a:r>
              <a:rPr lang="en-US" altLang="ja-JP" dirty="0" smtClean="0"/>
              <a:t/>
            </a:r>
            <a:br>
              <a:rPr lang="en-US" altLang="ja-JP" dirty="0" smtClean="0"/>
            </a:br>
            <a:r>
              <a:rPr lang="ja-JP" altLang="en-US" sz="3100" dirty="0" smtClean="0"/>
              <a:t>新装改訂版</a:t>
            </a:r>
            <a:r>
              <a:rPr lang="en-US" altLang="ja-JP" sz="3100" dirty="0" smtClean="0"/>
              <a:t>―</a:t>
            </a:r>
            <a:r>
              <a:rPr lang="ja-JP" altLang="en-US" sz="3100" dirty="0" smtClean="0"/>
              <a:t>大阿闍梨酒井雄哉の世界</a:t>
            </a:r>
            <a:endParaRPr kumimoji="1" lang="ja-JP" altLang="en-US" dirty="0"/>
          </a:p>
        </p:txBody>
      </p:sp>
      <p:sp>
        <p:nvSpPr>
          <p:cNvPr id="3" name="コンテンツ プレースホルダ 2"/>
          <p:cNvSpPr>
            <a:spLocks noGrp="1"/>
          </p:cNvSpPr>
          <p:nvPr>
            <p:ph sz="half" idx="1"/>
          </p:nvPr>
        </p:nvSpPr>
        <p:spPr/>
        <p:txBody>
          <a:bodyPr>
            <a:normAutofit fontScale="77500" lnSpcReduction="20000"/>
          </a:bodyPr>
          <a:lstStyle/>
          <a:p>
            <a:r>
              <a:rPr lang="ja-JP" altLang="en-US" dirty="0" smtClean="0"/>
              <a:t>比叡山の千日回峰行は、比叡の山を毎日</a:t>
            </a:r>
            <a:r>
              <a:rPr lang="en-US" altLang="ja-JP" dirty="0" smtClean="0"/>
              <a:t>30</a:t>
            </a:r>
            <a:r>
              <a:rPr lang="ja-JP" altLang="en-US" dirty="0" smtClean="0"/>
              <a:t>キロから</a:t>
            </a:r>
            <a:r>
              <a:rPr lang="en-US" altLang="ja-JP" dirty="0" smtClean="0"/>
              <a:t>40</a:t>
            </a:r>
            <a:r>
              <a:rPr lang="ja-JP" altLang="en-US" dirty="0" smtClean="0"/>
              <a:t>キロ巡って礼拝する行である。</a:t>
            </a:r>
            <a:endParaRPr lang="en-US" altLang="ja-JP" dirty="0" smtClean="0"/>
          </a:p>
          <a:p>
            <a:r>
              <a:rPr lang="ja-JP" altLang="en-US" dirty="0" smtClean="0"/>
              <a:t>期間は延べ</a:t>
            </a:r>
            <a:r>
              <a:rPr lang="en-US" altLang="ja-JP" dirty="0" smtClean="0"/>
              <a:t>1000</a:t>
            </a:r>
            <a:r>
              <a:rPr lang="ja-JP" altLang="en-US" dirty="0" smtClean="0"/>
              <a:t>日（</a:t>
            </a:r>
            <a:r>
              <a:rPr lang="en-US" altLang="ja-JP" dirty="0" smtClean="0"/>
              <a:t>7</a:t>
            </a:r>
            <a:r>
              <a:rPr lang="ja-JP" altLang="en-US" dirty="0" smtClean="0"/>
              <a:t>年間）に渡る。回峰</a:t>
            </a:r>
            <a:r>
              <a:rPr lang="en-US" altLang="ja-JP" dirty="0" smtClean="0"/>
              <a:t>700</a:t>
            </a:r>
            <a:r>
              <a:rPr lang="ja-JP" altLang="en-US" dirty="0" smtClean="0"/>
              <a:t>日目では</a:t>
            </a:r>
            <a:r>
              <a:rPr lang="en-US" altLang="ja-JP" dirty="0" smtClean="0"/>
              <a:t>9</a:t>
            </a:r>
            <a:r>
              <a:rPr lang="ja-JP" altLang="en-US" dirty="0" smtClean="0"/>
              <a:t>日間の断食、断眠、不臥で祈り続ける「堂入り」という医学的には生存が危うい難行もある。</a:t>
            </a:r>
            <a:endParaRPr lang="en-US" altLang="ja-JP" dirty="0" smtClean="0"/>
          </a:p>
          <a:p>
            <a:r>
              <a:rPr lang="ja-JP" altLang="en-US" dirty="0" smtClean="0"/>
              <a:t>晴れて千日回峰を達成した行者は「大阿闍梨」と呼ばれ、生き仏として崇められる。</a:t>
            </a:r>
            <a:endParaRPr lang="en-US" altLang="ja-JP" dirty="0" smtClean="0"/>
          </a:p>
          <a:p>
            <a:endParaRPr lang="ja-JP" altLang="en-US" dirty="0" smtClean="0"/>
          </a:p>
          <a:p>
            <a:r>
              <a:rPr lang="ja-JP" altLang="en-US" dirty="0" smtClean="0"/>
              <a:t>千日回峰はこの</a:t>
            </a:r>
            <a:r>
              <a:rPr lang="en-US" altLang="ja-JP" dirty="0" smtClean="0"/>
              <a:t>400</a:t>
            </a:r>
            <a:r>
              <a:rPr lang="ja-JP" altLang="en-US" dirty="0" smtClean="0"/>
              <a:t>年間で</a:t>
            </a:r>
            <a:r>
              <a:rPr lang="en-US" altLang="ja-JP" dirty="0" smtClean="0"/>
              <a:t>46</a:t>
            </a:r>
            <a:r>
              <a:rPr lang="ja-JP" altLang="en-US" dirty="0" smtClean="0"/>
              <a:t>人が満行しているが、二千日満行はたったの</a:t>
            </a:r>
            <a:r>
              <a:rPr lang="en-US" altLang="ja-JP" dirty="0" smtClean="0"/>
              <a:t>3</a:t>
            </a:r>
            <a:r>
              <a:rPr lang="ja-JP" altLang="en-US" dirty="0" smtClean="0"/>
              <a:t>人</a:t>
            </a:r>
            <a:endParaRPr kumimoji="1" lang="ja-JP" altLang="en-US" dirty="0"/>
          </a:p>
        </p:txBody>
      </p:sp>
      <p:sp>
        <p:nvSpPr>
          <p:cNvPr id="4" name="コンテンツ プレースホルダ 3"/>
          <p:cNvSpPr>
            <a:spLocks noGrp="1"/>
          </p:cNvSpPr>
          <p:nvPr>
            <p:ph sz="half" idx="2"/>
          </p:nvPr>
        </p:nvSpPr>
        <p:spPr/>
        <p:txBody>
          <a:bodyPr>
            <a:normAutofit fontScale="77500" lnSpcReduction="20000"/>
          </a:bodyPr>
          <a:lstStyle/>
          <a:p>
            <a:endParaRPr kumimoji="1" lang="ja-JP" altLang="en-US"/>
          </a:p>
        </p:txBody>
      </p:sp>
      <p:pic>
        <p:nvPicPr>
          <p:cNvPr id="25602" name="Picture 2" descr="二千日回峰行―大阿闍梨・酒井雄哉の世界">
            <a:hlinkClick r:id="rId2"/>
          </p:cNvPr>
          <p:cNvPicPr>
            <a:picLocks noChangeAspect="1" noChangeArrowheads="1"/>
          </p:cNvPicPr>
          <p:nvPr/>
        </p:nvPicPr>
        <p:blipFill>
          <a:blip r:embed="rId3" cstate="print"/>
          <a:srcRect/>
          <a:stretch>
            <a:fillRect/>
          </a:stretch>
        </p:blipFill>
        <p:spPr bwMode="auto">
          <a:xfrm>
            <a:off x="4427984" y="1700808"/>
            <a:ext cx="4464494" cy="446449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祝福</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82946" name="Picture 2" descr="祝福">
            <a:hlinkClick r:id="rId2"/>
          </p:cNvPr>
          <p:cNvPicPr>
            <a:picLocks noChangeAspect="1" noChangeArrowheads="1"/>
          </p:cNvPicPr>
          <p:nvPr/>
        </p:nvPicPr>
        <p:blipFill>
          <a:blip r:embed="rId3" cstate="print"/>
          <a:srcRect/>
          <a:stretch>
            <a:fillRect/>
          </a:stretch>
        </p:blipFill>
        <p:spPr bwMode="auto">
          <a:xfrm>
            <a:off x="0" y="1556792"/>
            <a:ext cx="4644008" cy="4644008"/>
          </a:xfrm>
          <a:prstGeom prst="rect">
            <a:avLst/>
          </a:prstGeom>
          <a:noFill/>
        </p:spPr>
      </p:pic>
      <p:sp>
        <p:nvSpPr>
          <p:cNvPr id="6" name="正方形/長方形 5"/>
          <p:cNvSpPr/>
          <p:nvPr/>
        </p:nvSpPr>
        <p:spPr>
          <a:xfrm>
            <a:off x="4355976" y="1225689"/>
            <a:ext cx="4572000" cy="5632311"/>
          </a:xfrm>
          <a:prstGeom prst="rect">
            <a:avLst/>
          </a:prstGeom>
        </p:spPr>
        <p:txBody>
          <a:bodyPr>
            <a:spAutoFit/>
          </a:bodyPr>
          <a:lstStyle/>
          <a:p>
            <a:r>
              <a:rPr lang="ja-JP" altLang="en-US" dirty="0" smtClean="0"/>
              <a:t>芥川賞作家で僧侶の玄侑宗久とカメラマン坂本真典のコラボレーション。</a:t>
            </a:r>
          </a:p>
          <a:p>
            <a:r>
              <a:rPr lang="ja-JP" altLang="en-US" dirty="0" smtClean="0"/>
              <a:t>恋愛小説＋蓮の写真集。</a:t>
            </a:r>
          </a:p>
          <a:p>
            <a:r>
              <a:rPr lang="en-US" altLang="ja-JP" dirty="0" smtClean="0"/>
              <a:t>30</a:t>
            </a:r>
            <a:r>
              <a:rPr lang="ja-JP" altLang="en-US" dirty="0" smtClean="0"/>
              <a:t>を過ぎたライターの男と、日本で働く中国人の若い女性が、蓮の花が咲く上野の池で恋に落ちる。</a:t>
            </a:r>
          </a:p>
          <a:p>
            <a:r>
              <a:rPr lang="ja-JP" altLang="en-US" dirty="0" smtClean="0"/>
              <a:t>ふたりが出会い、意識し、恋が芽生えて、熱愛に燃えるようになる様子が、蓮が芽吹いて育ち、蕾をつけて花開いていく写真に重ねられている。そして枯れて種を散らして次の春を静かに待つ蓮が、後半の波乱含みの展開では写しだされる。写真は</a:t>
            </a:r>
            <a:r>
              <a:rPr lang="en-US" altLang="ja-JP" dirty="0" smtClean="0"/>
              <a:t>1</a:t>
            </a:r>
            <a:r>
              <a:rPr lang="ja-JP" altLang="en-US" dirty="0" smtClean="0"/>
              <a:t>万</a:t>
            </a:r>
            <a:r>
              <a:rPr lang="en-US" altLang="ja-JP" dirty="0" smtClean="0"/>
              <a:t>7</a:t>
            </a:r>
            <a:r>
              <a:rPr lang="ja-JP" altLang="en-US" dirty="0" smtClean="0"/>
              <a:t>千枚も撮影した中から選ばれた。蓮は一生の中で時期によってまったく違った姿態をみせる。清純でありながらエロティックであり、儚いようでいながら力強いのである。それがふたりの恋愛や人生にうまく重なっている。</a:t>
            </a:r>
          </a:p>
          <a:p>
            <a:r>
              <a:rPr lang="ja-JP" altLang="en-US" dirty="0" smtClean="0"/>
              <a:t>官能的な濡れ場の描写を読んでページをめくると、そこには咲き誇る花弁の写真がある。</a:t>
            </a:r>
          </a:p>
          <a:p>
            <a:endParaRPr lang="ja-JP"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メメント・モリ</a:t>
            </a:r>
            <a:r>
              <a:rPr lang="en-US" altLang="ja-JP" dirty="0" smtClean="0"/>
              <a:t/>
            </a:r>
            <a:br>
              <a:rPr lang="en-US" altLang="ja-JP" dirty="0" smtClean="0"/>
            </a:br>
            <a:r>
              <a:rPr lang="en-US" altLang="ja-JP" dirty="0" smtClean="0"/>
              <a:t> / </a:t>
            </a:r>
            <a:r>
              <a:rPr lang="ja-JP" altLang="en-US" dirty="0" smtClean="0"/>
              <a:t>藤原新也</a:t>
            </a:r>
          </a:p>
        </p:txBody>
      </p:sp>
      <p:pic>
        <p:nvPicPr>
          <p:cNvPr id="60419" name="コンテンツ プレースホルダ 6" descr="31EDCW06Y3L__SS500_.jpg">
            <a:hlinkClick r:id="rId3"/>
          </p:cNvPr>
          <p:cNvPicPr>
            <a:picLocks noGrp="1" noChangeAspect="1"/>
          </p:cNvPicPr>
          <p:nvPr>
            <p:ph sz="half" idx="1"/>
          </p:nvPr>
        </p:nvPicPr>
        <p:blipFill>
          <a:blip r:embed="rId4" cstate="print"/>
          <a:srcRect/>
          <a:stretch>
            <a:fillRect/>
          </a:stretch>
        </p:blipFill>
        <p:spPr>
          <a:xfrm>
            <a:off x="457200" y="1843088"/>
            <a:ext cx="4038600" cy="4038600"/>
          </a:xfrm>
        </p:spPr>
      </p:pic>
      <p:pic>
        <p:nvPicPr>
          <p:cNvPr id="60420" name="コンテンツ プレースホルダ 7" descr="31ZREGAK5CL__AA200_.jpg"/>
          <p:cNvPicPr>
            <a:picLocks noGrp="1" noChangeAspect="1"/>
          </p:cNvPicPr>
          <p:nvPr>
            <p:ph sz="half" idx="2"/>
          </p:nvPr>
        </p:nvPicPr>
        <p:blipFill>
          <a:blip r:embed="rId5" cstate="print"/>
          <a:srcRect/>
          <a:stretch>
            <a:fillRect/>
          </a:stretch>
        </p:blipFill>
        <p:spPr>
          <a:xfrm>
            <a:off x="4500563" y="1643063"/>
            <a:ext cx="2428875" cy="2428875"/>
          </a:xfrm>
        </p:spPr>
      </p:pic>
      <p:pic>
        <p:nvPicPr>
          <p:cNvPr id="60421" name="図 8" descr="517qpWIQuxL__SS500_.jpg"/>
          <p:cNvPicPr>
            <a:picLocks noChangeAspect="1"/>
          </p:cNvPicPr>
          <p:nvPr/>
        </p:nvPicPr>
        <p:blipFill>
          <a:blip r:embed="rId6" cstate="print"/>
          <a:srcRect/>
          <a:stretch>
            <a:fillRect/>
          </a:stretch>
        </p:blipFill>
        <p:spPr bwMode="auto">
          <a:xfrm>
            <a:off x="6477000" y="1571625"/>
            <a:ext cx="2667000" cy="2667000"/>
          </a:xfrm>
          <a:prstGeom prst="rect">
            <a:avLst/>
          </a:prstGeom>
          <a:noFill/>
          <a:ln w="9525">
            <a:noFill/>
            <a:miter lim="800000"/>
            <a:headEnd/>
            <a:tailEnd/>
          </a:ln>
        </p:spPr>
      </p:pic>
      <p:sp>
        <p:nvSpPr>
          <p:cNvPr id="60422" name="テキスト ボックス 9"/>
          <p:cNvSpPr txBox="1">
            <a:spLocks noChangeArrowheads="1"/>
          </p:cNvSpPr>
          <p:nvPr/>
        </p:nvSpPr>
        <p:spPr bwMode="auto">
          <a:xfrm>
            <a:off x="4071938" y="4429125"/>
            <a:ext cx="4721225" cy="2032000"/>
          </a:xfrm>
          <a:prstGeom prst="rect">
            <a:avLst/>
          </a:prstGeom>
          <a:noFill/>
          <a:ln w="9525">
            <a:noFill/>
            <a:miter lim="800000"/>
            <a:headEnd/>
            <a:tailEnd/>
          </a:ln>
        </p:spPr>
        <p:txBody>
          <a:bodyPr>
            <a:spAutoFit/>
          </a:bodyPr>
          <a:lstStyle/>
          <a:p>
            <a:r>
              <a:rPr lang="ja-JP" altLang="en-US">
                <a:latin typeface="Calibri" pitchFamily="34" charset="0"/>
              </a:rPr>
              <a:t>思わず眼を伏せたくなる、生々しい死の現場が</a:t>
            </a:r>
            <a:endParaRPr lang="en-US" altLang="ja-JP">
              <a:latin typeface="Calibri" pitchFamily="34" charset="0"/>
            </a:endParaRPr>
          </a:p>
          <a:p>
            <a:r>
              <a:rPr lang="ja-JP" altLang="en-US">
                <a:latin typeface="Calibri" pitchFamily="34" charset="0"/>
              </a:rPr>
              <a:t>ある一方で、数百年、数千年変わらない気がす</a:t>
            </a:r>
            <a:endParaRPr lang="en-US" altLang="ja-JP">
              <a:latin typeface="Calibri" pitchFamily="34" charset="0"/>
            </a:endParaRPr>
          </a:p>
          <a:p>
            <a:r>
              <a:rPr lang="ja-JP" altLang="en-US">
                <a:latin typeface="Calibri" pitchFamily="34" charset="0"/>
              </a:rPr>
              <a:t>る原風景の懐かしさや、この世と思えぬ、天上</a:t>
            </a:r>
            <a:endParaRPr lang="en-US" altLang="ja-JP">
              <a:latin typeface="Calibri" pitchFamily="34" charset="0"/>
            </a:endParaRPr>
          </a:p>
          <a:p>
            <a:r>
              <a:rPr lang="ja-JP" altLang="en-US">
                <a:latin typeface="Calibri" pitchFamily="34" charset="0"/>
              </a:rPr>
              <a:t>の楽園のような美しい風景もある。死を意識す</a:t>
            </a:r>
            <a:endParaRPr lang="en-US" altLang="ja-JP">
              <a:latin typeface="Calibri" pitchFamily="34" charset="0"/>
            </a:endParaRPr>
          </a:p>
          <a:p>
            <a:r>
              <a:rPr lang="ja-JP" altLang="en-US">
                <a:latin typeface="Calibri" pitchFamily="34" charset="0"/>
              </a:rPr>
              <a:t>ることは生の喜びを確認することにつながるん</a:t>
            </a:r>
            <a:endParaRPr lang="en-US" altLang="ja-JP">
              <a:latin typeface="Calibri" pitchFamily="34" charset="0"/>
            </a:endParaRPr>
          </a:p>
          <a:p>
            <a:r>
              <a:rPr lang="ja-JP" altLang="en-US">
                <a:latin typeface="Calibri" pitchFamily="34" charset="0"/>
              </a:rPr>
              <a:t>だという、著者の視覚メッセージに、まず頭をぶ</a:t>
            </a:r>
            <a:endParaRPr lang="en-US" altLang="ja-JP">
              <a:latin typeface="Calibri" pitchFamily="34" charset="0"/>
            </a:endParaRPr>
          </a:p>
          <a:p>
            <a:r>
              <a:rPr lang="ja-JP" altLang="en-US">
                <a:latin typeface="Calibri" pitchFamily="34" charset="0"/>
              </a:rPr>
              <a:t>ん殴られ、言葉を失い、そして魅了される。</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全東洋</a:t>
            </a:r>
            <a:r>
              <a:rPr lang="ja-JP" altLang="en-US" dirty="0" smtClean="0"/>
              <a:t>街道　上</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dirty="0"/>
          </a:p>
        </p:txBody>
      </p:sp>
      <p:pic>
        <p:nvPicPr>
          <p:cNvPr id="26626" name="Picture 2" descr="全東洋街道(上) (集英社文庫 153-A)">
            <a:hlinkClick r:id="rId2"/>
          </p:cNvPr>
          <p:cNvPicPr>
            <a:picLocks noChangeAspect="1" noChangeArrowheads="1"/>
          </p:cNvPicPr>
          <p:nvPr/>
        </p:nvPicPr>
        <p:blipFill>
          <a:blip r:embed="rId3" cstate="print"/>
          <a:srcRect/>
          <a:stretch>
            <a:fillRect/>
          </a:stretch>
        </p:blipFill>
        <p:spPr bwMode="auto">
          <a:xfrm>
            <a:off x="-468560" y="1556792"/>
            <a:ext cx="4752528" cy="4752528"/>
          </a:xfrm>
          <a:prstGeom prst="rect">
            <a:avLst/>
          </a:prstGeom>
          <a:noFill/>
        </p:spPr>
      </p:pic>
      <p:sp>
        <p:nvSpPr>
          <p:cNvPr id="6" name="正方形/長方形 5"/>
          <p:cNvSpPr/>
          <p:nvPr/>
        </p:nvSpPr>
        <p:spPr>
          <a:xfrm>
            <a:off x="3635896" y="1988840"/>
            <a:ext cx="5292080" cy="3970318"/>
          </a:xfrm>
          <a:prstGeom prst="rect">
            <a:avLst/>
          </a:prstGeom>
        </p:spPr>
        <p:txBody>
          <a:bodyPr wrap="square">
            <a:spAutoFit/>
          </a:bodyPr>
          <a:lstStyle/>
          <a:p>
            <a:r>
              <a:rPr lang="ja-JP" altLang="en-US" dirty="0" smtClean="0"/>
              <a:t>「東洋の魂を求めて放浪</a:t>
            </a:r>
            <a:r>
              <a:rPr lang="en-US" altLang="ja-JP" dirty="0" smtClean="0"/>
              <a:t>400</a:t>
            </a:r>
            <a:r>
              <a:rPr lang="ja-JP" altLang="en-US" dirty="0" smtClean="0"/>
              <a:t>日！チベットでは山寺にこもり、チェンマイでは売春宿に泊まる</a:t>
            </a:r>
            <a:r>
              <a:rPr lang="en-US" altLang="ja-JP" dirty="0" smtClean="0"/>
              <a:t>…</a:t>
            </a:r>
            <a:r>
              <a:rPr lang="ja-JP" altLang="en-US" dirty="0" err="1" smtClean="0"/>
              <a:t>。</a:t>
            </a:r>
            <a:r>
              <a:rPr lang="ja-JP" altLang="en-US" dirty="0" smtClean="0"/>
              <a:t>全アジア都市の聖・食・性を写し出す、毎日芸術賞受賞のオールカラー・人間ドキュメント。」</a:t>
            </a:r>
          </a:p>
          <a:p>
            <a:r>
              <a:rPr lang="ja-JP" altLang="en-US" dirty="0" smtClean="0"/>
              <a:t>四半世紀前の作品だが、この藤原新也の数ある放浪記の中でもこれは傑作だと思う。アジアの風土がこの人の気質と合っているのだ。外国人でありながら現地の風俗にどっぷり浸かって、観光とは無縁の、魂の遍歴とでもいうべき旅を続けた。</a:t>
            </a:r>
            <a:endParaRPr lang="en-US" altLang="ja-JP" dirty="0" smtClean="0"/>
          </a:p>
          <a:p>
            <a:endParaRPr lang="ja-JP" altLang="en-US" dirty="0" smtClean="0"/>
          </a:p>
          <a:p>
            <a:r>
              <a:rPr lang="ja-JP" altLang="en-US" dirty="0" smtClean="0"/>
              <a:t>ときには売春宿で娼婦たちと生活を共にし、彼女たちの肢体も写真におさめている。裸の娼婦はカメラにコケティッシュなポーズを取りながら「頭の人ばかり　ダメネ　人間は肉でしょ　気持いっぱいあるでしょ」と笑う。</a:t>
            </a:r>
            <a:endParaRPr lang="ja-JP"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全東洋街道　下</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24578" name="Picture 2" descr="31QTQ4K8R8L__AA200_.jpg">
            <a:hlinkClick r:id="rId2"/>
          </p:cNvPr>
          <p:cNvPicPr>
            <a:picLocks noChangeAspect="1" noChangeArrowheads="1"/>
          </p:cNvPicPr>
          <p:nvPr/>
        </p:nvPicPr>
        <p:blipFill>
          <a:blip r:embed="rId3" cstate="print"/>
          <a:srcRect/>
          <a:stretch>
            <a:fillRect/>
          </a:stretch>
        </p:blipFill>
        <p:spPr bwMode="auto">
          <a:xfrm>
            <a:off x="251520" y="1772816"/>
            <a:ext cx="4392488" cy="4392488"/>
          </a:xfrm>
          <a:prstGeom prst="rect">
            <a:avLst/>
          </a:prstGeom>
          <a:noFill/>
        </p:spPr>
      </p:pic>
      <p:sp>
        <p:nvSpPr>
          <p:cNvPr id="6" name="正方形/長方形 5"/>
          <p:cNvSpPr/>
          <p:nvPr/>
        </p:nvSpPr>
        <p:spPr>
          <a:xfrm>
            <a:off x="4067944" y="1595021"/>
            <a:ext cx="4572000" cy="5262979"/>
          </a:xfrm>
          <a:prstGeom prst="rect">
            <a:avLst/>
          </a:prstGeom>
        </p:spPr>
        <p:txBody>
          <a:bodyPr>
            <a:spAutoFit/>
          </a:bodyPr>
          <a:lstStyle/>
          <a:p>
            <a:r>
              <a:rPr lang="ja-JP" altLang="en-US" sz="2800" dirty="0" smtClean="0"/>
              <a:t>「レンズは九十九パーセント、肉眼に近い広角レンズを使った。街を歩き人に触れるのに望遠レンズを多用するのは卑怯だという私なりの考えがある。つまり写真を撮りながら被写体がその気になり、その時私の頬を殴ろうと思えばいつも殴れ、笑いかけようとするならいつも笑いかけられる位置において、私は写真を撮りたいと思う。」</a:t>
            </a:r>
            <a:endParaRPr lang="ja-JP" alt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Komomo</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76802" name="Picture 2" descr="日本語版 komomo">
            <a:hlinkClick r:id="rId2"/>
          </p:cNvPr>
          <p:cNvPicPr>
            <a:picLocks noChangeAspect="1" noChangeArrowheads="1"/>
          </p:cNvPicPr>
          <p:nvPr/>
        </p:nvPicPr>
        <p:blipFill>
          <a:blip r:embed="rId3" cstate="print"/>
          <a:srcRect/>
          <a:stretch>
            <a:fillRect/>
          </a:stretch>
        </p:blipFill>
        <p:spPr bwMode="auto">
          <a:xfrm>
            <a:off x="0" y="1412776"/>
            <a:ext cx="4788024" cy="4788024"/>
          </a:xfrm>
          <a:prstGeom prst="rect">
            <a:avLst/>
          </a:prstGeom>
          <a:noFill/>
        </p:spPr>
      </p:pic>
      <p:sp>
        <p:nvSpPr>
          <p:cNvPr id="6" name="正方形/長方形 5"/>
          <p:cNvSpPr/>
          <p:nvPr/>
        </p:nvSpPr>
        <p:spPr>
          <a:xfrm>
            <a:off x="4211960" y="1772816"/>
            <a:ext cx="4572000" cy="4524315"/>
          </a:xfrm>
          <a:prstGeom prst="rect">
            <a:avLst/>
          </a:prstGeom>
        </p:spPr>
        <p:txBody>
          <a:bodyPr>
            <a:spAutoFit/>
          </a:bodyPr>
          <a:lstStyle/>
          <a:p>
            <a:r>
              <a:rPr lang="ja-JP" altLang="en-US" dirty="0" smtClean="0"/>
              <a:t>サラリーマン家庭の一人っ子としてる</a:t>
            </a:r>
            <a:r>
              <a:rPr lang="ja-JP" altLang="en-US" dirty="0" err="1" smtClean="0"/>
              <a:t>り</a:t>
            </a:r>
            <a:r>
              <a:rPr lang="ja-JP" altLang="en-US" dirty="0" smtClean="0"/>
              <a:t>子は生まれた。海外志向の両親の仕事の都合で生誕地はメキシコシティ。</a:t>
            </a:r>
            <a:r>
              <a:rPr lang="en-US" altLang="ja-JP" dirty="0" smtClean="0"/>
              <a:t>3</a:t>
            </a:r>
            <a:r>
              <a:rPr lang="ja-JP" altLang="en-US" dirty="0" smtClean="0"/>
              <a:t>歳で帰国したが、事あるごとに着物を着せられたり、日本の伝統を教えられた彼女は、幼な心に「日本の文化を大切にする」ことを、両親の期待を遙かに超えて学んでいた。彼女は京都で舞妓になることに密かにあこがれていた。</a:t>
            </a:r>
            <a:endParaRPr lang="en-US" altLang="ja-JP" dirty="0" smtClean="0"/>
          </a:p>
          <a:p>
            <a:endParaRPr lang="en-US" altLang="ja-JP" dirty="0" smtClean="0"/>
          </a:p>
          <a:p>
            <a:r>
              <a:rPr lang="ja-JP" altLang="en-US" dirty="0" smtClean="0"/>
              <a:t>あどけない少女が舞妓に入門して、伝統芸を身につけ、一人前になるまでの長期間、写真家は彼女をひたすら撮り続けた。少女から女へ、新米の舞妓から風格の芸妓へと変化していく様子が完璧に記録されている。一人の人間の成長を通して、舞妓、芸妓という伝統文化の現在をまるごと映像化した。</a:t>
            </a:r>
            <a:endParaRPr lang="ja-JP"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zh-TW" altLang="en-US" dirty="0" smtClean="0">
                <a:latin typeface="ＭＳ Ｐゴシック" pitchFamily="50" charset="-128"/>
                <a:ea typeface="ＭＳ Ｐゴシック" pitchFamily="50" charset="-128"/>
              </a:rPr>
              <a:t>不許可写真</a:t>
            </a:r>
            <a:r>
              <a:rPr lang="en-US" altLang="zh-TW" dirty="0" smtClean="0">
                <a:latin typeface="ＭＳ Ｐゴシック" pitchFamily="50" charset="-128"/>
                <a:ea typeface="ＭＳ Ｐゴシック" pitchFamily="50" charset="-128"/>
              </a:rPr>
              <a:t>―</a:t>
            </a:r>
            <a:r>
              <a:rPr lang="zh-TW" altLang="en-US" dirty="0" smtClean="0">
                <a:latin typeface="ＭＳ Ｐゴシック" pitchFamily="50" charset="-128"/>
                <a:ea typeface="ＭＳ Ｐゴシック" pitchFamily="50" charset="-128"/>
              </a:rPr>
              <a:t>毎日新聞秘蔵 </a:t>
            </a:r>
            <a:r>
              <a:rPr lang="en-US" altLang="zh-TW" dirty="0" smtClean="0">
                <a:latin typeface="ＭＳ Ｐゴシック" pitchFamily="50" charset="-128"/>
                <a:ea typeface="ＭＳ Ｐゴシック" pitchFamily="50" charset="-128"/>
              </a:rPr>
              <a:t>-</a:t>
            </a:r>
            <a:endParaRPr kumimoji="1" lang="ja-JP" altLang="en-US" dirty="0">
              <a:latin typeface="ＭＳ Ｐゴシック" pitchFamily="50" charset="-128"/>
              <a:ea typeface="ＭＳ Ｐゴシック" pitchFamily="50" charset="-128"/>
            </a:endParaRPr>
          </a:p>
        </p:txBody>
      </p:sp>
      <p:sp>
        <p:nvSpPr>
          <p:cNvPr id="3" name="コンテンツ プレースホルダ 2"/>
          <p:cNvSpPr>
            <a:spLocks noGrp="1"/>
          </p:cNvSpPr>
          <p:nvPr>
            <p:ph sz="half" idx="1"/>
          </p:nvPr>
        </p:nvSpPr>
        <p:spPr/>
        <p:txBody>
          <a:bodyPr/>
          <a:lstStyle/>
          <a:p>
            <a:endParaRPr kumimoji="1" lang="ja-JP" altLang="en-US"/>
          </a:p>
        </p:txBody>
      </p:sp>
      <p:pic>
        <p:nvPicPr>
          <p:cNvPr id="79874" name="Picture 2" descr="不許可写真―毎日新聞秘蔵 (1) (毎日ムック―シリーズ20世紀の記憶)"/>
          <p:cNvPicPr>
            <a:picLocks noChangeAspect="1" noChangeArrowheads="1"/>
          </p:cNvPicPr>
          <p:nvPr/>
        </p:nvPicPr>
        <p:blipFill>
          <a:blip r:embed="rId2" cstate="print"/>
          <a:srcRect/>
          <a:stretch>
            <a:fillRect/>
          </a:stretch>
        </p:blipFill>
        <p:spPr bwMode="auto">
          <a:xfrm>
            <a:off x="0" y="1628800"/>
            <a:ext cx="4499992" cy="4499992"/>
          </a:xfrm>
          <a:prstGeom prst="rect">
            <a:avLst/>
          </a:prstGeom>
          <a:noFill/>
        </p:spPr>
      </p:pic>
      <p:sp>
        <p:nvSpPr>
          <p:cNvPr id="6" name="正方形/長方形 5"/>
          <p:cNvSpPr/>
          <p:nvPr/>
        </p:nvSpPr>
        <p:spPr>
          <a:xfrm>
            <a:off x="4572000" y="1484784"/>
            <a:ext cx="4572000" cy="2031325"/>
          </a:xfrm>
          <a:prstGeom prst="rect">
            <a:avLst/>
          </a:prstGeom>
        </p:spPr>
        <p:txBody>
          <a:bodyPr>
            <a:spAutoFit/>
          </a:bodyPr>
          <a:lstStyle/>
          <a:p>
            <a:r>
              <a:rPr lang="ja-JP" altLang="en-US" dirty="0" smtClean="0"/>
              <a:t>毎日新聞社が戦後まで保管していた第二次世界大戦中の報道「不許可写真」が</a:t>
            </a:r>
            <a:r>
              <a:rPr lang="en-US" altLang="ja-JP" dirty="0" smtClean="0"/>
              <a:t>2</a:t>
            </a:r>
            <a:r>
              <a:rPr lang="ja-JP" altLang="en-US" dirty="0" smtClean="0"/>
              <a:t>冊の本になったもの。軍部の検閲により写真には「検閲済」「不許可」などのハンコや赤ペンでの修正指示がびっしり書き込まれている。「検閲済」は新聞掲載が</a:t>
            </a:r>
            <a:r>
              <a:rPr lang="en-US" altLang="ja-JP" dirty="0" smtClean="0"/>
              <a:t>OK</a:t>
            </a:r>
            <a:r>
              <a:rPr lang="ja-JP" altLang="en-US" dirty="0" smtClean="0"/>
              <a:t>という意味で、不許可はダメということである。</a:t>
            </a:r>
            <a:endParaRPr lang="ja-JP" altLang="en-US" dirty="0"/>
          </a:p>
        </p:txBody>
      </p:sp>
      <p:sp>
        <p:nvSpPr>
          <p:cNvPr id="7" name="正方形/長方形 6"/>
          <p:cNvSpPr/>
          <p:nvPr/>
        </p:nvSpPr>
        <p:spPr>
          <a:xfrm>
            <a:off x="4572000" y="4005064"/>
            <a:ext cx="4572000" cy="2585323"/>
          </a:xfrm>
          <a:prstGeom prst="rect">
            <a:avLst/>
          </a:prstGeom>
        </p:spPr>
        <p:txBody>
          <a:bodyPr>
            <a:spAutoFit/>
          </a:bodyPr>
          <a:lstStyle/>
          <a:p>
            <a:r>
              <a:rPr lang="ja-JP" altLang="en-US" dirty="0" smtClean="0"/>
              <a:t>・飛行機や飛行機事故の写真</a:t>
            </a:r>
            <a:br>
              <a:rPr lang="ja-JP" altLang="en-US" dirty="0" smtClean="0"/>
            </a:br>
            <a:r>
              <a:rPr lang="ja-JP" altLang="en-US" dirty="0" smtClean="0"/>
              <a:t>・旅団長（少将）以上の写真</a:t>
            </a:r>
            <a:br>
              <a:rPr lang="ja-JP" altLang="en-US" dirty="0" smtClean="0"/>
            </a:br>
            <a:r>
              <a:rPr lang="ja-JP" altLang="en-US" dirty="0" smtClean="0"/>
              <a:t>・軍旗が写った写真</a:t>
            </a:r>
            <a:br>
              <a:rPr lang="ja-JP" altLang="en-US" dirty="0" smtClean="0"/>
            </a:br>
            <a:r>
              <a:rPr lang="ja-JP" altLang="en-US" dirty="0" smtClean="0"/>
              <a:t>・多数の幕僚の集合写真</a:t>
            </a:r>
            <a:br>
              <a:rPr lang="ja-JP" altLang="en-US" dirty="0" smtClean="0"/>
            </a:br>
            <a:r>
              <a:rPr lang="ja-JP" altLang="en-US" dirty="0" smtClean="0"/>
              <a:t>・司令部、本部名などの名称がわかる写真</a:t>
            </a:r>
            <a:br>
              <a:rPr lang="ja-JP" altLang="en-US" dirty="0" smtClean="0"/>
            </a:br>
            <a:r>
              <a:rPr lang="ja-JP" altLang="en-US" dirty="0" smtClean="0"/>
              <a:t>・装甲車や戦車、艦船や戦闘機の写真</a:t>
            </a:r>
            <a:br>
              <a:rPr lang="ja-JP" altLang="en-US" dirty="0" smtClean="0"/>
            </a:br>
            <a:r>
              <a:rPr lang="ja-JP" altLang="en-US" dirty="0" smtClean="0"/>
              <a:t>・輸送・移動の様子がわかってしまう写真</a:t>
            </a:r>
            <a:br>
              <a:rPr lang="ja-JP" altLang="en-US" dirty="0" smtClean="0"/>
            </a:br>
            <a:r>
              <a:rPr lang="ja-JP" altLang="en-US" dirty="0" smtClean="0"/>
              <a:t>・捕虜や敵兵を逮捕尋問している写真</a:t>
            </a:r>
            <a:br>
              <a:rPr lang="ja-JP" altLang="en-US" dirty="0" smtClean="0"/>
            </a:br>
            <a:r>
              <a:rPr lang="ja-JP" altLang="en-US" dirty="0" smtClean="0"/>
              <a:t>・死体の写真</a:t>
            </a:r>
            <a:endParaRPr lang="ja-JP"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人事院の推薦図書の話</a:t>
            </a:r>
            <a:endParaRPr kumimoji="1" lang="ja-JP" altLang="en-US" dirty="0"/>
          </a:p>
        </p:txBody>
      </p:sp>
      <p:pic>
        <p:nvPicPr>
          <p:cNvPr id="3" name="Picture 1">
            <a:hlinkClick r:id="rId2"/>
          </p:cNvPr>
          <p:cNvPicPr>
            <a:picLocks noChangeAspect="1" noChangeArrowheads="1"/>
          </p:cNvPicPr>
          <p:nvPr/>
        </p:nvPicPr>
        <p:blipFill>
          <a:blip r:embed="rId3" cstate="print"/>
          <a:srcRect/>
          <a:stretch>
            <a:fillRect/>
          </a:stretch>
        </p:blipFill>
        <p:spPr bwMode="auto">
          <a:xfrm>
            <a:off x="395536" y="1268760"/>
            <a:ext cx="8501314" cy="5404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いつまでも、いつまでもお元気で</a:t>
            </a:r>
            <a:r>
              <a:rPr lang="en-US" altLang="ja-JP" dirty="0" smtClean="0"/>
              <a:t>―</a:t>
            </a:r>
            <a:r>
              <a:rPr lang="ja-JP" altLang="en-US" dirty="0" smtClean="0"/>
              <a:t>特攻隊員たちが遺した最後の言葉 </a:t>
            </a:r>
            <a:r>
              <a:rPr lang="en-US" altLang="ja-JP" dirty="0" smtClean="0"/>
              <a:t>- </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81922" name="Picture 2" descr="いつまでも、いつまでもお元気で―特攻隊員たちが遺した最後の言葉">
            <a:hlinkClick r:id="rId2"/>
          </p:cNvPr>
          <p:cNvPicPr>
            <a:picLocks noChangeAspect="1" noChangeArrowheads="1"/>
          </p:cNvPicPr>
          <p:nvPr/>
        </p:nvPicPr>
        <p:blipFill>
          <a:blip r:embed="rId3" cstate="print"/>
          <a:srcRect/>
          <a:stretch>
            <a:fillRect/>
          </a:stretch>
        </p:blipFill>
        <p:spPr bwMode="auto">
          <a:xfrm>
            <a:off x="0" y="1484784"/>
            <a:ext cx="4824536" cy="4824536"/>
          </a:xfrm>
          <a:prstGeom prst="rect">
            <a:avLst/>
          </a:prstGeom>
          <a:noFill/>
        </p:spPr>
      </p:pic>
      <p:sp>
        <p:nvSpPr>
          <p:cNvPr id="6" name="正方形/長方形 5"/>
          <p:cNvSpPr/>
          <p:nvPr/>
        </p:nvSpPr>
        <p:spPr>
          <a:xfrm>
            <a:off x="4211960" y="1844824"/>
            <a:ext cx="4572000" cy="3970318"/>
          </a:xfrm>
          <a:prstGeom prst="rect">
            <a:avLst/>
          </a:prstGeom>
        </p:spPr>
        <p:txBody>
          <a:bodyPr>
            <a:spAutoFit/>
          </a:bodyPr>
          <a:lstStyle/>
          <a:p>
            <a:r>
              <a:rPr lang="ja-JP" altLang="en-US" dirty="0" smtClean="0"/>
              <a:t>昭和二十年の</a:t>
            </a:r>
            <a:r>
              <a:rPr lang="en-US" altLang="ja-JP" dirty="0" smtClean="0"/>
              <a:t>3</a:t>
            </a:r>
            <a:r>
              <a:rPr lang="ja-JP" altLang="en-US" dirty="0" smtClean="0"/>
              <a:t>月から</a:t>
            </a:r>
            <a:r>
              <a:rPr lang="en-US" altLang="ja-JP" dirty="0" smtClean="0"/>
              <a:t>6</a:t>
            </a:r>
            <a:r>
              <a:rPr lang="ja-JP" altLang="en-US" dirty="0" smtClean="0"/>
              <a:t>月にかけて鹿児島県知覧の基地から特攻隊として沖縄周辺に散ったに若者たちの遺書を、美しい風景写真とともに収録している。ほとんどが二十代ということもあり「御母様、いよいよこれが最後で御座います」という風に、実の母親に別れと感謝を述べるものが多い。</a:t>
            </a:r>
            <a:endParaRPr lang="en-US" altLang="ja-JP" dirty="0" smtClean="0"/>
          </a:p>
          <a:p>
            <a:endParaRPr lang="en-US" altLang="ja-JP" dirty="0" smtClean="0"/>
          </a:p>
          <a:p>
            <a:r>
              <a:rPr lang="ja-JP" altLang="en-US" dirty="0" smtClean="0"/>
              <a:t>有名人の辞世の句と違って、公開を意図していない個人的な遺書ばかりだ。飾らずまっすぐに心がこもっていて、胸打たれるものが多い。戦争や特攻隊という文脈と切り離して読んだ。人間が文字通り必死で伝えようとしたメッセージの強さを感じた。</a:t>
            </a:r>
            <a:endParaRPr lang="ja-JP"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直筆原稿版 オーパ</a:t>
            </a:r>
            <a:r>
              <a:rPr lang="en-US" altLang="ja-JP" dirty="0"/>
              <a:t>!</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38914" name="Picture 2" descr="41iK2Nyu0jL__SL500_AA300_.jpg">
            <a:hlinkClick r:id="rId2"/>
          </p:cNvPr>
          <p:cNvPicPr>
            <a:picLocks noChangeAspect="1" noChangeArrowheads="1"/>
          </p:cNvPicPr>
          <p:nvPr/>
        </p:nvPicPr>
        <p:blipFill>
          <a:blip r:embed="rId3" cstate="print"/>
          <a:srcRect/>
          <a:stretch>
            <a:fillRect/>
          </a:stretch>
        </p:blipFill>
        <p:spPr bwMode="auto">
          <a:xfrm>
            <a:off x="0" y="1628800"/>
            <a:ext cx="4536504" cy="4536504"/>
          </a:xfrm>
          <a:prstGeom prst="rect">
            <a:avLst/>
          </a:prstGeom>
          <a:noFill/>
        </p:spPr>
      </p:pic>
      <p:sp>
        <p:nvSpPr>
          <p:cNvPr id="6" name="正方形/長方形 5"/>
          <p:cNvSpPr/>
          <p:nvPr/>
        </p:nvSpPr>
        <p:spPr>
          <a:xfrm>
            <a:off x="4211960" y="1772816"/>
            <a:ext cx="4572000" cy="4893647"/>
          </a:xfrm>
          <a:prstGeom prst="rect">
            <a:avLst/>
          </a:prstGeom>
        </p:spPr>
        <p:txBody>
          <a:bodyPr>
            <a:spAutoFit/>
          </a:bodyPr>
          <a:lstStyle/>
          <a:p>
            <a:r>
              <a:rPr lang="ja-JP" altLang="en-US" sz="2400" dirty="0" smtClean="0"/>
              <a:t>すべて直筆原稿で再現された開高健の傑作「オーパ！」である。</a:t>
            </a:r>
          </a:p>
          <a:p>
            <a:r>
              <a:rPr lang="ja-JP" altLang="en-US" sz="2400" dirty="0" smtClean="0"/>
              <a:t>自筆原稿</a:t>
            </a:r>
            <a:r>
              <a:rPr lang="en-US" altLang="ja-JP" sz="2400" dirty="0" smtClean="0"/>
              <a:t>265</a:t>
            </a:r>
            <a:r>
              <a:rPr lang="ja-JP" altLang="en-US" sz="2400" dirty="0" smtClean="0"/>
              <a:t>枚を原稿用紙のまま</a:t>
            </a:r>
            <a:r>
              <a:rPr lang="en-US" altLang="ja-JP" sz="2400" dirty="0" smtClean="0"/>
              <a:t>(70%)</a:t>
            </a:r>
            <a:r>
              <a:rPr lang="ja-JP" altLang="en-US" sz="2400" dirty="0" smtClean="0"/>
              <a:t>縮小。</a:t>
            </a:r>
          </a:p>
          <a:p>
            <a:r>
              <a:rPr lang="ja-JP" altLang="en-US" sz="2400" dirty="0" smtClean="0"/>
              <a:t>電子書籍時代に</a:t>
            </a:r>
            <a:r>
              <a:rPr lang="en-US" altLang="ja-JP" sz="2400" dirty="0" smtClean="0"/>
              <a:t>"</a:t>
            </a:r>
            <a:r>
              <a:rPr lang="ja-JP" altLang="en-US" sz="2400" dirty="0" smtClean="0"/>
              <a:t>紙の価値</a:t>
            </a:r>
            <a:r>
              <a:rPr lang="en-US" altLang="ja-JP" sz="2400" dirty="0" smtClean="0"/>
              <a:t>"</a:t>
            </a:r>
            <a:r>
              <a:rPr lang="ja-JP" altLang="en-US" sz="2400" dirty="0" smtClean="0"/>
              <a:t>で真っ向勝負している。</a:t>
            </a:r>
          </a:p>
          <a:p>
            <a:r>
              <a:rPr lang="ja-JP" altLang="en-US" sz="2400" dirty="0" smtClean="0"/>
              <a:t>内容はアマゾンで釣り三昧に耽る旅行記。</a:t>
            </a:r>
          </a:p>
          <a:p>
            <a:r>
              <a:rPr lang="ja-JP" altLang="en-US" sz="2400" dirty="0" smtClean="0"/>
              <a:t>私も釣りが好きだったので子供の頃に夢中で読んだ本だが、改めて作家の肉筆で読む体験は、本当に楽しかった。</a:t>
            </a:r>
          </a:p>
          <a:p>
            <a:r>
              <a:rPr lang="en-US" altLang="ja-JP" sz="2400" dirty="0" smtClean="0"/>
              <a:t>3000</a:t>
            </a:r>
            <a:r>
              <a:rPr lang="ja-JP" altLang="en-US" sz="2400" dirty="0" smtClean="0"/>
              <a:t>円の価値、大いにあり。</a:t>
            </a:r>
            <a:endParaRPr lang="ja-JP"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pic>
        <p:nvPicPr>
          <p:cNvPr id="1026" name="Picture 2" descr="http://img2.blogs.yahoo.co.jp/ybi/1/71/5c/kugel_149/folder/970196/img_970196_35117843_1?127280659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神様 </a:t>
            </a:r>
            <a:r>
              <a:rPr lang="en-US" altLang="ja-JP" dirty="0" smtClean="0"/>
              <a:t>OH MY GOD!</a:t>
            </a:r>
            <a:br>
              <a:rPr lang="en-US" altLang="ja-JP" dirty="0" smtClean="0"/>
            </a:br>
            <a:r>
              <a:rPr lang="ja-JP" altLang="en-US" dirty="0" smtClean="0"/>
              <a:t>小林伸一郎写真集</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13666" name="Picture 2" descr="神様 OH MY GOD!―小林伸一郎写真集"/>
          <p:cNvPicPr>
            <a:picLocks noChangeAspect="1" noChangeArrowheads="1"/>
          </p:cNvPicPr>
          <p:nvPr/>
        </p:nvPicPr>
        <p:blipFill>
          <a:blip r:embed="rId2" cstate="print"/>
          <a:srcRect/>
          <a:stretch>
            <a:fillRect/>
          </a:stretch>
        </p:blipFill>
        <p:spPr bwMode="auto">
          <a:xfrm>
            <a:off x="0" y="1484784"/>
            <a:ext cx="4536504" cy="4536504"/>
          </a:xfrm>
          <a:prstGeom prst="rect">
            <a:avLst/>
          </a:prstGeom>
          <a:noFill/>
        </p:spPr>
      </p:pic>
      <p:sp>
        <p:nvSpPr>
          <p:cNvPr id="6" name="正方形/長方形 5"/>
          <p:cNvSpPr/>
          <p:nvPr/>
        </p:nvSpPr>
        <p:spPr>
          <a:xfrm>
            <a:off x="4283968" y="2276872"/>
            <a:ext cx="4572000" cy="2862322"/>
          </a:xfrm>
          <a:prstGeom prst="rect">
            <a:avLst/>
          </a:prstGeom>
        </p:spPr>
        <p:txBody>
          <a:bodyPr>
            <a:spAutoFit/>
          </a:bodyPr>
          <a:lstStyle/>
          <a:p>
            <a:r>
              <a:rPr lang="ja-JP" altLang="en-US" dirty="0" smtClean="0"/>
              <a:t>日本の地域に棲むロードサイドの神様たちを写した写真集。大型本。ユニークな神様ばかり。</a:t>
            </a:r>
          </a:p>
          <a:p>
            <a:endParaRPr lang="ja-JP" altLang="en-US" dirty="0" smtClean="0"/>
          </a:p>
          <a:p>
            <a:r>
              <a:rPr lang="ja-JP" altLang="en-US" dirty="0" smtClean="0"/>
              <a:t>土着土俗の信仰っていうのはまず表のメディアにのらない。地方の富豪が人知れず建立したマイナー巨大仏や、立派な男根や女陰の形をしたご神体、極私的な信仰によって異様にカスタマイズされたブッダやイエス様の像など、想像力のバリエーションが爆発している。</a:t>
            </a:r>
            <a:endParaRPr lang="ja-JP"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新レインボー 写真でわかる</a:t>
            </a:r>
            <a:r>
              <a:rPr lang="en-US" altLang="ja-JP" dirty="0" smtClean="0"/>
              <a:t/>
            </a:r>
            <a:br>
              <a:rPr lang="en-US" altLang="ja-JP" dirty="0" smtClean="0"/>
            </a:br>
            <a:r>
              <a:rPr lang="ja-JP" altLang="en-US" dirty="0" smtClean="0"/>
              <a:t>ことわざ辞典</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77826" name="Picture 2" descr="新レインボー 写真でわかることわざ辞典"/>
          <p:cNvPicPr>
            <a:picLocks noChangeAspect="1" noChangeArrowheads="1"/>
          </p:cNvPicPr>
          <p:nvPr/>
        </p:nvPicPr>
        <p:blipFill>
          <a:blip r:embed="rId2" cstate="print"/>
          <a:srcRect/>
          <a:stretch>
            <a:fillRect/>
          </a:stretch>
        </p:blipFill>
        <p:spPr bwMode="auto">
          <a:xfrm>
            <a:off x="-324544" y="1700808"/>
            <a:ext cx="4464496" cy="4464496"/>
          </a:xfrm>
          <a:prstGeom prst="rect">
            <a:avLst/>
          </a:prstGeom>
          <a:noFill/>
        </p:spPr>
      </p:pic>
      <p:sp>
        <p:nvSpPr>
          <p:cNvPr id="6" name="正方形/長方形 5"/>
          <p:cNvSpPr/>
          <p:nvPr/>
        </p:nvSpPr>
        <p:spPr>
          <a:xfrm>
            <a:off x="4139952" y="1340768"/>
            <a:ext cx="4788024" cy="5355312"/>
          </a:xfrm>
          <a:prstGeom prst="rect">
            <a:avLst/>
          </a:prstGeom>
        </p:spPr>
        <p:txBody>
          <a:bodyPr wrap="square">
            <a:spAutoFit/>
          </a:bodyPr>
          <a:lstStyle/>
          <a:p>
            <a:r>
              <a:rPr lang="ja-JP" altLang="en-US" dirty="0" smtClean="0"/>
              <a:t>たとえば、苦労しないでたくさん儲ける「ぬれ手であわ」の項目では、実際に水にぬらした手で粟をつかむとどうなるかを、粟がべったりと着いた手のひらの写真で見せる。どれほど濡れ手に粟がうまいやり方なのか実感できる。</a:t>
            </a:r>
          </a:p>
          <a:p>
            <a:r>
              <a:rPr lang="ja-JP" altLang="en-US" dirty="0" smtClean="0"/>
              <a:t>特に動物ネタが楽しい。</a:t>
            </a:r>
            <a:endParaRPr lang="en-US" altLang="ja-JP" dirty="0" smtClean="0"/>
          </a:p>
          <a:p>
            <a:endParaRPr lang="ja-JP" altLang="en-US" dirty="0" smtClean="0"/>
          </a:p>
          <a:p>
            <a:r>
              <a:rPr lang="ja-JP" altLang="en-US" dirty="0" smtClean="0"/>
              <a:t>たくさんの人や物が一箇所に集まる「目白おし」の項目には野鳥のメジロが木の枝の上におしあうようにびっしりと並んだ写真がある。「おなじ穴のむ</a:t>
            </a:r>
            <a:r>
              <a:rPr lang="ja-JP" altLang="en-US" dirty="0" err="1" smtClean="0"/>
              <a:t>じな</a:t>
            </a:r>
            <a:r>
              <a:rPr lang="ja-JP" altLang="en-US" dirty="0" smtClean="0"/>
              <a:t>」ではムジナが何なのかよくわかった。「蛇足」は実在するものだという発見もあった。「ねこの額」は本当に狭い。「虎視眈々」獲物を狙うトラの目つきは本当に鋭い。瓜を真</a:t>
            </a:r>
            <a:r>
              <a:rPr lang="ja-JP" altLang="en-US" dirty="0" err="1" smtClean="0"/>
              <a:t>っ</a:t>
            </a:r>
            <a:r>
              <a:rPr lang="ja-JP" altLang="en-US" dirty="0" smtClean="0"/>
              <a:t>二つにして「うり二つ」を検証する。</a:t>
            </a:r>
            <a:endParaRPr lang="en-US" altLang="ja-JP" dirty="0" smtClean="0"/>
          </a:p>
          <a:p>
            <a:endParaRPr lang="en-US" altLang="ja-JP" dirty="0" smtClean="0"/>
          </a:p>
          <a:p>
            <a:r>
              <a:rPr lang="ja-JP" altLang="en-US" dirty="0" smtClean="0"/>
              <a:t>実は、私はこの本で数十年来の大きな誤解に気づいた。「灯台もと</a:t>
            </a:r>
            <a:r>
              <a:rPr lang="ja-JP" altLang="en-US" dirty="0" err="1" smtClean="0"/>
              <a:t>暗し</a:t>
            </a:r>
            <a:r>
              <a:rPr lang="ja-JP" altLang="en-US" dirty="0" smtClean="0"/>
              <a:t>」灯台は海辺の灯台ではないのである。</a:t>
            </a:r>
            <a:endParaRPr lang="ja-JP"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絵画</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p:txBody>
          <a:bodyPr/>
          <a:lstStyle/>
          <a:p>
            <a:pPr eaLnBrk="1" hangingPunct="1"/>
            <a:r>
              <a:rPr lang="ja-JP" altLang="en-US" smtClean="0"/>
              <a:t>綺想迷画大全</a:t>
            </a:r>
          </a:p>
        </p:txBody>
      </p:sp>
      <p:sp>
        <p:nvSpPr>
          <p:cNvPr id="39939" name="コンテンツ プレースホルダ 2"/>
          <p:cNvSpPr>
            <a:spLocks noGrp="1"/>
          </p:cNvSpPr>
          <p:nvPr>
            <p:ph sz="half" idx="1"/>
          </p:nvPr>
        </p:nvSpPr>
        <p:spPr/>
        <p:txBody>
          <a:bodyPr/>
          <a:lstStyle/>
          <a:p>
            <a:pPr eaLnBrk="1" hangingPunct="1"/>
            <a:endParaRPr lang="ja-JP" altLang="en-US" smtClean="0"/>
          </a:p>
        </p:txBody>
      </p:sp>
      <p:pic>
        <p:nvPicPr>
          <p:cNvPr id="39940" name="Picture 2" descr="http://bookweb.kinokuniya.co.jp/imgdata/large/4870318245.jpg">
            <a:hlinkClick r:id="rId2"/>
          </p:cNvPr>
          <p:cNvPicPr>
            <a:picLocks noChangeAspect="1" noChangeArrowheads="1"/>
          </p:cNvPicPr>
          <p:nvPr/>
        </p:nvPicPr>
        <p:blipFill>
          <a:blip r:embed="rId3" cstate="print"/>
          <a:srcRect/>
          <a:stretch>
            <a:fillRect/>
          </a:stretch>
        </p:blipFill>
        <p:spPr bwMode="auto">
          <a:xfrm>
            <a:off x="468313" y="1268413"/>
            <a:ext cx="3743325" cy="5184775"/>
          </a:xfrm>
          <a:prstGeom prst="rect">
            <a:avLst/>
          </a:prstGeom>
          <a:noFill/>
          <a:ln w="9525">
            <a:noFill/>
            <a:miter lim="800000"/>
            <a:headEnd/>
            <a:tailEnd/>
          </a:ln>
        </p:spPr>
      </p:pic>
      <p:sp>
        <p:nvSpPr>
          <p:cNvPr id="39941" name="正方形/長方形 5"/>
          <p:cNvSpPr>
            <a:spLocks noChangeArrowheads="1"/>
          </p:cNvSpPr>
          <p:nvPr/>
        </p:nvSpPr>
        <p:spPr bwMode="auto">
          <a:xfrm>
            <a:off x="4356100" y="1341438"/>
            <a:ext cx="4572000" cy="5262562"/>
          </a:xfrm>
          <a:prstGeom prst="rect">
            <a:avLst/>
          </a:prstGeom>
          <a:noFill/>
          <a:ln w="9525">
            <a:noFill/>
            <a:miter lim="800000"/>
            <a:headEnd/>
            <a:tailEnd/>
          </a:ln>
        </p:spPr>
        <p:txBody>
          <a:bodyPr>
            <a:spAutoFit/>
          </a:bodyPr>
          <a:lstStyle/>
          <a:p>
            <a:r>
              <a:rPr lang="ja-JP" altLang="en-US" sz="2400">
                <a:latin typeface="Calibri" pitchFamily="34" charset="0"/>
              </a:rPr>
              <a:t>これは傑作。美術館めぐり１０館分くらいの価値があった。</a:t>
            </a:r>
            <a:endParaRPr lang="en-US" altLang="ja-JP" sz="2400">
              <a:latin typeface="Calibri" pitchFamily="34" charset="0"/>
            </a:endParaRPr>
          </a:p>
          <a:p>
            <a:endParaRPr lang="ja-JP" altLang="en-US" sz="2400">
              <a:latin typeface="Calibri" pitchFamily="34" charset="0"/>
            </a:endParaRPr>
          </a:p>
          <a:p>
            <a:r>
              <a:rPr lang="ja-JP" altLang="en-US" sz="2400">
                <a:latin typeface="Calibri" pitchFamily="34" charset="0"/>
              </a:rPr>
              <a:t>古今東西の絵の中から「ヴィジュアル的に面白いもの」を選りすぐってカラーで収録し、その時代背景や技法を解説する。美術的な価値や知名度だけで選ばず、視覚的な面白さに徹底的にこだわって、知る人ぞ知る名画迷画を多く発掘している。印刷も高精細で大きく美しい。ページをめくるたびに目が釘付けになった。見る快楽がたっぷり味わえる。</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pPr eaLnBrk="1" hangingPunct="1"/>
            <a:endParaRPr lang="ja-JP" altLang="en-US" smtClean="0"/>
          </a:p>
        </p:txBody>
      </p:sp>
      <p:sp>
        <p:nvSpPr>
          <p:cNvPr id="40963" name="コンテンツ プレースホルダ 2"/>
          <p:cNvSpPr>
            <a:spLocks noGrp="1"/>
          </p:cNvSpPr>
          <p:nvPr>
            <p:ph sz="half" idx="1"/>
          </p:nvPr>
        </p:nvSpPr>
        <p:spPr/>
        <p:txBody>
          <a:bodyPr/>
          <a:lstStyle/>
          <a:p>
            <a:pPr eaLnBrk="1" hangingPunct="1"/>
            <a:endParaRPr lang="ja-JP" altLang="en-US" smtClean="0"/>
          </a:p>
        </p:txBody>
      </p:sp>
      <p:sp>
        <p:nvSpPr>
          <p:cNvPr id="40964" name="コンテンツ プレースホルダ 3"/>
          <p:cNvSpPr>
            <a:spLocks noGrp="1"/>
          </p:cNvSpPr>
          <p:nvPr>
            <p:ph sz="half" idx="2"/>
          </p:nvPr>
        </p:nvSpPr>
        <p:spPr/>
        <p:txBody>
          <a:bodyPr/>
          <a:lstStyle/>
          <a:p>
            <a:pPr eaLnBrk="1" hangingPunct="1"/>
            <a:endParaRPr lang="ja-JP" altLang="en-US" smtClean="0"/>
          </a:p>
        </p:txBody>
      </p:sp>
      <p:pic>
        <p:nvPicPr>
          <p:cNvPr id="40965" name="Picture 2" descr="523px-Michael_Pacher_004.jpg"/>
          <p:cNvPicPr>
            <a:picLocks noChangeAspect="1" noChangeArrowheads="1"/>
          </p:cNvPicPr>
          <p:nvPr/>
        </p:nvPicPr>
        <p:blipFill>
          <a:blip r:embed="rId2" cstate="print"/>
          <a:srcRect/>
          <a:stretch>
            <a:fillRect/>
          </a:stretch>
        </p:blipFill>
        <p:spPr bwMode="auto">
          <a:xfrm>
            <a:off x="0" y="1052513"/>
            <a:ext cx="4716463" cy="5410200"/>
          </a:xfrm>
          <a:prstGeom prst="rect">
            <a:avLst/>
          </a:prstGeom>
          <a:noFill/>
          <a:ln w="9525">
            <a:noFill/>
            <a:miter lim="800000"/>
            <a:headEnd/>
            <a:tailEnd/>
          </a:ln>
        </p:spPr>
      </p:pic>
      <p:pic>
        <p:nvPicPr>
          <p:cNvPr id="40966" name="Picture 4" descr="http://izakamakura.img.jugem.jp/20081122_617123.jpg"/>
          <p:cNvPicPr>
            <a:picLocks noChangeAspect="1" noChangeArrowheads="1"/>
          </p:cNvPicPr>
          <p:nvPr/>
        </p:nvPicPr>
        <p:blipFill>
          <a:blip r:embed="rId3" cstate="print"/>
          <a:srcRect/>
          <a:stretch>
            <a:fillRect/>
          </a:stretch>
        </p:blipFill>
        <p:spPr bwMode="auto">
          <a:xfrm>
            <a:off x="4859338" y="765175"/>
            <a:ext cx="4105275" cy="5700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アウトサイダー・アート</a:t>
            </a:r>
            <a:endParaRPr kumimoji="1" lang="ja-JP" altLang="en-US" dirty="0"/>
          </a:p>
        </p:txBody>
      </p:sp>
      <p:pic>
        <p:nvPicPr>
          <p:cNvPr id="1026" name="Picture 2" descr="アウトサイダー・アート"/>
          <p:cNvPicPr>
            <a:picLocks noChangeAspect="1" noChangeArrowheads="1"/>
          </p:cNvPicPr>
          <p:nvPr/>
        </p:nvPicPr>
        <p:blipFill>
          <a:blip r:embed="rId2" cstate="print"/>
          <a:srcRect/>
          <a:stretch>
            <a:fillRect/>
          </a:stretch>
        </p:blipFill>
        <p:spPr bwMode="auto">
          <a:xfrm>
            <a:off x="-180528" y="1412776"/>
            <a:ext cx="4536504" cy="4536504"/>
          </a:xfrm>
          <a:prstGeom prst="rect">
            <a:avLst/>
          </a:prstGeom>
          <a:noFill/>
        </p:spPr>
      </p:pic>
      <p:sp>
        <p:nvSpPr>
          <p:cNvPr id="6" name="正方形/長方形 5"/>
          <p:cNvSpPr/>
          <p:nvPr/>
        </p:nvSpPr>
        <p:spPr>
          <a:xfrm>
            <a:off x="3887416" y="2348880"/>
            <a:ext cx="5256584" cy="369332"/>
          </a:xfrm>
          <a:prstGeom prst="rect">
            <a:avLst/>
          </a:prstGeom>
        </p:spPr>
        <p:txBody>
          <a:bodyPr wrap="square">
            <a:spAutoFit/>
          </a:bodyPr>
          <a:lstStyle/>
          <a:p>
            <a:r>
              <a:rPr lang="en-US" altLang="ja-JP" dirty="0" smtClean="0">
                <a:hlinkClick r:id="rId3"/>
              </a:rPr>
              <a:t>http://www.youtube.com/watch?v=y_cIjMLCAuU</a:t>
            </a:r>
            <a:endParaRPr lang="ja-JP" altLang="en-US" dirty="0"/>
          </a:p>
        </p:txBody>
      </p:sp>
      <p:sp>
        <p:nvSpPr>
          <p:cNvPr id="7" name="正方形/長方形 6"/>
          <p:cNvSpPr/>
          <p:nvPr/>
        </p:nvSpPr>
        <p:spPr>
          <a:xfrm>
            <a:off x="3995936" y="2996952"/>
            <a:ext cx="4572000" cy="1754326"/>
          </a:xfrm>
          <a:prstGeom prst="rect">
            <a:avLst/>
          </a:prstGeom>
        </p:spPr>
        <p:txBody>
          <a:bodyPr>
            <a:spAutoFit/>
          </a:bodyPr>
          <a:lstStyle/>
          <a:p>
            <a:r>
              <a:rPr lang="ja-JP" altLang="en-US" dirty="0" smtClean="0"/>
              <a:t>社会的に孤立したダーガーのような変わり者や、自身が作りだしたカルト宗教の信者、精神病の患者、囚人や交霊術師など、専門的な美術教育を受けていない人々が内的衝動のままに作り出すアートが、アウトサイダーアートである。</a:t>
            </a:r>
            <a:endParaRPr lang="ja-JP" altLang="en-US" dirty="0"/>
          </a:p>
        </p:txBody>
      </p:sp>
      <p:sp>
        <p:nvSpPr>
          <p:cNvPr id="8" name="正方形/長方形 7"/>
          <p:cNvSpPr/>
          <p:nvPr/>
        </p:nvSpPr>
        <p:spPr>
          <a:xfrm>
            <a:off x="3851920" y="1628800"/>
            <a:ext cx="4572000" cy="646331"/>
          </a:xfrm>
          <a:prstGeom prst="rect">
            <a:avLst/>
          </a:prstGeom>
        </p:spPr>
        <p:txBody>
          <a:bodyPr>
            <a:spAutoFit/>
          </a:bodyPr>
          <a:lstStyle/>
          <a:p>
            <a:r>
              <a:rPr lang="ja-JP" altLang="en-US" dirty="0" smtClean="0"/>
              <a:t>映画</a:t>
            </a:r>
            <a:r>
              <a:rPr lang="en-US" altLang="ja-JP" dirty="0" smtClean="0"/>
              <a:t>『</a:t>
            </a:r>
            <a:r>
              <a:rPr lang="ja-JP" altLang="en-US" dirty="0" smtClean="0"/>
              <a:t>非現実の王国で　ヘンリー・ダーガーの謎</a:t>
            </a:r>
            <a:endParaRPr lang="ja-JP"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世界を変えるデザイン</a:t>
            </a:r>
            <a:r>
              <a:rPr lang="en-US" altLang="ja-JP" dirty="0" smtClean="0"/>
              <a:t/>
            </a:r>
            <a:br>
              <a:rPr lang="en-US" altLang="ja-JP" dirty="0" smtClean="0"/>
            </a:br>
            <a:r>
              <a:rPr lang="ja-JP" altLang="en-US" dirty="0" smtClean="0"/>
              <a:t>ものづくりには夢がある</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06498" name="Picture 2" descr="世界を変えるデザイン――ものづくりには夢がある">
            <a:hlinkClick r:id="rId2"/>
          </p:cNvPr>
          <p:cNvPicPr>
            <a:picLocks noChangeAspect="1" noChangeArrowheads="1"/>
          </p:cNvPicPr>
          <p:nvPr/>
        </p:nvPicPr>
        <p:blipFill>
          <a:blip r:embed="rId3" cstate="print"/>
          <a:srcRect/>
          <a:stretch>
            <a:fillRect/>
          </a:stretch>
        </p:blipFill>
        <p:spPr bwMode="auto">
          <a:xfrm>
            <a:off x="0" y="1628800"/>
            <a:ext cx="4248472" cy="4248472"/>
          </a:xfrm>
          <a:prstGeom prst="rect">
            <a:avLst/>
          </a:prstGeom>
          <a:noFill/>
        </p:spPr>
      </p:pic>
      <p:sp>
        <p:nvSpPr>
          <p:cNvPr id="6" name="正方形/長方形 5"/>
          <p:cNvSpPr/>
          <p:nvPr/>
        </p:nvSpPr>
        <p:spPr>
          <a:xfrm>
            <a:off x="4572000" y="2060848"/>
            <a:ext cx="4572000" cy="4247317"/>
          </a:xfrm>
          <a:prstGeom prst="rect">
            <a:avLst/>
          </a:prstGeom>
        </p:spPr>
        <p:txBody>
          <a:bodyPr>
            <a:spAutoFit/>
          </a:bodyPr>
          <a:lstStyle/>
          <a:p>
            <a:r>
              <a:rPr lang="ja-JP" altLang="en-US" dirty="0" smtClean="0"/>
              <a:t>「ほとんどの現代デザイナーの仕事は、世界の大多数の人には何の影響も与えない」</a:t>
            </a:r>
          </a:p>
          <a:p>
            <a:endParaRPr lang="en-US" altLang="ja-JP" dirty="0" smtClean="0"/>
          </a:p>
          <a:p>
            <a:r>
              <a:rPr lang="ja-JP" altLang="en-US" dirty="0" smtClean="0"/>
              <a:t>メディアで話題の新型の</a:t>
            </a:r>
            <a:r>
              <a:rPr lang="en-US" altLang="ja-JP" dirty="0" smtClean="0"/>
              <a:t>iPod</a:t>
            </a:r>
            <a:r>
              <a:rPr lang="ja-JP" altLang="en-US" dirty="0" smtClean="0"/>
              <a:t>や高級車のデザインは世界の</a:t>
            </a:r>
            <a:r>
              <a:rPr lang="en-US" altLang="ja-JP" dirty="0" smtClean="0"/>
              <a:t>10%</a:t>
            </a:r>
            <a:r>
              <a:rPr lang="ja-JP" altLang="en-US" dirty="0" smtClean="0"/>
              <a:t>にすぎない豊かな人たちだけのものだからだ。世界の</a:t>
            </a:r>
            <a:r>
              <a:rPr lang="en-US" altLang="ja-JP" dirty="0" smtClean="0"/>
              <a:t>90%</a:t>
            </a:r>
            <a:r>
              <a:rPr lang="ja-JP" altLang="en-US" dirty="0" smtClean="0"/>
              <a:t>を占める人口は、生活に必要な基本的な製品を十分に買うことさえできていない。</a:t>
            </a:r>
            <a:r>
              <a:rPr lang="en-US" altLang="ja-JP" dirty="0" smtClean="0"/>
              <a:t>6</a:t>
            </a:r>
            <a:r>
              <a:rPr lang="ja-JP" altLang="en-US" dirty="0" smtClean="0"/>
              <a:t>人に</a:t>
            </a:r>
            <a:r>
              <a:rPr lang="en-US" altLang="ja-JP" dirty="0" smtClean="0"/>
              <a:t>1</a:t>
            </a:r>
            <a:r>
              <a:rPr lang="ja-JP" altLang="en-US" dirty="0" smtClean="0"/>
              <a:t>人にあたる</a:t>
            </a:r>
            <a:r>
              <a:rPr lang="en-US" altLang="ja-JP" dirty="0" smtClean="0"/>
              <a:t>11</a:t>
            </a:r>
            <a:r>
              <a:rPr lang="ja-JP" altLang="en-US" dirty="0" smtClean="0"/>
              <a:t>億人は</a:t>
            </a:r>
            <a:r>
              <a:rPr lang="en-US" altLang="ja-JP" dirty="0" smtClean="0"/>
              <a:t>1</a:t>
            </a:r>
            <a:r>
              <a:rPr lang="ja-JP" altLang="en-US" dirty="0" smtClean="0"/>
              <a:t>日を</a:t>
            </a:r>
            <a:r>
              <a:rPr lang="en-US" altLang="ja-JP" dirty="0" smtClean="0"/>
              <a:t>1</a:t>
            </a:r>
            <a:r>
              <a:rPr lang="ja-JP" altLang="en-US" dirty="0" smtClean="0"/>
              <a:t>ドル以下で生きている。</a:t>
            </a:r>
            <a:endParaRPr lang="en-US" altLang="ja-JP" dirty="0" smtClean="0"/>
          </a:p>
          <a:p>
            <a:endParaRPr lang="ja-JP" altLang="en-US" dirty="0" smtClean="0"/>
          </a:p>
          <a:p>
            <a:r>
              <a:rPr lang="ja-JP" altLang="en-US" dirty="0" smtClean="0"/>
              <a:t>一部のデザイナーたちは、真に世界を変えるのは、貧しい</a:t>
            </a:r>
            <a:r>
              <a:rPr lang="en-US" altLang="ja-JP" dirty="0" smtClean="0"/>
              <a:t>90%</a:t>
            </a:r>
            <a:r>
              <a:rPr lang="ja-JP" altLang="en-US" dirty="0" smtClean="0"/>
              <a:t>のためのデザインであることに気がついた。そして貧困層のライフスタイルを革命的に変える製品のデザインに積極的に取り組み始めている。</a:t>
            </a:r>
            <a:endParaRPr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人事院の推薦図書の話</a:t>
            </a:r>
            <a:endParaRPr kumimoji="1" lang="ja-JP" altLang="en-US" dirty="0"/>
          </a:p>
        </p:txBody>
      </p:sp>
      <p:pic>
        <p:nvPicPr>
          <p:cNvPr id="3" name="Picture 1">
            <a:hlinkClick r:id="rId2"/>
          </p:cNvPr>
          <p:cNvPicPr>
            <a:picLocks noChangeAspect="1" noChangeArrowheads="1"/>
          </p:cNvPicPr>
          <p:nvPr/>
        </p:nvPicPr>
        <p:blipFill>
          <a:blip r:embed="rId3" cstate="print"/>
          <a:srcRect/>
          <a:stretch>
            <a:fillRect/>
          </a:stretch>
        </p:blipFill>
        <p:spPr bwMode="auto">
          <a:xfrm>
            <a:off x="395536" y="1268760"/>
            <a:ext cx="8501314" cy="5404644"/>
          </a:xfrm>
          <a:prstGeom prst="rect">
            <a:avLst/>
          </a:prstGeom>
          <a:noFill/>
          <a:ln w="9525">
            <a:noFill/>
            <a:miter lim="800000"/>
            <a:headEnd/>
            <a:tailEnd/>
          </a:ln>
        </p:spPr>
      </p:pic>
      <p:sp>
        <p:nvSpPr>
          <p:cNvPr id="4" name="乗算記号 3"/>
          <p:cNvSpPr/>
          <p:nvPr/>
        </p:nvSpPr>
        <p:spPr>
          <a:xfrm>
            <a:off x="539552" y="980728"/>
            <a:ext cx="8280920" cy="504056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絵本</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“大人の絵本”　</a:t>
            </a:r>
            <a:r>
              <a:rPr lang="en-US" altLang="ja-JP" dirty="0" smtClean="0"/>
              <a:t>7</a:t>
            </a:r>
            <a:r>
              <a:rPr lang="ja-JP" altLang="en-US" dirty="0" smtClean="0"/>
              <a:t>冊</a:t>
            </a:r>
            <a:endParaRPr kumimoji="1" lang="ja-JP" altLang="en-US" dirty="0"/>
          </a:p>
        </p:txBody>
      </p:sp>
      <p:sp>
        <p:nvSpPr>
          <p:cNvPr id="3" name="コンテンツ プレースホルダ 2"/>
          <p:cNvSpPr>
            <a:spLocks noGrp="1"/>
          </p:cNvSpPr>
          <p:nvPr>
            <p:ph sz="half" idx="1"/>
          </p:nvPr>
        </p:nvSpPr>
        <p:spPr>
          <a:xfrm>
            <a:off x="457200" y="1600200"/>
            <a:ext cx="7859216" cy="4525963"/>
          </a:xfrm>
        </p:spPr>
        <p:txBody>
          <a:bodyPr/>
          <a:lstStyle/>
          <a:p>
            <a:r>
              <a:rPr kumimoji="1" lang="ja-JP" altLang="en-US" dirty="0" smtClean="0"/>
              <a:t>大人の絵本</a:t>
            </a:r>
            <a:endParaRPr kumimoji="1" lang="en-US" altLang="ja-JP" dirty="0" smtClean="0"/>
          </a:p>
          <a:p>
            <a:pPr lvl="1"/>
            <a:r>
              <a:rPr lang="ja-JP" altLang="en-US" dirty="0" smtClean="0"/>
              <a:t>子供が読んでもさっぱりわからない</a:t>
            </a:r>
            <a:endParaRPr lang="en-US" altLang="ja-JP" dirty="0" smtClean="0"/>
          </a:p>
          <a:p>
            <a:pPr lvl="1"/>
            <a:r>
              <a:rPr kumimoji="1" lang="ja-JP" altLang="en-US" dirty="0" smtClean="0"/>
              <a:t>大人が読んでも素直に楽しめないかもしれない</a:t>
            </a:r>
            <a:endParaRPr lang="en-US" altLang="ja-JP" dirty="0" smtClean="0"/>
          </a:p>
          <a:p>
            <a:pPr lvl="2"/>
            <a:r>
              <a:rPr lang="ja-JP" altLang="en-US" dirty="0" smtClean="0"/>
              <a:t>シュール、前衛アート、ダーク、淡々</a:t>
            </a:r>
            <a:r>
              <a:rPr lang="en-US" altLang="ja-JP" dirty="0" smtClean="0"/>
              <a:t>…</a:t>
            </a:r>
            <a:endParaRPr kumimoji="1" lang="en-US" altLang="ja-JP" dirty="0" smtClean="0"/>
          </a:p>
          <a:p>
            <a:pPr lvl="1"/>
            <a:r>
              <a:rPr lang="ja-JP" altLang="en-US" dirty="0" smtClean="0"/>
              <a:t>奥深い魅力を持つ大人の絵本</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88640"/>
            <a:ext cx="8229600" cy="1143000"/>
          </a:xfrm>
        </p:spPr>
        <p:txBody>
          <a:bodyPr>
            <a:normAutofit/>
          </a:bodyPr>
          <a:lstStyle/>
          <a:p>
            <a:r>
              <a:rPr lang="ja-JP" altLang="en-US" b="1" dirty="0" smtClean="0"/>
              <a:t>ねこのオーランドー農場をかう </a:t>
            </a:r>
            <a:endParaRPr kumimoji="1" lang="ja-JP" altLang="en-US" dirty="0"/>
          </a:p>
        </p:txBody>
      </p:sp>
      <p:sp>
        <p:nvSpPr>
          <p:cNvPr id="4" name="コンテンツ プレースホルダ 3"/>
          <p:cNvSpPr>
            <a:spLocks noGrp="1"/>
          </p:cNvSpPr>
          <p:nvPr>
            <p:ph sz="half" idx="2"/>
          </p:nvPr>
        </p:nvSpPr>
        <p:spPr/>
        <p:txBody>
          <a:bodyPr/>
          <a:lstStyle/>
          <a:p>
            <a:endParaRPr kumimoji="1" lang="ja-JP" altLang="en-US"/>
          </a:p>
        </p:txBody>
      </p:sp>
      <p:pic>
        <p:nvPicPr>
          <p:cNvPr id="33794" name="Picture 2" descr="51YZDHE34ML__SL500_AA300_.jpg">
            <a:hlinkClick r:id="rId2"/>
          </p:cNvPr>
          <p:cNvPicPr>
            <a:picLocks noChangeAspect="1" noChangeArrowheads="1"/>
          </p:cNvPicPr>
          <p:nvPr/>
        </p:nvPicPr>
        <p:blipFill>
          <a:blip r:embed="rId3" cstate="print"/>
          <a:srcRect/>
          <a:stretch>
            <a:fillRect/>
          </a:stretch>
        </p:blipFill>
        <p:spPr bwMode="auto">
          <a:xfrm>
            <a:off x="4716016" y="1628800"/>
            <a:ext cx="4608512" cy="4608512"/>
          </a:xfrm>
          <a:prstGeom prst="rect">
            <a:avLst/>
          </a:prstGeom>
          <a:noFill/>
        </p:spPr>
      </p:pic>
      <p:sp>
        <p:nvSpPr>
          <p:cNvPr id="6" name="正方形/長方形 5"/>
          <p:cNvSpPr/>
          <p:nvPr/>
        </p:nvSpPr>
        <p:spPr>
          <a:xfrm>
            <a:off x="0" y="1196752"/>
            <a:ext cx="4572000" cy="2492990"/>
          </a:xfrm>
          <a:prstGeom prst="rect">
            <a:avLst/>
          </a:prstGeom>
        </p:spPr>
        <p:txBody>
          <a:bodyPr wrap="square">
            <a:spAutoFit/>
          </a:bodyPr>
          <a:lstStyle/>
          <a:p>
            <a:r>
              <a:rPr lang="ja-JP" altLang="en-US" sz="2400" dirty="0" smtClean="0"/>
              <a:t>とてもサイズが大きい超大型本。イギリスの絵本作家キャスリーン・ヘイルが１９４２年に描いた。農場の経営者になった猫とそこに住む動物たちの物語。</a:t>
            </a:r>
            <a:endParaRPr lang="en-US" altLang="ja-JP" sz="2400" dirty="0" smtClean="0"/>
          </a:p>
          <a:p>
            <a:endParaRPr lang="en-US" altLang="ja-JP" dirty="0" smtClean="0"/>
          </a:p>
          <a:p>
            <a:endParaRPr lang="ja-JP" altLang="en-US" dirty="0"/>
          </a:p>
        </p:txBody>
      </p:sp>
      <p:pic>
        <p:nvPicPr>
          <p:cNvPr id="33796" name="Picture 4" descr="http://www.hitsuzi.jp/news/images/nekonoujou091214.jpg"/>
          <p:cNvPicPr>
            <a:picLocks noChangeAspect="1" noChangeArrowheads="1"/>
          </p:cNvPicPr>
          <p:nvPr/>
        </p:nvPicPr>
        <p:blipFill>
          <a:blip r:embed="rId4" cstate="print"/>
          <a:srcRect/>
          <a:stretch>
            <a:fillRect/>
          </a:stretch>
        </p:blipFill>
        <p:spPr bwMode="auto">
          <a:xfrm>
            <a:off x="899592" y="3140968"/>
            <a:ext cx="3048000" cy="348615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繪本平家物語　カジュアル版</a:t>
            </a:r>
            <a:endParaRPr kumimoji="1" lang="ja-JP" altLang="en-US" dirty="0"/>
          </a:p>
        </p:txBody>
      </p:sp>
      <p:sp>
        <p:nvSpPr>
          <p:cNvPr id="4" name="コンテンツ プレースホルダ 3"/>
          <p:cNvSpPr>
            <a:spLocks noGrp="1"/>
          </p:cNvSpPr>
          <p:nvPr>
            <p:ph sz="half" idx="2"/>
          </p:nvPr>
        </p:nvSpPr>
        <p:spPr/>
        <p:txBody>
          <a:bodyPr/>
          <a:lstStyle/>
          <a:p>
            <a:endParaRPr kumimoji="1" lang="ja-JP" altLang="en-US"/>
          </a:p>
        </p:txBody>
      </p:sp>
      <p:pic>
        <p:nvPicPr>
          <p:cNvPr id="46082" name="Picture 2" descr="51R91BWEATL__SS500_.jpg"/>
          <p:cNvPicPr>
            <a:picLocks noChangeAspect="1" noChangeArrowheads="1"/>
          </p:cNvPicPr>
          <p:nvPr/>
        </p:nvPicPr>
        <p:blipFill>
          <a:blip r:embed="rId2" cstate="print"/>
          <a:srcRect/>
          <a:stretch>
            <a:fillRect/>
          </a:stretch>
        </p:blipFill>
        <p:spPr bwMode="auto">
          <a:xfrm>
            <a:off x="4669532" y="1700808"/>
            <a:ext cx="4474468" cy="4474468"/>
          </a:xfrm>
          <a:prstGeom prst="rect">
            <a:avLst/>
          </a:prstGeom>
          <a:noFill/>
        </p:spPr>
      </p:pic>
      <p:sp>
        <p:nvSpPr>
          <p:cNvPr id="6" name="正方形/長方形 5"/>
          <p:cNvSpPr/>
          <p:nvPr/>
        </p:nvSpPr>
        <p:spPr>
          <a:xfrm>
            <a:off x="179512" y="1844824"/>
            <a:ext cx="4572000" cy="4524315"/>
          </a:xfrm>
          <a:prstGeom prst="rect">
            <a:avLst/>
          </a:prstGeom>
        </p:spPr>
        <p:txBody>
          <a:bodyPr>
            <a:spAutoFit/>
          </a:bodyPr>
          <a:lstStyle/>
          <a:p>
            <a:r>
              <a:rPr lang="ja-JP" altLang="en-US" sz="2400" dirty="0" smtClean="0"/>
              <a:t>絵本作家　安野光雅の「繪本 平家物語」がきっかけだった。平家物語の名場面を絵画にした画集</a:t>
            </a:r>
            <a:endParaRPr lang="en-US" altLang="ja-JP" sz="2400" dirty="0" smtClean="0"/>
          </a:p>
          <a:p>
            <a:endParaRPr lang="en-US" altLang="ja-JP" sz="2400" dirty="0" smtClean="0"/>
          </a:p>
          <a:p>
            <a:r>
              <a:rPr lang="ja-JP" altLang="en-US" sz="2400" dirty="0" smtClean="0"/>
              <a:t>各場面には平家物語（覚一本）からの文章の抜粋がつけられている。</a:t>
            </a:r>
            <a:r>
              <a:rPr lang="en-US" altLang="ja-JP" sz="2400" dirty="0" smtClean="0"/>
              <a:t>7</a:t>
            </a:r>
            <a:r>
              <a:rPr lang="ja-JP" altLang="en-US" sz="2400" dirty="0" smtClean="0"/>
              <a:t>年かけて描いた大作。</a:t>
            </a:r>
            <a:endParaRPr lang="en-US" altLang="ja-JP" sz="2400" dirty="0" smtClean="0"/>
          </a:p>
          <a:p>
            <a:endParaRPr lang="en-US" altLang="ja-JP" sz="2400" dirty="0" smtClean="0"/>
          </a:p>
          <a:p>
            <a:r>
              <a:rPr lang="ja-JP" altLang="en-US" sz="2400" dirty="0" smtClean="0"/>
              <a:t>安野光雅の画風の淡々としたところが、栄枯盛衰・諸行無常の平家物語と相性が良くて味わい深い傑作</a:t>
            </a:r>
            <a:endParaRPr lang="ja-JP" alt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祇園精舎 </a:t>
            </a:r>
            <a:r>
              <a:rPr lang="en-US" altLang="ja-JP" dirty="0" smtClean="0"/>
              <a:t>(</a:t>
            </a:r>
            <a:r>
              <a:rPr lang="ja-JP" altLang="en-US" dirty="0" smtClean="0"/>
              <a:t>声にだすことば</a:t>
            </a:r>
            <a:r>
              <a:rPr lang="ja-JP" altLang="en-US" dirty="0" err="1" smtClean="0"/>
              <a:t>えほん</a:t>
            </a:r>
            <a:r>
              <a:rPr lang="en-US" altLang="ja-JP" dirty="0" smtClean="0"/>
              <a:t>)</a:t>
            </a:r>
            <a:endParaRPr kumimoji="1" lang="ja-JP" altLang="en-US" dirty="0"/>
          </a:p>
        </p:txBody>
      </p:sp>
      <p:sp>
        <p:nvSpPr>
          <p:cNvPr id="4" name="コンテンツ プレースホルダ 3"/>
          <p:cNvSpPr>
            <a:spLocks noGrp="1"/>
          </p:cNvSpPr>
          <p:nvPr>
            <p:ph sz="half" idx="2"/>
          </p:nvPr>
        </p:nvSpPr>
        <p:spPr/>
        <p:txBody>
          <a:bodyPr/>
          <a:lstStyle/>
          <a:p>
            <a:endParaRPr kumimoji="1" lang="ja-JP" altLang="en-US"/>
          </a:p>
        </p:txBody>
      </p:sp>
      <p:pic>
        <p:nvPicPr>
          <p:cNvPr id="50178" name="Picture 2">
            <a:hlinkClick r:id="rId2"/>
          </p:cNvPr>
          <p:cNvPicPr>
            <a:picLocks noChangeAspect="1" noChangeArrowheads="1"/>
          </p:cNvPicPr>
          <p:nvPr/>
        </p:nvPicPr>
        <p:blipFill>
          <a:blip r:embed="rId3" cstate="print"/>
          <a:srcRect/>
          <a:stretch>
            <a:fillRect/>
          </a:stretch>
        </p:blipFill>
        <p:spPr bwMode="auto">
          <a:xfrm>
            <a:off x="4644008" y="1700808"/>
            <a:ext cx="4176464" cy="4176464"/>
          </a:xfrm>
          <a:prstGeom prst="rect">
            <a:avLst/>
          </a:prstGeom>
          <a:noFill/>
          <a:ln w="9525">
            <a:noFill/>
            <a:miter lim="800000"/>
            <a:headEnd/>
            <a:tailEnd/>
          </a:ln>
        </p:spPr>
      </p:pic>
      <p:sp>
        <p:nvSpPr>
          <p:cNvPr id="6" name="正方形/長方形 5"/>
          <p:cNvSpPr/>
          <p:nvPr/>
        </p:nvSpPr>
        <p:spPr>
          <a:xfrm>
            <a:off x="179512" y="1628800"/>
            <a:ext cx="4572000" cy="4524315"/>
          </a:xfrm>
          <a:prstGeom prst="rect">
            <a:avLst/>
          </a:prstGeom>
        </p:spPr>
        <p:txBody>
          <a:bodyPr>
            <a:spAutoFit/>
          </a:bodyPr>
          <a:lstStyle/>
          <a:p>
            <a:r>
              <a:rPr lang="ja-JP" altLang="en-US" sz="2400" dirty="0" smtClean="0"/>
              <a:t>琵琶法師が集まってきた聴衆に栄枯盛衰の物語をおどろおどろしく語る。</a:t>
            </a:r>
            <a:endParaRPr lang="en-US" altLang="ja-JP" sz="2400" dirty="0" smtClean="0"/>
          </a:p>
          <a:p>
            <a:endParaRPr lang="en-US" altLang="ja-JP" sz="2400" dirty="0" smtClean="0"/>
          </a:p>
          <a:p>
            <a:r>
              <a:rPr lang="ja-JP" altLang="en-US" sz="2400" b="1" dirty="0" smtClean="0"/>
              <a:t>「祇園精舎の鐘の声　諸行無常の響きあり 沙羅双樹の花の色 盛者必衰の理をあらわす おごれる人も久しからず ただ春の世の夢のごとし </a:t>
            </a:r>
            <a:r>
              <a:rPr lang="ja-JP" altLang="en-US" sz="2400" b="1" dirty="0" err="1" smtClean="0"/>
              <a:t>たけき</a:t>
            </a:r>
            <a:r>
              <a:rPr lang="ja-JP" altLang="en-US" sz="2400" b="1" dirty="0" smtClean="0"/>
              <a:t>者も遂には滅びぬ 偏に風の前の塵に同じ 」</a:t>
            </a:r>
            <a:endParaRPr lang="en-US" altLang="ja-JP" sz="2400" b="1" dirty="0" smtClean="0"/>
          </a:p>
          <a:p>
            <a:endParaRPr lang="en-US" altLang="ja-JP" sz="2400" dirty="0" smtClean="0"/>
          </a:p>
          <a:p>
            <a:r>
              <a:rPr lang="ja-JP" altLang="en-US" sz="2400" dirty="0" smtClean="0"/>
              <a:t>を絵本にした。</a:t>
            </a:r>
            <a:endParaRPr lang="ja-JP" alt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まっくら、奇妙にしずか</a:t>
            </a:r>
            <a:endParaRPr kumimoji="1" lang="ja-JP" altLang="en-US" dirty="0"/>
          </a:p>
        </p:txBody>
      </p:sp>
      <p:sp>
        <p:nvSpPr>
          <p:cNvPr id="4" name="コンテンツ プレースホルダ 3"/>
          <p:cNvSpPr>
            <a:spLocks noGrp="1"/>
          </p:cNvSpPr>
          <p:nvPr>
            <p:ph sz="half" idx="2"/>
          </p:nvPr>
        </p:nvSpPr>
        <p:spPr/>
        <p:txBody>
          <a:bodyPr/>
          <a:lstStyle/>
          <a:p>
            <a:endParaRPr kumimoji="1" lang="ja-JP" altLang="en-US"/>
          </a:p>
        </p:txBody>
      </p:sp>
      <p:pic>
        <p:nvPicPr>
          <p:cNvPr id="49154" name="Picture 2"/>
          <p:cNvPicPr>
            <a:picLocks noChangeAspect="1" noChangeArrowheads="1"/>
          </p:cNvPicPr>
          <p:nvPr/>
        </p:nvPicPr>
        <p:blipFill>
          <a:blip r:embed="rId2" cstate="print"/>
          <a:srcRect/>
          <a:stretch>
            <a:fillRect/>
          </a:stretch>
        </p:blipFill>
        <p:spPr bwMode="auto">
          <a:xfrm>
            <a:off x="4572000" y="1412776"/>
            <a:ext cx="4572000" cy="4572000"/>
          </a:xfrm>
          <a:prstGeom prst="rect">
            <a:avLst/>
          </a:prstGeom>
          <a:noFill/>
          <a:ln w="9525">
            <a:noFill/>
            <a:miter lim="800000"/>
            <a:headEnd/>
            <a:tailEnd/>
          </a:ln>
        </p:spPr>
      </p:pic>
      <p:sp>
        <p:nvSpPr>
          <p:cNvPr id="6" name="正方形/長方形 5"/>
          <p:cNvSpPr/>
          <p:nvPr/>
        </p:nvSpPr>
        <p:spPr>
          <a:xfrm>
            <a:off x="0" y="1556792"/>
            <a:ext cx="4572000" cy="4093428"/>
          </a:xfrm>
          <a:prstGeom prst="rect">
            <a:avLst/>
          </a:prstGeom>
        </p:spPr>
        <p:txBody>
          <a:bodyPr>
            <a:spAutoFit/>
          </a:bodyPr>
          <a:lstStyle/>
          <a:p>
            <a:r>
              <a:rPr lang="ja-JP" altLang="en-US" sz="2000" dirty="0" smtClean="0"/>
              <a:t>２００５年３月、ドイツのハンブルク応用科学大学デザイン</a:t>
            </a:r>
            <a:r>
              <a:rPr lang="en-US" altLang="ja-JP" sz="2000" dirty="0" smtClean="0"/>
              <a:t>=</a:t>
            </a:r>
            <a:r>
              <a:rPr lang="ja-JP" altLang="en-US" sz="2000" dirty="0" smtClean="0"/>
              <a:t>メディア</a:t>
            </a:r>
            <a:r>
              <a:rPr lang="en-US" altLang="ja-JP" sz="2000" dirty="0" smtClean="0"/>
              <a:t>=</a:t>
            </a:r>
            <a:r>
              <a:rPr lang="ja-JP" altLang="en-US" sz="2000" dirty="0" smtClean="0"/>
              <a:t>情報学部の卒業審査で、学生アイナール トゥルコウスキィが提出した作品の出来栄えの見事さに教授たちは目をみはった。</a:t>
            </a:r>
            <a:endParaRPr lang="en-US" altLang="ja-JP" sz="2000" dirty="0" smtClean="0"/>
          </a:p>
          <a:p>
            <a:endParaRPr lang="en-US" altLang="ja-JP" sz="2000" dirty="0" smtClean="0"/>
          </a:p>
          <a:p>
            <a:r>
              <a:rPr lang="ja-JP" altLang="en-US" sz="2000" dirty="0" smtClean="0"/>
              <a:t>たった一本のシャープペンシルで４００本の芯を使って３年かかって描き上げ たとい</a:t>
            </a:r>
            <a:r>
              <a:rPr lang="ja-JP" altLang="en-US" sz="2000" dirty="0" err="1" smtClean="0"/>
              <a:t>う</a:t>
            </a:r>
            <a:r>
              <a:rPr lang="ja-JP" altLang="en-US" sz="2000" dirty="0" smtClean="0"/>
              <a:t>細密画と、独特のシュールさ漂うストーリー。</a:t>
            </a:r>
            <a:endParaRPr lang="en-US" altLang="ja-JP" sz="2000" dirty="0" smtClean="0"/>
          </a:p>
          <a:p>
            <a:endParaRPr lang="en-US" altLang="ja-JP" sz="2000" dirty="0" smtClean="0"/>
          </a:p>
          <a:p>
            <a:r>
              <a:rPr lang="ja-JP" altLang="en-US" sz="2000" dirty="0" smtClean="0"/>
              <a:t>世に出た作品はたちまちドイツの有名な絵本賞を連続受賞した。</a:t>
            </a:r>
            <a:endParaRPr lang="ja-JP" alt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t>
            </a:r>
            <a:r>
              <a:rPr kumimoji="1" lang="ja-JP" altLang="en-US" dirty="0" smtClean="0"/>
              <a:t>終わらない夜</a:t>
            </a:r>
            <a:r>
              <a:rPr kumimoji="1" lang="en-US" altLang="ja-JP" dirty="0" smtClean="0"/>
              <a:t>』『</a:t>
            </a:r>
            <a:r>
              <a:rPr kumimoji="1" lang="ja-JP" altLang="en-US" dirty="0" smtClean="0"/>
              <a:t>真昼の夢</a:t>
            </a:r>
            <a:r>
              <a:rPr kumimoji="1" lang="en-US" altLang="ja-JP" dirty="0" smtClean="0"/>
              <a:t>』</a:t>
            </a:r>
            <a:endParaRPr kumimoji="1" lang="ja-JP" altLang="en-US" dirty="0"/>
          </a:p>
        </p:txBody>
      </p:sp>
      <p:pic>
        <p:nvPicPr>
          <p:cNvPr id="51202" name="Picture 2"/>
          <p:cNvPicPr>
            <a:picLocks noGrp="1" noChangeAspect="1" noChangeArrowheads="1"/>
          </p:cNvPicPr>
          <p:nvPr>
            <p:ph sz="half" idx="1"/>
          </p:nvPr>
        </p:nvPicPr>
        <p:blipFill>
          <a:blip r:embed="rId2" cstate="print"/>
          <a:srcRect/>
          <a:stretch>
            <a:fillRect/>
          </a:stretch>
        </p:blipFill>
        <p:spPr bwMode="auto">
          <a:xfrm>
            <a:off x="457200" y="1843881"/>
            <a:ext cx="4038600" cy="4038600"/>
          </a:xfrm>
          <a:prstGeom prst="rect">
            <a:avLst/>
          </a:prstGeom>
          <a:noFill/>
          <a:ln w="9525">
            <a:noFill/>
            <a:miter lim="800000"/>
            <a:headEnd/>
            <a:tailEnd/>
          </a:ln>
        </p:spPr>
      </p:pic>
      <p:pic>
        <p:nvPicPr>
          <p:cNvPr id="51203" name="Picture 3"/>
          <p:cNvPicPr>
            <a:picLocks noGrp="1" noChangeAspect="1" noChangeArrowheads="1"/>
          </p:cNvPicPr>
          <p:nvPr>
            <p:ph sz="half" idx="2"/>
          </p:nvPr>
        </p:nvPicPr>
        <p:blipFill>
          <a:blip r:embed="rId3" cstate="print"/>
          <a:srcRect/>
          <a:stretch>
            <a:fillRect/>
          </a:stretch>
        </p:blipFill>
        <p:spPr bwMode="auto">
          <a:xfrm>
            <a:off x="4648200" y="1843881"/>
            <a:ext cx="40386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裁判所にて</a:t>
            </a:r>
            <a:endParaRPr kumimoji="1" lang="ja-JP" altLang="en-US" dirty="0"/>
          </a:p>
        </p:txBody>
      </p:sp>
      <p:sp>
        <p:nvSpPr>
          <p:cNvPr id="4" name="コンテンツ プレースホルダ 3"/>
          <p:cNvSpPr>
            <a:spLocks noGrp="1"/>
          </p:cNvSpPr>
          <p:nvPr>
            <p:ph sz="half" idx="2"/>
          </p:nvPr>
        </p:nvSpPr>
        <p:spPr/>
        <p:txBody>
          <a:bodyPr/>
          <a:lstStyle/>
          <a:p>
            <a:endParaRPr kumimoji="1" lang="ja-JP" altLang="en-US"/>
          </a:p>
        </p:txBody>
      </p:sp>
      <p:pic>
        <p:nvPicPr>
          <p:cNvPr id="48130" name="Picture 2">
            <a:hlinkClick r:id="rId2"/>
          </p:cNvPr>
          <p:cNvPicPr>
            <a:picLocks noChangeAspect="1" noChangeArrowheads="1"/>
          </p:cNvPicPr>
          <p:nvPr/>
        </p:nvPicPr>
        <p:blipFill>
          <a:blip r:embed="rId3" cstate="print"/>
          <a:srcRect/>
          <a:stretch>
            <a:fillRect/>
          </a:stretch>
        </p:blipFill>
        <p:spPr bwMode="auto">
          <a:xfrm>
            <a:off x="4618906" y="1556792"/>
            <a:ext cx="4525094" cy="4525094"/>
          </a:xfrm>
          <a:prstGeom prst="rect">
            <a:avLst/>
          </a:prstGeom>
          <a:noFill/>
          <a:ln w="9525">
            <a:noFill/>
            <a:miter lim="800000"/>
            <a:headEnd/>
            <a:tailEnd/>
          </a:ln>
        </p:spPr>
      </p:pic>
      <p:sp>
        <p:nvSpPr>
          <p:cNvPr id="6" name="正方形/長方形 5"/>
          <p:cNvSpPr/>
          <p:nvPr/>
        </p:nvSpPr>
        <p:spPr>
          <a:xfrm>
            <a:off x="0" y="1225689"/>
            <a:ext cx="4572000" cy="5632311"/>
          </a:xfrm>
          <a:prstGeom prst="rect">
            <a:avLst/>
          </a:prstGeom>
        </p:spPr>
        <p:txBody>
          <a:bodyPr>
            <a:spAutoFit/>
          </a:bodyPr>
          <a:lstStyle/>
          <a:p>
            <a:r>
              <a:rPr lang="ja-JP" altLang="en-US" sz="2400" dirty="0" smtClean="0"/>
              <a:t>裁判所は人生の悲喜こもごも</a:t>
            </a:r>
            <a:r>
              <a:rPr lang="ja-JP" altLang="en-US" sz="2400" dirty="0" err="1" smtClean="0"/>
              <a:t>が</a:t>
            </a:r>
            <a:r>
              <a:rPr lang="ja-JP" altLang="en-US" sz="2400" dirty="0" smtClean="0"/>
              <a:t>集まる結節点である。</a:t>
            </a:r>
            <a:endParaRPr lang="en-US" altLang="ja-JP" sz="2400" dirty="0" smtClean="0"/>
          </a:p>
          <a:p>
            <a:endParaRPr lang="en-US" altLang="ja-JP" sz="2400" dirty="0" smtClean="0"/>
          </a:p>
          <a:p>
            <a:r>
              <a:rPr lang="ja-JP" altLang="en-US" sz="2400" dirty="0" smtClean="0"/>
              <a:t>罪を暴かれてうなだれる顔、怒りを投げかける顔、人生を諦める顔、恥ずかしさに顔を赤らめる顔、物思いにふける顔、計算をする顔。</a:t>
            </a:r>
            <a:endParaRPr lang="en-US" altLang="ja-JP" sz="2400" dirty="0" smtClean="0"/>
          </a:p>
          <a:p>
            <a:endParaRPr lang="en-US" altLang="ja-JP" sz="2400" dirty="0" smtClean="0"/>
          </a:p>
          <a:p>
            <a:r>
              <a:rPr lang="ja-JP" altLang="en-US" sz="2400" dirty="0" smtClean="0"/>
              <a:t>日常にはない強烈に感情的な顔が裁判所にはある。</a:t>
            </a:r>
            <a:endParaRPr lang="en-US" altLang="ja-JP" sz="2400" dirty="0" smtClean="0"/>
          </a:p>
          <a:p>
            <a:endParaRPr lang="en-US" altLang="ja-JP" sz="2400" dirty="0" smtClean="0"/>
          </a:p>
          <a:p>
            <a:r>
              <a:rPr lang="ja-JP" altLang="en-US" sz="2400" dirty="0" smtClean="0"/>
              <a:t>ベルギーの絵本作家ガブリエル・バンサンはブリュッセル裁判所に</a:t>
            </a:r>
            <a:r>
              <a:rPr lang="en-US" altLang="ja-JP" sz="2400" dirty="0" smtClean="0"/>
              <a:t>20</a:t>
            </a:r>
            <a:r>
              <a:rPr lang="ja-JP" altLang="en-US" sz="2400" dirty="0" smtClean="0"/>
              <a:t>年以上も通って繰り返しスケッチした。</a:t>
            </a:r>
            <a:endParaRPr lang="ja-JP" alt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なおみ</a:t>
            </a:r>
            <a:endParaRPr kumimoji="1" lang="ja-JP" altLang="en-US" dirty="0"/>
          </a:p>
        </p:txBody>
      </p:sp>
      <p:sp>
        <p:nvSpPr>
          <p:cNvPr id="4" name="コンテンツ プレースホルダ 3"/>
          <p:cNvSpPr>
            <a:spLocks noGrp="1"/>
          </p:cNvSpPr>
          <p:nvPr>
            <p:ph sz="half" idx="2"/>
          </p:nvPr>
        </p:nvSpPr>
        <p:spPr/>
        <p:txBody>
          <a:bodyPr/>
          <a:lstStyle/>
          <a:p>
            <a:endParaRPr kumimoji="1" lang="ja-JP" altLang="en-US"/>
          </a:p>
        </p:txBody>
      </p:sp>
      <p:pic>
        <p:nvPicPr>
          <p:cNvPr id="47106" name="Picture 2" descr="なおみ (日本傑作絵本シリーズ)">
            <a:hlinkClick r:id="rId2"/>
          </p:cNvPr>
          <p:cNvPicPr>
            <a:picLocks noChangeAspect="1" noChangeArrowheads="1"/>
          </p:cNvPicPr>
          <p:nvPr/>
        </p:nvPicPr>
        <p:blipFill>
          <a:blip r:embed="rId3" cstate="print"/>
          <a:srcRect/>
          <a:stretch>
            <a:fillRect/>
          </a:stretch>
        </p:blipFill>
        <p:spPr bwMode="auto">
          <a:xfrm>
            <a:off x="4644008" y="1700808"/>
            <a:ext cx="4536502" cy="4536504"/>
          </a:xfrm>
          <a:prstGeom prst="rect">
            <a:avLst/>
          </a:prstGeom>
          <a:noFill/>
        </p:spPr>
      </p:pic>
      <p:sp>
        <p:nvSpPr>
          <p:cNvPr id="6" name="正方形/長方形 5"/>
          <p:cNvSpPr/>
          <p:nvPr/>
        </p:nvSpPr>
        <p:spPr>
          <a:xfrm>
            <a:off x="683568" y="1340768"/>
            <a:ext cx="3888432" cy="2246769"/>
          </a:xfrm>
          <a:prstGeom prst="rect">
            <a:avLst/>
          </a:prstGeom>
        </p:spPr>
        <p:txBody>
          <a:bodyPr wrap="square">
            <a:spAutoFit/>
          </a:bodyPr>
          <a:lstStyle/>
          <a:p>
            <a:r>
              <a:rPr lang="ja-JP" altLang="en-US" sz="2800" dirty="0" smtClean="0"/>
              <a:t>「　なおみは　いる</a:t>
            </a:r>
          </a:p>
          <a:p>
            <a:r>
              <a:rPr lang="ja-JP" altLang="en-US" sz="2800" dirty="0" smtClean="0"/>
              <a:t>　　わたしの　うまれる</a:t>
            </a:r>
          </a:p>
          <a:p>
            <a:r>
              <a:rPr lang="ja-JP" altLang="en-US" sz="2800" dirty="0" smtClean="0"/>
              <a:t>　　ずっと　まえから</a:t>
            </a:r>
          </a:p>
          <a:p>
            <a:r>
              <a:rPr lang="ja-JP" altLang="en-US" sz="2800" dirty="0" smtClean="0"/>
              <a:t>　　なおみは　いた</a:t>
            </a:r>
          </a:p>
          <a:p>
            <a:r>
              <a:rPr lang="ja-JP" altLang="en-US" sz="2800" dirty="0" smtClean="0"/>
              <a:t>　　わたしのそばに　」</a:t>
            </a:r>
            <a:endParaRPr lang="ja-JP" altLang="en-US" sz="2800" dirty="0"/>
          </a:p>
        </p:txBody>
      </p:sp>
      <p:pic>
        <p:nvPicPr>
          <p:cNvPr id="81922" name="Picture 2" descr="http://www.cookbooks.jp/ef-9/ef9-1-1.jpg"/>
          <p:cNvPicPr>
            <a:picLocks noChangeAspect="1" noChangeArrowheads="1"/>
          </p:cNvPicPr>
          <p:nvPr/>
        </p:nvPicPr>
        <p:blipFill>
          <a:blip r:embed="rId4" cstate="print"/>
          <a:srcRect/>
          <a:stretch>
            <a:fillRect/>
          </a:stretch>
        </p:blipFill>
        <p:spPr bwMode="auto">
          <a:xfrm>
            <a:off x="0" y="3573016"/>
            <a:ext cx="2517896" cy="1728192"/>
          </a:xfrm>
          <a:prstGeom prst="rect">
            <a:avLst/>
          </a:prstGeom>
          <a:noFill/>
        </p:spPr>
      </p:pic>
      <p:pic>
        <p:nvPicPr>
          <p:cNvPr id="81924" name="Picture 4" descr="http://www.cookbooks.jp/ef-9/ef9-1-2.jpg"/>
          <p:cNvPicPr>
            <a:picLocks noChangeAspect="1" noChangeArrowheads="1"/>
          </p:cNvPicPr>
          <p:nvPr/>
        </p:nvPicPr>
        <p:blipFill>
          <a:blip r:embed="rId5" cstate="print"/>
          <a:srcRect/>
          <a:stretch>
            <a:fillRect/>
          </a:stretch>
        </p:blipFill>
        <p:spPr bwMode="auto">
          <a:xfrm>
            <a:off x="2627784" y="3573016"/>
            <a:ext cx="2412983" cy="165618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sz="half" idx="1"/>
          </p:nvPr>
        </p:nvSpPr>
        <p:spPr/>
        <p:txBody>
          <a:bodyPr/>
          <a:lstStyle/>
          <a:p>
            <a:endParaRPr kumimoji="1" lang="ja-JP" altLang="en-US" dirty="0"/>
          </a:p>
        </p:txBody>
      </p:sp>
      <p:sp>
        <p:nvSpPr>
          <p:cNvPr id="4" name="コンテンツ プレースホルダ 3"/>
          <p:cNvSpPr>
            <a:spLocks noGrp="1"/>
          </p:cNvSpPr>
          <p:nvPr>
            <p:ph sz="half" idx="2"/>
          </p:nvPr>
        </p:nvSpPr>
        <p:spPr/>
        <p:txBody>
          <a:bodyPr/>
          <a:lstStyle/>
          <a:p>
            <a:endParaRPr kumimoji="1" lang="ja-JP" altLang="en-US"/>
          </a:p>
        </p:txBody>
      </p:sp>
      <p:pic>
        <p:nvPicPr>
          <p:cNvPr id="129026" name="Picture 2" descr="http://pds.exblog.jp/pds/1/200709/19/05/f0104705_16162760.jpg"/>
          <p:cNvPicPr>
            <a:picLocks noChangeAspect="1" noChangeArrowheads="1"/>
          </p:cNvPicPr>
          <p:nvPr/>
        </p:nvPicPr>
        <p:blipFill>
          <a:blip r:embed="rId2" cstate="print"/>
          <a:srcRect/>
          <a:stretch>
            <a:fillRect/>
          </a:stretch>
        </p:blipFill>
        <p:spPr bwMode="auto">
          <a:xfrm>
            <a:off x="0" y="0"/>
            <a:ext cx="5715000" cy="3943350"/>
          </a:xfrm>
          <a:prstGeom prst="rect">
            <a:avLst/>
          </a:prstGeom>
          <a:noFill/>
        </p:spPr>
      </p:pic>
      <p:pic>
        <p:nvPicPr>
          <p:cNvPr id="129028" name="Picture 4" descr="http://pds.exblog.jp/pds/1/200709/19/05/f0104705_1616754.jpg"/>
          <p:cNvPicPr>
            <a:picLocks noChangeAspect="1" noChangeArrowheads="1"/>
          </p:cNvPicPr>
          <p:nvPr/>
        </p:nvPicPr>
        <p:blipFill>
          <a:blip r:embed="rId3" cstate="print"/>
          <a:srcRect/>
          <a:stretch>
            <a:fillRect/>
          </a:stretch>
        </p:blipFill>
        <p:spPr bwMode="auto">
          <a:xfrm>
            <a:off x="3491880" y="2948616"/>
            <a:ext cx="5652120" cy="3909384"/>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創造性を刺激する</a:t>
            </a:r>
            <a:r>
              <a:rPr kumimoji="1" lang="en-US" altLang="ja-JP" dirty="0" smtClean="0"/>
              <a:t/>
            </a:r>
            <a:br>
              <a:rPr kumimoji="1" lang="en-US" altLang="ja-JP" dirty="0" smtClean="0"/>
            </a:br>
            <a:r>
              <a:rPr lang="ja-JP" altLang="en-US" dirty="0" smtClean="0"/>
              <a:t>視覚と聴覚の世界へようこそ</a:t>
            </a:r>
            <a:endParaRPr kumimoji="1" lang="ja-JP" altLang="en-US" dirty="0"/>
          </a:p>
        </p:txBody>
      </p:sp>
      <p:sp>
        <p:nvSpPr>
          <p:cNvPr id="5" name="ドーナツ 4"/>
          <p:cNvSpPr/>
          <p:nvPr/>
        </p:nvSpPr>
        <p:spPr>
          <a:xfrm>
            <a:off x="2483768" y="2060848"/>
            <a:ext cx="4248472" cy="4104456"/>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p:txBody>
          <a:bodyPr/>
          <a:lstStyle/>
          <a:p>
            <a:pPr eaLnBrk="1" hangingPunct="1"/>
            <a:r>
              <a:rPr lang="ja-JP" altLang="en-US" smtClean="0"/>
              <a:t>どんなかんじかなあ</a:t>
            </a:r>
          </a:p>
        </p:txBody>
      </p:sp>
      <p:sp>
        <p:nvSpPr>
          <p:cNvPr id="54275" name="コンテンツ プレースホルダ 2"/>
          <p:cNvSpPr>
            <a:spLocks noGrp="1"/>
          </p:cNvSpPr>
          <p:nvPr>
            <p:ph sz="half" idx="1"/>
          </p:nvPr>
        </p:nvSpPr>
        <p:spPr/>
        <p:txBody>
          <a:bodyPr/>
          <a:lstStyle/>
          <a:p>
            <a:pPr eaLnBrk="1" hangingPunct="1"/>
            <a:endParaRPr lang="ja-JP" altLang="en-US" smtClean="0"/>
          </a:p>
        </p:txBody>
      </p:sp>
      <p:pic>
        <p:nvPicPr>
          <p:cNvPr id="54276" name="Picture 2" descr="http://www.ab.auone-net.jp/~ohanashi/LOVELOG_IMG/82C782F182C882A982F182B682A982C882A0.jpg">
            <a:hlinkClick r:id="rId2"/>
          </p:cNvPr>
          <p:cNvPicPr>
            <a:picLocks noChangeAspect="1" noChangeArrowheads="1"/>
          </p:cNvPicPr>
          <p:nvPr/>
        </p:nvPicPr>
        <p:blipFill>
          <a:blip r:embed="rId3" cstate="print"/>
          <a:srcRect/>
          <a:stretch>
            <a:fillRect/>
          </a:stretch>
        </p:blipFill>
        <p:spPr bwMode="auto">
          <a:xfrm>
            <a:off x="251520" y="1268760"/>
            <a:ext cx="4033838" cy="5237163"/>
          </a:xfrm>
          <a:prstGeom prst="rect">
            <a:avLst/>
          </a:prstGeom>
          <a:noFill/>
          <a:ln w="9525">
            <a:noFill/>
            <a:miter lim="800000"/>
            <a:headEnd/>
            <a:tailEnd/>
          </a:ln>
        </p:spPr>
      </p:pic>
      <p:sp>
        <p:nvSpPr>
          <p:cNvPr id="54277" name="正方形/長方形 5"/>
          <p:cNvSpPr>
            <a:spLocks noChangeArrowheads="1"/>
          </p:cNvSpPr>
          <p:nvPr/>
        </p:nvSpPr>
        <p:spPr bwMode="auto">
          <a:xfrm>
            <a:off x="4572000" y="1700213"/>
            <a:ext cx="4572000" cy="1477962"/>
          </a:xfrm>
          <a:prstGeom prst="rect">
            <a:avLst/>
          </a:prstGeom>
          <a:noFill/>
          <a:ln w="9525">
            <a:noFill/>
            <a:miter lim="800000"/>
            <a:headEnd/>
            <a:tailEnd/>
          </a:ln>
        </p:spPr>
        <p:txBody>
          <a:bodyPr>
            <a:spAutoFit/>
          </a:bodyPr>
          <a:lstStyle/>
          <a:p>
            <a:r>
              <a:rPr lang="ja-JP" altLang="en-US">
                <a:latin typeface="Calibri" pitchFamily="34" charset="0"/>
              </a:rPr>
              <a:t>目が見えないってどんなかんじかなあ</a:t>
            </a:r>
          </a:p>
          <a:p>
            <a:r>
              <a:rPr lang="ja-JP" altLang="en-US">
                <a:latin typeface="Calibri" pitchFamily="34" charset="0"/>
              </a:rPr>
              <a:t>耳が聞こえないってどんなかんじかなあ</a:t>
            </a:r>
            <a:endParaRPr lang="en-US" altLang="ja-JP">
              <a:latin typeface="Calibri" pitchFamily="34" charset="0"/>
            </a:endParaRPr>
          </a:p>
          <a:p>
            <a:endParaRPr lang="ja-JP" altLang="en-US">
              <a:latin typeface="Calibri" pitchFamily="34" charset="0"/>
            </a:endParaRPr>
          </a:p>
          <a:p>
            <a:r>
              <a:rPr lang="ja-JP" altLang="en-US">
                <a:latin typeface="Calibri" pitchFamily="34" charset="0"/>
              </a:rPr>
              <a:t>主人公の少年ひろくんは、障害があるって、</a:t>
            </a:r>
            <a:endParaRPr lang="en-US" altLang="ja-JP">
              <a:latin typeface="Calibri" pitchFamily="34" charset="0"/>
            </a:endParaRPr>
          </a:p>
          <a:p>
            <a:r>
              <a:rPr lang="ja-JP" altLang="en-US">
                <a:latin typeface="Calibri" pitchFamily="34" charset="0"/>
              </a:rPr>
              <a:t>どんなかんじかなあと疑問に思った。</a:t>
            </a:r>
          </a:p>
        </p:txBody>
      </p:sp>
      <p:sp>
        <p:nvSpPr>
          <p:cNvPr id="6" name="正方形/長方形 5"/>
          <p:cNvSpPr/>
          <p:nvPr/>
        </p:nvSpPr>
        <p:spPr>
          <a:xfrm>
            <a:off x="4644008" y="3789040"/>
            <a:ext cx="4283968" cy="1754326"/>
          </a:xfrm>
          <a:prstGeom prst="rect">
            <a:avLst/>
          </a:prstGeom>
        </p:spPr>
        <p:txBody>
          <a:bodyPr wrap="square">
            <a:spAutoFit/>
          </a:bodyPr>
          <a:lstStyle/>
          <a:p>
            <a:r>
              <a:rPr lang="ja-JP" altLang="en-US" dirty="0" smtClean="0"/>
              <a:t>それで、目が見えない</a:t>
            </a:r>
            <a:r>
              <a:rPr lang="ja-JP" altLang="en-US" dirty="0" err="1" smtClean="0"/>
              <a:t>まりちゃんの</a:t>
            </a:r>
            <a:r>
              <a:rPr lang="ja-JP" altLang="en-US" dirty="0" smtClean="0"/>
              <a:t>気持ちになって、目をつぶってみる。それまで意識しなかった音が聞こえる。耳が聞こえない友達の</a:t>
            </a:r>
            <a:r>
              <a:rPr lang="ja-JP" altLang="en-US" dirty="0" err="1" smtClean="0"/>
              <a:t>さのくんの</a:t>
            </a:r>
            <a:r>
              <a:rPr lang="ja-JP" altLang="en-US" dirty="0" smtClean="0"/>
              <a:t>気持ちになって、耳をふさいでみる。それまで見えていたのに気がつかなかったものがみつかる。</a:t>
            </a:r>
            <a:endParaRPr lang="ja-JP"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p:txBody>
          <a:bodyPr rtlCol="0">
            <a:normAutofit/>
          </a:bodyPr>
          <a:lstStyle/>
          <a:p>
            <a:pPr eaLnBrk="1" fontAlgn="auto" hangingPunct="1">
              <a:spcAft>
                <a:spcPts val="0"/>
              </a:spcAft>
              <a:defRPr/>
            </a:pPr>
            <a:r>
              <a:rPr lang="ja-JP" altLang="en-US" dirty="0" smtClean="0"/>
              <a:t>漫画</a:t>
            </a:r>
          </a:p>
        </p:txBody>
      </p:sp>
      <p:sp>
        <p:nvSpPr>
          <p:cNvPr id="55299" name="コンテンツ プレースホルダ 2"/>
          <p:cNvSpPr>
            <a:spLocks noGrp="1"/>
          </p:cNvSpPr>
          <p:nvPr>
            <p:ph idx="1"/>
          </p:nvPr>
        </p:nvSpPr>
        <p:spPr/>
        <p:txBody>
          <a:bodyPr/>
          <a:lstStyle/>
          <a:p>
            <a:pPr eaLnBrk="1" hangingPunct="1">
              <a:buFont typeface="Arial" pitchFamily="34" charset="0"/>
              <a:buNone/>
            </a:pPr>
            <a:endParaRPr lang="ja-JP" alt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19" y="770347"/>
            <a:ext cx="403244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753294"/>
            <a:ext cx="417646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ja-JP" altLang="en-US" dirty="0" smtClean="0"/>
              <a:t>妖怪ハンター</a:t>
            </a:r>
            <a:endParaRPr kumimoji="1" lang="ja-JP" altLang="en-US" dirty="0"/>
          </a:p>
        </p:txBody>
      </p:sp>
      <p:pic>
        <p:nvPicPr>
          <p:cNvPr id="389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128017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4135786"/>
            <a:ext cx="20478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6574" y="4336472"/>
            <a:ext cx="4023715" cy="252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622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sz="half" idx="1"/>
          </p:nvPr>
        </p:nvSpPr>
        <p:spPr/>
        <p:txBody>
          <a:bodyPr/>
          <a:lstStyle/>
          <a:p>
            <a:endParaRPr kumimoji="1" lang="ja-JP" altLang="en-US" dirty="0"/>
          </a:p>
        </p:txBody>
      </p:sp>
      <p:sp>
        <p:nvSpPr>
          <p:cNvPr id="4" name="コンテンツ プレースホルダー 3"/>
          <p:cNvSpPr>
            <a:spLocks noGrp="1"/>
          </p:cNvSpPr>
          <p:nvPr>
            <p:ph sz="half" idx="2"/>
          </p:nvPr>
        </p:nvSpPr>
        <p:spPr/>
        <p:txBody>
          <a:bodyPr/>
          <a:lstStyle/>
          <a:p>
            <a:endParaRPr kumimoji="1" lang="ja-JP" altLang="en-US"/>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496944" cy="424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4351211"/>
            <a:ext cx="2247746" cy="251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4374" y="4456124"/>
            <a:ext cx="1564604" cy="239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0007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6135"/>
            <a:ext cx="8892480" cy="672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563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マッドメン</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4427984" cy="442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482829"/>
            <a:ext cx="3096344" cy="486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800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暗黒神話</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dirty="0"/>
          </a:p>
        </p:txBody>
      </p:sp>
      <p:pic>
        <p:nvPicPr>
          <p:cNvPr id="399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61677"/>
            <a:ext cx="3168352" cy="449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116374"/>
            <a:ext cx="5715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085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孔子暗黒伝</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84784"/>
            <a:ext cx="362902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942" y="1289323"/>
            <a:ext cx="4068037" cy="553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428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zh-TW" altLang="en-US" dirty="0">
                <a:latin typeface="ＭＳ Ｐゴシック" pitchFamily="50" charset="-128"/>
                <a:ea typeface="ＭＳ Ｐゴシック" pitchFamily="50" charset="-128"/>
              </a:rPr>
              <a:t>宗像教授伝奇考</a:t>
            </a:r>
            <a:endParaRPr kumimoji="1" lang="ja-JP" altLang="en-US" dirty="0">
              <a:latin typeface="ＭＳ Ｐゴシック" pitchFamily="50" charset="-128"/>
              <a:ea typeface="ＭＳ Ｐゴシック" pitchFamily="50" charset="-128"/>
            </a:endParaRPr>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56792"/>
            <a:ext cx="453650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f:id:gryphon:20080927074329j:image:right"/>
          <p:cNvPicPr>
            <a:picLocks noChangeAspect="1" noChangeArrowheads="1"/>
          </p:cNvPicPr>
          <p:nvPr/>
        </p:nvPicPr>
        <p:blipFill>
          <a:blip r:embed="rId3" cstate="print"/>
          <a:srcRect/>
          <a:stretch>
            <a:fillRect/>
          </a:stretch>
        </p:blipFill>
        <p:spPr bwMode="auto">
          <a:xfrm>
            <a:off x="3995936" y="1628800"/>
            <a:ext cx="4734964" cy="4608512"/>
          </a:xfrm>
          <a:prstGeom prst="rect">
            <a:avLst/>
          </a:prstGeom>
          <a:noFill/>
        </p:spPr>
      </p:pic>
      <p:sp>
        <p:nvSpPr>
          <p:cNvPr id="7" name="正方形/長方形 6"/>
          <p:cNvSpPr/>
          <p:nvPr/>
        </p:nvSpPr>
        <p:spPr>
          <a:xfrm>
            <a:off x="539552" y="6211669"/>
            <a:ext cx="4572000" cy="646331"/>
          </a:xfrm>
          <a:prstGeom prst="rect">
            <a:avLst/>
          </a:prstGeom>
        </p:spPr>
        <p:txBody>
          <a:bodyPr>
            <a:spAutoFit/>
          </a:bodyPr>
          <a:lstStyle/>
          <a:p>
            <a:r>
              <a:rPr lang="en-US" altLang="ja-JP" dirty="0" smtClean="0">
                <a:hlinkClick r:id="rId4"/>
              </a:rPr>
              <a:t>http://www.asahi.com/showbiz/manga/TKY200910240185.html</a:t>
            </a:r>
            <a:endParaRPr lang="ja-JP" altLang="en-US" dirty="0"/>
          </a:p>
        </p:txBody>
      </p:sp>
    </p:spTree>
    <p:extLst>
      <p:ext uri="{BB962C8B-B14F-4D97-AF65-F5344CB8AC3E}">
        <p14:creationId xmlns:p14="http://schemas.microsoft.com/office/powerpoint/2010/main" val="1028787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星を継ぐもの </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21858" name="Picture 2" descr="61b7yG-3iML._SL500_AA300_.jpg"/>
          <p:cNvPicPr>
            <a:picLocks noChangeAspect="1" noChangeArrowheads="1"/>
          </p:cNvPicPr>
          <p:nvPr/>
        </p:nvPicPr>
        <p:blipFill>
          <a:blip r:embed="rId2" cstate="print"/>
          <a:srcRect/>
          <a:stretch>
            <a:fillRect/>
          </a:stretch>
        </p:blipFill>
        <p:spPr bwMode="auto">
          <a:xfrm>
            <a:off x="251520" y="1700808"/>
            <a:ext cx="4464496" cy="4464496"/>
          </a:xfrm>
          <a:prstGeom prst="rect">
            <a:avLst/>
          </a:prstGeom>
          <a:noFill/>
        </p:spPr>
      </p:pic>
      <p:sp>
        <p:nvSpPr>
          <p:cNvPr id="6" name="正方形/長方形 5"/>
          <p:cNvSpPr/>
          <p:nvPr/>
        </p:nvSpPr>
        <p:spPr>
          <a:xfrm>
            <a:off x="4211960" y="1628800"/>
            <a:ext cx="4572000" cy="4801314"/>
          </a:xfrm>
          <a:prstGeom prst="rect">
            <a:avLst/>
          </a:prstGeom>
        </p:spPr>
        <p:txBody>
          <a:bodyPr>
            <a:spAutoFit/>
          </a:bodyPr>
          <a:lstStyle/>
          <a:p>
            <a:r>
              <a:rPr lang="ja-JP" altLang="en-US" dirty="0" smtClean="0"/>
              <a:t>宇宙</a:t>
            </a:r>
            <a:r>
              <a:rPr lang="en-US" altLang="ja-JP" dirty="0" smtClean="0"/>
              <a:t>SF</a:t>
            </a:r>
            <a:r>
              <a:rPr lang="ja-JP" altLang="en-US" dirty="0" smtClean="0"/>
              <a:t>漫画</a:t>
            </a:r>
            <a:r>
              <a:rPr lang="en-US" altLang="ja-JP" dirty="0" smtClean="0"/>
              <a:t>『2001</a:t>
            </a:r>
            <a:r>
              <a:rPr lang="ja-JP" altLang="en-US" dirty="0" smtClean="0"/>
              <a:t>夜物語</a:t>
            </a:r>
            <a:r>
              <a:rPr lang="en-US" altLang="ja-JP" dirty="0" smtClean="0"/>
              <a:t>』</a:t>
            </a:r>
            <a:r>
              <a:rPr lang="ja-JP" altLang="en-US" dirty="0" err="1" smtClean="0"/>
              <a:t>の星野之宣</a:t>
            </a:r>
            <a:r>
              <a:rPr lang="ja-JP" altLang="en-US" dirty="0" smtClean="0"/>
              <a:t>が、あのジェイムズ・</a:t>
            </a:r>
            <a:r>
              <a:rPr lang="en-US" altLang="ja-JP" dirty="0" smtClean="0"/>
              <a:t>P</a:t>
            </a:r>
            <a:r>
              <a:rPr lang="ja-JP" altLang="en-US" dirty="0" smtClean="0"/>
              <a:t>・ホーガンの不朽の名作</a:t>
            </a:r>
            <a:r>
              <a:rPr lang="en-US" altLang="ja-JP" dirty="0" smtClean="0"/>
              <a:t>『</a:t>
            </a:r>
            <a:r>
              <a:rPr lang="ja-JP" altLang="en-US" dirty="0" smtClean="0"/>
              <a:t>星を継ぐもの</a:t>
            </a:r>
            <a:r>
              <a:rPr lang="en-US" altLang="ja-JP" dirty="0" smtClean="0"/>
              <a:t>』</a:t>
            </a:r>
            <a:r>
              <a:rPr lang="ja-JP" altLang="en-US" dirty="0" smtClean="0"/>
              <a:t>を漫画化。深紅の宇宙服を着た人間が月面で発見されて、しかも、死後</a:t>
            </a:r>
            <a:r>
              <a:rPr lang="en-US" altLang="ja-JP" dirty="0" smtClean="0"/>
              <a:t>5</a:t>
            </a:r>
            <a:r>
              <a:rPr lang="ja-JP" altLang="en-US" dirty="0" smtClean="0"/>
              <a:t>万年が経過しているという謎から始まる長編の第</a:t>
            </a:r>
            <a:r>
              <a:rPr lang="en-US" altLang="ja-JP" dirty="0" smtClean="0"/>
              <a:t>1</a:t>
            </a:r>
            <a:r>
              <a:rPr lang="ja-JP" altLang="en-US" dirty="0" smtClean="0"/>
              <a:t>巻。</a:t>
            </a:r>
          </a:p>
          <a:p>
            <a:r>
              <a:rPr lang="ja-JP" altLang="en-US" dirty="0" smtClean="0"/>
              <a:t>よいできなので星野ワールド初体験の読者にもおすすめ。大英博物館に大抜擢されて「宗像教授」が開かれて、国際的な名声も高まりつつある漫画家。</a:t>
            </a:r>
            <a:endParaRPr lang="en-US" altLang="ja-JP" dirty="0" smtClean="0"/>
          </a:p>
          <a:p>
            <a:endParaRPr lang="ja-JP" altLang="en-US" dirty="0" smtClean="0"/>
          </a:p>
          <a:p>
            <a:r>
              <a:rPr lang="ja-JP" altLang="en-US" dirty="0" smtClean="0"/>
              <a:t>大筋は変えないが原作にない要素も盛り込んでおり、往年の小説のファンも楽しめる。もともとシリアスな宇宙</a:t>
            </a:r>
            <a:r>
              <a:rPr lang="en-US" altLang="ja-JP" dirty="0" smtClean="0"/>
              <a:t>SF</a:t>
            </a:r>
            <a:r>
              <a:rPr lang="ja-JP" altLang="en-US" dirty="0" smtClean="0"/>
              <a:t>を得意としてきた星野が、</a:t>
            </a:r>
            <a:r>
              <a:rPr lang="en-US" altLang="ja-JP" dirty="0" smtClean="0"/>
              <a:t>SF</a:t>
            </a:r>
            <a:r>
              <a:rPr lang="ja-JP" altLang="en-US" dirty="0" smtClean="0"/>
              <a:t>文学史上に残る傑作を原作とすることで真骨頂の作品ができあがりつつある。連載完結が楽しみ。アーサー・</a:t>
            </a:r>
            <a:r>
              <a:rPr lang="en-US" altLang="ja-JP" dirty="0" smtClean="0"/>
              <a:t>C</a:t>
            </a:r>
            <a:r>
              <a:rPr lang="ja-JP" altLang="en-US" dirty="0" smtClean="0"/>
              <a:t>・クラーク作品も漫画化しないかなあ。</a:t>
            </a:r>
            <a:endParaRPr lang="ja-JP"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t>
            </a:r>
            <a:r>
              <a:rPr lang="ja-JP" altLang="en-US" dirty="0" smtClean="0"/>
              <a:t>視覚系</a:t>
            </a:r>
            <a:r>
              <a:rPr lang="en-US" altLang="ja-JP" dirty="0" smtClean="0"/>
              <a:t>】</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ヤマタイカ</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73" y="1628800"/>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916832"/>
            <a:ext cx="524490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817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２００１夜物語</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92455"/>
            <a:ext cx="3312368" cy="452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17" y="1916832"/>
            <a:ext cx="5406547" cy="405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025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ナムジ</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8800"/>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471307"/>
            <a:ext cx="3384376" cy="502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48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神武</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36866" name="Picture 2" descr="http://ecx.images-amazon.com/images/I/51GaNZNHdlL._AA5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288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0004" y="1412776"/>
            <a:ext cx="3649961" cy="527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577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刑務所の前</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9698" name="Picture 2" descr="刑務所の前 (第1集) (Big comics special)">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628800"/>
            <a:ext cx="4464496" cy="446449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http://blogimg.goo.ne.jp/user_image/34/13/128dcb78b90d32c8348eff2b9d8711a6.jpg"/>
          <p:cNvPicPr>
            <a:picLocks noChangeAspect="1" noChangeArrowheads="1"/>
          </p:cNvPicPr>
          <p:nvPr/>
        </p:nvPicPr>
        <p:blipFill>
          <a:blip r:embed="rId4" cstate="print"/>
          <a:srcRect/>
          <a:stretch>
            <a:fillRect/>
          </a:stretch>
        </p:blipFill>
        <p:spPr bwMode="auto">
          <a:xfrm>
            <a:off x="5004048" y="1085850"/>
            <a:ext cx="3810000" cy="5772150"/>
          </a:xfrm>
          <a:prstGeom prst="rect">
            <a:avLst/>
          </a:prstGeom>
          <a:noFill/>
        </p:spPr>
      </p:pic>
    </p:spTree>
    <p:extLst>
      <p:ext uri="{BB962C8B-B14F-4D97-AF65-F5344CB8AC3E}">
        <p14:creationId xmlns:p14="http://schemas.microsoft.com/office/powerpoint/2010/main" val="3146025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レッド</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70" y="1628800"/>
            <a:ext cx="453650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descr="http://eno.blog.bai.ne.jp/images/arasima.jpg"/>
          <p:cNvPicPr>
            <a:picLocks noGrp="1" noChangeAspect="1" noChangeArrowheads="1"/>
          </p:cNvPicPr>
          <p:nvPr>
            <p:ph sz="half" idx="2"/>
          </p:nvPr>
        </p:nvPicPr>
        <p:blipFill>
          <a:blip r:embed="rId3" cstate="print"/>
          <a:srcRect/>
          <a:stretch>
            <a:fillRect/>
          </a:stretch>
        </p:blipFill>
        <p:spPr bwMode="auto">
          <a:xfrm>
            <a:off x="5580112" y="692696"/>
            <a:ext cx="3209925" cy="3009900"/>
          </a:xfrm>
          <a:prstGeom prst="rect">
            <a:avLst/>
          </a:prstGeom>
          <a:noFill/>
        </p:spPr>
      </p:pic>
      <p:pic>
        <p:nvPicPr>
          <p:cNvPr id="27652" name="Picture 4" descr="http://yaplog.jp/cv/mikantama/img/1575/securedownload-3_p.jpg"/>
          <p:cNvPicPr>
            <a:picLocks noChangeAspect="1" noChangeArrowheads="1"/>
          </p:cNvPicPr>
          <p:nvPr/>
        </p:nvPicPr>
        <p:blipFill>
          <a:blip r:embed="rId4" cstate="print"/>
          <a:srcRect/>
          <a:stretch>
            <a:fillRect/>
          </a:stretch>
        </p:blipFill>
        <p:spPr bwMode="auto">
          <a:xfrm>
            <a:off x="5076056" y="3429000"/>
            <a:ext cx="2304256" cy="3072343"/>
          </a:xfrm>
          <a:prstGeom prst="rect">
            <a:avLst/>
          </a:prstGeom>
          <a:noFill/>
        </p:spPr>
      </p:pic>
    </p:spTree>
    <p:extLst>
      <p:ext uri="{BB962C8B-B14F-4D97-AF65-F5344CB8AC3E}">
        <p14:creationId xmlns:p14="http://schemas.microsoft.com/office/powerpoint/2010/main" val="14326772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神聖喜劇</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dirty="0"/>
          </a:p>
        </p:txBody>
      </p:sp>
      <p:pic>
        <p:nvPicPr>
          <p:cNvPr id="22530"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1556792"/>
            <a:ext cx="4444752" cy="444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descr="http://www.indierom.com/dengei/secret/kokin/imgs/18_shinseikigeki_a.jpg"/>
          <p:cNvPicPr>
            <a:picLocks noChangeAspect="1" noChangeArrowheads="1"/>
          </p:cNvPicPr>
          <p:nvPr/>
        </p:nvPicPr>
        <p:blipFill>
          <a:blip r:embed="rId4" cstate="print"/>
          <a:srcRect/>
          <a:stretch>
            <a:fillRect/>
          </a:stretch>
        </p:blipFill>
        <p:spPr bwMode="auto">
          <a:xfrm>
            <a:off x="3311352" y="1628800"/>
            <a:ext cx="5832648" cy="4293333"/>
          </a:xfrm>
          <a:prstGeom prst="rect">
            <a:avLst/>
          </a:prstGeom>
          <a:noFill/>
        </p:spPr>
      </p:pic>
    </p:spTree>
    <p:extLst>
      <p:ext uri="{BB962C8B-B14F-4D97-AF65-F5344CB8AC3E}">
        <p14:creationId xmlns:p14="http://schemas.microsoft.com/office/powerpoint/2010/main" val="21465970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スキエンティア</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28674" name="Picture 2" descr="Rinta2010-02-07"/>
          <p:cNvPicPr>
            <a:picLocks noGrp="1" noChangeAspect="1" noChangeArrowheads="1"/>
          </p:cNvPicPr>
          <p:nvPr>
            <p:ph sz="half" idx="2"/>
          </p:nvPr>
        </p:nvPicPr>
        <p:blipFill>
          <a:blip r:embed="rId2" cstate="print"/>
          <a:srcRect/>
          <a:stretch>
            <a:fillRect/>
          </a:stretch>
        </p:blipFill>
        <p:spPr bwMode="auto">
          <a:xfrm>
            <a:off x="4762500" y="1958181"/>
            <a:ext cx="3810000" cy="3810000"/>
          </a:xfrm>
          <a:prstGeom prst="rect">
            <a:avLst/>
          </a:prstGeom>
          <a:noFill/>
        </p:spPr>
      </p:pic>
      <p:pic>
        <p:nvPicPr>
          <p:cNvPr id="28676" name="Picture 4" descr="スキエンティア (BIG SPIRITS COMICS SPECIAL)"/>
          <p:cNvPicPr>
            <a:picLocks noChangeAspect="1" noChangeArrowheads="1"/>
          </p:cNvPicPr>
          <p:nvPr/>
        </p:nvPicPr>
        <p:blipFill>
          <a:blip r:embed="rId3" cstate="print"/>
          <a:srcRect/>
          <a:stretch>
            <a:fillRect/>
          </a:stretch>
        </p:blipFill>
        <p:spPr bwMode="auto">
          <a:xfrm>
            <a:off x="-36512" y="1556792"/>
            <a:ext cx="4608512" cy="4608512"/>
          </a:xfrm>
          <a:prstGeom prst="rect">
            <a:avLst/>
          </a:prstGeom>
          <a:noFill/>
        </p:spPr>
      </p:pic>
    </p:spTree>
    <p:extLst>
      <p:ext uri="{BB962C8B-B14F-4D97-AF65-F5344CB8AC3E}">
        <p14:creationId xmlns:p14="http://schemas.microsoft.com/office/powerpoint/2010/main" val="5161039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ブルーカラー・ブルース</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4578" name="Picture 2" descr="ブルーカラー・ブルース (Next Comic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628800"/>
            <a:ext cx="446449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画像"/>
          <p:cNvPicPr>
            <a:picLocks noChangeAspect="1" noChangeArrowheads="1"/>
          </p:cNvPicPr>
          <p:nvPr/>
        </p:nvPicPr>
        <p:blipFill>
          <a:blip r:embed="rId4" cstate="print"/>
          <a:srcRect/>
          <a:stretch>
            <a:fillRect/>
          </a:stretch>
        </p:blipFill>
        <p:spPr bwMode="auto">
          <a:xfrm>
            <a:off x="4067944" y="2204864"/>
            <a:ext cx="4680520" cy="3425600"/>
          </a:xfrm>
          <a:prstGeom prst="rect">
            <a:avLst/>
          </a:prstGeom>
          <a:noFill/>
        </p:spPr>
      </p:pic>
    </p:spTree>
    <p:extLst>
      <p:ext uri="{BB962C8B-B14F-4D97-AF65-F5344CB8AC3E}">
        <p14:creationId xmlns:p14="http://schemas.microsoft.com/office/powerpoint/2010/main" val="5161039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必要とされなかった話</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026" name="Picture 2" descr="51BUp7GJ0ML__SL500_AA300_.jpg"/>
          <p:cNvPicPr>
            <a:picLocks noChangeAspect="1" noChangeArrowheads="1"/>
          </p:cNvPicPr>
          <p:nvPr/>
        </p:nvPicPr>
        <p:blipFill>
          <a:blip r:embed="rId2" cstate="print"/>
          <a:srcRect/>
          <a:stretch>
            <a:fillRect/>
          </a:stretch>
        </p:blipFill>
        <p:spPr bwMode="auto">
          <a:xfrm>
            <a:off x="0" y="1556792"/>
            <a:ext cx="4752528" cy="4752528"/>
          </a:xfrm>
          <a:prstGeom prst="rect">
            <a:avLst/>
          </a:prstGeom>
          <a:noFill/>
        </p:spPr>
      </p:pic>
      <p:sp>
        <p:nvSpPr>
          <p:cNvPr id="6" name="正方形/長方形 5"/>
          <p:cNvSpPr/>
          <p:nvPr/>
        </p:nvSpPr>
        <p:spPr>
          <a:xfrm>
            <a:off x="4355976" y="2924944"/>
            <a:ext cx="4572000" cy="2031325"/>
          </a:xfrm>
          <a:prstGeom prst="rect">
            <a:avLst/>
          </a:prstGeom>
        </p:spPr>
        <p:txBody>
          <a:bodyPr>
            <a:spAutoFit/>
          </a:bodyPr>
          <a:lstStyle/>
          <a:p>
            <a:r>
              <a:rPr lang="ja-JP" altLang="en-US" dirty="0" smtClean="0"/>
              <a:t>食糧が底をついた村。もしも一人しか命を救えないとしたらおまえは誰を選ぶか</a:t>
            </a:r>
            <a:r>
              <a:rPr lang="ja-JP" altLang="en-US" dirty="0" err="1" smtClean="0"/>
              <a:t>？。</a:t>
            </a:r>
            <a:r>
              <a:rPr lang="ja-JP" altLang="en-US" dirty="0" smtClean="0"/>
              <a:t>長老が村の全員に尋ねて歩いた翌朝、誰にも必要とされなかった</a:t>
            </a:r>
            <a:r>
              <a:rPr lang="en-US" altLang="ja-JP" dirty="0" smtClean="0"/>
              <a:t>6</a:t>
            </a:r>
            <a:r>
              <a:rPr lang="ja-JP" altLang="en-US" dirty="0" smtClean="0"/>
              <a:t>人の森への追放が決まった。たったひとりの肉親の姉に、自分が選ばれなかったことに愕然としながら、主人公の少年　織春は死の森を彷徨</a:t>
            </a:r>
            <a:r>
              <a:rPr lang="ja-JP" altLang="en-US" dirty="0" err="1" smtClean="0"/>
              <a:t>う。</a:t>
            </a:r>
            <a:endParaRPr lang="ja-JP"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t>
            </a:r>
            <a:r>
              <a:rPr lang="ja-JP" altLang="en-US" dirty="0" smtClean="0"/>
              <a:t>視覚とは</a:t>
            </a:r>
            <a:r>
              <a:rPr lang="en-US" altLang="ja-JP" dirty="0" smtClean="0"/>
              <a:t>】</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合葬</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5602" name="Picture 2" descr="gassosugiura0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568694"/>
            <a:ext cx="3240360" cy="451899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ttp://img.blogs.yahoo.co.jp/ybi/1/1a/99/morioka_hisamoto/folder/1681469/img_1681469_51926498_5?1241517678"/>
          <p:cNvPicPr>
            <a:picLocks noChangeAspect="1" noChangeArrowheads="1"/>
          </p:cNvPicPr>
          <p:nvPr/>
        </p:nvPicPr>
        <p:blipFill>
          <a:blip r:embed="rId4" cstate="print"/>
          <a:srcRect/>
          <a:stretch>
            <a:fillRect/>
          </a:stretch>
        </p:blipFill>
        <p:spPr bwMode="auto">
          <a:xfrm>
            <a:off x="4427984" y="1196752"/>
            <a:ext cx="4032448" cy="5376597"/>
          </a:xfrm>
          <a:prstGeom prst="rect">
            <a:avLst/>
          </a:prstGeom>
          <a:noFill/>
        </p:spPr>
      </p:pic>
    </p:spTree>
    <p:extLst>
      <p:ext uri="{BB962C8B-B14F-4D97-AF65-F5344CB8AC3E}">
        <p14:creationId xmlns:p14="http://schemas.microsoft.com/office/powerpoint/2010/main" val="21465970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ペルセポリス　</a:t>
            </a:r>
            <a:r>
              <a:rPr lang="en-US" altLang="ja-JP" dirty="0" smtClean="0"/>
              <a:t>I</a:t>
            </a:r>
            <a:br>
              <a:rPr lang="en-US" altLang="ja-JP" dirty="0" smtClean="0"/>
            </a:br>
            <a:r>
              <a:rPr lang="ja-JP" altLang="en-US" dirty="0" smtClean="0"/>
              <a:t>イランの少女マルジ</a:t>
            </a:r>
          </a:p>
        </p:txBody>
      </p:sp>
      <p:pic>
        <p:nvPicPr>
          <p:cNvPr id="25603" name="Picture 2" descr="ペルセポリスI イランの少女マルジ">
            <a:hlinkClick r:id="rId2"/>
          </p:cNvPr>
          <p:cNvPicPr>
            <a:picLocks noGrp="1" noChangeAspect="1" noChangeArrowheads="1"/>
          </p:cNvPicPr>
          <p:nvPr>
            <p:ph sz="half" idx="2"/>
          </p:nvPr>
        </p:nvPicPr>
        <p:blipFill>
          <a:blip r:embed="rId3" cstate="print"/>
          <a:srcRect/>
          <a:stretch>
            <a:fillRect/>
          </a:stretch>
        </p:blipFill>
        <p:spPr>
          <a:xfrm>
            <a:off x="4391025" y="1341438"/>
            <a:ext cx="4752975" cy="4751387"/>
          </a:xfrm>
        </p:spPr>
      </p:pic>
      <p:sp>
        <p:nvSpPr>
          <p:cNvPr id="25604" name="正方形/長方形 5"/>
          <p:cNvSpPr>
            <a:spLocks noChangeArrowheads="1"/>
          </p:cNvSpPr>
          <p:nvPr/>
        </p:nvSpPr>
        <p:spPr bwMode="auto">
          <a:xfrm>
            <a:off x="250825" y="1412875"/>
            <a:ext cx="4572000" cy="3478213"/>
          </a:xfrm>
          <a:prstGeom prst="rect">
            <a:avLst/>
          </a:prstGeom>
          <a:noFill/>
          <a:ln w="9525">
            <a:noFill/>
            <a:miter lim="800000"/>
            <a:headEnd/>
            <a:tailEnd/>
          </a:ln>
        </p:spPr>
        <p:txBody>
          <a:bodyPr>
            <a:spAutoFit/>
          </a:bodyPr>
          <a:lstStyle/>
          <a:p>
            <a:r>
              <a:rPr lang="en-US" altLang="ja-JP" sz="2000">
                <a:latin typeface="Calibri" pitchFamily="34" charset="0"/>
              </a:rPr>
              <a:t>1979</a:t>
            </a:r>
            <a:r>
              <a:rPr lang="ja-JP" altLang="en-US" sz="2000">
                <a:latin typeface="Calibri" pitchFamily="34" charset="0"/>
              </a:rPr>
              <a:t>年のイランのイスラーム革命とイラン・イラク戦争という激動の時代を、テヘランに暮らす少女マルジ（</a:t>
            </a:r>
            <a:r>
              <a:rPr lang="en-US" altLang="ja-JP" sz="2000">
                <a:latin typeface="Calibri" pitchFamily="34" charset="0"/>
              </a:rPr>
              <a:t>6</a:t>
            </a:r>
            <a:r>
              <a:rPr lang="ja-JP" altLang="en-US" sz="2000">
                <a:latin typeface="Calibri" pitchFamily="34" charset="0"/>
              </a:rPr>
              <a:t>歳から</a:t>
            </a:r>
            <a:r>
              <a:rPr lang="en-US" altLang="ja-JP" sz="2000">
                <a:latin typeface="Calibri" pitchFamily="34" charset="0"/>
              </a:rPr>
              <a:t>14</a:t>
            </a:r>
            <a:r>
              <a:rPr lang="ja-JP" altLang="en-US" sz="2000">
                <a:latin typeface="Calibri" pitchFamily="34" charset="0"/>
              </a:rPr>
              <a:t>歳まで）の視点で描いた漫画。著者の自伝である。</a:t>
            </a:r>
            <a:endParaRPr lang="en-US" altLang="ja-JP" sz="2000">
              <a:latin typeface="Calibri" pitchFamily="34" charset="0"/>
            </a:endParaRPr>
          </a:p>
          <a:p>
            <a:endParaRPr lang="en-US" altLang="ja-JP" sz="2000">
              <a:latin typeface="Calibri" pitchFamily="34" charset="0"/>
            </a:endParaRPr>
          </a:p>
          <a:p>
            <a:r>
              <a:rPr lang="ja-JP" altLang="en-US" sz="2000">
                <a:latin typeface="Calibri" pitchFamily="34" charset="0"/>
              </a:rPr>
              <a:t>マルジは次第に宗教色が強められていく革命情勢下にあって、反対デモに参加する進歩的思想を持った両親の下で育てられている。当時のイラン女性としては珍しく欧米風な考え方を身につけていった。</a:t>
            </a:r>
          </a:p>
        </p:txBody>
      </p:sp>
      <p:pic>
        <p:nvPicPr>
          <p:cNvPr id="25605" name="Picture 6" descr="http://ec2.images-amazon.com/images/I/51qR94MmXTL._SL500_AA300_.jpg"/>
          <p:cNvPicPr>
            <a:picLocks noChangeAspect="1" noChangeArrowheads="1"/>
          </p:cNvPicPr>
          <p:nvPr/>
        </p:nvPicPr>
        <p:blipFill>
          <a:blip r:embed="rId4" cstate="print"/>
          <a:srcRect/>
          <a:stretch>
            <a:fillRect/>
          </a:stretch>
        </p:blipFill>
        <p:spPr bwMode="auto">
          <a:xfrm>
            <a:off x="0" y="4941888"/>
            <a:ext cx="1916113" cy="1916112"/>
          </a:xfrm>
          <a:prstGeom prst="rect">
            <a:avLst/>
          </a:prstGeom>
          <a:noFill/>
          <a:ln w="9525">
            <a:noFill/>
            <a:miter lim="800000"/>
            <a:headEnd/>
            <a:tailEnd/>
          </a:ln>
        </p:spPr>
      </p:pic>
      <p:sp>
        <p:nvSpPr>
          <p:cNvPr id="25606" name="正方形/長方形 5"/>
          <p:cNvSpPr>
            <a:spLocks noChangeArrowheads="1"/>
          </p:cNvSpPr>
          <p:nvPr/>
        </p:nvSpPr>
        <p:spPr bwMode="auto">
          <a:xfrm>
            <a:off x="1908175" y="6237288"/>
            <a:ext cx="5356225" cy="369887"/>
          </a:xfrm>
          <a:prstGeom prst="rect">
            <a:avLst/>
          </a:prstGeom>
          <a:noFill/>
          <a:ln w="9525">
            <a:noFill/>
            <a:miter lim="800000"/>
            <a:headEnd/>
            <a:tailEnd/>
          </a:ln>
        </p:spPr>
        <p:txBody>
          <a:bodyPr wrap="none">
            <a:spAutoFit/>
          </a:bodyPr>
          <a:lstStyle/>
          <a:p>
            <a:r>
              <a:rPr lang="ja-JP" altLang="en-US"/>
              <a:t>映画化されて</a:t>
            </a:r>
            <a:r>
              <a:rPr lang="en-US" altLang="ja-JP"/>
              <a:t>2007</a:t>
            </a:r>
            <a:r>
              <a:rPr lang="ja-JP" altLang="en-US"/>
              <a:t>年カンヌ映画祭審査員賞受賞映画</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ペルセポリス</a:t>
            </a:r>
            <a:r>
              <a:rPr lang="en-US" altLang="ja-JP" dirty="0"/>
              <a:t>I </a:t>
            </a:r>
            <a:r>
              <a:rPr lang="ja-JP" altLang="en-US" dirty="0"/>
              <a:t>イランの少女マルジ</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27650" name="Picture 2" descr="http://ecx.images-amazon.com/images/I/514H4Q9PHDL._AA500_.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68030"/>
            <a:ext cx="4464496"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www.basilico.co.jp/book/books/img/901784-66-8dt1.gif"/>
          <p:cNvPicPr>
            <a:picLocks noChangeAspect="1" noChangeArrowheads="1"/>
          </p:cNvPicPr>
          <p:nvPr/>
        </p:nvPicPr>
        <p:blipFill>
          <a:blip r:embed="rId4" cstate="print"/>
          <a:srcRect/>
          <a:stretch>
            <a:fillRect/>
          </a:stretch>
        </p:blipFill>
        <p:spPr bwMode="auto">
          <a:xfrm>
            <a:off x="4716016" y="1083914"/>
            <a:ext cx="4020371" cy="5774086"/>
          </a:xfrm>
          <a:prstGeom prst="rect">
            <a:avLst/>
          </a:prstGeom>
          <a:noFill/>
        </p:spPr>
      </p:pic>
    </p:spTree>
    <p:extLst>
      <p:ext uri="{BB962C8B-B14F-4D97-AF65-F5344CB8AC3E}">
        <p14:creationId xmlns:p14="http://schemas.microsoft.com/office/powerpoint/2010/main" val="2962391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b="1" dirty="0" err="1"/>
              <a:t>Habibi</a:t>
            </a:r>
            <a:r>
              <a:rPr lang="en-US" altLang="ja-JP" b="1" dirty="0"/>
              <a:t> [</a:t>
            </a:r>
            <a:r>
              <a:rPr lang="ja-JP" altLang="en-US" b="1" dirty="0"/>
              <a:t>日本語版</a:t>
            </a:r>
            <a:r>
              <a:rPr lang="en-US" altLang="ja-JP" b="1" dirty="0"/>
              <a:t>] [</a:t>
            </a:r>
            <a:r>
              <a:rPr lang="ja-JP" altLang="en-US" b="1" dirty="0"/>
              <a:t>大型本</a:t>
            </a:r>
            <a:r>
              <a:rPr lang="en-US" altLang="ja-JP" b="1" dirty="0" smtClean="0"/>
              <a:t>]</a:t>
            </a:r>
            <a:endParaRPr kumimoji="1" lang="ja-JP" altLang="en-US" dirty="0"/>
          </a:p>
        </p:txBody>
      </p:sp>
      <p:sp>
        <p:nvSpPr>
          <p:cNvPr id="3" name="コンテンツ プレースホルダー 2"/>
          <p:cNvSpPr>
            <a:spLocks noGrp="1"/>
          </p:cNvSpPr>
          <p:nvPr>
            <p:ph sz="half"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453650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4283968" y="1772816"/>
            <a:ext cx="4572000" cy="3970318"/>
          </a:xfrm>
          <a:prstGeom prst="rect">
            <a:avLst/>
          </a:prstGeom>
        </p:spPr>
        <p:txBody>
          <a:bodyPr>
            <a:spAutoFit/>
          </a:bodyPr>
          <a:lstStyle/>
          <a:p>
            <a:r>
              <a:rPr lang="ja-JP" altLang="en-US" dirty="0"/>
              <a:t>大型本</a:t>
            </a:r>
            <a:r>
              <a:rPr lang="en-US" altLang="ja-JP" dirty="0"/>
              <a:t>700</a:t>
            </a:r>
            <a:r>
              <a:rPr lang="ja-JP" altLang="en-US" dirty="0"/>
              <a:t>ページ（２巻組）の米国発グラフィックノベル大作。ニューズウィーク誌「</a:t>
            </a:r>
            <a:r>
              <a:rPr lang="en-US" altLang="ja-JP" dirty="0"/>
              <a:t>2011</a:t>
            </a:r>
            <a:r>
              <a:rPr lang="ja-JP" altLang="en-US" dirty="0"/>
              <a:t>年度 絶対読むべき本</a:t>
            </a:r>
            <a:r>
              <a:rPr lang="en-US" altLang="ja-JP" dirty="0"/>
              <a:t>10</a:t>
            </a:r>
            <a:r>
              <a:rPr lang="ja-JP" altLang="en-US" dirty="0"/>
              <a:t>冊」、米国</a:t>
            </a:r>
            <a:r>
              <a:rPr lang="en-US" altLang="ja-JP" dirty="0"/>
              <a:t>Amazon</a:t>
            </a:r>
            <a:r>
              <a:rPr lang="ja-JP" altLang="en-US" dirty="0"/>
              <a:t>でランキング１位など、世界で絶賛されている作品が遂に日本語化された。</a:t>
            </a:r>
          </a:p>
          <a:p>
            <a:endParaRPr lang="ja-JP" altLang="en-US" dirty="0"/>
          </a:p>
          <a:p>
            <a:r>
              <a:rPr lang="en-US" altLang="ja-JP" dirty="0" err="1"/>
              <a:t>Habibi</a:t>
            </a:r>
            <a:r>
              <a:rPr lang="ja-JP" altLang="en-US" dirty="0"/>
              <a:t>とはアラビア語で「私の最愛の人」という意味。</a:t>
            </a:r>
          </a:p>
          <a:p>
            <a:endParaRPr lang="ja-JP" altLang="en-US" dirty="0"/>
          </a:p>
          <a:p>
            <a:r>
              <a:rPr lang="ja-JP" altLang="en-US" dirty="0"/>
              <a:t>物語の舞台はいつの時代かわからないイスラムの王国。親に売り飛ばされた挙句、奴隷商人に捕まった９歳の美少女ドドラは、市場で出会った３歳の幼い黒人奴隷ザムをつれて、砂漠へ逃げる。</a:t>
            </a:r>
          </a:p>
        </p:txBody>
      </p:sp>
    </p:spTree>
    <p:extLst>
      <p:ext uri="{BB962C8B-B14F-4D97-AF65-F5344CB8AC3E}">
        <p14:creationId xmlns:p14="http://schemas.microsoft.com/office/powerpoint/2010/main" val="492458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奇妙な視覚世界</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pPr eaLnBrk="1" hangingPunct="1"/>
            <a:r>
              <a:rPr lang="ja-JP" altLang="en-US" smtClean="0"/>
              <a:t>ヴォイニッチ写本の謎</a:t>
            </a:r>
          </a:p>
        </p:txBody>
      </p:sp>
      <p:sp>
        <p:nvSpPr>
          <p:cNvPr id="27651" name="コンテンツ プレースホルダ 2"/>
          <p:cNvSpPr>
            <a:spLocks noGrp="1"/>
          </p:cNvSpPr>
          <p:nvPr>
            <p:ph sz="half" idx="1"/>
          </p:nvPr>
        </p:nvSpPr>
        <p:spPr/>
        <p:txBody>
          <a:bodyPr/>
          <a:lstStyle/>
          <a:p>
            <a:pPr eaLnBrk="1" hangingPunct="1"/>
            <a:endParaRPr lang="ja-JP" altLang="en-US" smtClean="0"/>
          </a:p>
        </p:txBody>
      </p:sp>
      <p:pic>
        <p:nvPicPr>
          <p:cNvPr id="27652" name="Picture 2" descr="http://ec2.images-amazon.com/images/I/712C69WkO3L.jpg">
            <a:hlinkClick r:id="rId2"/>
          </p:cNvPr>
          <p:cNvPicPr>
            <a:picLocks noChangeAspect="1" noChangeArrowheads="1"/>
          </p:cNvPicPr>
          <p:nvPr/>
        </p:nvPicPr>
        <p:blipFill>
          <a:blip r:embed="rId3" cstate="print"/>
          <a:srcRect/>
          <a:stretch>
            <a:fillRect/>
          </a:stretch>
        </p:blipFill>
        <p:spPr bwMode="auto">
          <a:xfrm>
            <a:off x="755650" y="1628775"/>
            <a:ext cx="3438525" cy="4762500"/>
          </a:xfrm>
          <a:prstGeom prst="rect">
            <a:avLst/>
          </a:prstGeom>
          <a:noFill/>
          <a:ln w="9525">
            <a:noFill/>
            <a:miter lim="800000"/>
            <a:headEnd/>
            <a:tailEnd/>
          </a:ln>
        </p:spPr>
      </p:pic>
      <p:sp>
        <p:nvSpPr>
          <p:cNvPr id="27653" name="正方形/長方形 5"/>
          <p:cNvSpPr>
            <a:spLocks noChangeArrowheads="1"/>
          </p:cNvSpPr>
          <p:nvPr/>
        </p:nvSpPr>
        <p:spPr bwMode="auto">
          <a:xfrm>
            <a:off x="4572000" y="1557338"/>
            <a:ext cx="4572000" cy="4154487"/>
          </a:xfrm>
          <a:prstGeom prst="rect">
            <a:avLst/>
          </a:prstGeom>
          <a:noFill/>
          <a:ln w="9525">
            <a:noFill/>
            <a:miter lim="800000"/>
            <a:headEnd/>
            <a:tailEnd/>
          </a:ln>
        </p:spPr>
        <p:txBody>
          <a:bodyPr>
            <a:spAutoFit/>
          </a:bodyPr>
          <a:lstStyle/>
          <a:p>
            <a:r>
              <a:rPr lang="ja-JP" altLang="en-US" sz="2400">
                <a:latin typeface="Calibri" pitchFamily="34" charset="0"/>
              </a:rPr>
              <a:t>中世に書かれたとされるヴォイニッチ写本は、考古学上のミステリとして有名である。まったく解読できない文字群と地球上に存在しない植物の図説、妊娠していると思しき妖精たちが不思議な配管を流れる液体に浸かって踊っている挿画。写本が作られた時代には、知られていなかったはずの、銀河の形状を描いた図までも収録されている。</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コンテンツ プレースホルダ 2"/>
          <p:cNvSpPr>
            <a:spLocks noGrp="1"/>
          </p:cNvSpPr>
          <p:nvPr>
            <p:ph sz="half" idx="1"/>
          </p:nvPr>
        </p:nvSpPr>
        <p:spPr/>
        <p:txBody>
          <a:bodyPr/>
          <a:lstStyle/>
          <a:p>
            <a:pPr eaLnBrk="1" hangingPunct="1"/>
            <a:endParaRPr lang="ja-JP" altLang="en-US" smtClean="0"/>
          </a:p>
        </p:txBody>
      </p:sp>
      <p:sp>
        <p:nvSpPr>
          <p:cNvPr id="28676" name="コンテンツ プレースホルダ 3"/>
          <p:cNvSpPr>
            <a:spLocks noGrp="1"/>
          </p:cNvSpPr>
          <p:nvPr>
            <p:ph sz="half" idx="2"/>
          </p:nvPr>
        </p:nvSpPr>
        <p:spPr/>
        <p:txBody>
          <a:bodyPr/>
          <a:lstStyle/>
          <a:p>
            <a:pPr eaLnBrk="1" hangingPunct="1"/>
            <a:endParaRPr lang="ja-JP" altLang="en-US" dirty="0" smtClean="0"/>
          </a:p>
        </p:txBody>
      </p:sp>
      <p:pic>
        <p:nvPicPr>
          <p:cNvPr id="28677" name="Picture 2" descr="http://www.voynich.com/color/1006097.jpg"/>
          <p:cNvPicPr>
            <a:picLocks noChangeAspect="1" noChangeArrowheads="1"/>
          </p:cNvPicPr>
          <p:nvPr/>
        </p:nvPicPr>
        <p:blipFill>
          <a:blip r:embed="rId2" cstate="print"/>
          <a:srcRect/>
          <a:stretch>
            <a:fillRect/>
          </a:stretch>
        </p:blipFill>
        <p:spPr bwMode="auto">
          <a:xfrm>
            <a:off x="323528" y="692696"/>
            <a:ext cx="4210145" cy="5703342"/>
          </a:xfrm>
          <a:prstGeom prst="rect">
            <a:avLst/>
          </a:prstGeom>
          <a:noFill/>
          <a:ln w="9525">
            <a:noFill/>
            <a:miter lim="800000"/>
            <a:headEnd/>
            <a:tailEnd/>
          </a:ln>
        </p:spPr>
      </p:pic>
      <p:pic>
        <p:nvPicPr>
          <p:cNvPr id="28678" name="Picture 4" descr="http://www.voynich.com/color/1006098.jpg"/>
          <p:cNvPicPr>
            <a:picLocks noChangeAspect="1" noChangeArrowheads="1"/>
          </p:cNvPicPr>
          <p:nvPr/>
        </p:nvPicPr>
        <p:blipFill>
          <a:blip r:embed="rId3" cstate="print"/>
          <a:srcRect/>
          <a:stretch>
            <a:fillRect/>
          </a:stretch>
        </p:blipFill>
        <p:spPr bwMode="auto">
          <a:xfrm>
            <a:off x="4572000" y="692696"/>
            <a:ext cx="3973667" cy="570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pPr eaLnBrk="1" hangingPunct="1"/>
            <a:endParaRPr lang="ja-JP" altLang="en-US" smtClean="0"/>
          </a:p>
        </p:txBody>
      </p:sp>
      <p:sp>
        <p:nvSpPr>
          <p:cNvPr id="29699" name="コンテンツ プレースホルダ 2"/>
          <p:cNvSpPr>
            <a:spLocks noGrp="1"/>
          </p:cNvSpPr>
          <p:nvPr>
            <p:ph sz="half" idx="1"/>
          </p:nvPr>
        </p:nvSpPr>
        <p:spPr/>
        <p:txBody>
          <a:bodyPr/>
          <a:lstStyle/>
          <a:p>
            <a:pPr eaLnBrk="1" hangingPunct="1"/>
            <a:endParaRPr lang="ja-JP" altLang="en-US" smtClean="0"/>
          </a:p>
        </p:txBody>
      </p:sp>
      <p:sp>
        <p:nvSpPr>
          <p:cNvPr id="29700" name="コンテンツ プレースホルダ 3"/>
          <p:cNvSpPr>
            <a:spLocks noGrp="1"/>
          </p:cNvSpPr>
          <p:nvPr>
            <p:ph sz="half" idx="2"/>
          </p:nvPr>
        </p:nvSpPr>
        <p:spPr/>
        <p:txBody>
          <a:bodyPr/>
          <a:lstStyle/>
          <a:p>
            <a:pPr eaLnBrk="1" hangingPunct="1"/>
            <a:endParaRPr lang="ja-JP" altLang="en-US" smtClean="0"/>
          </a:p>
        </p:txBody>
      </p:sp>
      <p:pic>
        <p:nvPicPr>
          <p:cNvPr id="29701" name="Picture 2" descr="http://www.voynich.com/color/1006249.jpg"/>
          <p:cNvPicPr>
            <a:picLocks noChangeAspect="1" noChangeArrowheads="1"/>
          </p:cNvPicPr>
          <p:nvPr/>
        </p:nvPicPr>
        <p:blipFill>
          <a:blip r:embed="rId2" cstate="print"/>
          <a:srcRect/>
          <a:stretch>
            <a:fillRect/>
          </a:stretch>
        </p:blipFill>
        <p:spPr bwMode="auto">
          <a:xfrm>
            <a:off x="-681038" y="692150"/>
            <a:ext cx="9825038" cy="527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pPr eaLnBrk="1" hangingPunct="1"/>
            <a:endParaRPr lang="ja-JP" altLang="en-US" smtClean="0"/>
          </a:p>
        </p:txBody>
      </p:sp>
      <p:sp>
        <p:nvSpPr>
          <p:cNvPr id="30723" name="コンテンツ プレースホルダ 2"/>
          <p:cNvSpPr>
            <a:spLocks noGrp="1"/>
          </p:cNvSpPr>
          <p:nvPr>
            <p:ph sz="half" idx="1"/>
          </p:nvPr>
        </p:nvSpPr>
        <p:spPr/>
        <p:txBody>
          <a:bodyPr/>
          <a:lstStyle/>
          <a:p>
            <a:pPr eaLnBrk="1" hangingPunct="1"/>
            <a:endParaRPr lang="ja-JP" altLang="en-US" smtClean="0"/>
          </a:p>
        </p:txBody>
      </p:sp>
      <p:sp>
        <p:nvSpPr>
          <p:cNvPr id="30724" name="コンテンツ プレースホルダ 3"/>
          <p:cNvSpPr>
            <a:spLocks noGrp="1"/>
          </p:cNvSpPr>
          <p:nvPr>
            <p:ph sz="half" idx="2"/>
          </p:nvPr>
        </p:nvSpPr>
        <p:spPr/>
        <p:txBody>
          <a:bodyPr/>
          <a:lstStyle/>
          <a:p>
            <a:pPr eaLnBrk="1" hangingPunct="1"/>
            <a:endParaRPr lang="ja-JP" altLang="en-US" smtClean="0"/>
          </a:p>
        </p:txBody>
      </p:sp>
      <p:pic>
        <p:nvPicPr>
          <p:cNvPr id="30725" name="Picture 2" descr="http://www.voynich.com/color/1006215.jpg"/>
          <p:cNvPicPr>
            <a:picLocks noChangeAspect="1" noChangeArrowheads="1"/>
          </p:cNvPicPr>
          <p:nvPr/>
        </p:nvPicPr>
        <p:blipFill>
          <a:blip r:embed="rId2" cstate="print"/>
          <a:srcRect/>
          <a:stretch>
            <a:fillRect/>
          </a:stretch>
        </p:blipFill>
        <p:spPr bwMode="auto">
          <a:xfrm>
            <a:off x="-2124075" y="-2259013"/>
            <a:ext cx="11630025" cy="14630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pPr eaLnBrk="1" hangingPunct="1"/>
            <a:r>
              <a:rPr lang="ja-JP" altLang="en-US" smtClean="0"/>
              <a:t>封印作品の謎</a:t>
            </a:r>
          </a:p>
        </p:txBody>
      </p:sp>
      <p:sp>
        <p:nvSpPr>
          <p:cNvPr id="19459" name="コンテンツ プレースホルダ 2"/>
          <p:cNvSpPr>
            <a:spLocks noGrp="1"/>
          </p:cNvSpPr>
          <p:nvPr>
            <p:ph sz="half" idx="1"/>
          </p:nvPr>
        </p:nvSpPr>
        <p:spPr/>
        <p:txBody>
          <a:bodyPr/>
          <a:lstStyle/>
          <a:p>
            <a:pPr eaLnBrk="1" hangingPunct="1"/>
            <a:endParaRPr lang="ja-JP" altLang="en-US" smtClean="0"/>
          </a:p>
        </p:txBody>
      </p:sp>
      <p:pic>
        <p:nvPicPr>
          <p:cNvPr id="19460" name="Picture 2" descr="http://ec1.images-amazon.com/images/I/4166P9W0RFL._SS500_.jpg">
            <a:hlinkClick r:id="rId2"/>
          </p:cNvPr>
          <p:cNvPicPr>
            <a:picLocks noChangeAspect="1" noChangeArrowheads="1"/>
          </p:cNvPicPr>
          <p:nvPr/>
        </p:nvPicPr>
        <p:blipFill>
          <a:blip r:embed="rId3" cstate="print"/>
          <a:srcRect/>
          <a:stretch>
            <a:fillRect/>
          </a:stretch>
        </p:blipFill>
        <p:spPr bwMode="auto">
          <a:xfrm>
            <a:off x="0" y="1557338"/>
            <a:ext cx="4762500" cy="4762500"/>
          </a:xfrm>
          <a:prstGeom prst="rect">
            <a:avLst/>
          </a:prstGeom>
          <a:noFill/>
          <a:ln w="9525">
            <a:noFill/>
            <a:miter lim="800000"/>
            <a:headEnd/>
            <a:tailEnd/>
          </a:ln>
        </p:spPr>
      </p:pic>
      <p:sp>
        <p:nvSpPr>
          <p:cNvPr id="19461" name="正方形/長方形 5"/>
          <p:cNvSpPr>
            <a:spLocks noChangeArrowheads="1"/>
          </p:cNvSpPr>
          <p:nvPr/>
        </p:nvSpPr>
        <p:spPr bwMode="auto">
          <a:xfrm>
            <a:off x="4211638" y="1484313"/>
            <a:ext cx="4932362" cy="1754187"/>
          </a:xfrm>
          <a:prstGeom prst="rect">
            <a:avLst/>
          </a:prstGeom>
          <a:noFill/>
          <a:ln w="9525">
            <a:noFill/>
            <a:miter lim="800000"/>
            <a:headEnd/>
            <a:tailEnd/>
          </a:ln>
        </p:spPr>
        <p:txBody>
          <a:bodyPr>
            <a:spAutoFit/>
          </a:bodyPr>
          <a:lstStyle/>
          <a:p>
            <a:r>
              <a:rPr lang="ja-JP" altLang="en-US">
                <a:latin typeface="Calibri" pitchFamily="34" charset="0"/>
              </a:rPr>
              <a:t>・ウルトラセブン　第</a:t>
            </a:r>
            <a:r>
              <a:rPr lang="en-US" altLang="ja-JP">
                <a:latin typeface="Calibri" pitchFamily="34" charset="0"/>
              </a:rPr>
              <a:t>12</a:t>
            </a:r>
            <a:r>
              <a:rPr lang="ja-JP" altLang="en-US">
                <a:latin typeface="Calibri" pitchFamily="34" charset="0"/>
              </a:rPr>
              <a:t>話　「遊星より愛をこめて」</a:t>
            </a:r>
            <a:br>
              <a:rPr lang="ja-JP" altLang="en-US">
                <a:latin typeface="Calibri" pitchFamily="34" charset="0"/>
              </a:rPr>
            </a:br>
            <a:r>
              <a:rPr lang="ja-JP" altLang="en-US">
                <a:latin typeface="Calibri" pitchFamily="34" charset="0"/>
              </a:rPr>
              <a:t>・怪奇大作戦　第</a:t>
            </a:r>
            <a:r>
              <a:rPr lang="en-US" altLang="ja-JP">
                <a:latin typeface="Calibri" pitchFamily="34" charset="0"/>
              </a:rPr>
              <a:t>24</a:t>
            </a:r>
            <a:r>
              <a:rPr lang="ja-JP" altLang="en-US">
                <a:latin typeface="Calibri" pitchFamily="34" charset="0"/>
              </a:rPr>
              <a:t>話　「</a:t>
            </a:r>
            <a:r>
              <a:rPr lang="ja-JP" altLang="en-US">
                <a:latin typeface="Calibri" pitchFamily="34" charset="0"/>
                <a:hlinkClick r:id="rId4"/>
              </a:rPr>
              <a:t>狂鬼人間</a:t>
            </a:r>
            <a:r>
              <a:rPr lang="ja-JP" altLang="en-US">
                <a:latin typeface="Calibri" pitchFamily="34" charset="0"/>
              </a:rPr>
              <a:t>」</a:t>
            </a:r>
            <a:br>
              <a:rPr lang="ja-JP" altLang="en-US">
                <a:latin typeface="Calibri" pitchFamily="34" charset="0"/>
              </a:rPr>
            </a:br>
            <a:r>
              <a:rPr lang="ja-JP" altLang="en-US">
                <a:latin typeface="Calibri" pitchFamily="34" charset="0"/>
              </a:rPr>
              <a:t>・映画「ノストラダムスの大予言」</a:t>
            </a:r>
            <a:br>
              <a:rPr lang="ja-JP" altLang="en-US">
                <a:latin typeface="Calibri" pitchFamily="34" charset="0"/>
              </a:rPr>
            </a:br>
            <a:r>
              <a:rPr lang="ja-JP" altLang="en-US">
                <a:latin typeface="Calibri" pitchFamily="34" charset="0"/>
              </a:rPr>
              <a:t>・ブラックジャック　第</a:t>
            </a:r>
            <a:r>
              <a:rPr lang="en-US" altLang="ja-JP">
                <a:latin typeface="Calibri" pitchFamily="34" charset="0"/>
              </a:rPr>
              <a:t>41</a:t>
            </a:r>
            <a:r>
              <a:rPr lang="ja-JP" altLang="en-US">
                <a:latin typeface="Calibri" pitchFamily="34" charset="0"/>
              </a:rPr>
              <a:t>話「植物人間」、第</a:t>
            </a:r>
            <a:r>
              <a:rPr lang="en-US" altLang="ja-JP">
                <a:latin typeface="Calibri" pitchFamily="34" charset="0"/>
              </a:rPr>
              <a:t>58</a:t>
            </a:r>
            <a:r>
              <a:rPr lang="ja-JP" altLang="en-US">
                <a:latin typeface="Calibri" pitchFamily="34" charset="0"/>
              </a:rPr>
              <a:t>話「快楽の座」</a:t>
            </a:r>
            <a:br>
              <a:rPr lang="ja-JP" altLang="en-US">
                <a:latin typeface="Calibri" pitchFamily="34" charset="0"/>
              </a:rPr>
            </a:br>
            <a:r>
              <a:rPr lang="ja-JP" altLang="en-US">
                <a:latin typeface="Calibri" pitchFamily="34" charset="0"/>
              </a:rPr>
              <a:t>・埼玉県監修の</a:t>
            </a:r>
            <a:r>
              <a:rPr lang="en-US" altLang="ja-JP">
                <a:latin typeface="Calibri" pitchFamily="34" charset="0"/>
              </a:rPr>
              <a:t>O157</a:t>
            </a:r>
            <a:r>
              <a:rPr lang="ja-JP" altLang="en-US">
                <a:latin typeface="Calibri" pitchFamily="34" charset="0"/>
              </a:rPr>
              <a:t>予防ゲーム</a:t>
            </a:r>
          </a:p>
        </p:txBody>
      </p:sp>
      <p:sp>
        <p:nvSpPr>
          <p:cNvPr id="19462" name="正方形/長方形 6"/>
          <p:cNvSpPr>
            <a:spLocks noChangeArrowheads="1"/>
          </p:cNvSpPr>
          <p:nvPr/>
        </p:nvSpPr>
        <p:spPr bwMode="auto">
          <a:xfrm>
            <a:off x="4284663" y="3573463"/>
            <a:ext cx="4572000" cy="2308225"/>
          </a:xfrm>
          <a:prstGeom prst="rect">
            <a:avLst/>
          </a:prstGeom>
          <a:noFill/>
          <a:ln w="9525">
            <a:noFill/>
            <a:miter lim="800000"/>
            <a:headEnd/>
            <a:tailEnd/>
          </a:ln>
        </p:spPr>
        <p:txBody>
          <a:bodyPr>
            <a:spAutoFit/>
          </a:bodyPr>
          <a:lstStyle/>
          <a:p>
            <a:r>
              <a:rPr lang="ja-JP" altLang="en-US">
                <a:latin typeface="Calibri" pitchFamily="34" charset="0"/>
              </a:rPr>
              <a:t>国が発禁処分にしたわけではなくて、その他の何らかの理由で自主的に封印されている。記事を書いただけでライターとして業界出入り禁止をくらう特撮作品。大作として一般公開されながら二度と公開されない映画。自治体が公開直前に差し止めたゲーム。各業界はこれらの作品をどうしても隠したい、なかったことにしたい理由がある。</a:t>
            </a:r>
          </a:p>
        </p:txBody>
      </p:sp>
      <p:sp>
        <p:nvSpPr>
          <p:cNvPr id="19463" name="正方形/長方形 7"/>
          <p:cNvSpPr>
            <a:spLocks noChangeArrowheads="1"/>
          </p:cNvSpPr>
          <p:nvPr/>
        </p:nvSpPr>
        <p:spPr bwMode="auto">
          <a:xfrm>
            <a:off x="4572000" y="6165850"/>
            <a:ext cx="3976688" cy="368300"/>
          </a:xfrm>
          <a:prstGeom prst="rect">
            <a:avLst/>
          </a:prstGeom>
          <a:noFill/>
          <a:ln w="9525">
            <a:noFill/>
            <a:miter lim="800000"/>
            <a:headEnd/>
            <a:tailEnd/>
          </a:ln>
        </p:spPr>
        <p:txBody>
          <a:bodyPr wrap="none">
            <a:spAutoFit/>
          </a:bodyPr>
          <a:lstStyle/>
          <a:p>
            <a:r>
              <a:rPr lang="ja-JP" altLang="en-US">
                <a:latin typeface="Calibri" pitchFamily="34" charset="0"/>
              </a:rPr>
              <a:t>原爆や精神病や差別問題、</a:t>
            </a:r>
            <a:r>
              <a:rPr lang="en-US" altLang="ja-JP">
                <a:latin typeface="Calibri" pitchFamily="34" charset="0"/>
              </a:rPr>
              <a:t>18</a:t>
            </a:r>
            <a:r>
              <a:rPr lang="ja-JP" altLang="en-US">
                <a:latin typeface="Calibri" pitchFamily="34" charset="0"/>
              </a:rPr>
              <a:t>禁テーマ</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1"/>
          <p:cNvSpPr>
            <a:spLocks noGrp="1"/>
          </p:cNvSpPr>
          <p:nvPr>
            <p:ph type="title"/>
          </p:nvPr>
        </p:nvSpPr>
        <p:spPr/>
        <p:txBody>
          <a:bodyPr/>
          <a:lstStyle/>
          <a:p>
            <a:pPr eaLnBrk="1" hangingPunct="1"/>
            <a:r>
              <a:rPr lang="ja-JP" altLang="en-US" smtClean="0"/>
              <a:t>視界良好 </a:t>
            </a:r>
            <a:r>
              <a:rPr lang="en-US" altLang="ja-JP" smtClean="0"/>
              <a:t>/ </a:t>
            </a:r>
            <a:r>
              <a:rPr lang="ja-JP" altLang="en-US" smtClean="0"/>
              <a:t>河野泰弘</a:t>
            </a:r>
          </a:p>
        </p:txBody>
      </p:sp>
      <p:pic>
        <p:nvPicPr>
          <p:cNvPr id="81923" name="コンテンツ プレースホルダ 4" descr="41EA5DMyH8L__SS500_.jpg">
            <a:hlinkClick r:id="rId3"/>
          </p:cNvPr>
          <p:cNvPicPr>
            <a:picLocks noGrp="1" noChangeAspect="1"/>
          </p:cNvPicPr>
          <p:nvPr>
            <p:ph sz="half" idx="1"/>
          </p:nvPr>
        </p:nvPicPr>
        <p:blipFill>
          <a:blip r:embed="rId4" cstate="print"/>
          <a:srcRect/>
          <a:stretch>
            <a:fillRect/>
          </a:stretch>
        </p:blipFill>
        <p:spPr>
          <a:xfrm>
            <a:off x="457200" y="1843088"/>
            <a:ext cx="4038600" cy="4038600"/>
          </a:xfrm>
        </p:spPr>
      </p:pic>
      <p:sp>
        <p:nvSpPr>
          <p:cNvPr id="6" name="正方形/長方形 5"/>
          <p:cNvSpPr/>
          <p:nvPr/>
        </p:nvSpPr>
        <p:spPr>
          <a:xfrm>
            <a:off x="4283968" y="1844824"/>
            <a:ext cx="4572000" cy="923330"/>
          </a:xfrm>
          <a:prstGeom prst="rect">
            <a:avLst/>
          </a:prstGeom>
        </p:spPr>
        <p:txBody>
          <a:bodyPr>
            <a:spAutoFit/>
          </a:bodyPr>
          <a:lstStyle/>
          <a:p>
            <a:r>
              <a:rPr lang="ja-JP" altLang="en-US" dirty="0" smtClean="0"/>
              <a:t>先天性全盲である著者が、聴覚、触覚、嗅覚をフル稼働させて、どのように世界を認識しているかを書いた本。</a:t>
            </a:r>
            <a:endParaRPr lang="ja-JP" altLang="en-US" dirty="0"/>
          </a:p>
        </p:txBody>
      </p:sp>
      <p:sp>
        <p:nvSpPr>
          <p:cNvPr id="7" name="正方形/長方形 6"/>
          <p:cNvSpPr/>
          <p:nvPr/>
        </p:nvSpPr>
        <p:spPr>
          <a:xfrm>
            <a:off x="3851920" y="3645024"/>
            <a:ext cx="5112568" cy="2677656"/>
          </a:xfrm>
          <a:prstGeom prst="rect">
            <a:avLst/>
          </a:prstGeom>
        </p:spPr>
        <p:txBody>
          <a:bodyPr wrap="square">
            <a:spAutoFit/>
          </a:bodyPr>
          <a:lstStyle/>
          <a:p>
            <a:r>
              <a:rPr lang="ja-JP" altLang="en-US" sz="2400" dirty="0" smtClean="0"/>
              <a:t>「私は嗅覚で空模様がわかります」</a:t>
            </a:r>
            <a:br>
              <a:rPr lang="ja-JP" altLang="en-US" sz="2400" dirty="0" smtClean="0"/>
            </a:br>
            <a:r>
              <a:rPr lang="ja-JP" altLang="en-US" sz="2400" b="1" dirty="0" smtClean="0"/>
              <a:t>「私は毎晩夢を見ます」</a:t>
            </a:r>
            <a:r>
              <a:rPr lang="ja-JP" altLang="en-US" sz="2400" dirty="0" smtClean="0"/>
              <a:t/>
            </a:r>
            <a:br>
              <a:rPr lang="ja-JP" altLang="en-US" sz="2400" dirty="0" smtClean="0"/>
            </a:br>
            <a:r>
              <a:rPr lang="ja-JP" altLang="en-US" sz="2400" dirty="0" smtClean="0"/>
              <a:t>「最近料理をよく作るようになりました」</a:t>
            </a:r>
            <a:br>
              <a:rPr lang="ja-JP" altLang="en-US" sz="2400" dirty="0" smtClean="0"/>
            </a:br>
            <a:r>
              <a:rPr lang="ja-JP" altLang="en-US" sz="2400" dirty="0" smtClean="0"/>
              <a:t>「卓球にも盲人用があります」</a:t>
            </a:r>
            <a:br>
              <a:rPr lang="ja-JP" altLang="en-US" sz="2400" dirty="0" smtClean="0"/>
            </a:br>
            <a:r>
              <a:rPr lang="ja-JP" altLang="en-US" sz="2400" dirty="0" smtClean="0"/>
              <a:t>「怒り顔ができない」</a:t>
            </a:r>
            <a:br>
              <a:rPr lang="ja-JP" altLang="en-US" sz="2400" dirty="0" smtClean="0"/>
            </a:br>
            <a:r>
              <a:rPr lang="ja-JP" altLang="en-US" sz="2400" dirty="0" smtClean="0"/>
              <a:t>「アザラシがイメージできない」</a:t>
            </a:r>
            <a:br>
              <a:rPr lang="ja-JP" altLang="en-US" sz="2400" dirty="0" smtClean="0"/>
            </a:br>
            <a:r>
              <a:rPr lang="ja-JP" altLang="en-US" sz="2400" dirty="0" smtClean="0"/>
              <a:t>「自動販売機のスリル」</a:t>
            </a:r>
            <a:endParaRPr lang="ja-JP" altLang="en-US" sz="24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ウルトラセブン</a:t>
            </a:r>
            <a:r>
              <a:rPr lang="en-US" altLang="ja-JP" dirty="0" smtClean="0"/>
              <a:t/>
            </a:r>
            <a:br>
              <a:rPr lang="en-US" altLang="ja-JP" dirty="0" smtClean="0"/>
            </a:br>
            <a:r>
              <a:rPr lang="ja-JP" altLang="en-US" dirty="0" smtClean="0"/>
              <a:t>第</a:t>
            </a:r>
            <a:r>
              <a:rPr lang="en-US" altLang="ja-JP" dirty="0" smtClean="0"/>
              <a:t>12</a:t>
            </a:r>
            <a:r>
              <a:rPr lang="ja-JP" altLang="en-US" dirty="0" smtClean="0"/>
              <a:t>話　「遊星より愛をこめて」</a:t>
            </a:r>
          </a:p>
        </p:txBody>
      </p:sp>
      <p:sp>
        <p:nvSpPr>
          <p:cNvPr id="20483" name="コンテンツ プレースホルダ 2"/>
          <p:cNvSpPr>
            <a:spLocks noGrp="1"/>
          </p:cNvSpPr>
          <p:nvPr>
            <p:ph sz="half" idx="1"/>
          </p:nvPr>
        </p:nvSpPr>
        <p:spPr/>
        <p:txBody>
          <a:bodyPr/>
          <a:lstStyle/>
          <a:p>
            <a:pPr eaLnBrk="1" hangingPunct="1"/>
            <a:endParaRPr lang="ja-JP" altLang="en-US" smtClean="0"/>
          </a:p>
        </p:txBody>
      </p:sp>
      <p:pic>
        <p:nvPicPr>
          <p:cNvPr id="20484" name="Picture 2" descr="http://blog.chatta.jp/resources/member/000/095/0004531/5LAK7niA.jpg"/>
          <p:cNvPicPr>
            <a:picLocks noChangeAspect="1" noChangeArrowheads="1"/>
          </p:cNvPicPr>
          <p:nvPr/>
        </p:nvPicPr>
        <p:blipFill>
          <a:blip r:embed="rId2" cstate="print"/>
          <a:srcRect/>
          <a:stretch>
            <a:fillRect/>
          </a:stretch>
        </p:blipFill>
        <p:spPr bwMode="auto">
          <a:xfrm>
            <a:off x="0" y="1560513"/>
            <a:ext cx="5076825" cy="5297487"/>
          </a:xfrm>
          <a:prstGeom prst="rect">
            <a:avLst/>
          </a:prstGeom>
          <a:noFill/>
          <a:ln w="9525">
            <a:noFill/>
            <a:miter lim="800000"/>
            <a:headEnd/>
            <a:tailEnd/>
          </a:ln>
        </p:spPr>
      </p:pic>
      <p:sp>
        <p:nvSpPr>
          <p:cNvPr id="20485" name="正方形/長方形 5"/>
          <p:cNvSpPr>
            <a:spLocks noChangeArrowheads="1"/>
          </p:cNvSpPr>
          <p:nvPr/>
        </p:nvSpPr>
        <p:spPr bwMode="auto">
          <a:xfrm>
            <a:off x="5148263" y="2781300"/>
            <a:ext cx="3744912" cy="2584450"/>
          </a:xfrm>
          <a:prstGeom prst="rect">
            <a:avLst/>
          </a:prstGeom>
          <a:noFill/>
          <a:ln w="9525">
            <a:noFill/>
            <a:miter lim="800000"/>
            <a:headEnd/>
            <a:tailEnd/>
          </a:ln>
        </p:spPr>
        <p:txBody>
          <a:bodyPr>
            <a:spAutoFit/>
          </a:bodyPr>
          <a:lstStyle/>
          <a:p>
            <a:r>
              <a:rPr lang="en-US" altLang="ja-JP">
                <a:latin typeface="Calibri" pitchFamily="34" charset="0"/>
                <a:hlinkClick r:id="rId3" action="ppaction://hlinkfile" tooltip="1970年"/>
              </a:rPr>
              <a:t>1970</a:t>
            </a:r>
            <a:r>
              <a:rPr lang="ja-JP" altLang="en-US">
                <a:latin typeface="Calibri" pitchFamily="34" charset="0"/>
                <a:hlinkClick r:id="rId3" action="ppaction://hlinkfile" tooltip="1970年"/>
              </a:rPr>
              <a:t>年</a:t>
            </a:r>
            <a:r>
              <a:rPr lang="en-US" altLang="ja-JP">
                <a:latin typeface="Calibri" pitchFamily="34" charset="0"/>
                <a:hlinkClick r:id="rId4" action="ppaction://hlinkfile" tooltip="10月"/>
              </a:rPr>
              <a:t>10</a:t>
            </a:r>
            <a:r>
              <a:rPr lang="ja-JP" altLang="en-US">
                <a:latin typeface="Calibri" pitchFamily="34" charset="0"/>
                <a:hlinkClick r:id="rId4" action="ppaction://hlinkfile" tooltip="10月"/>
              </a:rPr>
              <a:t>月</a:t>
            </a:r>
            <a:r>
              <a:rPr lang="ja-JP" altLang="en-US">
                <a:latin typeface="Calibri" pitchFamily="34" charset="0"/>
              </a:rPr>
              <a:t>の再放送時に発行された、</a:t>
            </a:r>
            <a:r>
              <a:rPr lang="ja-JP" altLang="en-US">
                <a:latin typeface="Calibri" pitchFamily="34" charset="0"/>
                <a:hlinkClick r:id="rId5" action="ppaction://hlinkfile" tooltip="小学館"/>
              </a:rPr>
              <a:t>小学館</a:t>
            </a:r>
            <a:r>
              <a:rPr lang="ja-JP" altLang="en-US">
                <a:latin typeface="Calibri" pitchFamily="34" charset="0"/>
              </a:rPr>
              <a:t>の</a:t>
            </a:r>
            <a:r>
              <a:rPr lang="en-US" altLang="ja-JP">
                <a:latin typeface="Calibri" pitchFamily="34" charset="0"/>
              </a:rPr>
              <a:t>『</a:t>
            </a:r>
            <a:r>
              <a:rPr lang="ja-JP" altLang="en-US">
                <a:latin typeface="Calibri" pitchFamily="34" charset="0"/>
                <a:hlinkClick r:id="rId6" action="ppaction://hlinkfile" tooltip="小学館の学習雑誌"/>
              </a:rPr>
              <a:t>小学二年生</a:t>
            </a:r>
            <a:r>
              <a:rPr lang="en-US" altLang="ja-JP">
                <a:latin typeface="Calibri" pitchFamily="34" charset="0"/>
              </a:rPr>
              <a:t>』</a:t>
            </a:r>
            <a:r>
              <a:rPr lang="ja-JP" altLang="en-US">
                <a:latin typeface="Calibri" pitchFamily="34" charset="0"/>
              </a:rPr>
              <a:t>の付録にあった怪獣カードに、スペル星人の説明として「</a:t>
            </a:r>
            <a:r>
              <a:rPr lang="ja-JP" altLang="en-US" b="1">
                <a:latin typeface="Calibri" pitchFamily="34" charset="0"/>
              </a:rPr>
              <a:t>ひばくせいじん</a:t>
            </a:r>
            <a:r>
              <a:rPr lang="ja-JP" altLang="en-US">
                <a:latin typeface="Calibri" pitchFamily="34" charset="0"/>
              </a:rPr>
              <a:t>」という記述があった。このカードを見た女子中学生が、東京都</a:t>
            </a:r>
            <a:r>
              <a:rPr lang="ja-JP" altLang="en-US">
                <a:latin typeface="Calibri" pitchFamily="34" charset="0"/>
                <a:hlinkClick r:id="rId7" action="ppaction://hlinkfile" tooltip="日本原水爆被害者団体協議会"/>
              </a:rPr>
              <a:t>原爆被害者団体協議会</a:t>
            </a:r>
            <a:r>
              <a:rPr lang="ja-JP" altLang="en-US">
                <a:latin typeface="Calibri" pitchFamily="34" charset="0"/>
              </a:rPr>
              <a:t>の専門委員であった父親に相談し、父親は</a:t>
            </a:r>
            <a:r>
              <a:rPr lang="en-US" altLang="ja-JP">
                <a:latin typeface="Calibri" pitchFamily="34" charset="0"/>
              </a:rPr>
              <a:t>『</a:t>
            </a:r>
            <a:r>
              <a:rPr lang="ja-JP" altLang="en-US">
                <a:latin typeface="Calibri" pitchFamily="34" charset="0"/>
              </a:rPr>
              <a:t>小学二年生</a:t>
            </a:r>
            <a:r>
              <a:rPr lang="en-US" altLang="ja-JP">
                <a:latin typeface="Calibri" pitchFamily="34" charset="0"/>
              </a:rPr>
              <a:t>』</a:t>
            </a:r>
            <a:r>
              <a:rPr lang="ja-JP" altLang="en-US">
                <a:latin typeface="Calibri" pitchFamily="34" charset="0"/>
              </a:rPr>
              <a:t>編集部に抗議文を送った（</a:t>
            </a:r>
            <a:r>
              <a:rPr lang="en-US" altLang="ja-JP">
                <a:latin typeface="Calibri" pitchFamily="34" charset="0"/>
              </a:rPr>
              <a:t>Wikipedia</a:t>
            </a:r>
            <a:r>
              <a:rPr lang="ja-JP" altLang="en-US">
                <a:latin typeface="Calibri" pitchFamily="34" charset="0"/>
              </a:rPr>
              <a:t>より）</a:t>
            </a:r>
          </a:p>
        </p:txBody>
      </p:sp>
      <p:sp>
        <p:nvSpPr>
          <p:cNvPr id="20486" name="正方形/長方形 6"/>
          <p:cNvSpPr>
            <a:spLocks noChangeArrowheads="1"/>
          </p:cNvSpPr>
          <p:nvPr/>
        </p:nvSpPr>
        <p:spPr bwMode="auto">
          <a:xfrm>
            <a:off x="5003800" y="1773238"/>
            <a:ext cx="4140200" cy="646112"/>
          </a:xfrm>
          <a:prstGeom prst="rect">
            <a:avLst/>
          </a:prstGeom>
          <a:noFill/>
          <a:ln w="9525">
            <a:noFill/>
            <a:miter lim="800000"/>
            <a:headEnd/>
            <a:tailEnd/>
          </a:ln>
        </p:spPr>
        <p:txBody>
          <a:bodyPr>
            <a:spAutoFit/>
          </a:bodyPr>
          <a:lstStyle/>
          <a:p>
            <a:r>
              <a:rPr lang="ja-JP" altLang="en-US">
                <a:latin typeface="Calibri" pitchFamily="34" charset="0"/>
              </a:rPr>
              <a:t>スペリウム爆弾の実験失敗により、放射能によって汚染されたスペル星の宇宙人。</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変な給食</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07522" name="Picture 2" descr="51Xlk7E2BfjL__SL500_AA300_.jpg"/>
          <p:cNvPicPr>
            <a:picLocks noChangeAspect="1" noChangeArrowheads="1"/>
          </p:cNvPicPr>
          <p:nvPr/>
        </p:nvPicPr>
        <p:blipFill>
          <a:blip r:embed="rId2" cstate="print"/>
          <a:srcRect/>
          <a:stretch>
            <a:fillRect/>
          </a:stretch>
        </p:blipFill>
        <p:spPr bwMode="auto">
          <a:xfrm>
            <a:off x="0" y="1700808"/>
            <a:ext cx="4464496" cy="4464496"/>
          </a:xfrm>
          <a:prstGeom prst="rect">
            <a:avLst/>
          </a:prstGeom>
          <a:noFill/>
        </p:spPr>
      </p:pic>
      <p:sp>
        <p:nvSpPr>
          <p:cNvPr id="6" name="正方形/長方形 5"/>
          <p:cNvSpPr/>
          <p:nvPr/>
        </p:nvSpPr>
        <p:spPr>
          <a:xfrm>
            <a:off x="4355976" y="1844824"/>
            <a:ext cx="4572000" cy="4801314"/>
          </a:xfrm>
          <a:prstGeom prst="rect">
            <a:avLst/>
          </a:prstGeom>
        </p:spPr>
        <p:txBody>
          <a:bodyPr>
            <a:spAutoFit/>
          </a:bodyPr>
          <a:lstStyle/>
          <a:p>
            <a:r>
              <a:rPr lang="ja-JP" altLang="en-US" dirty="0" smtClean="0"/>
              <a:t>全国の学校で実際に出された「変な給食」を再現してカラー写真で紹介する問題提起本。</a:t>
            </a:r>
            <a:endParaRPr lang="en-US" altLang="ja-JP" dirty="0" smtClean="0"/>
          </a:p>
          <a:p>
            <a:endParaRPr lang="ja-JP" altLang="en-US" dirty="0" smtClean="0"/>
          </a:p>
          <a:p>
            <a:r>
              <a:rPr lang="ja-JP" altLang="en-US" dirty="0" smtClean="0"/>
              <a:t>例：</a:t>
            </a:r>
            <a:br>
              <a:rPr lang="ja-JP" altLang="en-US" dirty="0" smtClean="0"/>
            </a:br>
            <a:r>
              <a:rPr lang="ja-JP" altLang="en-US" dirty="0" smtClean="0"/>
              <a:t>味噌汁とてんぷらと黒糖パンと牛乳</a:t>
            </a:r>
            <a:br>
              <a:rPr lang="ja-JP" altLang="en-US" dirty="0" smtClean="0"/>
            </a:br>
            <a:r>
              <a:rPr lang="ja-JP" altLang="en-US" dirty="0" smtClean="0"/>
              <a:t>雑煮と食パンと揚げしゅうまいと牛乳</a:t>
            </a:r>
            <a:br>
              <a:rPr lang="ja-JP" altLang="en-US" dirty="0" smtClean="0"/>
            </a:br>
            <a:r>
              <a:rPr lang="ja-JP" altLang="en-US" dirty="0" smtClean="0"/>
              <a:t>冷やし中華、原宿ドッグ、牛乳</a:t>
            </a:r>
            <a:br>
              <a:rPr lang="ja-JP" altLang="en-US" dirty="0" smtClean="0"/>
            </a:br>
            <a:r>
              <a:rPr lang="ja-JP" altLang="en-US" dirty="0" smtClean="0"/>
              <a:t>みそラーメンとドーナッツと牛乳</a:t>
            </a:r>
          </a:p>
          <a:p>
            <a:endParaRPr lang="en-US" altLang="ja-JP" dirty="0" smtClean="0"/>
          </a:p>
          <a:p>
            <a:r>
              <a:rPr lang="ja-JP" altLang="en-US" dirty="0" smtClean="0"/>
              <a:t>など、</a:t>
            </a:r>
            <a:r>
              <a:rPr lang="en-US" altLang="ja-JP" dirty="0" smtClean="0"/>
              <a:t>73</a:t>
            </a:r>
            <a:r>
              <a:rPr lang="ja-JP" altLang="en-US" dirty="0" smtClean="0"/>
              <a:t>点の再現写真はどれも「うへえ」な感じで食欲が湧かないものばかり。和洋中</a:t>
            </a:r>
            <a:r>
              <a:rPr lang="ja-JP" altLang="en-US" dirty="0" err="1" smtClean="0"/>
              <a:t>ごちゃ</a:t>
            </a:r>
            <a:r>
              <a:rPr lang="ja-JP" altLang="en-US" dirty="0" smtClean="0"/>
              <a:t>まぜで砂糖と油まみれ。</a:t>
            </a:r>
            <a:endParaRPr lang="en-US" altLang="ja-JP" dirty="0" smtClean="0"/>
          </a:p>
          <a:p>
            <a:endParaRPr lang="en-US" altLang="ja-JP" dirty="0" smtClean="0"/>
          </a:p>
          <a:p>
            <a:r>
              <a:rPr lang="ja-JP" altLang="en-US" dirty="0" smtClean="0"/>
              <a:t>結局、パンを主食にするのが原因なのだが、米飯給食は東京都平均は週に</a:t>
            </a:r>
            <a:r>
              <a:rPr lang="en-US" altLang="ja-JP" dirty="0" smtClean="0"/>
              <a:t>2.6</a:t>
            </a:r>
            <a:r>
              <a:rPr lang="ja-JP" altLang="en-US" dirty="0" smtClean="0"/>
              <a:t>回だそうで、週の半分は変な給食が出る可能性があるわけだ。</a:t>
            </a:r>
            <a:endParaRPr lang="ja-JP"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435280" cy="1143000"/>
          </a:xfrm>
        </p:spPr>
        <p:txBody>
          <a:bodyPr>
            <a:normAutofit fontScale="90000"/>
          </a:bodyPr>
          <a:lstStyle/>
          <a:p>
            <a:r>
              <a:rPr lang="ja-JP" altLang="en-US" dirty="0" smtClean="0"/>
              <a:t>いんちきおもちゃ大図鑑</a:t>
            </a:r>
            <a:r>
              <a:rPr lang="en-US" altLang="ja-JP" dirty="0" smtClean="0"/>
              <a:t/>
            </a:r>
            <a:br>
              <a:rPr lang="en-US" altLang="ja-JP" dirty="0" smtClean="0"/>
            </a:br>
            <a:r>
              <a:rPr lang="ja-JP" altLang="en-US" dirty="0" smtClean="0"/>
              <a:t>中国・香港・台湾・韓国のアヤシイ玩具</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08546" name="Picture 2" descr="いんちきおもちゃ大図鑑―中国・香港・台湾・韓国のアヤシイ玩具">
            <a:hlinkClick r:id="rId2"/>
          </p:cNvPr>
          <p:cNvPicPr>
            <a:picLocks noChangeAspect="1" noChangeArrowheads="1"/>
          </p:cNvPicPr>
          <p:nvPr/>
        </p:nvPicPr>
        <p:blipFill>
          <a:blip r:embed="rId3" cstate="print"/>
          <a:srcRect/>
          <a:stretch>
            <a:fillRect/>
          </a:stretch>
        </p:blipFill>
        <p:spPr bwMode="auto">
          <a:xfrm>
            <a:off x="0" y="1556792"/>
            <a:ext cx="4572000" cy="4572000"/>
          </a:xfrm>
          <a:prstGeom prst="rect">
            <a:avLst/>
          </a:prstGeom>
          <a:noFill/>
        </p:spPr>
      </p:pic>
      <p:sp>
        <p:nvSpPr>
          <p:cNvPr id="6" name="正方形/長方形 5"/>
          <p:cNvSpPr/>
          <p:nvPr/>
        </p:nvSpPr>
        <p:spPr>
          <a:xfrm>
            <a:off x="4211960" y="1700808"/>
            <a:ext cx="4572000" cy="4801314"/>
          </a:xfrm>
          <a:prstGeom prst="rect">
            <a:avLst/>
          </a:prstGeom>
        </p:spPr>
        <p:txBody>
          <a:bodyPr>
            <a:spAutoFit/>
          </a:bodyPr>
          <a:lstStyle/>
          <a:p>
            <a:r>
              <a:rPr lang="ja-JP" altLang="en-US" dirty="0" smtClean="0"/>
              <a:t>中国、香港、台湾、韓国のアヤシさ満開。アジアを中心に「どこかで見たような」「でもナニかが違う」玩具を集めた写真カタログ本。無版権キャラクターのオンパレード。</a:t>
            </a:r>
          </a:p>
          <a:p>
            <a:r>
              <a:rPr lang="ja-JP" altLang="en-US" dirty="0" smtClean="0"/>
              <a:t>表紙写真は有名ネコ型ロボットのいんちきで「</a:t>
            </a:r>
            <a:r>
              <a:rPr lang="en-US" altLang="ja-JP" dirty="0" err="1" smtClean="0"/>
              <a:t>ColorBear</a:t>
            </a:r>
            <a:r>
              <a:rPr lang="ja-JP" altLang="en-US" dirty="0" smtClean="0"/>
              <a:t>」。</a:t>
            </a:r>
          </a:p>
          <a:p>
            <a:r>
              <a:rPr lang="ja-JP" altLang="en-US" dirty="0" smtClean="0"/>
              <a:t>・毒がありそうな紫色のピカチュー</a:t>
            </a:r>
            <a:br>
              <a:rPr lang="ja-JP" altLang="en-US" dirty="0" smtClean="0"/>
            </a:br>
            <a:r>
              <a:rPr lang="ja-JP" altLang="en-US" dirty="0" smtClean="0"/>
              <a:t>・</a:t>
            </a:r>
            <a:r>
              <a:rPr lang="ja-JP" altLang="en-US" dirty="0" err="1" smtClean="0"/>
              <a:t>き</a:t>
            </a:r>
            <a:r>
              <a:rPr lang="ja-JP" altLang="en-US" dirty="0" smtClean="0"/>
              <a:t>かんしゃトーマスに変形するトランスフォーマーもどき</a:t>
            </a:r>
            <a:br>
              <a:rPr lang="ja-JP" altLang="en-US" dirty="0" smtClean="0"/>
            </a:br>
            <a:r>
              <a:rPr lang="ja-JP" altLang="en-US" dirty="0" smtClean="0"/>
              <a:t>・補助輪付き自転車に乗るウルトラマン</a:t>
            </a:r>
            <a:br>
              <a:rPr lang="ja-JP" altLang="en-US" dirty="0" smtClean="0"/>
            </a:br>
            <a:r>
              <a:rPr lang="ja-JP" altLang="en-US" dirty="0" smtClean="0"/>
              <a:t>・「</a:t>
            </a:r>
            <a:r>
              <a:rPr lang="en-US" altLang="ja-JP" dirty="0" err="1" smtClean="0"/>
              <a:t>Gondom</a:t>
            </a:r>
            <a:r>
              <a:rPr lang="ja-JP" altLang="en-US" dirty="0" smtClean="0"/>
              <a:t>」や「モビルスーシ」「機動戦士マルシア」いんちき日本語</a:t>
            </a:r>
            <a:br>
              <a:rPr lang="ja-JP" altLang="en-US" dirty="0" smtClean="0"/>
            </a:br>
            <a:r>
              <a:rPr lang="ja-JP" altLang="en-US" dirty="0" smtClean="0"/>
              <a:t>・オレンジ色のジオングに足がついてギャンのシールドを持たせたフィギュア</a:t>
            </a:r>
            <a:br>
              <a:rPr lang="ja-JP" altLang="en-US" dirty="0" smtClean="0"/>
            </a:br>
            <a:r>
              <a:rPr lang="ja-JP" altLang="en-US" dirty="0" smtClean="0"/>
              <a:t>・木工作ガンダム</a:t>
            </a:r>
          </a:p>
          <a:p>
            <a:r>
              <a:rPr lang="ja-JP" altLang="en-US" dirty="0" smtClean="0"/>
              <a:t>など数百種類のコレクションがカラー写真で披露されている。</a:t>
            </a:r>
            <a:endParaRPr lang="ja-JP" alt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507288" cy="1143000"/>
          </a:xfrm>
        </p:spPr>
        <p:txBody>
          <a:bodyPr>
            <a:normAutofit fontScale="90000"/>
          </a:bodyPr>
          <a:lstStyle/>
          <a:p>
            <a:r>
              <a:rPr lang="ja-JP" altLang="en-US" dirty="0" smtClean="0"/>
              <a:t>ガンプラ・パッケージアートコレクション </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80898" name="Picture 2" descr="51o2BVdiH3OL__SS500_.jpg">
            <a:hlinkClick r:id="rId2"/>
          </p:cNvPr>
          <p:cNvPicPr>
            <a:picLocks noChangeAspect="1" noChangeArrowheads="1"/>
          </p:cNvPicPr>
          <p:nvPr/>
        </p:nvPicPr>
        <p:blipFill>
          <a:blip r:embed="rId3" cstate="print"/>
          <a:srcRect/>
          <a:stretch>
            <a:fillRect/>
          </a:stretch>
        </p:blipFill>
        <p:spPr bwMode="auto">
          <a:xfrm>
            <a:off x="0" y="1628800"/>
            <a:ext cx="4762500" cy="4762500"/>
          </a:xfrm>
          <a:prstGeom prst="rect">
            <a:avLst/>
          </a:prstGeom>
          <a:noFill/>
        </p:spPr>
      </p:pic>
      <p:sp>
        <p:nvSpPr>
          <p:cNvPr id="6" name="正方形/長方形 5"/>
          <p:cNvSpPr/>
          <p:nvPr/>
        </p:nvSpPr>
        <p:spPr>
          <a:xfrm>
            <a:off x="4572000" y="1628800"/>
            <a:ext cx="4572000" cy="1477328"/>
          </a:xfrm>
          <a:prstGeom prst="rect">
            <a:avLst/>
          </a:prstGeom>
        </p:spPr>
        <p:txBody>
          <a:bodyPr>
            <a:spAutoFit/>
          </a:bodyPr>
          <a:lstStyle/>
          <a:p>
            <a:r>
              <a:rPr lang="ja-JP" altLang="en-US" dirty="0" smtClean="0"/>
              <a:t>ここにガンプラの箱絵１３４点がカラーで完全掲載されている。解説文章をつけなかったのもよい編集方針だったと思う。</a:t>
            </a:r>
            <a:endParaRPr lang="en-US" altLang="ja-JP" dirty="0" smtClean="0"/>
          </a:p>
          <a:p>
            <a:endParaRPr lang="en-US" altLang="ja-JP" dirty="0" smtClean="0"/>
          </a:p>
          <a:p>
            <a:endParaRPr lang="ja-JP" altLang="en-US" dirty="0"/>
          </a:p>
        </p:txBody>
      </p:sp>
      <p:sp>
        <p:nvSpPr>
          <p:cNvPr id="7" name="正方形/長方形 6"/>
          <p:cNvSpPr/>
          <p:nvPr/>
        </p:nvSpPr>
        <p:spPr>
          <a:xfrm>
            <a:off x="4572000" y="2852936"/>
            <a:ext cx="4572000" cy="3416320"/>
          </a:xfrm>
          <a:prstGeom prst="rect">
            <a:avLst/>
          </a:prstGeom>
        </p:spPr>
        <p:txBody>
          <a:bodyPr>
            <a:spAutoFit/>
          </a:bodyPr>
          <a:lstStyle/>
          <a:p>
            <a:r>
              <a:rPr lang="ja-JP" altLang="en-US" dirty="0" smtClean="0"/>
              <a:t>実は残念なことに一部のパッケージアートは原画が失われていて海外版が掲載されている。海外版はほとんど同じなのだがよく見ると少し違うのだ。その違いは巻末で秘密が明かされている。</a:t>
            </a:r>
          </a:p>
          <a:p>
            <a:r>
              <a:rPr lang="ja-JP" altLang="en-US" dirty="0" smtClean="0"/>
              <a:t>ヨーロッパ版の１００分の１スケールのガンダムは、日本版のバズーカを抱えておらず、ビームサーベルを持っている。ガンキャノンはマシンガンを持っていなくて手持ちぶさただ。シャアザクもマシンガンを持たずに妙なガッツポーズをしている。ゲルググはマシンガンの変わりにナギナタを構える。この違いは何？</a:t>
            </a:r>
            <a:endParaRPr lang="ja-JP" alt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pic>
        <p:nvPicPr>
          <p:cNvPr id="130050" name="Picture 2" descr="Img344"/>
          <p:cNvPicPr>
            <a:picLocks noChangeAspect="1" noChangeArrowheads="1"/>
          </p:cNvPicPr>
          <p:nvPr/>
        </p:nvPicPr>
        <p:blipFill>
          <a:blip r:embed="rId2" cstate="print"/>
          <a:srcRect/>
          <a:stretch>
            <a:fillRect/>
          </a:stretch>
        </p:blipFill>
        <p:spPr bwMode="auto">
          <a:xfrm>
            <a:off x="4788024" y="548680"/>
            <a:ext cx="3816424" cy="5901323"/>
          </a:xfrm>
          <a:prstGeom prst="rect">
            <a:avLst/>
          </a:prstGeom>
          <a:noFill/>
        </p:spPr>
      </p:pic>
      <p:pic>
        <p:nvPicPr>
          <p:cNvPr id="130052" name="Picture 4" descr="http://www.ms-plus.net/images_item/1000/1477.jpg"/>
          <p:cNvPicPr>
            <a:picLocks noChangeAspect="1" noChangeArrowheads="1"/>
          </p:cNvPicPr>
          <p:nvPr/>
        </p:nvPicPr>
        <p:blipFill>
          <a:blip r:embed="rId3" cstate="print"/>
          <a:srcRect/>
          <a:stretch>
            <a:fillRect/>
          </a:stretch>
        </p:blipFill>
        <p:spPr bwMode="auto">
          <a:xfrm>
            <a:off x="251520" y="476672"/>
            <a:ext cx="4032448" cy="6075556"/>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パリ、娼婦の館</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14690" name="Picture 2" descr="パリ、娼婦の館">
            <a:hlinkClick r:id="rId2"/>
          </p:cNvPr>
          <p:cNvPicPr>
            <a:picLocks noChangeAspect="1" noChangeArrowheads="1"/>
          </p:cNvPicPr>
          <p:nvPr/>
        </p:nvPicPr>
        <p:blipFill>
          <a:blip r:embed="rId3" cstate="print"/>
          <a:srcRect/>
          <a:stretch>
            <a:fillRect/>
          </a:stretch>
        </p:blipFill>
        <p:spPr bwMode="auto">
          <a:xfrm>
            <a:off x="0" y="1700808"/>
            <a:ext cx="4355976" cy="4355976"/>
          </a:xfrm>
          <a:prstGeom prst="rect">
            <a:avLst/>
          </a:prstGeom>
          <a:noFill/>
        </p:spPr>
      </p:pic>
      <p:sp>
        <p:nvSpPr>
          <p:cNvPr id="6" name="正方形/長方形 5"/>
          <p:cNvSpPr/>
          <p:nvPr/>
        </p:nvSpPr>
        <p:spPr>
          <a:xfrm>
            <a:off x="4355976" y="1844824"/>
            <a:ext cx="4572000" cy="3693319"/>
          </a:xfrm>
          <a:prstGeom prst="rect">
            <a:avLst/>
          </a:prstGeom>
        </p:spPr>
        <p:txBody>
          <a:bodyPr>
            <a:spAutoFit/>
          </a:bodyPr>
          <a:lstStyle/>
          <a:p>
            <a:r>
              <a:rPr lang="en-US" altLang="ja-JP" dirty="0" smtClean="0"/>
              <a:t>19</a:t>
            </a:r>
            <a:r>
              <a:rPr lang="ja-JP" altLang="en-US" dirty="0" smtClean="0"/>
              <a:t>世紀のパリに栄えた娼婦の館の研究書。フランスの小説に登場する記述や、</a:t>
            </a:r>
            <a:r>
              <a:rPr lang="en-US" altLang="ja-JP" dirty="0" smtClean="0"/>
              <a:t>20</a:t>
            </a:r>
            <a:r>
              <a:rPr lang="ja-JP" altLang="en-US" dirty="0" smtClean="0"/>
              <a:t>世紀初頭にパリを訪れた日本人の証言、写真資料から、当時「メゾン・クローズ」と呼ばれた娼家の実態を調べている。ひたすら妖しく淫靡な世界が再現される。</a:t>
            </a:r>
            <a:endParaRPr lang="en-US" altLang="ja-JP" dirty="0" smtClean="0"/>
          </a:p>
          <a:p>
            <a:endParaRPr lang="ja-JP" altLang="en-US" dirty="0" smtClean="0"/>
          </a:p>
          <a:p>
            <a:r>
              <a:rPr lang="ja-JP" altLang="en-US" dirty="0" smtClean="0"/>
              <a:t>娼婦たちはなぜ身を売るようになったのか。日常生活はどのようなものだったのか。女将や女衒はそもそも何者か。娼家の経営の実態。風俗情報の流通。管理売春の制度。高級店と格安店のちがい。衛生管理の状況。</a:t>
            </a:r>
            <a:r>
              <a:rPr lang="en-US" altLang="ja-JP" dirty="0" smtClean="0"/>
              <a:t>100</a:t>
            </a:r>
            <a:r>
              <a:rPr lang="ja-JP" altLang="en-US" dirty="0" smtClean="0"/>
              <a:t>年前のパリの娼家のあらゆる側面が語られている。</a:t>
            </a:r>
            <a:endParaRPr lang="ja-JP"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すごい虫</a:t>
            </a:r>
            <a:r>
              <a:rPr lang="en-US" altLang="ja-JP" dirty="0" smtClean="0"/>
              <a:t>131</a:t>
            </a:r>
            <a:br>
              <a:rPr lang="en-US" altLang="ja-JP" dirty="0" smtClean="0"/>
            </a:br>
            <a:r>
              <a:rPr lang="ja-JP" altLang="en-US" dirty="0" smtClean="0"/>
              <a:t>大昆虫博公式ガイドブック </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15714" name="Picture 2" descr="51K2BeN2BMhdL__SL500_AA300_.jpg"/>
          <p:cNvPicPr>
            <a:picLocks noChangeAspect="1" noChangeArrowheads="1"/>
          </p:cNvPicPr>
          <p:nvPr/>
        </p:nvPicPr>
        <p:blipFill>
          <a:blip r:embed="rId2" cstate="print"/>
          <a:srcRect/>
          <a:stretch>
            <a:fillRect/>
          </a:stretch>
        </p:blipFill>
        <p:spPr bwMode="auto">
          <a:xfrm>
            <a:off x="323528" y="1484784"/>
            <a:ext cx="4104456" cy="4104456"/>
          </a:xfrm>
          <a:prstGeom prst="rect">
            <a:avLst/>
          </a:prstGeom>
          <a:noFill/>
        </p:spPr>
      </p:pic>
      <p:sp>
        <p:nvSpPr>
          <p:cNvPr id="6" name="正方形/長方形 5"/>
          <p:cNvSpPr/>
          <p:nvPr/>
        </p:nvSpPr>
        <p:spPr>
          <a:xfrm>
            <a:off x="4355976" y="1700808"/>
            <a:ext cx="4572000" cy="4524315"/>
          </a:xfrm>
          <a:prstGeom prst="rect">
            <a:avLst/>
          </a:prstGeom>
        </p:spPr>
        <p:txBody>
          <a:bodyPr>
            <a:spAutoFit/>
          </a:bodyPr>
          <a:lstStyle/>
          <a:p>
            <a:r>
              <a:rPr lang="ja-JP" altLang="en-US" dirty="0" smtClean="0"/>
              <a:t>大型本なわけですが、虫をカラー写真で実物の何十倍にも拡大して掲載しています。虫の複眼とか綿のような毛とかが大写しにされて、実物大以上に不気味なことこの上ありません。あきらかに自分とは異質な生き物の質感。私は好きですが、嫌いな人は鳥肌が立つでしょう。</a:t>
            </a:r>
          </a:p>
          <a:p>
            <a:r>
              <a:rPr lang="ja-JP" altLang="en-US" dirty="0" smtClean="0"/>
              <a:t>全生物種の６割を占める昆虫は、数の上では地球の生物の主役。１００万種もいると、とてつもなくヘンなのがいっぱいいて感動します。拡大しておぞましいのはやはりゾウムシでしょうか。体内で化学反応を起こして１００度の高熱臭気ガスを発するミイデラゴミムシとか、ありえない真っ青のルリボシカミキリとか、ペットボトルサイズになるサカダチコノハナナフシとかも、ブルっときました。</a:t>
            </a:r>
            <a:endParaRPr lang="ja-JP"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楽しい昆虫料理</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17762" name="Picture 2" descr="51cdrT6ySrL__.jpg">
            <a:hlinkClick r:id="rId2"/>
          </p:cNvPr>
          <p:cNvPicPr>
            <a:picLocks noChangeAspect="1" noChangeArrowheads="1"/>
          </p:cNvPicPr>
          <p:nvPr/>
        </p:nvPicPr>
        <p:blipFill>
          <a:blip r:embed="rId3" cstate="print"/>
          <a:srcRect/>
          <a:stretch>
            <a:fillRect/>
          </a:stretch>
        </p:blipFill>
        <p:spPr bwMode="auto">
          <a:xfrm>
            <a:off x="179512" y="1556792"/>
            <a:ext cx="4536504" cy="4536504"/>
          </a:xfrm>
          <a:prstGeom prst="rect">
            <a:avLst/>
          </a:prstGeom>
          <a:noFill/>
        </p:spPr>
      </p:pic>
      <p:sp>
        <p:nvSpPr>
          <p:cNvPr id="6" name="正方形/長方形 5"/>
          <p:cNvSpPr/>
          <p:nvPr/>
        </p:nvSpPr>
        <p:spPr>
          <a:xfrm>
            <a:off x="4139952" y="1340768"/>
            <a:ext cx="4572000" cy="5355312"/>
          </a:xfrm>
          <a:prstGeom prst="rect">
            <a:avLst/>
          </a:prstGeom>
        </p:spPr>
        <p:txBody>
          <a:bodyPr>
            <a:spAutoFit/>
          </a:bodyPr>
          <a:lstStyle/>
          <a:p>
            <a:r>
              <a:rPr lang="ja-JP" altLang="en-US" dirty="0" smtClean="0"/>
              <a:t>「昆虫料理の世界へようこそ。本書を手に取られたあなたの好奇心に敬意を表します。さあごいっしょに、おいしく楽しい昆虫料理の扉を叩きましょう。　本書では昆虫食よりも昆虫料理という用語を多く使っています。昆虫食と聞くと佃煮を思い浮かべられる人が多いでしょう。でも昆虫にはもっとさまざまなおいしい食べ方があるはずです。肉料理や魚料理があるように、昆虫料理と言うジャンルがあってもいいのではないでしょうか。」</a:t>
            </a:r>
            <a:endParaRPr lang="en-US" altLang="ja-JP" dirty="0" smtClean="0"/>
          </a:p>
          <a:p>
            <a:endParaRPr lang="ja-JP" altLang="en-US" dirty="0" smtClean="0"/>
          </a:p>
          <a:p>
            <a:r>
              <a:rPr lang="ja-JP" altLang="en-US" dirty="0" smtClean="0"/>
              <a:t>どういう料理かというのはアマゾンのなか身！検索があるので一目瞭然（これほどなか身検索！が効果的な本はあるまい）。バッタ、カマキリ、キリギリス、コオロギ、カイコ、アブラゼミ、タガメ、ナメクジ、イナゴ、スズメバチ、ゴキブリ、ジョロウグモ、ミールワーム、カブトムシ、クワガタムシ、カミキリムシ、ナナフシ、ムカデ</a:t>
            </a:r>
            <a:r>
              <a:rPr lang="en-US" altLang="ja-JP" dirty="0" smtClean="0"/>
              <a:t>....</a:t>
            </a:r>
            <a:r>
              <a:rPr lang="ja-JP" altLang="en-US" dirty="0" smtClean="0"/>
              <a:t>など多数。</a:t>
            </a:r>
            <a:endParaRPr lang="ja-JP"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音楽</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音楽好きな脳</a:t>
            </a:r>
            <a:r>
              <a:rPr lang="en-US" altLang="ja-JP" dirty="0" smtClean="0"/>
              <a:t/>
            </a:r>
            <a:br>
              <a:rPr lang="en-US" altLang="ja-JP" dirty="0" smtClean="0"/>
            </a:br>
            <a:r>
              <a:rPr lang="ja-JP" altLang="en-US" dirty="0" smtClean="0"/>
              <a:t>人はなぜ音楽に夢中になるのか</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12642" name="Picture 2" descr="音楽好きな脳―人はなぜ音楽に夢中になるのか"/>
          <p:cNvPicPr>
            <a:picLocks noChangeAspect="1" noChangeArrowheads="1"/>
          </p:cNvPicPr>
          <p:nvPr/>
        </p:nvPicPr>
        <p:blipFill>
          <a:blip r:embed="rId2" cstate="print"/>
          <a:srcRect/>
          <a:stretch>
            <a:fillRect/>
          </a:stretch>
        </p:blipFill>
        <p:spPr bwMode="auto">
          <a:xfrm>
            <a:off x="179512" y="1556792"/>
            <a:ext cx="4392488" cy="4392488"/>
          </a:xfrm>
          <a:prstGeom prst="rect">
            <a:avLst/>
          </a:prstGeom>
          <a:noFill/>
        </p:spPr>
      </p:pic>
      <p:sp>
        <p:nvSpPr>
          <p:cNvPr id="6" name="正方形/長方形 5"/>
          <p:cNvSpPr/>
          <p:nvPr/>
        </p:nvSpPr>
        <p:spPr>
          <a:xfrm>
            <a:off x="4067944" y="1340768"/>
            <a:ext cx="4572000" cy="5909310"/>
          </a:xfrm>
          <a:prstGeom prst="rect">
            <a:avLst/>
          </a:prstGeom>
        </p:spPr>
        <p:txBody>
          <a:bodyPr>
            <a:spAutoFit/>
          </a:bodyPr>
          <a:lstStyle/>
          <a:p>
            <a:r>
              <a:rPr lang="ja-JP" altLang="en-US" dirty="0" smtClean="0"/>
              <a:t>認知心理学者、神経科学者であると同時にレコード・プロデューサーとしての異色のキャリアを持つ著者が、音楽を脳はどうとらえているのか、研究成果を一般向けにわかりやすく語る。</a:t>
            </a:r>
            <a:endParaRPr lang="en-US" altLang="ja-JP" dirty="0" smtClean="0"/>
          </a:p>
          <a:p>
            <a:endParaRPr lang="en-US" altLang="ja-JP" dirty="0" smtClean="0"/>
          </a:p>
          <a:p>
            <a:r>
              <a:rPr lang="ja-JP" altLang="en-US" dirty="0" smtClean="0"/>
              <a:t>楽器の音の先頭部分は楽器ごとに特徴的な音色を持ち「アタック」と呼ばれている。このアタック部分を取り除いて、その後の持続する音だけにしてしまうと、人間の脳は楽器を区別することができなくなってしまう</a:t>
            </a:r>
            <a:endParaRPr lang="en-US" altLang="ja-JP" dirty="0" smtClean="0"/>
          </a:p>
          <a:p>
            <a:endParaRPr lang="en-US" altLang="ja-JP" dirty="0" smtClean="0"/>
          </a:p>
          <a:p>
            <a:r>
              <a:rPr lang="ja-JP" altLang="en-US" dirty="0" smtClean="0"/>
              <a:t>人間は絶対音感がなくても、自分の好きな歌は、かなり正確なピッチとテンポで歌うことができる。</a:t>
            </a:r>
            <a:endParaRPr lang="en-US" altLang="ja-JP" dirty="0" smtClean="0"/>
          </a:p>
          <a:p>
            <a:endParaRPr lang="ja-JP" altLang="en-US" dirty="0" smtClean="0"/>
          </a:p>
          <a:p>
            <a:r>
              <a:rPr lang="ja-JP" altLang="en-US" dirty="0" smtClean="0"/>
              <a:t>人は十代の頃に聞いていた曲を懐かしいと思う曲、「自分の時代」の曲として生涯覚えている。アルツハイマーの老人も多くは</a:t>
            </a:r>
            <a:r>
              <a:rPr lang="en-US" altLang="ja-JP" dirty="0" smtClean="0"/>
              <a:t>14</a:t>
            </a:r>
            <a:r>
              <a:rPr lang="ja-JP" altLang="en-US" dirty="0" smtClean="0"/>
              <a:t>歳のときに聴いていた曲ならば歌える人が多い。</a:t>
            </a:r>
          </a:p>
          <a:p>
            <a:endParaRPr lang="ja-JP"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46</a:t>
            </a:r>
            <a:r>
              <a:rPr lang="ja-JP" altLang="en-US" dirty="0" smtClean="0"/>
              <a:t>年目の光</a:t>
            </a:r>
            <a:r>
              <a:rPr lang="en-US" altLang="ja-JP" dirty="0" smtClean="0"/>
              <a:t/>
            </a:r>
            <a:br>
              <a:rPr lang="en-US" altLang="ja-JP" dirty="0" smtClean="0"/>
            </a:br>
            <a:r>
              <a:rPr lang="ja-JP" altLang="en-US" dirty="0" smtClean="0"/>
              <a:t>視力を取り戻した男の奇跡の人生</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05474" name="Picture 2" descr="46年目の光―視力を取り戻した男の奇跡の人生">
            <a:hlinkClick r:id="rId2"/>
          </p:cNvPr>
          <p:cNvPicPr>
            <a:picLocks noChangeAspect="1" noChangeArrowheads="1"/>
          </p:cNvPicPr>
          <p:nvPr/>
        </p:nvPicPr>
        <p:blipFill>
          <a:blip r:embed="rId3" cstate="print"/>
          <a:srcRect/>
          <a:stretch>
            <a:fillRect/>
          </a:stretch>
        </p:blipFill>
        <p:spPr bwMode="auto">
          <a:xfrm>
            <a:off x="0" y="1700808"/>
            <a:ext cx="4644008" cy="4644008"/>
          </a:xfrm>
          <a:prstGeom prst="rect">
            <a:avLst/>
          </a:prstGeom>
          <a:noFill/>
        </p:spPr>
      </p:pic>
      <p:sp>
        <p:nvSpPr>
          <p:cNvPr id="6" name="正方形/長方形 5"/>
          <p:cNvSpPr/>
          <p:nvPr/>
        </p:nvSpPr>
        <p:spPr>
          <a:xfrm>
            <a:off x="4355976" y="1700808"/>
            <a:ext cx="4572000" cy="4801314"/>
          </a:xfrm>
          <a:prstGeom prst="rect">
            <a:avLst/>
          </a:prstGeom>
        </p:spPr>
        <p:txBody>
          <a:bodyPr>
            <a:spAutoFit/>
          </a:bodyPr>
          <a:lstStyle/>
          <a:p>
            <a:r>
              <a:rPr lang="en-US" altLang="ja-JP" dirty="0" smtClean="0"/>
              <a:t>3</a:t>
            </a:r>
            <a:r>
              <a:rPr lang="ja-JP" altLang="en-US" dirty="0" smtClean="0"/>
              <a:t>歳の時に事故で失明した男性メイが、</a:t>
            </a:r>
            <a:r>
              <a:rPr lang="en-US" altLang="ja-JP" dirty="0" smtClean="0"/>
              <a:t>46</a:t>
            </a:r>
            <a:r>
              <a:rPr lang="ja-JP" altLang="en-US" dirty="0" smtClean="0"/>
              <a:t>歳の時に手術で奇跡的に視覚を取り戻した。物心ついてから、はじめて見る光に満ちた世界。長年暮らしてきた妻や子供たちの姿を見ることができて感激する。だが</a:t>
            </a:r>
            <a:r>
              <a:rPr lang="en-US" altLang="ja-JP" dirty="0" smtClean="0"/>
              <a:t>46</a:t>
            </a:r>
            <a:r>
              <a:rPr lang="ja-JP" altLang="en-US" dirty="0" smtClean="0"/>
              <a:t>年間の失明状態は、メイの脳に深刻な影響を与えていた。ものが見えるようになっても、それが何なのか視覚以外の手がかりがないとわからないのだ。目に見える世界を解釈するのに大変な努力が必要になった。</a:t>
            </a:r>
            <a:endParaRPr lang="en-US" altLang="ja-JP" dirty="0" smtClean="0"/>
          </a:p>
          <a:p>
            <a:endParaRPr lang="ja-JP" altLang="en-US" dirty="0" smtClean="0"/>
          </a:p>
          <a:p>
            <a:r>
              <a:rPr lang="ja-JP" altLang="en-US" dirty="0" smtClean="0"/>
              <a:t>これだけ長期的な失明の後に回復した事例は、有史以来</a:t>
            </a:r>
            <a:r>
              <a:rPr lang="en-US" altLang="ja-JP" dirty="0" smtClean="0"/>
              <a:t>20</a:t>
            </a:r>
            <a:r>
              <a:rPr lang="ja-JP" altLang="en-US" dirty="0" smtClean="0"/>
              <a:t>件程度しか記録がないという。メイの視覚や脳に何が起きているのか、正確には誰にもわからない。</a:t>
            </a:r>
            <a:r>
              <a:rPr lang="ja-JP" altLang="en-US" dirty="0" smtClean="0">
                <a:hlinkClick r:id="rId2"/>
              </a:rPr>
              <a:t>メイの症例の研究は、人間の脳と視覚の謎の解明に迫る貴重な情報源だった。</a:t>
            </a:r>
            <a:endParaRPr lang="ja-JP" alt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1" dirty="0" smtClean="0"/>
              <a:t>音楽の聴き方</a:t>
            </a:r>
            <a:r>
              <a:rPr lang="en-US" altLang="ja-JP" b="1" dirty="0" smtClean="0"/>
              <a:t/>
            </a:r>
            <a:br>
              <a:rPr lang="en-US" altLang="ja-JP" b="1" dirty="0" smtClean="0"/>
            </a:br>
            <a:r>
              <a:rPr lang="ja-JP" altLang="en-US" b="1" dirty="0" smtClean="0"/>
              <a:t>聴く型と趣味を語る言葉</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92162" name="Picture 2" descr="音楽の聴き方―聴く型と趣味を語る言葉 (中公新書)">
            <a:hlinkClick r:id="rId2"/>
          </p:cNvPr>
          <p:cNvPicPr>
            <a:picLocks noChangeAspect="1" noChangeArrowheads="1"/>
          </p:cNvPicPr>
          <p:nvPr/>
        </p:nvPicPr>
        <p:blipFill>
          <a:blip r:embed="rId3" cstate="print"/>
          <a:srcRect/>
          <a:stretch>
            <a:fillRect/>
          </a:stretch>
        </p:blipFill>
        <p:spPr bwMode="auto">
          <a:xfrm>
            <a:off x="0" y="1772816"/>
            <a:ext cx="4788024" cy="4788024"/>
          </a:xfrm>
          <a:prstGeom prst="rect">
            <a:avLst/>
          </a:prstGeom>
          <a:noFill/>
        </p:spPr>
      </p:pic>
      <p:sp>
        <p:nvSpPr>
          <p:cNvPr id="6" name="正方形/長方形 5"/>
          <p:cNvSpPr/>
          <p:nvPr/>
        </p:nvSpPr>
        <p:spPr>
          <a:xfrm>
            <a:off x="4283968" y="2348880"/>
            <a:ext cx="4572000" cy="2031325"/>
          </a:xfrm>
          <a:prstGeom prst="rect">
            <a:avLst/>
          </a:prstGeom>
        </p:spPr>
        <p:txBody>
          <a:bodyPr>
            <a:spAutoFit/>
          </a:bodyPr>
          <a:lstStyle/>
          <a:p>
            <a:r>
              <a:rPr lang="ja-JP" altLang="en-US" dirty="0" smtClean="0"/>
              <a:t>聴き方の本というよりは、音楽を語る言葉を磨くための本である。人は音楽を自由に聴いているようでいて、過去の経験や知識に大きな影響を受けている。だから作品のポテンシャルを深く味わうには、聴き方の癖＝「型」を自覚して、感動を言語化していくことが大切だという。</a:t>
            </a:r>
            <a:endParaRPr lang="ja-JP"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pPr eaLnBrk="1" hangingPunct="1"/>
            <a:r>
              <a:rPr lang="ja-JP" altLang="en-US" smtClean="0"/>
              <a:t>われらが歌う時</a:t>
            </a:r>
          </a:p>
        </p:txBody>
      </p:sp>
      <p:sp>
        <p:nvSpPr>
          <p:cNvPr id="30723" name="コンテンツ プレースホルダ 3"/>
          <p:cNvSpPr>
            <a:spLocks noGrp="1"/>
          </p:cNvSpPr>
          <p:nvPr>
            <p:ph sz="half" idx="2"/>
          </p:nvPr>
        </p:nvSpPr>
        <p:spPr/>
        <p:txBody>
          <a:bodyPr/>
          <a:lstStyle/>
          <a:p>
            <a:pPr eaLnBrk="1" hangingPunct="1"/>
            <a:endParaRPr lang="ja-JP" altLang="en-US" smtClean="0"/>
          </a:p>
        </p:txBody>
      </p:sp>
      <p:pic>
        <p:nvPicPr>
          <p:cNvPr id="30724" name="Picture 2" descr="われらが歌う時 上">
            <a:hlinkClick r:id="rId3"/>
          </p:cNvPr>
          <p:cNvPicPr>
            <a:picLocks noChangeAspect="1" noChangeArrowheads="1"/>
          </p:cNvPicPr>
          <p:nvPr/>
        </p:nvPicPr>
        <p:blipFill>
          <a:blip r:embed="rId4" cstate="print"/>
          <a:srcRect/>
          <a:stretch>
            <a:fillRect/>
          </a:stretch>
        </p:blipFill>
        <p:spPr bwMode="auto">
          <a:xfrm>
            <a:off x="4464050" y="1700213"/>
            <a:ext cx="4679950" cy="4681537"/>
          </a:xfrm>
          <a:prstGeom prst="rect">
            <a:avLst/>
          </a:prstGeom>
          <a:noFill/>
          <a:ln w="9525">
            <a:noFill/>
            <a:miter lim="800000"/>
            <a:headEnd/>
            <a:tailEnd/>
          </a:ln>
        </p:spPr>
      </p:pic>
      <p:sp>
        <p:nvSpPr>
          <p:cNvPr id="30725" name="正方形/長方形 5"/>
          <p:cNvSpPr>
            <a:spLocks noChangeArrowheads="1"/>
          </p:cNvSpPr>
          <p:nvPr/>
        </p:nvSpPr>
        <p:spPr bwMode="auto">
          <a:xfrm>
            <a:off x="468313" y="1700213"/>
            <a:ext cx="4572000" cy="4248150"/>
          </a:xfrm>
          <a:prstGeom prst="rect">
            <a:avLst/>
          </a:prstGeom>
          <a:noFill/>
          <a:ln w="9525">
            <a:noFill/>
            <a:miter lim="800000"/>
            <a:headEnd/>
            <a:tailEnd/>
          </a:ln>
        </p:spPr>
        <p:txBody>
          <a:bodyPr>
            <a:spAutoFit/>
          </a:bodyPr>
          <a:lstStyle/>
          <a:p>
            <a:r>
              <a:rPr lang="en-US" altLang="ja-JP">
                <a:latin typeface="Calibri" pitchFamily="34" charset="0"/>
              </a:rPr>
              <a:t>20</a:t>
            </a:r>
            <a:r>
              <a:rPr lang="ja-JP" altLang="en-US">
                <a:latin typeface="Calibri" pitchFamily="34" charset="0"/>
              </a:rPr>
              <a:t>世紀前半、人種差別の激しいアメリカで黒人歌手のディーリアとユダヤ系ドイツ人で亡命物理学者のデイヴィッドが恋に落ち、二人の間には</a:t>
            </a:r>
            <a:r>
              <a:rPr lang="en-US" altLang="ja-JP">
                <a:latin typeface="Calibri" pitchFamily="34" charset="0"/>
              </a:rPr>
              <a:t>3</a:t>
            </a:r>
            <a:r>
              <a:rPr lang="ja-JP" altLang="en-US">
                <a:latin typeface="Calibri" pitchFamily="34" charset="0"/>
              </a:rPr>
              <a:t>人の混血児が誕生した。</a:t>
            </a:r>
            <a:endParaRPr lang="en-US" altLang="ja-JP">
              <a:latin typeface="Calibri" pitchFamily="34" charset="0"/>
            </a:endParaRPr>
          </a:p>
          <a:p>
            <a:endParaRPr lang="en-US" altLang="ja-JP">
              <a:latin typeface="Calibri" pitchFamily="34" charset="0"/>
            </a:endParaRPr>
          </a:p>
          <a:p>
            <a:r>
              <a:rPr lang="ja-JP" altLang="en-US">
                <a:latin typeface="Calibri" pitchFamily="34" charset="0"/>
              </a:rPr>
              <a:t>家族は歌を愛し毎晩のように楽曲をごちゃまぜにして合唱する遊び「クレージー引用合戦」を楽しんだ。外の世界には差別と迫害の嵐が吹き荒れていたが、家族は家の中で多声が調和する音楽の世界に浸って厳しい現実をやり過ごす日々。</a:t>
            </a:r>
            <a:endParaRPr lang="en-US" altLang="ja-JP">
              <a:latin typeface="Calibri" pitchFamily="34" charset="0"/>
            </a:endParaRPr>
          </a:p>
          <a:p>
            <a:endParaRPr lang="en-US" altLang="ja-JP">
              <a:latin typeface="Calibri" pitchFamily="34" charset="0"/>
            </a:endParaRPr>
          </a:p>
          <a:p>
            <a:endParaRPr lang="en-US" altLang="ja-JP">
              <a:latin typeface="Calibri" pitchFamily="34" charset="0"/>
            </a:endParaRPr>
          </a:p>
          <a:p>
            <a:endParaRPr lang="en-US" altLang="ja-JP">
              <a:latin typeface="Calibri" pitchFamily="34" charset="0"/>
            </a:endParaRPr>
          </a:p>
          <a:p>
            <a:endParaRPr lang="ja-JP" altLang="en-US">
              <a:latin typeface="Calibri" pitchFamily="34" charset="0"/>
            </a:endParaRPr>
          </a:p>
        </p:txBody>
      </p:sp>
      <p:sp>
        <p:nvSpPr>
          <p:cNvPr id="30726" name="正方形/長方形 6"/>
          <p:cNvSpPr>
            <a:spLocks noChangeArrowheads="1"/>
          </p:cNvSpPr>
          <p:nvPr/>
        </p:nvSpPr>
        <p:spPr bwMode="auto">
          <a:xfrm>
            <a:off x="539750" y="5084763"/>
            <a:ext cx="4572000" cy="1200150"/>
          </a:xfrm>
          <a:prstGeom prst="rect">
            <a:avLst/>
          </a:prstGeom>
          <a:noFill/>
          <a:ln w="9525">
            <a:noFill/>
            <a:miter lim="800000"/>
            <a:headEnd/>
            <a:tailEnd/>
          </a:ln>
        </p:spPr>
        <p:txBody>
          <a:bodyPr>
            <a:spAutoFit/>
          </a:bodyPr>
          <a:lstStyle/>
          <a:p>
            <a:r>
              <a:rPr lang="ja-JP" altLang="en-US">
                <a:latin typeface="Calibri" pitchFamily="34" charset="0"/>
              </a:rPr>
              <a:t>黒人とユダヤ人の混血家族が黒人と白人、敵と味方という二元論の時代をなんとか生き延び、孫達の世代がハイブリッドでポリフォニックな未来を予感するまでの家系の歴史である。</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拍手のルール　秘伝クラシック鑑賞術</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98306" name="Picture 2" descr="拍手のルール―秘伝クラシック鑑賞術">
            <a:hlinkClick r:id="rId2"/>
          </p:cNvPr>
          <p:cNvPicPr>
            <a:picLocks noChangeAspect="1" noChangeArrowheads="1"/>
          </p:cNvPicPr>
          <p:nvPr/>
        </p:nvPicPr>
        <p:blipFill>
          <a:blip r:embed="rId3" cstate="print"/>
          <a:srcRect/>
          <a:stretch>
            <a:fillRect/>
          </a:stretch>
        </p:blipFill>
        <p:spPr bwMode="auto">
          <a:xfrm>
            <a:off x="0" y="1628800"/>
            <a:ext cx="4608512" cy="4608512"/>
          </a:xfrm>
          <a:prstGeom prst="rect">
            <a:avLst/>
          </a:prstGeom>
          <a:noFill/>
        </p:spPr>
      </p:pic>
      <p:sp>
        <p:nvSpPr>
          <p:cNvPr id="6" name="正方形/長方形 5"/>
          <p:cNvSpPr/>
          <p:nvPr/>
        </p:nvSpPr>
        <p:spPr>
          <a:xfrm>
            <a:off x="4139952" y="1502688"/>
            <a:ext cx="4572000" cy="5355312"/>
          </a:xfrm>
          <a:prstGeom prst="rect">
            <a:avLst/>
          </a:prstGeom>
        </p:spPr>
        <p:txBody>
          <a:bodyPr>
            <a:spAutoFit/>
          </a:bodyPr>
          <a:lstStyle/>
          <a:p>
            <a:r>
              <a:rPr lang="ja-JP" altLang="en-US" dirty="0" smtClean="0"/>
              <a:t>のだめカンタービレの音楽監修で知られる指揮者兼オーボエ奏者の茂木大輔氏が語るクラシック音楽鑑賞術。庶民的でわかりやすい解説。</a:t>
            </a:r>
          </a:p>
          <a:p>
            <a:r>
              <a:rPr lang="ja-JP" altLang="en-US" dirty="0" smtClean="0"/>
              <a:t>「</a:t>
            </a:r>
            <a:r>
              <a:rPr lang="en-US" altLang="ja-JP" dirty="0" smtClean="0"/>
              <a:t>S</a:t>
            </a:r>
            <a:r>
              <a:rPr lang="ja-JP" altLang="en-US" dirty="0" smtClean="0"/>
              <a:t>というのはむしろ「あまりに早く売り切れてしまわないため」に設けてある、「値段が特に高い席」であって、見え方聴こえ方が特別に優れているという根拠ではないことが多い。」</a:t>
            </a:r>
          </a:p>
          <a:p>
            <a:endParaRPr lang="en-US" altLang="ja-JP" dirty="0" smtClean="0"/>
          </a:p>
          <a:p>
            <a:r>
              <a:rPr lang="ja-JP" altLang="en-US" dirty="0" smtClean="0"/>
              <a:t>「演奏が、本当によかったか？」については、特別な場合を除いては楽団員全員に共通の印象などはなく、感想は個人バラバラで、つまり、我々自身が解っていない。＜中略＞ま、試しに勇気をもってデカイ音で拍手してごらんなさい。「あ！いまの良かったのか</a:t>
            </a:r>
            <a:r>
              <a:rPr lang="en-US" altLang="ja-JP" dirty="0" smtClean="0"/>
              <a:t>......</a:t>
            </a:r>
            <a:r>
              <a:rPr lang="ja-JP" altLang="en-US" dirty="0" smtClean="0"/>
              <a:t>」という具合で、周りの人もつられて、あっというまに拍手が倍くらいの音量になる。アンタも一気に尊敬の目で見られて「通」に</a:t>
            </a:r>
            <a:r>
              <a:rPr lang="ja-JP" altLang="en-US" dirty="0" err="1" smtClean="0"/>
              <a:t>なっ</a:t>
            </a:r>
            <a:r>
              <a:rPr lang="ja-JP" altLang="en-US" dirty="0" smtClean="0"/>
              <a:t>から。そんなもんだ。」</a:t>
            </a:r>
            <a:endParaRPr lang="ja-JP"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5" name="正方形/長方形 4"/>
          <p:cNvSpPr/>
          <p:nvPr/>
        </p:nvSpPr>
        <p:spPr>
          <a:xfrm>
            <a:off x="179512" y="1720840"/>
            <a:ext cx="8964488" cy="3139321"/>
          </a:xfrm>
          <a:prstGeom prst="rect">
            <a:avLst/>
          </a:prstGeom>
        </p:spPr>
        <p:txBody>
          <a:bodyPr wrap="square">
            <a:spAutoFit/>
          </a:bodyPr>
          <a:lstStyle/>
          <a:p>
            <a:r>
              <a:rPr lang="ja-JP" altLang="en-US" dirty="0" smtClean="0"/>
              <a:t>ちなみに題名にある拍手のルールだが、拍手には音量、音程、密度の</a:t>
            </a:r>
            <a:r>
              <a:rPr lang="en-US" altLang="ja-JP" dirty="0" smtClean="0"/>
              <a:t>3</a:t>
            </a:r>
            <a:r>
              <a:rPr lang="ja-JP" altLang="en-US" dirty="0" smtClean="0"/>
              <a:t>要素と</a:t>
            </a:r>
            <a:r>
              <a:rPr lang="en-US" altLang="ja-JP" dirty="0" smtClean="0"/>
              <a:t>3</a:t>
            </a:r>
            <a:r>
              <a:rPr lang="ja-JP" altLang="en-US" dirty="0" smtClean="0"/>
              <a:t>法則があるのだそうだ。クラシックコンサートに限らず汎用的に拍手に通じそうな納得の分析のように思った。この基準は機械で拍手の成分分析するのに使えるかもしれない。</a:t>
            </a:r>
            <a:endParaRPr lang="en-US" altLang="ja-JP" dirty="0" smtClean="0"/>
          </a:p>
          <a:p>
            <a:endParaRPr lang="ja-JP" altLang="en-US" sz="2400" dirty="0" smtClean="0"/>
          </a:p>
          <a:p>
            <a:r>
              <a:rPr lang="ja-JP" altLang="en-US" sz="2400" dirty="0" smtClean="0"/>
              <a:t>法則</a:t>
            </a:r>
            <a:r>
              <a:rPr lang="en-US" altLang="ja-JP" sz="2400" dirty="0" smtClean="0"/>
              <a:t>1</a:t>
            </a:r>
            <a:r>
              <a:rPr lang="ja-JP" altLang="en-US" sz="2400" dirty="0" smtClean="0"/>
              <a:t>：拍手の音量は拍手者の対外的表現意欲に比例する　</a:t>
            </a:r>
            <a:endParaRPr lang="en-US" altLang="ja-JP" sz="2400" dirty="0" smtClean="0"/>
          </a:p>
          <a:p>
            <a:r>
              <a:rPr lang="ja-JP" altLang="en-US" sz="2400" dirty="0" smtClean="0"/>
              <a:t>　　　　　（社会的）大←→小（個人的）</a:t>
            </a:r>
            <a:br>
              <a:rPr lang="ja-JP" altLang="en-US" sz="2400" dirty="0" smtClean="0"/>
            </a:br>
            <a:r>
              <a:rPr lang="ja-JP" altLang="en-US" sz="2400" dirty="0" smtClean="0"/>
              <a:t>法則</a:t>
            </a:r>
            <a:r>
              <a:rPr lang="en-US" altLang="ja-JP" sz="2400" dirty="0" smtClean="0"/>
              <a:t>2</a:t>
            </a:r>
            <a:r>
              <a:rPr lang="ja-JP" altLang="en-US" sz="2400" dirty="0" smtClean="0"/>
              <a:t>：拍手の音程は拍手者の感動の表面性に比例する</a:t>
            </a:r>
            <a:endParaRPr lang="en-US" altLang="ja-JP" sz="2400" dirty="0" smtClean="0"/>
          </a:p>
          <a:p>
            <a:r>
              <a:rPr lang="ja-JP" altLang="en-US" sz="2400" dirty="0" smtClean="0"/>
              <a:t>　　　　　（表面的）高い←→低い（内面的）</a:t>
            </a:r>
            <a:br>
              <a:rPr lang="ja-JP" altLang="en-US" sz="2400" dirty="0" smtClean="0"/>
            </a:br>
            <a:r>
              <a:rPr lang="ja-JP" altLang="en-US" sz="2400" dirty="0" smtClean="0"/>
              <a:t>法則</a:t>
            </a:r>
            <a:r>
              <a:rPr lang="en-US" altLang="ja-JP" sz="2400" dirty="0" smtClean="0"/>
              <a:t>3</a:t>
            </a:r>
            <a:r>
              <a:rPr lang="ja-JP" altLang="en-US" sz="2400" dirty="0" smtClean="0"/>
              <a:t>：拍手の密度は拍手者の興奮度に比例する</a:t>
            </a:r>
            <a:endParaRPr lang="ja-JP" altLang="en-US" sz="2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日本人の声</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5" name="正方形/長方形 4"/>
          <p:cNvSpPr/>
          <p:nvPr/>
        </p:nvSpPr>
        <p:spPr>
          <a:xfrm>
            <a:off x="4572000" y="1700808"/>
            <a:ext cx="4572000" cy="3416320"/>
          </a:xfrm>
          <a:prstGeom prst="rect">
            <a:avLst/>
          </a:prstGeom>
        </p:spPr>
        <p:txBody>
          <a:bodyPr>
            <a:spAutoFit/>
          </a:bodyPr>
          <a:lstStyle/>
          <a:p>
            <a:r>
              <a:rPr lang="ja-JP" altLang="en-US" dirty="0" smtClean="0"/>
              <a:t>日本人の男女の声に変化があるそうだ。</a:t>
            </a:r>
          </a:p>
          <a:p>
            <a:r>
              <a:rPr lang="ja-JP" altLang="en-US" dirty="0" smtClean="0"/>
              <a:t>　　　　女性　　　　男性</a:t>
            </a:r>
            <a:br>
              <a:rPr lang="ja-JP" altLang="en-US" dirty="0" smtClean="0"/>
            </a:br>
            <a:r>
              <a:rPr lang="en-US" altLang="ja-JP" dirty="0" smtClean="0"/>
              <a:t>1950</a:t>
            </a:r>
            <a:r>
              <a:rPr lang="ja-JP" altLang="en-US" dirty="0" smtClean="0"/>
              <a:t>～</a:t>
            </a:r>
            <a:r>
              <a:rPr lang="en-US" altLang="ja-JP" dirty="0" smtClean="0"/>
              <a:t>60</a:t>
            </a:r>
            <a:r>
              <a:rPr lang="ja-JP" altLang="en-US" dirty="0" smtClean="0"/>
              <a:t>年代　</a:t>
            </a:r>
            <a:r>
              <a:rPr lang="en-US" altLang="ja-JP" dirty="0" smtClean="0"/>
              <a:t>600</a:t>
            </a:r>
            <a:r>
              <a:rPr lang="ja-JP" altLang="en-US" dirty="0" smtClean="0"/>
              <a:t>ヘルツ　</a:t>
            </a:r>
            <a:r>
              <a:rPr lang="en-US" altLang="ja-JP" dirty="0" smtClean="0"/>
              <a:t>310</a:t>
            </a:r>
            <a:r>
              <a:rPr lang="ja-JP" altLang="en-US" dirty="0" smtClean="0"/>
              <a:t>ヘルツ</a:t>
            </a:r>
            <a:br>
              <a:rPr lang="ja-JP" altLang="en-US" dirty="0" smtClean="0"/>
            </a:br>
            <a:r>
              <a:rPr lang="en-US" altLang="ja-JP" dirty="0" smtClean="0"/>
              <a:t>1970</a:t>
            </a:r>
            <a:r>
              <a:rPr lang="ja-JP" altLang="en-US" dirty="0" smtClean="0"/>
              <a:t>年代　　　</a:t>
            </a:r>
            <a:r>
              <a:rPr lang="en-US" altLang="ja-JP" dirty="0" smtClean="0"/>
              <a:t>520</a:t>
            </a:r>
            <a:r>
              <a:rPr lang="ja-JP" altLang="en-US" dirty="0" smtClean="0"/>
              <a:t>ヘルツ　</a:t>
            </a:r>
            <a:r>
              <a:rPr lang="en-US" altLang="ja-JP" dirty="0" smtClean="0"/>
              <a:t>350</a:t>
            </a:r>
            <a:r>
              <a:rPr lang="ja-JP" altLang="en-US" dirty="0" smtClean="0"/>
              <a:t>ヘルツ</a:t>
            </a:r>
            <a:br>
              <a:rPr lang="ja-JP" altLang="en-US" dirty="0" smtClean="0"/>
            </a:br>
            <a:r>
              <a:rPr lang="en-US" altLang="ja-JP" dirty="0" smtClean="0"/>
              <a:t>1980</a:t>
            </a:r>
            <a:r>
              <a:rPr lang="ja-JP" altLang="en-US" dirty="0" smtClean="0"/>
              <a:t>～</a:t>
            </a:r>
            <a:r>
              <a:rPr lang="en-US" altLang="ja-JP" dirty="0" smtClean="0"/>
              <a:t>90</a:t>
            </a:r>
            <a:r>
              <a:rPr lang="ja-JP" altLang="en-US" dirty="0" smtClean="0"/>
              <a:t>年代　</a:t>
            </a:r>
            <a:r>
              <a:rPr lang="en-US" altLang="ja-JP" dirty="0" smtClean="0"/>
              <a:t>500</a:t>
            </a:r>
            <a:r>
              <a:rPr lang="ja-JP" altLang="en-US" dirty="0" smtClean="0"/>
              <a:t>ヘルツ　</a:t>
            </a:r>
            <a:r>
              <a:rPr lang="en-US" altLang="ja-JP" dirty="0" smtClean="0"/>
              <a:t>420</a:t>
            </a:r>
            <a:r>
              <a:rPr lang="ja-JP" altLang="en-US" dirty="0" smtClean="0"/>
              <a:t>ヘルツ</a:t>
            </a:r>
            <a:endParaRPr lang="en-US" altLang="ja-JP" dirty="0" smtClean="0"/>
          </a:p>
          <a:p>
            <a:endParaRPr lang="ja-JP" altLang="en-US" dirty="0" smtClean="0"/>
          </a:p>
          <a:p>
            <a:r>
              <a:rPr lang="en-US" altLang="ja-JP" dirty="0" smtClean="0"/>
              <a:t>50</a:t>
            </a:r>
            <a:r>
              <a:rPr lang="ja-JP" altLang="en-US" dirty="0" smtClean="0"/>
              <a:t>年代から</a:t>
            </a:r>
            <a:r>
              <a:rPr lang="en-US" altLang="ja-JP" dirty="0" smtClean="0"/>
              <a:t>90</a:t>
            </a:r>
            <a:r>
              <a:rPr lang="ja-JP" altLang="en-US" dirty="0" smtClean="0"/>
              <a:t>年代までに女性は</a:t>
            </a:r>
            <a:r>
              <a:rPr lang="en-US" altLang="ja-JP" dirty="0" smtClean="0"/>
              <a:t>100</a:t>
            </a:r>
            <a:r>
              <a:rPr lang="ja-JP" altLang="en-US" dirty="0" smtClean="0"/>
              <a:t>ヘルツ低くなり、男性は</a:t>
            </a:r>
            <a:r>
              <a:rPr lang="en-US" altLang="ja-JP" dirty="0" smtClean="0"/>
              <a:t>100</a:t>
            </a:r>
            <a:r>
              <a:rPr lang="ja-JP" altLang="en-US" dirty="0" smtClean="0"/>
              <a:t>ヘルツ高くなった。半音以上違うということだ。この本によると原因はこの半世紀で男性は身長が高くなり、女性は社会に進出し高い声が特徴の女言葉を使わなくなったことなどにあるらしい。</a:t>
            </a:r>
            <a:endParaRPr lang="ja-JP" altLang="en-US" dirty="0"/>
          </a:p>
        </p:txBody>
      </p:sp>
      <p:pic>
        <p:nvPicPr>
          <p:cNvPr id="93186" name="Picture 2" descr="新書y083 日本人の声 鈴木松美">
            <a:hlinkClick r:id="rId2"/>
          </p:cNvPr>
          <p:cNvPicPr>
            <a:picLocks noChangeAspect="1" noChangeArrowheads="1"/>
          </p:cNvPicPr>
          <p:nvPr/>
        </p:nvPicPr>
        <p:blipFill>
          <a:blip r:embed="rId3" cstate="print"/>
          <a:srcRect/>
          <a:stretch>
            <a:fillRect/>
          </a:stretch>
        </p:blipFill>
        <p:spPr bwMode="auto">
          <a:xfrm>
            <a:off x="-324544" y="1484784"/>
            <a:ext cx="4788024" cy="4788024"/>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「声」の秘密</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96258" name="Picture 2" descr="「声」の秘密">
            <a:hlinkClick r:id="rId2"/>
          </p:cNvPr>
          <p:cNvPicPr>
            <a:picLocks noChangeAspect="1" noChangeArrowheads="1"/>
          </p:cNvPicPr>
          <p:nvPr/>
        </p:nvPicPr>
        <p:blipFill>
          <a:blip r:embed="rId3" cstate="print"/>
          <a:srcRect/>
          <a:stretch>
            <a:fillRect/>
          </a:stretch>
        </p:blipFill>
        <p:spPr bwMode="auto">
          <a:xfrm>
            <a:off x="0" y="1556792"/>
            <a:ext cx="4608512" cy="4608512"/>
          </a:xfrm>
          <a:prstGeom prst="rect">
            <a:avLst/>
          </a:prstGeom>
          <a:noFill/>
        </p:spPr>
      </p:pic>
      <p:sp>
        <p:nvSpPr>
          <p:cNvPr id="6" name="正方形/長方形 5"/>
          <p:cNvSpPr/>
          <p:nvPr/>
        </p:nvSpPr>
        <p:spPr>
          <a:xfrm>
            <a:off x="4283968" y="1700808"/>
            <a:ext cx="4572000" cy="4524315"/>
          </a:xfrm>
          <a:prstGeom prst="rect">
            <a:avLst/>
          </a:prstGeom>
        </p:spPr>
        <p:txBody>
          <a:bodyPr>
            <a:spAutoFit/>
          </a:bodyPr>
          <a:lstStyle/>
          <a:p>
            <a:r>
              <a:rPr lang="ja-JP" altLang="en-US" dirty="0" smtClean="0"/>
              <a:t>世界的な比較を行うと日本人女性ほど高い声で話す女性はまずいないそうだ。日本人女性が丁寧にしゃべる時の声は</a:t>
            </a:r>
            <a:r>
              <a:rPr lang="en-US" altLang="ja-JP" dirty="0" smtClean="0"/>
              <a:t>450</a:t>
            </a:r>
            <a:r>
              <a:rPr lang="ja-JP" altLang="en-US" dirty="0" smtClean="0"/>
              <a:t>ヘルツで、イギリス人女性の最高値</a:t>
            </a:r>
            <a:r>
              <a:rPr lang="en-US" altLang="ja-JP" dirty="0" smtClean="0"/>
              <a:t>320</a:t>
            </a:r>
            <a:r>
              <a:rPr lang="ja-JP" altLang="en-US" dirty="0" smtClean="0"/>
              <a:t>ヘルツと比べて異常なまでに高い。国際的には　日本人女性　＞　アメリカ人女性　＞　スウェーデン女性　＞　オランダ人女性という順だそうだ。理想の男性像と理想の女性像の差がないオランダ社会の女性たちは高い声を使わない。</a:t>
            </a:r>
          </a:p>
          <a:p>
            <a:r>
              <a:rPr lang="ja-JP" altLang="en-US" dirty="0" smtClean="0"/>
              <a:t>日本女性は身体が小さいということもあるが、それ以上に最近まで女性には女性らしさが求められてきたからではないかと分析されている。男女の身体構造の違いに起因する高低差以上に、実際に男女が使っている声の差は大きい。男も女も文化的な理由で高い声や低い声を出しているのだ。</a:t>
            </a:r>
            <a:endParaRPr lang="ja-JP"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200" dirty="0"/>
              <a:t>寺山修司ラジオ・ドラマ</a:t>
            </a:r>
            <a:r>
              <a:rPr lang="en-US" altLang="ja-JP" sz="3200" dirty="0" smtClean="0"/>
              <a:t>CD</a:t>
            </a:r>
            <a:br>
              <a:rPr lang="en-US" altLang="ja-JP" sz="3200" dirty="0" smtClean="0"/>
            </a:br>
            <a:r>
              <a:rPr lang="ja-JP" altLang="en-US" sz="3200" dirty="0" smtClean="0"/>
              <a:t>「</a:t>
            </a:r>
            <a:r>
              <a:rPr lang="ja-JP" altLang="en-US" sz="3200" dirty="0"/>
              <a:t>犬神歩き」「箱」「鳥籠になった男」「大礼服」「まんだら」</a:t>
            </a:r>
            <a:endParaRPr kumimoji="1" lang="ja-JP" altLang="en-US" sz="3200" dirty="0"/>
          </a:p>
        </p:txBody>
      </p:sp>
      <p:sp>
        <p:nvSpPr>
          <p:cNvPr id="3" name="コンテンツ プレースホルダ 2"/>
          <p:cNvSpPr>
            <a:spLocks noGrp="1"/>
          </p:cNvSpPr>
          <p:nvPr>
            <p:ph sz="half" idx="1"/>
          </p:nvPr>
        </p:nvSpPr>
        <p:spPr/>
        <p:txBody>
          <a:bodyPr>
            <a:normAutofit lnSpcReduction="10000"/>
          </a:bodyPr>
          <a:lstStyle/>
          <a:p>
            <a:r>
              <a:rPr lang="en-US" altLang="ja-JP" dirty="0" smtClean="0"/>
              <a:t>1960〜70</a:t>
            </a:r>
            <a:r>
              <a:rPr lang="ja-JP" altLang="en-US" dirty="0" smtClean="0"/>
              <a:t>年代、寺山修司にとって</a:t>
            </a:r>
            <a:r>
              <a:rPr lang="en-US" altLang="ja-JP" dirty="0" smtClean="0"/>
              <a:t>20</a:t>
            </a:r>
            <a:r>
              <a:rPr lang="ja-JP" altLang="en-US" dirty="0" smtClean="0"/>
              <a:t>代から</a:t>
            </a:r>
            <a:r>
              <a:rPr lang="en-US" altLang="ja-JP" dirty="0" smtClean="0"/>
              <a:t>30</a:t>
            </a:r>
            <a:r>
              <a:rPr lang="ja-JP" altLang="en-US" dirty="0" smtClean="0"/>
              <a:t>代にかけて精力的に制作したラジオドラマの復刻シリーズ。</a:t>
            </a:r>
            <a:endParaRPr lang="en-US" altLang="ja-JP" dirty="0" smtClean="0"/>
          </a:p>
          <a:p>
            <a:r>
              <a:rPr lang="en-US" altLang="ja-JP" dirty="0" smtClean="0"/>
              <a:t>1</a:t>
            </a:r>
            <a:r>
              <a:rPr lang="ja-JP" altLang="en-US" dirty="0" smtClean="0"/>
              <a:t>時間近い大作を</a:t>
            </a:r>
            <a:r>
              <a:rPr lang="en-US" altLang="ja-JP" dirty="0" smtClean="0"/>
              <a:t>1</a:t>
            </a:r>
            <a:r>
              <a:rPr lang="ja-JP" altLang="en-US" dirty="0" smtClean="0"/>
              <a:t>話収録した</a:t>
            </a:r>
            <a:r>
              <a:rPr lang="en-US" altLang="ja-JP" dirty="0" smtClean="0"/>
              <a:t>CD</a:t>
            </a:r>
            <a:r>
              <a:rPr lang="ja-JP" altLang="en-US" dirty="0" smtClean="0"/>
              <a:t>と、</a:t>
            </a:r>
            <a:r>
              <a:rPr lang="en-US" altLang="ja-JP" dirty="0" smtClean="0"/>
              <a:t>20</a:t>
            </a:r>
            <a:r>
              <a:rPr lang="ja-JP" altLang="en-US" dirty="0" smtClean="0"/>
              <a:t>から</a:t>
            </a:r>
            <a:r>
              <a:rPr lang="en-US" altLang="ja-JP" dirty="0" smtClean="0"/>
              <a:t>30</a:t>
            </a:r>
            <a:r>
              <a:rPr lang="ja-JP" altLang="en-US" dirty="0" smtClean="0"/>
              <a:t>分物</a:t>
            </a:r>
            <a:r>
              <a:rPr lang="en-US" altLang="ja-JP" dirty="0" smtClean="0"/>
              <a:t>×2</a:t>
            </a:r>
            <a:r>
              <a:rPr lang="ja-JP" altLang="en-US" dirty="0" smtClean="0"/>
              <a:t>話収録した</a:t>
            </a:r>
            <a:r>
              <a:rPr lang="en-US" altLang="ja-JP" dirty="0" smtClean="0"/>
              <a:t>CD</a:t>
            </a:r>
            <a:r>
              <a:rPr lang="ja-JP" altLang="en-US" dirty="0" smtClean="0"/>
              <a:t>の</a:t>
            </a:r>
            <a:r>
              <a:rPr lang="en-US" altLang="ja-JP" dirty="0" smtClean="0"/>
              <a:t>2</a:t>
            </a:r>
            <a:r>
              <a:rPr lang="ja-JP" altLang="en-US" dirty="0" smtClean="0"/>
              <a:t>種類がある。</a:t>
            </a:r>
            <a:endParaRPr lang="en-US" altLang="ja-JP" dirty="0" smtClean="0"/>
          </a:p>
          <a:p>
            <a:r>
              <a:rPr lang="ja-JP" altLang="en-US" dirty="0" smtClean="0"/>
              <a:t>どれもクオリティがとてつもなく高い。</a:t>
            </a:r>
          </a:p>
          <a:p>
            <a:endParaRPr kumimoji="1" lang="ja-JP" altLang="en-US" dirty="0"/>
          </a:p>
        </p:txBody>
      </p:sp>
      <p:sp>
        <p:nvSpPr>
          <p:cNvPr id="4" name="コンテンツ プレースホルダ 3"/>
          <p:cNvSpPr>
            <a:spLocks noGrp="1"/>
          </p:cNvSpPr>
          <p:nvPr>
            <p:ph sz="half" idx="2"/>
          </p:nvPr>
        </p:nvSpPr>
        <p:spPr/>
        <p:txBody>
          <a:bodyPr>
            <a:normAutofit lnSpcReduction="10000"/>
          </a:bodyPr>
          <a:lstStyle/>
          <a:p>
            <a:endParaRPr kumimoji="1" lang="ja-JP" altLang="en-US"/>
          </a:p>
        </p:txBody>
      </p:sp>
      <p:pic>
        <p:nvPicPr>
          <p:cNvPr id="28674" name="Picture 2" descr="41QYTFF7V5L__AA240_.jpg">
            <a:hlinkClick r:id="rId2"/>
          </p:cNvPr>
          <p:cNvPicPr>
            <a:picLocks noChangeAspect="1" noChangeArrowheads="1"/>
          </p:cNvPicPr>
          <p:nvPr/>
        </p:nvPicPr>
        <p:blipFill>
          <a:blip r:embed="rId3" cstate="print"/>
          <a:srcRect/>
          <a:stretch>
            <a:fillRect/>
          </a:stretch>
        </p:blipFill>
        <p:spPr bwMode="auto">
          <a:xfrm>
            <a:off x="4572000" y="1700808"/>
            <a:ext cx="4176462" cy="4176464"/>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琵琶法師</a:t>
            </a:r>
            <a:r>
              <a:rPr lang="en-US" altLang="ja-JP" dirty="0" smtClean="0"/>
              <a:t>―"</a:t>
            </a:r>
            <a:r>
              <a:rPr lang="ja-JP" altLang="en-US" dirty="0" smtClean="0"/>
              <a:t>異界</a:t>
            </a:r>
            <a:r>
              <a:rPr lang="en-US" altLang="ja-JP" dirty="0" smtClean="0"/>
              <a:t>"</a:t>
            </a:r>
            <a:r>
              <a:rPr lang="ja-JP" altLang="en-US" dirty="0" smtClean="0"/>
              <a:t>を語る人びと </a:t>
            </a:r>
            <a:endParaRPr kumimoji="1" lang="ja-JP" altLang="en-US" dirty="0"/>
          </a:p>
        </p:txBody>
      </p:sp>
      <p:pic>
        <p:nvPicPr>
          <p:cNvPr id="91138" name="Picture 2" descr="41E4QQKZprL__SL500_AA240_.jpg">
            <a:hlinkClick r:id="rId2"/>
          </p:cNvPr>
          <p:cNvPicPr>
            <a:picLocks noChangeAspect="1" noChangeArrowheads="1"/>
          </p:cNvPicPr>
          <p:nvPr/>
        </p:nvPicPr>
        <p:blipFill>
          <a:blip r:embed="rId3" cstate="print"/>
          <a:srcRect/>
          <a:stretch>
            <a:fillRect/>
          </a:stretch>
        </p:blipFill>
        <p:spPr bwMode="auto">
          <a:xfrm>
            <a:off x="0" y="1772816"/>
            <a:ext cx="4176462" cy="4176464"/>
          </a:xfrm>
          <a:prstGeom prst="rect">
            <a:avLst/>
          </a:prstGeom>
          <a:noFill/>
        </p:spPr>
      </p:pic>
      <p:sp>
        <p:nvSpPr>
          <p:cNvPr id="6" name="正方形/長方形 5"/>
          <p:cNvSpPr/>
          <p:nvPr/>
        </p:nvSpPr>
        <p:spPr>
          <a:xfrm>
            <a:off x="4139952" y="2564904"/>
            <a:ext cx="4572000" cy="2862322"/>
          </a:xfrm>
          <a:prstGeom prst="rect">
            <a:avLst/>
          </a:prstGeom>
        </p:spPr>
        <p:txBody>
          <a:bodyPr>
            <a:spAutoFit/>
          </a:bodyPr>
          <a:lstStyle/>
          <a:p>
            <a:r>
              <a:rPr lang="ja-JP" altLang="en-US" dirty="0" smtClean="0"/>
              <a:t>「最後の琵琶法師」の記録映像の</a:t>
            </a:r>
            <a:r>
              <a:rPr lang="en-US" altLang="ja-JP" dirty="0" smtClean="0"/>
              <a:t>DVD</a:t>
            </a:r>
            <a:r>
              <a:rPr lang="ja-JP" altLang="en-US" dirty="0" smtClean="0"/>
              <a:t>（</a:t>
            </a:r>
            <a:r>
              <a:rPr lang="en-US" altLang="ja-JP" dirty="0" smtClean="0"/>
              <a:t>8cmDVD</a:t>
            </a:r>
            <a:r>
              <a:rPr lang="ja-JP" altLang="en-US" dirty="0" smtClean="0"/>
              <a:t>）が付録についた岩波新書。本文では琵琶法師の歴史的な位置づけ、平家物語の成立の経緯を解説する。映像では語り手の主体が消失し、自己同一的な発話主体を持たず、物語中の登場人物に転移していく</a:t>
            </a:r>
            <a:r>
              <a:rPr lang="en-US" altLang="ja-JP" dirty="0" smtClean="0"/>
              <a:t>"</a:t>
            </a:r>
            <a:r>
              <a:rPr lang="ja-JP" altLang="en-US" dirty="0" smtClean="0"/>
              <a:t>モノ語り</a:t>
            </a:r>
            <a:r>
              <a:rPr lang="en-US" altLang="ja-JP" dirty="0" smtClean="0"/>
              <a:t>"</a:t>
            </a:r>
            <a:r>
              <a:rPr lang="ja-JP" altLang="en-US" dirty="0" smtClean="0"/>
              <a:t>の実演を見ることができる（この映像背景、かなり生活感漂うのだが</a:t>
            </a:r>
            <a:r>
              <a:rPr lang="en-US" altLang="ja-JP" dirty="0" smtClean="0"/>
              <a:t>...</a:t>
            </a:r>
            <a:r>
              <a:rPr lang="ja-JP" altLang="en-US" dirty="0" smtClean="0"/>
              <a:t>本物だからか）。</a:t>
            </a:r>
            <a:endParaRPr lang="en-US" altLang="ja-JP" dirty="0" smtClean="0"/>
          </a:p>
          <a:p>
            <a:endParaRPr lang="en-US" altLang="ja-JP" dirty="0" smtClean="0"/>
          </a:p>
          <a:p>
            <a:r>
              <a:rPr lang="ja-JP" altLang="en-US" dirty="0" smtClean="0">
                <a:hlinkClick r:id="rId2"/>
              </a:rPr>
              <a:t>高松の平家物語歴史館がおもしろい</a:t>
            </a:r>
            <a:endParaRPr lang="ja-JP" alt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19810" name="Picture 2" descr="51nJCaJOk-L__SL500_AA240_.jpg">
            <a:hlinkClick r:id="rId2"/>
          </p:cNvPr>
          <p:cNvPicPr>
            <a:picLocks noChangeAspect="1" noChangeArrowheads="1"/>
          </p:cNvPicPr>
          <p:nvPr/>
        </p:nvPicPr>
        <p:blipFill>
          <a:blip r:embed="rId3" cstate="print"/>
          <a:srcRect/>
          <a:stretch>
            <a:fillRect/>
          </a:stretch>
        </p:blipFill>
        <p:spPr bwMode="auto">
          <a:xfrm>
            <a:off x="323528" y="1916832"/>
            <a:ext cx="3672408" cy="3672410"/>
          </a:xfrm>
          <a:prstGeom prst="rect">
            <a:avLst/>
          </a:prstGeom>
          <a:noFill/>
        </p:spPr>
      </p:pic>
      <p:sp>
        <p:nvSpPr>
          <p:cNvPr id="6" name="正方形/長方形 5"/>
          <p:cNvSpPr/>
          <p:nvPr/>
        </p:nvSpPr>
        <p:spPr>
          <a:xfrm>
            <a:off x="4355976" y="2060848"/>
            <a:ext cx="4572000" cy="3970318"/>
          </a:xfrm>
          <a:prstGeom prst="rect">
            <a:avLst/>
          </a:prstGeom>
        </p:spPr>
        <p:txBody>
          <a:bodyPr>
            <a:spAutoFit/>
          </a:bodyPr>
          <a:lstStyle/>
          <a:p>
            <a:r>
              <a:rPr lang="ja-JP" altLang="en-US" dirty="0" smtClean="0"/>
              <a:t>イザナミとイザナミに始まる日本神話の代表的エピソードを</a:t>
            </a:r>
            <a:r>
              <a:rPr lang="en-US" altLang="ja-JP" dirty="0" smtClean="0"/>
              <a:t>50</a:t>
            </a:r>
            <a:r>
              <a:rPr lang="ja-JP" altLang="en-US" dirty="0" smtClean="0"/>
              <a:t>本、朗読して</a:t>
            </a:r>
            <a:r>
              <a:rPr lang="en-US" altLang="ja-JP" dirty="0" smtClean="0"/>
              <a:t>CD</a:t>
            </a:r>
            <a:r>
              <a:rPr lang="ja-JP" altLang="en-US" dirty="0" err="1" smtClean="0"/>
              <a:t>に収</a:t>
            </a:r>
            <a:r>
              <a:rPr lang="ja-JP" altLang="en-US" dirty="0" smtClean="0"/>
              <a:t>録している。こうした神話は、古事記や日本書紀の現代語訳で読むこともできるが、日本神話は神様の名前がやたらとむずかしい。天邇岐志国邇岐志天津日高日子番能邇邇芸命（アメニギシクニニギシアマツヒコヒコホノニニギ）なんて読むこと自体が苦労である。だからこそ朗読を聴くといいのだ。</a:t>
            </a:r>
            <a:endParaRPr lang="en-US" altLang="ja-JP" dirty="0" smtClean="0"/>
          </a:p>
          <a:p>
            <a:endParaRPr lang="ja-JP" altLang="en-US" dirty="0" smtClean="0"/>
          </a:p>
          <a:p>
            <a:r>
              <a:rPr lang="ja-JP" altLang="en-US" dirty="0" smtClean="0"/>
              <a:t>このオーディオブックは書籍版を元につくられている。わかりやすい現代語で丁寧に読み上げられている。音量や声のトーンがとても聴き取りやすい。</a:t>
            </a:r>
            <a:endParaRPr lang="ja-JP"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眼の誕生</a:t>
            </a:r>
            <a:r>
              <a:rPr lang="en-US" altLang="ja-JP" dirty="0" smtClean="0"/>
              <a:t/>
            </a:r>
            <a:br>
              <a:rPr lang="en-US" altLang="ja-JP" dirty="0" smtClean="0"/>
            </a:br>
            <a:r>
              <a:rPr lang="ja-JP" altLang="en-US" dirty="0" smtClean="0"/>
              <a:t>カンブリア紀大進化の謎を解く</a:t>
            </a:r>
            <a:endParaRPr kumimoji="1" lang="ja-JP" altLang="en-US" dirty="0"/>
          </a:p>
        </p:txBody>
      </p:sp>
      <p:pic>
        <p:nvPicPr>
          <p:cNvPr id="95234" name="Picture 2" descr="眼の誕生――カンブリア紀大進化の謎を解く">
            <a:hlinkClick r:id="rId2"/>
          </p:cNvPr>
          <p:cNvPicPr>
            <a:picLocks noChangeAspect="1" noChangeArrowheads="1"/>
          </p:cNvPicPr>
          <p:nvPr/>
        </p:nvPicPr>
        <p:blipFill>
          <a:blip r:embed="rId3" cstate="print"/>
          <a:srcRect/>
          <a:stretch>
            <a:fillRect/>
          </a:stretch>
        </p:blipFill>
        <p:spPr bwMode="auto">
          <a:xfrm>
            <a:off x="-324544" y="1340768"/>
            <a:ext cx="4824536" cy="4824536"/>
          </a:xfrm>
          <a:prstGeom prst="rect">
            <a:avLst/>
          </a:prstGeom>
          <a:noFill/>
        </p:spPr>
      </p:pic>
      <p:sp>
        <p:nvSpPr>
          <p:cNvPr id="6" name="正方形/長方形 5"/>
          <p:cNvSpPr/>
          <p:nvPr/>
        </p:nvSpPr>
        <p:spPr>
          <a:xfrm>
            <a:off x="4067944" y="1772816"/>
            <a:ext cx="4572000" cy="2862322"/>
          </a:xfrm>
          <a:prstGeom prst="rect">
            <a:avLst/>
          </a:prstGeom>
        </p:spPr>
        <p:txBody>
          <a:bodyPr>
            <a:spAutoFit/>
          </a:bodyPr>
          <a:lstStyle/>
          <a:p>
            <a:r>
              <a:rPr lang="ja-JP" altLang="en-US" dirty="0" smtClean="0"/>
              <a:t>生物進化史上、</a:t>
            </a:r>
            <a:r>
              <a:rPr lang="en-US" altLang="ja-JP" dirty="0" smtClean="0"/>
              <a:t>5</a:t>
            </a:r>
            <a:r>
              <a:rPr lang="ja-JP" altLang="en-US" dirty="0" smtClean="0"/>
              <a:t>億</a:t>
            </a:r>
            <a:r>
              <a:rPr lang="en-US" altLang="ja-JP" dirty="0" smtClean="0"/>
              <a:t>4300</a:t>
            </a:r>
            <a:r>
              <a:rPr lang="ja-JP" altLang="en-US" dirty="0" smtClean="0"/>
              <a:t>万年前のカンブリア紀は一大イベントであった。それまではゆっくりと進化していた生物が、この時期に、爆発的に多様になった。カンブリア紀の大進化と呼ばれる大きな謎に対して、「眼の誕生」がその原因であったという仮説が展開されている。</a:t>
            </a:r>
            <a:endParaRPr lang="en-US" altLang="ja-JP" dirty="0" smtClean="0"/>
          </a:p>
          <a:p>
            <a:endParaRPr lang="en-US" altLang="ja-JP" dirty="0" smtClean="0"/>
          </a:p>
          <a:p>
            <a:endParaRPr lang="en-US" altLang="ja-JP" dirty="0" smtClean="0"/>
          </a:p>
          <a:p>
            <a:endParaRPr lang="en-US" altLang="ja-JP" dirty="0" smtClean="0"/>
          </a:p>
          <a:p>
            <a:endParaRPr lang="ja-JP" altLang="en-US" dirty="0"/>
          </a:p>
        </p:txBody>
      </p:sp>
      <p:sp>
        <p:nvSpPr>
          <p:cNvPr id="7" name="正方形/長方形 6"/>
          <p:cNvSpPr/>
          <p:nvPr/>
        </p:nvSpPr>
        <p:spPr>
          <a:xfrm>
            <a:off x="4067944" y="4077072"/>
            <a:ext cx="4572000" cy="2308324"/>
          </a:xfrm>
          <a:prstGeom prst="rect">
            <a:avLst/>
          </a:prstGeom>
        </p:spPr>
        <p:txBody>
          <a:bodyPr>
            <a:spAutoFit/>
          </a:bodyPr>
          <a:lstStyle/>
          <a:p>
            <a:r>
              <a:rPr lang="ja-JP" altLang="en-US" dirty="0" smtClean="0"/>
              <a:t>カンブリア紀に「光スイッチ」が入った理由としては、太陽の活動の活発化と大気成分の変化などが挙げられている。地球が明るくなったのだ。この時期に、惑星レベルのゆるやかな変化が、大気中の化学成分の変化などの臨界点を超える出来事を引き起こしたらしい。環境における光量が増え、より複雑な眼を持つ生物が発達したと著者は説明している。</a:t>
            </a:r>
            <a:endParaRPr lang="ja-JP" alt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奇跡の生還へ導く人</a:t>
            </a:r>
            <a:r>
              <a:rPr lang="en-US" altLang="ja-JP" dirty="0" smtClean="0"/>
              <a:t/>
            </a:r>
            <a:br>
              <a:rPr lang="en-US" altLang="ja-JP" dirty="0" smtClean="0"/>
            </a:br>
            <a:r>
              <a:rPr lang="ja-JP" altLang="en-US" dirty="0" smtClean="0"/>
              <a:t>極限状況の「サードマン現象」</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16738" name="Picture 2" descr="51OziN2oRXL__SL500_AA300_.jpg">
            <a:hlinkClick r:id="rId2"/>
          </p:cNvPr>
          <p:cNvPicPr>
            <a:picLocks noChangeAspect="1" noChangeArrowheads="1"/>
          </p:cNvPicPr>
          <p:nvPr/>
        </p:nvPicPr>
        <p:blipFill>
          <a:blip r:embed="rId3" cstate="print"/>
          <a:srcRect/>
          <a:stretch>
            <a:fillRect/>
          </a:stretch>
        </p:blipFill>
        <p:spPr bwMode="auto">
          <a:xfrm>
            <a:off x="0" y="1700808"/>
            <a:ext cx="4320480" cy="4320480"/>
          </a:xfrm>
          <a:prstGeom prst="rect">
            <a:avLst/>
          </a:prstGeom>
          <a:noFill/>
        </p:spPr>
      </p:pic>
      <p:sp>
        <p:nvSpPr>
          <p:cNvPr id="6" name="正方形/長方形 5"/>
          <p:cNvSpPr/>
          <p:nvPr/>
        </p:nvSpPr>
        <p:spPr>
          <a:xfrm>
            <a:off x="4139952" y="1844824"/>
            <a:ext cx="4572000" cy="4524315"/>
          </a:xfrm>
          <a:prstGeom prst="rect">
            <a:avLst/>
          </a:prstGeom>
        </p:spPr>
        <p:txBody>
          <a:bodyPr>
            <a:spAutoFit/>
          </a:bodyPr>
          <a:lstStyle/>
          <a:p>
            <a:r>
              <a:rPr lang="ja-JP" altLang="en-US" dirty="0" smtClean="0"/>
              <a:t>サードマンとは極限状況下の遭難者の傍に現われ生きろと励ます謎の存在。生死のかかった登山、南極探検、北極探検、海底洞窟探検、漂流者、９．１１テロ時の世界貿易センタービルなど、古今東西の奇跡の生還者たちの多くが、自分はサードマンに助けられたと証言している。彼らの証言は驚くほど似ている。危機に舞い降りるこの守護天使は何者なのか。</a:t>
            </a:r>
          </a:p>
          <a:p>
            <a:r>
              <a:rPr lang="ja-JP" altLang="en-US" dirty="0" smtClean="0"/>
              <a:t>本書はオカルト本ではない。</a:t>
            </a:r>
            <a:endParaRPr lang="en-US" altLang="ja-JP" dirty="0" smtClean="0"/>
          </a:p>
          <a:p>
            <a:endParaRPr lang="ja-JP" altLang="en-US" dirty="0" smtClean="0"/>
          </a:p>
          <a:p>
            <a:r>
              <a:rPr lang="ja-JP" altLang="en-US" dirty="0" smtClean="0"/>
              <a:t>正体不明のサードマンに若干のロマンは残すものの、基本的には脳のメカニズムに原因を求める。脳には人の気配を感じるスイッチがあり、それが押されると傍に誰かがいるかのように濃密に感じさせる機構があることがわかっている。</a:t>
            </a:r>
            <a:endParaRPr lang="ja-JP"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幻聴の世界</a:t>
            </a:r>
            <a:r>
              <a:rPr lang="en-US" altLang="ja-JP" dirty="0" smtClean="0"/>
              <a:t>―</a:t>
            </a:r>
            <a:r>
              <a:rPr lang="ja-JP" altLang="en-US" dirty="0" smtClean="0"/>
              <a:t>ヒアリング・ヴォイシズ</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18786" name="Picture 2" descr="315LSZ6hqfL__SL500_AA300_.jpg">
            <a:hlinkClick r:id="rId2"/>
          </p:cNvPr>
          <p:cNvPicPr>
            <a:picLocks noChangeAspect="1" noChangeArrowheads="1"/>
          </p:cNvPicPr>
          <p:nvPr/>
        </p:nvPicPr>
        <p:blipFill>
          <a:blip r:embed="rId3" cstate="print"/>
          <a:srcRect/>
          <a:stretch>
            <a:fillRect/>
          </a:stretch>
        </p:blipFill>
        <p:spPr bwMode="auto">
          <a:xfrm>
            <a:off x="0" y="1484784"/>
            <a:ext cx="4464496" cy="4464496"/>
          </a:xfrm>
          <a:prstGeom prst="rect">
            <a:avLst/>
          </a:prstGeom>
          <a:noFill/>
        </p:spPr>
      </p:pic>
      <p:sp>
        <p:nvSpPr>
          <p:cNvPr id="6" name="正方形/長方形 5"/>
          <p:cNvSpPr/>
          <p:nvPr/>
        </p:nvSpPr>
        <p:spPr>
          <a:xfrm>
            <a:off x="4355976" y="1556792"/>
            <a:ext cx="4572000" cy="4524315"/>
          </a:xfrm>
          <a:prstGeom prst="rect">
            <a:avLst/>
          </a:prstGeom>
        </p:spPr>
        <p:txBody>
          <a:bodyPr>
            <a:spAutoFit/>
          </a:bodyPr>
          <a:lstStyle/>
          <a:p>
            <a:r>
              <a:rPr lang="ja-JP" altLang="en-US" dirty="0" smtClean="0"/>
              <a:t>この本は幻聴について日本臨床心理学会の研究者たちが、様々な観点から考察した本。幻聴の実態は解明されておらず謎が多い。それを精神疾患の症状ととらえるのではなく、耳を傾けることで人生にとってプラスととらえていくヒアリング・ヴォイシズという新たな考え方が提示される。</a:t>
            </a:r>
            <a:endParaRPr lang="en-US" altLang="ja-JP" dirty="0" smtClean="0"/>
          </a:p>
          <a:p>
            <a:endParaRPr lang="ja-JP" altLang="en-US" dirty="0" smtClean="0"/>
          </a:p>
          <a:p>
            <a:r>
              <a:rPr lang="ja-JP" altLang="en-US" dirty="0" smtClean="0"/>
              <a:t>幻聴あるいは空耳。統合失調症に多いが、精神疾患がない一般人でも６％が声を聞いた経験があるという。日本で</a:t>
            </a:r>
            <a:r>
              <a:rPr lang="en-US" altLang="ja-JP" dirty="0" smtClean="0"/>
              <a:t>660</a:t>
            </a:r>
            <a:r>
              <a:rPr lang="ja-JP" altLang="en-US" dirty="0" smtClean="0"/>
              <a:t>万人が幻聴、空耳の体験者なのだ。その内容が統合失調症では</a:t>
            </a:r>
            <a:r>
              <a:rPr lang="en-US" altLang="ja-JP" dirty="0" smtClean="0"/>
              <a:t>94</a:t>
            </a:r>
            <a:r>
              <a:rPr lang="ja-JP" altLang="en-US" dirty="0" smtClean="0"/>
              <a:t>％が批判的な内容だが一般人ではその比率が</a:t>
            </a:r>
            <a:r>
              <a:rPr lang="en-US" altLang="ja-JP" dirty="0" smtClean="0"/>
              <a:t>13</a:t>
            </a:r>
            <a:r>
              <a:rPr lang="ja-JP" altLang="en-US" dirty="0" smtClean="0"/>
              <a:t>％と大きく減る。そして統合失調症患者は頻繁に声を聞くが、一般人はめったに聞かない。</a:t>
            </a:r>
            <a:endParaRPr lang="ja-JP"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勝負歌 トップアスリート達に</a:t>
            </a:r>
            <a:r>
              <a:rPr lang="en-US" altLang="ja-JP" dirty="0" smtClean="0"/>
              <a:t/>
            </a:r>
            <a:br>
              <a:rPr lang="en-US" altLang="ja-JP" dirty="0" smtClean="0"/>
            </a:br>
            <a:r>
              <a:rPr lang="ja-JP" altLang="en-US" dirty="0" smtClean="0"/>
              <a:t>勇気と力を与えたパワーソング </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30050" name="Picture 2" descr="勝負歌 トップアスリート達に勇気と力を与えたパワーソング">
            <a:hlinkClick r:id="rId2"/>
          </p:cNvPr>
          <p:cNvPicPr>
            <a:picLocks noChangeAspect="1" noChangeArrowheads="1"/>
          </p:cNvPicPr>
          <p:nvPr/>
        </p:nvPicPr>
        <p:blipFill>
          <a:blip r:embed="rId3" cstate="print"/>
          <a:srcRect/>
          <a:stretch>
            <a:fillRect/>
          </a:stretch>
        </p:blipFill>
        <p:spPr bwMode="auto">
          <a:xfrm>
            <a:off x="0" y="1700808"/>
            <a:ext cx="4572000" cy="4572000"/>
          </a:xfrm>
          <a:prstGeom prst="rect">
            <a:avLst/>
          </a:prstGeom>
          <a:noFill/>
        </p:spPr>
      </p:pic>
      <p:sp>
        <p:nvSpPr>
          <p:cNvPr id="6" name="正方形/長方形 5"/>
          <p:cNvSpPr/>
          <p:nvPr/>
        </p:nvSpPr>
        <p:spPr>
          <a:xfrm>
            <a:off x="4139952" y="1916832"/>
            <a:ext cx="4572000" cy="4524315"/>
          </a:xfrm>
          <a:prstGeom prst="rect">
            <a:avLst/>
          </a:prstGeom>
        </p:spPr>
        <p:txBody>
          <a:bodyPr>
            <a:spAutoFit/>
          </a:bodyPr>
          <a:lstStyle/>
          <a:p>
            <a:r>
              <a:rPr lang="ja-JP" altLang="en-US" dirty="0" smtClean="0"/>
              <a:t>有名なアスリート達</a:t>
            </a:r>
            <a:r>
              <a:rPr lang="en-US" altLang="ja-JP" dirty="0" smtClean="0"/>
              <a:t>20</a:t>
            </a:r>
            <a:r>
              <a:rPr lang="ja-JP" altLang="en-US" dirty="0" smtClean="0"/>
              <a:t>名に試合前や練習中に聞いている</a:t>
            </a:r>
            <a:r>
              <a:rPr lang="en-US" altLang="ja-JP" dirty="0" smtClean="0"/>
              <a:t>"</a:t>
            </a:r>
            <a:r>
              <a:rPr lang="ja-JP" altLang="en-US" dirty="0" smtClean="0"/>
              <a:t>勝負歌</a:t>
            </a:r>
            <a:r>
              <a:rPr lang="en-US" altLang="ja-JP" dirty="0" smtClean="0"/>
              <a:t>"</a:t>
            </a:r>
            <a:r>
              <a:rPr lang="ja-JP" altLang="en-US" dirty="0" smtClean="0"/>
              <a:t>についてインタビューした本。</a:t>
            </a:r>
            <a:endParaRPr lang="en-US" altLang="ja-JP" dirty="0" smtClean="0"/>
          </a:p>
          <a:p>
            <a:endParaRPr lang="ja-JP" altLang="en-US" dirty="0" smtClean="0"/>
          </a:p>
          <a:p>
            <a:r>
              <a:rPr lang="en-US" altLang="ja-JP" dirty="0" err="1" smtClean="0"/>
              <a:t>B'z</a:t>
            </a:r>
            <a:r>
              <a:rPr lang="ja-JP" altLang="en-US" dirty="0" smtClean="0"/>
              <a:t>の「</a:t>
            </a:r>
            <a:r>
              <a:rPr lang="en-US" altLang="ja-JP" dirty="0" smtClean="0"/>
              <a:t>ultra soul</a:t>
            </a:r>
            <a:r>
              <a:rPr lang="ja-JP" altLang="en-US" dirty="0" smtClean="0"/>
              <a:t>」、ハウンド・ドッグ「</a:t>
            </a:r>
            <a:r>
              <a:rPr lang="en-US" altLang="ja-JP" dirty="0" smtClean="0"/>
              <a:t>AMBITIOUS</a:t>
            </a:r>
            <a:r>
              <a:rPr lang="ja-JP" altLang="en-US" dirty="0" smtClean="0"/>
              <a:t>」、ヴァン・ヘイレンのベスト盤などノリノリのアップテンポな楽曲をあげる選手はもちろん多いが、森山直太郎　「生きてることが辛いなら」　竹内</a:t>
            </a:r>
            <a:r>
              <a:rPr lang="ja-JP" altLang="en-US" dirty="0" err="1" smtClean="0"/>
              <a:t>まりや</a:t>
            </a:r>
            <a:r>
              <a:rPr lang="ja-JP" altLang="en-US" dirty="0" smtClean="0"/>
              <a:t>　「元気を出して」　平井堅「瞳を閉じて」のようなメッセージの入ったスローテンポを挙げた選手もいた。</a:t>
            </a:r>
          </a:p>
          <a:p>
            <a:endParaRPr lang="en-US" altLang="ja-JP" dirty="0" smtClean="0"/>
          </a:p>
          <a:p>
            <a:r>
              <a:rPr lang="ja-JP" altLang="en-US" dirty="0" smtClean="0"/>
              <a:t>登場するアーティストはミスチル、湘南乃風、浜崎あゆみ、マライア・キャリー、レディー・ガガ、</a:t>
            </a:r>
            <a:r>
              <a:rPr lang="en-US" altLang="ja-JP" dirty="0" smtClean="0"/>
              <a:t>MC</a:t>
            </a:r>
            <a:r>
              <a:rPr lang="ja-JP" altLang="en-US" dirty="0" smtClean="0"/>
              <a:t>ソラー、マリア・カラスなど</a:t>
            </a:r>
            <a:r>
              <a:rPr lang="en-US" altLang="ja-JP" dirty="0" smtClean="0"/>
              <a:t>JPOP</a:t>
            </a:r>
            <a:r>
              <a:rPr lang="ja-JP" altLang="en-US" dirty="0" err="1" smtClean="0"/>
              <a:t>、</a:t>
            </a:r>
            <a:r>
              <a:rPr lang="ja-JP" altLang="en-US" dirty="0" smtClean="0"/>
              <a:t>洋楽、ラップ、クラシックなどジャンルを超えて幅広い。</a:t>
            </a:r>
            <a:endParaRPr lang="ja-JP"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映像</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3"/>
          <p:cNvSpPr>
            <a:spLocks noGrp="1"/>
          </p:cNvSpPr>
          <p:nvPr>
            <p:ph type="title"/>
          </p:nvPr>
        </p:nvSpPr>
        <p:spPr/>
        <p:txBody>
          <a:bodyPr/>
          <a:lstStyle/>
          <a:p>
            <a:pPr eaLnBrk="1" hangingPunct="1"/>
            <a:r>
              <a:rPr lang="ja-JP" altLang="en-US" smtClean="0"/>
              <a:t>映画</a:t>
            </a:r>
            <a:r>
              <a:rPr lang="en-US" altLang="ja-JP" smtClean="0"/>
              <a:t>『</a:t>
            </a:r>
            <a:r>
              <a:rPr lang="ja-JP" altLang="en-US" smtClean="0"/>
              <a:t>ドッグヴィル</a:t>
            </a:r>
            <a:r>
              <a:rPr lang="en-US" altLang="ja-JP" smtClean="0"/>
              <a:t>』『</a:t>
            </a:r>
            <a:r>
              <a:rPr lang="ja-JP" altLang="en-US" smtClean="0"/>
              <a:t>マンダレイ</a:t>
            </a:r>
            <a:r>
              <a:rPr lang="en-US" altLang="ja-JP" smtClean="0"/>
              <a:t>』</a:t>
            </a:r>
            <a:endParaRPr lang="ja-JP" altLang="en-US" smtClean="0"/>
          </a:p>
        </p:txBody>
      </p:sp>
      <p:sp>
        <p:nvSpPr>
          <p:cNvPr id="40963" name="コンテンツ プレースホルダ 4"/>
          <p:cNvSpPr>
            <a:spLocks noGrp="1"/>
          </p:cNvSpPr>
          <p:nvPr>
            <p:ph sz="half" idx="1"/>
          </p:nvPr>
        </p:nvSpPr>
        <p:spPr/>
        <p:txBody>
          <a:bodyPr/>
          <a:lstStyle/>
          <a:p>
            <a:pPr eaLnBrk="1" hangingPunct="1"/>
            <a:endParaRPr lang="ja-JP" altLang="en-US" smtClean="0"/>
          </a:p>
        </p:txBody>
      </p:sp>
      <p:pic>
        <p:nvPicPr>
          <p:cNvPr id="40964" name="Picture 2" descr="ドッグヴィル プレミアム・エディション [DVD]">
            <a:hlinkClick r:id="rId2"/>
          </p:cNvPr>
          <p:cNvPicPr>
            <a:picLocks noChangeAspect="1" noChangeArrowheads="1"/>
          </p:cNvPicPr>
          <p:nvPr/>
        </p:nvPicPr>
        <p:blipFill>
          <a:blip r:embed="rId3" cstate="print"/>
          <a:srcRect/>
          <a:stretch>
            <a:fillRect/>
          </a:stretch>
        </p:blipFill>
        <p:spPr bwMode="auto">
          <a:xfrm>
            <a:off x="0" y="1628775"/>
            <a:ext cx="4572000" cy="4572000"/>
          </a:xfrm>
          <a:prstGeom prst="rect">
            <a:avLst/>
          </a:prstGeom>
          <a:noFill/>
          <a:ln w="9525">
            <a:noFill/>
            <a:miter lim="800000"/>
            <a:headEnd/>
            <a:tailEnd/>
          </a:ln>
        </p:spPr>
      </p:pic>
      <p:pic>
        <p:nvPicPr>
          <p:cNvPr id="40965" name="Picture 4" descr="http://ec2.images-amazon.com/images/I/519A5XH28YL._SL500_AA300_.jpg">
            <a:hlinkClick r:id="rId2"/>
          </p:cNvPr>
          <p:cNvPicPr>
            <a:picLocks noGrp="1" noChangeAspect="1" noChangeArrowheads="1"/>
          </p:cNvPicPr>
          <p:nvPr>
            <p:ph sz="half" idx="2"/>
          </p:nvPr>
        </p:nvPicPr>
        <p:blipFill>
          <a:blip r:embed="rId4" cstate="print"/>
          <a:srcRect/>
          <a:stretch>
            <a:fillRect/>
          </a:stretch>
        </p:blipFill>
        <p:spPr>
          <a:xfrm>
            <a:off x="4356100" y="1700213"/>
            <a:ext cx="4537075" cy="4537075"/>
          </a:xfrm>
        </p:spPr>
      </p:pic>
      <p:sp>
        <p:nvSpPr>
          <p:cNvPr id="40966" name="正方形/長方形 8"/>
          <p:cNvSpPr>
            <a:spLocks noChangeArrowheads="1"/>
          </p:cNvSpPr>
          <p:nvPr/>
        </p:nvSpPr>
        <p:spPr bwMode="auto">
          <a:xfrm>
            <a:off x="539750" y="6308725"/>
            <a:ext cx="8964613" cy="647700"/>
          </a:xfrm>
          <a:prstGeom prst="rect">
            <a:avLst/>
          </a:prstGeom>
          <a:noFill/>
          <a:ln w="9525">
            <a:noFill/>
            <a:miter lim="800000"/>
            <a:headEnd/>
            <a:tailEnd/>
          </a:ln>
        </p:spPr>
        <p:txBody>
          <a:bodyPr>
            <a:spAutoFit/>
          </a:bodyPr>
          <a:lstStyle/>
          <a:p>
            <a:r>
              <a:rPr lang="en-US" altLang="ja-JP">
                <a:hlinkClick r:id="rId5"/>
              </a:rPr>
              <a:t>http://www.youtube.com/watch?v=aDH1n5cR1XM&amp;feature=related</a:t>
            </a:r>
            <a:endParaRPr lang="en-US" altLang="ja-JP"/>
          </a:p>
          <a:p>
            <a:endParaRPr lang="ja-JP" alt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マン・オン・ワイヤー </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dirty="0"/>
          </a:p>
        </p:txBody>
      </p:sp>
      <p:pic>
        <p:nvPicPr>
          <p:cNvPr id="109570" name="Picture 2" descr="綱渡りの男 (FOR YOU 絵本コレクション「Y.A.」)"/>
          <p:cNvPicPr>
            <a:picLocks noChangeAspect="1" noChangeArrowheads="1"/>
          </p:cNvPicPr>
          <p:nvPr/>
        </p:nvPicPr>
        <p:blipFill>
          <a:blip r:embed="rId2" cstate="print"/>
          <a:srcRect/>
          <a:stretch>
            <a:fillRect/>
          </a:stretch>
        </p:blipFill>
        <p:spPr bwMode="auto">
          <a:xfrm>
            <a:off x="0" y="1556792"/>
            <a:ext cx="4499992" cy="4499992"/>
          </a:xfrm>
          <a:prstGeom prst="rect">
            <a:avLst/>
          </a:prstGeom>
          <a:noFill/>
        </p:spPr>
      </p:pic>
      <p:pic>
        <p:nvPicPr>
          <p:cNvPr id="109572" name="Picture 4" descr="51zPxZQmOML__SL500_AA300_.jpg">
            <a:hlinkClick r:id="rId3"/>
          </p:cNvPr>
          <p:cNvPicPr>
            <a:picLocks noChangeAspect="1" noChangeArrowheads="1"/>
          </p:cNvPicPr>
          <p:nvPr/>
        </p:nvPicPr>
        <p:blipFill>
          <a:blip r:embed="rId4" cstate="print"/>
          <a:srcRect/>
          <a:stretch>
            <a:fillRect/>
          </a:stretch>
        </p:blipFill>
        <p:spPr bwMode="auto">
          <a:xfrm>
            <a:off x="4067944" y="1484784"/>
            <a:ext cx="4608512" cy="4608512"/>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映像</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78850" name="Picture 2" descr="死者の書・身毒丸 (中公文庫)"/>
          <p:cNvPicPr>
            <a:picLocks noChangeAspect="1" noChangeArrowheads="1"/>
          </p:cNvPicPr>
          <p:nvPr/>
        </p:nvPicPr>
        <p:blipFill>
          <a:blip r:embed="rId2" cstate="print"/>
          <a:srcRect/>
          <a:stretch>
            <a:fillRect/>
          </a:stretch>
        </p:blipFill>
        <p:spPr bwMode="auto">
          <a:xfrm>
            <a:off x="0" y="1196752"/>
            <a:ext cx="4572000" cy="4572000"/>
          </a:xfrm>
          <a:prstGeom prst="rect">
            <a:avLst/>
          </a:prstGeom>
          <a:noFill/>
        </p:spPr>
      </p:pic>
      <p:pic>
        <p:nvPicPr>
          <p:cNvPr id="78852" name="Picture 4" descr="http://ec2.images-amazon.com/images/I/41qyBcJ0hbL._SL500_AA300_.jpg"/>
          <p:cNvPicPr>
            <a:picLocks noGrp="1" noChangeAspect="1" noChangeArrowheads="1"/>
          </p:cNvPicPr>
          <p:nvPr>
            <p:ph sz="half" idx="2"/>
          </p:nvPr>
        </p:nvPicPr>
        <p:blipFill>
          <a:blip r:embed="rId3" cstate="print"/>
          <a:srcRect/>
          <a:stretch>
            <a:fillRect/>
          </a:stretch>
        </p:blipFill>
        <p:spPr bwMode="auto">
          <a:xfrm>
            <a:off x="4427984" y="1268760"/>
            <a:ext cx="4464496" cy="4464496"/>
          </a:xfrm>
          <a:prstGeom prst="rect">
            <a:avLst/>
          </a:prstGeom>
          <a:noFill/>
        </p:spPr>
      </p:pic>
      <p:sp>
        <p:nvSpPr>
          <p:cNvPr id="7" name="正方形/長方形 6"/>
          <p:cNvSpPr/>
          <p:nvPr/>
        </p:nvSpPr>
        <p:spPr>
          <a:xfrm>
            <a:off x="3851920" y="5877272"/>
            <a:ext cx="4572000" cy="1477328"/>
          </a:xfrm>
          <a:prstGeom prst="rect">
            <a:avLst/>
          </a:prstGeom>
        </p:spPr>
        <p:txBody>
          <a:bodyPr>
            <a:spAutoFit/>
          </a:bodyPr>
          <a:lstStyle/>
          <a:p>
            <a:r>
              <a:rPr lang="ja-JP" altLang="en-US" dirty="0" smtClean="0"/>
              <a:t>川本喜八郎監督の人形アニメーション。折口信夫の不朽の名作「死者の書」を、最高のスタッフ・キャストで初映像化</a:t>
            </a:r>
            <a:br>
              <a:rPr lang="ja-JP" altLang="en-US" dirty="0" smtClean="0"/>
            </a:br>
            <a:r>
              <a:rPr lang="ja-JP" altLang="en-US" dirty="0" smtClean="0"/>
              <a:t/>
            </a:r>
            <a:br>
              <a:rPr lang="ja-JP" altLang="en-US" dirty="0" smtClean="0"/>
            </a:br>
            <a:endParaRPr lang="ja-JP" alt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ヤノマミ</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31074" name="Picture 2" descr="41bq4l8OxHL._SL500_AA300_.jpg">
            <a:hlinkClick r:id="rId2"/>
          </p:cNvPr>
          <p:cNvPicPr>
            <a:picLocks noChangeAspect="1" noChangeArrowheads="1"/>
          </p:cNvPicPr>
          <p:nvPr/>
        </p:nvPicPr>
        <p:blipFill>
          <a:blip r:embed="rId3" cstate="print"/>
          <a:srcRect/>
          <a:stretch>
            <a:fillRect/>
          </a:stretch>
        </p:blipFill>
        <p:spPr bwMode="auto">
          <a:xfrm>
            <a:off x="0" y="1700808"/>
            <a:ext cx="4392488" cy="4392488"/>
          </a:xfrm>
          <a:prstGeom prst="rect">
            <a:avLst/>
          </a:prstGeom>
          <a:noFill/>
        </p:spPr>
      </p:pic>
      <p:sp>
        <p:nvSpPr>
          <p:cNvPr id="6" name="正方形/長方形 5"/>
          <p:cNvSpPr/>
          <p:nvPr/>
        </p:nvSpPr>
        <p:spPr>
          <a:xfrm>
            <a:off x="4355976" y="1556792"/>
            <a:ext cx="4572000" cy="3693319"/>
          </a:xfrm>
          <a:prstGeom prst="rect">
            <a:avLst/>
          </a:prstGeom>
        </p:spPr>
        <p:txBody>
          <a:bodyPr>
            <a:spAutoFit/>
          </a:bodyPr>
          <a:lstStyle/>
          <a:p>
            <a:r>
              <a:rPr lang="ja-JP" altLang="en-US" dirty="0" smtClean="0"/>
              <a:t>アマゾン奥地で暮らすヤノマミ族と</a:t>
            </a:r>
            <a:r>
              <a:rPr lang="en-US" altLang="ja-JP" dirty="0" smtClean="0"/>
              <a:t>150</a:t>
            </a:r>
            <a:r>
              <a:rPr lang="ja-JP" altLang="en-US" dirty="0" smtClean="0"/>
              <a:t>日間におよぶ同居生活をしたジャーナリストの体験ルポ。</a:t>
            </a:r>
            <a:endParaRPr lang="en-US" altLang="ja-JP" dirty="0" smtClean="0"/>
          </a:p>
          <a:p>
            <a:endParaRPr lang="ja-JP" altLang="en-US" dirty="0" smtClean="0"/>
          </a:p>
          <a:p>
            <a:r>
              <a:rPr lang="ja-JP" altLang="en-US" dirty="0" smtClean="0"/>
              <a:t>ヤノマミとは人間という意味。彼らは</a:t>
            </a:r>
            <a:r>
              <a:rPr lang="en-US" altLang="ja-JP" dirty="0" smtClean="0"/>
              <a:t>1</a:t>
            </a:r>
            <a:r>
              <a:rPr lang="ja-JP" altLang="en-US" dirty="0" smtClean="0"/>
              <a:t>万年間独自の文化と風習を守って生きてきた。現代人から鉄器を入手したのは最近のことだから、ずっと石器時代に近い狩猟採集中心の暮らしを続けてきた。現在彼らの森は先住民保護区に指定されており、文明との接触が稀になっている。ほとんど世界最後の「未開」の部族だ。</a:t>
            </a:r>
            <a:endParaRPr lang="en-US" altLang="ja-JP" dirty="0" smtClean="0"/>
          </a:p>
          <a:p>
            <a:endParaRPr lang="en-US" altLang="ja-JP" dirty="0" smtClean="0"/>
          </a:p>
          <a:p>
            <a:endParaRPr lang="ja-JP" altLang="en-US" dirty="0" smtClean="0"/>
          </a:p>
        </p:txBody>
      </p:sp>
      <p:sp>
        <p:nvSpPr>
          <p:cNvPr id="7" name="正方形/長方形 6"/>
          <p:cNvSpPr/>
          <p:nvPr/>
        </p:nvSpPr>
        <p:spPr>
          <a:xfrm>
            <a:off x="395536" y="6165304"/>
            <a:ext cx="7343800" cy="369332"/>
          </a:xfrm>
          <a:prstGeom prst="rect">
            <a:avLst/>
          </a:prstGeom>
        </p:spPr>
        <p:txBody>
          <a:bodyPr wrap="square">
            <a:spAutoFit/>
          </a:bodyPr>
          <a:lstStyle/>
          <a:p>
            <a:r>
              <a:rPr lang="ja-JP" altLang="en-US" dirty="0" smtClean="0"/>
              <a:t>第</a:t>
            </a:r>
            <a:r>
              <a:rPr lang="en-US" altLang="ja-JP" dirty="0" smtClean="0"/>
              <a:t>42</a:t>
            </a:r>
            <a:r>
              <a:rPr lang="ja-JP" altLang="en-US" dirty="0" smtClean="0"/>
              <a:t>回大宅賞、第</a:t>
            </a:r>
            <a:r>
              <a:rPr lang="en-US" altLang="ja-JP" dirty="0" smtClean="0"/>
              <a:t>10</a:t>
            </a:r>
            <a:r>
              <a:rPr lang="ja-JP" altLang="en-US" dirty="0" smtClean="0"/>
              <a:t>回早稲田大学ジャーナリズム大賞受賞。</a:t>
            </a:r>
            <a:endParaRPr lang="ja-JP" alt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NHK-DVD </a:t>
            </a:r>
            <a:r>
              <a:rPr lang="ja-JP" altLang="en-US" dirty="0" smtClean="0"/>
              <a:t>ヤノマミ 奥アマゾン</a:t>
            </a:r>
            <a:r>
              <a:rPr lang="en-US" altLang="ja-JP" dirty="0" smtClean="0"/>
              <a:t/>
            </a:r>
            <a:br>
              <a:rPr lang="en-US" altLang="ja-JP" dirty="0" smtClean="0"/>
            </a:br>
            <a:r>
              <a:rPr lang="ja-JP" altLang="en-US" dirty="0" smtClean="0"/>
              <a:t> 原初の森に生きる</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pic>
        <p:nvPicPr>
          <p:cNvPr id="132098" name="Picture 2" descr="51fneR887pL._SL500_AA300_.jpg">
            <a:hlinkClick r:id="rId2"/>
          </p:cNvPr>
          <p:cNvPicPr>
            <a:picLocks noChangeAspect="1" noChangeArrowheads="1"/>
          </p:cNvPicPr>
          <p:nvPr/>
        </p:nvPicPr>
        <p:blipFill>
          <a:blip r:embed="rId3" cstate="print"/>
          <a:srcRect/>
          <a:stretch>
            <a:fillRect/>
          </a:stretch>
        </p:blipFill>
        <p:spPr bwMode="auto">
          <a:xfrm>
            <a:off x="323528" y="1628800"/>
            <a:ext cx="4464496" cy="4464496"/>
          </a:xfrm>
          <a:prstGeom prst="rect">
            <a:avLst/>
          </a:prstGeom>
          <a:noFill/>
        </p:spPr>
      </p:pic>
      <p:sp>
        <p:nvSpPr>
          <p:cNvPr id="6" name="正方形/長方形 5"/>
          <p:cNvSpPr/>
          <p:nvPr/>
        </p:nvSpPr>
        <p:spPr>
          <a:xfrm>
            <a:off x="4283968" y="2060848"/>
            <a:ext cx="4572000" cy="3970318"/>
          </a:xfrm>
          <a:prstGeom prst="rect">
            <a:avLst/>
          </a:prstGeom>
        </p:spPr>
        <p:txBody>
          <a:bodyPr>
            <a:spAutoFit/>
          </a:bodyPr>
          <a:lstStyle/>
          <a:p>
            <a:r>
              <a:rPr lang="ja-JP" altLang="en-US" dirty="0" smtClean="0"/>
              <a:t>書籍で読んだ戦慄の光景が生々しく映像で襲ってくる。死んだ嬰児や屠殺された豚の内蔵などテキストでもインパクトがあったものが、これでもかといわんばかりに映し出されている。血が苦手な人は目をつぶってしまうことだろう。</a:t>
            </a:r>
          </a:p>
          <a:p>
            <a:r>
              <a:rPr lang="ja-JP" altLang="en-US" dirty="0" smtClean="0"/>
              <a:t>ヤノマミ族の無表情さも恐ろしい。喜怒哀楽を表わす顔の所作がもしかしたら私たちの文化と異なっているのだろうか。なにかを話しかけてきているのに、感情がまったく読みとれないのだ。撮影にやらせもなさそうだ。取材班とヤノマミ族はどう考えてもなれあい関係がなくて、むしろ相当の距離感があるのだ。テキストにある通り、取材班はやっかいもの、よそもの扱いされていたようなのである。</a:t>
            </a:r>
            <a:endParaRPr lang="ja-JP" altLang="en-US" dirty="0"/>
          </a:p>
        </p:txBody>
      </p:sp>
      <p:sp>
        <p:nvSpPr>
          <p:cNvPr id="7" name="正方形/長方形 6"/>
          <p:cNvSpPr/>
          <p:nvPr/>
        </p:nvSpPr>
        <p:spPr>
          <a:xfrm>
            <a:off x="2411760" y="6488668"/>
            <a:ext cx="3416320" cy="369332"/>
          </a:xfrm>
          <a:prstGeom prst="rect">
            <a:avLst/>
          </a:prstGeom>
        </p:spPr>
        <p:txBody>
          <a:bodyPr wrap="none">
            <a:spAutoFit/>
          </a:bodyPr>
          <a:lstStyle/>
          <a:p>
            <a:r>
              <a:rPr lang="zh-TW" altLang="en-US" dirty="0" smtClean="0"/>
              <a:t>放送文化基金賞優秀賞受賞作品</a:t>
            </a:r>
            <a:endParaRPr lang="ja-JP"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6214</Words>
  <Application>Microsoft Office PowerPoint</Application>
  <PresentationFormat>画面に合わせる (4:3)</PresentationFormat>
  <Paragraphs>330</Paragraphs>
  <Slides>110</Slides>
  <Notes>3</Notes>
  <HiddenSlides>0</HiddenSlides>
  <MMClips>0</MMClips>
  <ScaleCrop>false</ScaleCrop>
  <HeadingPairs>
    <vt:vector size="4" baseType="variant">
      <vt:variant>
        <vt:lpstr>テーマ</vt:lpstr>
      </vt:variant>
      <vt:variant>
        <vt:i4>1</vt:i4>
      </vt:variant>
      <vt:variant>
        <vt:lpstr>スライド タイトル</vt:lpstr>
      </vt:variant>
      <vt:variant>
        <vt:i4>110</vt:i4>
      </vt:variant>
    </vt:vector>
  </HeadingPairs>
  <TitlesOfParts>
    <vt:vector size="111" baseType="lpstr">
      <vt:lpstr>Office テーマ</vt:lpstr>
      <vt:lpstr>リサーチ＆プランニング第13回 情報発信２ 視覚と聴覚について考える読書</vt:lpstr>
      <vt:lpstr>人事院の推薦図書の話</vt:lpstr>
      <vt:lpstr>人事院の推薦図書の話</vt:lpstr>
      <vt:lpstr>創造性を刺激する 視覚と聴覚の世界へようこそ</vt:lpstr>
      <vt:lpstr>【視覚系】</vt:lpstr>
      <vt:lpstr>【視覚とは】</vt:lpstr>
      <vt:lpstr>視界良好 / 河野泰弘</vt:lpstr>
      <vt:lpstr>46年目の光 視力を取り戻した男の奇跡の人生</vt:lpstr>
      <vt:lpstr>眼の誕生 カンブリア紀大進化の謎を解く</vt:lpstr>
      <vt:lpstr>写真</vt:lpstr>
      <vt:lpstr>岡本太郎　神秘</vt:lpstr>
      <vt:lpstr>写真批評</vt:lpstr>
      <vt:lpstr>二千日回峰行  新装改訂版―大阿闍梨酒井雄哉の世界</vt:lpstr>
      <vt:lpstr>祝福</vt:lpstr>
      <vt:lpstr>メメント・モリ  / 藤原新也</vt:lpstr>
      <vt:lpstr>全東洋街道　上</vt:lpstr>
      <vt:lpstr>全東洋街道　下</vt:lpstr>
      <vt:lpstr>Komomo</vt:lpstr>
      <vt:lpstr>不許可写真―毎日新聞秘蔵 -</vt:lpstr>
      <vt:lpstr>いつまでも、いつまでもお元気で―特攻隊員たちが遺した最後の言葉 - </vt:lpstr>
      <vt:lpstr>直筆原稿版 オーパ!</vt:lpstr>
      <vt:lpstr>PowerPoint プレゼンテーション</vt:lpstr>
      <vt:lpstr>神様 OH MY GOD! 小林伸一郎写真集</vt:lpstr>
      <vt:lpstr>新レインボー 写真でわかる ことわざ辞典</vt:lpstr>
      <vt:lpstr>絵画</vt:lpstr>
      <vt:lpstr>綺想迷画大全</vt:lpstr>
      <vt:lpstr>PowerPoint プレゼンテーション</vt:lpstr>
      <vt:lpstr>アウトサイダー・アート</vt:lpstr>
      <vt:lpstr>世界を変えるデザイン ものづくりには夢がある</vt:lpstr>
      <vt:lpstr>絵本</vt:lpstr>
      <vt:lpstr>“大人の絵本”　7冊</vt:lpstr>
      <vt:lpstr>ねこのオーランドー農場をかう </vt:lpstr>
      <vt:lpstr>繪本平家物語　カジュアル版</vt:lpstr>
      <vt:lpstr>祇園精舎 (声にだすことばえほん)</vt:lpstr>
      <vt:lpstr>まっくら、奇妙にしずか</vt:lpstr>
      <vt:lpstr>『終わらない夜』『真昼の夢』</vt:lpstr>
      <vt:lpstr>裁判所にて</vt:lpstr>
      <vt:lpstr>なおみ</vt:lpstr>
      <vt:lpstr>PowerPoint プレゼンテーション</vt:lpstr>
      <vt:lpstr>どんなかんじかなあ</vt:lpstr>
      <vt:lpstr>漫画</vt:lpstr>
      <vt:lpstr>妖怪ハンター</vt:lpstr>
      <vt:lpstr>PowerPoint プレゼンテーション</vt:lpstr>
      <vt:lpstr>PowerPoint プレゼンテーション</vt:lpstr>
      <vt:lpstr>マッドメン</vt:lpstr>
      <vt:lpstr>暗黒神話</vt:lpstr>
      <vt:lpstr>孔子暗黒伝</vt:lpstr>
      <vt:lpstr>宗像教授伝奇考</vt:lpstr>
      <vt:lpstr>星を継ぐもの </vt:lpstr>
      <vt:lpstr>ヤマタイカ</vt:lpstr>
      <vt:lpstr>２００１夜物語</vt:lpstr>
      <vt:lpstr>ナムジ</vt:lpstr>
      <vt:lpstr>神武</vt:lpstr>
      <vt:lpstr>刑務所の前</vt:lpstr>
      <vt:lpstr>レッド</vt:lpstr>
      <vt:lpstr>神聖喜劇</vt:lpstr>
      <vt:lpstr>スキエンティア</vt:lpstr>
      <vt:lpstr>ブルーカラー・ブルース</vt:lpstr>
      <vt:lpstr>必要とされなかった話</vt:lpstr>
      <vt:lpstr>合葬</vt:lpstr>
      <vt:lpstr>ペルセポリス　I イランの少女マルジ</vt:lpstr>
      <vt:lpstr>ペルセポリスI イランの少女マルジ</vt:lpstr>
      <vt:lpstr>Habibi [日本語版] [大型本]</vt:lpstr>
      <vt:lpstr>奇妙な視覚世界</vt:lpstr>
      <vt:lpstr>ヴォイニッチ写本の謎</vt:lpstr>
      <vt:lpstr>PowerPoint プレゼンテーション</vt:lpstr>
      <vt:lpstr>PowerPoint プレゼンテーション</vt:lpstr>
      <vt:lpstr>PowerPoint プレゼンテーション</vt:lpstr>
      <vt:lpstr>封印作品の謎</vt:lpstr>
      <vt:lpstr>ウルトラセブン 第12話　「遊星より愛をこめて」</vt:lpstr>
      <vt:lpstr>変な給食</vt:lpstr>
      <vt:lpstr>いんちきおもちゃ大図鑑 中国・香港・台湾・韓国のアヤシイ玩具</vt:lpstr>
      <vt:lpstr>ガンプラ・パッケージアートコレクション </vt:lpstr>
      <vt:lpstr>PowerPoint プレゼンテーション</vt:lpstr>
      <vt:lpstr>パリ、娼婦の館</vt:lpstr>
      <vt:lpstr>すごい虫131 大昆虫博公式ガイドブック </vt:lpstr>
      <vt:lpstr>楽しい昆虫料理</vt:lpstr>
      <vt:lpstr>音楽</vt:lpstr>
      <vt:lpstr>音楽好きな脳 人はなぜ音楽に夢中になるのか</vt:lpstr>
      <vt:lpstr>音楽の聴き方 聴く型と趣味を語る言葉</vt:lpstr>
      <vt:lpstr>われらが歌う時</vt:lpstr>
      <vt:lpstr>拍手のルール　秘伝クラシック鑑賞術</vt:lpstr>
      <vt:lpstr>PowerPoint プレゼンテーション</vt:lpstr>
      <vt:lpstr>日本人の声</vt:lpstr>
      <vt:lpstr>「声」の秘密</vt:lpstr>
      <vt:lpstr>PowerPoint プレゼンテーション</vt:lpstr>
      <vt:lpstr>寺山修司ラジオ・ドラマCD 「犬神歩き」「箱」「鳥籠になった男」「大礼服」「まんだら」</vt:lpstr>
      <vt:lpstr>琵琶法師―"異界"を語る人びと </vt:lpstr>
      <vt:lpstr>PowerPoint プレゼンテーション</vt:lpstr>
      <vt:lpstr>奇跡の生還へ導く人 極限状況の「サードマン現象」</vt:lpstr>
      <vt:lpstr>幻聴の世界―ヒアリング・ヴォイシズ</vt:lpstr>
      <vt:lpstr>勝負歌 トップアスリート達に 勇気と力を与えたパワーソング </vt:lpstr>
      <vt:lpstr>映像</vt:lpstr>
      <vt:lpstr>映画『ドッグヴィル』『マンダレイ』</vt:lpstr>
      <vt:lpstr>マン・オン・ワイヤー </vt:lpstr>
      <vt:lpstr>映像</vt:lpstr>
      <vt:lpstr>ヤノマミ</vt:lpstr>
      <vt:lpstr>NHK-DVD ヤノマミ 奥アマゾン  原初の森に生きる</vt:lpstr>
      <vt:lpstr>PowerPoint プレゼンテーション</vt:lpstr>
      <vt:lpstr>ご参加ありがとうございました</vt:lpstr>
      <vt:lpstr>その他</vt:lpstr>
      <vt:lpstr>オヤジ★ジェスチャ</vt:lpstr>
      <vt:lpstr>iPadで古事記の傑作漫画を読む 　「まんがで読む古事記」</vt:lpstr>
      <vt:lpstr>安原製作所回顧録</vt:lpstr>
      <vt:lpstr>アンダーカレント</vt:lpstr>
      <vt:lpstr>へうげもの</vt:lpstr>
      <vt:lpstr>少年少女</vt:lpstr>
      <vt:lpstr>極道めし</vt:lpstr>
      <vt:lpstr>おやすみプンプン</vt:lpstr>
      <vt:lpstr>夕凪の街　桜の国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daiya</dc:creator>
  <cp:lastModifiedBy>Daiya</cp:lastModifiedBy>
  <cp:revision>39</cp:revision>
  <dcterms:created xsi:type="dcterms:W3CDTF">2011-11-15T22:39:21Z</dcterms:created>
  <dcterms:modified xsi:type="dcterms:W3CDTF">2012-07-18T08:55:00Z</dcterms:modified>
</cp:coreProperties>
</file>