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313"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80" r:id="rId17"/>
    <p:sldId id="329" r:id="rId18"/>
    <p:sldId id="330" r:id="rId19"/>
    <p:sldId id="332" r:id="rId20"/>
    <p:sldId id="334" r:id="rId21"/>
    <p:sldId id="335" r:id="rId22"/>
    <p:sldId id="336" r:id="rId23"/>
    <p:sldId id="338" r:id="rId24"/>
    <p:sldId id="339" r:id="rId25"/>
    <p:sldId id="340" r:id="rId26"/>
    <p:sldId id="341" r:id="rId27"/>
    <p:sldId id="342" r:id="rId28"/>
    <p:sldId id="343" r:id="rId29"/>
    <p:sldId id="344" r:id="rId30"/>
    <p:sldId id="345" r:id="rId31"/>
    <p:sldId id="386" r:id="rId32"/>
    <p:sldId id="346" r:id="rId33"/>
    <p:sldId id="347" r:id="rId34"/>
    <p:sldId id="382" r:id="rId35"/>
    <p:sldId id="383" r:id="rId36"/>
    <p:sldId id="384" r:id="rId37"/>
    <p:sldId id="385" r:id="rId38"/>
    <p:sldId id="348" r:id="rId39"/>
    <p:sldId id="381" r:id="rId40"/>
    <p:sldId id="349" r:id="rId41"/>
    <p:sldId id="350" r:id="rId42"/>
    <p:sldId id="351" r:id="rId43"/>
    <p:sldId id="352" r:id="rId44"/>
    <p:sldId id="353" r:id="rId45"/>
    <p:sldId id="354" r:id="rId46"/>
    <p:sldId id="355" r:id="rId47"/>
    <p:sldId id="356" r:id="rId48"/>
    <p:sldId id="357" r:id="rId49"/>
    <p:sldId id="358" r:id="rId50"/>
    <p:sldId id="359" r:id="rId51"/>
    <p:sldId id="360" r:id="rId52"/>
    <p:sldId id="361"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6" r:id="rId68"/>
    <p:sldId id="377" r:id="rId69"/>
    <p:sldId id="378" r:id="rId70"/>
    <p:sldId id="379" r:id="rId71"/>
    <p:sldId id="257" r:id="rId72"/>
    <p:sldId id="258" r:id="rId73"/>
    <p:sldId id="259" r:id="rId74"/>
    <p:sldId id="260" r:id="rId75"/>
    <p:sldId id="261" r:id="rId76"/>
    <p:sldId id="262" r:id="rId77"/>
    <p:sldId id="263" r:id="rId78"/>
    <p:sldId id="264" r:id="rId79"/>
    <p:sldId id="265" r:id="rId80"/>
    <p:sldId id="266" r:id="rId81"/>
    <p:sldId id="267" r:id="rId82"/>
    <p:sldId id="268" r:id="rId83"/>
    <p:sldId id="269" r:id="rId84"/>
    <p:sldId id="270" r:id="rId85"/>
    <p:sldId id="271" r:id="rId86"/>
    <p:sldId id="272" r:id="rId87"/>
    <p:sldId id="273" r:id="rId88"/>
    <p:sldId id="274" r:id="rId89"/>
    <p:sldId id="275" r:id="rId90"/>
    <p:sldId id="276" r:id="rId91"/>
    <p:sldId id="277" r:id="rId92"/>
    <p:sldId id="278" r:id="rId93"/>
    <p:sldId id="279" r:id="rId94"/>
    <p:sldId id="280" r:id="rId95"/>
    <p:sldId id="281" r:id="rId96"/>
    <p:sldId id="282" r:id="rId97"/>
    <p:sldId id="283" r:id="rId98"/>
    <p:sldId id="284" r:id="rId99"/>
    <p:sldId id="285" r:id="rId100"/>
    <p:sldId id="286" r:id="rId101"/>
    <p:sldId id="287" r:id="rId102"/>
    <p:sldId id="288" r:id="rId103"/>
    <p:sldId id="289" r:id="rId104"/>
    <p:sldId id="290" r:id="rId105"/>
    <p:sldId id="291" r:id="rId106"/>
    <p:sldId id="292" r:id="rId107"/>
    <p:sldId id="293" r:id="rId108"/>
    <p:sldId id="294" r:id="rId109"/>
    <p:sldId id="295" r:id="rId110"/>
    <p:sldId id="296" r:id="rId111"/>
    <p:sldId id="297" r:id="rId112"/>
    <p:sldId id="298" r:id="rId113"/>
    <p:sldId id="299" r:id="rId114"/>
    <p:sldId id="300" r:id="rId115"/>
    <p:sldId id="301" r:id="rId116"/>
    <p:sldId id="302" r:id="rId117"/>
    <p:sldId id="303" r:id="rId118"/>
    <p:sldId id="304" r:id="rId119"/>
    <p:sldId id="305" r:id="rId120"/>
    <p:sldId id="306" r:id="rId121"/>
    <p:sldId id="307" r:id="rId122"/>
    <p:sldId id="308" r:id="rId123"/>
    <p:sldId id="309" r:id="rId124"/>
    <p:sldId id="310" r:id="rId125"/>
    <p:sldId id="311" r:id="rId126"/>
    <p:sldId id="312" r:id="rId1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B3AAA-5E37-401D-BAF4-6ABBACC5EB86}" type="datetimeFigureOut">
              <a:rPr kumimoji="1" lang="ja-JP" altLang="en-US" smtClean="0"/>
              <a:pPr/>
              <a:t>2010/6/9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8AECF-7FBA-40C2-A766-BB42C612CA6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648B495-AF9B-451A-9C40-48A54D43633A}" type="slidenum">
              <a:rPr lang="ja-JP" altLang="en-US" smtClean="0"/>
              <a:pPr>
                <a:defRPr/>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4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350150-10F6-4956-97EF-40D3C7069719}" type="slidenum">
              <a:rPr lang="ja-JP" altLang="en-US" smtClean="0"/>
              <a:pPr fontAlgn="base">
                <a:spcBef>
                  <a:spcPct val="0"/>
                </a:spcBef>
                <a:spcAft>
                  <a:spcPct val="0"/>
                </a:spcAft>
                <a:defRPr/>
              </a:pPr>
              <a:t>10</a:t>
            </a:fld>
            <a:endParaRPr lang="ja-JP" alt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9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C589DB3-2D9D-462D-B849-96BE886A09FD}" type="slidenum">
              <a:rPr lang="ja-JP" altLang="en-US" smtClean="0"/>
              <a:pPr>
                <a:defRPr/>
              </a:pPr>
              <a:t>100</a:t>
            </a:fld>
            <a:endParaRPr lang="ja-JP"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0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43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0B2EBA-913C-4CA8-BD63-B9B6CD3F355D}" type="slidenum">
              <a:rPr lang="ja-JP" altLang="en-US" smtClean="0"/>
              <a:pPr fontAlgn="base">
                <a:spcBef>
                  <a:spcPct val="0"/>
                </a:spcBef>
                <a:spcAft>
                  <a:spcPct val="0"/>
                </a:spcAft>
                <a:defRPr/>
              </a:pPr>
              <a:t>101</a:t>
            </a:fld>
            <a:endParaRPr lang="ja-JP" alt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1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54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B5065-F616-42ED-8297-A054833229FD}" type="slidenum">
              <a:rPr lang="ja-JP" altLang="en-US" smtClean="0"/>
              <a:pPr fontAlgn="base">
                <a:spcBef>
                  <a:spcPct val="0"/>
                </a:spcBef>
                <a:spcAft>
                  <a:spcPct val="0"/>
                </a:spcAft>
                <a:defRPr/>
              </a:pPr>
              <a:t>102</a:t>
            </a:fld>
            <a:endParaRPr lang="ja-JP" alt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2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64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DEA1B7-DECD-4126-AF74-4735C1BCA822}" type="slidenum">
              <a:rPr lang="ja-JP" altLang="en-US" smtClean="0"/>
              <a:pPr fontAlgn="base">
                <a:spcBef>
                  <a:spcPct val="0"/>
                </a:spcBef>
                <a:spcAft>
                  <a:spcPct val="0"/>
                </a:spcAft>
                <a:defRPr/>
              </a:pPr>
              <a:t>103</a:t>
            </a:fld>
            <a:endParaRPr lang="ja-JP" alt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74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7821BC-8CCE-4E4F-B388-5587D44E16CF}" type="slidenum">
              <a:rPr lang="ja-JP" altLang="en-US" smtClean="0"/>
              <a:pPr fontAlgn="base">
                <a:spcBef>
                  <a:spcPct val="0"/>
                </a:spcBef>
                <a:spcAft>
                  <a:spcPct val="0"/>
                </a:spcAft>
                <a:defRPr/>
              </a:pPr>
              <a:t>104</a:t>
            </a:fld>
            <a:endParaRPr lang="ja-JP" alt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4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84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16F864-290F-413D-999E-392CB9075ECB}" type="slidenum">
              <a:rPr lang="ja-JP" altLang="en-US" smtClean="0"/>
              <a:pPr fontAlgn="base">
                <a:spcBef>
                  <a:spcPct val="0"/>
                </a:spcBef>
                <a:spcAft>
                  <a:spcPct val="0"/>
                </a:spcAft>
                <a:defRPr/>
              </a:pPr>
              <a:t>105</a:t>
            </a:fld>
            <a:endParaRPr lang="ja-JP" alt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5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95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FAC88-9A8D-44BB-A9C4-9328C5D9ACCD}" type="slidenum">
              <a:rPr lang="ja-JP" altLang="en-US" smtClean="0"/>
              <a:pPr fontAlgn="base">
                <a:spcBef>
                  <a:spcPct val="0"/>
                </a:spcBef>
                <a:spcAft>
                  <a:spcPct val="0"/>
                </a:spcAft>
                <a:defRPr/>
              </a:pPr>
              <a:t>106</a:t>
            </a:fld>
            <a:endParaRPr lang="ja-JP" alt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6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0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13B403-1F36-4A37-B12F-9820AA038AAC}" type="slidenum">
              <a:rPr lang="ja-JP" altLang="en-US" smtClean="0"/>
              <a:pPr fontAlgn="base">
                <a:spcBef>
                  <a:spcPct val="0"/>
                </a:spcBef>
                <a:spcAft>
                  <a:spcPct val="0"/>
                </a:spcAft>
                <a:defRPr/>
              </a:pPr>
              <a:t>107</a:t>
            </a:fld>
            <a:endParaRPr lang="ja-JP" alt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7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1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1881F0-7481-4949-9AD9-F1631E22DE4B}" type="slidenum">
              <a:rPr lang="ja-JP" altLang="en-US" smtClean="0"/>
              <a:pPr fontAlgn="base">
                <a:spcBef>
                  <a:spcPct val="0"/>
                </a:spcBef>
                <a:spcAft>
                  <a:spcPct val="0"/>
                </a:spcAft>
                <a:defRPr/>
              </a:pPr>
              <a:t>108</a:t>
            </a:fld>
            <a:endParaRPr lang="ja-JP" alt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8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2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370072-5918-485C-A42B-8AD585F8E93A}" type="slidenum">
              <a:rPr lang="ja-JP" altLang="en-US" smtClean="0"/>
              <a:pPr fontAlgn="base">
                <a:spcBef>
                  <a:spcPct val="0"/>
                </a:spcBef>
                <a:spcAft>
                  <a:spcPct val="0"/>
                </a:spcAft>
                <a:defRPr/>
              </a:pPr>
              <a:t>109</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074D5-4742-49F3-BD85-F47BDEB74DE6}" type="slidenum">
              <a:rPr lang="ja-JP" altLang="en-US" smtClean="0"/>
              <a:pPr fontAlgn="base">
                <a:spcBef>
                  <a:spcPct val="0"/>
                </a:spcBef>
                <a:spcAft>
                  <a:spcPct val="0"/>
                </a:spcAft>
                <a:defRPr/>
              </a:pPr>
              <a:t>11</a:t>
            </a:fld>
            <a:endParaRPr lang="ja-JP" alt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9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E63C9E2A-6DD8-42F9-8108-1B33E5D7ABE2}" type="slidenum">
              <a:rPr lang="ja-JP" altLang="en-US" smtClean="0"/>
              <a:pPr>
                <a:defRPr/>
              </a:pPr>
              <a:t>110</a:t>
            </a:fld>
            <a:endParaRPr lang="ja-JP"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1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5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21CEFD-1D0F-4299-9A94-CD7BD00BEFCB}" type="slidenum">
              <a:rPr lang="ja-JP" altLang="en-US" smtClean="0"/>
              <a:pPr fontAlgn="base">
                <a:spcBef>
                  <a:spcPct val="0"/>
                </a:spcBef>
                <a:spcAft>
                  <a:spcPct val="0"/>
                </a:spcAft>
                <a:defRPr/>
              </a:pPr>
              <a:t>111</a:t>
            </a:fld>
            <a:endParaRPr lang="ja-JP" alt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2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7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AD7CF7-5A8C-4D38-AD60-0F6E09118D49}" type="slidenum">
              <a:rPr lang="ja-JP" altLang="en-US" smtClean="0"/>
              <a:pPr fontAlgn="base">
                <a:spcBef>
                  <a:spcPct val="0"/>
                </a:spcBef>
                <a:spcAft>
                  <a:spcPct val="0"/>
                </a:spcAft>
                <a:defRPr/>
              </a:pPr>
              <a:t>112</a:t>
            </a:fld>
            <a:endParaRPr lang="ja-JP" alt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3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6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C9994F-010E-45AD-A4FB-EBBD9EB83893}" type="slidenum">
              <a:rPr lang="ja-JP" altLang="en-US" smtClean="0"/>
              <a:pPr fontAlgn="base">
                <a:spcBef>
                  <a:spcPct val="0"/>
                </a:spcBef>
                <a:spcAft>
                  <a:spcPct val="0"/>
                </a:spcAft>
                <a:defRPr/>
              </a:pPr>
              <a:t>113</a:t>
            </a:fld>
            <a:endParaRPr lang="ja-JP" alt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729BD699-861E-4FBC-94C2-26F7BCAC8E34}" type="slidenum">
              <a:rPr lang="ja-JP" altLang="en-US" smtClean="0"/>
              <a:pPr>
                <a:defRPr/>
              </a:pPr>
              <a:t>114</a:t>
            </a:fld>
            <a:endParaRPr lang="ja-JP"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5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8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E3DC6C-7E1E-402A-8044-C862A4156DE6}" type="slidenum">
              <a:rPr lang="ja-JP" altLang="en-US" smtClean="0"/>
              <a:pPr fontAlgn="base">
                <a:spcBef>
                  <a:spcPct val="0"/>
                </a:spcBef>
                <a:spcAft>
                  <a:spcPct val="0"/>
                </a:spcAft>
                <a:defRPr/>
              </a:pPr>
              <a:t>115</a:t>
            </a:fld>
            <a:endParaRPr lang="ja-JP" alt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6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もうひとつありますね、なんだと思いますか？</a:t>
            </a:r>
          </a:p>
        </p:txBody>
      </p:sp>
      <p:sp>
        <p:nvSpPr>
          <p:cNvPr id="159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15C2AA-9814-499C-AF68-787FF217EF1C}" type="slidenum">
              <a:rPr lang="ja-JP" altLang="en-US" smtClean="0"/>
              <a:pPr fontAlgn="base">
                <a:spcBef>
                  <a:spcPct val="0"/>
                </a:spcBef>
                <a:spcAft>
                  <a:spcPct val="0"/>
                </a:spcAft>
                <a:defRPr/>
              </a:pPr>
              <a:t>116</a:t>
            </a:fld>
            <a:endParaRPr lang="ja-JP" alt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7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0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43ABD-1159-425B-9290-CF11CAF65968}" type="slidenum">
              <a:rPr lang="ja-JP" altLang="en-US" smtClean="0"/>
              <a:pPr fontAlgn="base">
                <a:spcBef>
                  <a:spcPct val="0"/>
                </a:spcBef>
                <a:spcAft>
                  <a:spcPct val="0"/>
                </a:spcAft>
                <a:defRPr/>
              </a:pPr>
              <a:t>117</a:t>
            </a:fld>
            <a:endParaRPr lang="ja-JP" alt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8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17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FE5447-4227-49A9-8E7A-F52028C63978}" type="slidenum">
              <a:rPr lang="ja-JP" altLang="en-US" smtClean="0"/>
              <a:pPr fontAlgn="base">
                <a:spcBef>
                  <a:spcPct val="0"/>
                </a:spcBef>
                <a:spcAft>
                  <a:spcPct val="0"/>
                </a:spcAft>
                <a:defRPr/>
              </a:pPr>
              <a:t>118</a:t>
            </a:fld>
            <a:endParaRPr lang="ja-JP" alt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9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9FE8DE7-2FB8-47C7-ADB0-6522B29705DE}" type="slidenum">
              <a:rPr lang="ja-JP" altLang="en-US" smtClean="0"/>
              <a:pPr>
                <a:defRPr/>
              </a:pPr>
              <a:t>119</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837721-13BE-4746-AAA4-0EC4B00378EC}" type="slidenum">
              <a:rPr lang="ja-JP" altLang="en-US" smtClean="0"/>
              <a:pPr>
                <a:defRPr/>
              </a:pPr>
              <a:t>12</a:t>
            </a:fld>
            <a:endParaRPr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0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8FDD1AC-4EDD-4A2D-9B02-FD5C6AF9DEED}" type="slidenum">
              <a:rPr lang="ja-JP" altLang="en-US" smtClean="0"/>
              <a:pPr>
                <a:defRPr/>
              </a:pPr>
              <a:t>120</a:t>
            </a:fld>
            <a:endParaRPr lang="ja-JP"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1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28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10B777-FB36-4BFD-B8C4-09FB570CE7DE}" type="slidenum">
              <a:rPr lang="ja-JP" altLang="en-US" smtClean="0"/>
              <a:pPr fontAlgn="base">
                <a:spcBef>
                  <a:spcPct val="0"/>
                </a:spcBef>
                <a:spcAft>
                  <a:spcPct val="0"/>
                </a:spcAft>
                <a:defRPr/>
              </a:pPr>
              <a:t>121</a:t>
            </a:fld>
            <a:endParaRPr lang="ja-JP" alt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2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B2CBF38-3999-44F2-8F0F-7F4ADC2A8EDF}" type="slidenum">
              <a:rPr lang="ja-JP" altLang="en-US" smtClean="0"/>
              <a:pPr>
                <a:defRPr/>
              </a:pPr>
              <a:t>122</a:t>
            </a:fld>
            <a:endParaRPr lang="ja-JP"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3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9DA1CB26-D0B6-4376-86EF-6E9FDBFAACDA}" type="slidenum">
              <a:rPr lang="ja-JP" altLang="en-US" smtClean="0"/>
              <a:pPr>
                <a:defRPr/>
              </a:pPr>
              <a:t>123</a:t>
            </a:fld>
            <a:endParaRPr lang="ja-JP"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E1A9DB8-0B7A-4849-A3BF-5E1307AD193A}" type="slidenum">
              <a:rPr lang="ja-JP" altLang="en-US" smtClean="0"/>
              <a:pPr>
                <a:defRPr/>
              </a:pPr>
              <a:t>124</a:t>
            </a:fld>
            <a:endParaRPr lang="ja-JP"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5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D6E290-0977-4391-BE20-0E69D24FB36A}" type="slidenum">
              <a:rPr lang="ja-JP" altLang="en-US" smtClean="0"/>
              <a:pPr fontAlgn="base">
                <a:spcBef>
                  <a:spcPct val="0"/>
                </a:spcBef>
                <a:spcAft>
                  <a:spcPct val="0"/>
                </a:spcAft>
                <a:defRPr/>
              </a:pPr>
              <a:t>125</a:t>
            </a:fld>
            <a:endParaRPr lang="ja-JP" alt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6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smtClean="0"/>
              <a:t>「いまどき賢い人は本を書くんです」</a:t>
            </a:r>
          </a:p>
        </p:txBody>
      </p:sp>
      <p:sp>
        <p:nvSpPr>
          <p:cNvPr id="1648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AE1632-0D81-4F88-B7AA-3828F0A00A7C}" type="slidenum">
              <a:rPr lang="ja-JP" altLang="en-US" smtClean="0"/>
              <a:pPr fontAlgn="base">
                <a:spcBef>
                  <a:spcPct val="0"/>
                </a:spcBef>
                <a:spcAft>
                  <a:spcPct val="0"/>
                </a:spcAft>
                <a:defRPr/>
              </a:pPr>
              <a:t>126</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2F5DFB5-15CA-46A6-8B72-ACF8008E3C59}" type="slidenum">
              <a:rPr lang="ja-JP" altLang="en-US" smtClean="0"/>
              <a:pPr>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5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A62C09-3036-4C1C-9E6D-35BDF6B84C08}" type="slidenum">
              <a:rPr lang="ja-JP" altLang="en-US" smtClean="0"/>
              <a:pPr fontAlgn="base">
                <a:spcBef>
                  <a:spcPct val="0"/>
                </a:spcBef>
                <a:spcAft>
                  <a:spcPct val="0"/>
                </a:spcAft>
                <a:defRPr/>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9F682993-73B9-4177-AF28-86E54285D562}"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4B740E-65C5-4727-9BAF-CEEDD8A4FABC}" type="slidenum">
              <a:rPr lang="ja-JP" altLang="en-US" smtClean="0"/>
              <a:pPr fontAlgn="base">
                <a:spcBef>
                  <a:spcPct val="0"/>
                </a:spcBef>
                <a:spcAft>
                  <a:spcPct val="0"/>
                </a:spcAft>
                <a:defRPr/>
              </a:pPr>
              <a:t>17</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7A65AAF-63F5-4627-B7B6-D65877E6838B}"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D91071B-823A-47B1-84E4-CD9F32EB1BBE}"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AC5DCEF-6F68-4D13-BF13-79631B63A081}" type="slidenum">
              <a:rPr lang="ja-JP" altLang="en-US" smtClean="0"/>
              <a:pPr>
                <a:defRPr/>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1045912-7474-47AD-8AC3-9F24AF53AAC6}"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86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496B30-33B4-4B62-8261-E7F55E50EB95}" type="slidenum">
              <a:rPr lang="ja-JP" altLang="en-US" smtClean="0"/>
              <a:pPr fontAlgn="base">
                <a:spcBef>
                  <a:spcPct val="0"/>
                </a:spcBef>
                <a:spcAft>
                  <a:spcPct val="0"/>
                </a:spcAft>
                <a:defRPr/>
              </a:pPr>
              <a:t>21</a:t>
            </a:fld>
            <a:endParaRPr lang="ja-JP"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0CEA051-5923-48D3-8E82-19374C37A8A6}"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5755EC-B49E-4A84-AB3F-D718333757B7}" type="slidenum">
              <a:rPr lang="ja-JP" altLang="en-US" smtClean="0"/>
              <a:pPr fontAlgn="base">
                <a:spcBef>
                  <a:spcPct val="0"/>
                </a:spcBef>
                <a:spcAft>
                  <a:spcPct val="0"/>
                </a:spcAft>
                <a:defRPr/>
              </a:pPr>
              <a:t>23</a:t>
            </a:fld>
            <a:endParaRPr lang="ja-JP"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2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090382D7-E0D2-479C-AE98-A2E4B50AEF29}"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9CD380F-24FC-4B55-8268-86D4839C3925}" type="slidenum">
              <a:rPr lang="ja-JP" altLang="en-US" smtClean="0"/>
              <a:pPr>
                <a:defRPr/>
              </a:pPr>
              <a:t>25</a:t>
            </a:fld>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47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0C168D6-776A-4CAB-924A-5E5D853812AF}" type="slidenum">
              <a:rPr lang="ja-JP" altLang="en-US" smtClean="0"/>
              <a:pPr>
                <a:defRPr/>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93226A-5522-4D13-B522-8D3BDA8E1F15}" type="slidenum">
              <a:rPr lang="ja-JP" altLang="en-US" smtClean="0"/>
              <a:pPr fontAlgn="base">
                <a:spcBef>
                  <a:spcPct val="0"/>
                </a:spcBef>
                <a:spcAft>
                  <a:spcPct val="0"/>
                </a:spcAft>
                <a:defRPr/>
              </a:pPr>
              <a:t>27</a:t>
            </a:fld>
            <a:endParaRPr lang="ja-JP"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68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A2FFE183-8EAD-47A0-A33B-1DC875806CF5}" type="slidenum">
              <a:rPr lang="ja-JP" altLang="en-US" smtClean="0"/>
              <a:pPr>
                <a:defRPr/>
              </a:pPr>
              <a:t>28</a:t>
            </a:fld>
            <a:endParaRPr lang="ja-JP"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78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3318735-1E45-4680-8067-2624903FE8CC}" type="slidenum">
              <a:rPr lang="ja-JP" altLang="en-US" smtClean="0"/>
              <a:pPr>
                <a:defRPr/>
              </a:pPr>
              <a:t>29</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25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FD234F-6BDD-4594-A060-4658A193226F}" type="slidenum">
              <a:rPr lang="ja-JP" altLang="en-US" smtClean="0"/>
              <a:pPr fontAlgn="base">
                <a:spcBef>
                  <a:spcPct val="0"/>
                </a:spcBef>
                <a:spcAft>
                  <a:spcPct val="0"/>
                </a:spcAft>
                <a:defRPr/>
              </a:pPr>
              <a:t>3</a:t>
            </a:fld>
            <a:endParaRPr lang="ja-JP"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CBBBDB5-A695-48A8-89A8-D1AE4D71B5CA}" type="slidenum">
              <a:rPr lang="ja-JP" altLang="en-US" smtClean="0"/>
              <a:pPr>
                <a:defRPr/>
              </a:pPr>
              <a:t>30</a:t>
            </a:fld>
            <a:endParaRPr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98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4A061A8D-2BD0-412C-B3D3-D407E2112FFB}" type="slidenum">
              <a:rPr lang="ja-JP" altLang="en-US" smtClean="0"/>
              <a:pPr>
                <a:defRPr/>
              </a:pPr>
              <a:t>32</a:t>
            </a:fld>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08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C559A453-E4A4-4F00-9ACC-09E6A7704944}" type="slidenum">
              <a:rPr lang="ja-JP" altLang="en-US" smtClean="0"/>
              <a:pPr>
                <a:defRPr/>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19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3666910E-219E-4B1F-B191-2E77E06ED61C}" type="slidenum">
              <a:rPr lang="ja-JP" altLang="en-US" smtClean="0"/>
              <a:pPr>
                <a:defRPr/>
              </a:pPr>
              <a:t>38</a:t>
            </a:fld>
            <a:endParaRPr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497B96-732F-4270-994E-0D9E03248036}" type="slidenum">
              <a:rPr lang="ja-JP" altLang="en-US" smtClean="0"/>
              <a:pPr fontAlgn="base">
                <a:spcBef>
                  <a:spcPct val="0"/>
                </a:spcBef>
                <a:spcAft>
                  <a:spcPct val="0"/>
                </a:spcAft>
                <a:defRPr/>
              </a:pPr>
              <a:t>4</a:t>
            </a:fld>
            <a:endParaRPr lang="ja-JP"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98AECF-7FBA-40C2-A766-BB42C612CA65}"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6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25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72087E-C299-4C6E-9DEE-79115AF6DF06}" type="slidenum">
              <a:rPr lang="ja-JP" altLang="en-US" smtClean="0"/>
              <a:pPr fontAlgn="base">
                <a:spcBef>
                  <a:spcPct val="0"/>
                </a:spcBef>
                <a:spcAft>
                  <a:spcPct val="0"/>
                </a:spcAft>
                <a:defRPr/>
              </a:pPr>
              <a:t>41</a:t>
            </a:fld>
            <a:endParaRPr lang="ja-JP"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7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49297A-E2DA-4708-BDEE-7845DE88A244}" type="slidenum">
              <a:rPr lang="ja-JP" altLang="en-US" smtClean="0"/>
              <a:pPr fontAlgn="base">
                <a:spcBef>
                  <a:spcPct val="0"/>
                </a:spcBef>
                <a:spcAft>
                  <a:spcPct val="0"/>
                </a:spcAft>
                <a:defRPr/>
              </a:pPr>
              <a:t>42</a:t>
            </a:fld>
            <a:endParaRPr lang="ja-JP"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8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4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0A07B93-6CF2-45F1-9699-8EAAC9456934}" type="slidenum">
              <a:rPr lang="ja-JP" altLang="en-US" smtClean="0"/>
              <a:pPr fontAlgn="base">
                <a:spcBef>
                  <a:spcPct val="0"/>
                </a:spcBef>
                <a:spcAft>
                  <a:spcPct val="0"/>
                </a:spcAft>
                <a:defRPr/>
              </a:pPr>
              <a:t>43</a:t>
            </a:fld>
            <a:endParaRPr lang="ja-JP"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9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56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AB7855-C67B-41FE-A445-E59B5D199B11}" type="slidenum">
              <a:rPr lang="ja-JP" altLang="en-US" smtClean="0"/>
              <a:pPr fontAlgn="base">
                <a:spcBef>
                  <a:spcPct val="0"/>
                </a:spcBef>
                <a:spcAft>
                  <a:spcPct val="0"/>
                </a:spcAft>
                <a:defRPr/>
              </a:pPr>
              <a:t>44</a:t>
            </a:fld>
            <a:endParaRPr lang="ja-JP"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0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66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4D84C-0CFE-4D76-A91B-CD1E751C8EAF}" type="slidenum">
              <a:rPr lang="ja-JP" altLang="en-US" smtClean="0"/>
              <a:pPr fontAlgn="base">
                <a:spcBef>
                  <a:spcPct val="0"/>
                </a:spcBef>
                <a:spcAft>
                  <a:spcPct val="0"/>
                </a:spcAft>
                <a:defRPr/>
              </a:pPr>
              <a:t>45</a:t>
            </a:fld>
            <a:endParaRPr lang="ja-JP"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1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77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60F4B-5058-4CB2-834C-8DD7CCA515DB}" type="slidenum">
              <a:rPr lang="ja-JP" altLang="en-US" smtClean="0"/>
              <a:pPr fontAlgn="base">
                <a:spcBef>
                  <a:spcPct val="0"/>
                </a:spcBef>
                <a:spcAft>
                  <a:spcPct val="0"/>
                </a:spcAft>
                <a:defRPr/>
              </a:pPr>
              <a:t>46</a:t>
            </a:fld>
            <a:endParaRPr lang="ja-JP" alt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2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87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8A061-6B0F-4350-944F-6B5D5FBFA99A}" type="slidenum">
              <a:rPr lang="ja-JP" altLang="en-US" smtClean="0"/>
              <a:pPr fontAlgn="base">
                <a:spcBef>
                  <a:spcPct val="0"/>
                </a:spcBef>
                <a:spcAft>
                  <a:spcPct val="0"/>
                </a:spcAft>
                <a:defRPr/>
              </a:pPr>
              <a:t>47</a:t>
            </a:fld>
            <a:endParaRPr lang="ja-JP"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97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0DADE9-3EC1-442A-BE62-C3D8A92367D9}" type="slidenum">
              <a:rPr lang="ja-JP" altLang="en-US" smtClean="0"/>
              <a:pPr fontAlgn="base">
                <a:spcBef>
                  <a:spcPct val="0"/>
                </a:spcBef>
                <a:spcAft>
                  <a:spcPct val="0"/>
                </a:spcAft>
                <a:defRPr/>
              </a:pPr>
              <a:t>48</a:t>
            </a:fld>
            <a:endParaRPr lang="ja-JP"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4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07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076924-5F25-4C9F-83B6-AC35EBBC5688}" type="slidenum">
              <a:rPr lang="ja-JP" altLang="en-US" smtClean="0"/>
              <a:pPr fontAlgn="base">
                <a:spcBef>
                  <a:spcPct val="0"/>
                </a:spcBef>
                <a:spcAft>
                  <a:spcPct val="0"/>
                </a:spcAft>
                <a:defRPr/>
              </a:pPr>
              <a:t>49</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AAEC3EE-F184-4640-95F2-86CA58A9C94C}" type="slidenum">
              <a:rPr lang="ja-JP" altLang="en-US" smtClean="0"/>
              <a:pPr>
                <a:defRPr/>
              </a:pPr>
              <a:t>5</a:t>
            </a:fld>
            <a:endParaRPr lang="ja-JP" alt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5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706D9490-E84D-4AF0-9573-BFACE2327925}" type="slidenum">
              <a:rPr lang="ja-JP" altLang="en-US" smtClean="0"/>
              <a:pPr>
                <a:defRPr/>
              </a:pPr>
              <a:t>50</a:t>
            </a:fld>
            <a:endParaRPr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6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8D257CB4-3C9E-47D6-AA26-850371DCD5F8}" type="slidenum">
              <a:rPr lang="ja-JP" altLang="en-US" smtClean="0"/>
              <a:pPr>
                <a:defRPr/>
              </a:pPr>
              <a:t>51</a:t>
            </a:fld>
            <a:endParaRPr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7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64F1A217-38E0-489A-89D6-030129AF6739}" type="slidenum">
              <a:rPr lang="ja-JP" altLang="en-US" smtClean="0"/>
              <a:pPr>
                <a:defRPr/>
              </a:pPr>
              <a:t>52</a:t>
            </a:fld>
            <a:endParaRPr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8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7DFD1DE-D798-448E-90A9-51D0BB6967DF}" type="slidenum">
              <a:rPr lang="ja-JP" altLang="en-US" smtClean="0"/>
              <a:pPr>
                <a:defRPr/>
              </a:pPr>
              <a:t>53</a:t>
            </a:fld>
            <a:endParaRPr lang="ja-JP"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9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A202F38B-7001-4472-83C3-39A81DB57351}" type="slidenum">
              <a:rPr lang="ja-JP" altLang="en-US" smtClean="0"/>
              <a:pPr>
                <a:defRPr/>
              </a:pPr>
              <a:t>54</a:t>
            </a:fld>
            <a:endParaRPr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1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2BACD1C2-1601-40A9-BA93-5DF3B1D6A963}" type="slidenum">
              <a:rPr lang="ja-JP" altLang="en-US" smtClean="0"/>
              <a:pPr>
                <a:defRPr/>
              </a:pPr>
              <a:t>55</a:t>
            </a:fld>
            <a:endParaRPr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2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5C0839ED-3F1B-429A-BEA2-4707B1A9E75A}" type="slidenum">
              <a:rPr lang="ja-JP" altLang="en-US" smtClean="0"/>
              <a:pPr>
                <a:defRPr/>
              </a:pPr>
              <a:t>56</a:t>
            </a:fld>
            <a:endParaRPr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3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F4D2AEBE-CD37-409B-A2E5-734B3CD8C42B}" type="slidenum">
              <a:rPr lang="ja-JP" altLang="en-US" smtClean="0"/>
              <a:pPr>
                <a:defRPr/>
              </a:pPr>
              <a:t>57</a:t>
            </a:fld>
            <a:endParaRPr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4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17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20B7B-1014-481F-9D0F-0C18A71B9A43}" type="slidenum">
              <a:rPr lang="ja-JP" altLang="en-US" smtClean="0"/>
              <a:pPr fontAlgn="base">
                <a:spcBef>
                  <a:spcPct val="0"/>
                </a:spcBef>
                <a:spcAft>
                  <a:spcPct val="0"/>
                </a:spcAft>
                <a:defRPr/>
              </a:pPr>
              <a:t>58</a:t>
            </a:fld>
            <a:endParaRPr lang="ja-JP"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5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28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C9BE98-2663-4AA9-B111-09386FA02757}" type="slidenum">
              <a:rPr lang="ja-JP" altLang="en-US" smtClean="0"/>
              <a:pPr fontAlgn="base">
                <a:spcBef>
                  <a:spcPct val="0"/>
                </a:spcBef>
                <a:spcAft>
                  <a:spcPct val="0"/>
                </a:spcAft>
                <a:defRPr/>
              </a:pPr>
              <a:t>59</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892B7DD-5BA0-462F-A625-8317AF979EE3}" type="slidenum">
              <a:rPr lang="ja-JP" altLang="en-US" smtClean="0"/>
              <a:pPr>
                <a:defRPr/>
              </a:pPr>
              <a:t>6</a:t>
            </a:fld>
            <a:endParaRPr lang="ja-JP" alt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6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38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2F7BBF-7932-4BF0-B64F-C4EC37788361}" type="slidenum">
              <a:rPr lang="ja-JP" altLang="en-US" smtClean="0"/>
              <a:pPr fontAlgn="base">
                <a:spcBef>
                  <a:spcPct val="0"/>
                </a:spcBef>
                <a:spcAft>
                  <a:spcPct val="0"/>
                </a:spcAft>
                <a:defRPr/>
              </a:pPr>
              <a:t>60</a:t>
            </a:fld>
            <a:endParaRPr lang="ja-JP"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7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48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99762C-23DA-4B09-BE10-D7A8D144630B}" type="slidenum">
              <a:rPr lang="ja-JP" altLang="en-US" smtClean="0"/>
              <a:pPr fontAlgn="base">
                <a:spcBef>
                  <a:spcPct val="0"/>
                </a:spcBef>
                <a:spcAft>
                  <a:spcPct val="0"/>
                </a:spcAft>
                <a:defRPr/>
              </a:pPr>
              <a:t>61</a:t>
            </a:fld>
            <a:endParaRPr lang="ja-JP" alt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8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58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03BC5C-6200-40C4-B428-0CA82283DE02}" type="slidenum">
              <a:rPr lang="ja-JP" altLang="en-US" smtClean="0"/>
              <a:pPr fontAlgn="base">
                <a:spcBef>
                  <a:spcPct val="0"/>
                </a:spcBef>
                <a:spcAft>
                  <a:spcPct val="0"/>
                </a:spcAft>
                <a:defRPr/>
              </a:pPr>
              <a:t>62</a:t>
            </a:fld>
            <a:endParaRPr lang="ja-JP" alt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79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69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119CB1-0634-41AF-8078-BE51FA841CF6}" type="slidenum">
              <a:rPr lang="ja-JP" altLang="en-US" smtClean="0"/>
              <a:pPr fontAlgn="base">
                <a:spcBef>
                  <a:spcPct val="0"/>
                </a:spcBef>
                <a:spcAft>
                  <a:spcPct val="0"/>
                </a:spcAft>
                <a:defRPr/>
              </a:pPr>
              <a:t>63</a:t>
            </a:fld>
            <a:endParaRPr lang="ja-JP"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0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79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E0C79D-532F-4485-B132-28B8DBC78999}" type="slidenum">
              <a:rPr lang="ja-JP" altLang="en-US" smtClean="0"/>
              <a:pPr fontAlgn="base">
                <a:spcBef>
                  <a:spcPct val="0"/>
                </a:spcBef>
                <a:spcAft>
                  <a:spcPct val="0"/>
                </a:spcAft>
                <a:defRPr/>
              </a:pPr>
              <a:t>64</a:t>
            </a:fld>
            <a:endParaRPr lang="ja-JP" alt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1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89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BE47CD-02CF-46B9-979F-6A12E421AB45}" type="slidenum">
              <a:rPr lang="ja-JP" altLang="en-US" smtClean="0"/>
              <a:pPr fontAlgn="base">
                <a:spcBef>
                  <a:spcPct val="0"/>
                </a:spcBef>
                <a:spcAft>
                  <a:spcPct val="0"/>
                </a:spcAft>
                <a:defRPr/>
              </a:pPr>
              <a:t>65</a:t>
            </a:fld>
            <a:endParaRPr lang="ja-JP" alt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2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6998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BA6A73-DFC1-4D00-88D7-302ECDF2156D}" type="slidenum">
              <a:rPr lang="ja-JP" altLang="en-US" smtClean="0"/>
              <a:pPr fontAlgn="base">
                <a:spcBef>
                  <a:spcPct val="0"/>
                </a:spcBef>
                <a:spcAft>
                  <a:spcPct val="0"/>
                </a:spcAft>
                <a:defRPr/>
              </a:pPr>
              <a:t>66</a:t>
            </a:fld>
            <a:endParaRPr lang="ja-JP"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3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101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141870-401E-41D8-84B8-1CA4618A00DB}" type="slidenum">
              <a:rPr lang="ja-JP" altLang="en-US" smtClean="0"/>
              <a:pPr fontAlgn="base">
                <a:spcBef>
                  <a:spcPct val="0"/>
                </a:spcBef>
                <a:spcAft>
                  <a:spcPct val="0"/>
                </a:spcAft>
                <a:defRPr/>
              </a:pPr>
              <a:t>67</a:t>
            </a:fld>
            <a:endParaRPr lang="ja-JP"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203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A058DB-B0AD-4B03-8757-D3E128095E35}" type="slidenum">
              <a:rPr lang="ja-JP" altLang="en-US" smtClean="0"/>
              <a:pPr fontAlgn="base">
                <a:spcBef>
                  <a:spcPct val="0"/>
                </a:spcBef>
                <a:spcAft>
                  <a:spcPct val="0"/>
                </a:spcAft>
                <a:defRPr/>
              </a:pPr>
              <a:t>68</a:t>
            </a:fld>
            <a:endParaRPr lang="ja-JP"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5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306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623504-3CBA-4886-8C4E-657187308E80}" type="slidenum">
              <a:rPr lang="ja-JP" altLang="en-US" smtClean="0"/>
              <a:pPr fontAlgn="base">
                <a:spcBef>
                  <a:spcPct val="0"/>
                </a:spcBef>
                <a:spcAft>
                  <a:spcPct val="0"/>
                </a:spcAft>
                <a:defRPr/>
              </a:pPr>
              <a:t>69</a:t>
            </a:fld>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B5DC1520-2CAC-4511-8DEA-19E70C67C48A}" type="slidenum">
              <a:rPr lang="ja-JP" altLang="en-US" smtClean="0"/>
              <a:pPr>
                <a:defRPr/>
              </a:pPr>
              <a:t>7</a:t>
            </a:fld>
            <a:endParaRPr lang="ja-JP" alt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6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408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0E9511-31E7-4A35-8A8D-9C497E23F43F}" type="slidenum">
              <a:rPr lang="ja-JP" altLang="en-US" smtClean="0"/>
              <a:pPr fontAlgn="base">
                <a:spcBef>
                  <a:spcPct val="0"/>
                </a:spcBef>
                <a:spcAft>
                  <a:spcPct val="0"/>
                </a:spcAft>
                <a:defRPr/>
              </a:pPr>
              <a:t>70</a:t>
            </a:fld>
            <a:endParaRPr lang="ja-JP"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00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D4182DB4-8FE5-4274-BF08-6232B311F5A1}" type="slidenum">
              <a:rPr lang="ja-JP" altLang="en-US" smtClean="0"/>
              <a:pPr>
                <a:defRPr/>
              </a:pPr>
              <a:t>71</a:t>
            </a:fld>
            <a:endParaRPr lang="ja-JP"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10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CD393A3-A791-4A66-A3E2-4C5D63B42BF4}" type="slidenum">
              <a:rPr lang="ja-JP" altLang="en-US" smtClean="0"/>
              <a:pPr>
                <a:defRPr/>
              </a:pPr>
              <a:t>72</a:t>
            </a:fld>
            <a:endParaRPr lang="ja-JP"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2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2EB086B1-4CFB-4C7E-B364-AB97A739BB41}" type="slidenum">
              <a:rPr lang="ja-JP" altLang="en-US" smtClean="0"/>
              <a:pPr>
                <a:defRPr/>
              </a:pPr>
              <a:t>73</a:t>
            </a:fld>
            <a:endParaRPr lang="ja-JP"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390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DB8080-E2B3-4AC6-BD96-BE023CFFE920}" type="slidenum">
              <a:rPr lang="ja-JP" altLang="en-US" smtClean="0"/>
              <a:pPr fontAlgn="base">
                <a:spcBef>
                  <a:spcPct val="0"/>
                </a:spcBef>
                <a:spcAft>
                  <a:spcPct val="0"/>
                </a:spcAft>
                <a:defRPr/>
              </a:pPr>
              <a:t>74</a:t>
            </a:fld>
            <a:endParaRPr lang="ja-JP" alt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4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5C60C7DD-EB14-49AF-9388-F5F9F4D1E6F3}" type="slidenum">
              <a:rPr lang="ja-JP" altLang="en-US" smtClean="0"/>
              <a:pPr>
                <a:defRPr/>
              </a:pPr>
              <a:t>75</a:t>
            </a:fld>
            <a:endParaRPr lang="ja-JP"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5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59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B6874E-EB46-4932-A3A4-0175BCAA5257}" type="slidenum">
              <a:rPr lang="ja-JP" altLang="en-US" smtClean="0"/>
              <a:pPr fontAlgn="base">
                <a:spcBef>
                  <a:spcPct val="0"/>
                </a:spcBef>
                <a:spcAft>
                  <a:spcPct val="0"/>
                </a:spcAft>
                <a:defRPr/>
              </a:pPr>
              <a:t>76</a:t>
            </a:fld>
            <a:endParaRPr lang="ja-JP" alt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61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698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DC157-A9EF-41CF-B6EB-9C76B963C804}" type="slidenum">
              <a:rPr lang="ja-JP" altLang="en-US" smtClean="0"/>
              <a:pPr fontAlgn="base">
                <a:spcBef>
                  <a:spcPct val="0"/>
                </a:spcBef>
                <a:spcAft>
                  <a:spcPct val="0"/>
                </a:spcAft>
                <a:defRPr/>
              </a:pPr>
              <a:t>77</a:t>
            </a:fld>
            <a:endParaRPr lang="ja-JP" alt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72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80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C99C56-ECE7-49FA-9CFB-FE9C2DA71DB8}" type="slidenum">
              <a:rPr lang="ja-JP" altLang="en-US" smtClean="0"/>
              <a:pPr fontAlgn="base">
                <a:spcBef>
                  <a:spcPct val="0"/>
                </a:spcBef>
                <a:spcAft>
                  <a:spcPct val="0"/>
                </a:spcAft>
                <a:defRPr/>
              </a:pPr>
              <a:t>78</a:t>
            </a:fld>
            <a:endParaRPr lang="ja-JP" alt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82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493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0C6103-D824-4C6C-9281-04284F0A5ECE}" type="slidenum">
              <a:rPr lang="ja-JP" altLang="en-US" smtClean="0"/>
              <a:pPr fontAlgn="base">
                <a:spcBef>
                  <a:spcPct val="0"/>
                </a:spcBef>
                <a:spcAft>
                  <a:spcPct val="0"/>
                </a:spcAft>
                <a:defRPr/>
              </a:pPr>
              <a:t>79</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914CECE-ECB3-45A8-A6BA-BE77D375FCDF}" type="slidenum">
              <a:rPr lang="ja-JP" altLang="en-US" smtClean="0"/>
              <a:pPr>
                <a:defRPr/>
              </a:pPr>
              <a:t>8</a:t>
            </a:fld>
            <a:endParaRPr lang="ja-JP" alt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92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90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5088A2-3F9E-43A3-BE3A-A68D8F84AEA3}" type="slidenum">
              <a:rPr lang="ja-JP" altLang="en-US" smtClean="0"/>
              <a:pPr fontAlgn="base">
                <a:spcBef>
                  <a:spcPct val="0"/>
                </a:spcBef>
                <a:spcAft>
                  <a:spcPct val="0"/>
                </a:spcAft>
                <a:defRPr/>
              </a:pPr>
              <a:t>80</a:t>
            </a:fld>
            <a:endParaRPr lang="ja-JP" alt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0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005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504F76-DC84-4031-AB48-4B2FC1E84673}" type="slidenum">
              <a:rPr lang="ja-JP" altLang="en-US" smtClean="0"/>
              <a:pPr fontAlgn="base">
                <a:spcBef>
                  <a:spcPct val="0"/>
                </a:spcBef>
                <a:spcAft>
                  <a:spcPct val="0"/>
                </a:spcAft>
                <a:defRPr/>
              </a:pPr>
              <a:t>81</a:t>
            </a:fld>
            <a:endParaRPr lang="ja-JP" alt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1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107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51DB0-9320-4EC8-A256-B12DA4EB615E}" type="slidenum">
              <a:rPr lang="ja-JP" altLang="en-US" smtClean="0"/>
              <a:pPr fontAlgn="base">
                <a:spcBef>
                  <a:spcPct val="0"/>
                </a:spcBef>
                <a:spcAft>
                  <a:spcPct val="0"/>
                </a:spcAft>
                <a:defRPr/>
              </a:pPr>
              <a:t>82</a:t>
            </a:fld>
            <a:endParaRPr lang="ja-JP" alt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23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210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8B2BBE-4549-42C3-80FF-6B3479FB02DE}" type="slidenum">
              <a:rPr lang="ja-JP" altLang="en-US" smtClean="0"/>
              <a:pPr fontAlgn="base">
                <a:spcBef>
                  <a:spcPct val="0"/>
                </a:spcBef>
                <a:spcAft>
                  <a:spcPct val="0"/>
                </a:spcAft>
                <a:defRPr/>
              </a:pPr>
              <a:t>83</a:t>
            </a:fld>
            <a:endParaRPr lang="ja-JP" alt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3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312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CD16B1-71B2-4CC5-A0ED-8BCDF1A312F9}" type="slidenum">
              <a:rPr lang="ja-JP" altLang="en-US" smtClean="0"/>
              <a:pPr fontAlgn="base">
                <a:spcBef>
                  <a:spcPct val="0"/>
                </a:spcBef>
                <a:spcAft>
                  <a:spcPct val="0"/>
                </a:spcAft>
                <a:defRPr/>
              </a:pPr>
              <a:t>84</a:t>
            </a:fld>
            <a:endParaRPr lang="ja-JP" alt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4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414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08976-CDC1-4D80-9C63-F1CD75738D90}" type="slidenum">
              <a:rPr lang="ja-JP" altLang="en-US" smtClean="0"/>
              <a:pPr fontAlgn="base">
                <a:spcBef>
                  <a:spcPct val="0"/>
                </a:spcBef>
                <a:spcAft>
                  <a:spcPct val="0"/>
                </a:spcAft>
                <a:defRPr/>
              </a:pPr>
              <a:t>85</a:t>
            </a:fld>
            <a:endParaRPr lang="ja-JP" alt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54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51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AD7271-F7B9-42DC-B34F-4F821F66E3EC}" type="slidenum">
              <a:rPr lang="ja-JP" altLang="en-US" smtClean="0"/>
              <a:pPr fontAlgn="base">
                <a:spcBef>
                  <a:spcPct val="0"/>
                </a:spcBef>
                <a:spcAft>
                  <a:spcPct val="0"/>
                </a:spcAft>
                <a:defRPr/>
              </a:pPr>
              <a:t>86</a:t>
            </a:fld>
            <a:endParaRPr lang="ja-JP" alt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6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619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E0C8A7-C5D2-40D7-BE30-05733298BC27}" type="slidenum">
              <a:rPr lang="ja-JP" altLang="en-US" smtClean="0"/>
              <a:pPr fontAlgn="base">
                <a:spcBef>
                  <a:spcPct val="0"/>
                </a:spcBef>
                <a:spcAft>
                  <a:spcPct val="0"/>
                </a:spcAft>
                <a:defRPr/>
              </a:pPr>
              <a:t>87</a:t>
            </a:fld>
            <a:endParaRPr lang="ja-JP" alt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7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D6BC34E7-18C7-4ED0-8B58-E2DA06B41723}" type="slidenum">
              <a:rPr lang="ja-JP" altLang="en-US" smtClean="0"/>
              <a:pPr>
                <a:defRPr/>
              </a:pPr>
              <a:t>88</a:t>
            </a:fld>
            <a:endParaRPr lang="ja-JP"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8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FFE6D74A-AE9E-46A5-8F81-A6827F3458D6}" type="slidenum">
              <a:rPr lang="ja-JP" altLang="en-US" smtClean="0"/>
              <a:pPr>
                <a:defRPr/>
              </a:pPr>
              <a:t>89</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2C84D1-4DF1-4B4B-BD3A-25C286D29CC2}" type="slidenum">
              <a:rPr lang="ja-JP" altLang="en-US" smtClean="0"/>
              <a:pPr fontAlgn="base">
                <a:spcBef>
                  <a:spcPct val="0"/>
                </a:spcBef>
                <a:spcAft>
                  <a:spcPct val="0"/>
                </a:spcAft>
                <a:defRPr/>
              </a:pPr>
              <a:t>9</a:t>
            </a:fld>
            <a:endParaRPr lang="ja-JP" alt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9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722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E24B5-D34E-4485-83B5-9FE5094C768B}" type="slidenum">
              <a:rPr lang="ja-JP" altLang="en-US" smtClean="0"/>
              <a:pPr fontAlgn="base">
                <a:spcBef>
                  <a:spcPct val="0"/>
                </a:spcBef>
                <a:spcAft>
                  <a:spcPct val="0"/>
                </a:spcAft>
                <a:defRPr/>
              </a:pPr>
              <a:t>90</a:t>
            </a:fld>
            <a:endParaRPr lang="ja-JP" alt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0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360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A5DC64-286E-4F3C-B1B5-A01CB860CA6A}" type="slidenum">
              <a:rPr lang="ja-JP" altLang="en-US" smtClean="0"/>
              <a:pPr fontAlgn="base">
                <a:spcBef>
                  <a:spcPct val="0"/>
                </a:spcBef>
                <a:spcAft>
                  <a:spcPct val="0"/>
                </a:spcAft>
                <a:defRPr/>
              </a:pPr>
              <a:t>91</a:t>
            </a:fld>
            <a:endParaRPr lang="ja-JP" alt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1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5462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5F3A9F-9AA4-4512-AA5C-2B63FD9968B4}" type="slidenum">
              <a:rPr lang="ja-JP" altLang="en-US" smtClean="0"/>
              <a:pPr fontAlgn="base">
                <a:spcBef>
                  <a:spcPct val="0"/>
                </a:spcBef>
                <a:spcAft>
                  <a:spcPct val="0"/>
                </a:spcAft>
                <a:defRPr/>
              </a:pPr>
              <a:t>92</a:t>
            </a:fld>
            <a:endParaRPr lang="ja-JP" alt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2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9268"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78EC2-D832-4DD3-A2D0-596EF338E416}" type="slidenum">
              <a:rPr lang="ja-JP" altLang="en-US" smtClean="0"/>
              <a:pPr fontAlgn="base">
                <a:spcBef>
                  <a:spcPct val="0"/>
                </a:spcBef>
                <a:spcAft>
                  <a:spcPct val="0"/>
                </a:spcAft>
                <a:defRPr/>
              </a:pPr>
              <a:t>93</a:t>
            </a:fld>
            <a:endParaRPr lang="ja-JP" alt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2340"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24B631-2C48-42A9-BAA3-4BF2FA01A439}" type="slidenum">
              <a:rPr lang="ja-JP" altLang="en-US" smtClean="0"/>
              <a:pPr fontAlgn="base">
                <a:spcBef>
                  <a:spcPct val="0"/>
                </a:spcBef>
                <a:spcAft>
                  <a:spcPct val="0"/>
                </a:spcAft>
                <a:defRPr/>
              </a:pPr>
              <a:t>94</a:t>
            </a:fld>
            <a:endParaRPr lang="ja-JP" alt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4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336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E74AE4-D603-411E-96C0-56ED322B09E2}" type="slidenum">
              <a:rPr lang="ja-JP" altLang="en-US" smtClean="0"/>
              <a:pPr fontAlgn="base">
                <a:spcBef>
                  <a:spcPct val="0"/>
                </a:spcBef>
                <a:spcAft>
                  <a:spcPct val="0"/>
                </a:spcAft>
                <a:defRPr/>
              </a:pPr>
              <a:t>95</a:t>
            </a:fld>
            <a:endParaRPr lang="ja-JP" alt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5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029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B227A5-9350-46B5-AFE0-50B90BD418A6}" type="slidenum">
              <a:rPr lang="ja-JP" altLang="en-US" smtClean="0"/>
              <a:pPr fontAlgn="base">
                <a:spcBef>
                  <a:spcPct val="0"/>
                </a:spcBef>
                <a:spcAft>
                  <a:spcPct val="0"/>
                </a:spcAft>
                <a:defRPr/>
              </a:pPr>
              <a:t>96</a:t>
            </a:fld>
            <a:endParaRPr lang="ja-JP" alt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6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41316"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778E4-325C-499E-92ED-2F34909735D7}" type="slidenum">
              <a:rPr lang="ja-JP" altLang="en-US" smtClean="0"/>
              <a:pPr fontAlgn="base">
                <a:spcBef>
                  <a:spcPct val="0"/>
                </a:spcBef>
                <a:spcAft>
                  <a:spcPct val="0"/>
                </a:spcAft>
                <a:defRPr/>
              </a:pPr>
              <a:t>97</a:t>
            </a:fld>
            <a:endParaRPr lang="ja-JP" alt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7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 name="スライド番号プレースホルダ 3"/>
          <p:cNvSpPr>
            <a:spLocks noGrp="1"/>
          </p:cNvSpPr>
          <p:nvPr>
            <p:ph type="sldNum" sz="quarter" idx="5"/>
          </p:nvPr>
        </p:nvSpPr>
        <p:spPr/>
        <p:txBody>
          <a:bodyPr/>
          <a:lstStyle/>
          <a:p>
            <a:pPr>
              <a:defRPr/>
            </a:pPr>
            <a:fld id="{828FA088-ABD3-45B5-B41A-7118AC5FADED}" type="slidenum">
              <a:rPr lang="ja-JP" altLang="en-US" smtClean="0"/>
              <a:pPr>
                <a:defRPr/>
              </a:pPr>
              <a:t>98</a:t>
            </a:fld>
            <a:endParaRPr lang="ja-JP"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8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8244"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3868B9-8511-42CC-BB8B-20CE98EC10CB}" type="slidenum">
              <a:rPr lang="ja-JP" altLang="en-US" smtClean="0"/>
              <a:pPr fontAlgn="base">
                <a:spcBef>
                  <a:spcPct val="0"/>
                </a:spcBef>
                <a:spcAft>
                  <a:spcPct val="0"/>
                </a:spcAft>
                <a:defRPr/>
              </a:pPr>
              <a:t>99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a:defRPr/>
            </a:pPr>
            <a:fld id="{A9BF2B24-E77C-4D76-9A2B-B2A6434FCFE8}"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2A7C07-B1E2-4A7C-9858-9E3C909C0360}" type="datetimeFigureOut">
              <a:rPr kumimoji="1" lang="ja-JP" altLang="en-US" smtClean="0"/>
              <a:pPr/>
              <a:t>2010/6/9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092B0E2-3CC4-420C-9E36-99D13AC3F49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A7C07-B1E2-4A7C-9858-9E3C909C0360}" type="datetimeFigureOut">
              <a:rPr kumimoji="1" lang="ja-JP" altLang="en-US" smtClean="0"/>
              <a:pPr/>
              <a:t>2010/6/9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92B0E2-3CC4-420C-9E36-99D13AC3F49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11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twitter.com/"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mp.jp/~sugimoto/mixiGrap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mazon.co.jp/gp/reader/4163724001/ref=sib_dp_pt#reader-li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sns.tvnews.j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www.openpne.jp/" TargetMode="External"/><Relationship Id="rId5" Type="http://schemas.openxmlformats.org/officeDocument/2006/relationships/hyperlink" Target="http://sns.fc2.com/" TargetMode="Externa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mainichi.jp/area/kanagawa/news/20080508ddlk14040185000c.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mazon.co.jp/gp/product/images/4826901550/ref=dp_image_z_0?ie=UTF8&amp;n=465392&amp;s=book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amazon.co.jp/gp/reader/4334035612/ref=sib_dp_pt#reader-link"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stanleymilgram.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www.amazon.co.jp/gp/product/images/4062143232/sr=1-1/qid=1274254360/ref=dp_otherviews_1?ie=UTF8&amp;s=books&amp;img=1&amp;qid=1274254360&amp;sr=1-1"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hyperlink" Target="http://www.amazon.co.jp/gp/product/images/4062143240/ref=dp_image_0?ie=UTF8&amp;n=465392&amp;s=books" TargetMode="Externa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mallworld.columbia.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d.hatena.ne.jp/keyword/%A5%B9%A5%B1%A1%BC%A5%EB%A5%D5%A5%EA%A1%BC%A5%CD%A5%C3%A5%C8%A5%EF%A1%BC%A5%AF"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59.jpe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hemesh.larc.nasa.gov/Lectures/OldColloq/WattsColloquiu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ctrTitle"/>
          </p:nvPr>
        </p:nvSpPr>
        <p:spPr/>
        <p:txBody>
          <a:bodyPr>
            <a:normAutofit fontScale="90000"/>
          </a:bodyPr>
          <a:lstStyle/>
          <a:p>
            <a:r>
              <a:rPr lang="ja-JP" altLang="en-US" smtClean="0"/>
              <a:t>ソーシャルネットワークを</a:t>
            </a:r>
            <a:r>
              <a:rPr lang="en-US" altLang="ja-JP" smtClean="0"/>
              <a:t/>
            </a:r>
            <a:br>
              <a:rPr lang="en-US" altLang="ja-JP" smtClean="0"/>
            </a:br>
            <a:r>
              <a:rPr lang="ja-JP" altLang="en-US" smtClean="0"/>
              <a:t>知識ネットワークに変える</a:t>
            </a:r>
            <a:r>
              <a:rPr lang="en-US" altLang="ja-JP" smtClean="0"/>
              <a:t/>
            </a:r>
            <a:br>
              <a:rPr lang="en-US" altLang="ja-JP" smtClean="0"/>
            </a:br>
            <a:r>
              <a:rPr lang="ja-JP" altLang="en-US" sz="4000" smtClean="0"/>
              <a:t>～</a:t>
            </a:r>
            <a:r>
              <a:rPr lang="ja-JP" altLang="en-US" sz="3200" smtClean="0"/>
              <a:t>人脈から情報や知恵を得る方法論～</a:t>
            </a:r>
            <a:endParaRPr lang="ja-JP" altLang="en-US" smtClean="0"/>
          </a:p>
        </p:txBody>
      </p:sp>
      <p:sp>
        <p:nvSpPr>
          <p:cNvPr id="3" name="サブタイトル 2"/>
          <p:cNvSpPr>
            <a:spLocks noGrp="1"/>
          </p:cNvSpPr>
          <p:nvPr>
            <p:ph type="subTitle" idx="1"/>
          </p:nvPr>
        </p:nvSpPr>
        <p:spPr/>
        <p:txBody>
          <a:bodyPr/>
          <a:lstStyle/>
          <a:p>
            <a:pPr>
              <a:buFont typeface="Arial" charset="0"/>
              <a:buNone/>
              <a:defRPr/>
            </a:pPr>
            <a:r>
              <a:rPr lang="ja-JP" altLang="en-US" dirty="0" smtClean="0"/>
              <a:t>デジタルハリウッド大学</a:t>
            </a:r>
            <a:endParaRPr lang="en-US" altLang="ja-JP" dirty="0" smtClean="0"/>
          </a:p>
          <a:p>
            <a:pPr>
              <a:buFont typeface="Arial" charset="0"/>
              <a:buNone/>
              <a:defRPr/>
            </a:pPr>
            <a:r>
              <a:rPr lang="ja-JP" altLang="en-US" dirty="0" smtClean="0"/>
              <a:t>リサーチ＆プランニング</a:t>
            </a:r>
            <a:endParaRPr lang="en-US" altLang="ja-JP" dirty="0" smtClean="0"/>
          </a:p>
          <a:p>
            <a:pPr>
              <a:buFont typeface="Arial" charset="0"/>
              <a:buNone/>
              <a:defRPr/>
            </a:pPr>
            <a:r>
              <a:rPr lang="ja-JP" altLang="en-US" dirty="0" smtClean="0"/>
              <a:t>第</a:t>
            </a:r>
            <a:r>
              <a:rPr lang="en-US" altLang="ja-JP" dirty="0" smtClean="0"/>
              <a:t>7</a:t>
            </a:r>
            <a:r>
              <a:rPr lang="ja-JP" altLang="en-US" dirty="0" smtClean="0"/>
              <a:t>回</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ja-JP" altLang="en-US" smtClean="0"/>
              <a:t>弱い紐帯の理論</a:t>
            </a:r>
          </a:p>
        </p:txBody>
      </p:sp>
      <p:sp>
        <p:nvSpPr>
          <p:cNvPr id="12291" name="コンテンツ プレースホルダ 2"/>
          <p:cNvSpPr>
            <a:spLocks noGrp="1"/>
          </p:cNvSpPr>
          <p:nvPr>
            <p:ph sz="half" idx="1"/>
          </p:nvPr>
        </p:nvSpPr>
        <p:spPr/>
        <p:txBody>
          <a:bodyPr/>
          <a:lstStyle/>
          <a:p>
            <a:pPr eaLnBrk="1" hangingPunct="1"/>
            <a:r>
              <a:rPr lang="ja-JP" altLang="en-US" smtClean="0"/>
              <a:t>いつもは</a:t>
            </a:r>
            <a:r>
              <a:rPr lang="ja-JP" altLang="en-US" smtClean="0">
                <a:solidFill>
                  <a:srgbClr val="FF0000"/>
                </a:solidFill>
              </a:rPr>
              <a:t>あまり密接につながっていない知人</a:t>
            </a:r>
            <a:r>
              <a:rPr lang="ja-JP" altLang="en-US" smtClean="0"/>
              <a:t>を通して、有用な情報がもたらされるという理論。異なる環境にいて、異なる価値観を持ち、関係も深くはない友人知人が、普段と違った貴重な情報や関係接点をもたらす。</a:t>
            </a:r>
          </a:p>
        </p:txBody>
      </p:sp>
      <p:pic>
        <p:nvPicPr>
          <p:cNvPr id="12292" name="コンテンツ プレースホルダ 4" descr="31NWjKldeHL__SS500_.jpg"/>
          <p:cNvPicPr>
            <a:picLocks noGrp="1" noChangeAspect="1"/>
          </p:cNvPicPr>
          <p:nvPr>
            <p:ph sz="half" idx="2"/>
          </p:nvPr>
        </p:nvPicPr>
        <p:blipFill>
          <a:blip r:embed="rId3" cstate="print"/>
          <a:srcRect/>
          <a:stretch>
            <a:fillRect/>
          </a:stretch>
        </p:blipFill>
        <p:spPr>
          <a:xfrm>
            <a:off x="4429125" y="1643063"/>
            <a:ext cx="4525963" cy="4525962"/>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66563" name="コンテンツ プレースホルダ 4" descr="51E21RYD7Q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66564" name="コンテンツ プレースホルダ 3"/>
          <p:cNvSpPr>
            <a:spLocks noGrp="1"/>
          </p:cNvSpPr>
          <p:nvPr>
            <p:ph sz="half" idx="2"/>
          </p:nvPr>
        </p:nvSpPr>
        <p:spPr/>
        <p:txBody>
          <a:bodyPr/>
          <a:lstStyle/>
          <a:p>
            <a:pPr eaLnBrk="1" hangingPunct="1"/>
            <a:r>
              <a:rPr lang="ja-JP" altLang="en-US" smtClean="0"/>
              <a:t>「リサイクル」のための「リサイクル」をやめ、本当の環境を考えるときだ。分離工学の権威が日本社会のタブーに挑み、常識を覆した衝撃の書き下ろし。</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7587" name="コンテンツ プレースホルダ 4" descr="51FFZTCBK6L__SS500_.jpg"/>
          <p:cNvPicPr>
            <a:picLocks noGrp="1" noChangeAspect="1"/>
          </p:cNvPicPr>
          <p:nvPr>
            <p:ph sz="half" idx="1"/>
          </p:nvPr>
        </p:nvPicPr>
        <p:blipFill>
          <a:blip r:embed="rId3" cstate="print"/>
          <a:srcRect/>
          <a:stretch>
            <a:fillRect/>
          </a:stretch>
        </p:blipFill>
        <p:spPr>
          <a:xfrm>
            <a:off x="0" y="1831975"/>
            <a:ext cx="5026025" cy="5026025"/>
          </a:xfrm>
        </p:spPr>
      </p:pic>
      <p:sp>
        <p:nvSpPr>
          <p:cNvPr id="67588" name="コンテンツ プレースホルダ 3"/>
          <p:cNvSpPr>
            <a:spLocks noGrp="1"/>
          </p:cNvSpPr>
          <p:nvPr>
            <p:ph sz="half" idx="2"/>
          </p:nvPr>
        </p:nvSpPr>
        <p:spPr/>
        <p:txBody>
          <a:bodyPr/>
          <a:lstStyle/>
          <a:p>
            <a:pPr eaLnBrk="1" hangingPunct="1"/>
            <a:r>
              <a:rPr lang="ja-JP" altLang="en-US" smtClean="0"/>
              <a:t>ペットボトルと紙のリサイクルが、かえって環境を汚している</a:t>
            </a:r>
            <a:r>
              <a:rPr lang="en-US" altLang="ja-JP" smtClean="0"/>
              <a:t>? </a:t>
            </a:r>
            <a:r>
              <a:rPr lang="ja-JP" altLang="en-US" smtClean="0"/>
              <a:t>リサイクル運動の理想と現実を具体的な数字をあげながら解説する。環境をこれ以上悪化させないための新しい</a:t>
            </a:r>
            <a:r>
              <a:rPr lang="en-US" altLang="ja-JP" smtClean="0"/>
              <a:t>7</a:t>
            </a:r>
            <a:r>
              <a:rPr lang="ja-JP" altLang="en-US" smtClean="0"/>
              <a:t>つの提言。</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8611" name="コンテンツ プレースホルダ 4" descr="51R7lTaiX8L__SS500_.jpg"/>
          <p:cNvPicPr>
            <a:picLocks noGrp="1" noChangeAspect="1"/>
          </p:cNvPicPr>
          <p:nvPr>
            <p:ph sz="half" idx="1"/>
          </p:nvPr>
        </p:nvPicPr>
        <p:blipFill>
          <a:blip r:embed="rId3" cstate="print"/>
          <a:srcRect/>
          <a:stretch>
            <a:fillRect/>
          </a:stretch>
        </p:blipFill>
        <p:spPr>
          <a:xfrm>
            <a:off x="-214313" y="1357313"/>
            <a:ext cx="5238751" cy="5240337"/>
          </a:xfrm>
        </p:spPr>
      </p:pic>
      <p:sp>
        <p:nvSpPr>
          <p:cNvPr id="68612" name="コンテンツ プレースホルダ 3"/>
          <p:cNvSpPr>
            <a:spLocks noGrp="1"/>
          </p:cNvSpPr>
          <p:nvPr>
            <p:ph sz="half" idx="2"/>
          </p:nvPr>
        </p:nvSpPr>
        <p:spPr/>
        <p:txBody>
          <a:bodyPr/>
          <a:lstStyle/>
          <a:p>
            <a:pPr eaLnBrk="1" hangingPunct="1"/>
            <a:r>
              <a:rPr lang="ja-JP" altLang="en-US" smtClean="0"/>
              <a:t>ペットボトルは、リサイクルより燃やして発電が正しい。温暖化から水・食料にいたるまで知られざる事実と地球に正しい生活マニュアルを一挙公開。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9635" name="コンテンツ プレースホルダ 4" descr="41T2Bieq6avL__SS500_.jpg"/>
          <p:cNvPicPr>
            <a:picLocks noGrp="1" noChangeAspect="1"/>
          </p:cNvPicPr>
          <p:nvPr>
            <p:ph sz="half" idx="1"/>
          </p:nvPr>
        </p:nvPicPr>
        <p:blipFill>
          <a:blip r:embed="rId3" cstate="print"/>
          <a:srcRect/>
          <a:stretch>
            <a:fillRect/>
          </a:stretch>
        </p:blipFill>
        <p:spPr>
          <a:xfrm>
            <a:off x="-214313" y="1500188"/>
            <a:ext cx="5095876" cy="5097462"/>
          </a:xfrm>
        </p:spPr>
      </p:pic>
      <p:sp>
        <p:nvSpPr>
          <p:cNvPr id="69636" name="コンテンツ プレースホルダ 3"/>
          <p:cNvSpPr>
            <a:spLocks noGrp="1"/>
          </p:cNvSpPr>
          <p:nvPr>
            <p:ph sz="half" idx="2"/>
          </p:nvPr>
        </p:nvSpPr>
        <p:spPr/>
        <p:txBody>
          <a:bodyPr>
            <a:normAutofit lnSpcReduction="10000"/>
          </a:bodyPr>
          <a:lstStyle/>
          <a:p>
            <a:pPr eaLnBrk="1" hangingPunct="1"/>
            <a:r>
              <a:rPr lang="ja-JP" altLang="en-US" sz="2400" smtClean="0"/>
              <a:t>「割り箸が森林を破壊する」という言説がまかり通る日本。その論拠は「使い捨てだから」だという。でも、本当に割り箸は環境破壊の元凶なのだろうか</a:t>
            </a:r>
            <a:r>
              <a:rPr lang="en-US" altLang="ja-JP" sz="2400" smtClean="0"/>
              <a:t>?</a:t>
            </a:r>
            <a:r>
              <a:rPr lang="ja-JP" altLang="en-US" sz="2400" smtClean="0"/>
              <a:t>森を守る割り箸の役割に光を当て、自称エコロジストの独善的な論理を検証する。最も身近な木材から、中国の森林問題やヨーロッパの木材生産、はたまた日本の森と林業の未来について考える。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0659" name="コンテンツ プレースホルダ 4" descr="518a0iUtXuL__SS500_.jpg"/>
          <p:cNvPicPr>
            <a:picLocks noGrp="1" noChangeAspect="1"/>
          </p:cNvPicPr>
          <p:nvPr>
            <p:ph sz="half" idx="1"/>
          </p:nvPr>
        </p:nvPicPr>
        <p:blipFill>
          <a:blip r:embed="rId3" cstate="print"/>
          <a:srcRect/>
          <a:stretch>
            <a:fillRect/>
          </a:stretch>
        </p:blipFill>
        <p:spPr>
          <a:xfrm>
            <a:off x="-142875" y="1571625"/>
            <a:ext cx="5072063" cy="5072063"/>
          </a:xfrm>
        </p:spPr>
      </p:pic>
      <p:sp>
        <p:nvSpPr>
          <p:cNvPr id="70660" name="コンテンツ プレースホルダ 3"/>
          <p:cNvSpPr>
            <a:spLocks noGrp="1"/>
          </p:cNvSpPr>
          <p:nvPr>
            <p:ph sz="half" idx="2"/>
          </p:nvPr>
        </p:nvSpPr>
        <p:spPr/>
        <p:txBody>
          <a:bodyPr>
            <a:normAutofit fontScale="92500"/>
          </a:bodyPr>
          <a:lstStyle/>
          <a:p>
            <a:pPr eaLnBrk="1" hangingPunct="1"/>
            <a:r>
              <a:rPr lang="ja-JP" altLang="en-US" sz="2400" smtClean="0"/>
              <a:t>「割り箸」の歴史や文化について紹介しながら、著者らが取り組む間伐材製の「樹恩</a:t>
            </a:r>
            <a:r>
              <a:rPr lang="en-US" altLang="ja-JP" sz="2400" smtClean="0"/>
              <a:t>(</a:t>
            </a:r>
            <a:r>
              <a:rPr lang="ja-JP" altLang="en-US" sz="2400" smtClean="0"/>
              <a:t>じゅおん</a:t>
            </a:r>
            <a:r>
              <a:rPr lang="en-US" altLang="ja-JP" sz="2400" smtClean="0"/>
              <a:t>)</a:t>
            </a:r>
            <a:r>
              <a:rPr lang="ja-JP" altLang="en-US" sz="2400" smtClean="0"/>
              <a:t>割り箸」について、詳しく取り上げている。</a:t>
            </a:r>
            <a:br>
              <a:rPr lang="ja-JP" altLang="en-US" sz="2400" smtClean="0"/>
            </a:br>
            <a:r>
              <a:rPr lang="ja-JP" altLang="en-US" sz="2400" smtClean="0"/>
              <a:t>「樹恩割り箸」は、日本の森林を守るために間伐材・国産材を使うこと、障害者の仕事づくりに貢献すること、食堂の排水を減らすことを目的に</a:t>
            </a:r>
            <a:r>
              <a:rPr lang="en-US" altLang="ja-JP" sz="2400" smtClean="0"/>
              <a:t>1998</a:t>
            </a:r>
            <a:r>
              <a:rPr lang="ja-JP" altLang="en-US" sz="2400" smtClean="0"/>
              <a:t>年から大学生協食堂を中心に行ってきた取り組みです。</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1683" name="コンテンツ プレースホルダ 4" descr="56969513.jpg"/>
          <p:cNvPicPr>
            <a:picLocks noGrp="1" noChangeAspect="1"/>
          </p:cNvPicPr>
          <p:nvPr>
            <p:ph sz="half" idx="1"/>
          </p:nvPr>
        </p:nvPicPr>
        <p:blipFill>
          <a:blip r:embed="rId3" cstate="print"/>
          <a:srcRect/>
          <a:stretch>
            <a:fillRect/>
          </a:stretch>
        </p:blipFill>
        <p:spPr>
          <a:xfrm>
            <a:off x="857250" y="1500188"/>
            <a:ext cx="3405188" cy="5016500"/>
          </a:xfrm>
        </p:spPr>
      </p:pic>
      <p:sp>
        <p:nvSpPr>
          <p:cNvPr id="71684" name="コンテンツ プレースホルダ 3"/>
          <p:cNvSpPr>
            <a:spLocks noGrp="1"/>
          </p:cNvSpPr>
          <p:nvPr>
            <p:ph sz="half" idx="2"/>
          </p:nvPr>
        </p:nvSpPr>
        <p:spPr/>
        <p:txBody>
          <a:bodyPr/>
          <a:lstStyle/>
          <a:p>
            <a:pPr eaLnBrk="1" hangingPunct="1"/>
            <a:r>
              <a:rPr lang="ja-JP" altLang="en-US" sz="2400" smtClean="0"/>
              <a:t>金儲けの欲望が、地球環境を守る。</a:t>
            </a:r>
            <a:br>
              <a:rPr lang="ja-JP" altLang="en-US" sz="2400" smtClean="0"/>
            </a:br>
            <a:r>
              <a:rPr lang="ja-JP" altLang="en-US" sz="2400" smtClean="0"/>
              <a:t>世界経済のルールが変わりつつ</a:t>
            </a:r>
            <a:br>
              <a:rPr lang="ja-JP" altLang="en-US" sz="2400" smtClean="0"/>
            </a:br>
            <a:r>
              <a:rPr lang="ja-JP" altLang="en-US" sz="2400" smtClean="0"/>
              <a:t>あることに、気づいていますか</a:t>
            </a:r>
            <a:r>
              <a:rPr lang="en-US" altLang="ja-JP" sz="2400" smtClean="0"/>
              <a:t>?</a:t>
            </a:r>
            <a:br>
              <a:rPr lang="en-US" altLang="ja-JP" sz="2400" smtClean="0"/>
            </a:br>
            <a:r>
              <a:rPr lang="ja-JP" altLang="en-US" sz="2400" smtClean="0"/>
              <a:t>「二酸化炭素」で金儲けを狙う人たちが世界にいる。日本政府のマネーが狙われる。しかし、その金儲けの欲望が地球環境を守る。</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2707" name="コンテンツ プレースホルダ 4" descr="518IO5b3IyL__SS500_.jpg"/>
          <p:cNvPicPr>
            <a:picLocks noGrp="1" noChangeAspect="1"/>
          </p:cNvPicPr>
          <p:nvPr>
            <p:ph sz="half" idx="1"/>
          </p:nvPr>
        </p:nvPicPr>
        <p:blipFill>
          <a:blip r:embed="rId3" cstate="print"/>
          <a:srcRect/>
          <a:stretch>
            <a:fillRect/>
          </a:stretch>
        </p:blipFill>
        <p:spPr>
          <a:xfrm>
            <a:off x="0" y="1714500"/>
            <a:ext cx="4495800" cy="4495800"/>
          </a:xfrm>
        </p:spPr>
      </p:pic>
      <p:sp>
        <p:nvSpPr>
          <p:cNvPr id="72708" name="コンテンツ プレースホルダ 3"/>
          <p:cNvSpPr>
            <a:spLocks noGrp="1"/>
          </p:cNvSpPr>
          <p:nvPr>
            <p:ph sz="half" idx="2"/>
          </p:nvPr>
        </p:nvSpPr>
        <p:spPr>
          <a:xfrm>
            <a:off x="4000500" y="1600200"/>
            <a:ext cx="4929188" cy="4525963"/>
          </a:xfrm>
        </p:spPr>
        <p:txBody>
          <a:bodyPr>
            <a:normAutofit lnSpcReduction="10000"/>
          </a:bodyPr>
          <a:lstStyle/>
          <a:p>
            <a:pPr eaLnBrk="1" hangingPunct="1"/>
            <a:r>
              <a:rPr lang="ja-JP" altLang="en-US" sz="2400" smtClean="0"/>
              <a:t>地球温暖化が騒がれいる。しかし、その温暖化はあくまでも予想でしかない。にもかかわらず、日本では毎年一兆円もの予算が温暖化対策に使われている。一方、中国、アメリカは二酸化炭素をばら撒き、開発途上国は開発優先、そして</a:t>
            </a:r>
            <a:r>
              <a:rPr lang="en-US" altLang="ja-JP" sz="2400" smtClean="0"/>
              <a:t>EU</a:t>
            </a:r>
            <a:r>
              <a:rPr lang="ja-JP" altLang="en-US" sz="2400" smtClean="0"/>
              <a:t>は二酸化炭素削減を外交手段としている。日本だけが、くそ真面目に温暖化対策をしているのだ。はたして、本当に地球は温暖化しているのか、そして誰が得しているのか</a:t>
            </a:r>
            <a:r>
              <a:rPr lang="en-US" altLang="ja-JP" sz="2400" smtClean="0"/>
              <a:t>? </a:t>
            </a:r>
            <a:r>
              <a:rPr lang="ja-JP" altLang="en-US" sz="2400" smtClean="0"/>
              <a:t>その真実を明らかにする。 </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3731" name="コンテンツ プレースホルダ 4" descr="51m-tSlnVCL__SS400_.jpg"/>
          <p:cNvPicPr>
            <a:picLocks noGrp="1" noChangeAspect="1"/>
          </p:cNvPicPr>
          <p:nvPr>
            <p:ph sz="half" idx="1"/>
          </p:nvPr>
        </p:nvPicPr>
        <p:blipFill>
          <a:blip r:embed="rId3" cstate="print"/>
          <a:srcRect/>
          <a:stretch>
            <a:fillRect/>
          </a:stretch>
        </p:blipFill>
        <p:spPr>
          <a:xfrm>
            <a:off x="-428625" y="1428750"/>
            <a:ext cx="5286375" cy="5286375"/>
          </a:xfrm>
        </p:spPr>
      </p:pic>
      <p:sp>
        <p:nvSpPr>
          <p:cNvPr id="73732" name="コンテンツ プレースホルダ 3"/>
          <p:cNvSpPr>
            <a:spLocks noGrp="1"/>
          </p:cNvSpPr>
          <p:nvPr>
            <p:ph sz="half" idx="2"/>
          </p:nvPr>
        </p:nvSpPr>
        <p:spPr/>
        <p:txBody>
          <a:bodyPr/>
          <a:lstStyle/>
          <a:p>
            <a:pPr eaLnBrk="1" hangingPunct="1"/>
            <a:r>
              <a:rPr lang="ja-JP" altLang="en-US" smtClean="0"/>
              <a:t>地球温暖化を巡ってヒートアップするばかりの人々をクールの粉砕。</a:t>
            </a:r>
            <a:r>
              <a:rPr lang="en-US" altLang="ja-JP" smtClean="0"/>
              <a:t>『</a:t>
            </a:r>
            <a:r>
              <a:rPr lang="ja-JP" altLang="en-US" smtClean="0"/>
              <a:t>環境危険をあおってはいけない</a:t>
            </a:r>
            <a:r>
              <a:rPr lang="en-US" altLang="ja-JP" smtClean="0"/>
              <a:t>』</a:t>
            </a:r>
            <a:r>
              <a:rPr lang="ja-JP" altLang="en-US" smtClean="0"/>
              <a:t>の著者が再び問題提起を行う。 </a:t>
            </a:r>
            <a:br>
              <a:rPr lang="ja-JP" altLang="en-US" smtClean="0"/>
            </a:br>
            <a:endParaRPr lang="ja-JP" alt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4755" name="コンテンツ プレースホルダ 4" descr="32160679.jpg"/>
          <p:cNvPicPr>
            <a:picLocks noGrp="1" noChangeAspect="1"/>
          </p:cNvPicPr>
          <p:nvPr>
            <p:ph sz="half" idx="1"/>
          </p:nvPr>
        </p:nvPicPr>
        <p:blipFill>
          <a:blip r:embed="rId3" cstate="print"/>
          <a:srcRect/>
          <a:stretch>
            <a:fillRect/>
          </a:stretch>
        </p:blipFill>
        <p:spPr>
          <a:xfrm>
            <a:off x="357188" y="1357313"/>
            <a:ext cx="3119437" cy="5113337"/>
          </a:xfrm>
        </p:spPr>
      </p:pic>
      <p:sp>
        <p:nvSpPr>
          <p:cNvPr id="74756" name="コンテンツ プレースホルダ 3"/>
          <p:cNvSpPr>
            <a:spLocks noGrp="1"/>
          </p:cNvSpPr>
          <p:nvPr>
            <p:ph sz="half" idx="2"/>
          </p:nvPr>
        </p:nvSpPr>
        <p:spPr>
          <a:xfrm>
            <a:off x="3643313" y="1357313"/>
            <a:ext cx="5286375" cy="4768850"/>
          </a:xfrm>
        </p:spPr>
        <p:txBody>
          <a:bodyPr>
            <a:normAutofit lnSpcReduction="10000"/>
          </a:bodyPr>
          <a:lstStyle/>
          <a:p>
            <a:pPr eaLnBrk="1" hangingPunct="1"/>
            <a:r>
              <a:rPr lang="ja-JP" altLang="en-US" smtClean="0"/>
              <a:t>二酸化炭素が増えたから温暖化したわけではない</a:t>
            </a:r>
            <a:r>
              <a:rPr lang="en-US" altLang="ja-JP" smtClean="0"/>
              <a:t>!</a:t>
            </a:r>
            <a:r>
              <a:rPr lang="ja-JP" altLang="en-US" smtClean="0"/>
              <a:t>それほど温暖化もしていない</a:t>
            </a:r>
            <a:r>
              <a:rPr lang="en-US" altLang="ja-JP" smtClean="0"/>
              <a:t>!</a:t>
            </a:r>
            <a:r>
              <a:rPr lang="ja-JP" altLang="en-US" smtClean="0"/>
              <a:t>そもそも温暖化は悪いことではない</a:t>
            </a:r>
            <a:r>
              <a:rPr lang="en-US" altLang="ja-JP" smtClean="0"/>
              <a:t>!</a:t>
            </a:r>
            <a:r>
              <a:rPr lang="ja-JP" altLang="en-US" smtClean="0"/>
              <a:t>にもかかわらず、「南極の氷が解けている」「ツバルが沈むほど海水面が上がっている」とウソ報道に洗脳され、エアコン</a:t>
            </a:r>
            <a:r>
              <a:rPr lang="en-US" altLang="ja-JP" smtClean="0"/>
              <a:t>28℃</a:t>
            </a:r>
            <a:r>
              <a:rPr lang="ja-JP" altLang="en-US" smtClean="0"/>
              <a:t>で酷暑を我慢する。しかし京都議定書をまじめに守っているのは日本国民だけで、政府もそれを隠蔽していたのだとしたら</a:t>
            </a:r>
            <a:r>
              <a:rPr lang="en-US" altLang="ja-JP" smtClean="0"/>
              <a:t>…</a:t>
            </a:r>
            <a:r>
              <a:rPr lang="ja-JP" altLang="en-US" smtClean="0"/>
              <a: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5779" name="コンテンツ プレースホルダ 4" descr="51frQWDq4FL__SS400_.jpg"/>
          <p:cNvPicPr>
            <a:picLocks noGrp="1" noChangeAspect="1"/>
          </p:cNvPicPr>
          <p:nvPr>
            <p:ph sz="half" idx="1"/>
          </p:nvPr>
        </p:nvPicPr>
        <p:blipFill>
          <a:blip r:embed="rId3" cstate="print"/>
          <a:srcRect/>
          <a:stretch>
            <a:fillRect/>
          </a:stretch>
        </p:blipFill>
        <p:spPr>
          <a:xfrm>
            <a:off x="0" y="1571625"/>
            <a:ext cx="4810125" cy="4810125"/>
          </a:xfrm>
        </p:spPr>
      </p:pic>
      <p:sp>
        <p:nvSpPr>
          <p:cNvPr id="75780" name="コンテンツ プレースホルダ 3"/>
          <p:cNvSpPr>
            <a:spLocks noGrp="1"/>
          </p:cNvSpPr>
          <p:nvPr>
            <p:ph sz="half" idx="2"/>
          </p:nvPr>
        </p:nvSpPr>
        <p:spPr>
          <a:xfrm>
            <a:off x="4071938" y="1428750"/>
            <a:ext cx="4857750" cy="4697413"/>
          </a:xfrm>
        </p:spPr>
        <p:txBody>
          <a:bodyPr>
            <a:normAutofit fontScale="92500" lnSpcReduction="20000"/>
          </a:bodyPr>
          <a:lstStyle/>
          <a:p>
            <a:pPr eaLnBrk="1" hangingPunct="1"/>
            <a:r>
              <a:rPr lang="ja-JP" altLang="en-US" smtClean="0"/>
              <a:t>エコロジーはどのようにして、広範な共感を呼び、錦の御旗となったのか</a:t>
            </a:r>
            <a:r>
              <a:rPr lang="en-US" altLang="ja-JP" smtClean="0"/>
              <a:t>?</a:t>
            </a:r>
            <a:r>
              <a:rPr lang="ja-JP" altLang="en-US" b="1" smtClean="0"/>
              <a:t>環境活動家たちの行動背景には、「優生学」思想や途上国の発展抑制、バースコントロール</a:t>
            </a:r>
            <a:r>
              <a:rPr lang="en-US" altLang="ja-JP" b="1" smtClean="0"/>
              <a:t>(</a:t>
            </a:r>
            <a:r>
              <a:rPr lang="ja-JP" altLang="en-US" b="1" smtClean="0"/>
              <a:t>産児制限</a:t>
            </a:r>
            <a:r>
              <a:rPr lang="en-US" altLang="ja-JP" b="1" smtClean="0"/>
              <a:t>)</a:t>
            </a:r>
            <a:r>
              <a:rPr lang="ja-JP" altLang="en-US" b="1" smtClean="0"/>
              <a:t>といった真の意図が隠されている</a:t>
            </a:r>
            <a:r>
              <a:rPr lang="en-US" altLang="ja-JP" b="1" smtClean="0"/>
              <a:t>!</a:t>
            </a:r>
            <a:r>
              <a:rPr lang="ja-JP" altLang="en-US" smtClean="0"/>
              <a:t>「地球温暖化」「森林破壊」「人口過剰」「予防原則」などで、扇動的災害論を振りまく環境活動家たちの矛盾を徹底検証する。 </a:t>
            </a:r>
            <a:br>
              <a:rPr lang="ja-JP" altLang="en-US" smtClean="0"/>
            </a:br>
            <a:endParaRPr lang="ja-JP"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ja-JP" altLang="en-US" smtClean="0"/>
              <a:t>人脈の維持コスト</a:t>
            </a:r>
          </a:p>
        </p:txBody>
      </p:sp>
      <p:sp>
        <p:nvSpPr>
          <p:cNvPr id="13315" name="コンテンツ プレースホルダ 2"/>
          <p:cNvSpPr>
            <a:spLocks noGrp="1"/>
          </p:cNvSpPr>
          <p:nvPr>
            <p:ph idx="1"/>
          </p:nvPr>
        </p:nvSpPr>
        <p:spPr/>
        <p:txBody>
          <a:bodyPr/>
          <a:lstStyle/>
          <a:p>
            <a:pPr eaLnBrk="1" hangingPunct="1"/>
            <a:r>
              <a:rPr lang="ja-JP" altLang="en-US" smtClean="0"/>
              <a:t>平常、弱い紐帯は</a:t>
            </a:r>
            <a:r>
              <a:rPr lang="en-US" altLang="ja-JP" smtClean="0"/>
              <a:t>1</a:t>
            </a:r>
            <a:r>
              <a:rPr lang="ja-JP" altLang="en-US" smtClean="0"/>
              <a:t>年間に</a:t>
            </a:r>
            <a:r>
              <a:rPr lang="en-US" altLang="ja-JP" smtClean="0"/>
              <a:t>9</a:t>
            </a:r>
            <a:r>
              <a:rPr lang="ja-JP" altLang="en-US" smtClean="0"/>
              <a:t>割が消失する</a:t>
            </a:r>
            <a:endParaRPr lang="en-US" altLang="ja-JP" smtClean="0"/>
          </a:p>
          <a:p>
            <a:pPr lvl="1" eaLnBrk="1" hangingPunct="1"/>
            <a:r>
              <a:rPr lang="ja-JP" altLang="en-US" smtClean="0"/>
              <a:t>たまにしか会わない人と連絡しつづける</a:t>
            </a:r>
            <a:endParaRPr lang="en-US" altLang="ja-JP" smtClean="0"/>
          </a:p>
          <a:p>
            <a:pPr lvl="1" eaLnBrk="1" hangingPunct="1"/>
            <a:r>
              <a:rPr lang="ja-JP" altLang="en-US" smtClean="0"/>
              <a:t>消失した人脈を新規で補充しつづける</a:t>
            </a:r>
            <a:endParaRPr lang="en-US" altLang="ja-JP" smtClean="0"/>
          </a:p>
          <a:p>
            <a:pPr lvl="1" eaLnBrk="1" hangingPunct="1"/>
            <a:r>
              <a:rPr lang="ja-JP" altLang="en-US" smtClean="0"/>
              <a:t>高い維持コストをどう維持するか？</a:t>
            </a:r>
            <a:endParaRPr lang="en-US" altLang="ja-JP" smtClean="0"/>
          </a:p>
          <a:p>
            <a:pPr lvl="1" eaLnBrk="1" hangingPunct="1"/>
            <a:endParaRPr lang="en-US" altLang="ja-JP" smtClean="0"/>
          </a:p>
          <a:p>
            <a:pPr lvl="1" eaLnBrk="1" hangingPunct="1"/>
            <a:endParaRPr lang="en-US" altLang="ja-JP" smtClean="0"/>
          </a:p>
          <a:p>
            <a:pPr lvl="1" eaLnBrk="1" hangingPunct="1"/>
            <a:r>
              <a:rPr lang="en-US" altLang="ja-JP" sz="3600" smtClean="0"/>
              <a:t>IT</a:t>
            </a:r>
            <a:r>
              <a:rPr lang="ja-JP" altLang="en-US" sz="3600" smtClean="0"/>
              <a:t>ソーシャルネットワークを積極的に活用する</a:t>
            </a:r>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76803" name="コンテンツ プレースホルダ 4" descr="32148996.jpg"/>
          <p:cNvPicPr>
            <a:picLocks noGrp="1" noChangeAspect="1"/>
          </p:cNvPicPr>
          <p:nvPr>
            <p:ph sz="half" idx="1"/>
          </p:nvPr>
        </p:nvPicPr>
        <p:blipFill>
          <a:blip r:embed="rId3" cstate="print"/>
          <a:srcRect/>
          <a:stretch>
            <a:fillRect/>
          </a:stretch>
        </p:blipFill>
        <p:spPr>
          <a:xfrm>
            <a:off x="914400" y="1600200"/>
            <a:ext cx="3124200" cy="4525963"/>
          </a:xfrm>
        </p:spPr>
      </p:pic>
      <p:sp>
        <p:nvSpPr>
          <p:cNvPr id="76804" name="コンテンツ プレースホルダ 3"/>
          <p:cNvSpPr>
            <a:spLocks noGrp="1"/>
          </p:cNvSpPr>
          <p:nvPr>
            <p:ph sz="half" idx="2"/>
          </p:nvPr>
        </p:nvSpPr>
        <p:spPr/>
        <p:txBody>
          <a:bodyPr>
            <a:normAutofit lnSpcReduction="10000"/>
          </a:bodyPr>
          <a:lstStyle/>
          <a:p>
            <a:pPr eaLnBrk="1" hangingPunct="1"/>
            <a:r>
              <a:rPr lang="ja-JP" altLang="en-US" b="1" smtClean="0"/>
              <a:t>エコロジーという洗脳　地球温暖化サギ・エコ利権を暴く</a:t>
            </a:r>
            <a:endParaRPr lang="en-US" altLang="ja-JP" b="1" smtClean="0"/>
          </a:p>
          <a:p>
            <a:pPr eaLnBrk="1" hangingPunct="1"/>
            <a:r>
              <a:rPr lang="ja-JP" altLang="en-US" smtClean="0"/>
              <a:t>環境税は悪魔の新税、排出権取引はデリバティブ（金融派生商品）。エコの美名に騙されるな！日本にとって本当に大事な環境問題１２の真論。</a:t>
            </a:r>
            <a:br>
              <a:rPr lang="ja-JP" altLang="en-US" smtClean="0"/>
            </a:br>
            <a:endParaRPr lang="ja-JP" alt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7827" name="コンテンツ プレースホルダ 4" descr="51MEJfsV23L__SS400_.jpg"/>
          <p:cNvPicPr>
            <a:picLocks noGrp="1" noChangeAspect="1"/>
          </p:cNvPicPr>
          <p:nvPr>
            <p:ph sz="half" idx="1"/>
          </p:nvPr>
        </p:nvPicPr>
        <p:blipFill>
          <a:blip r:embed="rId3" cstate="print"/>
          <a:srcRect/>
          <a:stretch>
            <a:fillRect/>
          </a:stretch>
        </p:blipFill>
        <p:spPr>
          <a:xfrm>
            <a:off x="0" y="1500188"/>
            <a:ext cx="4840288" cy="4840287"/>
          </a:xfrm>
        </p:spPr>
      </p:pic>
      <p:sp>
        <p:nvSpPr>
          <p:cNvPr id="77828" name="コンテンツ プレースホルダ 3"/>
          <p:cNvSpPr>
            <a:spLocks noGrp="1"/>
          </p:cNvSpPr>
          <p:nvPr>
            <p:ph sz="half" idx="2"/>
          </p:nvPr>
        </p:nvSpPr>
        <p:spPr/>
        <p:txBody>
          <a:bodyPr>
            <a:normAutofit lnSpcReduction="10000"/>
          </a:bodyPr>
          <a:lstStyle/>
          <a:p>
            <a:pPr eaLnBrk="1" hangingPunct="1"/>
            <a:r>
              <a:rPr lang="ja-JP" altLang="en-US" smtClean="0"/>
              <a:t>誰もが「地球にやさしい」と信じてきたリサイクル、そして地球温暖化問題などに、いかに多くのウソがあるかをエントロピーの世界的オーソリティが明らかにした、環境問題に関心をもつ人にとって必読の名著。 </a:t>
            </a:r>
            <a:br>
              <a:rPr lang="ja-JP" altLang="en-US" smtClean="0"/>
            </a:br>
            <a:endParaRPr lang="ja-JP" alt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78851" name="コンテンツ プレースホルダ 4" descr="41UgfzmmZTL__SS500_.jpg"/>
          <p:cNvPicPr>
            <a:picLocks noGrp="1" noChangeAspect="1"/>
          </p:cNvPicPr>
          <p:nvPr>
            <p:ph sz="half" idx="1"/>
          </p:nvPr>
        </p:nvPicPr>
        <p:blipFill>
          <a:blip r:embed="rId3" cstate="print"/>
          <a:srcRect/>
          <a:stretch>
            <a:fillRect/>
          </a:stretch>
        </p:blipFill>
        <p:spPr>
          <a:xfrm>
            <a:off x="0" y="1571625"/>
            <a:ext cx="4643438" cy="4643438"/>
          </a:xfrm>
        </p:spPr>
      </p:pic>
      <p:sp>
        <p:nvSpPr>
          <p:cNvPr id="78852" name="コンテンツ プレースホルダ 3"/>
          <p:cNvSpPr>
            <a:spLocks noGrp="1"/>
          </p:cNvSpPr>
          <p:nvPr>
            <p:ph sz="half" idx="2"/>
          </p:nvPr>
        </p:nvSpPr>
        <p:spPr/>
        <p:txBody>
          <a:bodyPr/>
          <a:lstStyle/>
          <a:p>
            <a:pPr eaLnBrk="1" hangingPunct="1"/>
            <a:r>
              <a:rPr lang="ja-JP" altLang="en-US" smtClean="0"/>
              <a:t>あまりに無益な「</a:t>
            </a:r>
            <a:r>
              <a:rPr lang="en-US" altLang="ja-JP" smtClean="0"/>
              <a:t>CO2</a:t>
            </a:r>
            <a:r>
              <a:rPr lang="ja-JP" altLang="en-US" smtClean="0"/>
              <a:t>排出量削減」キャンペーン、ひどく不合理な「自然の生態系保護」政策</a:t>
            </a:r>
            <a:r>
              <a:rPr lang="en-US" altLang="ja-JP" smtClean="0"/>
              <a:t>…</a:t>
            </a:r>
            <a:r>
              <a:rPr lang="ja-JP" altLang="en-US" smtClean="0"/>
              <a:t>。「環境を守りましょう」という精神運動は、どこまで暴走していくのか</a:t>
            </a:r>
            <a:r>
              <a:rPr lang="en-US" altLang="ja-JP" smtClean="0"/>
              <a:t>!?</a:t>
            </a:r>
            <a:r>
              <a:rPr lang="ja-JP" altLang="en-US" smtClean="0"/>
              <a:t>「ほんとうの環境問題」とは何かを考えるための一冊。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79875" name="コンテンツ プレースホルダ 4" descr="51AYFuzmOoL__SS500_.jpg"/>
          <p:cNvPicPr>
            <a:picLocks noGrp="1" noChangeAspect="1"/>
          </p:cNvPicPr>
          <p:nvPr>
            <p:ph sz="half" idx="1"/>
          </p:nvPr>
        </p:nvPicPr>
        <p:blipFill>
          <a:blip r:embed="rId3" cstate="print"/>
          <a:srcRect/>
          <a:stretch>
            <a:fillRect/>
          </a:stretch>
        </p:blipFill>
        <p:spPr>
          <a:xfrm>
            <a:off x="-285750" y="1571625"/>
            <a:ext cx="4924425" cy="4924425"/>
          </a:xfrm>
        </p:spPr>
      </p:pic>
      <p:sp>
        <p:nvSpPr>
          <p:cNvPr id="79876" name="コンテンツ プレースホルダ 3"/>
          <p:cNvSpPr>
            <a:spLocks noGrp="1"/>
          </p:cNvSpPr>
          <p:nvPr>
            <p:ph sz="half" idx="2"/>
          </p:nvPr>
        </p:nvSpPr>
        <p:spPr/>
        <p:txBody>
          <a:bodyPr>
            <a:normAutofit lnSpcReduction="10000"/>
          </a:bodyPr>
          <a:lstStyle/>
          <a:p>
            <a:pPr eaLnBrk="1" hangingPunct="1"/>
            <a:r>
              <a:rPr lang="ja-JP" altLang="en-US" smtClean="0"/>
              <a:t>エコブームにイマイチ納得できないあなたへ。違った角度から環境問題を考えてみよう</a:t>
            </a:r>
            <a:r>
              <a:rPr lang="en-US" altLang="ja-JP" smtClean="0"/>
              <a:t>!</a:t>
            </a:r>
            <a:r>
              <a:rPr lang="ja-JP" altLang="en-US" smtClean="0"/>
              <a:t>なんでもかんでもエコって言うな</a:t>
            </a:r>
            <a:r>
              <a:rPr lang="en-US" altLang="ja-JP" smtClean="0"/>
              <a:t>!</a:t>
            </a:r>
            <a:r>
              <a:rPr lang="ja-JP" altLang="en-US" smtClean="0"/>
              <a:t>この</a:t>
            </a:r>
            <a:r>
              <a:rPr lang="en-US" altLang="ja-JP" smtClean="0"/>
              <a:t>1</a:t>
            </a:r>
            <a:r>
              <a:rPr lang="ja-JP" altLang="en-US" smtClean="0"/>
              <a:t>冊で環境問題の論点がイッキにわかる。 </a:t>
            </a:r>
            <a:endParaRPr lang="en-US" altLang="ja-JP" smtClean="0"/>
          </a:p>
          <a:p>
            <a:pPr eaLnBrk="1" hangingPunct="1"/>
            <a:endParaRPr lang="en-US" altLang="ja-JP" smtClean="0"/>
          </a:p>
          <a:p>
            <a:pPr eaLnBrk="1" hangingPunct="1"/>
            <a:r>
              <a:rPr lang="ja-JP" altLang="en-US" smtClean="0"/>
              <a:t>朝日新聞記者のまとめ</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コンテンツ プレースホルダ 5"/>
          <p:cNvSpPr>
            <a:spLocks noGrp="1"/>
          </p:cNvSpPr>
          <p:nvPr>
            <p:ph idx="1"/>
          </p:nvPr>
        </p:nvSpPr>
        <p:spPr>
          <a:xfrm>
            <a:off x="457200" y="571500"/>
            <a:ext cx="8229600" cy="5554663"/>
          </a:xfrm>
        </p:spPr>
        <p:txBody>
          <a:bodyPr>
            <a:normAutofit lnSpcReduction="10000"/>
          </a:bodyPr>
          <a:lstStyle/>
          <a:p>
            <a:pPr eaLnBrk="1" hangingPunct="1"/>
            <a:r>
              <a:rPr lang="ja-JP" altLang="en-US" smtClean="0"/>
              <a:t>マイ箸を持ち歩いてもエコ活動にはならない</a:t>
            </a:r>
          </a:p>
          <a:p>
            <a:pPr eaLnBrk="1" hangingPunct="1"/>
            <a:r>
              <a:rPr lang="ja-JP" altLang="en-US" smtClean="0"/>
              <a:t>冷房の温度設定を</a:t>
            </a:r>
            <a:r>
              <a:rPr lang="en-US" altLang="ja-JP" smtClean="0"/>
              <a:t>28</a:t>
            </a:r>
            <a:r>
              <a:rPr lang="ja-JP" altLang="en-US" smtClean="0"/>
              <a:t>度にすれば温暖化を止められる</a:t>
            </a:r>
          </a:p>
          <a:p>
            <a:pPr eaLnBrk="1" hangingPunct="1"/>
            <a:r>
              <a:rPr lang="ja-JP" altLang="en-US" smtClean="0"/>
              <a:t>プラスチックはもともと「燃えるゴミ」だった</a:t>
            </a:r>
          </a:p>
          <a:p>
            <a:pPr eaLnBrk="1" hangingPunct="1"/>
            <a:r>
              <a:rPr lang="ja-JP" altLang="en-US" smtClean="0"/>
              <a:t>地球が温暖化するとおいしいメリットもある</a:t>
            </a:r>
          </a:p>
          <a:p>
            <a:pPr eaLnBrk="1" hangingPunct="1"/>
            <a:r>
              <a:rPr lang="ja-JP" altLang="en-US" smtClean="0"/>
              <a:t>地球温暖化の原因は二酸化炭素だけではなかった</a:t>
            </a:r>
          </a:p>
          <a:p>
            <a:pPr eaLnBrk="1" hangingPunct="1"/>
            <a:r>
              <a:rPr lang="ja-JP" altLang="en-US" smtClean="0"/>
              <a:t>再生紙を使っても森林破壊は止められない</a:t>
            </a:r>
          </a:p>
          <a:p>
            <a:pPr eaLnBrk="1" hangingPunct="1"/>
            <a:r>
              <a:rPr lang="ja-JP" altLang="en-US" smtClean="0"/>
              <a:t>ペットボトルはリサイクルに向かない</a:t>
            </a:r>
          </a:p>
          <a:p>
            <a:pPr eaLnBrk="1" hangingPunct="1"/>
            <a:r>
              <a:rPr lang="ja-JP" altLang="en-US" smtClean="0"/>
              <a:t>大流行のエコバッグ、エコとは名ばかりだった</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p:txBody>
          <a:bodyPr/>
          <a:lstStyle/>
          <a:p>
            <a:pPr eaLnBrk="1" hangingPunct="1"/>
            <a:r>
              <a:rPr lang="ja-JP" altLang="en-US" smtClean="0"/>
              <a:t>ブックサーフィン　お疲れ様でした</a:t>
            </a:r>
          </a:p>
        </p:txBody>
      </p:sp>
      <p:sp>
        <p:nvSpPr>
          <p:cNvPr id="81923" name="コンテンツ プレースホルダ 2"/>
          <p:cNvSpPr>
            <a:spLocks noGrp="1"/>
          </p:cNvSpPr>
          <p:nvPr>
            <p:ph sz="half" idx="1"/>
          </p:nvPr>
        </p:nvSpPr>
        <p:spPr/>
        <p:txBody>
          <a:bodyPr/>
          <a:lstStyle/>
          <a:p>
            <a:pPr eaLnBrk="1" hangingPunct="1"/>
            <a:endParaRPr lang="ja-JP" altLang="en-US" smtClean="0"/>
          </a:p>
        </p:txBody>
      </p:sp>
      <p:sp>
        <p:nvSpPr>
          <p:cNvPr id="81924" name="コンテンツ プレースホルダ 3"/>
          <p:cNvSpPr>
            <a:spLocks noGrp="1"/>
          </p:cNvSpPr>
          <p:nvPr>
            <p:ph sz="half" idx="2"/>
          </p:nvPr>
        </p:nvSpPr>
        <p:spPr/>
        <p:txBody>
          <a:bodyPr/>
          <a:lstStyle/>
          <a:p>
            <a:pPr eaLnBrk="1" hangingPunct="1"/>
            <a:endParaRPr lang="ja-JP" alt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28625" y="1071563"/>
            <a:ext cx="8229600" cy="1143000"/>
          </a:xfrm>
        </p:spPr>
        <p:txBody>
          <a:bodyPr rtlCol="0">
            <a:normAutofit fontScale="90000"/>
          </a:bodyPr>
          <a:lstStyle/>
          <a:p>
            <a:pPr eaLnBrk="1" fontAlgn="auto" hangingPunct="1">
              <a:spcAft>
                <a:spcPts val="0"/>
              </a:spcAft>
              <a:defRPr/>
            </a:pPr>
            <a:r>
              <a:rPr lang="en-US" altLang="ja-JP" b="1" dirty="0" smtClean="0"/>
              <a:t>『</a:t>
            </a:r>
            <a:r>
              <a:rPr lang="ja-JP" altLang="en-US" b="1" dirty="0" smtClean="0"/>
              <a:t>この商品を買った人はこんな商品も買っています</a:t>
            </a:r>
            <a:r>
              <a:rPr lang="en-US" altLang="ja-JP" b="1" dirty="0" smtClean="0"/>
              <a:t>』</a:t>
            </a:r>
            <a:r>
              <a:rPr lang="ja-JP" altLang="en-US" b="1" dirty="0" smtClean="0"/>
              <a:t>でわかる</a:t>
            </a:r>
            <a:r>
              <a:rPr lang="en-US" altLang="ja-JP" b="1" dirty="0" smtClean="0"/>
              <a:t/>
            </a:r>
            <a:br>
              <a:rPr lang="en-US" altLang="ja-JP" b="1" dirty="0" smtClean="0"/>
            </a:br>
            <a:r>
              <a:rPr lang="ja-JP" altLang="en-US" dirty="0" smtClean="0"/>
              <a:t>環境問題の真実</a:t>
            </a:r>
          </a:p>
        </p:txBody>
      </p:sp>
      <p:sp>
        <p:nvSpPr>
          <p:cNvPr id="45059" name="コンテンツ プレースホルダ 5"/>
          <p:cNvSpPr>
            <a:spLocks noGrp="1"/>
          </p:cNvSpPr>
          <p:nvPr>
            <p:ph idx="1"/>
          </p:nvPr>
        </p:nvSpPr>
        <p:spPr/>
        <p:txBody>
          <a:bodyPr/>
          <a:lstStyle/>
          <a:p>
            <a:pPr eaLnBrk="1" hangingPunct="1"/>
            <a:endParaRPr lang="en-US" altLang="ja-JP" sz="8800" smtClean="0"/>
          </a:p>
          <a:p>
            <a:pPr eaLnBrk="1" hangingPunct="1"/>
            <a:r>
              <a:rPr lang="ja-JP" altLang="en-US" sz="8800" smtClean="0"/>
              <a:t>本が売れている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428625" y="1071563"/>
            <a:ext cx="8229600" cy="1143000"/>
          </a:xfrm>
        </p:spPr>
        <p:txBody>
          <a:bodyPr rtlCol="0">
            <a:normAutofit fontScale="90000"/>
          </a:bodyPr>
          <a:lstStyle/>
          <a:p>
            <a:pPr eaLnBrk="1" fontAlgn="auto" hangingPunct="1">
              <a:spcAft>
                <a:spcPts val="0"/>
              </a:spcAft>
              <a:defRPr/>
            </a:pPr>
            <a:r>
              <a:rPr lang="en-US" altLang="ja-JP" b="1" dirty="0" smtClean="0"/>
              <a:t>『</a:t>
            </a:r>
            <a:r>
              <a:rPr lang="ja-JP" altLang="en-US" b="1" dirty="0" smtClean="0"/>
              <a:t>この商品を買った人はこんな商品も買っています</a:t>
            </a:r>
            <a:r>
              <a:rPr lang="en-US" altLang="ja-JP" b="1" dirty="0" smtClean="0"/>
              <a:t>』</a:t>
            </a:r>
            <a:r>
              <a:rPr lang="ja-JP" altLang="en-US" b="1" dirty="0" smtClean="0"/>
              <a:t>でわかる</a:t>
            </a:r>
            <a:r>
              <a:rPr lang="en-US" altLang="ja-JP" b="1" dirty="0" smtClean="0"/>
              <a:t/>
            </a:r>
            <a:br>
              <a:rPr lang="en-US" altLang="ja-JP" b="1" dirty="0" smtClean="0"/>
            </a:br>
            <a:r>
              <a:rPr lang="ja-JP" altLang="en-US" dirty="0" smtClean="0"/>
              <a:t>環境問題の真実２</a:t>
            </a:r>
          </a:p>
        </p:txBody>
      </p:sp>
      <p:sp>
        <p:nvSpPr>
          <p:cNvPr id="46083" name="コンテンツ プレースホルダ 5"/>
          <p:cNvSpPr>
            <a:spLocks noGrp="1"/>
          </p:cNvSpPr>
          <p:nvPr>
            <p:ph idx="1"/>
          </p:nvPr>
        </p:nvSpPr>
        <p:spPr/>
        <p:txBody>
          <a:bodyPr/>
          <a:lstStyle/>
          <a:p>
            <a:pPr eaLnBrk="1" hangingPunct="1"/>
            <a:endParaRPr lang="en-US" altLang="ja-JP" sz="8800" smtClean="0"/>
          </a:p>
          <a:p>
            <a:pPr eaLnBrk="1" hangingPunct="1"/>
            <a:r>
              <a:rPr lang="ja-JP" altLang="en-US" sz="8800" smtClean="0"/>
              <a:t>本を読まなくても内容はわかる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 calcmode="lin" valueType="num">
                                      <p:cBhvr additive="base">
                                        <p:cTn id="7"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allAtOnce"/>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normAutofit fontScale="90000"/>
          </a:bodyPr>
          <a:lstStyle/>
          <a:p>
            <a:pPr eaLnBrk="1" fontAlgn="auto" hangingPunct="1">
              <a:spcAft>
                <a:spcPts val="0"/>
              </a:spcAft>
              <a:defRPr/>
            </a:pPr>
            <a:r>
              <a:rPr lang="ja-JP" altLang="en-US" dirty="0" smtClean="0"/>
              <a:t>本は一冊も読まなくても</a:t>
            </a:r>
            <a:r>
              <a:rPr lang="en-US" altLang="ja-JP" dirty="0" smtClean="0"/>
              <a:t/>
            </a:r>
            <a:br>
              <a:rPr lang="en-US" altLang="ja-JP" dirty="0" smtClean="0"/>
            </a:br>
            <a:r>
              <a:rPr lang="ja-JP" altLang="en-US" dirty="0" smtClean="0"/>
              <a:t>真実はわかる</a:t>
            </a:r>
          </a:p>
        </p:txBody>
      </p:sp>
      <p:pic>
        <p:nvPicPr>
          <p:cNvPr id="84995" name="コンテンツ プレースホルダ 6" descr="32167865.jpg"/>
          <p:cNvPicPr>
            <a:picLocks noGrp="1" noChangeAspect="1"/>
          </p:cNvPicPr>
          <p:nvPr>
            <p:ph sz="half" idx="1"/>
          </p:nvPr>
        </p:nvPicPr>
        <p:blipFill>
          <a:blip r:embed="rId3" cstate="print"/>
          <a:srcRect/>
          <a:stretch>
            <a:fillRect/>
          </a:stretch>
        </p:blipFill>
        <p:spPr>
          <a:xfrm>
            <a:off x="911225" y="1600200"/>
            <a:ext cx="3130550" cy="4525963"/>
          </a:xfrm>
        </p:spPr>
      </p:pic>
      <p:sp>
        <p:nvSpPr>
          <p:cNvPr id="84996" name="コンテンツ プレースホルダ 5"/>
          <p:cNvSpPr>
            <a:spLocks noGrp="1"/>
          </p:cNvSpPr>
          <p:nvPr>
            <p:ph sz="half" idx="2"/>
          </p:nvPr>
        </p:nvSpPr>
        <p:spPr/>
        <p:txBody>
          <a:bodyPr/>
          <a:lstStyle/>
          <a:p>
            <a:pPr eaLnBrk="1" hangingPunct="1"/>
            <a:r>
              <a:rPr lang="ja-JP" altLang="en-US" smtClean="0"/>
              <a:t>未読本へのコメントのコツは</a:t>
            </a:r>
          </a:p>
          <a:p>
            <a:pPr eaLnBrk="1" hangingPunct="1"/>
            <a:r>
              <a:rPr lang="ja-JP" altLang="en-US" smtClean="0"/>
              <a:t>１　気後れしない</a:t>
            </a:r>
            <a:br>
              <a:rPr lang="ja-JP" altLang="en-US" smtClean="0"/>
            </a:br>
            <a:r>
              <a:rPr lang="ja-JP" altLang="en-US" smtClean="0"/>
              <a:t>２　自分の考えを押しつける</a:t>
            </a:r>
            <a:br>
              <a:rPr lang="ja-JP" altLang="en-US" smtClean="0"/>
            </a:br>
            <a:r>
              <a:rPr lang="ja-JP" altLang="en-US" smtClean="0"/>
              <a:t>３　本をでっち上げる</a:t>
            </a:r>
            <a:br>
              <a:rPr lang="ja-JP" altLang="en-US" smtClean="0"/>
            </a:br>
            <a:r>
              <a:rPr lang="ja-JP" altLang="en-US" smtClean="0"/>
              <a:t>４　自分自身について語る</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a:xfrm>
            <a:off x="500063" y="857250"/>
            <a:ext cx="8229600" cy="1143000"/>
          </a:xfrm>
        </p:spPr>
        <p:txBody>
          <a:bodyPr>
            <a:normAutofit fontScale="90000"/>
          </a:bodyPr>
          <a:lstStyle/>
          <a:p>
            <a:pPr eaLnBrk="1" hangingPunct="1"/>
            <a:r>
              <a:rPr lang="en-US" altLang="ja-JP" b="1" smtClean="0"/>
              <a:t>『</a:t>
            </a:r>
            <a:r>
              <a:rPr lang="ja-JP" altLang="en-US" b="1" smtClean="0"/>
              <a:t>この商品を買った人はこんな商品も買っています</a:t>
            </a:r>
            <a:r>
              <a:rPr lang="en-US" altLang="ja-JP" b="1" smtClean="0"/>
              <a:t>』</a:t>
            </a:r>
            <a:r>
              <a:rPr lang="ja-JP" altLang="en-US" b="1" smtClean="0"/>
              <a:t>でわかる</a:t>
            </a:r>
            <a:r>
              <a:rPr lang="en-US" altLang="ja-JP" b="1" smtClean="0"/>
              <a:t/>
            </a:r>
            <a:br>
              <a:rPr lang="en-US" altLang="ja-JP" b="1" smtClean="0"/>
            </a:br>
            <a:r>
              <a:rPr lang="ja-JP" altLang="en-US" smtClean="0"/>
              <a:t>環境問題の真実３</a:t>
            </a:r>
          </a:p>
        </p:txBody>
      </p:sp>
      <p:sp>
        <p:nvSpPr>
          <p:cNvPr id="3" name="コンテンツ プレースホルダ 2"/>
          <p:cNvSpPr>
            <a:spLocks noGrp="1"/>
          </p:cNvSpPr>
          <p:nvPr>
            <p:ph idx="1"/>
          </p:nvPr>
        </p:nvSpPr>
        <p:spPr>
          <a:xfrm>
            <a:off x="500063" y="2332038"/>
            <a:ext cx="8229600" cy="4525962"/>
          </a:xfrm>
        </p:spPr>
        <p:txBody>
          <a:bodyPr/>
          <a:lstStyle/>
          <a:p>
            <a:pPr eaLnBrk="1" hangingPunct="1"/>
            <a:endParaRPr lang="en-US" altLang="ja-JP" sz="5400" smtClean="0"/>
          </a:p>
          <a:p>
            <a:pPr eaLnBrk="1" hangingPunct="1"/>
            <a:r>
              <a:rPr lang="ja-JP" altLang="en-US" sz="6000" smtClean="0"/>
              <a:t>メタ論者には気をつけよ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fontScale="90000"/>
          </a:bodyPr>
          <a:lstStyle/>
          <a:p>
            <a:pPr eaLnBrk="1" hangingPunct="1"/>
            <a:r>
              <a:rPr lang="ja-JP" altLang="en-US" smtClean="0"/>
              <a:t>インスタントメッセンジャーによる</a:t>
            </a:r>
            <a:r>
              <a:rPr lang="en-US" altLang="ja-JP" smtClean="0"/>
              <a:t/>
            </a:r>
            <a:br>
              <a:rPr lang="en-US" altLang="ja-JP" smtClean="0"/>
            </a:br>
            <a:r>
              <a:rPr lang="ja-JP" altLang="en-US" smtClean="0"/>
              <a:t>弱い紐帯の維持と活性化</a:t>
            </a:r>
          </a:p>
        </p:txBody>
      </p:sp>
      <p:pic>
        <p:nvPicPr>
          <p:cNvPr id="14339" name="コンテンツ プレースホルダ 3" descr="msnmsgr01.jpg"/>
          <p:cNvPicPr>
            <a:picLocks noGrp="1" noChangeAspect="1"/>
          </p:cNvPicPr>
          <p:nvPr>
            <p:ph sz="half" idx="1"/>
          </p:nvPr>
        </p:nvPicPr>
        <p:blipFill>
          <a:blip r:embed="rId3" cstate="print"/>
          <a:srcRect/>
          <a:stretch>
            <a:fillRect/>
          </a:stretch>
        </p:blipFill>
        <p:spPr>
          <a:xfrm>
            <a:off x="1204913" y="1600200"/>
            <a:ext cx="2543175" cy="4525963"/>
          </a:xfrm>
        </p:spPr>
      </p:pic>
      <p:sp>
        <p:nvSpPr>
          <p:cNvPr id="14340" name="コンテンツ プレースホルダ 4"/>
          <p:cNvSpPr>
            <a:spLocks noGrp="1"/>
          </p:cNvSpPr>
          <p:nvPr>
            <p:ph sz="half" idx="2"/>
          </p:nvPr>
        </p:nvSpPr>
        <p:spPr>
          <a:xfrm>
            <a:off x="4648200" y="1600200"/>
            <a:ext cx="4038600" cy="5257800"/>
          </a:xfrm>
        </p:spPr>
        <p:txBody>
          <a:bodyPr/>
          <a:lstStyle/>
          <a:p>
            <a:pPr eaLnBrk="1" hangingPunct="1"/>
            <a:r>
              <a:rPr lang="ja-JP" altLang="en-US" smtClean="0"/>
              <a:t>何かの当事者、専門家という観点で選んだ人脈</a:t>
            </a:r>
            <a:r>
              <a:rPr lang="en-US" altLang="ja-JP" smtClean="0"/>
              <a:t>150</a:t>
            </a:r>
            <a:r>
              <a:rPr lang="ja-JP" altLang="en-US" smtClean="0"/>
              <a:t>人を登録</a:t>
            </a:r>
            <a:endParaRPr lang="en-US" altLang="ja-JP" smtClean="0"/>
          </a:p>
          <a:p>
            <a:pPr eaLnBrk="1" hangingPunct="1"/>
            <a:r>
              <a:rPr lang="ja-JP" altLang="en-US" smtClean="0"/>
              <a:t>互いの在席状況を共有できる近しい関係性</a:t>
            </a:r>
            <a:endParaRPr lang="en-US" altLang="ja-JP" smtClean="0"/>
          </a:p>
          <a:p>
            <a:pPr eaLnBrk="1" hangingPunct="1"/>
            <a:r>
              <a:rPr lang="ja-JP" altLang="en-US" smtClean="0"/>
              <a:t>メールレスでいきなり会議が可能。</a:t>
            </a:r>
            <a:endParaRPr lang="en-US" altLang="ja-JP" smtClean="0"/>
          </a:p>
          <a:p>
            <a:pPr eaLnBrk="1" hangingPunct="1"/>
            <a:r>
              <a:rPr lang="ja-JP" altLang="en-US" smtClean="0"/>
              <a:t>メール数、会議数が減るメリット。</a:t>
            </a:r>
            <a:endParaRPr lang="en-US" altLang="ja-JP" smtClean="0"/>
          </a:p>
          <a:p>
            <a:pPr eaLnBrk="1" hangingPunct="1"/>
            <a:r>
              <a:rPr lang="ja-JP" altLang="en-US" smtClean="0"/>
              <a:t>進捗締切の意外な管理効果</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タイトル 1"/>
          <p:cNvSpPr>
            <a:spLocks noGrp="1"/>
          </p:cNvSpPr>
          <p:nvPr>
            <p:ph type="title"/>
          </p:nvPr>
        </p:nvSpPr>
        <p:spPr/>
        <p:txBody>
          <a:bodyPr>
            <a:normAutofit fontScale="90000"/>
          </a:bodyPr>
          <a:lstStyle/>
          <a:p>
            <a:pPr eaLnBrk="1" hangingPunct="1"/>
            <a:r>
              <a:rPr lang="ja-JP" altLang="en-US" smtClean="0"/>
              <a:t>答えは「二つの文化」の真の対話の中にある</a:t>
            </a:r>
          </a:p>
        </p:txBody>
      </p:sp>
      <p:pic>
        <p:nvPicPr>
          <p:cNvPr id="87043" name="コンテンツ プレースホルダ 5" descr="41S25D8EXAL__SS500_.jpg"/>
          <p:cNvPicPr>
            <a:picLocks noGrp="1" noChangeAspect="1"/>
          </p:cNvPicPr>
          <p:nvPr>
            <p:ph sz="half" idx="1"/>
          </p:nvPr>
        </p:nvPicPr>
        <p:blipFill>
          <a:blip r:embed="rId3" cstate="print"/>
          <a:srcRect/>
          <a:stretch>
            <a:fillRect/>
          </a:stretch>
        </p:blipFill>
        <p:spPr>
          <a:xfrm>
            <a:off x="0" y="1785938"/>
            <a:ext cx="4597400" cy="4597400"/>
          </a:xfrm>
        </p:spPr>
      </p:pic>
      <p:sp>
        <p:nvSpPr>
          <p:cNvPr id="87044" name="コンテンツ プレースホルダ 4"/>
          <p:cNvSpPr>
            <a:spLocks noGrp="1"/>
          </p:cNvSpPr>
          <p:nvPr>
            <p:ph sz="half" idx="2"/>
          </p:nvPr>
        </p:nvSpPr>
        <p:spPr/>
        <p:txBody>
          <a:bodyPr>
            <a:normAutofit fontScale="92500" lnSpcReduction="10000"/>
          </a:bodyPr>
          <a:lstStyle/>
          <a:p>
            <a:pPr eaLnBrk="1" hangingPunct="1"/>
            <a:r>
              <a:rPr lang="en-US" altLang="ja-JP" smtClean="0"/>
              <a:t>『</a:t>
            </a:r>
            <a:r>
              <a:rPr lang="ja-JP" altLang="en-US" smtClean="0"/>
              <a:t>ソーカル事件</a:t>
            </a:r>
            <a:r>
              <a:rPr lang="en-US" altLang="ja-JP" smtClean="0"/>
              <a:t>』</a:t>
            </a:r>
            <a:r>
              <a:rPr lang="ja-JP" altLang="en-US" smtClean="0"/>
              <a:t>の犯人</a:t>
            </a:r>
            <a:endParaRPr lang="en-US" altLang="ja-JP" smtClean="0"/>
          </a:p>
          <a:p>
            <a:pPr eaLnBrk="1" hangingPunct="1"/>
            <a:r>
              <a:rPr lang="ja-JP" altLang="en-US" smtClean="0"/>
              <a:t>高名な物理学者アラン・ソーカルが難解な数式で文学を分析したという論文を、文学の研究誌に投稿。</a:t>
            </a:r>
            <a:endParaRPr lang="en-US" altLang="ja-JP" smtClean="0"/>
          </a:p>
          <a:p>
            <a:pPr eaLnBrk="1" hangingPunct="1"/>
            <a:r>
              <a:rPr lang="ja-JP" altLang="en-US" smtClean="0"/>
              <a:t>査読を通り掲載されてしまう。</a:t>
            </a:r>
            <a:endParaRPr lang="en-US" altLang="ja-JP" smtClean="0"/>
          </a:p>
          <a:p>
            <a:pPr eaLnBrk="1" hangingPunct="1"/>
            <a:r>
              <a:rPr lang="ja-JP" altLang="en-US" smtClean="0"/>
              <a:t>掲載日にソーカルが「ウッソピョーン」と発表</a:t>
            </a:r>
            <a:endParaRPr lang="en-US" altLang="ja-JP" smtClean="0"/>
          </a:p>
          <a:p>
            <a:pPr eaLnBrk="1" hangingPunct="1"/>
            <a:r>
              <a:rPr lang="ja-JP" altLang="en-US" smtClean="0"/>
              <a:t>文学界が大激怒</a:t>
            </a:r>
            <a:endParaRPr lang="en-US" altLang="ja-JP" smtClean="0"/>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環境問題だけではない不確実問題</a:t>
            </a:r>
          </a:p>
        </p:txBody>
      </p:sp>
      <p:sp>
        <p:nvSpPr>
          <p:cNvPr id="88067" name="コンテンツ プレースホルダ 2"/>
          <p:cNvSpPr>
            <a:spLocks noGrp="1"/>
          </p:cNvSpPr>
          <p:nvPr>
            <p:ph sz="half" idx="1"/>
          </p:nvPr>
        </p:nvSpPr>
        <p:spPr>
          <a:xfrm>
            <a:off x="0" y="1428750"/>
            <a:ext cx="4786313" cy="4697413"/>
          </a:xfrm>
        </p:spPr>
        <p:txBody>
          <a:bodyPr>
            <a:normAutofit lnSpcReduction="10000"/>
          </a:bodyPr>
          <a:lstStyle/>
          <a:p>
            <a:pPr eaLnBrk="1" hangingPunct="1"/>
            <a:r>
              <a:rPr lang="ja-JP" altLang="en-US" smtClean="0"/>
              <a:t>医療</a:t>
            </a:r>
            <a:endParaRPr lang="en-US" altLang="ja-JP" smtClean="0"/>
          </a:p>
          <a:p>
            <a:pPr lvl="1" eaLnBrk="1" hangingPunct="1"/>
            <a:r>
              <a:rPr lang="ja-JP" altLang="en-US" smtClean="0"/>
              <a:t>ガン検診のウソ</a:t>
            </a:r>
            <a:endParaRPr lang="en-US" altLang="ja-JP" smtClean="0"/>
          </a:p>
          <a:p>
            <a:pPr lvl="1" eaLnBrk="1" hangingPunct="1"/>
            <a:r>
              <a:rPr lang="en-US" altLang="ja-JP" smtClean="0"/>
              <a:t>Evidence-Based</a:t>
            </a:r>
            <a:r>
              <a:rPr lang="en-US" smtClean="0">
                <a:ea typeface="ＭＳ Ｐゴシック" pitchFamily="50" charset="-128"/>
              </a:rPr>
              <a:t>　</a:t>
            </a:r>
            <a:r>
              <a:rPr lang="en-US" altLang="ja-JP" smtClean="0"/>
              <a:t>Medicine</a:t>
            </a:r>
            <a:r>
              <a:rPr lang="en-US" smtClean="0">
                <a:ea typeface="ＭＳ Ｐゴシック" pitchFamily="50" charset="-128"/>
              </a:rPr>
              <a:t>（</a:t>
            </a:r>
            <a:r>
              <a:rPr lang="ja-JP" altLang="en-US" smtClean="0"/>
              <a:t>根拠に基づく医療）</a:t>
            </a:r>
            <a:endParaRPr lang="en-US" altLang="ja-JP" smtClean="0"/>
          </a:p>
          <a:p>
            <a:pPr lvl="1" eaLnBrk="1" hangingPunct="1"/>
            <a:r>
              <a:rPr lang="ja-JP" altLang="en-US" smtClean="0"/>
              <a:t>多くの疾病が医者に行っても結果は変わらない</a:t>
            </a:r>
            <a:endParaRPr lang="en-US" altLang="ja-JP" smtClean="0"/>
          </a:p>
          <a:p>
            <a:pPr eaLnBrk="1" hangingPunct="1"/>
            <a:r>
              <a:rPr lang="ja-JP" altLang="en-US" smtClean="0"/>
              <a:t>投資</a:t>
            </a:r>
            <a:endParaRPr lang="en-US" altLang="ja-JP" smtClean="0"/>
          </a:p>
          <a:p>
            <a:pPr lvl="1" eaLnBrk="1" hangingPunct="1"/>
            <a:r>
              <a:rPr lang="ja-JP" altLang="en-US" smtClean="0"/>
              <a:t>テクニカル分析のウソ</a:t>
            </a:r>
            <a:endParaRPr lang="en-US" altLang="ja-JP" smtClean="0"/>
          </a:p>
          <a:p>
            <a:pPr eaLnBrk="1" hangingPunct="1"/>
            <a:r>
              <a:rPr lang="ja-JP" altLang="en-US" smtClean="0"/>
              <a:t>マーケティング理論</a:t>
            </a:r>
            <a:endParaRPr lang="en-US" altLang="ja-JP" smtClean="0"/>
          </a:p>
          <a:p>
            <a:pPr lvl="1" eaLnBrk="1" hangingPunct="1"/>
            <a:r>
              <a:rPr lang="ja-JP" altLang="en-US" smtClean="0"/>
              <a:t>認知心理学実験のウソ</a:t>
            </a:r>
            <a:endParaRPr lang="en-US" altLang="ja-JP" smtClean="0"/>
          </a:p>
          <a:p>
            <a:pPr eaLnBrk="1" hangingPunct="1"/>
            <a:r>
              <a:rPr lang="ja-JP" altLang="en-US" smtClean="0"/>
              <a:t>トンデモ科学</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pic>
        <p:nvPicPr>
          <p:cNvPr id="88068" name="コンテンツ プレースホルダ 4" descr="41mFFC8ZiaL__SS500_.jpg"/>
          <p:cNvPicPr>
            <a:picLocks noChangeAspect="1"/>
          </p:cNvPicPr>
          <p:nvPr/>
        </p:nvPicPr>
        <p:blipFill>
          <a:blip r:embed="rId3" cstate="print"/>
          <a:srcRect/>
          <a:stretch>
            <a:fillRect/>
          </a:stretch>
        </p:blipFill>
        <p:spPr bwMode="auto">
          <a:xfrm>
            <a:off x="4429125" y="1643063"/>
            <a:ext cx="4954588" cy="495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p:txBody>
          <a:bodyPr>
            <a:normAutofit fontScale="90000"/>
          </a:bodyPr>
          <a:lstStyle/>
          <a:p>
            <a:pPr eaLnBrk="1" hangingPunct="1"/>
            <a:r>
              <a:rPr lang="ja-JP" altLang="en-US" smtClean="0"/>
              <a:t>オオカミ少女はいなかった</a:t>
            </a:r>
            <a:r>
              <a:rPr lang="en-US" altLang="ja-JP" smtClean="0"/>
              <a:t/>
            </a:r>
            <a:br>
              <a:rPr lang="en-US" altLang="ja-JP" smtClean="0"/>
            </a:br>
            <a:r>
              <a:rPr lang="ja-JP" altLang="en-US" smtClean="0"/>
              <a:t>心理学の神話をめぐる冒険</a:t>
            </a:r>
          </a:p>
        </p:txBody>
      </p:sp>
      <p:sp>
        <p:nvSpPr>
          <p:cNvPr id="89091" name="コンテンツ プレースホルダ 3"/>
          <p:cNvSpPr>
            <a:spLocks noGrp="1"/>
          </p:cNvSpPr>
          <p:nvPr>
            <p:ph sz="half" idx="2"/>
          </p:nvPr>
        </p:nvSpPr>
        <p:spPr/>
        <p:txBody>
          <a:bodyPr/>
          <a:lstStyle/>
          <a:p>
            <a:pPr eaLnBrk="1" hangingPunct="1"/>
            <a:r>
              <a:rPr lang="ja-JP" altLang="en-US" smtClean="0"/>
              <a:t>オオカミに育てられた少女アマラとカマラの話は作り話だったという事実</a:t>
            </a:r>
            <a:endParaRPr lang="en-US" altLang="ja-JP" smtClean="0"/>
          </a:p>
          <a:p>
            <a:pPr eaLnBrk="1" hangingPunct="1"/>
            <a:r>
              <a:rPr lang="ja-JP" altLang="en-US" smtClean="0"/>
              <a:t>映画にサブリミナル画像を挿入したらコカコーラの売り上げが倍増したという実験も嘘。</a:t>
            </a:r>
            <a:endParaRPr lang="en-US" altLang="ja-JP" smtClean="0"/>
          </a:p>
          <a:p>
            <a:pPr eaLnBrk="1" hangingPunct="1"/>
            <a:endParaRPr lang="ja-JP" altLang="en-US" smtClean="0"/>
          </a:p>
        </p:txBody>
      </p:sp>
      <p:pic>
        <p:nvPicPr>
          <p:cNvPr id="89092" name="コンテンツ プレースホルダ 4" descr="51qmOZhAviL__SS500_.jpg"/>
          <p:cNvPicPr>
            <a:picLocks noGrp="1" noChangeAspect="1"/>
          </p:cNvPicPr>
          <p:nvPr>
            <p:ph sz="half" idx="1"/>
          </p:nvPr>
        </p:nvPicPr>
        <p:blipFill>
          <a:blip r:embed="rId3" cstate="print"/>
          <a:srcRect/>
          <a:stretch>
            <a:fillRect/>
          </a:stretch>
        </p:blipFill>
        <p:spPr>
          <a:xfrm>
            <a:off x="457200" y="1843088"/>
            <a:ext cx="4038600" cy="4038600"/>
          </a:xfr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タイトル 1"/>
          <p:cNvSpPr>
            <a:spLocks noGrp="1"/>
          </p:cNvSpPr>
          <p:nvPr>
            <p:ph type="title"/>
          </p:nvPr>
        </p:nvSpPr>
        <p:spPr/>
        <p:txBody>
          <a:bodyPr>
            <a:normAutofit fontScale="90000"/>
          </a:bodyPr>
          <a:lstStyle/>
          <a:p>
            <a:pPr eaLnBrk="1" hangingPunct="1"/>
            <a:r>
              <a:rPr lang="ja-JP" altLang="en-US" sz="3200" smtClean="0"/>
              <a:t>猫も杓子も不動産投資　サブプライムの元凶</a:t>
            </a:r>
            <a:r>
              <a:rPr lang="en-US" altLang="ja-JP" smtClean="0"/>
              <a:t/>
            </a:r>
            <a:br>
              <a:rPr lang="en-US" altLang="ja-JP" smtClean="0"/>
            </a:br>
            <a:r>
              <a:rPr lang="ja-JP" altLang="en-US" smtClean="0"/>
              <a:t>金持ち父さん、貧乏父さん</a:t>
            </a:r>
          </a:p>
        </p:txBody>
      </p:sp>
      <p:pic>
        <p:nvPicPr>
          <p:cNvPr id="90115" name="コンテンツ プレースホルダ 4" descr="41QW070X4CL__SS500_.jpg"/>
          <p:cNvPicPr>
            <a:picLocks noGrp="1" noChangeAspect="1"/>
          </p:cNvPicPr>
          <p:nvPr>
            <p:ph sz="half" idx="1"/>
          </p:nvPr>
        </p:nvPicPr>
        <p:blipFill>
          <a:blip r:embed="rId3" cstate="print"/>
          <a:srcRect/>
          <a:stretch>
            <a:fillRect/>
          </a:stretch>
        </p:blipFill>
        <p:spPr>
          <a:xfrm>
            <a:off x="-428625" y="1428750"/>
            <a:ext cx="5210175" cy="5210175"/>
          </a:xfrm>
        </p:spPr>
      </p:pic>
      <p:sp>
        <p:nvSpPr>
          <p:cNvPr id="4" name="コンテンツ プレースホルダ 3"/>
          <p:cNvSpPr>
            <a:spLocks noGrp="1"/>
          </p:cNvSpPr>
          <p:nvPr>
            <p:ph sz="half" idx="2"/>
          </p:nvPr>
        </p:nvSpPr>
        <p:spPr>
          <a:xfrm>
            <a:off x="4214813" y="1600200"/>
            <a:ext cx="4471987" cy="4829175"/>
          </a:xfrm>
        </p:spPr>
        <p:txBody>
          <a:bodyPr>
            <a:normAutofit lnSpcReduction="10000"/>
          </a:bodyPr>
          <a:lstStyle/>
          <a:p>
            <a:pPr eaLnBrk="1" hangingPunct="1"/>
            <a:r>
              <a:rPr lang="en-US" altLang="ja-JP" smtClean="0"/>
              <a:t>Amazon</a:t>
            </a:r>
            <a:r>
              <a:rPr lang="ja-JP" altLang="en-US" smtClean="0"/>
              <a:t>読者レビュー</a:t>
            </a:r>
            <a:r>
              <a:rPr lang="ja-JP" altLang="en-US" sz="2400" smtClean="0"/>
              <a:t>（ベスト</a:t>
            </a:r>
            <a:r>
              <a:rPr lang="en-US" altLang="ja-JP" sz="2400" smtClean="0"/>
              <a:t>500</a:t>
            </a:r>
            <a:r>
              <a:rPr lang="ja-JP" altLang="en-US" sz="2400" smtClean="0"/>
              <a:t>レビュアー）</a:t>
            </a:r>
            <a:endParaRPr lang="en-US" altLang="ja-JP" smtClean="0"/>
          </a:p>
          <a:p>
            <a:pPr lvl="1" eaLnBrk="1" hangingPunct="1"/>
            <a:r>
              <a:rPr lang="ja-JP" altLang="en-US" sz="2800" smtClean="0"/>
              <a:t>町山智浩さんによると、結局その「父さん」は実在しなかったことがメディアの取材で明らかになったそうです。キヨサキ氏自身はほぼ印税収入で暮らしており、不動産投資等は行っていないということ。 </a:t>
            </a:r>
            <a:r>
              <a:rPr lang="ja-JP" altLang="en-US" smtClean="0"/>
              <a:t/>
            </a:r>
            <a:br>
              <a:rPr lang="ja-JP" altLang="en-US" smtClean="0"/>
            </a:br>
            <a:endParaRPr lang="ja-JP"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3"/>
          <p:cNvSpPr>
            <a:spLocks noGrp="1"/>
          </p:cNvSpPr>
          <p:nvPr>
            <p:ph type="title"/>
          </p:nvPr>
        </p:nvSpPr>
        <p:spPr/>
        <p:txBody>
          <a:bodyPr/>
          <a:lstStyle/>
          <a:p>
            <a:pPr eaLnBrk="1" hangingPunct="1"/>
            <a:r>
              <a:rPr lang="ja-JP" altLang="en-US" smtClean="0"/>
              <a:t>リスク </a:t>
            </a:r>
            <a:r>
              <a:rPr lang="en-US" altLang="ja-JP" smtClean="0"/>
              <a:t>/</a:t>
            </a:r>
            <a:r>
              <a:rPr lang="ja-JP" altLang="en-US" smtClean="0"/>
              <a:t>　ピーター・バーンスタイン</a:t>
            </a:r>
          </a:p>
        </p:txBody>
      </p:sp>
      <p:sp>
        <p:nvSpPr>
          <p:cNvPr id="91139" name="コンテンツ プレースホルダ 2"/>
          <p:cNvSpPr>
            <a:spLocks noGrp="1"/>
          </p:cNvSpPr>
          <p:nvPr>
            <p:ph sz="half" idx="1"/>
          </p:nvPr>
        </p:nvSpPr>
        <p:spPr>
          <a:xfrm>
            <a:off x="0" y="1785938"/>
            <a:ext cx="5400675" cy="4697412"/>
          </a:xfrm>
        </p:spPr>
        <p:txBody>
          <a:bodyPr/>
          <a:lstStyle/>
          <a:p>
            <a:pPr eaLnBrk="1" hangingPunct="1"/>
            <a:r>
              <a:rPr lang="ja-JP" altLang="en-US" sz="3600" smtClean="0"/>
              <a:t>元に戻せないような意志決定を行う時ほど時間が重要になってくる。そして元に戻せないような決断のほとんどは不完全な情報に基づいてなされる。</a:t>
            </a:r>
          </a:p>
        </p:txBody>
      </p:sp>
      <p:pic>
        <p:nvPicPr>
          <p:cNvPr id="91140" name="コンテンツ プレースホルダ 5" descr="51EEZFF5W9L__SS500_.jpg"/>
          <p:cNvPicPr>
            <a:picLocks noGrp="1" noChangeAspect="1"/>
          </p:cNvPicPr>
          <p:nvPr>
            <p:ph sz="half" idx="2"/>
          </p:nvPr>
        </p:nvPicPr>
        <p:blipFill>
          <a:blip r:embed="rId3" cstate="print"/>
          <a:srcRect/>
          <a:stretch>
            <a:fillRect/>
          </a:stretch>
        </p:blipFill>
        <p:spPr>
          <a:xfrm>
            <a:off x="5429250" y="1857375"/>
            <a:ext cx="4038600" cy="4038600"/>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不確実、不完全、不確信な情報環境</a:t>
            </a:r>
          </a:p>
        </p:txBody>
      </p:sp>
      <p:sp>
        <p:nvSpPr>
          <p:cNvPr id="92163" name="コンテンツ プレースホルダ 2"/>
          <p:cNvSpPr>
            <a:spLocks noGrp="1"/>
          </p:cNvSpPr>
          <p:nvPr>
            <p:ph sz="half" idx="1"/>
          </p:nvPr>
        </p:nvSpPr>
        <p:spPr>
          <a:xfrm>
            <a:off x="0" y="1357313"/>
            <a:ext cx="4038600" cy="4525962"/>
          </a:xfrm>
        </p:spPr>
        <p:txBody>
          <a:bodyPr>
            <a:normAutofit fontScale="92500"/>
          </a:bodyPr>
          <a:lstStyle/>
          <a:p>
            <a:pPr eaLnBrk="1" hangingPunct="1"/>
            <a:r>
              <a:rPr lang="ja-JP" altLang="en-US" smtClean="0"/>
              <a:t>何を信じればよいのか</a:t>
            </a:r>
            <a:endParaRPr lang="en-US" altLang="ja-JP" smtClean="0"/>
          </a:p>
          <a:p>
            <a:pPr eaLnBrk="1" hangingPunct="1"/>
            <a:endParaRPr lang="en-US" altLang="ja-JP" smtClean="0"/>
          </a:p>
          <a:p>
            <a:pPr eaLnBrk="1" hangingPunct="1"/>
            <a:r>
              <a:rPr lang="ja-JP" altLang="en-US" smtClean="0"/>
              <a:t>情報の収集方法</a:t>
            </a:r>
            <a:endParaRPr lang="en-US" altLang="ja-JP" smtClean="0"/>
          </a:p>
          <a:p>
            <a:pPr eaLnBrk="1" hangingPunct="1"/>
            <a:r>
              <a:rPr lang="ja-JP" altLang="en-US" smtClean="0"/>
              <a:t>情報の整理方法</a:t>
            </a:r>
            <a:endParaRPr lang="en-US" altLang="ja-JP" smtClean="0"/>
          </a:p>
          <a:p>
            <a:pPr eaLnBrk="1" hangingPunct="1"/>
            <a:r>
              <a:rPr lang="ja-JP" altLang="en-US" smtClean="0"/>
              <a:t>情報の分析方法</a:t>
            </a:r>
            <a:endParaRPr lang="en-US" altLang="ja-JP" smtClean="0"/>
          </a:p>
          <a:p>
            <a:pPr eaLnBrk="1" hangingPunct="1"/>
            <a:endParaRPr lang="en-US" altLang="ja-JP" smtClean="0"/>
          </a:p>
          <a:p>
            <a:pPr eaLnBrk="1" hangingPunct="1"/>
            <a:r>
              <a:rPr lang="ja-JP" altLang="en-US" sz="3200" smtClean="0">
                <a:solidFill>
                  <a:srgbClr val="FF0000"/>
                </a:solidFill>
              </a:rPr>
              <a:t>我々には新しい情報環境におけるサバイバル術が必要だ。</a:t>
            </a:r>
            <a:endParaRPr lang="en-US" altLang="ja-JP" sz="3200" smtClean="0">
              <a:solidFill>
                <a:srgbClr val="FF0000"/>
              </a:solidFill>
            </a:endParaRPr>
          </a:p>
        </p:txBody>
      </p:sp>
      <p:pic>
        <p:nvPicPr>
          <p:cNvPr id="92164" name="コンテンツ プレースホルダ 4" descr="fig01.gif"/>
          <p:cNvPicPr>
            <a:picLocks noGrp="1" noChangeAspect="1"/>
          </p:cNvPicPr>
          <p:nvPr>
            <p:ph sz="half" idx="2"/>
          </p:nvPr>
        </p:nvPicPr>
        <p:blipFill>
          <a:blip r:embed="rId3" cstate="print"/>
          <a:srcRect/>
          <a:stretch>
            <a:fillRect/>
          </a:stretch>
        </p:blipFill>
        <p:spPr>
          <a:xfrm>
            <a:off x="4057650" y="1500188"/>
            <a:ext cx="5086350" cy="4392612"/>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1"/>
          <p:cNvSpPr>
            <a:spLocks noGrp="1"/>
          </p:cNvSpPr>
          <p:nvPr>
            <p:ph type="title"/>
          </p:nvPr>
        </p:nvSpPr>
        <p:spPr/>
        <p:txBody>
          <a:bodyPr/>
          <a:lstStyle/>
          <a:p>
            <a:pPr eaLnBrk="1" hangingPunct="1"/>
            <a:r>
              <a:rPr lang="ja-JP" altLang="en-US" smtClean="0"/>
              <a:t>救いの書　</a:t>
            </a:r>
            <a:r>
              <a:rPr lang="en-US" altLang="ja-JP" smtClean="0"/>
              <a:t>『</a:t>
            </a:r>
            <a:r>
              <a:rPr lang="ja-JP" altLang="en-US" smtClean="0"/>
              <a:t>情報力</a:t>
            </a:r>
            <a:r>
              <a:rPr lang="en-US" altLang="ja-JP" smtClean="0"/>
              <a:t>』</a:t>
            </a:r>
            <a:r>
              <a:rPr lang="ja-JP" altLang="en-US" smtClean="0"/>
              <a:t>　橋本大也著</a:t>
            </a:r>
          </a:p>
        </p:txBody>
      </p:sp>
      <p:sp>
        <p:nvSpPr>
          <p:cNvPr id="93187" name="コンテンツ プレースホルダ 3"/>
          <p:cNvSpPr>
            <a:spLocks noGrp="1"/>
          </p:cNvSpPr>
          <p:nvPr>
            <p:ph sz="half" idx="2"/>
          </p:nvPr>
        </p:nvSpPr>
        <p:spPr>
          <a:xfrm>
            <a:off x="4357688" y="1643063"/>
            <a:ext cx="4643437" cy="4614862"/>
          </a:xfrm>
        </p:spPr>
        <p:txBody>
          <a:bodyPr/>
          <a:lstStyle/>
          <a:p>
            <a:pPr eaLnBrk="1" hangingPunct="1"/>
            <a:r>
              <a:rPr lang="en-US" altLang="ja-JP" smtClean="0"/>
              <a:t>2009</a:t>
            </a:r>
            <a:r>
              <a:rPr lang="ja-JP" altLang="en-US" smtClean="0"/>
              <a:t>年</a:t>
            </a:r>
            <a:r>
              <a:rPr lang="en-US" altLang="ja-JP" smtClean="0"/>
              <a:t>1</a:t>
            </a:r>
            <a:r>
              <a:rPr lang="ja-JP" altLang="en-US" smtClean="0"/>
              <a:t>月</a:t>
            </a:r>
            <a:r>
              <a:rPr lang="en-US" altLang="ja-JP" smtClean="0"/>
              <a:t>9</a:t>
            </a:r>
            <a:r>
              <a:rPr lang="ja-JP" altLang="en-US" smtClean="0"/>
              <a:t>日発売</a:t>
            </a:r>
            <a:endParaRPr lang="en-US" altLang="ja-JP" smtClean="0"/>
          </a:p>
          <a:p>
            <a:pPr eaLnBrk="1" hangingPunct="1"/>
            <a:r>
              <a:rPr lang="ja-JP" altLang="en-US" smtClean="0"/>
              <a:t>翔泳社　</a:t>
            </a:r>
            <a:r>
              <a:rPr lang="en-US" altLang="ja-JP" smtClean="0"/>
              <a:t>980</a:t>
            </a:r>
            <a:r>
              <a:rPr lang="ja-JP" altLang="en-US" smtClean="0"/>
              <a:t>円</a:t>
            </a:r>
            <a:endParaRPr lang="en-US" altLang="ja-JP" smtClean="0"/>
          </a:p>
          <a:p>
            <a:pPr eaLnBrk="1" hangingPunct="1"/>
            <a:endParaRPr lang="en-US" altLang="ja-JP" smtClean="0"/>
          </a:p>
          <a:p>
            <a:pPr eaLnBrk="1" hangingPunct="1"/>
            <a:r>
              <a:rPr lang="ja-JP" altLang="en-US" smtClean="0"/>
              <a:t>「膨大な情報や頭のもやもやをスッキリさせる」</a:t>
            </a:r>
            <a:endParaRPr lang="en-US" altLang="ja-JP" smtClean="0"/>
          </a:p>
          <a:p>
            <a:pPr eaLnBrk="1" hangingPunct="1"/>
            <a:r>
              <a:rPr lang="ja-JP" altLang="en-US" smtClean="0"/>
              <a:t>これまでになかった「情報」を「知恵」にする技術</a:t>
            </a:r>
            <a:endParaRPr lang="en-US" altLang="ja-JP" smtClean="0"/>
          </a:p>
          <a:p>
            <a:pPr eaLnBrk="1" hangingPunct="1"/>
            <a:endParaRPr lang="en-US" altLang="ja-JP" smtClean="0"/>
          </a:p>
          <a:p>
            <a:pPr eaLnBrk="1" hangingPunct="1"/>
            <a:r>
              <a:rPr lang="ja-JP" altLang="en-US" smtClean="0"/>
              <a:t>これさえ読めば万事解決！</a:t>
            </a:r>
            <a:endParaRPr lang="en-US" altLang="ja-JP" smtClean="0"/>
          </a:p>
        </p:txBody>
      </p:sp>
      <p:pic>
        <p:nvPicPr>
          <p:cNvPr id="93188" name="Picture 2" descr="D:\data\Pictures\41vWAi6EiHL__SS500_.jpg"/>
          <p:cNvPicPr>
            <a:picLocks noGrp="1" noChangeAspect="1" noChangeArrowheads="1"/>
          </p:cNvPicPr>
          <p:nvPr>
            <p:ph sz="half" idx="1"/>
          </p:nvPr>
        </p:nvPicPr>
        <p:blipFill>
          <a:blip r:embed="rId3" cstate="print"/>
          <a:srcRect/>
          <a:stretch>
            <a:fillRect/>
          </a:stretch>
        </p:blipFill>
        <p:spPr>
          <a:xfrm>
            <a:off x="0" y="1571625"/>
            <a:ext cx="4738688" cy="4738688"/>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ja-JP" altLang="en-US" smtClean="0"/>
              <a:t>インスタントメッセンジャーの魅力</a:t>
            </a:r>
          </a:p>
        </p:txBody>
      </p:sp>
      <p:sp>
        <p:nvSpPr>
          <p:cNvPr id="15363" name="コンテンツ プレースホルダ 2"/>
          <p:cNvSpPr>
            <a:spLocks noGrp="1"/>
          </p:cNvSpPr>
          <p:nvPr>
            <p:ph sz="half" idx="1"/>
          </p:nvPr>
        </p:nvSpPr>
        <p:spPr>
          <a:xfrm>
            <a:off x="457200" y="1600200"/>
            <a:ext cx="4038600" cy="4757738"/>
          </a:xfrm>
        </p:spPr>
        <p:txBody>
          <a:bodyPr>
            <a:normAutofit lnSpcReduction="10000"/>
          </a:bodyPr>
          <a:lstStyle/>
          <a:p>
            <a:pPr eaLnBrk="1" hangingPunct="1"/>
            <a:r>
              <a:rPr lang="ja-JP" altLang="en-US" smtClean="0"/>
              <a:t>知識と暇がある人に教えてもらう</a:t>
            </a:r>
            <a:endParaRPr lang="en-US" altLang="ja-JP" smtClean="0"/>
          </a:p>
          <a:p>
            <a:pPr lvl="1" eaLnBrk="1" hangingPunct="1"/>
            <a:r>
              <a:rPr lang="ja-JP" altLang="en-US" smtClean="0"/>
              <a:t>１００人以上いれば誰かしら暇である。</a:t>
            </a:r>
            <a:endParaRPr lang="en-US" altLang="ja-JP" smtClean="0"/>
          </a:p>
          <a:p>
            <a:pPr lvl="1" eaLnBrk="1" hangingPunct="1"/>
            <a:r>
              <a:rPr lang="ja-JP" altLang="en-US" smtClean="0"/>
              <a:t>真夜中でも遠慮要らず</a:t>
            </a:r>
            <a:endParaRPr lang="en-US" altLang="ja-JP" smtClean="0"/>
          </a:p>
          <a:p>
            <a:pPr lvl="1" eaLnBrk="1" hangingPunct="1"/>
            <a:r>
              <a:rPr lang="ja-JP" altLang="en-US" smtClean="0"/>
              <a:t>バーチャルに隣席の人を増やすことができる</a:t>
            </a:r>
            <a:endParaRPr lang="en-US" altLang="ja-JP" smtClean="0"/>
          </a:p>
          <a:p>
            <a:pPr lvl="1" eaLnBrk="1" hangingPunct="1"/>
            <a:endParaRPr lang="en-US" altLang="ja-JP" smtClean="0"/>
          </a:p>
          <a:p>
            <a:pPr eaLnBrk="1" hangingPunct="1"/>
            <a:r>
              <a:rPr lang="ja-JP" altLang="en-US" smtClean="0"/>
              <a:t>人間の関係性で教えてもらう</a:t>
            </a:r>
            <a:endParaRPr lang="en-US" altLang="ja-JP" smtClean="0"/>
          </a:p>
          <a:p>
            <a:pPr lvl="1" eaLnBrk="1" hangingPunct="1"/>
            <a:r>
              <a:rPr lang="ja-JP" altLang="en-US" smtClean="0"/>
              <a:t>仲良くなりたい、貸し借りがある、惚れている</a:t>
            </a:r>
            <a:r>
              <a:rPr lang="en-US" altLang="ja-JP" smtClean="0"/>
              <a:t>…</a:t>
            </a:r>
          </a:p>
          <a:p>
            <a:pPr eaLnBrk="1" hangingPunct="1"/>
            <a:endParaRPr lang="ja-JP" altLang="en-US" sz="2400" smtClean="0"/>
          </a:p>
        </p:txBody>
      </p:sp>
      <p:pic>
        <p:nvPicPr>
          <p:cNvPr id="15364" name="コンテンツ プレースホルダ 4" descr="twitter01.jpg">
            <a:hlinkClick r:id="rId3"/>
          </p:cNvPr>
          <p:cNvPicPr>
            <a:picLocks noGrp="1" noChangeAspect="1"/>
          </p:cNvPicPr>
          <p:nvPr>
            <p:ph sz="half" idx="2"/>
          </p:nvPr>
        </p:nvPicPr>
        <p:blipFill>
          <a:blip r:embed="rId4" cstate="print"/>
          <a:srcRect/>
          <a:stretch>
            <a:fillRect/>
          </a:stretch>
        </p:blipFill>
        <p:spPr>
          <a:xfrm>
            <a:off x="4714875" y="1428750"/>
            <a:ext cx="4038600" cy="2133600"/>
          </a:xfrm>
        </p:spPr>
      </p:pic>
      <p:pic>
        <p:nvPicPr>
          <p:cNvPr id="15365" name="図 5" descr="twitter02.jpg"/>
          <p:cNvPicPr>
            <a:picLocks noChangeAspect="1"/>
          </p:cNvPicPr>
          <p:nvPr/>
        </p:nvPicPr>
        <p:blipFill>
          <a:blip r:embed="rId5" cstate="print"/>
          <a:srcRect/>
          <a:stretch>
            <a:fillRect/>
          </a:stretch>
        </p:blipFill>
        <p:spPr bwMode="auto">
          <a:xfrm>
            <a:off x="4500563" y="3929063"/>
            <a:ext cx="2714625" cy="2660650"/>
          </a:xfrm>
          <a:prstGeom prst="rect">
            <a:avLst/>
          </a:prstGeom>
          <a:noFill/>
          <a:ln w="9525">
            <a:noFill/>
            <a:miter lim="800000"/>
            <a:headEnd/>
            <a:tailEnd/>
          </a:ln>
        </p:spPr>
      </p:pic>
      <p:sp>
        <p:nvSpPr>
          <p:cNvPr id="15366" name="正方形/長方形 6"/>
          <p:cNvSpPr>
            <a:spLocks noChangeArrowheads="1"/>
          </p:cNvSpPr>
          <p:nvPr/>
        </p:nvSpPr>
        <p:spPr bwMode="auto">
          <a:xfrm>
            <a:off x="7500938" y="4429125"/>
            <a:ext cx="1643062" cy="1477963"/>
          </a:xfrm>
          <a:prstGeom prst="rect">
            <a:avLst/>
          </a:prstGeom>
          <a:noFill/>
          <a:ln w="9525">
            <a:noFill/>
            <a:miter lim="800000"/>
            <a:headEnd/>
            <a:tailEnd/>
          </a:ln>
        </p:spPr>
        <p:txBody>
          <a:bodyPr>
            <a:spAutoFit/>
          </a:bodyPr>
          <a:lstStyle/>
          <a:p>
            <a:r>
              <a:rPr lang="ja-JP" altLang="en-US"/>
              <a:t>若手エンジニア層に人気のつぶやき共有サービス</a:t>
            </a:r>
            <a:r>
              <a:rPr lang="en-US" altLang="ja-JP">
                <a:hlinkClick r:id="rId3"/>
              </a:rPr>
              <a:t>Twitter</a:t>
            </a:r>
            <a:endParaRPr lang="ja-JP"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ja-JP" altLang="en-US" smtClean="0"/>
              <a:t>構造的空隙の理論</a:t>
            </a:r>
          </a:p>
        </p:txBody>
      </p:sp>
      <p:sp>
        <p:nvSpPr>
          <p:cNvPr id="16387" name="コンテンツ プレースホルダ 2"/>
          <p:cNvSpPr>
            <a:spLocks noGrp="1"/>
          </p:cNvSpPr>
          <p:nvPr>
            <p:ph idx="1"/>
          </p:nvPr>
        </p:nvSpPr>
        <p:spPr/>
        <p:txBody>
          <a:bodyPr>
            <a:normAutofit fontScale="92500"/>
          </a:bodyPr>
          <a:lstStyle/>
          <a:p>
            <a:pPr eaLnBrk="1" hangingPunct="1"/>
            <a:r>
              <a:rPr lang="ja-JP" altLang="en-US" smtClean="0"/>
              <a:t>ロナルド・</a:t>
            </a:r>
            <a:r>
              <a:rPr lang="en-US" altLang="ja-JP" smtClean="0"/>
              <a:t>S</a:t>
            </a:r>
            <a:r>
              <a:rPr lang="ja-JP" altLang="en-US" smtClean="0"/>
              <a:t>・バート提唱。</a:t>
            </a:r>
            <a:endParaRPr lang="en-US" altLang="ja-JP" smtClean="0"/>
          </a:p>
          <a:p>
            <a:pPr eaLnBrk="1" hangingPunct="1"/>
            <a:r>
              <a:rPr lang="ja-JP" altLang="en-US" smtClean="0"/>
              <a:t>今まで縁のなかったコミュニティ同士をつなぐ「重複のないコンタクト」のこと。知人のクラスタ間を結びつける人は、知人の数が少なくても、ネットワーク構造上で重要な役割を果たす。</a:t>
            </a:r>
          </a:p>
          <a:p>
            <a:pPr eaLnBrk="1" hangingPunct="1"/>
            <a:r>
              <a:rPr lang="ja-JP" altLang="en-US" smtClean="0"/>
              <a:t>ただ知り合いを増やせばよいわけではない。量より質であり、質とは構造同値の低い関係のこと。構造同値が低いとは、</a:t>
            </a:r>
            <a:r>
              <a:rPr lang="ja-JP" altLang="en-US" smtClean="0">
                <a:solidFill>
                  <a:srgbClr val="FF0000"/>
                </a:solidFill>
              </a:rPr>
              <a:t>他人と重複することがないユニークな人間関係</a:t>
            </a:r>
            <a:r>
              <a:rPr lang="ja-JP" altLang="en-US" smtClean="0"/>
              <a:t>のこと。</a:t>
            </a:r>
            <a:endParaRPr lang="en-US" altLang="ja-JP" smtClean="0"/>
          </a:p>
          <a:p>
            <a:pPr eaLnBrk="1" hangingPunct="1"/>
            <a:endParaRPr lang="en-US" altLang="ja-JP" sz="24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ja-JP" altLang="en-US" smtClean="0"/>
              <a:t>誰がブリッジなのか？</a:t>
            </a:r>
          </a:p>
        </p:txBody>
      </p:sp>
      <p:pic>
        <p:nvPicPr>
          <p:cNvPr id="17411" name="コンテンツ プレースホルダ 3" descr="Image16.jpg"/>
          <p:cNvPicPr>
            <a:picLocks noGrp="1" noChangeAspect="1"/>
          </p:cNvPicPr>
          <p:nvPr>
            <p:ph idx="1"/>
          </p:nvPr>
        </p:nvPicPr>
        <p:blipFill>
          <a:blip r:embed="rId3" cstate="print"/>
          <a:srcRect/>
          <a:stretch>
            <a:fillRect/>
          </a:stretch>
        </p:blipFill>
        <p:spPr>
          <a:xfrm>
            <a:off x="3214688" y="1857375"/>
            <a:ext cx="5702300" cy="4143375"/>
          </a:xfrm>
        </p:spPr>
      </p:pic>
      <p:sp>
        <p:nvSpPr>
          <p:cNvPr id="17412" name="正方形/長方形 4"/>
          <p:cNvSpPr>
            <a:spLocks noChangeArrowheads="1"/>
          </p:cNvSpPr>
          <p:nvPr/>
        </p:nvSpPr>
        <p:spPr bwMode="auto">
          <a:xfrm>
            <a:off x="357188" y="1571625"/>
            <a:ext cx="2714625" cy="4894263"/>
          </a:xfrm>
          <a:prstGeom prst="rect">
            <a:avLst/>
          </a:prstGeom>
          <a:noFill/>
          <a:ln w="9525">
            <a:noFill/>
            <a:miter lim="800000"/>
            <a:headEnd/>
            <a:tailEnd/>
          </a:ln>
        </p:spPr>
        <p:txBody>
          <a:bodyPr>
            <a:spAutoFit/>
          </a:bodyPr>
          <a:lstStyle/>
          <a:p>
            <a:pPr>
              <a:buFont typeface="Arial" pitchFamily="34" charset="0"/>
              <a:buChar char="•"/>
            </a:pPr>
            <a:r>
              <a:rPr lang="ja-JP" altLang="en-US" sz="2400"/>
              <a:t>社内の皆が知っている社外の偉い人を知っていても価値は小さい。皆が知らない人と私だけがつながっている関係（ブリッジ）を持つことが、二つの組織を結びつける仲介力につながる。仲介力の高い人＝人脈の中心なのである。</a:t>
            </a:r>
          </a:p>
        </p:txBody>
      </p:sp>
      <p:sp>
        <p:nvSpPr>
          <p:cNvPr id="17413" name="正方形/長方形 5"/>
          <p:cNvSpPr>
            <a:spLocks noChangeArrowheads="1"/>
          </p:cNvSpPr>
          <p:nvPr/>
        </p:nvSpPr>
        <p:spPr bwMode="auto">
          <a:xfrm>
            <a:off x="3929063" y="6215063"/>
            <a:ext cx="4256087" cy="646112"/>
          </a:xfrm>
          <a:prstGeom prst="rect">
            <a:avLst/>
          </a:prstGeom>
          <a:noFill/>
          <a:ln w="9525">
            <a:noFill/>
            <a:miter lim="800000"/>
            <a:headEnd/>
            <a:tailEnd/>
          </a:ln>
        </p:spPr>
        <p:txBody>
          <a:bodyPr wrap="none">
            <a:spAutoFit/>
          </a:bodyPr>
          <a:lstStyle/>
          <a:p>
            <a:r>
              <a:rPr lang="en-US" altLang="ja-JP">
                <a:hlinkClick r:id="rId4"/>
              </a:rPr>
              <a:t>http://www.fmp.jp/~sugimoto/mixiGraph/</a:t>
            </a:r>
            <a:endParaRPr lang="en-US" altLang="ja-JP"/>
          </a:p>
          <a:p>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ボンドキャピタルとブリッジキャピタル</a:t>
            </a:r>
            <a:endParaRPr kumimoji="1" lang="ja-JP" altLang="en-US" dirty="0"/>
          </a:p>
        </p:txBody>
      </p:sp>
      <p:pic>
        <p:nvPicPr>
          <p:cNvPr id="2050" name="Picture 2" descr="ツイッターノミクス TwitterNomics">
            <a:hlinkClick r:id="rId3"/>
          </p:cNvPr>
          <p:cNvPicPr>
            <a:picLocks noChangeAspect="1" noChangeArrowheads="1"/>
          </p:cNvPicPr>
          <p:nvPr/>
        </p:nvPicPr>
        <p:blipFill>
          <a:blip r:embed="rId4" cstate="print"/>
          <a:srcRect/>
          <a:stretch>
            <a:fillRect/>
          </a:stretch>
        </p:blipFill>
        <p:spPr bwMode="auto">
          <a:xfrm>
            <a:off x="0" y="2071678"/>
            <a:ext cx="2857501" cy="2857500"/>
          </a:xfrm>
          <a:prstGeom prst="rect">
            <a:avLst/>
          </a:prstGeom>
          <a:noFill/>
        </p:spPr>
      </p:pic>
      <p:sp>
        <p:nvSpPr>
          <p:cNvPr id="5" name="正方形/長方形 4"/>
          <p:cNvSpPr/>
          <p:nvPr/>
        </p:nvSpPr>
        <p:spPr>
          <a:xfrm>
            <a:off x="2571736" y="1785926"/>
            <a:ext cx="6357966" cy="3693319"/>
          </a:xfrm>
          <a:prstGeom prst="rect">
            <a:avLst/>
          </a:prstGeom>
        </p:spPr>
        <p:txBody>
          <a:bodyPr wrap="square">
            <a:spAutoFit/>
          </a:bodyPr>
          <a:lstStyle/>
          <a:p>
            <a:r>
              <a:rPr lang="ja-JP" altLang="en-US" dirty="0" smtClean="0"/>
              <a:t>「ソーシャルキャピタルは大きく二種類に分けられるという。第一は、ボンド・キャピタル。密着型の関係から生まれるソーシャル・キャピタルで、</a:t>
            </a:r>
            <a:r>
              <a:rPr lang="ja-JP" altLang="en-US" dirty="0" smtClean="0">
                <a:solidFill>
                  <a:srgbClr val="FF0000"/>
                </a:solidFill>
              </a:rPr>
              <a:t>家族や親しい友人などとの信頼と愛情で結ばれた深い絆</a:t>
            </a:r>
            <a:r>
              <a:rPr lang="ja-JP" altLang="en-US" dirty="0" smtClean="0"/>
              <a:t>が、これに該当する。生きるか死ぬかの瀬戸際で頼りになるのは、これだ。ボンド・キャピタルは、生活をするうえでも、また心の安寧を得るうえでも、欠かせない。これに対して、ブリッジ・キャピタルは、</a:t>
            </a:r>
            <a:r>
              <a:rPr lang="ja-JP" altLang="en-US" dirty="0" smtClean="0">
                <a:solidFill>
                  <a:srgbClr val="FF0000"/>
                </a:solidFill>
              </a:rPr>
              <a:t>広く社会における対人関係</a:t>
            </a:r>
            <a:r>
              <a:rPr lang="ja-JP" altLang="en-US" dirty="0" smtClean="0"/>
              <a:t>から生まれるソーシャルキャピタルである。　</a:t>
            </a:r>
            <a:r>
              <a:rPr lang="ja-JP" altLang="en-US" dirty="0" smtClean="0"/>
              <a:t>均質</a:t>
            </a:r>
            <a:r>
              <a:rPr lang="ja-JP" altLang="en-US" dirty="0" smtClean="0"/>
              <a:t>な環境から外に目を向け、新しい人と知り合って信頼を獲得するとき、ブリッジ・キャピタルが生まれる。パットナムによれば、ブリッジ・キャピタルは「</a:t>
            </a:r>
            <a:r>
              <a:rPr lang="ja-JP" altLang="en-US" dirty="0" smtClean="0">
                <a:solidFill>
                  <a:srgbClr val="FF0000"/>
                </a:solidFill>
              </a:rPr>
              <a:t>これまで接触のなかった外の世界とのルートをつくり、情報を発信する</a:t>
            </a:r>
            <a:r>
              <a:rPr lang="ja-JP" altLang="en-US" dirty="0" smtClean="0"/>
              <a:t>」のに役立つという。ブリッジ・キャピタルは社会の潤滑剤であり、「懐を拡げ、持ちつ持たれつの関係作りをする働きがある」」</a:t>
            </a:r>
            <a:endParaRPr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ja-JP" altLang="en-US" smtClean="0"/>
              <a:t>信頼の解き放ちの理論</a:t>
            </a:r>
          </a:p>
        </p:txBody>
      </p:sp>
      <p:sp>
        <p:nvSpPr>
          <p:cNvPr id="19459" name="コンテンツ プレースホルダ 2"/>
          <p:cNvSpPr>
            <a:spLocks noGrp="1"/>
          </p:cNvSpPr>
          <p:nvPr>
            <p:ph idx="1"/>
          </p:nvPr>
        </p:nvSpPr>
        <p:spPr/>
        <p:txBody>
          <a:bodyPr/>
          <a:lstStyle/>
          <a:p>
            <a:pPr eaLnBrk="1" hangingPunct="1"/>
            <a:r>
              <a:rPr lang="ja-JP" altLang="en-US" smtClean="0">
                <a:solidFill>
                  <a:srgbClr val="FF0000"/>
                </a:solidFill>
              </a:rPr>
              <a:t>赤の他人を信頼できるかどうか</a:t>
            </a:r>
            <a:r>
              <a:rPr lang="ja-JP" altLang="en-US" smtClean="0"/>
              <a:t>（一般的信頼）の度合いが高い社会では、離れたコミュニティにいる者同士が、近道を作って情報交換をすることが容易になる。（</a:t>
            </a:r>
            <a:r>
              <a:rPr lang="ja-JP" altLang="en-US" b="1" smtClean="0"/>
              <a:t>山岸俊男、１９９８</a:t>
            </a:r>
            <a:r>
              <a:rPr lang="ja-JP" altLang="en-US" smtClean="0"/>
              <a:t>）</a:t>
            </a:r>
            <a:endParaRPr lang="en-US" altLang="ja-JP" smtClean="0"/>
          </a:p>
          <a:p>
            <a:pPr eaLnBrk="1" hangingPunct="1"/>
            <a:r>
              <a:rPr lang="ja-JP" altLang="en-US" smtClean="0"/>
              <a:t>内輪びいきの安心を大切にする日本より、初対面の相手を見極めつつ信頼するアメリカの方が、人間同士の距離を短く詰めやすい。</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3"/>
          <p:cNvSpPr>
            <a:spLocks noGrp="1"/>
          </p:cNvSpPr>
          <p:nvPr>
            <p:ph type="title"/>
          </p:nvPr>
        </p:nvSpPr>
        <p:spPr/>
        <p:txBody>
          <a:bodyPr/>
          <a:lstStyle/>
          <a:p>
            <a:pPr eaLnBrk="1" hangingPunct="1"/>
            <a:r>
              <a:rPr lang="ja-JP" altLang="en-US" smtClean="0"/>
              <a:t>信頼関係をベースに知識を蓄積</a:t>
            </a:r>
          </a:p>
        </p:txBody>
      </p:sp>
      <p:sp>
        <p:nvSpPr>
          <p:cNvPr id="20483" name="コンテンツ プレースホルダ 4"/>
          <p:cNvSpPr>
            <a:spLocks noGrp="1"/>
          </p:cNvSpPr>
          <p:nvPr>
            <p:ph sz="half" idx="1"/>
          </p:nvPr>
        </p:nvSpPr>
        <p:spPr>
          <a:xfrm>
            <a:off x="285750" y="1600200"/>
            <a:ext cx="4210050" cy="4525963"/>
          </a:xfrm>
        </p:spPr>
        <p:txBody>
          <a:bodyPr>
            <a:normAutofit lnSpcReduction="10000"/>
          </a:bodyPr>
          <a:lstStyle/>
          <a:p>
            <a:pPr eaLnBrk="1" hangingPunct="1"/>
            <a:r>
              <a:rPr lang="en-US" altLang="ja-JP" smtClean="0"/>
              <a:t>Yelp</a:t>
            </a:r>
            <a:r>
              <a:rPr lang="ja-JP" altLang="en-US" smtClean="0"/>
              <a:t>、</a:t>
            </a:r>
            <a:r>
              <a:rPr lang="en-US" altLang="ja-JP" smtClean="0"/>
              <a:t>Insiderpages</a:t>
            </a:r>
            <a:r>
              <a:rPr lang="ja-JP" altLang="en-US" smtClean="0"/>
              <a:t>地域</a:t>
            </a:r>
            <a:r>
              <a:rPr lang="en-US" altLang="ja-JP" smtClean="0"/>
              <a:t>SNS</a:t>
            </a:r>
            <a:r>
              <a:rPr lang="ja-JP" altLang="en-US" smtClean="0"/>
              <a:t>型レビューサイトの急成長。</a:t>
            </a:r>
            <a:endParaRPr lang="en-US" altLang="ja-JP" smtClean="0"/>
          </a:p>
          <a:p>
            <a:pPr eaLnBrk="1" hangingPunct="1"/>
            <a:r>
              <a:rPr lang="ja-JP" altLang="en-US" smtClean="0"/>
              <a:t>街の住人たちが</a:t>
            </a:r>
            <a:r>
              <a:rPr lang="en-US" altLang="ja-JP" smtClean="0"/>
              <a:t>SNS</a:t>
            </a:r>
            <a:r>
              <a:rPr lang="ja-JP" altLang="en-US" smtClean="0"/>
              <a:t>上で、レストランや歯医者や本屋のレビューを書く。</a:t>
            </a:r>
            <a:endParaRPr lang="en-US" altLang="ja-JP" smtClean="0"/>
          </a:p>
          <a:p>
            <a:pPr eaLnBrk="1" hangingPunct="1"/>
            <a:r>
              <a:rPr lang="ja-JP" altLang="en-US" smtClean="0"/>
              <a:t>顔が見える地縁関係上では嘘がつけない。</a:t>
            </a:r>
            <a:endParaRPr lang="en-US" altLang="ja-JP" smtClean="0"/>
          </a:p>
          <a:p>
            <a:pPr eaLnBrk="1" hangingPunct="1"/>
            <a:r>
              <a:rPr lang="ja-JP" altLang="en-US" smtClean="0"/>
              <a:t>ソーシャルキャピタルの価値が増大していく</a:t>
            </a:r>
            <a:endParaRPr lang="en-US" altLang="ja-JP" smtClean="0"/>
          </a:p>
        </p:txBody>
      </p:sp>
      <p:pic>
        <p:nvPicPr>
          <p:cNvPr id="20484" name="コンテンツ プレースホルダ 6" descr="insidepages01.jpg"/>
          <p:cNvPicPr>
            <a:picLocks noGrp="1" noChangeAspect="1"/>
          </p:cNvPicPr>
          <p:nvPr>
            <p:ph sz="half" idx="2"/>
          </p:nvPr>
        </p:nvPicPr>
        <p:blipFill>
          <a:blip r:embed="rId3" cstate="print"/>
          <a:srcRect/>
          <a:stretch>
            <a:fillRect/>
          </a:stretch>
        </p:blipFill>
        <p:spPr>
          <a:xfrm>
            <a:off x="4714875" y="3929063"/>
            <a:ext cx="4160838" cy="2092325"/>
          </a:xfrm>
        </p:spPr>
      </p:pic>
      <p:pic>
        <p:nvPicPr>
          <p:cNvPr id="20485" name="図 7" descr="yelp01.jpg"/>
          <p:cNvPicPr>
            <a:picLocks noChangeAspect="1"/>
          </p:cNvPicPr>
          <p:nvPr/>
        </p:nvPicPr>
        <p:blipFill>
          <a:blip r:embed="rId4" cstate="print"/>
          <a:srcRect/>
          <a:stretch>
            <a:fillRect/>
          </a:stretch>
        </p:blipFill>
        <p:spPr bwMode="auto">
          <a:xfrm>
            <a:off x="4714875" y="1428750"/>
            <a:ext cx="4143375" cy="209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3"/>
          <p:cNvSpPr>
            <a:spLocks noGrp="1"/>
          </p:cNvSpPr>
          <p:nvPr>
            <p:ph type="title"/>
          </p:nvPr>
        </p:nvSpPr>
        <p:spPr/>
        <p:txBody>
          <a:bodyPr/>
          <a:lstStyle/>
          <a:p>
            <a:pPr eaLnBrk="1" hangingPunct="1"/>
            <a:r>
              <a:rPr lang="ja-JP" altLang="en-US" smtClean="0"/>
              <a:t>新たなトレンド　行動履歴型</a:t>
            </a:r>
            <a:r>
              <a:rPr lang="en-US" altLang="ja-JP" smtClean="0"/>
              <a:t>SNS</a:t>
            </a:r>
            <a:endParaRPr lang="ja-JP" altLang="en-US" smtClean="0"/>
          </a:p>
        </p:txBody>
      </p:sp>
      <p:sp>
        <p:nvSpPr>
          <p:cNvPr id="5" name="コンテンツ プレースホルダ 4"/>
          <p:cNvSpPr>
            <a:spLocks noGrp="1"/>
          </p:cNvSpPr>
          <p:nvPr>
            <p:ph sz="half" idx="1"/>
          </p:nvPr>
        </p:nvSpPr>
        <p:spPr/>
        <p:txBody>
          <a:bodyPr>
            <a:normAutofit fontScale="85000" lnSpcReduction="20000"/>
          </a:bodyPr>
          <a:lstStyle/>
          <a:p>
            <a:pPr eaLnBrk="1" hangingPunct="1">
              <a:buFont typeface="Arial" charset="0"/>
              <a:buChar char="•"/>
              <a:defRPr/>
            </a:pPr>
            <a:r>
              <a:rPr lang="en-US" altLang="ja-JP" dirty="0" err="1" smtClean="0"/>
              <a:t>Mitter</a:t>
            </a:r>
            <a:endParaRPr lang="en-US" altLang="ja-JP" dirty="0" smtClean="0"/>
          </a:p>
          <a:p>
            <a:pPr lvl="1" eaLnBrk="1" hangingPunct="1">
              <a:buFont typeface="Arial" charset="0"/>
              <a:buChar char="–"/>
              <a:defRPr/>
            </a:pPr>
            <a:r>
              <a:rPr lang="ja-JP" altLang="en-US" dirty="0" smtClean="0"/>
              <a:t>ネット動画</a:t>
            </a:r>
            <a:r>
              <a:rPr lang="en-US" altLang="ja-JP" dirty="0" smtClean="0"/>
              <a:t>DL</a:t>
            </a:r>
            <a:r>
              <a:rPr lang="ja-JP" altLang="en-US" dirty="0" smtClean="0"/>
              <a:t>ツールバーのユーザー（五十万人超）の視聴履歴を集約</a:t>
            </a:r>
            <a:endParaRPr lang="en-US" altLang="ja-JP" dirty="0" smtClean="0"/>
          </a:p>
          <a:p>
            <a:pPr lvl="1" eaLnBrk="1" hangingPunct="1">
              <a:buFont typeface="Arial" charset="0"/>
              <a:buChar char="–"/>
              <a:defRPr/>
            </a:pPr>
            <a:r>
              <a:rPr lang="en-US" altLang="ja-JP" dirty="0" smtClean="0"/>
              <a:t>DL</a:t>
            </a:r>
            <a:r>
              <a:rPr lang="ja-JP" altLang="en-US" dirty="0" smtClean="0"/>
              <a:t>と</a:t>
            </a:r>
            <a:r>
              <a:rPr lang="en-US" altLang="ja-JP" dirty="0" smtClean="0"/>
              <a:t>PV</a:t>
            </a:r>
            <a:r>
              <a:rPr lang="ja-JP" altLang="en-US" dirty="0" smtClean="0"/>
              <a:t>で検索結果の順位を決定する</a:t>
            </a:r>
            <a:endParaRPr lang="en-US" altLang="ja-JP" dirty="0" smtClean="0"/>
          </a:p>
          <a:p>
            <a:pPr lvl="1" eaLnBrk="1" hangingPunct="1">
              <a:buFont typeface="Arial" charset="0"/>
              <a:buChar char="–"/>
              <a:defRPr/>
            </a:pPr>
            <a:r>
              <a:rPr lang="ja-JP" altLang="en-US" dirty="0" smtClean="0"/>
              <a:t>「保存しておきたい」「あとで見たい」動画が上位に出てくる</a:t>
            </a:r>
            <a:endParaRPr lang="en-US" altLang="ja-JP" dirty="0" smtClean="0"/>
          </a:p>
          <a:p>
            <a:pPr eaLnBrk="1" hangingPunct="1">
              <a:buFont typeface="Arial" charset="0"/>
              <a:buChar char="•"/>
              <a:defRPr/>
            </a:pPr>
            <a:r>
              <a:rPr lang="en-US" altLang="ja-JP" dirty="0" err="1" smtClean="0"/>
              <a:t>Wakoopa</a:t>
            </a:r>
            <a:endParaRPr lang="en-US" altLang="ja-JP" dirty="0" smtClean="0"/>
          </a:p>
          <a:p>
            <a:pPr lvl="1" eaLnBrk="1" hangingPunct="1">
              <a:buFont typeface="Arial" charset="0"/>
              <a:buChar char="–"/>
              <a:defRPr/>
            </a:pPr>
            <a:r>
              <a:rPr lang="ja-JP" altLang="en-US" dirty="0" smtClean="0"/>
              <a:t>何のアプリを何回起動したかの情報を共有する</a:t>
            </a:r>
            <a:r>
              <a:rPr lang="en-US" altLang="ja-JP" dirty="0" smtClean="0"/>
              <a:t>SNS</a:t>
            </a:r>
            <a:r>
              <a:rPr lang="ja-JP" altLang="en-US" dirty="0" err="1" smtClean="0"/>
              <a:t>。</a:t>
            </a:r>
            <a:endParaRPr lang="en-US" altLang="ja-JP" dirty="0" smtClean="0"/>
          </a:p>
          <a:p>
            <a:pPr lvl="1" eaLnBrk="1" hangingPunct="1">
              <a:buFont typeface="Arial" charset="0"/>
              <a:buChar char="–"/>
              <a:defRPr/>
            </a:pPr>
            <a:r>
              <a:rPr lang="ja-JP" altLang="en-US" dirty="0" smtClean="0"/>
              <a:t>このアプリを使っている人は、このアプリも使っている、がわかる。発見できる。</a:t>
            </a:r>
            <a:endParaRPr lang="ja-JP" altLang="en-US" dirty="0"/>
          </a:p>
        </p:txBody>
      </p:sp>
      <p:pic>
        <p:nvPicPr>
          <p:cNvPr id="24580" name="コンテンツ プレースホルダ 6" descr="mitter.jpg"/>
          <p:cNvPicPr>
            <a:picLocks noGrp="1" noChangeAspect="1"/>
          </p:cNvPicPr>
          <p:nvPr>
            <p:ph sz="half" idx="2"/>
          </p:nvPr>
        </p:nvPicPr>
        <p:blipFill>
          <a:blip r:embed="rId3" cstate="print"/>
          <a:srcRect/>
          <a:stretch>
            <a:fillRect/>
          </a:stretch>
        </p:blipFill>
        <p:spPr>
          <a:xfrm>
            <a:off x="4857750" y="1500188"/>
            <a:ext cx="4038600" cy="2239962"/>
          </a:xfrm>
        </p:spPr>
      </p:pic>
      <p:pic>
        <p:nvPicPr>
          <p:cNvPr id="24581" name="図 5" descr="wakoopa.jpg"/>
          <p:cNvPicPr>
            <a:picLocks noChangeAspect="1"/>
          </p:cNvPicPr>
          <p:nvPr/>
        </p:nvPicPr>
        <p:blipFill>
          <a:blip r:embed="rId4" cstate="print"/>
          <a:srcRect/>
          <a:stretch>
            <a:fillRect/>
          </a:stretch>
        </p:blipFill>
        <p:spPr bwMode="auto">
          <a:xfrm>
            <a:off x="4857750" y="3929063"/>
            <a:ext cx="41211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pPr eaLnBrk="1" hangingPunct="1"/>
            <a:endParaRPr lang="ja-JP" altLang="en-US" smtClean="0"/>
          </a:p>
        </p:txBody>
      </p:sp>
      <p:pic>
        <p:nvPicPr>
          <p:cNvPr id="4099" name="コンテンツ プレースホルダ 3" descr="mixigraph0805.jpg"/>
          <p:cNvPicPr>
            <a:picLocks noGrp="1" noChangeAspect="1"/>
          </p:cNvPicPr>
          <p:nvPr>
            <p:ph idx="1"/>
          </p:nvPr>
        </p:nvPicPr>
        <p:blipFill>
          <a:blip r:embed="rId3" cstate="print"/>
          <a:srcRect/>
          <a:stretch>
            <a:fillRect/>
          </a:stretch>
        </p:blipFill>
        <p:spPr>
          <a:xfrm>
            <a:off x="-295275" y="0"/>
            <a:ext cx="9439275" cy="68580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normAutofit fontScale="90000"/>
          </a:bodyPr>
          <a:lstStyle/>
          <a:p>
            <a:pPr eaLnBrk="1" hangingPunct="1"/>
            <a:r>
              <a:rPr lang="ja-JP" altLang="en-US" smtClean="0"/>
              <a:t>どこまで内輪を広げる？</a:t>
            </a:r>
            <a:r>
              <a:rPr lang="en-US" altLang="ja-JP" smtClean="0"/>
              <a:t/>
            </a:r>
            <a:br>
              <a:rPr lang="en-US" altLang="ja-JP" smtClean="0"/>
            </a:br>
            <a:r>
              <a:rPr lang="ja-JP" altLang="en-US" smtClean="0"/>
              <a:t>適正規模</a:t>
            </a:r>
            <a:r>
              <a:rPr lang="en-US" altLang="ja-JP" smtClean="0"/>
              <a:t>150</a:t>
            </a:r>
            <a:r>
              <a:rPr lang="ja-JP" altLang="en-US" smtClean="0"/>
              <a:t>人説</a:t>
            </a:r>
          </a:p>
        </p:txBody>
      </p:sp>
      <p:sp>
        <p:nvSpPr>
          <p:cNvPr id="26627" name="コンテンツ プレースホルダ 2"/>
          <p:cNvSpPr>
            <a:spLocks noGrp="1"/>
          </p:cNvSpPr>
          <p:nvPr>
            <p:ph idx="1"/>
          </p:nvPr>
        </p:nvSpPr>
        <p:spPr/>
        <p:txBody>
          <a:bodyPr>
            <a:normAutofit fontScale="92500"/>
          </a:bodyPr>
          <a:lstStyle/>
          <a:p>
            <a:pPr eaLnBrk="1" hangingPunct="1"/>
            <a:r>
              <a:rPr lang="ja-JP" altLang="en-US" smtClean="0"/>
              <a:t>イギリスのサル学者のロバート・ダンバーによる調査。人間はどのくらいの規模の集団で生活しているかを様々な地域の、様々な組織で調べた。</a:t>
            </a:r>
            <a:endParaRPr lang="en-US" altLang="ja-JP" smtClean="0"/>
          </a:p>
          <a:p>
            <a:pPr eaLnBrk="1" hangingPunct="1"/>
            <a:r>
              <a:rPr lang="ja-JP" altLang="en-US" smtClean="0"/>
              <a:t>その結果、約</a:t>
            </a:r>
            <a:r>
              <a:rPr lang="en-US" altLang="ja-JP" smtClean="0"/>
              <a:t>150</a:t>
            </a:r>
            <a:r>
              <a:rPr lang="ja-JP" altLang="en-US" smtClean="0"/>
              <a:t>人が現代の人間が共同生活を営むのに最適な規模だという結論に達した。</a:t>
            </a:r>
            <a:endParaRPr lang="en-US" altLang="ja-JP" smtClean="0"/>
          </a:p>
          <a:p>
            <a:pPr eaLnBrk="1" hangingPunct="1"/>
            <a:r>
              <a:rPr lang="ja-JP" altLang="en-US" smtClean="0"/>
              <a:t>軍隊や会社、宗教組織などの機能単位も約</a:t>
            </a:r>
            <a:r>
              <a:rPr lang="en-US" altLang="ja-JP" smtClean="0"/>
              <a:t>150</a:t>
            </a:r>
            <a:r>
              <a:rPr lang="ja-JP" altLang="en-US" smtClean="0"/>
              <a:t>人である。これが構成員が個人的つながりを持ち、信頼関係を保てる限界という説。</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smtClean="0"/>
              <a:t>BA</a:t>
            </a:r>
            <a:r>
              <a:rPr lang="ja-JP" altLang="en-US" smtClean="0"/>
              <a:t>モデルの理論</a:t>
            </a:r>
          </a:p>
        </p:txBody>
      </p:sp>
      <p:sp>
        <p:nvSpPr>
          <p:cNvPr id="3" name="コンテンツ プレースホルダ 2"/>
          <p:cNvSpPr>
            <a:spLocks noGrp="1"/>
          </p:cNvSpPr>
          <p:nvPr>
            <p:ph idx="1"/>
          </p:nvPr>
        </p:nvSpPr>
        <p:spPr/>
        <p:txBody>
          <a:bodyPr rtlCol="0">
            <a:normAutofit fontScale="92500" lnSpcReduction="10000"/>
          </a:bodyPr>
          <a:lstStyle/>
          <a:p>
            <a:pPr eaLnBrk="1" fontAlgn="auto" hangingPunct="1">
              <a:spcAft>
                <a:spcPts val="0"/>
              </a:spcAft>
              <a:defRPr/>
            </a:pPr>
            <a:r>
              <a:rPr lang="ja-JP" altLang="en-US" dirty="0" smtClean="0"/>
              <a:t>新たな構成員が増え続けて成長していくネットワークのモデルの一つ。人は強いものに魅かれやすい。アルバート＝ラズロ・バラバシとレカ・アルバートが提唱。</a:t>
            </a:r>
            <a:endParaRPr lang="en-US" altLang="ja-JP" dirty="0" smtClean="0"/>
          </a:p>
          <a:p>
            <a:pPr eaLnBrk="1" fontAlgn="auto" hangingPunct="1">
              <a:spcAft>
                <a:spcPts val="0"/>
              </a:spcAft>
              <a:defRPr/>
            </a:pPr>
            <a:r>
              <a:rPr lang="ja-JP" altLang="en-US" dirty="0" smtClean="0"/>
              <a:t>「この人は有力だからつながっていこう」という心理によって、</a:t>
            </a:r>
            <a:r>
              <a:rPr lang="ja-JP" altLang="en-US" dirty="0" smtClean="0">
                <a:solidFill>
                  <a:srgbClr val="FF0000"/>
                </a:solidFill>
              </a:rPr>
              <a:t>新規参加者は既に知り合いの多い人を優先選択</a:t>
            </a:r>
            <a:r>
              <a:rPr lang="ja-JP" altLang="en-US" dirty="0" smtClean="0"/>
              <a:t>する。</a:t>
            </a:r>
            <a:endParaRPr lang="en-US" altLang="ja-JP" dirty="0" smtClean="0"/>
          </a:p>
          <a:p>
            <a:pPr eaLnBrk="1" fontAlgn="auto" hangingPunct="1">
              <a:spcAft>
                <a:spcPts val="0"/>
              </a:spcAft>
              <a:defRPr/>
            </a:pPr>
            <a:r>
              <a:rPr lang="ja-JP" altLang="en-US" dirty="0" smtClean="0"/>
              <a:t>その結果、少数のハブ型人間が一層影響力を強めて、スケールフリーの性質を強くしていく。</a:t>
            </a:r>
            <a:endParaRPr lang="en-US" altLang="ja-JP" dirty="0" smtClean="0"/>
          </a:p>
          <a:p>
            <a:pPr eaLnBrk="1" fontAlgn="auto" hangingPunct="1">
              <a:spcAft>
                <a:spcPts val="0"/>
              </a:spcAft>
              <a:defRPr/>
            </a:pPr>
            <a:r>
              <a:rPr lang="ja-JP" altLang="en-US" dirty="0" smtClean="0"/>
              <a:t>早期にネットワークに加入した人が有利</a:t>
            </a:r>
            <a:endParaRPr lang="en-US" altLang="ja-JP" dirty="0" smtClean="0"/>
          </a:p>
          <a:p>
            <a:pPr lvl="1" eaLnBrk="1" fontAlgn="auto" hangingPunct="1">
              <a:spcAft>
                <a:spcPts val="0"/>
              </a:spcAft>
              <a:buFont typeface="Arial" charset="0"/>
              <a:buNone/>
              <a:defRPr/>
            </a:pPr>
            <a:endParaRPr lang="ja-JP" alt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smtClean="0"/>
              <a:t>SNS</a:t>
            </a:r>
            <a:r>
              <a:rPr lang="ja-JP" altLang="en-US" smtClean="0"/>
              <a:t>コミュニティの創設</a:t>
            </a:r>
          </a:p>
        </p:txBody>
      </p:sp>
      <p:pic>
        <p:nvPicPr>
          <p:cNvPr id="28675" name="コンテンツ プレースホルダ 3" descr="Image21.jpg"/>
          <p:cNvPicPr>
            <a:picLocks noGrp="1" noChangeAspect="1"/>
          </p:cNvPicPr>
          <p:nvPr>
            <p:ph sz="half" idx="1"/>
          </p:nvPr>
        </p:nvPicPr>
        <p:blipFill>
          <a:blip r:embed="rId3" cstate="print"/>
          <a:srcRect/>
          <a:stretch>
            <a:fillRect/>
          </a:stretch>
        </p:blipFill>
        <p:spPr>
          <a:xfrm>
            <a:off x="500063" y="1785938"/>
            <a:ext cx="4038600" cy="2133600"/>
          </a:xfrm>
        </p:spPr>
      </p:pic>
      <p:pic>
        <p:nvPicPr>
          <p:cNvPr id="28676" name="コンテンツ プレースホルダ 5" descr="Image22.jpg"/>
          <p:cNvPicPr>
            <a:picLocks noGrp="1" noChangeAspect="1"/>
          </p:cNvPicPr>
          <p:nvPr>
            <p:ph sz="half" idx="2"/>
          </p:nvPr>
        </p:nvPicPr>
        <p:blipFill>
          <a:blip r:embed="rId4" cstate="print"/>
          <a:srcRect/>
          <a:stretch>
            <a:fillRect/>
          </a:stretch>
        </p:blipFill>
        <p:spPr>
          <a:xfrm>
            <a:off x="500063" y="4214813"/>
            <a:ext cx="4038600" cy="1936750"/>
          </a:xfrm>
        </p:spPr>
      </p:pic>
      <p:sp>
        <p:nvSpPr>
          <p:cNvPr id="28677" name="テキスト ボックス 6"/>
          <p:cNvSpPr txBox="1">
            <a:spLocks noChangeArrowheads="1"/>
          </p:cNvSpPr>
          <p:nvPr/>
        </p:nvSpPr>
        <p:spPr bwMode="auto">
          <a:xfrm>
            <a:off x="4714875" y="1143000"/>
            <a:ext cx="4429125" cy="5262563"/>
          </a:xfrm>
          <a:prstGeom prst="rect">
            <a:avLst/>
          </a:prstGeom>
          <a:noFill/>
          <a:ln w="9525">
            <a:noFill/>
            <a:miter lim="800000"/>
            <a:headEnd/>
            <a:tailEnd/>
          </a:ln>
        </p:spPr>
        <p:txBody>
          <a:bodyPr>
            <a:spAutoFit/>
          </a:bodyPr>
          <a:lstStyle/>
          <a:p>
            <a:r>
              <a:rPr lang="ja-JP" altLang="en-US" sz="2400"/>
              <a:t>自ら創設するという選択肢もある</a:t>
            </a:r>
            <a:endParaRPr lang="en-US" altLang="ja-JP" sz="2400"/>
          </a:p>
          <a:p>
            <a:endParaRPr lang="en-US" altLang="ja-JP" sz="2400"/>
          </a:p>
          <a:p>
            <a:r>
              <a:rPr lang="en-US" altLang="ja-JP" sz="2400"/>
              <a:t>FC2</a:t>
            </a:r>
            <a:r>
              <a:rPr lang="ja-JP" altLang="en-US" sz="2400"/>
              <a:t>レンタル</a:t>
            </a:r>
            <a:r>
              <a:rPr lang="en-US" altLang="ja-JP" sz="2400"/>
              <a:t>SNS</a:t>
            </a:r>
          </a:p>
          <a:p>
            <a:r>
              <a:rPr lang="en-US" altLang="ja-JP" sz="2400">
                <a:hlinkClick r:id="rId5"/>
              </a:rPr>
              <a:t>http://sns.fc2.com/</a:t>
            </a:r>
            <a:endParaRPr lang="en-US" altLang="ja-JP" sz="2400"/>
          </a:p>
          <a:p>
            <a:endParaRPr lang="en-US" altLang="ja-JP" sz="2400"/>
          </a:p>
          <a:p>
            <a:r>
              <a:rPr lang="ja-JP" altLang="en-US" sz="2400"/>
              <a:t>無料でソーシャルネットワークを構築できる</a:t>
            </a:r>
            <a:r>
              <a:rPr lang="en-US" altLang="ja-JP" sz="2400"/>
              <a:t>Web</a:t>
            </a:r>
            <a:r>
              <a:rPr lang="ja-JP" altLang="en-US" sz="2400"/>
              <a:t>サービス。</a:t>
            </a:r>
            <a:endParaRPr lang="en-US" altLang="ja-JP" sz="2400"/>
          </a:p>
          <a:p>
            <a:endParaRPr lang="en-US" altLang="ja-JP" sz="2400"/>
          </a:p>
          <a:p>
            <a:r>
              <a:rPr lang="en-US" altLang="ja-JP" sz="2400"/>
              <a:t>OpenPNE</a:t>
            </a:r>
          </a:p>
          <a:p>
            <a:r>
              <a:rPr lang="en-US" altLang="ja-JP" sz="2400">
                <a:hlinkClick r:id="rId6"/>
              </a:rPr>
              <a:t>http://www.openpne.jp/</a:t>
            </a:r>
            <a:endParaRPr lang="en-US" altLang="ja-JP" sz="2400"/>
          </a:p>
          <a:p>
            <a:r>
              <a:rPr lang="ja-JP" altLang="en-US" sz="2400"/>
              <a:t>自前のサーバにインストールするソーシャルネットワークのサーバアプリケーション。オープンソース。</a:t>
            </a:r>
            <a:r>
              <a:rPr lang="ja-JP" altLang="en-US" sz="2400">
                <a:hlinkClick r:id="rId7"/>
              </a:rPr>
              <a:t>社内</a:t>
            </a:r>
            <a:r>
              <a:rPr lang="en-US" altLang="ja-JP" sz="2400">
                <a:hlinkClick r:id="rId7"/>
              </a:rPr>
              <a:t>SNS</a:t>
            </a:r>
            <a:r>
              <a:rPr lang="ja-JP" altLang="en-US" sz="2400">
                <a:hlinkClick r:id="rId7"/>
              </a:rPr>
              <a:t>が簡単に。</a:t>
            </a:r>
            <a:endParaRPr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ja-JP" altLang="en-US" smtClean="0"/>
              <a:t>見えざる大学の理論</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en-US" altLang="ja-JP" dirty="0" smtClean="0"/>
              <a:t>D.</a:t>
            </a:r>
            <a:r>
              <a:rPr lang="ja-JP" altLang="en-US" dirty="0" smtClean="0"/>
              <a:t>プライスが提唱</a:t>
            </a:r>
            <a:endParaRPr lang="en-US" altLang="ja-JP" dirty="0" smtClean="0"/>
          </a:p>
          <a:p>
            <a:pPr eaLnBrk="1" fontAlgn="auto" hangingPunct="1">
              <a:spcAft>
                <a:spcPts val="0"/>
              </a:spcAft>
              <a:defRPr/>
            </a:pPr>
            <a:r>
              <a:rPr lang="ja-JP" altLang="en-US" dirty="0" smtClean="0"/>
              <a:t>地理的に遠く離れた別々の組織に所属する比較的少数の</a:t>
            </a:r>
            <a:r>
              <a:rPr lang="ja-JP" altLang="en-US" dirty="0" smtClean="0">
                <a:solidFill>
                  <a:srgbClr val="FF0000"/>
                </a:solidFill>
              </a:rPr>
              <a:t>エリート科学者たちが、個人的でインフォーマルに情報交換</a:t>
            </a:r>
            <a:r>
              <a:rPr lang="ja-JP" altLang="en-US" dirty="0" smtClean="0"/>
              <a:t>を行うことで、最先端領域において、多大な影響力を及ぼす集団になる現象。</a:t>
            </a:r>
            <a:endParaRPr lang="en-US" altLang="ja-JP" dirty="0" smtClean="0"/>
          </a:p>
          <a:p>
            <a:pPr eaLnBrk="1" fontAlgn="auto" hangingPunct="1">
              <a:spcAft>
                <a:spcPts val="0"/>
              </a:spcAft>
              <a:defRPr/>
            </a:pPr>
            <a:r>
              <a:rPr lang="ja-JP" altLang="en-US" dirty="0" smtClean="0"/>
              <a:t>公式なつながりや共通点はない集団</a:t>
            </a:r>
            <a:endParaRPr lang="en-US" altLang="ja-JP" dirty="0" smtClean="0"/>
          </a:p>
          <a:p>
            <a:pPr lvl="1" eaLnBrk="1" fontAlgn="auto" hangingPunct="1">
              <a:spcAft>
                <a:spcPts val="0"/>
              </a:spcAft>
              <a:defRPr/>
            </a:pPr>
            <a:r>
              <a:rPr lang="ja-JP" altLang="en-US" dirty="0" smtClean="0"/>
              <a:t>気が合うから、レスペクトしあっているから集まる</a:t>
            </a:r>
            <a:endParaRPr lang="en-US" altLang="ja-JP" dirty="0" smtClean="0"/>
          </a:p>
          <a:p>
            <a:pPr eaLnBrk="1" fontAlgn="auto" hangingPunct="1">
              <a:spcAft>
                <a:spcPts val="0"/>
              </a:spcAft>
              <a:defRPr/>
            </a:pPr>
            <a:r>
              <a:rPr lang="ja-JP" altLang="en-US" dirty="0" smtClean="0"/>
              <a:t>企業内にも見えざる大学があるか。</a:t>
            </a:r>
            <a:endParaRPr lang="en-US" altLang="ja-JP" dirty="0" smtClean="0"/>
          </a:p>
          <a:p>
            <a:pPr lvl="1" eaLnBrk="1" fontAlgn="auto" hangingPunct="1">
              <a:spcAft>
                <a:spcPts val="0"/>
              </a:spcAft>
              <a:defRPr/>
            </a:pPr>
            <a:r>
              <a:rPr lang="ja-JP" altLang="en-US" dirty="0" smtClean="0"/>
              <a:t>自主勉強会、研究サークル、たばこ部屋、ゴルフ、異業種交流会</a:t>
            </a:r>
            <a:r>
              <a:rPr lang="en-US" altLang="ja-JP" dirty="0" smtClean="0"/>
              <a:t>…</a:t>
            </a:r>
            <a:r>
              <a:rPr lang="ja-JP" altLang="en-US" dirty="0" err="1" smtClean="0"/>
              <a:t>。</a:t>
            </a:r>
            <a:endParaRPr lang="en-US" altLang="ja-JP" dirty="0" smtClean="0"/>
          </a:p>
          <a:p>
            <a:pPr eaLnBrk="1" fontAlgn="auto" hangingPunct="1">
              <a:spcAft>
                <a:spcPts val="0"/>
              </a:spcAft>
              <a:buFont typeface="Arial" pitchFamily="34" charset="0"/>
              <a:buNone/>
              <a:defRPr/>
            </a:pP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0" y="274638"/>
            <a:ext cx="8929688" cy="796925"/>
          </a:xfrm>
        </p:spPr>
        <p:txBody>
          <a:bodyPr/>
          <a:lstStyle/>
          <a:p>
            <a:pPr eaLnBrk="1" hangingPunct="1"/>
            <a:r>
              <a:rPr lang="ja-JP" altLang="en-US" sz="4000" smtClean="0"/>
              <a:t>インフォーマル＝“裏”感覚が重要</a:t>
            </a:r>
          </a:p>
        </p:txBody>
      </p:sp>
      <p:sp>
        <p:nvSpPr>
          <p:cNvPr id="31747" name="コンテンツ プレースホルダ 2"/>
          <p:cNvSpPr>
            <a:spLocks noGrp="1"/>
          </p:cNvSpPr>
          <p:nvPr>
            <p:ph idx="1"/>
          </p:nvPr>
        </p:nvSpPr>
        <p:spPr>
          <a:xfrm>
            <a:off x="500063" y="1214438"/>
            <a:ext cx="8229600" cy="4697412"/>
          </a:xfrm>
        </p:spPr>
        <p:txBody>
          <a:bodyPr>
            <a:normAutofit fontScale="92500" lnSpcReduction="20000"/>
          </a:bodyPr>
          <a:lstStyle/>
          <a:p>
            <a:pPr eaLnBrk="1" hangingPunct="1"/>
            <a:r>
              <a:rPr lang="ja-JP" altLang="en-US" smtClean="0"/>
              <a:t>トイレの壁新聞の情報浸透率（</a:t>
            </a:r>
            <a:r>
              <a:rPr lang="en-US" altLang="ja-JP" smtClean="0"/>
              <a:t>R</a:t>
            </a:r>
            <a:r>
              <a:rPr lang="ja-JP" altLang="en-US" smtClean="0"/>
              <a:t>社の</a:t>
            </a:r>
            <a:r>
              <a:rPr lang="en-US" altLang="ja-JP" smtClean="0"/>
              <a:t>KM</a:t>
            </a:r>
            <a:r>
              <a:rPr lang="ja-JP" altLang="en-US" smtClean="0"/>
              <a:t>）</a:t>
            </a:r>
            <a:endParaRPr lang="en-US" altLang="ja-JP" smtClean="0"/>
          </a:p>
          <a:p>
            <a:pPr lvl="1" eaLnBrk="1" hangingPunct="1"/>
            <a:r>
              <a:rPr lang="en-US" altLang="ja-JP" smtClean="0"/>
              <a:t>KM</a:t>
            </a:r>
            <a:r>
              <a:rPr lang="ja-JP" altLang="en-US" smtClean="0"/>
              <a:t>調査のインタビュー（２００５）</a:t>
            </a:r>
            <a:endParaRPr lang="en-US" altLang="ja-JP" smtClean="0"/>
          </a:p>
          <a:p>
            <a:pPr eaLnBrk="1" hangingPunct="1"/>
            <a:r>
              <a:rPr lang="ja-JP" altLang="en-US" smtClean="0"/>
              <a:t>たばこ部屋における情報密度</a:t>
            </a:r>
            <a:endParaRPr lang="en-US" altLang="ja-JP" smtClean="0"/>
          </a:p>
          <a:p>
            <a:pPr eaLnBrk="1" hangingPunct="1"/>
            <a:r>
              <a:rPr lang="ja-JP" altLang="en-US" smtClean="0">
                <a:solidFill>
                  <a:srgbClr val="FF0000"/>
                </a:solidFill>
              </a:rPr>
              <a:t>秘密の場の共有感が親密さをうむ</a:t>
            </a:r>
            <a:endParaRPr lang="en-US" altLang="ja-JP" smtClean="0">
              <a:solidFill>
                <a:srgbClr val="FF0000"/>
              </a:solidFill>
            </a:endParaRPr>
          </a:p>
          <a:p>
            <a:pPr eaLnBrk="1" hangingPunct="1"/>
            <a:r>
              <a:rPr lang="ja-JP" altLang="en-US" smtClean="0"/>
              <a:t>学校裏サイト：</a:t>
            </a:r>
            <a:r>
              <a:rPr lang="en-US" altLang="ja-JP" smtClean="0"/>
              <a:t>105</a:t>
            </a:r>
            <a:r>
              <a:rPr lang="ja-JP" altLang="en-US" smtClean="0"/>
              <a:t>校に 全体の</a:t>
            </a:r>
            <a:r>
              <a:rPr lang="en-US" altLang="ja-JP" smtClean="0"/>
              <a:t>7</a:t>
            </a:r>
            <a:r>
              <a:rPr lang="ja-JP" altLang="en-US" smtClean="0"/>
              <a:t>割超す－－横浜市教委調査 ／神奈川</a:t>
            </a:r>
            <a:endParaRPr lang="en-US" altLang="ja-JP" smtClean="0"/>
          </a:p>
          <a:p>
            <a:pPr lvl="1" eaLnBrk="1" hangingPunct="1"/>
            <a:r>
              <a:rPr lang="en-US" altLang="ja-JP" smtClean="0">
                <a:hlinkClick r:id="rId3"/>
              </a:rPr>
              <a:t>http://mainichi.jp/area/kanagawa/news/20080508ddlk14040185000c.html</a:t>
            </a:r>
            <a:endParaRPr lang="en-US" altLang="ja-JP" smtClean="0"/>
          </a:p>
          <a:p>
            <a:pPr lvl="1" eaLnBrk="1" hangingPunct="1"/>
            <a:r>
              <a:rPr lang="ja-JP" altLang="en-US" smtClean="0"/>
              <a:t>“裏”は情報交換が良くも悪くも活発になる</a:t>
            </a:r>
            <a:endParaRPr lang="en-US" altLang="ja-JP" smtClean="0"/>
          </a:p>
          <a:p>
            <a:pPr lvl="1" eaLnBrk="1" hangingPunct="1"/>
            <a:r>
              <a:rPr lang="ja-JP" altLang="en-US" smtClean="0"/>
              <a:t>公式社内掲示板は閑古鳥でも、勝手コミュニティは発達する</a:t>
            </a:r>
            <a:endParaRPr lang="en-US" altLang="ja-JP" smtClean="0"/>
          </a:p>
          <a:p>
            <a:pPr eaLnBrk="1" hangingPunct="1"/>
            <a:endParaRPr lang="en-US" altLang="ja-JP" smtClean="0"/>
          </a:p>
          <a:p>
            <a:pPr eaLnBrk="1" hangingPunct="1"/>
            <a:endParaRPr lang="en-US" altLang="ja-JP" smtClean="0"/>
          </a:p>
          <a:p>
            <a:pPr eaLnBrk="1" hangingPunct="1"/>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smtClean="0"/>
              <a:t>日本家屋のしきりを組織に</a:t>
            </a:r>
          </a:p>
        </p:txBody>
      </p:sp>
      <p:sp>
        <p:nvSpPr>
          <p:cNvPr id="32771" name="コンテンツ プレースホルダ 2"/>
          <p:cNvSpPr>
            <a:spLocks noGrp="1"/>
          </p:cNvSpPr>
          <p:nvPr>
            <p:ph idx="1"/>
          </p:nvPr>
        </p:nvSpPr>
        <p:spPr/>
        <p:txBody>
          <a:bodyPr>
            <a:normAutofit lnSpcReduction="10000"/>
          </a:bodyPr>
          <a:lstStyle/>
          <a:p>
            <a:pPr eaLnBrk="1" hangingPunct="1"/>
            <a:r>
              <a:rPr lang="ja-JP" altLang="en-US" smtClean="0"/>
              <a:t>風通しの良い組織の</a:t>
            </a:r>
            <a:r>
              <a:rPr lang="ja-JP" altLang="en-US" b="1" smtClean="0">
                <a:solidFill>
                  <a:srgbClr val="FF0000"/>
                </a:solidFill>
              </a:rPr>
              <a:t>襖・簾・障子式のしきり</a:t>
            </a:r>
            <a:r>
              <a:rPr lang="ja-JP" altLang="en-US" b="1" smtClean="0"/>
              <a:t>をつくることが重要（しきりが光、音、雰囲気を完全に遮断しない日本家屋の知恵）</a:t>
            </a:r>
            <a:endParaRPr lang="en-US" altLang="ja-JP" smtClean="0"/>
          </a:p>
          <a:p>
            <a:pPr eaLnBrk="1" hangingPunct="1"/>
            <a:r>
              <a:rPr lang="ja-JP" altLang="en-US" smtClean="0"/>
              <a:t>現場のネットワーキング創意工夫の”黙認”</a:t>
            </a:r>
            <a:endParaRPr lang="en-US" altLang="ja-JP" smtClean="0"/>
          </a:p>
          <a:p>
            <a:pPr eaLnBrk="1" hangingPunct="1"/>
            <a:r>
              <a:rPr lang="ja-JP" altLang="en-US" smtClean="0"/>
              <a:t>原則禁止の外部の</a:t>
            </a:r>
            <a:r>
              <a:rPr lang="en-US" altLang="ja-JP" smtClean="0"/>
              <a:t>ASP</a:t>
            </a:r>
            <a:r>
              <a:rPr lang="ja-JP" altLang="en-US" smtClean="0"/>
              <a:t>サービスを利用したり、フリーソフトのインストールを行うことを、上司はある程度、見てみぬふりをすることも。</a:t>
            </a:r>
            <a:endParaRPr lang="en-US" altLang="ja-JP" smtClean="0"/>
          </a:p>
          <a:p>
            <a:pPr lvl="1" eaLnBrk="1" hangingPunct="1"/>
            <a:r>
              <a:rPr lang="ja-JP" altLang="en-US" smtClean="0"/>
              <a:t>プロジェクト単位の社内外</a:t>
            </a:r>
            <a:r>
              <a:rPr lang="en-US" altLang="ja-JP" smtClean="0"/>
              <a:t>ML</a:t>
            </a:r>
            <a:r>
              <a:rPr lang="ja-JP" altLang="en-US" smtClean="0"/>
              <a:t>、掲示板、</a:t>
            </a:r>
            <a:r>
              <a:rPr lang="en-US" altLang="ja-JP" smtClean="0"/>
              <a:t>Wiki</a:t>
            </a:r>
          </a:p>
          <a:p>
            <a:pPr eaLnBrk="1" hangingPunct="1"/>
            <a:r>
              <a:rPr lang="ja-JP" altLang="en-US" smtClean="0"/>
              <a:t>内部統制と創造性のバランス意識で経営</a:t>
            </a:r>
            <a:endParaRPr lang="en-US" altLang="ja-JP" smtClean="0"/>
          </a:p>
          <a:p>
            <a:pPr eaLnBrk="1" hangingPunct="1"/>
            <a:endParaRPr lang="ja-JP"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3"/>
          <p:cNvSpPr>
            <a:spLocks noGrp="1"/>
          </p:cNvSpPr>
          <p:nvPr>
            <p:ph type="title"/>
          </p:nvPr>
        </p:nvSpPr>
        <p:spPr/>
        <p:txBody>
          <a:bodyPr/>
          <a:lstStyle/>
          <a:p>
            <a:pPr eaLnBrk="1" hangingPunct="1"/>
            <a:r>
              <a:rPr lang="ja-JP" altLang="en-US" smtClean="0"/>
              <a:t>情報のしきり</a:t>
            </a:r>
          </a:p>
        </p:txBody>
      </p:sp>
      <p:pic>
        <p:nvPicPr>
          <p:cNvPr id="33795" name="コンテンツ プレースホルダ 6" descr="41XQ7RRAY1L__SL500_AA240_.jpg"/>
          <p:cNvPicPr>
            <a:picLocks noGrp="1" noChangeAspect="1"/>
          </p:cNvPicPr>
          <p:nvPr>
            <p:ph sz="half" idx="1"/>
          </p:nvPr>
        </p:nvPicPr>
        <p:blipFill>
          <a:blip r:embed="rId3" cstate="print"/>
          <a:srcRect/>
          <a:stretch>
            <a:fillRect/>
          </a:stretch>
        </p:blipFill>
        <p:spPr>
          <a:xfrm>
            <a:off x="-214313" y="1571625"/>
            <a:ext cx="4452938" cy="4452938"/>
          </a:xfrm>
        </p:spPr>
      </p:pic>
      <p:sp>
        <p:nvSpPr>
          <p:cNvPr id="33796" name="コンテンツ プレースホルダ 5"/>
          <p:cNvSpPr>
            <a:spLocks noGrp="1"/>
          </p:cNvSpPr>
          <p:nvPr>
            <p:ph sz="half" idx="2"/>
          </p:nvPr>
        </p:nvSpPr>
        <p:spPr>
          <a:xfrm>
            <a:off x="3429000" y="1600200"/>
            <a:ext cx="5257800" cy="4525963"/>
          </a:xfrm>
        </p:spPr>
        <p:txBody>
          <a:bodyPr/>
          <a:lstStyle/>
          <a:p>
            <a:pPr eaLnBrk="1" hangingPunct="1"/>
            <a:r>
              <a:rPr lang="ja-JP" altLang="en-US" smtClean="0"/>
              <a:t>職場のレイアウトもまたしきりである。当初は、管理者が労働者を見渡し、監視する配置が好まれたが、生産性の追求の結果、作業の流れやコミュニケーションを重視するレイアウトが登場する。そして、最新のコンピュータで情報化されたオフィスでは、</a:t>
            </a:r>
            <a:r>
              <a:rPr lang="ja-JP" altLang="en-US" smtClean="0">
                <a:solidFill>
                  <a:srgbClr val="FF0000"/>
                </a:solidFill>
              </a:rPr>
              <a:t>物理的なしきりよりも、情報のしきりが大切になってきた</a:t>
            </a:r>
            <a:r>
              <a:rPr lang="ja-JP" altLang="en-US" smtClean="0"/>
              <a:t>、という。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ja-JP" altLang="en-US" smtClean="0"/>
              <a:t>パーコレーションの理論</a:t>
            </a:r>
          </a:p>
        </p:txBody>
      </p:sp>
      <p:sp>
        <p:nvSpPr>
          <p:cNvPr id="3" name="コンテンツ プレースホルダ 2"/>
          <p:cNvSpPr>
            <a:spLocks noGrp="1"/>
          </p:cNvSpPr>
          <p:nvPr>
            <p:ph sz="half" idx="1"/>
          </p:nvPr>
        </p:nvSpPr>
        <p:spPr/>
        <p:txBody>
          <a:bodyPr rtlCol="0">
            <a:normAutofit lnSpcReduction="10000"/>
          </a:bodyPr>
          <a:lstStyle/>
          <a:p>
            <a:pPr eaLnBrk="1" fontAlgn="auto" hangingPunct="1">
              <a:spcAft>
                <a:spcPts val="0"/>
              </a:spcAft>
              <a:defRPr/>
            </a:pPr>
            <a:r>
              <a:rPr lang="ja-JP" altLang="en-US" dirty="0" smtClean="0"/>
              <a:t>浸透閾値の理論</a:t>
            </a:r>
            <a:endParaRPr lang="en-US" altLang="ja-JP" dirty="0" smtClean="0"/>
          </a:p>
          <a:p>
            <a:pPr eaLnBrk="1" fontAlgn="auto" hangingPunct="1">
              <a:spcAft>
                <a:spcPts val="0"/>
              </a:spcAft>
              <a:defRPr/>
            </a:pPr>
            <a:endParaRPr lang="en-US" altLang="ja-JP" dirty="0" smtClean="0"/>
          </a:p>
          <a:p>
            <a:pPr eaLnBrk="1" fontAlgn="auto" hangingPunct="1">
              <a:spcAft>
                <a:spcPts val="0"/>
              </a:spcAft>
              <a:defRPr/>
            </a:pPr>
            <a:r>
              <a:rPr lang="ja-JP" altLang="en-US" dirty="0" smtClean="0"/>
              <a:t>コーヒーフィルターの抽出時間から、情報の伝播や伝染病の感染拡大の速度までに適用。</a:t>
            </a:r>
            <a:endParaRPr lang="en-US" altLang="ja-JP" dirty="0" smtClean="0"/>
          </a:p>
          <a:p>
            <a:pPr eaLnBrk="1" fontAlgn="auto" hangingPunct="1">
              <a:spcAft>
                <a:spcPts val="0"/>
              </a:spcAft>
              <a:defRPr/>
            </a:pPr>
            <a:endParaRPr lang="en-US" altLang="ja-JP" dirty="0" smtClean="0">
              <a:solidFill>
                <a:srgbClr val="FF0000"/>
              </a:solidFill>
            </a:endParaRPr>
          </a:p>
          <a:p>
            <a:pPr eaLnBrk="1" fontAlgn="auto" hangingPunct="1">
              <a:spcAft>
                <a:spcPts val="0"/>
              </a:spcAft>
              <a:defRPr/>
            </a:pPr>
            <a:r>
              <a:rPr lang="ja-JP" altLang="en-US" dirty="0" smtClean="0">
                <a:solidFill>
                  <a:srgbClr val="FF0000"/>
                </a:solidFill>
              </a:rPr>
              <a:t>つながり密度が一定の閾値を越えると系の性質が変わる</a:t>
            </a:r>
          </a:p>
        </p:txBody>
      </p:sp>
      <p:pic>
        <p:nvPicPr>
          <p:cNvPr id="34820" name="コンテンツ プレースホルダ 4" descr="511XWTGCF8L__SS500_.jpg"/>
          <p:cNvPicPr>
            <a:picLocks noGrp="1" noChangeAspect="1"/>
          </p:cNvPicPr>
          <p:nvPr>
            <p:ph sz="half" idx="2"/>
          </p:nvPr>
        </p:nvPicPr>
        <p:blipFill>
          <a:blip r:embed="rId3" cstate="print"/>
          <a:srcRect/>
          <a:stretch>
            <a:fillRect/>
          </a:stretch>
        </p:blipFill>
        <p:spPr>
          <a:xfrm>
            <a:off x="4672013" y="1500188"/>
            <a:ext cx="4471987" cy="4471987"/>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ja-JP" altLang="en-US" smtClean="0"/>
              <a:t>つながると全体の性質が変わる</a:t>
            </a:r>
          </a:p>
        </p:txBody>
      </p:sp>
      <p:sp>
        <p:nvSpPr>
          <p:cNvPr id="35843" name="Rectangle 3"/>
          <p:cNvSpPr>
            <a:spLocks noGrp="1" noChangeArrowheads="1"/>
          </p:cNvSpPr>
          <p:nvPr>
            <p:ph type="body" idx="1"/>
          </p:nvPr>
        </p:nvSpPr>
        <p:spPr/>
        <p:txBody>
          <a:bodyPr/>
          <a:lstStyle/>
          <a:p>
            <a:pPr eaLnBrk="1" hangingPunct="1">
              <a:lnSpc>
                <a:spcPct val="80000"/>
              </a:lnSpc>
            </a:pPr>
            <a:r>
              <a:rPr lang="ja-JP" altLang="en-US" smtClean="0"/>
              <a:t>箱にパチンコ玉とガラス玉を適当な割合で、上下左右が隣接するように整列させて、大量に詰める。</a:t>
            </a:r>
          </a:p>
          <a:p>
            <a:pPr eaLnBrk="1" hangingPunct="1">
              <a:lnSpc>
                <a:spcPct val="80000"/>
              </a:lnSpc>
            </a:pPr>
            <a:r>
              <a:rPr lang="ja-JP" altLang="en-US" smtClean="0"/>
              <a:t>パチンコ玉は電流を通すが、ガラス玉は通さない。</a:t>
            </a:r>
          </a:p>
          <a:p>
            <a:pPr eaLnBrk="1" hangingPunct="1">
              <a:lnSpc>
                <a:spcPct val="80000"/>
              </a:lnSpc>
            </a:pPr>
            <a:r>
              <a:rPr lang="ja-JP" altLang="en-US" smtClean="0"/>
              <a:t>上から電流を流すと、ガラス玉が多いうちは電流は下まで伝わらない。</a:t>
            </a:r>
          </a:p>
          <a:p>
            <a:pPr eaLnBrk="1" hangingPunct="1">
              <a:lnSpc>
                <a:spcPct val="80000"/>
              </a:lnSpc>
            </a:pPr>
            <a:r>
              <a:rPr lang="ja-JP" altLang="en-US" b="1" smtClean="0"/>
              <a:t>パチンコ玉の数が一定の割合（</a:t>
            </a:r>
            <a:r>
              <a:rPr lang="en-US" altLang="ja-JP" b="1" smtClean="0"/>
              <a:t>31</a:t>
            </a:r>
            <a:r>
              <a:rPr lang="ja-JP" altLang="en-US" b="1" smtClean="0"/>
              <a:t>％）を超えると電流が伝わる。</a:t>
            </a:r>
          </a:p>
          <a:p>
            <a:pPr eaLnBrk="1" hangingPunct="1">
              <a:lnSpc>
                <a:spcPct val="80000"/>
              </a:lnSpc>
            </a:pPr>
            <a:r>
              <a:rPr lang="ja-JP" altLang="en-US" smtClean="0"/>
              <a:t>全体の性質が突然変わる</a:t>
            </a:r>
          </a:p>
          <a:p>
            <a:pPr eaLnBrk="1" hangingPunct="1">
              <a:lnSpc>
                <a:spcPct val="80000"/>
              </a:lnSpc>
            </a:pPr>
            <a:endParaRPr lang="en-US" altLang="ja-JP" sz="20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ja-JP" altLang="en-US" smtClean="0"/>
              <a:t>爆発的威力を発揮する可能性</a:t>
            </a:r>
          </a:p>
        </p:txBody>
      </p:sp>
      <p:sp>
        <p:nvSpPr>
          <p:cNvPr id="36867" name="Rectangle 3"/>
          <p:cNvSpPr>
            <a:spLocks noGrp="1" noChangeArrowheads="1"/>
          </p:cNvSpPr>
          <p:nvPr>
            <p:ph sz="half" idx="1"/>
          </p:nvPr>
        </p:nvSpPr>
        <p:spPr>
          <a:xfrm>
            <a:off x="0" y="1571625"/>
            <a:ext cx="4038600" cy="4525963"/>
          </a:xfrm>
        </p:spPr>
        <p:txBody>
          <a:bodyPr>
            <a:normAutofit lnSpcReduction="10000"/>
          </a:bodyPr>
          <a:lstStyle/>
          <a:p>
            <a:pPr eaLnBrk="1" hangingPunct="1">
              <a:lnSpc>
                <a:spcPct val="80000"/>
              </a:lnSpc>
            </a:pPr>
            <a:r>
              <a:rPr lang="ja-JP" altLang="en-US" smtClean="0"/>
              <a:t>噂やデマの研究事例として有名な、</a:t>
            </a:r>
            <a:r>
              <a:rPr lang="en-US" altLang="ja-JP" smtClean="0"/>
              <a:t>1972</a:t>
            </a:r>
            <a:r>
              <a:rPr lang="ja-JP" altLang="en-US" smtClean="0"/>
              <a:t>年の愛知県豊川信用金庫事件。</a:t>
            </a:r>
          </a:p>
          <a:p>
            <a:pPr eaLnBrk="1" hangingPunct="1">
              <a:lnSpc>
                <a:spcPct val="80000"/>
              </a:lnSpc>
            </a:pPr>
            <a:r>
              <a:rPr lang="ja-JP" altLang="en-US" smtClean="0"/>
              <a:t>美容室で女子高生が「信用金庫は就職先として危ない」という会話を美容院で話したことがきっかけで、伝言ゲームのように内容が誤解されて広まり、大規模な取り付け騒ぎに発展</a:t>
            </a:r>
          </a:p>
          <a:p>
            <a:pPr eaLnBrk="1" hangingPunct="1">
              <a:lnSpc>
                <a:spcPct val="80000"/>
              </a:lnSpc>
            </a:pPr>
            <a:endParaRPr lang="en-US" altLang="ja-JP" smtClean="0"/>
          </a:p>
          <a:p>
            <a:pPr eaLnBrk="1" hangingPunct="1">
              <a:lnSpc>
                <a:spcPct val="80000"/>
              </a:lnSpc>
            </a:pPr>
            <a:endParaRPr lang="en-US" altLang="ja-JP" smtClean="0"/>
          </a:p>
        </p:txBody>
      </p:sp>
      <p:pic>
        <p:nvPicPr>
          <p:cNvPr id="36868" name="コンテンツ プレースホルダ 6" descr="51W7D57W3AL__SS500_.jpg"/>
          <p:cNvPicPr>
            <a:picLocks noGrp="1" noChangeAspect="1"/>
          </p:cNvPicPr>
          <p:nvPr>
            <p:ph sz="half" idx="2"/>
          </p:nvPr>
        </p:nvPicPr>
        <p:blipFill>
          <a:blip r:embed="rId3" cstate="print"/>
          <a:srcRect/>
          <a:stretch>
            <a:fillRect/>
          </a:stretch>
        </p:blipFill>
        <p:spPr>
          <a:xfrm>
            <a:off x="4500563" y="1500188"/>
            <a:ext cx="4643437" cy="50434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p:txBody>
          <a:bodyPr/>
          <a:lstStyle/>
          <a:p>
            <a:pPr eaLnBrk="1" hangingPunct="1"/>
            <a:r>
              <a:rPr lang="ja-JP" altLang="en-US" smtClean="0"/>
              <a:t>企業の資本は４つ</a:t>
            </a:r>
          </a:p>
        </p:txBody>
      </p:sp>
      <p:sp>
        <p:nvSpPr>
          <p:cNvPr id="3" name="コンテンツ プレースホルダ 2"/>
          <p:cNvSpPr>
            <a:spLocks noGrp="1"/>
          </p:cNvSpPr>
          <p:nvPr>
            <p:ph idx="1"/>
          </p:nvPr>
        </p:nvSpPr>
        <p:spPr/>
        <p:txBody>
          <a:bodyPr>
            <a:normAutofit/>
          </a:bodyPr>
          <a:lstStyle/>
          <a:p>
            <a:pPr eaLnBrk="1" hangingPunct="1">
              <a:lnSpc>
                <a:spcPct val="90000"/>
              </a:lnSpc>
            </a:pPr>
            <a:r>
              <a:rPr lang="zh-TW" altLang="en-US" smtClean="0"/>
              <a:t>経済的資本（資金）</a:t>
            </a:r>
            <a:endParaRPr lang="en-US" altLang="zh-TW" smtClean="0"/>
          </a:p>
          <a:p>
            <a:pPr eaLnBrk="1" hangingPunct="1">
              <a:lnSpc>
                <a:spcPct val="90000"/>
              </a:lnSpc>
            </a:pPr>
            <a:endParaRPr lang="zh-TW" altLang="en-US" smtClean="0"/>
          </a:p>
          <a:p>
            <a:pPr eaLnBrk="1" hangingPunct="1">
              <a:lnSpc>
                <a:spcPct val="90000"/>
              </a:lnSpc>
            </a:pPr>
            <a:r>
              <a:rPr lang="zh-TW" altLang="en-US" smtClean="0"/>
              <a:t>人的資本（人材）</a:t>
            </a:r>
            <a:endParaRPr lang="en-US" altLang="zh-TW" smtClean="0"/>
          </a:p>
          <a:p>
            <a:pPr eaLnBrk="1" hangingPunct="1">
              <a:lnSpc>
                <a:spcPct val="90000"/>
              </a:lnSpc>
            </a:pPr>
            <a:endParaRPr lang="zh-TW" altLang="en-US" smtClean="0"/>
          </a:p>
          <a:p>
            <a:pPr eaLnBrk="1" hangingPunct="1">
              <a:lnSpc>
                <a:spcPct val="90000"/>
              </a:lnSpc>
            </a:pPr>
            <a:r>
              <a:rPr lang="zh-TW" altLang="en-US" smtClean="0"/>
              <a:t>文化資本（風土）</a:t>
            </a:r>
          </a:p>
          <a:p>
            <a:pPr eaLnBrk="1" hangingPunct="1">
              <a:lnSpc>
                <a:spcPct val="90000"/>
              </a:lnSpc>
            </a:pPr>
            <a:endParaRPr lang="en-US" altLang="zh-TW" smtClean="0">
              <a:solidFill>
                <a:srgbClr val="FF0000"/>
              </a:solidFill>
            </a:endParaRPr>
          </a:p>
          <a:p>
            <a:pPr eaLnBrk="1" hangingPunct="1">
              <a:lnSpc>
                <a:spcPct val="90000"/>
              </a:lnSpc>
            </a:pPr>
            <a:r>
              <a:rPr lang="zh-TW" altLang="en-US" smtClean="0">
                <a:solidFill>
                  <a:srgbClr val="FF0000"/>
                </a:solidFill>
              </a:rPr>
              <a:t>社会的資本（人間関係）</a:t>
            </a:r>
            <a:endParaRPr lang="en-US" altLang="zh-TW" smtClean="0">
              <a:solidFill>
                <a:srgbClr val="FF0000"/>
              </a:solidFill>
            </a:endParaRPr>
          </a:p>
          <a:p>
            <a:pPr lvl="1" eaLnBrk="1" hangingPunct="1">
              <a:lnSpc>
                <a:spcPct val="90000"/>
              </a:lnSpc>
            </a:pPr>
            <a:r>
              <a:rPr lang="ja-JP" altLang="en-US" smtClean="0">
                <a:solidFill>
                  <a:srgbClr val="FF0000"/>
                </a:solidFill>
              </a:rPr>
              <a:t>ビジネス人脈、レピュテーション、コミュニティ</a:t>
            </a:r>
            <a:r>
              <a:rPr lang="en-US" altLang="ja-JP" smtClean="0">
                <a:solidFill>
                  <a:srgbClr val="FF0000"/>
                </a:solidFill>
              </a:rPr>
              <a:t>…….</a:t>
            </a:r>
            <a:endParaRPr lang="en-US" altLang="zh-TW" smtClean="0">
              <a:solidFill>
                <a:srgbClr val="FF0000"/>
              </a:solidFill>
            </a:endParaRPr>
          </a:p>
          <a:p>
            <a:pPr lvl="1" eaLnBrk="1" hangingPunct="1">
              <a:lnSpc>
                <a:spcPct val="90000"/>
              </a:lnSpc>
              <a:buFont typeface="Arial" pitchFamily="34" charset="0"/>
              <a:buNone/>
            </a:pPr>
            <a:endParaRPr lang="en-US" altLang="zh-TW" smtClean="0">
              <a:solidFill>
                <a:srgbClr val="FF0000"/>
              </a:solidFill>
            </a:endParaRPr>
          </a:p>
          <a:p>
            <a:pPr eaLnBrk="1" hangingPunct="1">
              <a:lnSpc>
                <a:spcPct val="90000"/>
              </a:lnSpc>
            </a:pPr>
            <a:endParaRPr lang="zh-TW" altLang="en-US" smtClean="0"/>
          </a:p>
          <a:p>
            <a:pPr eaLnBrk="1" hangingPunct="1">
              <a:lnSpc>
                <a:spcPct val="90000"/>
              </a:lnSpc>
            </a:pPr>
            <a:endParaRPr lang="ja-JP"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ja-JP" altLang="en-US" smtClean="0"/>
              <a:t>ネット上の</a:t>
            </a:r>
            <a:r>
              <a:rPr lang="en-US" altLang="ja-JP" smtClean="0"/>
              <a:t>Flashmobs</a:t>
            </a:r>
            <a:r>
              <a:rPr lang="ja-JP" altLang="en-US" smtClean="0"/>
              <a:t>現象</a:t>
            </a:r>
          </a:p>
        </p:txBody>
      </p:sp>
      <p:sp>
        <p:nvSpPr>
          <p:cNvPr id="37891" name="コンテンツ プレースホルダ 2"/>
          <p:cNvSpPr>
            <a:spLocks noGrp="1"/>
          </p:cNvSpPr>
          <p:nvPr>
            <p:ph idx="1"/>
          </p:nvPr>
        </p:nvSpPr>
        <p:spPr>
          <a:xfrm>
            <a:off x="457200" y="1600200"/>
            <a:ext cx="8229600" cy="4972050"/>
          </a:xfrm>
        </p:spPr>
        <p:txBody>
          <a:bodyPr>
            <a:normAutofit lnSpcReduction="10000"/>
          </a:bodyPr>
          <a:lstStyle/>
          <a:p>
            <a:pPr eaLnBrk="1" hangingPunct="1"/>
            <a:r>
              <a:rPr lang="ja-JP" altLang="en-US" smtClean="0"/>
              <a:t>江の島清掃</a:t>
            </a:r>
            <a:r>
              <a:rPr lang="en-US" altLang="ja-JP" smtClean="0"/>
              <a:t>Mob</a:t>
            </a:r>
            <a:endParaRPr lang="ja-JP" altLang="en-US" smtClean="0"/>
          </a:p>
          <a:p>
            <a:pPr lvl="1" eaLnBrk="1" hangingPunct="1"/>
            <a:r>
              <a:rPr lang="ja-JP" altLang="en-US" sz="1800" smtClean="0"/>
              <a:t>あるテレビ番組で江の島（神奈川の観光地）の浜を清掃する企画を察知した２ちゃんねる住人たちが、その番組の前の日に現地に大集合して、浜をキレイに清掃してしまった。テレビ側は、撮影当日ゴミのない浜を掃除しているフリをせざるを得なくなった。</a:t>
            </a:r>
            <a:endParaRPr lang="en-US" altLang="ja-JP" sz="1800" smtClean="0"/>
          </a:p>
          <a:p>
            <a:pPr eaLnBrk="1" hangingPunct="1"/>
            <a:r>
              <a:rPr lang="ja-JP" altLang="en-US" smtClean="0"/>
              <a:t>牛丼屋で大集合</a:t>
            </a:r>
            <a:r>
              <a:rPr lang="en-US" altLang="ja-JP" smtClean="0"/>
              <a:t>MOb</a:t>
            </a:r>
            <a:endParaRPr lang="ja-JP" altLang="en-US" smtClean="0"/>
          </a:p>
          <a:p>
            <a:pPr lvl="1" eaLnBrk="1" hangingPunct="1"/>
            <a:r>
              <a:rPr lang="ja-JP" altLang="en-US" sz="1800" smtClean="0"/>
              <a:t>２ちゃんねるでしめしあわせた集団数千人が特定の牛丼店舗に同時集合してまったく同じややこしい注文を行った。その結果、店舗はマヒしてしまい、「２ちゃんねるお断り」の店も現れたとか。</a:t>
            </a:r>
          </a:p>
          <a:p>
            <a:pPr eaLnBrk="1" hangingPunct="1"/>
            <a:endParaRPr lang="ja-JP" altLang="en-US" sz="2400" smtClean="0"/>
          </a:p>
          <a:p>
            <a:pPr eaLnBrk="1" hangingPunct="1"/>
            <a:r>
              <a:rPr lang="ja-JP" altLang="en-US" smtClean="0"/>
              <a:t>広島折鶴</a:t>
            </a:r>
            <a:r>
              <a:rPr lang="en-US" altLang="ja-JP" smtClean="0"/>
              <a:t>Mob</a:t>
            </a:r>
            <a:endParaRPr lang="ja-JP" altLang="en-US" smtClean="0"/>
          </a:p>
          <a:p>
            <a:pPr lvl="1" eaLnBrk="1" hangingPunct="1"/>
            <a:r>
              <a:rPr lang="ja-JP" altLang="en-US" sz="1800" smtClean="0"/>
              <a:t>広島の平和公園で数十万羽の折鶴が不届きな学生によって放火で消失。これを嘆いた２ちゃんねる住人らが短期間に日本中に呼びかけて折鶴を</a:t>
            </a:r>
            <a:r>
              <a:rPr lang="en-US" altLang="ja-JP" sz="1800" smtClean="0"/>
              <a:t>100</a:t>
            </a:r>
            <a:r>
              <a:rPr lang="ja-JP" altLang="en-US" sz="1800" smtClean="0"/>
              <a:t>万羽以上を集めて寄付。</a:t>
            </a:r>
          </a:p>
          <a:p>
            <a:pPr eaLnBrk="1" hangingPunct="1"/>
            <a:endParaRPr lang="ja-JP" altLang="en-US" sz="200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a:t>
            </a:r>
            <a:r>
              <a:rPr lang="ja-JP" altLang="en-US" dirty="0" smtClean="0"/>
              <a:t>の不思議なふるまい</a:t>
            </a:r>
            <a:endParaRPr kumimoji="1" lang="ja-JP" altLang="en-US" dirty="0"/>
          </a:p>
        </p:txBody>
      </p:sp>
      <p:pic>
        <p:nvPicPr>
          <p:cNvPr id="274434" name="Picture 2" descr="人は原子、世界は物理法則で動く―社会物理学で読み解く人間行動">
            <a:hlinkClick r:id="rId3"/>
          </p:cNvPr>
          <p:cNvPicPr>
            <a:picLocks noChangeAspect="1" noChangeArrowheads="1"/>
          </p:cNvPicPr>
          <p:nvPr/>
        </p:nvPicPr>
        <p:blipFill>
          <a:blip r:embed="rId4" cstate="print"/>
          <a:srcRect/>
          <a:stretch>
            <a:fillRect/>
          </a:stretch>
        </p:blipFill>
        <p:spPr bwMode="auto">
          <a:xfrm>
            <a:off x="0" y="2285992"/>
            <a:ext cx="2857501" cy="2857500"/>
          </a:xfrm>
          <a:prstGeom prst="rect">
            <a:avLst/>
          </a:prstGeom>
          <a:noFill/>
        </p:spPr>
      </p:pic>
      <p:sp>
        <p:nvSpPr>
          <p:cNvPr id="5" name="正方形/長方形 4"/>
          <p:cNvSpPr/>
          <p:nvPr/>
        </p:nvSpPr>
        <p:spPr>
          <a:xfrm>
            <a:off x="2571736" y="1714488"/>
            <a:ext cx="6215090" cy="4801314"/>
          </a:xfrm>
          <a:prstGeom prst="rect">
            <a:avLst/>
          </a:prstGeom>
        </p:spPr>
        <p:txBody>
          <a:bodyPr wrap="square">
            <a:spAutoFit/>
          </a:bodyPr>
          <a:lstStyle/>
          <a:p>
            <a:r>
              <a:rPr lang="ja-JP" altLang="en-US" dirty="0" smtClean="0"/>
              <a:t>なぜ大都市では黒人スラム街や白人の高級住宅街のように、人種ごとに居住区が分離してしまうのか。シェリングは第一の実験で、黒人と白人が周囲に他の人種が一人でもいたら引っ越す、という人種差別のルールでシミュレーションを行った。結果は、当然のことながら白と黒のはっきりする分離状態が再現された。</a:t>
            </a:r>
          </a:p>
          <a:p>
            <a:endParaRPr lang="ja-JP" altLang="en-US" dirty="0" smtClean="0"/>
          </a:p>
          <a:p>
            <a:r>
              <a:rPr lang="ja-JP" altLang="en-US" dirty="0" smtClean="0"/>
              <a:t>第二の実験では、人々に人種差別意識などなく、異人種と軒を接することに満足する人々を想定した。ただし、自分の家が異人種の家に取り囲まれてしまうような、極端なマイノリティ状態になるときだけ転居するようにルールを設定した。これは人種差別の意識とはいえない、人間の自然な感情である。</a:t>
            </a:r>
          </a:p>
          <a:p>
            <a:endParaRPr lang="ja-JP" altLang="en-US" dirty="0" smtClean="0"/>
          </a:p>
          <a:p>
            <a:r>
              <a:rPr lang="ja-JP" altLang="en-US" dirty="0" smtClean="0"/>
              <a:t>ところが誰一人として差別意識を持たない第二の実験でも、人々はきれいに分離してしまった。融合に満足する個人の集団でも、罪のない小さな選好があることが原因で、人々は物理法則に従う水と油のように分離を進めてしまう。</a:t>
            </a:r>
            <a:endParaRPr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normAutofit fontScale="90000"/>
          </a:bodyPr>
          <a:lstStyle/>
          <a:p>
            <a:pPr eaLnBrk="1" hangingPunct="1"/>
            <a:r>
              <a:rPr lang="ja-JP" altLang="en-US" smtClean="0"/>
              <a:t>ソーシャルネットワークが</a:t>
            </a:r>
            <a:r>
              <a:rPr lang="en-US" altLang="ja-JP" smtClean="0"/>
              <a:t/>
            </a:r>
            <a:br>
              <a:rPr lang="en-US" altLang="ja-JP" smtClean="0"/>
            </a:br>
            <a:r>
              <a:rPr lang="ja-JP" altLang="en-US" smtClean="0"/>
              <a:t>生み出す知恵を洗練させる</a:t>
            </a:r>
          </a:p>
        </p:txBody>
      </p:sp>
      <p:pic>
        <p:nvPicPr>
          <p:cNvPr id="38915" name="コンテンツ プレースホルダ 3" descr="518A3D68VXL__SS500_.jpg"/>
          <p:cNvPicPr>
            <a:picLocks noGrp="1" noChangeAspect="1"/>
          </p:cNvPicPr>
          <p:nvPr>
            <p:ph idx="1"/>
          </p:nvPr>
        </p:nvPicPr>
        <p:blipFill>
          <a:blip r:embed="rId3" cstate="print"/>
          <a:srcRect/>
          <a:stretch>
            <a:fillRect/>
          </a:stretch>
        </p:blipFill>
        <p:spPr>
          <a:xfrm>
            <a:off x="4857750" y="1928813"/>
            <a:ext cx="4525963" cy="4525962"/>
          </a:xfrm>
        </p:spPr>
      </p:pic>
      <p:sp>
        <p:nvSpPr>
          <p:cNvPr id="38916" name="テキスト ボックス 4"/>
          <p:cNvSpPr txBox="1">
            <a:spLocks noChangeArrowheads="1"/>
          </p:cNvSpPr>
          <p:nvPr/>
        </p:nvSpPr>
        <p:spPr bwMode="auto">
          <a:xfrm>
            <a:off x="357188" y="1643063"/>
            <a:ext cx="5000625" cy="4340225"/>
          </a:xfrm>
          <a:prstGeom prst="rect">
            <a:avLst/>
          </a:prstGeom>
          <a:noFill/>
          <a:ln w="9525">
            <a:noFill/>
            <a:miter lim="800000"/>
            <a:headEnd/>
            <a:tailEnd/>
          </a:ln>
        </p:spPr>
        <p:txBody>
          <a:bodyPr>
            <a:spAutoFit/>
          </a:bodyPr>
          <a:lstStyle/>
          <a:p>
            <a:r>
              <a:rPr lang="ja-JP" altLang="en-US" sz="2800"/>
              <a:t>冒頭に「子牛の体重を当てる」例。群衆の８００人の回答の平均は実際の体重に９０％近似。</a:t>
            </a:r>
            <a:endParaRPr lang="en-US" altLang="ja-JP" sz="2800"/>
          </a:p>
          <a:p>
            <a:endParaRPr lang="en-US" altLang="ja-JP" sz="2000"/>
          </a:p>
          <a:p>
            <a:endParaRPr lang="en-US" altLang="ja-JP" sz="2000"/>
          </a:p>
          <a:p>
            <a:r>
              <a:rPr lang="ja-JP" altLang="en-US" sz="2800"/>
              <a:t>集合知が機能する条件を研究</a:t>
            </a:r>
            <a:endParaRPr lang="en-US" altLang="ja-JP" sz="2800"/>
          </a:p>
          <a:p>
            <a:endParaRPr lang="en-US" altLang="ja-JP" sz="2000"/>
          </a:p>
          <a:p>
            <a:endParaRPr lang="en-US" altLang="ja-JP" sz="2000"/>
          </a:p>
          <a:p>
            <a:r>
              <a:rPr lang="ja-JP" altLang="en-US" sz="2800"/>
              <a:t>多様性のある、自立した個人の意見を集約できる場所に、集団の知恵がうまれる。</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コンテンツ プレースホルダ 3" descr="518A3D68VXL__SS500_.jpg"/>
          <p:cNvPicPr>
            <a:picLocks noChangeAspect="1"/>
          </p:cNvPicPr>
          <p:nvPr/>
        </p:nvPicPr>
        <p:blipFill>
          <a:blip r:embed="rId3" cstate="print"/>
          <a:srcRect/>
          <a:stretch>
            <a:fillRect/>
          </a:stretch>
        </p:blipFill>
        <p:spPr bwMode="auto">
          <a:xfrm>
            <a:off x="4429125" y="1571625"/>
            <a:ext cx="4525963" cy="4525963"/>
          </a:xfrm>
          <a:prstGeom prst="rect">
            <a:avLst/>
          </a:prstGeom>
          <a:noFill/>
          <a:ln w="9525">
            <a:noFill/>
            <a:miter lim="800000"/>
            <a:headEnd/>
            <a:tailEnd/>
          </a:ln>
        </p:spPr>
      </p:pic>
      <p:sp>
        <p:nvSpPr>
          <p:cNvPr id="2" name="タイトル 1"/>
          <p:cNvSpPr>
            <a:spLocks noGrp="1"/>
          </p:cNvSpPr>
          <p:nvPr>
            <p:ph type="title"/>
          </p:nvPr>
        </p:nvSpPr>
        <p:spPr>
          <a:xfrm>
            <a:off x="0" y="214313"/>
            <a:ext cx="8929688" cy="1143000"/>
          </a:xfrm>
        </p:spPr>
        <p:txBody>
          <a:bodyPr>
            <a:normAutofit fontScale="90000"/>
          </a:bodyPr>
          <a:lstStyle/>
          <a:p>
            <a:pPr eaLnBrk="1" hangingPunct="1">
              <a:defRPr/>
            </a:pPr>
            <a:r>
              <a:rPr lang="ja-JP" altLang="en-US" dirty="0" smtClean="0"/>
              <a:t>集団の知恵がはたらく賢い集団の</a:t>
            </a:r>
            <a:r>
              <a:rPr lang="en-US" altLang="ja-JP" dirty="0" smtClean="0"/>
              <a:t>4</a:t>
            </a:r>
            <a:r>
              <a:rPr lang="ja-JP" altLang="en-US" dirty="0" smtClean="0"/>
              <a:t>要件</a:t>
            </a:r>
            <a:endParaRPr lang="ja-JP" altLang="en-US" dirty="0"/>
          </a:p>
        </p:txBody>
      </p:sp>
      <p:sp>
        <p:nvSpPr>
          <p:cNvPr id="3" name="コンテンツ プレースホルダ 2"/>
          <p:cNvSpPr>
            <a:spLocks noGrp="1"/>
          </p:cNvSpPr>
          <p:nvPr>
            <p:ph idx="1"/>
          </p:nvPr>
        </p:nvSpPr>
        <p:spPr>
          <a:xfrm>
            <a:off x="357188" y="1643063"/>
            <a:ext cx="4714875" cy="4525962"/>
          </a:xfrm>
        </p:spPr>
        <p:txBody>
          <a:bodyPr>
            <a:normAutofit fontScale="85000" lnSpcReduction="20000"/>
          </a:bodyPr>
          <a:lstStyle/>
          <a:p>
            <a:pPr marL="514350" indent="-514350" eaLnBrk="1" hangingPunct="1">
              <a:buFont typeface="+mj-lt"/>
              <a:buAutoNum type="arabicPeriod"/>
              <a:defRPr/>
            </a:pPr>
            <a:r>
              <a:rPr lang="ja-JP" altLang="en-US" dirty="0" smtClean="0"/>
              <a:t>意見の多様性</a:t>
            </a:r>
            <a:endParaRPr lang="en-US" altLang="ja-JP" dirty="0" smtClean="0"/>
          </a:p>
          <a:p>
            <a:pPr marL="914400" lvl="1" indent="-514350" eaLnBrk="1" hangingPunct="1">
              <a:buFont typeface="Arial" charset="0"/>
              <a:buNone/>
              <a:defRPr/>
            </a:pPr>
            <a:r>
              <a:rPr lang="ja-JP" altLang="en-US" dirty="0" smtClean="0"/>
              <a:t>各人が独自の私的情報を多少なりとも持っている</a:t>
            </a:r>
            <a:endParaRPr lang="en-US" altLang="ja-JP" dirty="0" smtClean="0"/>
          </a:p>
          <a:p>
            <a:pPr marL="514350" indent="-514350" eaLnBrk="1" hangingPunct="1">
              <a:buFont typeface="+mj-lt"/>
              <a:buAutoNum type="arabicPeriod"/>
              <a:defRPr/>
            </a:pPr>
            <a:r>
              <a:rPr lang="ja-JP" altLang="en-US" dirty="0" smtClean="0"/>
              <a:t>独立性</a:t>
            </a:r>
            <a:endParaRPr lang="en-US" altLang="ja-JP" dirty="0" smtClean="0"/>
          </a:p>
          <a:p>
            <a:pPr marL="914400" lvl="1" indent="-514350" eaLnBrk="1" hangingPunct="1">
              <a:buFont typeface="Arial" charset="0"/>
              <a:buNone/>
              <a:defRPr/>
            </a:pPr>
            <a:r>
              <a:rPr lang="ja-JP" altLang="en-US" dirty="0" smtClean="0"/>
              <a:t>他者の考えに左右されない</a:t>
            </a:r>
            <a:endParaRPr lang="en-US" altLang="ja-JP" dirty="0" smtClean="0"/>
          </a:p>
          <a:p>
            <a:pPr marL="514350" indent="-514350" eaLnBrk="1" hangingPunct="1">
              <a:buFont typeface="+mj-lt"/>
              <a:buAutoNum type="arabicPeriod"/>
              <a:defRPr/>
            </a:pPr>
            <a:r>
              <a:rPr lang="ja-JP" altLang="en-US" dirty="0" smtClean="0"/>
              <a:t>分散性</a:t>
            </a:r>
            <a:endParaRPr lang="en-US" altLang="ja-JP" dirty="0" smtClean="0"/>
          </a:p>
          <a:p>
            <a:pPr marL="914400" lvl="1" indent="-514350" eaLnBrk="1" hangingPunct="1">
              <a:buFont typeface="Arial" charset="0"/>
              <a:buNone/>
              <a:defRPr/>
            </a:pPr>
            <a:r>
              <a:rPr lang="ja-JP" altLang="en-US" dirty="0" smtClean="0"/>
              <a:t>身近な情報に特化し、それを利用できる</a:t>
            </a:r>
            <a:endParaRPr lang="en-US" altLang="ja-JP" dirty="0" smtClean="0"/>
          </a:p>
          <a:p>
            <a:pPr marL="514350" indent="-514350" eaLnBrk="1" hangingPunct="1">
              <a:buFont typeface="+mj-lt"/>
              <a:buAutoNum type="arabicPeriod"/>
              <a:defRPr/>
            </a:pPr>
            <a:r>
              <a:rPr lang="ja-JP" altLang="en-US" dirty="0" smtClean="0"/>
              <a:t>集約性</a:t>
            </a:r>
            <a:endParaRPr lang="en-US" altLang="ja-JP" dirty="0" smtClean="0"/>
          </a:p>
          <a:p>
            <a:pPr marL="914400" lvl="1" indent="-514350" eaLnBrk="1" hangingPunct="1">
              <a:buFont typeface="Arial" charset="0"/>
              <a:buNone/>
              <a:defRPr/>
            </a:pPr>
            <a:r>
              <a:rPr lang="ja-JP" altLang="en-US" dirty="0" smtClean="0"/>
              <a:t>個々人の意見を集約して集団の一つの判断にするメカニズムの存在</a:t>
            </a:r>
          </a:p>
          <a:p>
            <a:pPr eaLnBrk="1" hangingPunct="1">
              <a:buFont typeface="Arial" charset="0"/>
              <a:buChar char="•"/>
              <a:defRPr/>
            </a:pPr>
            <a:endParaRPr lang="ja-JP"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集団と個人の影響力</a:t>
            </a:r>
            <a:endParaRPr kumimoji="1" lang="ja-JP" altLang="en-US" dirty="0"/>
          </a:p>
        </p:txBody>
      </p:sp>
      <p:pic>
        <p:nvPicPr>
          <p:cNvPr id="270338" name="Picture 2" descr="影響力  その効果と威力 (光文社新書)">
            <a:hlinkClick r:id="rId3"/>
          </p:cNvPr>
          <p:cNvPicPr>
            <a:picLocks noChangeAspect="1" noChangeArrowheads="1"/>
          </p:cNvPicPr>
          <p:nvPr/>
        </p:nvPicPr>
        <p:blipFill>
          <a:blip r:embed="rId4" cstate="print"/>
          <a:srcRect/>
          <a:stretch>
            <a:fillRect/>
          </a:stretch>
        </p:blipFill>
        <p:spPr bwMode="auto">
          <a:xfrm>
            <a:off x="-214346" y="2214554"/>
            <a:ext cx="2857501" cy="2857500"/>
          </a:xfrm>
          <a:prstGeom prst="rect">
            <a:avLst/>
          </a:prstGeom>
          <a:noFill/>
        </p:spPr>
      </p:pic>
      <p:graphicFrame>
        <p:nvGraphicFramePr>
          <p:cNvPr id="7" name="表 6"/>
          <p:cNvGraphicFramePr>
            <a:graphicFrameLocks noGrp="1"/>
          </p:cNvGraphicFramePr>
          <p:nvPr/>
        </p:nvGraphicFramePr>
        <p:xfrm>
          <a:off x="2285984" y="1428736"/>
          <a:ext cx="6096000" cy="4079240"/>
        </p:xfrm>
        <a:graphic>
          <a:graphicData uri="http://schemas.openxmlformats.org/drawingml/2006/table">
            <a:tbl>
              <a:tblPr firstRow="1" bandRow="1">
                <a:tableStyleId>{5C22544A-7EE6-4342-B048-85BDC9FD1C3A}</a:tableStyleId>
              </a:tblPr>
              <a:tblGrid>
                <a:gridCol w="428628"/>
                <a:gridCol w="1857388"/>
                <a:gridCol w="3809984"/>
              </a:tblGrid>
              <a:tr h="370840">
                <a:tc>
                  <a:txBody>
                    <a:bodyPr/>
                    <a:lstStyle/>
                    <a:p>
                      <a:endParaRPr kumimoji="1" lang="ja-JP" altLang="en-US" dirty="0"/>
                    </a:p>
                  </a:txBody>
                  <a:tcPr/>
                </a:tc>
                <a:tc>
                  <a:txBody>
                    <a:bodyPr/>
                    <a:lstStyle/>
                    <a:p>
                      <a:endParaRPr kumimoji="1" lang="ja-JP" altLang="en-US"/>
                    </a:p>
                  </a:txBody>
                  <a:tcPr/>
                </a:tc>
                <a:tc>
                  <a:txBody>
                    <a:bodyPr/>
                    <a:lstStyle/>
                    <a:p>
                      <a:endParaRPr kumimoji="1" lang="ja-JP" altLang="en-US" dirty="0"/>
                    </a:p>
                  </a:txBody>
                  <a:tcPr/>
                </a:tc>
              </a:tr>
              <a:tr h="370840">
                <a:tc>
                  <a:txBody>
                    <a:bodyPr/>
                    <a:lstStyle/>
                    <a:p>
                      <a:r>
                        <a:rPr kumimoji="1" lang="en-US" altLang="ja-JP" dirty="0" smtClean="0"/>
                        <a:t>1</a:t>
                      </a:r>
                      <a:endParaRPr kumimoji="1" lang="ja-JP" altLang="en-US" dirty="0"/>
                    </a:p>
                  </a:txBody>
                  <a:tcPr/>
                </a:tc>
                <a:tc>
                  <a:txBody>
                    <a:bodyPr/>
                    <a:lstStyle/>
                    <a:p>
                      <a:r>
                        <a:rPr kumimoji="1" lang="ja-JP" altLang="en-US" dirty="0" smtClean="0"/>
                        <a:t>賞影響力</a:t>
                      </a:r>
                      <a:endParaRPr kumimoji="1" lang="ja-JP" altLang="en-US" dirty="0"/>
                    </a:p>
                  </a:txBody>
                  <a:tcPr/>
                </a:tc>
                <a:tc>
                  <a:txBody>
                    <a:bodyPr/>
                    <a:lstStyle/>
                    <a:p>
                      <a:r>
                        <a:rPr kumimoji="1" lang="ja-JP" altLang="en-US" dirty="0" smtClean="0"/>
                        <a:t>賞のコントロール</a:t>
                      </a:r>
                      <a:endParaRPr kumimoji="1" lang="ja-JP" altLang="en-US" dirty="0"/>
                    </a:p>
                  </a:txBody>
                  <a:tcPr/>
                </a:tc>
              </a:tr>
              <a:tr h="370840">
                <a:tc>
                  <a:txBody>
                    <a:bodyPr/>
                    <a:lstStyle/>
                    <a:p>
                      <a:r>
                        <a:rPr kumimoji="1" lang="en-US" altLang="ja-JP" dirty="0" smtClean="0"/>
                        <a:t>2</a:t>
                      </a:r>
                      <a:endParaRPr kumimoji="1" lang="ja-JP" altLang="en-US" dirty="0"/>
                    </a:p>
                  </a:txBody>
                  <a:tcPr/>
                </a:tc>
                <a:tc>
                  <a:txBody>
                    <a:bodyPr/>
                    <a:lstStyle/>
                    <a:p>
                      <a:r>
                        <a:rPr kumimoji="1" lang="ja-JP" altLang="en-US" dirty="0" smtClean="0"/>
                        <a:t>罰影響力</a:t>
                      </a:r>
                      <a:endParaRPr kumimoji="1" lang="ja-JP" altLang="en-US" dirty="0"/>
                    </a:p>
                  </a:txBody>
                  <a:tcPr/>
                </a:tc>
                <a:tc>
                  <a:txBody>
                    <a:bodyPr/>
                    <a:lstStyle/>
                    <a:p>
                      <a:r>
                        <a:rPr kumimoji="1" lang="ja-JP" altLang="en-US" dirty="0" smtClean="0"/>
                        <a:t>罰のコントロール</a:t>
                      </a:r>
                      <a:endParaRPr kumimoji="1" lang="ja-JP" altLang="en-US" dirty="0"/>
                    </a:p>
                  </a:txBody>
                  <a:tcPr/>
                </a:tc>
              </a:tr>
              <a:tr h="370840">
                <a:tc>
                  <a:txBody>
                    <a:bodyPr/>
                    <a:lstStyle/>
                    <a:p>
                      <a:r>
                        <a:rPr kumimoji="1" lang="en-US" altLang="ja-JP" dirty="0" smtClean="0"/>
                        <a:t>3</a:t>
                      </a:r>
                      <a:endParaRPr kumimoji="1" lang="ja-JP" altLang="en-US" dirty="0"/>
                    </a:p>
                  </a:txBody>
                  <a:tcPr/>
                </a:tc>
                <a:tc>
                  <a:txBody>
                    <a:bodyPr/>
                    <a:lstStyle/>
                    <a:p>
                      <a:r>
                        <a:rPr kumimoji="1" lang="ja-JP" altLang="en-US" dirty="0" smtClean="0"/>
                        <a:t>専門影響力</a:t>
                      </a:r>
                      <a:endParaRPr kumimoji="1" lang="ja-JP" altLang="en-US" dirty="0"/>
                    </a:p>
                  </a:txBody>
                  <a:tcPr/>
                </a:tc>
                <a:tc>
                  <a:txBody>
                    <a:bodyPr/>
                    <a:lstStyle/>
                    <a:p>
                      <a:r>
                        <a:rPr kumimoji="1" lang="ja-JP" altLang="en-US" dirty="0" smtClean="0"/>
                        <a:t>専門的知識</a:t>
                      </a:r>
                      <a:endParaRPr kumimoji="1" lang="ja-JP" altLang="en-US" dirty="0"/>
                    </a:p>
                  </a:txBody>
                  <a:tcPr/>
                </a:tc>
              </a:tr>
              <a:tr h="370840">
                <a:tc>
                  <a:txBody>
                    <a:bodyPr/>
                    <a:lstStyle/>
                    <a:p>
                      <a:r>
                        <a:rPr kumimoji="1" lang="en-US" altLang="ja-JP" dirty="0" smtClean="0"/>
                        <a:t>4</a:t>
                      </a:r>
                      <a:endParaRPr kumimoji="1" lang="ja-JP" altLang="en-US" dirty="0"/>
                    </a:p>
                  </a:txBody>
                  <a:tcPr/>
                </a:tc>
                <a:tc>
                  <a:txBody>
                    <a:bodyPr/>
                    <a:lstStyle/>
                    <a:p>
                      <a:r>
                        <a:rPr kumimoji="1" lang="ja-JP" altLang="en-US" dirty="0" smtClean="0"/>
                        <a:t>正当影響力</a:t>
                      </a:r>
                      <a:endParaRPr kumimoji="1" lang="ja-JP" altLang="en-US" dirty="0"/>
                    </a:p>
                  </a:txBody>
                  <a:tcPr/>
                </a:tc>
                <a:tc>
                  <a:txBody>
                    <a:bodyPr/>
                    <a:lstStyle/>
                    <a:p>
                      <a:r>
                        <a:rPr kumimoji="1" lang="ja-JP" altLang="en-US" dirty="0" smtClean="0"/>
                        <a:t>高地位、資格</a:t>
                      </a:r>
                      <a:endParaRPr kumimoji="1" lang="ja-JP" altLang="en-US" dirty="0"/>
                    </a:p>
                  </a:txBody>
                  <a:tcPr/>
                </a:tc>
              </a:tr>
              <a:tr h="370840">
                <a:tc>
                  <a:txBody>
                    <a:bodyPr/>
                    <a:lstStyle/>
                    <a:p>
                      <a:r>
                        <a:rPr kumimoji="1" lang="en-US" altLang="ja-JP" dirty="0" smtClean="0"/>
                        <a:t>5</a:t>
                      </a:r>
                      <a:endParaRPr kumimoji="1" lang="ja-JP" altLang="en-US" dirty="0"/>
                    </a:p>
                  </a:txBody>
                  <a:tcPr/>
                </a:tc>
                <a:tc>
                  <a:txBody>
                    <a:bodyPr/>
                    <a:lstStyle/>
                    <a:p>
                      <a:r>
                        <a:rPr kumimoji="1" lang="ja-JP" altLang="en-US" dirty="0" smtClean="0"/>
                        <a:t>参照影響力</a:t>
                      </a:r>
                      <a:endParaRPr kumimoji="1" lang="ja-JP" altLang="en-US" dirty="0"/>
                    </a:p>
                  </a:txBody>
                  <a:tcPr/>
                </a:tc>
                <a:tc>
                  <a:txBody>
                    <a:bodyPr/>
                    <a:lstStyle/>
                    <a:p>
                      <a:r>
                        <a:rPr kumimoji="1" lang="ja-JP" altLang="en-US" dirty="0" smtClean="0"/>
                        <a:t>理想像</a:t>
                      </a:r>
                      <a:endParaRPr kumimoji="1" lang="ja-JP" altLang="en-US" dirty="0"/>
                    </a:p>
                  </a:txBody>
                  <a:tcPr/>
                </a:tc>
              </a:tr>
              <a:tr h="370840">
                <a:tc>
                  <a:txBody>
                    <a:bodyPr/>
                    <a:lstStyle/>
                    <a:p>
                      <a:r>
                        <a:rPr kumimoji="1" lang="en-US" altLang="ja-JP" dirty="0" smtClean="0"/>
                        <a:t>6</a:t>
                      </a:r>
                      <a:endParaRPr kumimoji="1" lang="ja-JP" altLang="en-US" dirty="0"/>
                    </a:p>
                  </a:txBody>
                  <a:tcPr/>
                </a:tc>
                <a:tc>
                  <a:txBody>
                    <a:bodyPr/>
                    <a:lstStyle/>
                    <a:p>
                      <a:r>
                        <a:rPr kumimoji="1" lang="ja-JP" altLang="en-US" dirty="0" smtClean="0"/>
                        <a:t>魅力影響力</a:t>
                      </a:r>
                      <a:endParaRPr kumimoji="1" lang="ja-JP" altLang="en-US" dirty="0"/>
                    </a:p>
                  </a:txBody>
                  <a:tcPr/>
                </a:tc>
                <a:tc>
                  <a:txBody>
                    <a:bodyPr/>
                    <a:lstStyle/>
                    <a:p>
                      <a:r>
                        <a:rPr kumimoji="1" lang="ja-JP" altLang="en-US" dirty="0" smtClean="0"/>
                        <a:t>魅力性</a:t>
                      </a:r>
                      <a:endParaRPr kumimoji="1" lang="ja-JP" altLang="en-US" dirty="0"/>
                    </a:p>
                  </a:txBody>
                  <a:tcPr/>
                </a:tc>
              </a:tr>
              <a:tr h="370840">
                <a:tc>
                  <a:txBody>
                    <a:bodyPr/>
                    <a:lstStyle/>
                    <a:p>
                      <a:r>
                        <a:rPr kumimoji="1" lang="en-US" altLang="ja-JP" dirty="0" smtClean="0"/>
                        <a:t>7</a:t>
                      </a:r>
                      <a:endParaRPr kumimoji="1" lang="ja-JP" altLang="en-US" dirty="0"/>
                    </a:p>
                  </a:txBody>
                  <a:tcPr/>
                </a:tc>
                <a:tc>
                  <a:txBody>
                    <a:bodyPr/>
                    <a:lstStyle/>
                    <a:p>
                      <a:r>
                        <a:rPr kumimoji="1" lang="ja-JP" altLang="en-US" dirty="0" smtClean="0"/>
                        <a:t>情報影響力</a:t>
                      </a:r>
                      <a:endParaRPr kumimoji="1" lang="ja-JP" altLang="en-US" dirty="0"/>
                    </a:p>
                  </a:txBody>
                  <a:tcPr/>
                </a:tc>
                <a:tc>
                  <a:txBody>
                    <a:bodyPr/>
                    <a:lstStyle/>
                    <a:p>
                      <a:r>
                        <a:rPr kumimoji="1" lang="ja-JP" altLang="en-US" dirty="0" smtClean="0"/>
                        <a:t>説得力ある情報の提示</a:t>
                      </a:r>
                      <a:endParaRPr kumimoji="1" lang="ja-JP" altLang="en-US" dirty="0"/>
                    </a:p>
                  </a:txBody>
                  <a:tcPr/>
                </a:tc>
              </a:tr>
              <a:tr h="370840">
                <a:tc>
                  <a:txBody>
                    <a:bodyPr/>
                    <a:lstStyle/>
                    <a:p>
                      <a:r>
                        <a:rPr kumimoji="1" lang="en-US" altLang="ja-JP" dirty="0" smtClean="0"/>
                        <a:t>8</a:t>
                      </a:r>
                      <a:endParaRPr kumimoji="1" lang="ja-JP" altLang="en-US" dirty="0"/>
                    </a:p>
                  </a:txBody>
                  <a:tcPr/>
                </a:tc>
                <a:tc>
                  <a:txBody>
                    <a:bodyPr/>
                    <a:lstStyle/>
                    <a:p>
                      <a:r>
                        <a:rPr kumimoji="1" lang="ja-JP" altLang="en-US" dirty="0" smtClean="0"/>
                        <a:t>対人関係影響力</a:t>
                      </a:r>
                      <a:endParaRPr kumimoji="1" lang="ja-JP" altLang="en-US" dirty="0"/>
                    </a:p>
                  </a:txBody>
                  <a:tcPr/>
                </a:tc>
                <a:tc>
                  <a:txBody>
                    <a:bodyPr/>
                    <a:lstStyle/>
                    <a:p>
                      <a:r>
                        <a:rPr kumimoji="1" lang="ja-JP" altLang="en-US" dirty="0" smtClean="0"/>
                        <a:t>コネクション</a:t>
                      </a:r>
                      <a:endParaRPr kumimoji="1" lang="ja-JP" altLang="en-US" dirty="0"/>
                    </a:p>
                  </a:txBody>
                  <a:tcPr/>
                </a:tc>
              </a:tr>
              <a:tr h="370840">
                <a:tc>
                  <a:txBody>
                    <a:bodyPr/>
                    <a:lstStyle/>
                    <a:p>
                      <a:r>
                        <a:rPr kumimoji="1" lang="en-US" altLang="ja-JP" dirty="0" smtClean="0"/>
                        <a:t>9</a:t>
                      </a:r>
                      <a:endParaRPr kumimoji="1" lang="ja-JP" altLang="en-US" dirty="0"/>
                    </a:p>
                  </a:txBody>
                  <a:tcPr/>
                </a:tc>
                <a:tc>
                  <a:txBody>
                    <a:bodyPr/>
                    <a:lstStyle/>
                    <a:p>
                      <a:r>
                        <a:rPr kumimoji="1" lang="ja-JP" altLang="en-US" dirty="0" smtClean="0"/>
                        <a:t>共感喚起影響力</a:t>
                      </a:r>
                      <a:endParaRPr kumimoji="1" lang="ja-JP" altLang="en-US" dirty="0"/>
                    </a:p>
                  </a:txBody>
                  <a:tcPr/>
                </a:tc>
                <a:tc>
                  <a:txBody>
                    <a:bodyPr/>
                    <a:lstStyle/>
                    <a:p>
                      <a:r>
                        <a:rPr kumimoji="1" lang="ja-JP" altLang="en-US" dirty="0" smtClean="0"/>
                        <a:t>苦境の提示</a:t>
                      </a:r>
                      <a:endParaRPr kumimoji="1" lang="ja-JP" altLang="en-US" dirty="0"/>
                    </a:p>
                  </a:txBody>
                  <a:tcPr/>
                </a:tc>
              </a:tr>
              <a:tr h="370840">
                <a:tc>
                  <a:txBody>
                    <a:bodyPr/>
                    <a:lstStyle/>
                    <a:p>
                      <a:r>
                        <a:rPr kumimoji="1" lang="en-US" altLang="ja-JP" dirty="0" smtClean="0"/>
                        <a:t>10</a:t>
                      </a:r>
                      <a:endParaRPr kumimoji="1" lang="ja-JP" altLang="en-US" dirty="0"/>
                    </a:p>
                  </a:txBody>
                  <a:tcPr/>
                </a:tc>
                <a:tc>
                  <a:txBody>
                    <a:bodyPr/>
                    <a:lstStyle/>
                    <a:p>
                      <a:r>
                        <a:rPr kumimoji="1" lang="ja-JP" altLang="en-US" dirty="0" smtClean="0"/>
                        <a:t>役割関係影響力</a:t>
                      </a:r>
                      <a:endParaRPr kumimoji="1" lang="ja-JP" altLang="en-US" dirty="0"/>
                    </a:p>
                  </a:txBody>
                  <a:tcPr/>
                </a:tc>
                <a:tc>
                  <a:txBody>
                    <a:bodyPr/>
                    <a:lstStyle/>
                    <a:p>
                      <a:r>
                        <a:rPr kumimoji="1" lang="ja-JP" altLang="en-US" dirty="0" smtClean="0"/>
                        <a:t>役割に基づいた要求</a:t>
                      </a:r>
                      <a:endParaRPr kumimoji="1" lang="ja-JP" altLang="en-US" dirty="0"/>
                    </a:p>
                  </a:txBody>
                  <a:tcPr/>
                </a:tc>
              </a:tr>
            </a:tbl>
          </a:graphicData>
        </a:graphic>
      </p:graphicFrame>
      <p:sp>
        <p:nvSpPr>
          <p:cNvPr id="8" name="正方形/長方形 7"/>
          <p:cNvSpPr/>
          <p:nvPr/>
        </p:nvSpPr>
        <p:spPr>
          <a:xfrm>
            <a:off x="2071670" y="5786454"/>
            <a:ext cx="6215090" cy="646331"/>
          </a:xfrm>
          <a:prstGeom prst="rect">
            <a:avLst/>
          </a:prstGeom>
        </p:spPr>
        <p:txBody>
          <a:bodyPr wrap="square">
            <a:spAutoFit/>
          </a:bodyPr>
          <a:lstStyle/>
          <a:p>
            <a:r>
              <a:rPr lang="ja-JP" altLang="en-US" dirty="0" smtClean="0"/>
              <a:t>基本は賞罰であり、その上に３～６の影響力が形成される</a:t>
            </a:r>
            <a:r>
              <a:rPr lang="ja-JP" altLang="en-US" dirty="0" smtClean="0"/>
              <a:t>。</a:t>
            </a:r>
            <a:endParaRPr lang="en-US" altLang="ja-JP" dirty="0" smtClean="0"/>
          </a:p>
          <a:p>
            <a:r>
              <a:rPr lang="ja-JP" altLang="en-US" dirty="0" smtClean="0"/>
              <a:t>７</a:t>
            </a:r>
            <a:r>
              <a:rPr lang="ja-JP" altLang="en-US" dirty="0" smtClean="0"/>
              <a:t>～１０は影響する人がリソースを持たない場合の影響力</a:t>
            </a:r>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ある人を好きになる要因</a:t>
            </a:r>
            <a:endParaRPr kumimoji="1" lang="ja-JP" altLang="en-US" dirty="0"/>
          </a:p>
        </p:txBody>
      </p:sp>
      <p:sp>
        <p:nvSpPr>
          <p:cNvPr id="4" name="正方形/長方形 3"/>
          <p:cNvSpPr/>
          <p:nvPr/>
        </p:nvSpPr>
        <p:spPr>
          <a:xfrm>
            <a:off x="1428728" y="2571744"/>
            <a:ext cx="6072214" cy="1815882"/>
          </a:xfrm>
          <a:prstGeom prst="rect">
            <a:avLst/>
          </a:prstGeom>
        </p:spPr>
        <p:txBody>
          <a:bodyPr wrap="square">
            <a:spAutoFit/>
          </a:bodyPr>
          <a:lstStyle/>
          <a:p>
            <a:r>
              <a:rPr lang="ja-JP" altLang="en-US" sz="2800" dirty="0" smtClean="0"/>
              <a:t>（</a:t>
            </a:r>
            <a:r>
              <a:rPr lang="en-US" altLang="ja-JP" sz="2800" dirty="0" smtClean="0"/>
              <a:t>a</a:t>
            </a:r>
            <a:r>
              <a:rPr lang="ja-JP" altLang="en-US" sz="2800" dirty="0" smtClean="0"/>
              <a:t>）近接性「近くにいる人、好きになる」</a:t>
            </a:r>
            <a:br>
              <a:rPr lang="ja-JP" altLang="en-US" sz="2800" dirty="0" smtClean="0"/>
            </a:br>
            <a:r>
              <a:rPr lang="ja-JP" altLang="en-US" sz="2800" dirty="0" smtClean="0"/>
              <a:t>（</a:t>
            </a:r>
            <a:r>
              <a:rPr lang="en-US" altLang="ja-JP" sz="2800" dirty="0" smtClean="0"/>
              <a:t>b</a:t>
            </a:r>
            <a:r>
              <a:rPr lang="ja-JP" altLang="en-US" sz="2800" dirty="0" smtClean="0"/>
              <a:t>）容貌「見た目を整え、好印象」</a:t>
            </a:r>
            <a:br>
              <a:rPr lang="ja-JP" altLang="en-US" sz="2800" dirty="0" smtClean="0"/>
            </a:br>
            <a:r>
              <a:rPr lang="ja-JP" altLang="en-US" sz="2800" dirty="0" smtClean="0"/>
              <a:t>（</a:t>
            </a:r>
            <a:r>
              <a:rPr lang="en-US" altLang="ja-JP" sz="2800" dirty="0" smtClean="0"/>
              <a:t>c</a:t>
            </a:r>
            <a:r>
              <a:rPr lang="ja-JP" altLang="en-US" sz="2800" dirty="0" smtClean="0"/>
              <a:t>）類似性「似ている人に惹かれてる」</a:t>
            </a:r>
            <a:br>
              <a:rPr lang="ja-JP" altLang="en-US" sz="2800" dirty="0" smtClean="0"/>
            </a:br>
            <a:r>
              <a:rPr lang="ja-JP" altLang="en-US" sz="2800" dirty="0" smtClean="0"/>
              <a:t>（</a:t>
            </a:r>
            <a:r>
              <a:rPr lang="en-US" altLang="ja-JP" sz="2800" dirty="0" smtClean="0"/>
              <a:t>d</a:t>
            </a:r>
            <a:r>
              <a:rPr lang="ja-JP" altLang="en-US" sz="2800" dirty="0" smtClean="0"/>
              <a:t>）返報性「好意を示して、いい関係」</a:t>
            </a:r>
            <a:endParaRPr lang="ja-JP" alt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社会的手抜きが起きる条件</a:t>
            </a:r>
            <a:endParaRPr kumimoji="1" lang="ja-JP" altLang="en-US" dirty="0"/>
          </a:p>
        </p:txBody>
      </p:sp>
      <p:sp>
        <p:nvSpPr>
          <p:cNvPr id="4" name="正方形/長方形 3"/>
          <p:cNvSpPr/>
          <p:nvPr/>
        </p:nvSpPr>
        <p:spPr>
          <a:xfrm>
            <a:off x="785786" y="2000240"/>
            <a:ext cx="7715304" cy="2677656"/>
          </a:xfrm>
          <a:prstGeom prst="rect">
            <a:avLst/>
          </a:prstGeom>
        </p:spPr>
        <p:txBody>
          <a:bodyPr wrap="square">
            <a:spAutoFit/>
          </a:bodyPr>
          <a:lstStyle/>
          <a:p>
            <a:r>
              <a:rPr lang="ja-JP" altLang="en-US" sz="2400" dirty="0" smtClean="0"/>
              <a:t>・</a:t>
            </a:r>
            <a:r>
              <a:rPr lang="ja-JP" altLang="en-US" sz="2400" dirty="0" smtClean="0"/>
              <a:t>行為者にとって課題がつまらなく、重要でない。</a:t>
            </a:r>
            <a:br>
              <a:rPr lang="ja-JP" altLang="en-US" sz="2400" dirty="0" smtClean="0"/>
            </a:br>
            <a:r>
              <a:rPr lang="ja-JP" altLang="en-US" sz="2400" dirty="0" smtClean="0"/>
              <a:t>・課題が簡単である（多くの努力や技術が必要とされない）</a:t>
            </a:r>
            <a:br>
              <a:rPr lang="ja-JP" altLang="en-US" sz="2400" dirty="0" smtClean="0"/>
            </a:br>
            <a:r>
              <a:rPr lang="ja-JP" altLang="en-US" sz="2400" dirty="0" smtClean="0"/>
              <a:t>・各行為者がまったく同じ課題を行う</a:t>
            </a:r>
            <a:br>
              <a:rPr lang="ja-JP" altLang="en-US" sz="2400" dirty="0" smtClean="0"/>
            </a:br>
            <a:r>
              <a:rPr lang="ja-JP" altLang="en-US" sz="2400" dirty="0" smtClean="0"/>
              <a:t>・一緒に課題を行う他者が見知らぬ人である</a:t>
            </a:r>
            <a:br>
              <a:rPr lang="ja-JP" altLang="en-US" sz="2400" dirty="0" smtClean="0"/>
            </a:br>
            <a:r>
              <a:rPr lang="ja-JP" altLang="en-US" sz="2400" dirty="0" smtClean="0"/>
              <a:t>・自分以外の他者の作業能力が高いと期待される</a:t>
            </a:r>
            <a:br>
              <a:rPr lang="ja-JP" altLang="en-US" sz="2400" dirty="0" smtClean="0"/>
            </a:br>
            <a:r>
              <a:rPr lang="ja-JP" altLang="en-US" sz="2400" dirty="0" smtClean="0"/>
              <a:t>・男性である</a:t>
            </a:r>
            <a:br>
              <a:rPr lang="ja-JP" altLang="en-US" sz="2400" dirty="0" smtClean="0"/>
            </a:br>
            <a:r>
              <a:rPr lang="ja-JP" altLang="en-US" sz="2400" dirty="0" smtClean="0"/>
              <a:t>・西洋文化圏である</a:t>
            </a:r>
            <a:endParaRPr lang="ja-JP"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smtClean="0"/>
              <a:t>集団になると極端な意見になる集団極性化</a:t>
            </a:r>
            <a:r>
              <a:rPr lang="ja-JP" altLang="en-US" dirty="0" smtClean="0"/>
              <a:t>現象</a:t>
            </a:r>
            <a:endParaRPr lang="en-US" altLang="ja-JP" dirty="0" smtClean="0"/>
          </a:p>
          <a:p>
            <a:r>
              <a:rPr lang="ja-JP" altLang="en-US" dirty="0" smtClean="0"/>
              <a:t>偶然</a:t>
            </a:r>
            <a:r>
              <a:rPr lang="ja-JP" altLang="en-US" dirty="0" smtClean="0"/>
              <a:t>聞いた話は信憑性が高い「漏れ聞き効果</a:t>
            </a:r>
            <a:r>
              <a:rPr lang="ja-JP" altLang="en-US" dirty="0" smtClean="0"/>
              <a:t>」</a:t>
            </a:r>
            <a:endParaRPr lang="en-US" altLang="ja-JP" dirty="0" smtClean="0"/>
          </a:p>
          <a:p>
            <a:r>
              <a:rPr lang="ja-JP" altLang="en-US" dirty="0" smtClean="0"/>
              <a:t>長い</a:t>
            </a:r>
            <a:r>
              <a:rPr lang="ja-JP" altLang="en-US" dirty="0" smtClean="0"/>
              <a:t>話をする場合は最初と最後が強く印象に残るという初頭効果と新近</a:t>
            </a:r>
            <a:r>
              <a:rPr lang="ja-JP" altLang="en-US" dirty="0" smtClean="0"/>
              <a:t>効果</a:t>
            </a:r>
            <a:endParaRPr lang="en-US" altLang="ja-JP" dirty="0" smtClean="0"/>
          </a:p>
          <a:p>
            <a:endParaRPr kumimoji="1" lang="en-US" altLang="ja-JP" dirty="0" smtClean="0"/>
          </a:p>
          <a:p>
            <a:r>
              <a:rPr lang="ja-JP" altLang="en-US" dirty="0" smtClean="0"/>
              <a:t>詳しくは「社会心理学」</a:t>
            </a:r>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ja-JP" altLang="en-US" smtClean="0"/>
              <a:t>本日のまとめ</a:t>
            </a:r>
          </a:p>
        </p:txBody>
      </p:sp>
      <p:sp>
        <p:nvSpPr>
          <p:cNvPr id="40963" name="コンテンツ プレースホルダ 2"/>
          <p:cNvSpPr>
            <a:spLocks noGrp="1"/>
          </p:cNvSpPr>
          <p:nvPr>
            <p:ph idx="1"/>
          </p:nvPr>
        </p:nvSpPr>
        <p:spPr>
          <a:xfrm>
            <a:off x="457200" y="1285875"/>
            <a:ext cx="4757738" cy="5357813"/>
          </a:xfrm>
          <a:solidFill>
            <a:srgbClr val="FFFF00"/>
          </a:solidFill>
        </p:spPr>
        <p:txBody>
          <a:bodyPr/>
          <a:lstStyle/>
          <a:p>
            <a:pPr eaLnBrk="1" hangingPunct="1"/>
            <a:r>
              <a:rPr lang="ja-JP" altLang="en-US" sz="2800" smtClean="0"/>
              <a:t>スモールワールドの理論</a:t>
            </a:r>
          </a:p>
          <a:p>
            <a:pPr eaLnBrk="1" hangingPunct="1"/>
            <a:r>
              <a:rPr lang="ja-JP" altLang="en-US" sz="2800" smtClean="0"/>
              <a:t>弱い紐帯の理論</a:t>
            </a:r>
          </a:p>
          <a:p>
            <a:pPr eaLnBrk="1" hangingPunct="1"/>
            <a:r>
              <a:rPr lang="ja-JP" altLang="en-US" sz="2800" smtClean="0"/>
              <a:t>構造的空隙の理論</a:t>
            </a:r>
          </a:p>
          <a:p>
            <a:pPr eaLnBrk="1" hangingPunct="1"/>
            <a:r>
              <a:rPr lang="ja-JP" altLang="en-US" sz="2800" smtClean="0"/>
              <a:t>信頼の解き放ちの理論</a:t>
            </a:r>
          </a:p>
          <a:p>
            <a:pPr eaLnBrk="1" hangingPunct="1"/>
            <a:r>
              <a:rPr lang="ja-JP" altLang="en-US" sz="2800" smtClean="0"/>
              <a:t>適正規模</a:t>
            </a:r>
            <a:r>
              <a:rPr lang="en-US" altLang="ja-JP" sz="2800" smtClean="0"/>
              <a:t>150</a:t>
            </a:r>
            <a:r>
              <a:rPr lang="ja-JP" altLang="en-US" sz="2800" smtClean="0"/>
              <a:t>人説</a:t>
            </a:r>
          </a:p>
          <a:p>
            <a:pPr eaLnBrk="1" hangingPunct="1"/>
            <a:r>
              <a:rPr lang="en-US" altLang="ja-JP" sz="2800" smtClean="0"/>
              <a:t>BA</a:t>
            </a:r>
            <a:r>
              <a:rPr lang="ja-JP" altLang="en-US" sz="2800" smtClean="0"/>
              <a:t>モデルの理論</a:t>
            </a:r>
            <a:endParaRPr lang="en-US" altLang="ja-JP" sz="2800" smtClean="0"/>
          </a:p>
          <a:p>
            <a:pPr eaLnBrk="1" hangingPunct="1"/>
            <a:r>
              <a:rPr lang="ja-JP" altLang="en-US" sz="2800" smtClean="0"/>
              <a:t>日本家屋の仕切りの知</a:t>
            </a:r>
          </a:p>
          <a:p>
            <a:pPr eaLnBrk="1" hangingPunct="1"/>
            <a:r>
              <a:rPr lang="ja-JP" altLang="en-US" sz="2800" smtClean="0"/>
              <a:t>見えざる大学の理論</a:t>
            </a:r>
          </a:p>
          <a:p>
            <a:pPr eaLnBrk="1" hangingPunct="1"/>
            <a:r>
              <a:rPr lang="ja-JP" altLang="en-US" sz="2800" smtClean="0"/>
              <a:t>パーコレーションの理論</a:t>
            </a:r>
          </a:p>
          <a:p>
            <a:pPr eaLnBrk="1" hangingPunct="1"/>
            <a:r>
              <a:rPr lang="ja-JP" altLang="en-US" sz="2800" smtClean="0"/>
              <a:t>賢い集団の理論</a:t>
            </a:r>
          </a:p>
          <a:p>
            <a:pPr eaLnBrk="1" hangingPunct="1"/>
            <a:endParaRPr lang="ja-JP" altLang="en-US" smtClean="0"/>
          </a:p>
        </p:txBody>
      </p:sp>
      <p:sp>
        <p:nvSpPr>
          <p:cNvPr id="4" name="正方形/長方形 3"/>
          <p:cNvSpPr/>
          <p:nvPr/>
        </p:nvSpPr>
        <p:spPr>
          <a:xfrm>
            <a:off x="6286500" y="1214438"/>
            <a:ext cx="2643188" cy="2643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smtClean="0"/>
              <a:t>インターネット上</a:t>
            </a:r>
            <a:r>
              <a:rPr lang="ja-JP" altLang="en-US" sz="3200" dirty="0" smtClean="0"/>
              <a:t>の</a:t>
            </a:r>
            <a:endParaRPr lang="en-US" altLang="ja-JP" sz="3200" dirty="0" smtClean="0"/>
          </a:p>
          <a:p>
            <a:pPr algn="ctr">
              <a:defRPr/>
            </a:pPr>
            <a:r>
              <a:rPr lang="ja-JP" altLang="en-US" sz="3200" dirty="0" smtClean="0"/>
              <a:t>ソーシャルネットワーク</a:t>
            </a:r>
            <a:endParaRPr lang="en-US" altLang="ja-JP" sz="3200" dirty="0" smtClean="0"/>
          </a:p>
          <a:p>
            <a:pPr algn="ctr">
              <a:defRPr/>
            </a:pPr>
            <a:r>
              <a:rPr lang="ja-JP" altLang="en-US" sz="3200" dirty="0" smtClean="0"/>
              <a:t>活用</a:t>
            </a:r>
            <a:endParaRPr lang="ja-JP" altLang="en-US" sz="3200" dirty="0"/>
          </a:p>
        </p:txBody>
      </p:sp>
      <p:sp>
        <p:nvSpPr>
          <p:cNvPr id="5" name="ストライプ矢印 4"/>
          <p:cNvSpPr/>
          <p:nvPr/>
        </p:nvSpPr>
        <p:spPr>
          <a:xfrm>
            <a:off x="4929188" y="2000250"/>
            <a:ext cx="977900" cy="48418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ストライプ矢印 5"/>
          <p:cNvSpPr/>
          <p:nvPr/>
        </p:nvSpPr>
        <p:spPr>
          <a:xfrm rot="5400000">
            <a:off x="7358063" y="3929063"/>
            <a:ext cx="571500" cy="57150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正方形/長方形 6"/>
          <p:cNvSpPr/>
          <p:nvPr/>
        </p:nvSpPr>
        <p:spPr>
          <a:xfrm>
            <a:off x="5643570" y="4429132"/>
            <a:ext cx="3286118" cy="221455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smtClean="0"/>
              <a:t>集合知による</a:t>
            </a:r>
            <a:endParaRPr lang="en-US" altLang="ja-JP" sz="2800" dirty="0" smtClean="0"/>
          </a:p>
          <a:p>
            <a:pPr algn="ctr">
              <a:defRPr/>
            </a:pPr>
            <a:r>
              <a:rPr lang="ja-JP" altLang="en-US" sz="2800" dirty="0" smtClean="0"/>
              <a:t>知識創造の時代へ</a:t>
            </a:r>
            <a:endParaRPr lang="en-US" altLang="ja-JP" sz="2800" dirty="0" smtClean="0"/>
          </a:p>
          <a:p>
            <a:pPr algn="ctr">
              <a:defRPr/>
            </a:pPr>
            <a:r>
              <a:rPr lang="en-US" altLang="ja-JP" sz="2800" dirty="0" smtClean="0"/>
              <a:t>Being </a:t>
            </a:r>
            <a:r>
              <a:rPr lang="en-US" altLang="ja-JP" sz="2800" dirty="0"/>
              <a:t>Digital(NN)</a:t>
            </a:r>
          </a:p>
          <a:p>
            <a:pPr algn="ctr">
              <a:defRPr/>
            </a:pPr>
            <a:r>
              <a:rPr lang="en-US" altLang="ja-JP" sz="2800" dirty="0"/>
              <a:t>Being Social</a:t>
            </a:r>
            <a:endParaRPr lang="ja-JP" alt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ソーシャルネットワークに関する</a:t>
            </a:r>
            <a:r>
              <a:rPr lang="en-US" altLang="ja-JP" dirty="0" smtClean="0"/>
              <a:t/>
            </a:r>
            <a:br>
              <a:rPr lang="en-US" altLang="ja-JP" dirty="0" smtClean="0"/>
            </a:br>
            <a:r>
              <a:rPr lang="ja-JP" altLang="en-US" dirty="0" smtClean="0"/>
              <a:t>さまざまな知見</a:t>
            </a:r>
          </a:p>
        </p:txBody>
      </p:sp>
      <p:sp>
        <p:nvSpPr>
          <p:cNvPr id="6147" name="コンテンツ プレースホルダ 2"/>
          <p:cNvSpPr>
            <a:spLocks noGrp="1"/>
          </p:cNvSpPr>
          <p:nvPr>
            <p:ph idx="1"/>
          </p:nvPr>
        </p:nvSpPr>
        <p:spPr/>
        <p:txBody>
          <a:bodyPr/>
          <a:lstStyle/>
          <a:p>
            <a:pPr eaLnBrk="1" hangingPunct="1"/>
            <a:r>
              <a:rPr lang="ja-JP" altLang="en-US" smtClean="0"/>
              <a:t>近年、ソーシャルネットワークのデジタル化によって、人脈が可視化され、研究しやすくなった。</a:t>
            </a:r>
            <a:endParaRPr lang="en-US" altLang="ja-JP" smtClean="0"/>
          </a:p>
          <a:p>
            <a:pPr eaLnBrk="1" hangingPunct="1"/>
            <a:r>
              <a:rPr lang="ja-JP" altLang="en-US" smtClean="0"/>
              <a:t>ブログや</a:t>
            </a:r>
            <a:r>
              <a:rPr lang="en-US" altLang="ja-JP" smtClean="0"/>
              <a:t>SNS</a:t>
            </a:r>
            <a:r>
              <a:rPr lang="ja-JP" altLang="en-US" smtClean="0"/>
              <a:t>、掲示板、チャット、メッセンジャー、</a:t>
            </a:r>
            <a:r>
              <a:rPr lang="en-US" altLang="ja-JP" smtClean="0"/>
              <a:t>Wikipedia</a:t>
            </a:r>
            <a:r>
              <a:rPr lang="ja-JP" altLang="en-US" smtClean="0"/>
              <a:t>など、メール以外のコミュニケーションツールが急速に普及。</a:t>
            </a:r>
            <a:endParaRPr lang="en-US" altLang="ja-JP" smtClean="0"/>
          </a:p>
          <a:p>
            <a:pPr eaLnBrk="1" hangingPunct="1"/>
            <a:r>
              <a:rPr lang="ja-JP" altLang="en-US" b="1" smtClean="0"/>
              <a:t>ソーシャルネットワークの研究を、どう企業経営に活用できるのか、を考える。</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endParaRPr kumimoji="1" lang="ja-JP"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これで本好きになった本</a:t>
            </a:r>
            <a:r>
              <a:rPr lang="en-US" altLang="ja-JP" smtClean="0"/>
              <a:t/>
            </a:r>
            <a:br>
              <a:rPr lang="en-US" altLang="ja-JP" smtClean="0"/>
            </a:br>
            <a:r>
              <a:rPr lang="ja-JP" altLang="en-US" smtClean="0"/>
              <a:t>人生に影響を受けた本</a:t>
            </a:r>
          </a:p>
        </p:txBody>
      </p:sp>
      <p:sp>
        <p:nvSpPr>
          <p:cNvPr id="63491" name="コンテンツ プレースホルダ 2"/>
          <p:cNvSpPr>
            <a:spLocks noGrp="1"/>
          </p:cNvSpPr>
          <p:nvPr>
            <p:ph sz="half" idx="1"/>
          </p:nvPr>
        </p:nvSpPr>
        <p:spPr/>
        <p:txBody>
          <a:bodyPr/>
          <a:lstStyle/>
          <a:p>
            <a:pPr eaLnBrk="1" hangingPunct="1"/>
            <a:r>
              <a:rPr lang="ja-JP" altLang="en-US" smtClean="0"/>
              <a:t>小学校から大学まで</a:t>
            </a:r>
            <a:endParaRPr lang="en-US" altLang="ja-JP" smtClean="0"/>
          </a:p>
        </p:txBody>
      </p:sp>
      <p:sp>
        <p:nvSpPr>
          <p:cNvPr id="63492" name="コンテンツ プレースホルダ 3"/>
          <p:cNvSpPr>
            <a:spLocks noGrp="1"/>
          </p:cNvSpPr>
          <p:nvPr>
            <p:ph sz="half" idx="2"/>
          </p:nvPr>
        </p:nvSpPr>
        <p:spPr/>
        <p:txBody>
          <a:bodyPr/>
          <a:lstStyle/>
          <a:p>
            <a:pPr eaLnBrk="1" hangingPunct="1"/>
            <a:endParaRPr lang="ja-JP" alt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lstStyle/>
          <a:p>
            <a:pPr eaLnBrk="1" hangingPunct="1"/>
            <a:r>
              <a:rPr lang="ja-JP" altLang="en-US" smtClean="0"/>
              <a:t>モモ</a:t>
            </a:r>
          </a:p>
        </p:txBody>
      </p:sp>
      <p:pic>
        <p:nvPicPr>
          <p:cNvPr id="64515" name="コンテンツ プレースホルダ 4" descr="51DAHCJNF6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64516" name="コンテンツ プレースホルダ 3"/>
          <p:cNvSpPr>
            <a:spLocks noGrp="1"/>
          </p:cNvSpPr>
          <p:nvPr>
            <p:ph sz="half" idx="2"/>
          </p:nvPr>
        </p:nvSpPr>
        <p:spPr/>
        <p:txBody>
          <a:bodyPr/>
          <a:lstStyle/>
          <a:p>
            <a:pPr eaLnBrk="1" hangingPunct="1"/>
            <a:r>
              <a:rPr lang="ja-JP" altLang="en-US" smtClean="0"/>
              <a:t>小学校</a:t>
            </a:r>
            <a:r>
              <a:rPr lang="en-US" altLang="ja-JP" smtClean="0"/>
              <a:t>5</a:t>
            </a:r>
            <a:r>
              <a:rPr lang="ja-JP" altLang="en-US" smtClean="0"/>
              <a:t>年生で読んだ</a:t>
            </a:r>
            <a:endParaRPr lang="en-US" altLang="ja-JP" smtClean="0"/>
          </a:p>
          <a:p>
            <a:pPr eaLnBrk="1" hangingPunct="1"/>
            <a:r>
              <a:rPr lang="ja-JP" altLang="en-US" smtClean="0"/>
              <a:t>フィクションの面白さ</a:t>
            </a:r>
            <a:endParaRPr lang="en-US" altLang="ja-JP" smtClean="0"/>
          </a:p>
          <a:p>
            <a:pPr eaLnBrk="1" hangingPunct="1"/>
            <a:r>
              <a:rPr lang="ja-JP" altLang="en-US" smtClean="0"/>
              <a:t>エンデのメッセージ性</a:t>
            </a:r>
            <a:endParaRPr lang="en-US" altLang="ja-JP" smtClean="0"/>
          </a:p>
          <a:p>
            <a:pPr eaLnBrk="1" hangingPunct="1"/>
            <a:r>
              <a:rPr lang="ja-JP" altLang="en-US" smtClean="0"/>
              <a:t>本を読むようになった</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ケインとアベル</a:t>
            </a:r>
            <a:r>
              <a:rPr lang="en-US" altLang="ja-JP" smtClean="0"/>
              <a:t/>
            </a:r>
            <a:br>
              <a:rPr lang="en-US" altLang="ja-JP" smtClean="0"/>
            </a:br>
            <a:r>
              <a:rPr lang="en-US" altLang="ja-JP" smtClean="0"/>
              <a:t>/</a:t>
            </a:r>
            <a:r>
              <a:rPr lang="ja-JP" altLang="en-US" smtClean="0"/>
              <a:t>ジェフリー・アーチャー</a:t>
            </a:r>
          </a:p>
        </p:txBody>
      </p:sp>
      <p:pic>
        <p:nvPicPr>
          <p:cNvPr id="65539" name="コンテンツ プレースホルダ 4" descr="51atsdsw2A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65540" name="コンテンツ プレースホルダ 3"/>
          <p:cNvSpPr>
            <a:spLocks noGrp="1"/>
          </p:cNvSpPr>
          <p:nvPr>
            <p:ph sz="half" idx="2"/>
          </p:nvPr>
        </p:nvSpPr>
        <p:spPr/>
        <p:txBody>
          <a:bodyPr/>
          <a:lstStyle/>
          <a:p>
            <a:pPr eaLnBrk="1" hangingPunct="1"/>
            <a:r>
              <a:rPr lang="ja-JP" altLang="en-US" sz="2400" smtClean="0"/>
              <a:t>父親の本棚で出会う。</a:t>
            </a:r>
            <a:endParaRPr lang="en-US" altLang="ja-JP" sz="2400" smtClean="0"/>
          </a:p>
          <a:p>
            <a:pPr eaLnBrk="1" hangingPunct="1"/>
            <a:r>
              <a:rPr lang="ja-JP" altLang="en-US" sz="2400" smtClean="0"/>
              <a:t>ジェフリー・アーチャー</a:t>
            </a:r>
            <a:endParaRPr lang="en-US" altLang="ja-JP" sz="2400" smtClean="0"/>
          </a:p>
          <a:p>
            <a:pPr lvl="1" eaLnBrk="1" hangingPunct="1"/>
            <a:r>
              <a:rPr lang="ja-JP" altLang="en-US" sz="2000" smtClean="0"/>
              <a:t>オックスフォード卒でビジネスで成功して億万長者になり、国会議員となり男爵となるが幽霊会社に投資して全財産を失う。が、ベストセラー小説で再び金持ちになり、議員に復活後、偽証罪で起訴され有罪、監獄へ。監獄記がベストセラーへ。</a:t>
            </a:r>
            <a:endParaRPr lang="en-US" altLang="ja-JP" sz="2000" smtClean="0"/>
          </a:p>
          <a:p>
            <a:pPr lvl="1" eaLnBrk="1" hangingPunct="1"/>
            <a:r>
              <a:rPr lang="ja-JP" altLang="en-US" sz="2000" smtClean="0"/>
              <a:t>ストーリーテリングの素晴らしさ</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宇宙のランデヴー</a:t>
            </a:r>
            <a:r>
              <a:rPr lang="en-US" altLang="ja-JP" smtClean="0"/>
              <a:t/>
            </a:r>
            <a:br>
              <a:rPr lang="en-US" altLang="ja-JP" smtClean="0"/>
            </a:br>
            <a:r>
              <a:rPr lang="en-US" altLang="ja-JP" smtClean="0"/>
              <a:t>/ </a:t>
            </a:r>
            <a:r>
              <a:rPr lang="ja-JP" altLang="en-US" smtClean="0"/>
              <a:t>アーサー・</a:t>
            </a:r>
            <a:r>
              <a:rPr lang="en-US" altLang="ja-JP" smtClean="0"/>
              <a:t>C</a:t>
            </a:r>
            <a:r>
              <a:rPr lang="ja-JP" altLang="en-US" smtClean="0"/>
              <a:t>・クラーク</a:t>
            </a:r>
          </a:p>
        </p:txBody>
      </p:sp>
      <p:pic>
        <p:nvPicPr>
          <p:cNvPr id="66563" name="コンテンツ プレースホルダ 4" descr="5142Y6V76BL__SS500_.jpg"/>
          <p:cNvPicPr>
            <a:picLocks noGrp="1" noChangeAspect="1"/>
          </p:cNvPicPr>
          <p:nvPr>
            <p:ph sz="half" idx="1"/>
          </p:nvPr>
        </p:nvPicPr>
        <p:blipFill>
          <a:blip r:embed="rId3" cstate="print"/>
          <a:srcRect/>
          <a:stretch>
            <a:fillRect/>
          </a:stretch>
        </p:blipFill>
        <p:spPr>
          <a:xfrm>
            <a:off x="0" y="1714500"/>
            <a:ext cx="4038600" cy="4038600"/>
          </a:xfrm>
        </p:spPr>
      </p:pic>
      <p:sp>
        <p:nvSpPr>
          <p:cNvPr id="66564" name="コンテンツ プレースホルダ 3"/>
          <p:cNvSpPr>
            <a:spLocks noGrp="1"/>
          </p:cNvSpPr>
          <p:nvPr>
            <p:ph sz="half" idx="2"/>
          </p:nvPr>
        </p:nvSpPr>
        <p:spPr>
          <a:xfrm>
            <a:off x="3643313" y="1428750"/>
            <a:ext cx="5286375" cy="5214938"/>
          </a:xfrm>
        </p:spPr>
        <p:txBody>
          <a:bodyPr/>
          <a:lstStyle/>
          <a:p>
            <a:pPr eaLnBrk="1" hangingPunct="1"/>
            <a:r>
              <a:rPr lang="en-US" altLang="ja-JP" sz="1800" smtClean="0"/>
              <a:t>2130</a:t>
            </a:r>
            <a:r>
              <a:rPr lang="ja-JP" altLang="en-US" sz="1800" smtClean="0"/>
              <a:t>年、太陽系に直径</a:t>
            </a:r>
            <a:r>
              <a:rPr lang="en-US" altLang="ja-JP" sz="1800" smtClean="0"/>
              <a:t>40</a:t>
            </a:r>
            <a:r>
              <a:rPr lang="ja-JP" altLang="en-US" sz="1800" smtClean="0"/>
              <a:t>キロの円筒状の人工物が接近する。近くを航行する軍の宇宙船にその正体を調べる指令がくだされる。この人工物体は宇宙を</a:t>
            </a:r>
            <a:r>
              <a:rPr lang="en-US" altLang="ja-JP" sz="1800" smtClean="0"/>
              <a:t>100</a:t>
            </a:r>
            <a:r>
              <a:rPr lang="ja-JP" altLang="en-US" sz="1800" smtClean="0"/>
              <a:t>万年間もの長旅をした末に、太陽系を通過するのである。古代の神の名をとってそれはラーマと名づけられた。ラーマから人類には何のメッセージも送られてはこない。</a:t>
            </a:r>
            <a:endParaRPr lang="en-US" altLang="ja-JP" sz="1800" smtClean="0"/>
          </a:p>
          <a:p>
            <a:pPr eaLnBrk="1" hangingPunct="1"/>
            <a:endParaRPr lang="ja-JP" altLang="en-US" sz="1800" smtClean="0"/>
          </a:p>
          <a:p>
            <a:pPr eaLnBrk="1" hangingPunct="1"/>
            <a:r>
              <a:rPr lang="ja-JP" altLang="en-US" sz="1800" smtClean="0"/>
              <a:t>ノートン中佐ら探査メンバーはラーマにドッキングして、未知の内部空間へと侵入していく。ラーマの軌道が太陽系を離脱するまでに残された時間はわずかである。ラーマとはいったい何なのか？、知的生命との遭遇はあるのか？、ラーマの太陽系接近の目的は？。ラーマが次々に見せる驚異は隊員たちの理解を遥かに超えて謎は一層深まっていく</a:t>
            </a:r>
            <a:endParaRPr lang="en-US" altLang="ja-JP" sz="1800" smtClean="0"/>
          </a:p>
          <a:p>
            <a:pPr eaLnBrk="1" hangingPunct="1"/>
            <a:r>
              <a:rPr lang="ja-JP" altLang="en-US" sz="1800" smtClean="0"/>
              <a:t>２，３，４合計で</a:t>
            </a:r>
            <a:r>
              <a:rPr lang="en-US" altLang="ja-JP" sz="1800" smtClean="0"/>
              <a:t>2600</a:t>
            </a:r>
            <a:r>
              <a:rPr lang="ja-JP" altLang="en-US" sz="1800" smtClean="0"/>
              <a:t>ページに及ぶが。</a:t>
            </a:r>
          </a:p>
          <a:p>
            <a:pPr eaLnBrk="1" hangingPunct="1"/>
            <a:endParaRPr lang="ja-JP"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利己的な遺伝子</a:t>
            </a:r>
            <a:r>
              <a:rPr lang="en-US" altLang="ja-JP" smtClean="0"/>
              <a:t/>
            </a:r>
            <a:br>
              <a:rPr lang="en-US" altLang="ja-JP" smtClean="0"/>
            </a:br>
            <a:r>
              <a:rPr lang="en-US" altLang="ja-JP" smtClean="0"/>
              <a:t>/</a:t>
            </a:r>
            <a:r>
              <a:rPr lang="ja-JP" altLang="en-US" smtClean="0"/>
              <a:t>リチャード・ドーキンス</a:t>
            </a:r>
          </a:p>
        </p:txBody>
      </p:sp>
      <p:pic>
        <p:nvPicPr>
          <p:cNvPr id="67587" name="コンテンツ プレースホルダ 4" descr="51Q6M8KRGQ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67588" name="コンテンツ プレースホルダ 3"/>
          <p:cNvSpPr>
            <a:spLocks noGrp="1"/>
          </p:cNvSpPr>
          <p:nvPr>
            <p:ph sz="half" idx="2"/>
          </p:nvPr>
        </p:nvSpPr>
        <p:spPr/>
        <p:txBody>
          <a:bodyPr/>
          <a:lstStyle/>
          <a:p>
            <a:pPr eaLnBrk="1" hangingPunct="1"/>
            <a:r>
              <a:rPr lang="ja-JP" altLang="en-US" smtClean="0"/>
              <a:t>人間は遺伝子の乗り物に過ぎないという科学</a:t>
            </a:r>
            <a:endParaRPr lang="en-US" altLang="ja-JP" smtClean="0"/>
          </a:p>
          <a:p>
            <a:pPr eaLnBrk="1" hangingPunct="1"/>
            <a:endParaRPr lang="en-US" altLang="ja-JP" smtClean="0"/>
          </a:p>
          <a:p>
            <a:pPr eaLnBrk="1" hangingPunct="1"/>
            <a:r>
              <a:rPr lang="ja-JP" altLang="en-US" smtClean="0"/>
              <a:t>人間の思考にも遺伝子にあたる「ミーム」があり、自然淘汰で進化しているというミーム論の面白さ</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野生の思考</a:t>
            </a:r>
            <a:r>
              <a:rPr lang="en-US" altLang="ja-JP" smtClean="0"/>
              <a:t/>
            </a:r>
            <a:br>
              <a:rPr lang="en-US" altLang="ja-JP" smtClean="0"/>
            </a:br>
            <a:r>
              <a:rPr lang="en-US" altLang="ja-JP" smtClean="0"/>
              <a:t>/ </a:t>
            </a:r>
            <a:r>
              <a:rPr lang="ja-JP" altLang="en-US" smtClean="0"/>
              <a:t>クロード・レヴィ・ストロース</a:t>
            </a:r>
          </a:p>
        </p:txBody>
      </p:sp>
      <p:pic>
        <p:nvPicPr>
          <p:cNvPr id="68611" name="コンテンツ プレースホルダ 4" descr="4622019728.jpg"/>
          <p:cNvPicPr>
            <a:picLocks noGrp="1" noChangeAspect="1"/>
          </p:cNvPicPr>
          <p:nvPr>
            <p:ph sz="half" idx="1"/>
          </p:nvPr>
        </p:nvPicPr>
        <p:blipFill>
          <a:blip r:embed="rId3" cstate="print"/>
          <a:srcRect/>
          <a:stretch>
            <a:fillRect/>
          </a:stretch>
        </p:blipFill>
        <p:spPr>
          <a:xfrm>
            <a:off x="906463" y="1600200"/>
            <a:ext cx="3140075" cy="4525963"/>
          </a:xfrm>
        </p:spPr>
      </p:pic>
      <p:sp>
        <p:nvSpPr>
          <p:cNvPr id="69636" name="コンテンツ プレースホルダ 3"/>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r>
              <a:rPr lang="ja-JP" altLang="en-US" smtClean="0"/>
              <a:t>大学時代に毎年、夏休みに読んでいた気がする。</a:t>
            </a:r>
            <a:r>
              <a:rPr lang="en-US" altLang="ja-JP" smtClean="0"/>
              <a:t>3</a:t>
            </a:r>
            <a:r>
              <a:rPr lang="ja-JP" altLang="en-US" smtClean="0"/>
              <a:t>年目でわかった。</a:t>
            </a:r>
            <a:endParaRPr lang="en-US" altLang="ja-JP" smtClean="0"/>
          </a:p>
          <a:p>
            <a:pPr eaLnBrk="1" fontAlgn="auto" hangingPunct="1">
              <a:spcAft>
                <a:spcPts val="0"/>
              </a:spcAft>
              <a:buFont typeface="Arial" pitchFamily="34" charset="0"/>
              <a:buChar char="•"/>
              <a:defRPr/>
            </a:pPr>
            <a:r>
              <a:rPr lang="ja-JP" altLang="en-US" smtClean="0"/>
              <a:t>親族の呼び方、どこから近親相姦になるかの線引き、神話のストーリーの数学モデル化</a:t>
            </a:r>
            <a:endParaRPr lang="en-US" altLang="ja-JP" smtClean="0"/>
          </a:p>
          <a:p>
            <a:pPr eaLnBrk="1" fontAlgn="auto" hangingPunct="1">
              <a:spcAft>
                <a:spcPts val="0"/>
              </a:spcAft>
              <a:buFont typeface="Arial" pitchFamily="34" charset="0"/>
              <a:buChar char="•"/>
              <a:defRPr/>
            </a:pPr>
            <a:r>
              <a:rPr lang="ja-JP" altLang="en-US" smtClean="0"/>
              <a:t>文化の背景に、超越的な「構造」が見出せる</a:t>
            </a:r>
            <a:endParaRPr lang="en-US" altLang="ja-JP" smtClean="0"/>
          </a:p>
          <a:p>
            <a:pPr eaLnBrk="1" fontAlgn="auto" hangingPunct="1">
              <a:spcAft>
                <a:spcPts val="0"/>
              </a:spcAft>
              <a:buFont typeface="Arial" pitchFamily="34" charset="0"/>
              <a:buChar char="•"/>
              <a:defRPr/>
            </a:pPr>
            <a:r>
              <a:rPr lang="ja-JP" altLang="en-US" smtClean="0"/>
              <a:t>構造主義の古典</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p:txBody>
          <a:bodyPr/>
          <a:lstStyle/>
          <a:p>
            <a:pPr eaLnBrk="1" hangingPunct="1"/>
            <a:r>
              <a:rPr lang="ja-JP" altLang="en-US" smtClean="0"/>
              <a:t>錦繍　</a:t>
            </a:r>
            <a:r>
              <a:rPr lang="en-US" altLang="ja-JP" smtClean="0"/>
              <a:t>/ </a:t>
            </a:r>
            <a:r>
              <a:rPr lang="ja-JP" altLang="en-US" smtClean="0"/>
              <a:t>宮本輝</a:t>
            </a:r>
          </a:p>
        </p:txBody>
      </p:sp>
      <p:pic>
        <p:nvPicPr>
          <p:cNvPr id="69635" name="コンテンツ プレースホルダ 4" descr="130702.jpg"/>
          <p:cNvPicPr>
            <a:picLocks noGrp="1" noChangeAspect="1"/>
          </p:cNvPicPr>
          <p:nvPr>
            <p:ph sz="half" idx="1"/>
          </p:nvPr>
        </p:nvPicPr>
        <p:blipFill>
          <a:blip r:embed="rId3" cstate="print"/>
          <a:srcRect/>
          <a:stretch>
            <a:fillRect/>
          </a:stretch>
        </p:blipFill>
        <p:spPr>
          <a:xfrm>
            <a:off x="571500" y="2000250"/>
            <a:ext cx="2849563" cy="4178300"/>
          </a:xfrm>
        </p:spPr>
      </p:pic>
      <p:sp>
        <p:nvSpPr>
          <p:cNvPr id="70660" name="コンテンツ プレースホルダ 3"/>
          <p:cNvSpPr>
            <a:spLocks noGrp="1"/>
          </p:cNvSpPr>
          <p:nvPr>
            <p:ph sz="half" idx="2"/>
          </p:nvPr>
        </p:nvSpPr>
        <p:spPr>
          <a:xfrm>
            <a:off x="4000500" y="1357313"/>
            <a:ext cx="4929188" cy="5286375"/>
          </a:xfrm>
        </p:spPr>
        <p:txBody>
          <a:bodyPr rtlCol="0">
            <a:normAutofit lnSpcReduction="10000"/>
          </a:bodyPr>
          <a:lstStyle/>
          <a:p>
            <a:pPr eaLnBrk="1" fontAlgn="auto" hangingPunct="1">
              <a:spcAft>
                <a:spcPts val="0"/>
              </a:spcAft>
              <a:buFont typeface="Arial" pitchFamily="34" charset="0"/>
              <a:buChar char="•"/>
              <a:defRPr/>
            </a:pPr>
            <a:r>
              <a:rPr lang="ja-JP" altLang="en-US" smtClean="0"/>
              <a:t>宮本輝の究極の恋愛（失恋）小説。</a:t>
            </a:r>
            <a:endParaRPr lang="en-US" altLang="ja-JP" smtClean="0"/>
          </a:p>
          <a:p>
            <a:pPr eaLnBrk="1" fontAlgn="auto" hangingPunct="1">
              <a:spcAft>
                <a:spcPts val="0"/>
              </a:spcAft>
              <a:buFont typeface="Arial" pitchFamily="34" charset="0"/>
              <a:buChar char="•"/>
              <a:defRPr/>
            </a:pPr>
            <a:r>
              <a:rPr lang="ja-JP" altLang="en-US" sz="2400" smtClean="0"/>
              <a:t>「前略　蔵王のダリア園から、ドッコ沼へ登るゴンドラ・リフトの中で、まさかあなたと再会するなんて、本当に想像すら出来ないことでした」運命的な事件ゆえ愛しながらも離婚した二人が、紅葉に染まる蔵王で十年の歳月を隔て再会した。そして、女は男に宛てて一通の手紙を書き綴る</a:t>
            </a:r>
            <a:r>
              <a:rPr lang="en-US" altLang="ja-JP" sz="2400" smtClean="0"/>
              <a:t>――</a:t>
            </a:r>
            <a:r>
              <a:rPr lang="ja-JP" altLang="en-US" sz="2400" smtClean="0"/>
              <a:t>。往復書簡が、それぞれの孤独を生きてきた男女の過去を埋め織りなす、愛と再生のロマン</a:t>
            </a:r>
            <a:r>
              <a:rPr lang="ja-JP" altLang="en-US" smtClean="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心の社会</a:t>
            </a:r>
            <a:r>
              <a:rPr lang="en-US" altLang="ja-JP" smtClean="0"/>
              <a:t/>
            </a:r>
            <a:br>
              <a:rPr lang="en-US" altLang="ja-JP" smtClean="0"/>
            </a:br>
            <a:r>
              <a:rPr lang="ja-JP" altLang="en-US" smtClean="0"/>
              <a:t>　</a:t>
            </a:r>
            <a:r>
              <a:rPr lang="en-US" altLang="ja-JP" smtClean="0"/>
              <a:t>/ </a:t>
            </a:r>
            <a:r>
              <a:rPr lang="ja-JP" altLang="en-US" smtClean="0"/>
              <a:t>マーヴィン・ミンスキー</a:t>
            </a:r>
          </a:p>
        </p:txBody>
      </p:sp>
      <p:pic>
        <p:nvPicPr>
          <p:cNvPr id="70659" name="コンテンツ プレースホルダ 4" descr="452sofmind2.jpg"/>
          <p:cNvPicPr>
            <a:picLocks noGrp="1" noChangeAspect="1"/>
          </p:cNvPicPr>
          <p:nvPr>
            <p:ph sz="half" idx="1"/>
          </p:nvPr>
        </p:nvPicPr>
        <p:blipFill>
          <a:blip r:embed="rId3" cstate="print"/>
          <a:srcRect/>
          <a:stretch>
            <a:fillRect/>
          </a:stretch>
        </p:blipFill>
        <p:spPr>
          <a:xfrm>
            <a:off x="642938" y="1785938"/>
            <a:ext cx="3143250" cy="4452937"/>
          </a:xfrm>
        </p:spPr>
      </p:pic>
      <p:sp>
        <p:nvSpPr>
          <p:cNvPr id="71684" name="コンテンツ プレースホルダ 3"/>
          <p:cNvSpPr>
            <a:spLocks noGrp="1"/>
          </p:cNvSpPr>
          <p:nvPr>
            <p:ph sz="half" idx="2"/>
          </p:nvPr>
        </p:nvSpPr>
        <p:spPr/>
        <p:txBody>
          <a:bodyPr rtlCol="0">
            <a:normAutofit lnSpcReduction="10000"/>
          </a:bodyPr>
          <a:lstStyle/>
          <a:p>
            <a:pPr eaLnBrk="1" fontAlgn="auto" hangingPunct="1">
              <a:spcAft>
                <a:spcPts val="0"/>
              </a:spcAft>
              <a:buFont typeface="Arial" pitchFamily="34" charset="0"/>
              <a:buChar char="•"/>
              <a:defRPr/>
            </a:pPr>
            <a:r>
              <a:rPr lang="ja-JP" altLang="en-US" smtClean="0"/>
              <a:t>人工知能学者　マーヴィン・ミンスキーの人工知能論。内容をよく知らずに大学の</a:t>
            </a:r>
            <a:r>
              <a:rPr lang="ja-JP" altLang="en-US" smtClean="0">
                <a:solidFill>
                  <a:srgbClr val="FF0000"/>
                </a:solidFill>
              </a:rPr>
              <a:t>図書館で手にとって</a:t>
            </a:r>
            <a:r>
              <a:rPr lang="ja-JP" altLang="en-US" smtClean="0"/>
              <a:t>はまる。</a:t>
            </a:r>
            <a:endParaRPr lang="en-US" altLang="ja-JP" smtClean="0"/>
          </a:p>
          <a:p>
            <a:pPr eaLnBrk="1" fontAlgn="auto" hangingPunct="1">
              <a:spcAft>
                <a:spcPts val="0"/>
              </a:spcAft>
              <a:buFont typeface="Arial" pitchFamily="34" charset="0"/>
              <a:buChar char="•"/>
              <a:defRPr/>
            </a:pPr>
            <a:r>
              <a:rPr lang="ja-JP" altLang="en-US" smtClean="0"/>
              <a:t>高い本と偶然に出会えるのが図書館のよいところ。</a:t>
            </a:r>
            <a:endParaRPr lang="en-US" altLang="ja-JP" smtClean="0"/>
          </a:p>
          <a:p>
            <a:pPr eaLnBrk="1" fontAlgn="auto" hangingPunct="1">
              <a:spcAft>
                <a:spcPts val="0"/>
              </a:spcAft>
              <a:buFont typeface="Arial" pitchFamily="34" charset="0"/>
              <a:buChar char="•"/>
              <a:defRPr/>
            </a:pPr>
            <a:r>
              <a:rPr lang="ja-JP" altLang="en-US" smtClean="0"/>
              <a:t>コンピュータの仕事につく原因の一つになった一冊。</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治療塔、治療塔惑星</a:t>
            </a:r>
            <a:r>
              <a:rPr lang="en-US" altLang="ja-JP" smtClean="0"/>
              <a:t/>
            </a:r>
            <a:br>
              <a:rPr lang="en-US" altLang="ja-JP" smtClean="0"/>
            </a:br>
            <a:r>
              <a:rPr lang="en-US" altLang="ja-JP" smtClean="0"/>
              <a:t>/</a:t>
            </a:r>
            <a:r>
              <a:rPr lang="ja-JP" altLang="en-US" smtClean="0"/>
              <a:t>大江健三郎</a:t>
            </a:r>
          </a:p>
        </p:txBody>
      </p:sp>
      <p:pic>
        <p:nvPicPr>
          <p:cNvPr id="71683" name="コンテンツ プレースホルダ 4" descr="untitled.bmp"/>
          <p:cNvPicPr>
            <a:picLocks noGrp="1" noChangeAspect="1"/>
          </p:cNvPicPr>
          <p:nvPr>
            <p:ph sz="half" idx="1"/>
          </p:nvPr>
        </p:nvPicPr>
        <p:blipFill>
          <a:blip r:embed="rId3" cstate="print"/>
          <a:srcRect/>
          <a:stretch>
            <a:fillRect/>
          </a:stretch>
        </p:blipFill>
        <p:spPr>
          <a:xfrm>
            <a:off x="1143000" y="1643063"/>
            <a:ext cx="3067050" cy="4356100"/>
          </a:xfrm>
        </p:spPr>
      </p:pic>
      <p:sp>
        <p:nvSpPr>
          <p:cNvPr id="72708" name="コンテンツ プレースホルダ 3"/>
          <p:cNvSpPr>
            <a:spLocks noGrp="1"/>
          </p:cNvSpPr>
          <p:nvPr>
            <p:ph sz="half" idx="2"/>
          </p:nvPr>
        </p:nvSpPr>
        <p:spPr>
          <a:xfrm>
            <a:off x="4643438" y="1500188"/>
            <a:ext cx="4038600" cy="4525962"/>
          </a:xfrm>
        </p:spPr>
        <p:txBody>
          <a:bodyPr rtlCol="0">
            <a:normAutofit fontScale="92500" lnSpcReduction="20000"/>
          </a:bodyPr>
          <a:lstStyle/>
          <a:p>
            <a:pPr eaLnBrk="1" fontAlgn="auto" hangingPunct="1">
              <a:spcAft>
                <a:spcPts val="0"/>
              </a:spcAft>
              <a:buFont typeface="Arial" pitchFamily="34" charset="0"/>
              <a:buChar char="•"/>
              <a:defRPr/>
            </a:pPr>
            <a:r>
              <a:rPr lang="ja-JP" altLang="en-US" smtClean="0"/>
              <a:t>地球滅亡前にエリート集団が宇宙へ移住する。ところが</a:t>
            </a:r>
            <a:r>
              <a:rPr lang="en-US" altLang="ja-JP" smtClean="0"/>
              <a:t>10</a:t>
            </a:r>
            <a:r>
              <a:rPr lang="ja-JP" altLang="en-US" smtClean="0"/>
              <a:t>年後に彼らは戻ってきてしまった。</a:t>
            </a:r>
            <a:endParaRPr lang="en-US" altLang="ja-JP" smtClean="0"/>
          </a:p>
          <a:p>
            <a:pPr eaLnBrk="1" fontAlgn="auto" hangingPunct="1">
              <a:spcAft>
                <a:spcPts val="0"/>
              </a:spcAft>
              <a:buFont typeface="Arial" pitchFamily="34" charset="0"/>
              <a:buChar char="•"/>
              <a:defRPr/>
            </a:pPr>
            <a:r>
              <a:rPr lang="ja-JP" altLang="en-US" smtClean="0"/>
              <a:t>大江作品中では異色（駄作）と扱われがち。</a:t>
            </a:r>
            <a:endParaRPr lang="en-US" altLang="ja-JP" smtClean="0"/>
          </a:p>
          <a:p>
            <a:pPr eaLnBrk="1" fontAlgn="auto" hangingPunct="1">
              <a:spcAft>
                <a:spcPts val="0"/>
              </a:spcAft>
              <a:buFont typeface="Arial" pitchFamily="34" charset="0"/>
              <a:buChar char="•"/>
              <a:defRPr/>
            </a:pPr>
            <a:r>
              <a:rPr lang="ja-JP" altLang="en-US" smtClean="0"/>
              <a:t>ＳＦ作品であったことで大江作品を読む入口になった。</a:t>
            </a:r>
            <a:endParaRPr lang="en-US" altLang="ja-JP" smtClean="0"/>
          </a:p>
          <a:p>
            <a:pPr eaLnBrk="1" fontAlgn="auto" hangingPunct="1">
              <a:spcAft>
                <a:spcPts val="0"/>
              </a:spcAft>
              <a:buFont typeface="Arial" pitchFamily="34" charset="0"/>
              <a:buChar char="•"/>
              <a:defRPr/>
            </a:pPr>
            <a:r>
              <a:rPr lang="ja-JP" altLang="en-US" smtClean="0"/>
              <a:t>以後、全作品読破と大江健三郎の読書をおいかける日々に。</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スモールワールド</a:t>
            </a:r>
          </a:p>
        </p:txBody>
      </p:sp>
      <p:sp>
        <p:nvSpPr>
          <p:cNvPr id="7171" name="Rectangle 5"/>
          <p:cNvSpPr>
            <a:spLocks noGrp="1" noChangeArrowheads="1"/>
          </p:cNvSpPr>
          <p:nvPr>
            <p:ph type="body" sz="half" idx="1"/>
          </p:nvPr>
        </p:nvSpPr>
        <p:spPr/>
        <p:txBody>
          <a:bodyPr>
            <a:normAutofit fontScale="92500"/>
          </a:bodyPr>
          <a:lstStyle/>
          <a:p>
            <a:pPr eaLnBrk="1" hangingPunct="1"/>
            <a:r>
              <a:rPr lang="ja-JP" altLang="en-US" smtClean="0"/>
              <a:t>「狭い世界ですから</a:t>
            </a:r>
            <a:r>
              <a:rPr lang="en-US" altLang="ja-JP" smtClean="0"/>
              <a:t>…</a:t>
            </a:r>
            <a:r>
              <a:rPr lang="ja-JP" altLang="en-US" smtClean="0"/>
              <a:t>」「小さな世界」</a:t>
            </a:r>
            <a:endParaRPr lang="en-US" altLang="ja-JP" smtClean="0"/>
          </a:p>
          <a:p>
            <a:pPr eaLnBrk="1" hangingPunct="1"/>
            <a:r>
              <a:rPr lang="ja-JP" altLang="en-US" smtClean="0"/>
              <a:t>社会学者スタンリー・ミルグラム</a:t>
            </a:r>
          </a:p>
          <a:p>
            <a:pPr lvl="1" eaLnBrk="1" hangingPunct="1"/>
            <a:r>
              <a:rPr lang="en-US" altLang="ja-JP" sz="1400" smtClean="0">
                <a:hlinkClick r:id="rId3"/>
              </a:rPr>
              <a:t>http://www.stanleymilgram.com/</a:t>
            </a:r>
            <a:endParaRPr lang="en-US" altLang="ja-JP" sz="1400" smtClean="0"/>
          </a:p>
          <a:p>
            <a:pPr lvl="1" eaLnBrk="1" hangingPunct="1"/>
            <a:endParaRPr lang="en-US" altLang="ja-JP" sz="1800" smtClean="0"/>
          </a:p>
          <a:p>
            <a:pPr eaLnBrk="1" hangingPunct="1"/>
            <a:r>
              <a:rPr lang="ja-JP" altLang="en-US" smtClean="0"/>
              <a:t>郵便物をランダム転送してどのようなネットワークが現れるかを研究した先駆者</a:t>
            </a:r>
          </a:p>
        </p:txBody>
      </p:sp>
      <p:pic>
        <p:nvPicPr>
          <p:cNvPr id="7172" name="コンテンツ プレースホルダ 5" descr="51S64EHWJ4L__SL500_AA240_.jpg"/>
          <p:cNvPicPr>
            <a:picLocks noGrp="1" noChangeAspect="1"/>
          </p:cNvPicPr>
          <p:nvPr>
            <p:ph sz="half" idx="2"/>
          </p:nvPr>
        </p:nvPicPr>
        <p:blipFill>
          <a:blip r:embed="rId4" cstate="print"/>
          <a:srcRect/>
          <a:stretch>
            <a:fillRect/>
          </a:stretch>
        </p:blipFill>
        <p:spPr>
          <a:xfrm>
            <a:off x="4929188" y="1928813"/>
            <a:ext cx="3786187" cy="3786187"/>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ctrTitle"/>
          </p:nvPr>
        </p:nvSpPr>
        <p:spPr/>
        <p:txBody>
          <a:bodyPr/>
          <a:lstStyle/>
          <a:p>
            <a:r>
              <a:rPr lang="ja-JP" altLang="en-US" smtClean="0"/>
              <a:t>「未来」を読む</a:t>
            </a:r>
          </a:p>
        </p:txBody>
      </p:sp>
      <p:sp>
        <p:nvSpPr>
          <p:cNvPr id="3" name="サブタイトル 2"/>
          <p:cNvSpPr>
            <a:spLocks noGrp="1"/>
          </p:cNvSpPr>
          <p:nvPr>
            <p:ph type="subTitle" idx="1"/>
          </p:nvPr>
        </p:nvSpPr>
        <p:spPr/>
        <p:txBody>
          <a:bodyPr/>
          <a:lstStyle/>
          <a:p>
            <a:pPr>
              <a:buFont typeface="Arial" pitchFamily="34" charset="0"/>
              <a:buNone/>
              <a:defRPr/>
            </a:pPr>
            <a:endParaRPr lang="ja-JP"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pPr>
              <a:defRPr/>
            </a:pPr>
            <a:r>
              <a:rPr lang="en-US" altLang="ja-JP" dirty="0"/>
              <a:t>21</a:t>
            </a:r>
            <a:r>
              <a:rPr lang="ja-JP" altLang="en-US" dirty="0"/>
              <a:t>世紀の</a:t>
            </a:r>
            <a:r>
              <a:rPr lang="ja-JP" altLang="en-US" dirty="0" smtClean="0"/>
              <a:t>歴史</a:t>
            </a:r>
            <a:r>
              <a:rPr lang="en-US" altLang="ja-JP" dirty="0" smtClean="0"/>
              <a:t/>
            </a:r>
            <a:br>
              <a:rPr lang="en-US" altLang="ja-JP" dirty="0" smtClean="0"/>
            </a:br>
            <a:r>
              <a:rPr lang="en-US" altLang="ja-JP" dirty="0" smtClean="0"/>
              <a:t>――</a:t>
            </a:r>
            <a:r>
              <a:rPr lang="ja-JP" altLang="en-US" dirty="0"/>
              <a:t>未来の人類から見た世界</a:t>
            </a:r>
          </a:p>
        </p:txBody>
      </p:sp>
      <p:sp>
        <p:nvSpPr>
          <p:cNvPr id="73731" name="コンテンツ プレースホルダ 4"/>
          <p:cNvSpPr>
            <a:spLocks noGrp="1"/>
          </p:cNvSpPr>
          <p:nvPr>
            <p:ph sz="half" idx="1"/>
          </p:nvPr>
        </p:nvSpPr>
        <p:spPr/>
        <p:txBody>
          <a:bodyPr/>
          <a:lstStyle/>
          <a:p>
            <a:endParaRPr lang="ja-JP" altLang="en-US" smtClean="0"/>
          </a:p>
          <a:p>
            <a:endParaRPr lang="ja-JP" altLang="en-US" smtClean="0"/>
          </a:p>
        </p:txBody>
      </p:sp>
      <p:pic>
        <p:nvPicPr>
          <p:cNvPr id="73732" name="Picture 1" descr="http://ec3.images-amazon.com/images/I/510xewJI9QL._SS500_.jpg"/>
          <p:cNvPicPr>
            <a:picLocks noChangeAspect="1" noChangeArrowheads="1"/>
          </p:cNvPicPr>
          <p:nvPr/>
        </p:nvPicPr>
        <p:blipFill>
          <a:blip r:embed="rId3" cstate="print"/>
          <a:srcRect/>
          <a:stretch>
            <a:fillRect/>
          </a:stretch>
        </p:blipFill>
        <p:spPr bwMode="auto">
          <a:xfrm>
            <a:off x="0" y="1571625"/>
            <a:ext cx="4762500" cy="4762500"/>
          </a:xfrm>
          <a:prstGeom prst="rect">
            <a:avLst/>
          </a:prstGeom>
          <a:noFill/>
          <a:ln w="9525">
            <a:noFill/>
            <a:miter lim="800000"/>
            <a:headEnd/>
            <a:tailEnd/>
          </a:ln>
        </p:spPr>
      </p:pic>
      <p:sp>
        <p:nvSpPr>
          <p:cNvPr id="73733" name="正方形/長方形 7"/>
          <p:cNvSpPr>
            <a:spLocks noChangeArrowheads="1"/>
          </p:cNvSpPr>
          <p:nvPr/>
        </p:nvSpPr>
        <p:spPr bwMode="auto">
          <a:xfrm>
            <a:off x="4071938" y="1500188"/>
            <a:ext cx="4572000" cy="5078412"/>
          </a:xfrm>
          <a:prstGeom prst="rect">
            <a:avLst/>
          </a:prstGeom>
          <a:noFill/>
          <a:ln w="9525">
            <a:noFill/>
            <a:miter lim="800000"/>
            <a:headEnd/>
            <a:tailEnd/>
          </a:ln>
        </p:spPr>
        <p:txBody>
          <a:bodyPr>
            <a:spAutoFit/>
          </a:bodyPr>
          <a:lstStyle/>
          <a:p>
            <a:r>
              <a:rPr lang="ja-JP" altLang="en-US"/>
              <a:t>アタリによると</a:t>
            </a:r>
            <a:r>
              <a:rPr lang="en-US" altLang="ja-JP"/>
              <a:t>21</a:t>
            </a:r>
            <a:r>
              <a:rPr lang="ja-JP" altLang="en-US"/>
              <a:t>世紀には大きな波が３つやってくる。</a:t>
            </a:r>
          </a:p>
          <a:p>
            <a:endParaRPr lang="ja-JP" altLang="en-US"/>
          </a:p>
          <a:p>
            <a:r>
              <a:rPr lang="ja-JP" altLang="en-US"/>
              <a:t>第一の波　マネーが全てという究極の市場主義が支配する「超帝国」の世界</a:t>
            </a:r>
          </a:p>
          <a:p>
            <a:r>
              <a:rPr lang="ja-JP" altLang="en-US"/>
              <a:t>第二の波　多極化構造における様々な暴力衝突の起きる「超紛争」の世界</a:t>
            </a:r>
          </a:p>
          <a:p>
            <a:r>
              <a:rPr lang="ja-JP" altLang="en-US"/>
              <a:t>第三の波　市場民主主義と利他愛に満ちた「超民主主義」の世界</a:t>
            </a:r>
          </a:p>
          <a:p>
            <a:endParaRPr lang="ja-JP" altLang="en-US"/>
          </a:p>
          <a:p>
            <a:r>
              <a:rPr lang="en-US" altLang="ja-JP"/>
              <a:t>21</a:t>
            </a:r>
            <a:r>
              <a:rPr lang="ja-JP" altLang="en-US"/>
              <a:t>世紀はノマド（遊牧民）の時代である。エリートビジネスマン、学者、芸術家、芸能人、スポーツマンなどの超ノマド、貧困者達が生き延びるために移動を強いられる下層ノマド、定住民だが下層ノマドになるのを恐れてバーチャル世界に浸るバーチャルノマド。国家は彼らを誘致し一時的にとどめておく囲い程度に過ぎなくなる。</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en-US" altLang="ja-JP" dirty="0" smtClean="0"/>
              <a:t>100</a:t>
            </a:r>
            <a:r>
              <a:rPr lang="ja-JP" altLang="en-US" dirty="0" smtClean="0"/>
              <a:t>年予測</a:t>
            </a:r>
            <a:r>
              <a:rPr lang="en-US" altLang="ja-JP" dirty="0" smtClean="0"/>
              <a:t>―</a:t>
            </a:r>
            <a:r>
              <a:rPr lang="ja-JP" altLang="en-US" dirty="0" smtClean="0"/>
              <a:t>世界最強のインテリジェンス企業が示す未来覇権地図</a:t>
            </a:r>
            <a:endParaRPr lang="ja-JP" altLang="en-US" dirty="0"/>
          </a:p>
        </p:txBody>
      </p:sp>
      <p:sp>
        <p:nvSpPr>
          <p:cNvPr id="74755" name="コンテンツ プレースホルダ 2"/>
          <p:cNvSpPr>
            <a:spLocks noGrp="1"/>
          </p:cNvSpPr>
          <p:nvPr>
            <p:ph sz="half" idx="1"/>
          </p:nvPr>
        </p:nvSpPr>
        <p:spPr/>
        <p:txBody>
          <a:bodyPr/>
          <a:lstStyle/>
          <a:p>
            <a:endParaRPr lang="ja-JP" altLang="en-US" smtClean="0"/>
          </a:p>
        </p:txBody>
      </p:sp>
      <p:pic>
        <p:nvPicPr>
          <p:cNvPr id="74756" name="Picture 1" descr="http://ec2.images-amazon.com/images/I/41SKTv9X47L._SS500_.jpg"/>
          <p:cNvPicPr>
            <a:picLocks noChangeAspect="1" noChangeArrowheads="1"/>
          </p:cNvPicPr>
          <p:nvPr/>
        </p:nvPicPr>
        <p:blipFill>
          <a:blip r:embed="rId3" cstate="print"/>
          <a:srcRect/>
          <a:stretch>
            <a:fillRect/>
          </a:stretch>
        </p:blipFill>
        <p:spPr bwMode="auto">
          <a:xfrm>
            <a:off x="0" y="1643063"/>
            <a:ext cx="4762500" cy="4762500"/>
          </a:xfrm>
          <a:prstGeom prst="rect">
            <a:avLst/>
          </a:prstGeom>
          <a:noFill/>
          <a:ln w="9525">
            <a:noFill/>
            <a:miter lim="800000"/>
            <a:headEnd/>
            <a:tailEnd/>
          </a:ln>
        </p:spPr>
      </p:pic>
      <p:sp>
        <p:nvSpPr>
          <p:cNvPr id="74757" name="正方形/長方形 5"/>
          <p:cNvSpPr>
            <a:spLocks noChangeArrowheads="1"/>
          </p:cNvSpPr>
          <p:nvPr/>
        </p:nvSpPr>
        <p:spPr bwMode="auto">
          <a:xfrm>
            <a:off x="4071938" y="2000250"/>
            <a:ext cx="4572000" cy="2862263"/>
          </a:xfrm>
          <a:prstGeom prst="rect">
            <a:avLst/>
          </a:prstGeom>
          <a:noFill/>
          <a:ln w="9525">
            <a:noFill/>
            <a:miter lim="800000"/>
            <a:headEnd/>
            <a:tailEnd/>
          </a:ln>
        </p:spPr>
        <p:txBody>
          <a:bodyPr>
            <a:spAutoFit/>
          </a:bodyPr>
          <a:lstStyle/>
          <a:p>
            <a:r>
              <a:rPr lang="en-US" altLang="ja-JP"/>
              <a:t>21</a:t>
            </a:r>
            <a:r>
              <a:rPr lang="ja-JP" altLang="en-US"/>
              <a:t>世紀はアメリカの時代になる。</a:t>
            </a:r>
            <a:br>
              <a:rPr lang="ja-JP" altLang="en-US"/>
            </a:br>
            <a:r>
              <a:rPr lang="ja-JP" altLang="en-US"/>
              <a:t>・日本、トルコ、ポーランドが新たな覇権国として台頭する</a:t>
            </a:r>
            <a:br>
              <a:rPr lang="ja-JP" altLang="en-US"/>
            </a:br>
            <a:r>
              <a:rPr lang="ja-JP" altLang="en-US"/>
              <a:t>・意外にも中国が世界的国家になることはない</a:t>
            </a:r>
            <a:br>
              <a:rPr lang="ja-JP" altLang="en-US"/>
            </a:br>
            <a:r>
              <a:rPr lang="ja-JP" altLang="en-US"/>
              <a:t>・海洋、そして宇宙を制する者が覇者となる</a:t>
            </a:r>
            <a:br>
              <a:rPr lang="ja-JP" altLang="en-US"/>
            </a:br>
            <a:r>
              <a:rPr lang="ja-JP" altLang="en-US"/>
              <a:t>・</a:t>
            </a:r>
            <a:r>
              <a:rPr lang="en-US" altLang="ja-JP"/>
              <a:t>2050</a:t>
            </a:r>
            <a:r>
              <a:rPr lang="ja-JP" altLang="en-US"/>
              <a:t>年頃に勃発する世界戦争は宇宙戦争である</a:t>
            </a:r>
            <a:br>
              <a:rPr lang="ja-JP" altLang="en-US"/>
            </a:br>
            <a:r>
              <a:rPr lang="ja-JP" altLang="en-US"/>
              <a:t>・</a:t>
            </a:r>
            <a:r>
              <a:rPr lang="en-US" altLang="ja-JP"/>
              <a:t>21</a:t>
            </a:r>
            <a:r>
              <a:rPr lang="ja-JP" altLang="en-US"/>
              <a:t>世紀後半のアメリカの脅威は隣国メキシコである</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p:txBody>
          <a:bodyPr/>
          <a:lstStyle/>
          <a:p>
            <a:r>
              <a:rPr lang="ja-JP" altLang="en-US" smtClean="0"/>
              <a:t>二十年後</a:t>
            </a:r>
            <a:r>
              <a:rPr lang="en-US" altLang="ja-JP" smtClean="0"/>
              <a:t>―</a:t>
            </a:r>
            <a:r>
              <a:rPr lang="ja-JP" altLang="en-US" smtClean="0"/>
              <a:t>くらしの未来図</a:t>
            </a:r>
          </a:p>
        </p:txBody>
      </p:sp>
      <p:pic>
        <p:nvPicPr>
          <p:cNvPr id="75779" name="コンテンツ プレースホルダ 4" descr="41TMBZXJPNL__SL500_AA240_.jpg"/>
          <p:cNvPicPr>
            <a:picLocks noGrp="1" noChangeAspect="1"/>
          </p:cNvPicPr>
          <p:nvPr>
            <p:ph sz="half" idx="1"/>
          </p:nvPr>
        </p:nvPicPr>
        <p:blipFill>
          <a:blip r:embed="rId3" cstate="print"/>
          <a:srcRect/>
          <a:stretch>
            <a:fillRect/>
          </a:stretch>
        </p:blipFill>
        <p:spPr>
          <a:xfrm>
            <a:off x="0" y="1643063"/>
            <a:ext cx="4572000" cy="4572000"/>
          </a:xfrm>
        </p:spPr>
      </p:pic>
      <p:sp>
        <p:nvSpPr>
          <p:cNvPr id="75780" name="正方形/長方形 5"/>
          <p:cNvSpPr>
            <a:spLocks noChangeArrowheads="1"/>
          </p:cNvSpPr>
          <p:nvPr/>
        </p:nvSpPr>
        <p:spPr bwMode="auto">
          <a:xfrm>
            <a:off x="4143375" y="1928813"/>
            <a:ext cx="4572000" cy="3140075"/>
          </a:xfrm>
          <a:prstGeom prst="rect">
            <a:avLst/>
          </a:prstGeom>
          <a:noFill/>
          <a:ln w="9525">
            <a:noFill/>
            <a:miter lim="800000"/>
            <a:headEnd/>
            <a:tailEnd/>
          </a:ln>
        </p:spPr>
        <p:txBody>
          <a:bodyPr>
            <a:spAutoFit/>
          </a:bodyPr>
          <a:lstStyle/>
          <a:p>
            <a:r>
              <a:rPr lang="ja-JP" altLang="en-US"/>
              <a:t>観測テーマとして選ばれたのは、トイレ、バスルーム、洗濯機、ベッドルーム、防犯、エネルギー、ロボット、テレビ、生ゴミ、冷蔵庫、クルマ、キャッシュ、キッチン、ペット、葬式、の</a:t>
            </a:r>
            <a:r>
              <a:rPr lang="en-US" altLang="ja-JP"/>
              <a:t>15</a:t>
            </a:r>
            <a:r>
              <a:rPr lang="ja-JP" altLang="en-US"/>
              <a:t>分野。</a:t>
            </a:r>
          </a:p>
          <a:p>
            <a:r>
              <a:rPr lang="ja-JP" altLang="en-US"/>
              <a:t>この本の最終章「未来予測」では過去の政府や研究者が発表した</a:t>
            </a:r>
            <a:r>
              <a:rPr lang="en-US" altLang="ja-JP"/>
              <a:t>20</a:t>
            </a:r>
            <a:r>
              <a:rPr lang="ja-JP" altLang="en-US"/>
              <a:t>年前の未来予測がどれだけ当たってきたか、的中率を調べている。しかし、その結果は惨憺たるもの。つまり、詳しい専門家が予想したところで</a:t>
            </a:r>
            <a:r>
              <a:rPr lang="en-US" altLang="ja-JP"/>
              <a:t>20</a:t>
            </a:r>
            <a:r>
              <a:rPr lang="ja-JP" altLang="en-US"/>
              <a:t>年後の予想は当てにならない。</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p:txBody>
          <a:bodyPr/>
          <a:lstStyle/>
          <a:p>
            <a:r>
              <a:rPr lang="en-US" altLang="ja-JP" smtClean="0"/>
              <a:t>22</a:t>
            </a:r>
            <a:r>
              <a:rPr lang="ja-JP" altLang="en-US" smtClean="0"/>
              <a:t>世紀から回顧する</a:t>
            </a:r>
            <a:r>
              <a:rPr lang="en-US" altLang="ja-JP" smtClean="0"/>
              <a:t>21</a:t>
            </a:r>
            <a:r>
              <a:rPr lang="ja-JP" altLang="en-US" smtClean="0"/>
              <a:t>世紀全史</a:t>
            </a:r>
          </a:p>
        </p:txBody>
      </p:sp>
      <p:sp>
        <p:nvSpPr>
          <p:cNvPr id="76803" name="コンテンツ プレースホルダ 2"/>
          <p:cNvSpPr>
            <a:spLocks noGrp="1"/>
          </p:cNvSpPr>
          <p:nvPr>
            <p:ph sz="half" idx="1"/>
          </p:nvPr>
        </p:nvSpPr>
        <p:spPr/>
        <p:txBody>
          <a:bodyPr/>
          <a:lstStyle/>
          <a:p>
            <a:endParaRPr lang="ja-JP" altLang="en-US" smtClean="0"/>
          </a:p>
        </p:txBody>
      </p:sp>
      <p:pic>
        <p:nvPicPr>
          <p:cNvPr id="76804" name="Picture 1" descr="http://ec3.images-amazon.com/images/I/41WKB2C4JAL._SS500_.jpg"/>
          <p:cNvPicPr>
            <a:picLocks noChangeAspect="1" noChangeArrowheads="1"/>
          </p:cNvPicPr>
          <p:nvPr/>
        </p:nvPicPr>
        <p:blipFill>
          <a:blip r:embed="rId3" cstate="print"/>
          <a:srcRect/>
          <a:stretch>
            <a:fillRect/>
          </a:stretch>
        </p:blipFill>
        <p:spPr bwMode="auto">
          <a:xfrm>
            <a:off x="0" y="1500188"/>
            <a:ext cx="4762500" cy="4762500"/>
          </a:xfrm>
          <a:prstGeom prst="rect">
            <a:avLst/>
          </a:prstGeom>
          <a:noFill/>
          <a:ln w="9525">
            <a:noFill/>
            <a:miter lim="800000"/>
            <a:headEnd/>
            <a:tailEnd/>
          </a:ln>
        </p:spPr>
      </p:pic>
      <p:sp>
        <p:nvSpPr>
          <p:cNvPr id="76805" name="正方形/長方形 5"/>
          <p:cNvSpPr>
            <a:spLocks noChangeArrowheads="1"/>
          </p:cNvSpPr>
          <p:nvPr/>
        </p:nvSpPr>
        <p:spPr bwMode="auto">
          <a:xfrm>
            <a:off x="4143375" y="1928813"/>
            <a:ext cx="4572000" cy="2862262"/>
          </a:xfrm>
          <a:prstGeom prst="rect">
            <a:avLst/>
          </a:prstGeom>
          <a:noFill/>
          <a:ln w="9525">
            <a:noFill/>
            <a:miter lim="800000"/>
            <a:headEnd/>
            <a:tailEnd/>
          </a:ln>
        </p:spPr>
        <p:txBody>
          <a:bodyPr>
            <a:spAutoFit/>
          </a:bodyPr>
          <a:lstStyle/>
          <a:p>
            <a:endParaRPr lang="ja-JP" altLang="en-US"/>
          </a:p>
          <a:p>
            <a:r>
              <a:rPr lang="ja-JP" altLang="en-US"/>
              <a:t>著者は二人。</a:t>
            </a:r>
            <a:r>
              <a:rPr lang="en-US" altLang="ja-JP"/>
              <a:t>NASA</a:t>
            </a:r>
            <a:r>
              <a:rPr lang="ja-JP" altLang="en-US"/>
              <a:t>の主任研究員で火星探査プロジェクト及び</a:t>
            </a:r>
            <a:r>
              <a:rPr lang="en-US" altLang="ja-JP"/>
              <a:t>2005</a:t>
            </a:r>
            <a:r>
              <a:rPr lang="ja-JP" altLang="en-US"/>
              <a:t>年の火星偵察オービタープロジェクトの中心人物</a:t>
            </a:r>
            <a:r>
              <a:rPr lang="en-US" altLang="ja-JP"/>
              <a:t>Gentry lee</a:t>
            </a:r>
            <a:r>
              <a:rPr lang="ja-JP" altLang="en-US"/>
              <a:t>と、ベストセラー「スティーブン・ホーキング　天才科学者の光と影」の著者</a:t>
            </a:r>
            <a:r>
              <a:rPr lang="en-US" altLang="ja-JP"/>
              <a:t>Michael White</a:t>
            </a:r>
            <a:r>
              <a:rPr lang="ja-JP" altLang="en-US"/>
              <a:t>。これからの</a:t>
            </a:r>
            <a:r>
              <a:rPr lang="en-US" altLang="ja-JP"/>
              <a:t>100</a:t>
            </a:r>
            <a:r>
              <a:rPr lang="ja-JP" altLang="en-US"/>
              <a:t>年の政治・経済、社会・文化、技術を大胆に、しかし詳細に描いた壮大な未来予測の書。</a:t>
            </a:r>
            <a:r>
              <a:rPr lang="en-US" altLang="ja-JP"/>
              <a:t>22</a:t>
            </a:r>
            <a:r>
              <a:rPr lang="ja-JP" altLang="en-US"/>
              <a:t>世紀の歴史家が</a:t>
            </a:r>
            <a:r>
              <a:rPr lang="en-US" altLang="ja-JP"/>
              <a:t>100</a:t>
            </a:r>
            <a:r>
              <a:rPr lang="ja-JP" altLang="en-US"/>
              <a:t>年を振り返る小説という形式をとっている。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ja-JP" altLang="en-US" dirty="0"/>
              <a:t>歴史の</a:t>
            </a:r>
            <a:r>
              <a:rPr lang="ja-JP" altLang="en-US" dirty="0" smtClean="0"/>
              <a:t>方程式</a:t>
            </a:r>
            <a:r>
              <a:rPr lang="en-US" altLang="ja-JP" dirty="0" smtClean="0"/>
              <a:t/>
            </a:r>
            <a:br>
              <a:rPr lang="en-US" altLang="ja-JP" dirty="0" smtClean="0"/>
            </a:br>
            <a:r>
              <a:rPr lang="en-US" altLang="ja-JP" dirty="0" smtClean="0"/>
              <a:t>―</a:t>
            </a:r>
            <a:r>
              <a:rPr lang="ja-JP" altLang="en-US" dirty="0"/>
              <a:t>科学は大事件を予知できるか</a:t>
            </a:r>
          </a:p>
        </p:txBody>
      </p:sp>
      <p:sp>
        <p:nvSpPr>
          <p:cNvPr id="77827" name="コンテンツ プレースホルダ 2"/>
          <p:cNvSpPr>
            <a:spLocks noGrp="1"/>
          </p:cNvSpPr>
          <p:nvPr>
            <p:ph sz="half" idx="1"/>
          </p:nvPr>
        </p:nvSpPr>
        <p:spPr/>
        <p:txBody>
          <a:bodyPr/>
          <a:lstStyle/>
          <a:p>
            <a:endParaRPr lang="ja-JP" altLang="en-US" smtClean="0"/>
          </a:p>
        </p:txBody>
      </p:sp>
      <p:pic>
        <p:nvPicPr>
          <p:cNvPr id="77828" name="Picture 1" descr="http://ec2.images-amazon.com/images/I/514D4EE10JL._SS500_.jpg"/>
          <p:cNvPicPr>
            <a:picLocks noChangeAspect="1" noChangeArrowheads="1"/>
          </p:cNvPicPr>
          <p:nvPr/>
        </p:nvPicPr>
        <p:blipFill>
          <a:blip r:embed="rId3" cstate="print"/>
          <a:srcRect/>
          <a:stretch>
            <a:fillRect/>
          </a:stretch>
        </p:blipFill>
        <p:spPr bwMode="auto">
          <a:xfrm>
            <a:off x="-285750" y="1571625"/>
            <a:ext cx="4762500" cy="4762500"/>
          </a:xfrm>
          <a:prstGeom prst="rect">
            <a:avLst/>
          </a:prstGeom>
          <a:noFill/>
          <a:ln w="9525">
            <a:noFill/>
            <a:miter lim="800000"/>
            <a:headEnd/>
            <a:tailEnd/>
          </a:ln>
        </p:spPr>
      </p:pic>
      <p:sp>
        <p:nvSpPr>
          <p:cNvPr id="77829" name="正方形/長方形 5"/>
          <p:cNvSpPr>
            <a:spLocks noChangeArrowheads="1"/>
          </p:cNvSpPr>
          <p:nvPr/>
        </p:nvSpPr>
        <p:spPr bwMode="auto">
          <a:xfrm>
            <a:off x="4286250" y="1928813"/>
            <a:ext cx="4572000" cy="2862262"/>
          </a:xfrm>
          <a:prstGeom prst="rect">
            <a:avLst/>
          </a:prstGeom>
          <a:noFill/>
          <a:ln w="9525">
            <a:noFill/>
            <a:miter lim="800000"/>
            <a:headEnd/>
            <a:tailEnd/>
          </a:ln>
        </p:spPr>
        <p:txBody>
          <a:bodyPr>
            <a:spAutoFit/>
          </a:bodyPr>
          <a:lstStyle/>
          <a:p>
            <a:r>
              <a:rPr lang="ja-JP" altLang="en-US"/>
              <a:t>歴史の雪崩の発生過程を調査すると、大きな雪崩が一回起きるとき、その半分の規模の雪崩が</a:t>
            </a:r>
            <a:r>
              <a:rPr lang="en-US" altLang="ja-JP"/>
              <a:t>2</a:t>
            </a:r>
            <a:r>
              <a:rPr lang="ja-JP" altLang="en-US"/>
              <a:t>回、その半分の規模は</a:t>
            </a:r>
            <a:r>
              <a:rPr lang="en-US" altLang="ja-JP"/>
              <a:t>4</a:t>
            </a:r>
            <a:r>
              <a:rPr lang="ja-JP" altLang="en-US"/>
              <a:t>回、さらに半分の規模は</a:t>
            </a:r>
            <a:r>
              <a:rPr lang="en-US" altLang="ja-JP"/>
              <a:t>8</a:t>
            </a:r>
            <a:r>
              <a:rPr lang="ja-JP" altLang="en-US"/>
              <a:t>回といようように、二乗の数で発生していることが分かる（冪乗則）。そして、絶滅、地震、恐慌、戦争、都市の人口、お金持ちの比率、落として割れたガラスの破片、などの規模を調べても同一の冪乗則が成り立っているそうだ。自然や社会を広く支配している法則なのである。</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p:txBody>
          <a:bodyPr/>
          <a:lstStyle/>
          <a:p>
            <a:r>
              <a:rPr lang="ja-JP" altLang="en-US" smtClean="0"/>
              <a:t>エア</a:t>
            </a:r>
          </a:p>
        </p:txBody>
      </p:sp>
      <p:sp>
        <p:nvSpPr>
          <p:cNvPr id="78851" name="コンテンツ プレースホルダ 2"/>
          <p:cNvSpPr>
            <a:spLocks noGrp="1"/>
          </p:cNvSpPr>
          <p:nvPr>
            <p:ph sz="half" idx="1"/>
          </p:nvPr>
        </p:nvSpPr>
        <p:spPr/>
        <p:txBody>
          <a:bodyPr/>
          <a:lstStyle/>
          <a:p>
            <a:endParaRPr lang="ja-JP" altLang="en-US" smtClean="0"/>
          </a:p>
        </p:txBody>
      </p:sp>
      <p:pic>
        <p:nvPicPr>
          <p:cNvPr id="78852" name="Picture 1" descr="http://ec2.images-amazon.com/images/I/51GGbZ-P0IL._SS500_.jpg"/>
          <p:cNvPicPr>
            <a:picLocks noChangeAspect="1" noChangeArrowheads="1"/>
          </p:cNvPicPr>
          <p:nvPr/>
        </p:nvPicPr>
        <p:blipFill>
          <a:blip r:embed="rId3" cstate="print"/>
          <a:srcRect/>
          <a:stretch>
            <a:fillRect/>
          </a:stretch>
        </p:blipFill>
        <p:spPr bwMode="auto">
          <a:xfrm>
            <a:off x="0" y="1643063"/>
            <a:ext cx="4762500" cy="4762500"/>
          </a:xfrm>
          <a:prstGeom prst="rect">
            <a:avLst/>
          </a:prstGeom>
          <a:noFill/>
          <a:ln w="9525">
            <a:noFill/>
            <a:miter lim="800000"/>
            <a:headEnd/>
            <a:tailEnd/>
          </a:ln>
        </p:spPr>
      </p:pic>
      <p:sp>
        <p:nvSpPr>
          <p:cNvPr id="78853" name="正方形/長方形 5"/>
          <p:cNvSpPr>
            <a:spLocks noChangeArrowheads="1"/>
          </p:cNvSpPr>
          <p:nvPr/>
        </p:nvSpPr>
        <p:spPr bwMode="auto">
          <a:xfrm>
            <a:off x="4000500" y="1785938"/>
            <a:ext cx="4572000" cy="4524375"/>
          </a:xfrm>
          <a:prstGeom prst="rect">
            <a:avLst/>
          </a:prstGeom>
          <a:noFill/>
          <a:ln w="9525">
            <a:noFill/>
            <a:miter lim="800000"/>
            <a:headEnd/>
            <a:tailEnd/>
          </a:ln>
        </p:spPr>
        <p:txBody>
          <a:bodyPr>
            <a:spAutoFit/>
          </a:bodyPr>
          <a:lstStyle/>
          <a:p>
            <a:r>
              <a:rPr lang="en-US" altLang="ja-JP"/>
              <a:t>1</a:t>
            </a:r>
            <a:r>
              <a:rPr lang="ja-JP" altLang="en-US"/>
              <a:t>年後には全人類の脳を直説的に連結する究極の</a:t>
            </a:r>
            <a:r>
              <a:rPr lang="en-US" altLang="ja-JP"/>
              <a:t>P2P</a:t>
            </a:r>
            <a:r>
              <a:rPr lang="ja-JP" altLang="en-US"/>
              <a:t>ネットワーク「エア」がこの村にもやってくることを知らされる。この超インターネットを使えば、世界中の人々が仮想空間で意識を統合し、情報や知識をわけあい、遠隔コラボレーションが可能になる。世界はひとつになるのだ。</a:t>
            </a:r>
          </a:p>
          <a:p>
            <a:endParaRPr lang="ja-JP" altLang="en-US"/>
          </a:p>
          <a:p>
            <a:r>
              <a:rPr lang="ja-JP" altLang="en-US"/>
              <a:t>市場では二つの規格がデフォルトを競っていた。「ゲイツフォーマット」と「国連フォーマット」。村でベータ版のテストをするためメイは未知の技術に身を任せたが思わぬ大事故に巻き込まれる。事件の渦中でメイは世界に先駆けて「エア」の脅威と可能性を知る一人になる。辺境の村の女性が世界を変えていく大きな物語がそこから始ま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p:txBody>
          <a:bodyPr/>
          <a:lstStyle/>
          <a:p>
            <a:r>
              <a:rPr lang="ja-JP" altLang="en-US" smtClean="0"/>
              <a:t>新世界より</a:t>
            </a:r>
          </a:p>
        </p:txBody>
      </p:sp>
      <p:sp>
        <p:nvSpPr>
          <p:cNvPr id="79875" name="コンテンツ プレースホルダ 2"/>
          <p:cNvSpPr>
            <a:spLocks noGrp="1"/>
          </p:cNvSpPr>
          <p:nvPr>
            <p:ph sz="half" idx="1"/>
          </p:nvPr>
        </p:nvSpPr>
        <p:spPr/>
        <p:txBody>
          <a:bodyPr/>
          <a:lstStyle/>
          <a:p>
            <a:endParaRPr lang="ja-JP" altLang="en-US" smtClean="0"/>
          </a:p>
        </p:txBody>
      </p:sp>
      <p:pic>
        <p:nvPicPr>
          <p:cNvPr id="79876" name="Picture 2" descr="新世界より 上">
            <a:hlinkClick r:id="rId3"/>
          </p:cNvPr>
          <p:cNvPicPr>
            <a:picLocks noChangeAspect="1" noChangeArrowheads="1"/>
          </p:cNvPicPr>
          <p:nvPr/>
        </p:nvPicPr>
        <p:blipFill>
          <a:blip r:embed="rId4" cstate="print"/>
          <a:srcRect/>
          <a:stretch>
            <a:fillRect/>
          </a:stretch>
        </p:blipFill>
        <p:spPr bwMode="auto">
          <a:xfrm>
            <a:off x="0" y="1143000"/>
            <a:ext cx="2857500" cy="2857500"/>
          </a:xfrm>
          <a:prstGeom prst="rect">
            <a:avLst/>
          </a:prstGeom>
          <a:noFill/>
          <a:ln w="9525">
            <a:noFill/>
            <a:miter lim="800000"/>
            <a:headEnd/>
            <a:tailEnd/>
          </a:ln>
        </p:spPr>
      </p:pic>
      <p:pic>
        <p:nvPicPr>
          <p:cNvPr id="79877" name="Picture 4" descr="新世界より 下">
            <a:hlinkClick r:id="rId5"/>
          </p:cNvPr>
          <p:cNvPicPr>
            <a:picLocks noChangeAspect="1" noChangeArrowheads="1"/>
          </p:cNvPicPr>
          <p:nvPr/>
        </p:nvPicPr>
        <p:blipFill>
          <a:blip r:embed="rId6" cstate="print"/>
          <a:srcRect/>
          <a:stretch>
            <a:fillRect/>
          </a:stretch>
        </p:blipFill>
        <p:spPr bwMode="auto">
          <a:xfrm>
            <a:off x="1643063" y="4000500"/>
            <a:ext cx="2857500" cy="2857500"/>
          </a:xfrm>
          <a:prstGeom prst="rect">
            <a:avLst/>
          </a:prstGeom>
          <a:noFill/>
          <a:ln w="9525">
            <a:noFill/>
            <a:miter lim="800000"/>
            <a:headEnd/>
            <a:tailEnd/>
          </a:ln>
        </p:spPr>
      </p:pic>
      <p:sp>
        <p:nvSpPr>
          <p:cNvPr id="79878" name="正方形/長方形 6"/>
          <p:cNvSpPr>
            <a:spLocks noChangeArrowheads="1"/>
          </p:cNvSpPr>
          <p:nvPr/>
        </p:nvSpPr>
        <p:spPr bwMode="auto">
          <a:xfrm>
            <a:off x="4214813" y="1643063"/>
            <a:ext cx="4572000" cy="4832350"/>
          </a:xfrm>
          <a:prstGeom prst="rect">
            <a:avLst/>
          </a:prstGeom>
          <a:noFill/>
          <a:ln w="9525">
            <a:noFill/>
            <a:miter lim="800000"/>
            <a:headEnd/>
            <a:tailEnd/>
          </a:ln>
        </p:spPr>
        <p:txBody>
          <a:bodyPr>
            <a:spAutoFit/>
          </a:bodyPr>
          <a:lstStyle/>
          <a:p>
            <a:r>
              <a:rPr lang="ja-JP" altLang="en-US" sz="1400"/>
              <a:t>未来の人間は科学技術の文明を捨てて、代わりに強大な呪力（超能力）を手に入れていた。彼らは日本の各所に小規模な共同体を作って平和に暮らしている。学校で呪力を習得した大人達は、思念を送ることで物体を自由自在に遠隔操作することができる。達人になれば莫大なエネルギーを炸裂させて、大規模に地形を変えてしまうことさえ可能だった。</a:t>
            </a:r>
          </a:p>
          <a:p>
            <a:endParaRPr lang="ja-JP" altLang="en-US" sz="1400"/>
          </a:p>
          <a:p>
            <a:r>
              <a:rPr lang="ja-JP" altLang="en-US" sz="1400"/>
              <a:t>一人の人間がコミュニティを壊滅させる力を潜在的に持っている社会。これって現代社会の縮図なのだと思う。</a:t>
            </a:r>
            <a:r>
              <a:rPr lang="en-US" altLang="ja-JP" sz="1400"/>
              <a:t>9</a:t>
            </a:r>
            <a:r>
              <a:rPr lang="ja-JP" altLang="en-US" sz="1400"/>
              <a:t>．</a:t>
            </a:r>
            <a:r>
              <a:rPr lang="en-US" altLang="ja-JP" sz="1400"/>
              <a:t>11</a:t>
            </a:r>
            <a:r>
              <a:rPr lang="ja-JP" altLang="en-US" sz="1400"/>
              <a:t>テロを例に出すまでもなく現代人はその気になれば一人で大勢を殺すことができる。飛行機を乗っ取ってビルに激突させる、炭疽菌を送りつける、銃を乱射する。知識や設備があれば爆弾や強力な毒ガスで何万人、何十万人を殺傷することも考えらる。</a:t>
            </a:r>
          </a:p>
          <a:p>
            <a:endParaRPr lang="ja-JP" altLang="en-US" sz="1400"/>
          </a:p>
          <a:p>
            <a:r>
              <a:rPr lang="ja-JP" altLang="en-US" sz="1400"/>
              <a:t>グローバリズムにおいて弱者の不満の圧力は一層高まり、一人のテロリストを産む下地が着々とできあがっていく。異者との共存、異文化理解、科学と宗教など現代的で重いテーマを幾つも抱えつつも、ミステリあり冒険とパニックあり、恋愛ありと娯楽性もたっぷりに最後までぐいぐい引きつける大作。</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p:txBody>
          <a:bodyPr/>
          <a:lstStyle/>
          <a:p>
            <a:pPr eaLnBrk="1" hangingPunct="1"/>
            <a:r>
              <a:rPr lang="ja-JP" altLang="en-US" smtClean="0"/>
              <a:t>こんな面白い本もある</a:t>
            </a:r>
          </a:p>
        </p:txBody>
      </p:sp>
      <p:sp>
        <p:nvSpPr>
          <p:cNvPr id="80899" name="コンテンツ プレースホルダ 2"/>
          <p:cNvSpPr>
            <a:spLocks noGrp="1"/>
          </p:cNvSpPr>
          <p:nvPr>
            <p:ph sz="half" idx="1"/>
          </p:nvPr>
        </p:nvSpPr>
        <p:spPr/>
        <p:txBody>
          <a:bodyPr/>
          <a:lstStyle/>
          <a:p>
            <a:pPr eaLnBrk="1" hangingPunct="1"/>
            <a:endParaRPr lang="ja-JP" altLang="en-US" smtClean="0"/>
          </a:p>
        </p:txBody>
      </p:sp>
      <p:sp>
        <p:nvSpPr>
          <p:cNvPr id="80900" name="コンテンツ プレースホルダ 3"/>
          <p:cNvSpPr>
            <a:spLocks noGrp="1"/>
          </p:cNvSpPr>
          <p:nvPr>
            <p:ph sz="half" idx="2"/>
          </p:nvPr>
        </p:nvSpPr>
        <p:spPr/>
        <p:txBody>
          <a:bodyPr/>
          <a:lstStyle/>
          <a:p>
            <a:pPr eaLnBrk="1" hangingPunct="1"/>
            <a:endParaRPr lang="ja-JP"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a:xfrm>
            <a:off x="214313" y="274638"/>
            <a:ext cx="8786812" cy="1143000"/>
          </a:xfrm>
        </p:spPr>
        <p:txBody>
          <a:bodyPr rtlCol="0">
            <a:normAutofit fontScale="90000"/>
          </a:bodyPr>
          <a:lstStyle/>
          <a:p>
            <a:pPr eaLnBrk="1" fontAlgn="auto" hangingPunct="1">
              <a:spcAft>
                <a:spcPts val="0"/>
              </a:spcAft>
              <a:defRPr/>
            </a:pPr>
            <a:r>
              <a:rPr lang="ja-JP" altLang="en-US" smtClean="0"/>
              <a:t>あの戦争から遠く離れて </a:t>
            </a:r>
            <a:r>
              <a:rPr lang="en-US" altLang="ja-JP" smtClean="0"/>
              <a:t>/ </a:t>
            </a:r>
            <a:r>
              <a:rPr lang="ja-JP" altLang="en-US" smtClean="0"/>
              <a:t>城戸久枝</a:t>
            </a:r>
            <a:r>
              <a:rPr lang="en-US" altLang="ja-JP" smtClean="0"/>
              <a:t/>
            </a:r>
            <a:br>
              <a:rPr lang="en-US" altLang="ja-JP" smtClean="0"/>
            </a:br>
            <a:r>
              <a:rPr lang="ja-JP" altLang="en-US" smtClean="0"/>
              <a:t>私につながる歴史をたどる旅</a:t>
            </a:r>
          </a:p>
        </p:txBody>
      </p:sp>
      <p:pic>
        <p:nvPicPr>
          <p:cNvPr id="81923" name="コンテンツ プレースホルダ 4" descr="41%2B%2B9N1UK0L__SS500_.jpg"/>
          <p:cNvPicPr>
            <a:picLocks noGrp="1" noChangeAspect="1"/>
          </p:cNvPicPr>
          <p:nvPr>
            <p:ph sz="half" idx="1"/>
          </p:nvPr>
        </p:nvPicPr>
        <p:blipFill>
          <a:blip r:embed="rId3" cstate="print"/>
          <a:srcRect/>
          <a:stretch>
            <a:fillRect/>
          </a:stretch>
        </p:blipFill>
        <p:spPr>
          <a:xfrm>
            <a:off x="-142875" y="1714500"/>
            <a:ext cx="4038600" cy="4038600"/>
          </a:xfrm>
        </p:spPr>
      </p:pic>
      <p:sp>
        <p:nvSpPr>
          <p:cNvPr id="81924" name="コンテンツ プレースホルダ 3"/>
          <p:cNvSpPr>
            <a:spLocks noGrp="1"/>
          </p:cNvSpPr>
          <p:nvPr>
            <p:ph sz="half" idx="2"/>
          </p:nvPr>
        </p:nvSpPr>
        <p:spPr>
          <a:xfrm>
            <a:off x="3429000" y="1600200"/>
            <a:ext cx="5572125" cy="4525963"/>
          </a:xfrm>
        </p:spPr>
        <p:txBody>
          <a:bodyPr/>
          <a:lstStyle/>
          <a:p>
            <a:pPr eaLnBrk="1" hangingPunct="1"/>
            <a:r>
              <a:rPr lang="ja-JP" altLang="en-US" smtClean="0"/>
              <a:t>「</a:t>
            </a:r>
            <a:r>
              <a:rPr lang="en-US" altLang="ja-JP" smtClean="0"/>
              <a:t>1976</a:t>
            </a:r>
            <a:r>
              <a:rPr lang="ja-JP" altLang="en-US" smtClean="0"/>
              <a:t>年日本生まれの中国残留孤児二世」の女性ライターが、両親の引き揚げをめぐる数奇な運命を丁寧に描いたドキュメンタリ。</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ja-JP" smtClean="0"/>
              <a:t>Six Degrees?</a:t>
            </a:r>
          </a:p>
        </p:txBody>
      </p:sp>
      <p:sp>
        <p:nvSpPr>
          <p:cNvPr id="8195" name="Rectangle 3"/>
          <p:cNvSpPr>
            <a:spLocks noGrp="1" noChangeArrowheads="1"/>
          </p:cNvSpPr>
          <p:nvPr>
            <p:ph type="body" idx="1"/>
          </p:nvPr>
        </p:nvSpPr>
        <p:spPr/>
        <p:txBody>
          <a:bodyPr/>
          <a:lstStyle/>
          <a:p>
            <a:pPr eaLnBrk="1" hangingPunct="1">
              <a:buFontTx/>
              <a:buNone/>
            </a:pPr>
            <a:r>
              <a:rPr lang="ja-JP" altLang="en-US" smtClean="0"/>
              <a:t>・</a:t>
            </a:r>
            <a:r>
              <a:rPr lang="en-US" altLang="ja-JP" smtClean="0"/>
              <a:t>Small World Research project</a:t>
            </a:r>
          </a:p>
          <a:p>
            <a:pPr eaLnBrk="1" hangingPunct="1"/>
            <a:r>
              <a:rPr lang="en-US" altLang="ja-JP" smtClean="0">
                <a:hlinkClick r:id="rId3"/>
              </a:rPr>
              <a:t>http://smallworld.columbia.edu/</a:t>
            </a:r>
            <a:endParaRPr lang="en-US" altLang="ja-JP" smtClean="0"/>
          </a:p>
          <a:p>
            <a:pPr eaLnBrk="1" hangingPunct="1"/>
            <a:r>
              <a:rPr lang="ja-JP" altLang="en-US" smtClean="0"/>
              <a:t>参加者がランダムにメールを転送しあう実験</a:t>
            </a:r>
          </a:p>
          <a:p>
            <a:pPr eaLnBrk="1" hangingPunct="1"/>
            <a:r>
              <a:rPr lang="ja-JP" altLang="en-US" smtClean="0"/>
              <a:t>予め決めた”ターゲット”</a:t>
            </a:r>
            <a:r>
              <a:rPr lang="en-US" altLang="ja-JP" smtClean="0"/>
              <a:t>19</a:t>
            </a:r>
            <a:r>
              <a:rPr lang="ja-JP" altLang="en-US" smtClean="0"/>
              <a:t>人に何人で到達するか？</a:t>
            </a:r>
          </a:p>
          <a:p>
            <a:pPr eaLnBrk="1" hangingPunct="1"/>
            <a:r>
              <a:rPr lang="en-US" altLang="ja-JP" smtClean="0"/>
              <a:t>171</a:t>
            </a:r>
            <a:r>
              <a:rPr lang="ja-JP" altLang="en-US" smtClean="0"/>
              <a:t>カ国、</a:t>
            </a:r>
            <a:r>
              <a:rPr lang="en-US" altLang="ja-JP" smtClean="0"/>
              <a:t>6</a:t>
            </a:r>
            <a:r>
              <a:rPr lang="ja-JP" altLang="en-US" smtClean="0"/>
              <a:t>万人で試した結果、</a:t>
            </a:r>
            <a:r>
              <a:rPr lang="en-US" altLang="ja-JP" smtClean="0"/>
              <a:t>19</a:t>
            </a:r>
            <a:r>
              <a:rPr lang="ja-JP" altLang="en-US" smtClean="0"/>
              <a:t>人のターゲットに伝わるまでに、国内なら</a:t>
            </a:r>
            <a:r>
              <a:rPr lang="en-US" altLang="ja-JP" smtClean="0"/>
              <a:t>5</a:t>
            </a:r>
            <a:r>
              <a:rPr lang="ja-JP" altLang="en-US" smtClean="0"/>
              <a:t>人、国外では</a:t>
            </a:r>
            <a:r>
              <a:rPr lang="en-US" altLang="ja-JP" smtClean="0"/>
              <a:t>7</a:t>
            </a:r>
            <a:r>
              <a:rPr lang="ja-JP" altLang="en-US" smtClean="0"/>
              <a:t>人経由して到達することが分かった。</a:t>
            </a:r>
          </a:p>
          <a:p>
            <a:pPr eaLnBrk="1" hangingPunct="1"/>
            <a:endParaRPr lang="en-US" altLang="ja-JP"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p:txBody>
          <a:bodyPr/>
          <a:lstStyle/>
          <a:p>
            <a:pPr eaLnBrk="1" hangingPunct="1"/>
            <a:r>
              <a:rPr lang="ja-JP" altLang="en-US" smtClean="0"/>
              <a:t>赤朽葉家の伝説</a:t>
            </a:r>
          </a:p>
        </p:txBody>
      </p:sp>
      <p:pic>
        <p:nvPicPr>
          <p:cNvPr id="82947" name="コンテンツ プレースホルダ 4" descr="51JD4-Iueo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82948" name="コンテンツ プレースホルダ 3"/>
          <p:cNvSpPr>
            <a:spLocks noGrp="1"/>
          </p:cNvSpPr>
          <p:nvPr>
            <p:ph sz="half" idx="2"/>
          </p:nvPr>
        </p:nvSpPr>
        <p:spPr/>
        <p:txBody>
          <a:bodyPr/>
          <a:lstStyle/>
          <a:p>
            <a:pPr eaLnBrk="1" hangingPunct="1"/>
            <a:r>
              <a:rPr lang="en-US" altLang="ja-JP" smtClean="0"/>
              <a:t>1953</a:t>
            </a:r>
            <a:r>
              <a:rPr lang="ja-JP" altLang="en-US" smtClean="0"/>
              <a:t>年から現在まで、それぞれの時代を生きた</a:t>
            </a:r>
            <a:r>
              <a:rPr lang="en-US" altLang="ja-JP" smtClean="0"/>
              <a:t>3</a:t>
            </a:r>
            <a:r>
              <a:rPr lang="ja-JP" altLang="en-US" smtClean="0"/>
              <a:t>人の女性の物語が、</a:t>
            </a:r>
            <a:r>
              <a:rPr lang="en-US" altLang="ja-JP" smtClean="0"/>
              <a:t>3</a:t>
            </a:r>
            <a:r>
              <a:rPr lang="ja-JP" altLang="en-US" smtClean="0"/>
              <a:t>部構成の回想形式で語られる。各世代の生きざまは、日本の時代状況を色濃く映し出す。</a:t>
            </a:r>
            <a:endParaRPr lang="en-US" altLang="ja-JP" smtClean="0"/>
          </a:p>
          <a:p>
            <a:pPr eaLnBrk="1" hangingPunct="1"/>
            <a:r>
              <a:rPr lang="ja-JP" altLang="en-US" smtClean="0"/>
              <a:t>思い出が歴史になり伝説になり神話になる。</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a:xfrm>
            <a:off x="457200" y="274638"/>
            <a:ext cx="8472488" cy="1143000"/>
          </a:xfrm>
        </p:spPr>
        <p:txBody>
          <a:bodyPr rtlCol="0">
            <a:normAutofit fontScale="90000"/>
          </a:bodyPr>
          <a:lstStyle/>
          <a:p>
            <a:pPr eaLnBrk="1" fontAlgn="auto" hangingPunct="1">
              <a:spcAft>
                <a:spcPts val="0"/>
              </a:spcAft>
              <a:defRPr/>
            </a:pPr>
            <a:r>
              <a:rPr lang="ja-JP" altLang="en-US" smtClean="0"/>
              <a:t>たった２分で人の心をつかむ話し方</a:t>
            </a:r>
            <a:r>
              <a:rPr lang="en-US" altLang="ja-JP" smtClean="0"/>
              <a:t/>
            </a:r>
            <a:br>
              <a:rPr lang="en-US" altLang="ja-JP" smtClean="0"/>
            </a:br>
            <a:r>
              <a:rPr lang="en-US" altLang="ja-JP" smtClean="0"/>
              <a:t>/ </a:t>
            </a:r>
            <a:r>
              <a:rPr lang="ja-JP" altLang="en-US" smtClean="0"/>
              <a:t>木下通之</a:t>
            </a:r>
          </a:p>
        </p:txBody>
      </p:sp>
      <p:pic>
        <p:nvPicPr>
          <p:cNvPr id="83971" name="コンテンツ プレースホルダ 4" descr="M03426127-01.jpg"/>
          <p:cNvPicPr>
            <a:picLocks noGrp="1" noChangeAspect="1"/>
          </p:cNvPicPr>
          <p:nvPr>
            <p:ph sz="half" idx="1"/>
          </p:nvPr>
        </p:nvPicPr>
        <p:blipFill>
          <a:blip r:embed="rId3" cstate="print"/>
          <a:srcRect/>
          <a:stretch>
            <a:fillRect/>
          </a:stretch>
        </p:blipFill>
        <p:spPr>
          <a:xfrm>
            <a:off x="1000125" y="1571625"/>
            <a:ext cx="3035300" cy="4425950"/>
          </a:xfrm>
        </p:spPr>
      </p:pic>
      <p:sp>
        <p:nvSpPr>
          <p:cNvPr id="83972" name="コンテンツ プレースホルダ 3"/>
          <p:cNvSpPr>
            <a:spLocks noGrp="1"/>
          </p:cNvSpPr>
          <p:nvPr>
            <p:ph sz="half" idx="2"/>
          </p:nvPr>
        </p:nvSpPr>
        <p:spPr/>
        <p:txBody>
          <a:bodyPr/>
          <a:lstStyle/>
          <a:p>
            <a:pPr eaLnBrk="1" hangingPunct="1"/>
            <a:r>
              <a:rPr lang="ja-JP" altLang="en-US" smtClean="0"/>
              <a:t>話し方のわかりやすい指導とそれを実践した生徒のスピーチＣＤ。</a:t>
            </a:r>
            <a:endParaRPr lang="en-US" altLang="ja-JP" smtClean="0"/>
          </a:p>
          <a:p>
            <a:pPr eaLnBrk="1" hangingPunct="1">
              <a:buFont typeface="Arial" charset="0"/>
              <a:buNone/>
            </a:pPr>
            <a:endParaRPr lang="ja-JP" alt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a:spLocks noGrp="1"/>
          </p:cNvSpPr>
          <p:nvPr>
            <p:ph type="title"/>
          </p:nvPr>
        </p:nvSpPr>
        <p:spPr/>
        <p:txBody>
          <a:bodyPr/>
          <a:lstStyle/>
          <a:p>
            <a:pPr eaLnBrk="1" hangingPunct="1"/>
            <a:r>
              <a:rPr lang="ja-JP" altLang="en-US" smtClean="0"/>
              <a:t>ヨーロッパをさすらう異形の物語</a:t>
            </a:r>
          </a:p>
        </p:txBody>
      </p:sp>
      <p:pic>
        <p:nvPicPr>
          <p:cNvPr id="84995" name="コンテンツ プレースホルダ 4" descr="9784760131914.jpg"/>
          <p:cNvPicPr>
            <a:picLocks noGrp="1" noChangeAspect="1"/>
          </p:cNvPicPr>
          <p:nvPr>
            <p:ph sz="half" idx="1"/>
          </p:nvPr>
        </p:nvPicPr>
        <p:blipFill>
          <a:blip r:embed="rId3" cstate="print"/>
          <a:srcRect/>
          <a:stretch>
            <a:fillRect/>
          </a:stretch>
        </p:blipFill>
        <p:spPr>
          <a:xfrm>
            <a:off x="500063" y="1571625"/>
            <a:ext cx="3041650" cy="4525963"/>
          </a:xfrm>
        </p:spPr>
      </p:pic>
      <p:sp>
        <p:nvSpPr>
          <p:cNvPr id="84996" name="コンテンツ プレースホルダ 3"/>
          <p:cNvSpPr>
            <a:spLocks noGrp="1"/>
          </p:cNvSpPr>
          <p:nvPr>
            <p:ph sz="half" idx="2"/>
          </p:nvPr>
        </p:nvSpPr>
        <p:spPr>
          <a:xfrm>
            <a:off x="3857625" y="1214438"/>
            <a:ext cx="5000625" cy="4911725"/>
          </a:xfrm>
        </p:spPr>
        <p:txBody>
          <a:bodyPr/>
          <a:lstStyle/>
          <a:p>
            <a:pPr eaLnBrk="1" hangingPunct="1"/>
            <a:r>
              <a:rPr lang="ja-JP" altLang="en-US" smtClean="0"/>
              <a:t>中世ヨーロッパの伝説が解説つきで２４編が収録されている。一部が童話として変形して伝わった以外は、日本ではあまり知られていない話が多いように思う。海外の人が、桃太郎や金太郎、一寸法師や海幸山幸のような昔話をよく知らないのと一緒だろう。知っていれば、異文化の文学や創作を深く味わうことにつながる。</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p:txBody>
          <a:bodyPr/>
          <a:lstStyle/>
          <a:p>
            <a:pPr eaLnBrk="1" hangingPunct="1"/>
            <a:r>
              <a:rPr lang="ja-JP" altLang="en-US" smtClean="0"/>
              <a:t>教育力　</a:t>
            </a:r>
            <a:r>
              <a:rPr lang="en-US" altLang="ja-JP" smtClean="0"/>
              <a:t>/ </a:t>
            </a:r>
            <a:r>
              <a:rPr lang="ja-JP" altLang="en-US" smtClean="0"/>
              <a:t>斉藤孝</a:t>
            </a:r>
          </a:p>
        </p:txBody>
      </p:sp>
      <p:pic>
        <p:nvPicPr>
          <p:cNvPr id="86019" name="コンテンツ プレースホルダ 4" descr="31oCVsy6Rn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86020" name="コンテンツ プレースホルダ 3"/>
          <p:cNvSpPr>
            <a:spLocks noGrp="1"/>
          </p:cNvSpPr>
          <p:nvPr>
            <p:ph sz="half" idx="2"/>
          </p:nvPr>
        </p:nvSpPr>
        <p:spPr/>
        <p:txBody>
          <a:bodyPr/>
          <a:lstStyle/>
          <a:p>
            <a:pPr eaLnBrk="1" hangingPunct="1"/>
            <a:r>
              <a:rPr lang="ja-JP" altLang="en-US" smtClean="0"/>
              <a:t>「教育の根底にあるのはあこがれの伝染である」</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反転　</a:t>
            </a:r>
            <a:r>
              <a:rPr lang="en-US" altLang="ja-JP" smtClean="0"/>
              <a:t>/ </a:t>
            </a:r>
            <a:r>
              <a:rPr lang="ja-JP" altLang="en-US" smtClean="0"/>
              <a:t>田中森一</a:t>
            </a:r>
            <a:r>
              <a:rPr lang="en-US" altLang="ja-JP" smtClean="0"/>
              <a:t/>
            </a:r>
            <a:br>
              <a:rPr lang="en-US" altLang="ja-JP" smtClean="0"/>
            </a:br>
            <a:r>
              <a:rPr lang="ja-JP" altLang="en-US" smtClean="0"/>
              <a:t>闇社会の守護神と呼ばれて</a:t>
            </a:r>
          </a:p>
        </p:txBody>
      </p:sp>
      <p:pic>
        <p:nvPicPr>
          <p:cNvPr id="87043" name="コンテンツ プレースホルダ 4" descr="41H1Lf1ld2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79876" name="コンテンツ プレースホルダ 6"/>
          <p:cNvSpPr>
            <a:spLocks noGrp="1"/>
          </p:cNvSpPr>
          <p:nvPr>
            <p:ph sz="half" idx="2"/>
          </p:nvPr>
        </p:nvSpPr>
        <p:spPr>
          <a:xfrm>
            <a:off x="4000500" y="1600200"/>
            <a:ext cx="4686300" cy="4525963"/>
          </a:xfrm>
        </p:spPr>
        <p:txBody>
          <a:bodyPr rtlCol="0">
            <a:normAutofit fontScale="92500"/>
          </a:bodyPr>
          <a:lstStyle/>
          <a:p>
            <a:pPr eaLnBrk="1" fontAlgn="auto" hangingPunct="1">
              <a:spcAft>
                <a:spcPts val="0"/>
              </a:spcAft>
              <a:buFont typeface="Arial" pitchFamily="34" charset="0"/>
              <a:buChar char="•"/>
              <a:defRPr/>
            </a:pPr>
            <a:r>
              <a:rPr lang="ja-JP" altLang="en-US" smtClean="0"/>
              <a:t>苦学して成った特捜の検事から、政財界と裏社会の守護神弁護士への転身、自家用ヘリ（</a:t>
            </a:r>
            <a:r>
              <a:rPr lang="en-US" altLang="ja-JP" smtClean="0"/>
              <a:t>7</a:t>
            </a:r>
            <a:r>
              <a:rPr lang="ja-JP" altLang="en-US" smtClean="0"/>
              <a:t>億円）で故郷へ凱旋し湯水のごとくカネをばらまいたバブル時代の華麗な生活、そして裏社会との濃すぎるつながりは古巣の特捜部ににらまれ、逮捕と実刑判決をくらう。著者の体験した劇的な反転人生を語った自伝。</a:t>
            </a:r>
          </a:p>
          <a:p>
            <a:pPr eaLnBrk="1" fontAlgn="auto" hangingPunct="1">
              <a:spcAft>
                <a:spcPts val="0"/>
              </a:spcAft>
              <a:buFont typeface="Arial" pitchFamily="34" charset="0"/>
              <a:buChar char="•"/>
              <a:defRPr/>
            </a:pPr>
            <a:endParaRPr lang="ja-JP" alt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超人類へ！　</a:t>
            </a:r>
            <a:r>
              <a:rPr lang="en-US" altLang="ja-JP" smtClean="0"/>
              <a:t>/</a:t>
            </a:r>
            <a:r>
              <a:rPr lang="ja-JP" altLang="en-US" smtClean="0"/>
              <a:t>　</a:t>
            </a:r>
            <a:r>
              <a:rPr lang="en-US" altLang="ja-JP" smtClean="0"/>
              <a:t> </a:t>
            </a:r>
            <a:r>
              <a:rPr lang="ja-JP" altLang="en-US" smtClean="0"/>
              <a:t>ラメズ・ナム</a:t>
            </a:r>
            <a:r>
              <a:rPr lang="en-US" altLang="ja-JP" smtClean="0"/>
              <a:t/>
            </a:r>
            <a:br>
              <a:rPr lang="en-US" altLang="ja-JP" smtClean="0"/>
            </a:br>
            <a:r>
              <a:rPr lang="ja-JP" altLang="en-US" sz="2000" smtClean="0"/>
              <a:t>バイオとサイボーグ技術がひらく</a:t>
            </a:r>
            <a:r>
              <a:rPr lang="en-US" altLang="ja-JP" sz="2000" smtClean="0"/>
              <a:t/>
            </a:r>
            <a:br>
              <a:rPr lang="en-US" altLang="ja-JP" sz="2000" smtClean="0"/>
            </a:br>
            <a:r>
              <a:rPr lang="ja-JP" altLang="en-US" sz="2000" smtClean="0"/>
              <a:t>衝撃の未来社会</a:t>
            </a:r>
            <a:endParaRPr lang="ja-JP" altLang="en-US" smtClean="0"/>
          </a:p>
        </p:txBody>
      </p:sp>
      <p:pic>
        <p:nvPicPr>
          <p:cNvPr id="88067" name="コンテンツ プレースホルダ 4" descr="51F4BMXQFFL__SS400_.jpg"/>
          <p:cNvPicPr>
            <a:picLocks noGrp="1" noChangeAspect="1"/>
          </p:cNvPicPr>
          <p:nvPr>
            <p:ph sz="half" idx="1"/>
          </p:nvPr>
        </p:nvPicPr>
        <p:blipFill>
          <a:blip r:embed="rId3" cstate="print"/>
          <a:srcRect/>
          <a:stretch>
            <a:fillRect/>
          </a:stretch>
        </p:blipFill>
        <p:spPr>
          <a:xfrm>
            <a:off x="571500" y="1957388"/>
            <a:ext cx="3810000" cy="3810000"/>
          </a:xfrm>
        </p:spPr>
      </p:pic>
      <p:sp>
        <p:nvSpPr>
          <p:cNvPr id="88068" name="コンテンツ プレースホルダ 3"/>
          <p:cNvSpPr>
            <a:spLocks noGrp="1"/>
          </p:cNvSpPr>
          <p:nvPr>
            <p:ph sz="half" idx="2"/>
          </p:nvPr>
        </p:nvSpPr>
        <p:spPr/>
        <p:txBody>
          <a:bodyPr/>
          <a:lstStyle/>
          <a:p>
            <a:pPr eaLnBrk="1" hangingPunct="1"/>
            <a:r>
              <a:rPr lang="ja-JP" altLang="en-US" smtClean="0"/>
              <a:t>著者はマイクロソフトでインターネットエクスプローラとアウトルックを開発した技術者</a:t>
            </a:r>
            <a:endParaRPr lang="en-US" altLang="ja-JP" smtClean="0"/>
          </a:p>
          <a:p>
            <a:pPr eaLnBrk="1" hangingPunct="1"/>
            <a:r>
              <a:rPr lang="ja-JP" altLang="en-US" smtClean="0"/>
              <a:t>サイボーグ技術の最先端はどうなっているか</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タイトル 1"/>
          <p:cNvSpPr>
            <a:spLocks noGrp="1"/>
          </p:cNvSpPr>
          <p:nvPr>
            <p:ph type="title"/>
          </p:nvPr>
        </p:nvSpPr>
        <p:spPr/>
        <p:txBody>
          <a:bodyPr/>
          <a:lstStyle/>
          <a:p>
            <a:pPr eaLnBrk="1" hangingPunct="1"/>
            <a:r>
              <a:rPr lang="ja-JP" altLang="en-US" smtClean="0"/>
              <a:t>視界良好 </a:t>
            </a:r>
            <a:r>
              <a:rPr lang="en-US" altLang="ja-JP" smtClean="0"/>
              <a:t>/ </a:t>
            </a:r>
            <a:r>
              <a:rPr lang="ja-JP" altLang="en-US" smtClean="0"/>
              <a:t>河野泰弘</a:t>
            </a:r>
          </a:p>
        </p:txBody>
      </p:sp>
      <p:pic>
        <p:nvPicPr>
          <p:cNvPr id="89091" name="コンテンツ プレースホルダ 4" descr="41EA5DMyH8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89092" name="コンテンツ プレースホルダ 3"/>
          <p:cNvSpPr>
            <a:spLocks noGrp="1"/>
          </p:cNvSpPr>
          <p:nvPr>
            <p:ph sz="half" idx="2"/>
          </p:nvPr>
        </p:nvSpPr>
        <p:spPr/>
        <p:txBody>
          <a:bodyPr/>
          <a:lstStyle/>
          <a:p>
            <a:pPr eaLnBrk="1" hangingPunct="1"/>
            <a:r>
              <a:rPr lang="ja-JP" altLang="en-US" smtClean="0"/>
              <a:t>先天性全盲である著者が、聴覚、触覚、嗅覚をフル稼働させて、どのように世界を認識しているかを書いた本。</a:t>
            </a:r>
            <a:endParaRPr lang="en-US" altLang="ja-JP" smtClean="0"/>
          </a:p>
          <a:p>
            <a:pPr eaLnBrk="1" hangingPunct="1"/>
            <a:endParaRPr lang="en-US" altLang="ja-JP" smtClean="0"/>
          </a:p>
          <a:p>
            <a:pPr eaLnBrk="1" hangingPunct="1"/>
            <a:r>
              <a:rPr lang="ja-JP" altLang="en-US" smtClean="0"/>
              <a:t>「私は毎晩夢を見ます」</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タイトル 1"/>
          <p:cNvSpPr>
            <a:spLocks noGrp="1"/>
          </p:cNvSpPr>
          <p:nvPr>
            <p:ph type="title"/>
          </p:nvPr>
        </p:nvSpPr>
        <p:spPr/>
        <p:txBody>
          <a:bodyPr/>
          <a:lstStyle/>
          <a:p>
            <a:pPr eaLnBrk="1" hangingPunct="1"/>
            <a:r>
              <a:rPr lang="ja-JP" altLang="en-US" smtClean="0"/>
              <a:t>真鶴 </a:t>
            </a:r>
            <a:r>
              <a:rPr lang="en-US" altLang="ja-JP" smtClean="0"/>
              <a:t>/ </a:t>
            </a:r>
            <a:r>
              <a:rPr lang="ja-JP" altLang="en-US" smtClean="0"/>
              <a:t>川上弘美</a:t>
            </a:r>
          </a:p>
        </p:txBody>
      </p:sp>
      <p:pic>
        <p:nvPicPr>
          <p:cNvPr id="90115" name="コンテンツ プレースホルダ 5" descr="41T1SRQ0LiL__SS500_.jpg"/>
          <p:cNvPicPr>
            <a:picLocks noGrp="1" noChangeAspect="1"/>
          </p:cNvPicPr>
          <p:nvPr>
            <p:ph sz="half" idx="1"/>
          </p:nvPr>
        </p:nvPicPr>
        <p:blipFill>
          <a:blip r:embed="rId3" cstate="print"/>
          <a:srcRect/>
          <a:stretch>
            <a:fillRect/>
          </a:stretch>
        </p:blipFill>
        <p:spPr>
          <a:xfrm>
            <a:off x="0" y="1714500"/>
            <a:ext cx="4038600" cy="4038600"/>
          </a:xfrm>
        </p:spPr>
      </p:pic>
      <p:sp>
        <p:nvSpPr>
          <p:cNvPr id="82948" name="コンテンツ プレースホルダ 3"/>
          <p:cNvSpPr>
            <a:spLocks noGrp="1"/>
          </p:cNvSpPr>
          <p:nvPr>
            <p:ph sz="half" idx="2"/>
          </p:nvPr>
        </p:nvSpPr>
        <p:spPr>
          <a:xfrm>
            <a:off x="3714750" y="1600200"/>
            <a:ext cx="5429250" cy="4525963"/>
          </a:xfrm>
        </p:spPr>
        <p:txBody>
          <a:bodyPr rtlCol="0">
            <a:normAutofit fontScale="92500" lnSpcReduction="10000"/>
          </a:bodyPr>
          <a:lstStyle/>
          <a:p>
            <a:pPr eaLnBrk="1" fontAlgn="auto" hangingPunct="1">
              <a:spcAft>
                <a:spcPts val="0"/>
              </a:spcAft>
              <a:buFont typeface="Arial" pitchFamily="34" charset="0"/>
              <a:buChar char="•"/>
              <a:defRPr/>
            </a:pPr>
            <a:r>
              <a:rPr lang="ja-JP" altLang="en-US" smtClean="0"/>
              <a:t>「歩いていると、ついてくるものがあった。</a:t>
            </a:r>
            <a:br>
              <a:rPr lang="ja-JP" altLang="en-US" smtClean="0"/>
            </a:br>
            <a:r>
              <a:rPr lang="ja-JP" altLang="en-US" smtClean="0"/>
              <a:t>まだ遠いので、女なのか、男なのか、わからない。どちらでもいい。かまわず歩きつづけた。」</a:t>
            </a:r>
            <a:endParaRPr lang="en-US" altLang="ja-JP" smtClean="0"/>
          </a:p>
          <a:p>
            <a:pPr eaLnBrk="1" fontAlgn="auto" hangingPunct="1">
              <a:spcAft>
                <a:spcPts val="0"/>
              </a:spcAft>
              <a:buFont typeface="Arial" pitchFamily="34" charset="0"/>
              <a:buChar char="•"/>
              <a:defRPr/>
            </a:pPr>
            <a:r>
              <a:rPr lang="ja-JP" altLang="en-US" smtClean="0"/>
              <a:t>「真鶴、はじめて。百が笑う。わたしも、こないだが、はじめて。一緒に笑う。岬の突端で突然空が広くなり、遥か下に海をのぞんだおりの、頬を耳を風がなぶったときの感触をいちじに思い出した。」</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タイトル 1"/>
          <p:cNvSpPr>
            <a:spLocks noGrp="1"/>
          </p:cNvSpPr>
          <p:nvPr>
            <p:ph type="title"/>
          </p:nvPr>
        </p:nvSpPr>
        <p:spPr/>
        <p:txBody>
          <a:bodyPr/>
          <a:lstStyle/>
          <a:p>
            <a:pPr eaLnBrk="1" hangingPunct="1"/>
            <a:r>
              <a:rPr lang="ja-JP" altLang="en-US" smtClean="0"/>
              <a:t>悪人　</a:t>
            </a:r>
            <a:r>
              <a:rPr lang="en-US" altLang="ja-JP" smtClean="0"/>
              <a:t>/ </a:t>
            </a:r>
            <a:r>
              <a:rPr lang="ja-JP" altLang="en-US" smtClean="0"/>
              <a:t>吉田修一</a:t>
            </a:r>
          </a:p>
        </p:txBody>
      </p:sp>
      <p:pic>
        <p:nvPicPr>
          <p:cNvPr id="91139" name="コンテンツ プレースホルダ 4" descr="413k6B0uV7L__SS500_.jpg"/>
          <p:cNvPicPr>
            <a:picLocks noGrp="1" noChangeAspect="1"/>
          </p:cNvPicPr>
          <p:nvPr>
            <p:ph sz="half" idx="1"/>
          </p:nvPr>
        </p:nvPicPr>
        <p:blipFill>
          <a:blip r:embed="rId3" cstate="print"/>
          <a:srcRect/>
          <a:stretch>
            <a:fillRect/>
          </a:stretch>
        </p:blipFill>
        <p:spPr>
          <a:xfrm>
            <a:off x="457200" y="1843088"/>
            <a:ext cx="4038600" cy="4038600"/>
          </a:xfrm>
        </p:spPr>
      </p:pic>
      <p:sp>
        <p:nvSpPr>
          <p:cNvPr id="91140" name="コンテンツ プレースホルダ 3"/>
          <p:cNvSpPr>
            <a:spLocks noGrp="1"/>
          </p:cNvSpPr>
          <p:nvPr>
            <p:ph sz="half" idx="2"/>
          </p:nvPr>
        </p:nvSpPr>
        <p:spPr/>
        <p:txBody>
          <a:bodyPr/>
          <a:lstStyle/>
          <a:p>
            <a:pPr eaLnBrk="1" hangingPunct="1"/>
            <a:r>
              <a:rPr lang="ja-JP" altLang="en-US" smtClean="0"/>
              <a:t>ある殺人事件をめぐる加害者、被害者の群像劇。傑作長編。</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mtClean="0"/>
              <a:t>読書の未来</a:t>
            </a:r>
            <a:r>
              <a:rPr lang="en-US" altLang="ja-JP" smtClean="0"/>
              <a:t/>
            </a:r>
            <a:br>
              <a:rPr lang="en-US" altLang="ja-JP" smtClean="0"/>
            </a:br>
            <a:r>
              <a:rPr lang="ja-JP" altLang="en-US" smtClean="0"/>
              <a:t>読書スタイルが変わる？</a:t>
            </a:r>
          </a:p>
        </p:txBody>
      </p:sp>
      <p:sp>
        <p:nvSpPr>
          <p:cNvPr id="86019" name="コンテンツ プレースホルダ 2"/>
          <p:cNvSpPr>
            <a:spLocks noGrp="1"/>
          </p:cNvSpPr>
          <p:nvPr>
            <p:ph sz="half" idx="1"/>
          </p:nvPr>
        </p:nvSpPr>
        <p:spPr/>
        <p:txBody>
          <a:bodyPr rtlCol="0">
            <a:normAutofit fontScale="92500" lnSpcReduction="10000"/>
          </a:bodyPr>
          <a:lstStyle/>
          <a:p>
            <a:pPr eaLnBrk="1" fontAlgn="auto" hangingPunct="1">
              <a:spcAft>
                <a:spcPts val="0"/>
              </a:spcAft>
              <a:buFont typeface="Arial" pitchFamily="34" charset="0"/>
              <a:buChar char="•"/>
              <a:defRPr/>
            </a:pPr>
            <a:r>
              <a:rPr lang="ja-JP" altLang="en-US" smtClean="0"/>
              <a:t>携帯小説</a:t>
            </a:r>
            <a:endParaRPr lang="en-US" altLang="ja-JP" smtClean="0"/>
          </a:p>
          <a:p>
            <a:pPr eaLnBrk="1" fontAlgn="auto" hangingPunct="1">
              <a:spcAft>
                <a:spcPts val="0"/>
              </a:spcAft>
              <a:buFont typeface="Arial" pitchFamily="34" charset="0"/>
              <a:buChar char="•"/>
              <a:defRPr/>
            </a:pPr>
            <a:r>
              <a:rPr lang="ja-JP" altLang="en-US" smtClean="0"/>
              <a:t>ブログ出版</a:t>
            </a:r>
            <a:endParaRPr lang="en-US" altLang="ja-JP" smtClean="0"/>
          </a:p>
          <a:p>
            <a:pPr eaLnBrk="1" fontAlgn="auto" hangingPunct="1">
              <a:spcAft>
                <a:spcPts val="0"/>
              </a:spcAft>
              <a:buFont typeface="Arial" pitchFamily="34" charset="0"/>
              <a:buChar char="•"/>
              <a:defRPr/>
            </a:pPr>
            <a:r>
              <a:rPr lang="ja-JP" altLang="en-US" smtClean="0"/>
              <a:t>電子書籍</a:t>
            </a:r>
            <a:endParaRPr lang="en-US" altLang="ja-JP" smtClean="0"/>
          </a:p>
          <a:p>
            <a:pPr eaLnBrk="1" fontAlgn="auto" hangingPunct="1">
              <a:spcAft>
                <a:spcPts val="0"/>
              </a:spcAft>
              <a:buFont typeface="Arial" pitchFamily="34" charset="0"/>
              <a:buChar char="•"/>
              <a:defRPr/>
            </a:pPr>
            <a:r>
              <a:rPr lang="ja-JP" altLang="en-US" smtClean="0"/>
              <a:t>読書端末</a:t>
            </a:r>
            <a:endParaRPr lang="en-US" altLang="ja-JP" smtClean="0"/>
          </a:p>
          <a:p>
            <a:pPr eaLnBrk="1" fontAlgn="auto" hangingPunct="1">
              <a:spcAft>
                <a:spcPts val="0"/>
              </a:spcAft>
              <a:buFont typeface="Arial" pitchFamily="34" charset="0"/>
              <a:buChar char="•"/>
              <a:defRPr/>
            </a:pPr>
            <a:r>
              <a:rPr lang="ja-JP" altLang="en-US" smtClean="0"/>
              <a:t>電子ペーパー</a:t>
            </a:r>
            <a:endParaRPr lang="en-US" altLang="ja-JP" smtClean="0"/>
          </a:p>
          <a:p>
            <a:pPr eaLnBrk="1" fontAlgn="auto" hangingPunct="1">
              <a:spcAft>
                <a:spcPts val="0"/>
              </a:spcAft>
              <a:buFont typeface="Arial" pitchFamily="34" charset="0"/>
              <a:buChar char="•"/>
              <a:defRPr/>
            </a:pPr>
            <a:r>
              <a:rPr lang="ja-JP" altLang="en-US" smtClean="0"/>
              <a:t>仮想空間</a:t>
            </a:r>
            <a:endParaRPr lang="en-US" altLang="ja-JP" smtClean="0"/>
          </a:p>
          <a:p>
            <a:pPr eaLnBrk="1" fontAlgn="auto" hangingPunct="1">
              <a:spcAft>
                <a:spcPts val="0"/>
              </a:spcAft>
              <a:buFont typeface="Arial" pitchFamily="34" charset="0"/>
              <a:buChar char="•"/>
              <a:defRPr/>
            </a:pPr>
            <a:r>
              <a:rPr lang="ja-JP" altLang="en-US" smtClean="0"/>
              <a:t>自動翻訳</a:t>
            </a:r>
            <a:endParaRPr lang="en-US" altLang="ja-JP" smtClean="0"/>
          </a:p>
          <a:p>
            <a:pPr eaLnBrk="1" fontAlgn="auto" hangingPunct="1">
              <a:spcAft>
                <a:spcPts val="0"/>
              </a:spcAft>
              <a:buFont typeface="Arial" pitchFamily="34" charset="0"/>
              <a:buChar char="•"/>
              <a:defRPr/>
            </a:pPr>
            <a:r>
              <a:rPr lang="ja-JP" altLang="en-US" smtClean="0"/>
              <a:t>自動創作</a:t>
            </a:r>
            <a:endParaRPr lang="en-US" altLang="ja-JP" smtClean="0"/>
          </a:p>
          <a:p>
            <a:pPr eaLnBrk="1" fontAlgn="auto" hangingPunct="1">
              <a:spcAft>
                <a:spcPts val="0"/>
              </a:spcAft>
              <a:buFont typeface="Arial" pitchFamily="34" charset="0"/>
              <a:buChar char="•"/>
              <a:defRPr/>
            </a:pPr>
            <a:endParaRPr lang="en-US" altLang="ja-JP" smtClean="0"/>
          </a:p>
          <a:p>
            <a:pPr eaLnBrk="1" fontAlgn="auto" hangingPunct="1">
              <a:spcAft>
                <a:spcPts val="0"/>
              </a:spcAft>
              <a:buFont typeface="Arial" pitchFamily="34" charset="0"/>
              <a:buChar char="•"/>
              <a:defRPr/>
            </a:pPr>
            <a:r>
              <a:rPr lang="ja-JP" altLang="en-US" smtClean="0"/>
              <a:t>読み手と書き手の融合</a:t>
            </a:r>
            <a:endParaRPr lang="en-US" altLang="ja-JP" smtClean="0"/>
          </a:p>
          <a:p>
            <a:pPr eaLnBrk="1" fontAlgn="auto" hangingPunct="1">
              <a:spcAft>
                <a:spcPts val="0"/>
              </a:spcAft>
              <a:buFont typeface="Arial" pitchFamily="34" charset="0"/>
              <a:buChar char="•"/>
              <a:defRPr/>
            </a:pPr>
            <a:endParaRPr lang="en-US" altLang="ja-JP" smtClean="0"/>
          </a:p>
          <a:p>
            <a:pPr eaLnBrk="1" fontAlgn="auto" hangingPunct="1">
              <a:spcAft>
                <a:spcPts val="0"/>
              </a:spcAft>
              <a:buFont typeface="Arial" pitchFamily="34" charset="0"/>
              <a:buChar char="•"/>
              <a:defRPr/>
            </a:pPr>
            <a:endParaRPr lang="en-US" altLang="ja-JP" smtClean="0"/>
          </a:p>
          <a:p>
            <a:pPr eaLnBrk="1" fontAlgn="auto" hangingPunct="1">
              <a:spcAft>
                <a:spcPts val="0"/>
              </a:spcAft>
              <a:buFont typeface="Arial" charset="0"/>
              <a:buNone/>
              <a:defRPr/>
            </a:pPr>
            <a:endParaRPr lang="en-US" altLang="ja-JP" smtClean="0"/>
          </a:p>
          <a:p>
            <a:pPr eaLnBrk="1" fontAlgn="auto" hangingPunct="1">
              <a:spcAft>
                <a:spcPts val="0"/>
              </a:spcAft>
              <a:buFont typeface="Arial" pitchFamily="34" charset="0"/>
              <a:buChar char="•"/>
              <a:defRPr/>
            </a:pPr>
            <a:endParaRPr lang="ja-JP" altLang="en-US" smtClean="0"/>
          </a:p>
        </p:txBody>
      </p:sp>
      <p:pic>
        <p:nvPicPr>
          <p:cNvPr id="92164" name="コンテンツ プレースホルダ 3" descr="yu_kindleF.jpg"/>
          <p:cNvPicPr>
            <a:picLocks noGrp="1" noChangeAspect="1"/>
          </p:cNvPicPr>
          <p:nvPr>
            <p:ph sz="half" idx="2"/>
          </p:nvPr>
        </p:nvPicPr>
        <p:blipFill>
          <a:blip r:embed="rId3" cstate="print"/>
          <a:srcRect/>
          <a:stretch>
            <a:fillRect/>
          </a:stretch>
        </p:blipFill>
        <p:spPr>
          <a:xfrm>
            <a:off x="4929188" y="1714500"/>
            <a:ext cx="3249612" cy="45878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smtClean="0"/>
              <a:t>スケールフリーネットワーク？</a:t>
            </a:r>
          </a:p>
        </p:txBody>
      </p:sp>
      <p:sp>
        <p:nvSpPr>
          <p:cNvPr id="9219" name="Rectangle 3"/>
          <p:cNvSpPr>
            <a:spLocks noGrp="1" noChangeArrowheads="1"/>
          </p:cNvSpPr>
          <p:nvPr>
            <p:ph type="body" sz="half" idx="1"/>
          </p:nvPr>
        </p:nvSpPr>
        <p:spPr/>
        <p:txBody>
          <a:bodyPr/>
          <a:lstStyle/>
          <a:p>
            <a:pPr eaLnBrk="1" hangingPunct="1"/>
            <a:r>
              <a:rPr lang="ja-JP" altLang="en-US" sz="2800" smtClean="0"/>
              <a:t>Ｗｅｂ上にみつかるうまい定義</a:t>
            </a:r>
          </a:p>
          <a:p>
            <a:pPr eaLnBrk="1" hangingPunct="1"/>
            <a:r>
              <a:rPr lang="en-US" altLang="ja-JP" sz="1400" smtClean="0">
                <a:hlinkClick r:id="rId3"/>
              </a:rPr>
              <a:t>http://d.hatena.ne.jp/keyword/%A5%B9%A5%B1%A1%BC%A5%EB%A5%D5%A5%EA%A1%BC%A5%CD%A5%C3%A5%C8%A5%EF%A1%BC%A5%AF</a:t>
            </a:r>
            <a:endParaRPr lang="en-US" altLang="ja-JP" sz="1400" smtClean="0"/>
          </a:p>
          <a:p>
            <a:pPr eaLnBrk="1" hangingPunct="1"/>
            <a:r>
              <a:rPr lang="ja-JP" altLang="en-US" sz="2000" smtClean="0"/>
              <a:t>ランダムネットワークとの違い</a:t>
            </a:r>
          </a:p>
        </p:txBody>
      </p:sp>
      <p:pic>
        <p:nvPicPr>
          <p:cNvPr id="9220" name="Picture 4" descr="scalefree"/>
          <p:cNvPicPr>
            <a:picLocks noGrp="1" noChangeAspect="1" noChangeArrowheads="1"/>
          </p:cNvPicPr>
          <p:nvPr>
            <p:ph sz="half" idx="2"/>
          </p:nvPr>
        </p:nvPicPr>
        <p:blipFill>
          <a:blip r:embed="rId4" cstate="print"/>
          <a:srcRect/>
          <a:stretch>
            <a:fillRect/>
          </a:stretch>
        </p:blipFill>
        <p:spPr>
          <a:xfrm>
            <a:off x="2124075" y="3933825"/>
            <a:ext cx="5400675" cy="2632075"/>
          </a:xfrm>
          <a:noFill/>
        </p:spPr>
      </p:pic>
      <p:pic>
        <p:nvPicPr>
          <p:cNvPr id="9221" name="図 4" descr="mixiGraph.png"/>
          <p:cNvPicPr>
            <a:picLocks noChangeAspect="1"/>
          </p:cNvPicPr>
          <p:nvPr/>
        </p:nvPicPr>
        <p:blipFill>
          <a:blip r:embed="rId5" cstate="print"/>
          <a:srcRect/>
          <a:stretch>
            <a:fillRect/>
          </a:stretch>
        </p:blipFill>
        <p:spPr bwMode="auto">
          <a:xfrm>
            <a:off x="4857750" y="1500188"/>
            <a:ext cx="2927350" cy="2300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タイトル 1"/>
          <p:cNvSpPr>
            <a:spLocks noGrp="1"/>
          </p:cNvSpPr>
          <p:nvPr>
            <p:ph type="title"/>
          </p:nvPr>
        </p:nvSpPr>
        <p:spPr/>
        <p:txBody>
          <a:bodyPr/>
          <a:lstStyle/>
          <a:p>
            <a:pPr eaLnBrk="1" hangingPunct="1"/>
            <a:r>
              <a:rPr lang="ja-JP" altLang="en-US" smtClean="0"/>
              <a:t>おわりに</a:t>
            </a:r>
          </a:p>
        </p:txBody>
      </p:sp>
      <p:sp>
        <p:nvSpPr>
          <p:cNvPr id="93187" name="コンテンツ プレースホルダ 2"/>
          <p:cNvSpPr>
            <a:spLocks noGrp="1"/>
          </p:cNvSpPr>
          <p:nvPr>
            <p:ph sz="half" idx="1"/>
          </p:nvPr>
        </p:nvSpPr>
        <p:spPr/>
        <p:txBody>
          <a:bodyPr/>
          <a:lstStyle/>
          <a:p>
            <a:pPr eaLnBrk="1" hangingPunct="1"/>
            <a:endParaRPr lang="ja-JP" altLang="en-US" smtClean="0"/>
          </a:p>
        </p:txBody>
      </p:sp>
      <p:sp>
        <p:nvSpPr>
          <p:cNvPr id="93188" name="コンテンツ プレースホルダ 3"/>
          <p:cNvSpPr>
            <a:spLocks noGrp="1"/>
          </p:cNvSpPr>
          <p:nvPr>
            <p:ph sz="half" idx="2"/>
          </p:nvPr>
        </p:nvSpPr>
        <p:spPr/>
        <p:txBody>
          <a:bodyPr/>
          <a:lstStyle/>
          <a:p>
            <a:pPr eaLnBrk="1" hangingPunct="1"/>
            <a:endParaRPr lang="ja-JP" alt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r>
              <a:rPr lang="ja-JP" altLang="en-US" smtClean="0"/>
              <a:t>情報って何？</a:t>
            </a:r>
          </a:p>
        </p:txBody>
      </p:sp>
      <p:sp>
        <p:nvSpPr>
          <p:cNvPr id="36867" name="コンテンツ プレースホルダ 2"/>
          <p:cNvSpPr>
            <a:spLocks noGrp="1"/>
          </p:cNvSpPr>
          <p:nvPr>
            <p:ph idx="1"/>
          </p:nvPr>
        </p:nvSpPr>
        <p:spPr/>
        <p:txBody>
          <a:bodyPr/>
          <a:lstStyle/>
          <a:p>
            <a:endParaRPr lang="ja-JP" alt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endParaRPr lang="ja-JP" altLang="en-US" smtClean="0"/>
          </a:p>
        </p:txBody>
      </p:sp>
      <p:pic>
        <p:nvPicPr>
          <p:cNvPr id="37891" name="コンテンツ プレースホルダ 3" descr="31565221.jpg"/>
          <p:cNvPicPr>
            <a:picLocks noGrp="1" noChangeAspect="1"/>
          </p:cNvPicPr>
          <p:nvPr>
            <p:ph idx="1"/>
          </p:nvPr>
        </p:nvPicPr>
        <p:blipFill>
          <a:blip r:embed="rId3" cstate="print"/>
          <a:srcRect/>
          <a:stretch>
            <a:fillRect/>
          </a:stretch>
        </p:blipFill>
        <p:spPr>
          <a:xfrm>
            <a:off x="214313" y="1071563"/>
            <a:ext cx="2273300" cy="3175000"/>
          </a:xfrm>
        </p:spPr>
      </p:pic>
      <p:pic>
        <p:nvPicPr>
          <p:cNvPr id="37892" name="図 4" descr="31506089.jpg"/>
          <p:cNvPicPr>
            <a:picLocks noChangeAspect="1"/>
          </p:cNvPicPr>
          <p:nvPr/>
        </p:nvPicPr>
        <p:blipFill>
          <a:blip r:embed="rId4" cstate="print"/>
          <a:srcRect/>
          <a:stretch>
            <a:fillRect/>
          </a:stretch>
        </p:blipFill>
        <p:spPr bwMode="auto">
          <a:xfrm>
            <a:off x="2643188" y="428625"/>
            <a:ext cx="2928937" cy="4137025"/>
          </a:xfrm>
          <a:prstGeom prst="rect">
            <a:avLst/>
          </a:prstGeom>
          <a:noFill/>
          <a:ln w="9525">
            <a:noFill/>
            <a:miter lim="800000"/>
            <a:headEnd/>
            <a:tailEnd/>
          </a:ln>
        </p:spPr>
      </p:pic>
      <p:pic>
        <p:nvPicPr>
          <p:cNvPr id="37893" name="図 5" descr="41ur2y4fdYL__SL500_AA240_.jpg"/>
          <p:cNvPicPr>
            <a:picLocks noChangeAspect="1"/>
          </p:cNvPicPr>
          <p:nvPr/>
        </p:nvPicPr>
        <p:blipFill>
          <a:blip r:embed="rId5" cstate="print"/>
          <a:srcRect/>
          <a:stretch>
            <a:fillRect/>
          </a:stretch>
        </p:blipFill>
        <p:spPr bwMode="auto">
          <a:xfrm>
            <a:off x="5500688" y="1357313"/>
            <a:ext cx="2286000" cy="2286000"/>
          </a:xfrm>
          <a:prstGeom prst="rect">
            <a:avLst/>
          </a:prstGeom>
          <a:noFill/>
          <a:ln w="9525">
            <a:noFill/>
            <a:miter lim="800000"/>
            <a:headEnd/>
            <a:tailEnd/>
          </a:ln>
        </p:spPr>
      </p:pic>
      <p:pic>
        <p:nvPicPr>
          <p:cNvPr id="37894" name="図 6" descr="51REEMCM0YL__SL500_AA240_.jpg"/>
          <p:cNvPicPr>
            <a:picLocks noChangeAspect="1"/>
          </p:cNvPicPr>
          <p:nvPr/>
        </p:nvPicPr>
        <p:blipFill>
          <a:blip r:embed="rId6" cstate="print"/>
          <a:srcRect/>
          <a:stretch>
            <a:fillRect/>
          </a:stretch>
        </p:blipFill>
        <p:spPr bwMode="auto">
          <a:xfrm>
            <a:off x="7072313" y="3143250"/>
            <a:ext cx="2286000" cy="2286000"/>
          </a:xfrm>
          <a:prstGeom prst="rect">
            <a:avLst/>
          </a:prstGeom>
          <a:noFill/>
          <a:ln w="9525">
            <a:noFill/>
            <a:miter lim="800000"/>
            <a:headEnd/>
            <a:tailEnd/>
          </a:ln>
        </p:spPr>
      </p:pic>
      <p:pic>
        <p:nvPicPr>
          <p:cNvPr id="37895" name="図 7" descr="512BQDhV3X4L__SL500_AA240_.jpg"/>
          <p:cNvPicPr>
            <a:picLocks noChangeAspect="1"/>
          </p:cNvPicPr>
          <p:nvPr/>
        </p:nvPicPr>
        <p:blipFill>
          <a:blip r:embed="rId7" cstate="print"/>
          <a:srcRect/>
          <a:stretch>
            <a:fillRect/>
          </a:stretch>
        </p:blipFill>
        <p:spPr bwMode="auto">
          <a:xfrm>
            <a:off x="4714875" y="4286250"/>
            <a:ext cx="2286000" cy="2286000"/>
          </a:xfrm>
          <a:prstGeom prst="rect">
            <a:avLst/>
          </a:prstGeom>
          <a:noFill/>
          <a:ln w="9525">
            <a:noFill/>
            <a:miter lim="800000"/>
            <a:headEnd/>
            <a:tailEnd/>
          </a:ln>
        </p:spPr>
      </p:pic>
      <p:pic>
        <p:nvPicPr>
          <p:cNvPr id="37896" name="図 8" descr="4794214642_09__OU09_PE0_SCMZZZZZZZ_.jpg"/>
          <p:cNvPicPr>
            <a:picLocks noChangeAspect="1"/>
          </p:cNvPicPr>
          <p:nvPr/>
        </p:nvPicPr>
        <p:blipFill>
          <a:blip r:embed="rId8" cstate="print"/>
          <a:srcRect/>
          <a:stretch>
            <a:fillRect/>
          </a:stretch>
        </p:blipFill>
        <p:spPr bwMode="auto">
          <a:xfrm>
            <a:off x="0" y="5181600"/>
            <a:ext cx="1152525" cy="1676400"/>
          </a:xfrm>
          <a:prstGeom prst="rect">
            <a:avLst/>
          </a:prstGeom>
          <a:noFill/>
          <a:ln w="9525">
            <a:noFill/>
            <a:miter lim="800000"/>
            <a:headEnd/>
            <a:tailEnd/>
          </a:ln>
        </p:spPr>
      </p:pic>
      <p:pic>
        <p:nvPicPr>
          <p:cNvPr id="37897" name="図 9" descr="4794214650_09__OU09_PE0_SCMZZZZZZZ_.jpg"/>
          <p:cNvPicPr>
            <a:picLocks noChangeAspect="1"/>
          </p:cNvPicPr>
          <p:nvPr/>
        </p:nvPicPr>
        <p:blipFill>
          <a:blip r:embed="rId9" cstate="print"/>
          <a:srcRect/>
          <a:stretch>
            <a:fillRect/>
          </a:stretch>
        </p:blipFill>
        <p:spPr bwMode="auto">
          <a:xfrm>
            <a:off x="7786688" y="1571625"/>
            <a:ext cx="1152525" cy="1676400"/>
          </a:xfrm>
          <a:prstGeom prst="rect">
            <a:avLst/>
          </a:prstGeom>
          <a:noFill/>
          <a:ln w="9525">
            <a:noFill/>
            <a:miter lim="800000"/>
            <a:headEnd/>
            <a:tailEnd/>
          </a:ln>
        </p:spPr>
      </p:pic>
      <p:pic>
        <p:nvPicPr>
          <p:cNvPr id="37898" name="図 10" descr="41oiEWS5OL__SS500_.jpg"/>
          <p:cNvPicPr>
            <a:picLocks noChangeAspect="1"/>
          </p:cNvPicPr>
          <p:nvPr/>
        </p:nvPicPr>
        <p:blipFill>
          <a:blip r:embed="rId10" cstate="print"/>
          <a:srcRect/>
          <a:stretch>
            <a:fillRect/>
          </a:stretch>
        </p:blipFill>
        <p:spPr bwMode="auto">
          <a:xfrm>
            <a:off x="1214438" y="4905375"/>
            <a:ext cx="1952625" cy="1952625"/>
          </a:xfrm>
          <a:prstGeom prst="rect">
            <a:avLst/>
          </a:prstGeom>
          <a:noFill/>
          <a:ln w="9525">
            <a:noFill/>
            <a:miter lim="800000"/>
            <a:headEnd/>
            <a:tailEnd/>
          </a:ln>
        </p:spPr>
      </p:pic>
      <p:pic>
        <p:nvPicPr>
          <p:cNvPr id="37899" name="図 11" descr="51AYFuzmOoL__SS500_.jpg"/>
          <p:cNvPicPr>
            <a:picLocks noChangeAspect="1"/>
          </p:cNvPicPr>
          <p:nvPr/>
        </p:nvPicPr>
        <p:blipFill>
          <a:blip r:embed="rId11" cstate="print"/>
          <a:srcRect/>
          <a:stretch>
            <a:fillRect/>
          </a:stretch>
        </p:blipFill>
        <p:spPr bwMode="auto">
          <a:xfrm>
            <a:off x="2714625" y="4762500"/>
            <a:ext cx="2095500" cy="2095500"/>
          </a:xfrm>
          <a:prstGeom prst="rect">
            <a:avLst/>
          </a:prstGeom>
          <a:noFill/>
          <a:ln w="9525">
            <a:noFill/>
            <a:miter lim="800000"/>
            <a:headEnd/>
            <a:tailEnd/>
          </a:ln>
        </p:spPr>
      </p:pic>
      <p:pic>
        <p:nvPicPr>
          <p:cNvPr id="37900" name="図 12" descr="32038355.jpg"/>
          <p:cNvPicPr>
            <a:picLocks noChangeAspect="1"/>
          </p:cNvPicPr>
          <p:nvPr/>
        </p:nvPicPr>
        <p:blipFill>
          <a:blip r:embed="rId12" cstate="print"/>
          <a:srcRect/>
          <a:stretch>
            <a:fillRect/>
          </a:stretch>
        </p:blipFill>
        <p:spPr bwMode="auto">
          <a:xfrm>
            <a:off x="6643688" y="4683125"/>
            <a:ext cx="1465262" cy="2174875"/>
          </a:xfrm>
          <a:prstGeom prst="rect">
            <a:avLst/>
          </a:prstGeom>
          <a:noFill/>
          <a:ln w="9525">
            <a:noFill/>
            <a:miter lim="800000"/>
            <a:headEnd/>
            <a:tailEnd/>
          </a:ln>
        </p:spPr>
      </p:pic>
      <p:pic>
        <p:nvPicPr>
          <p:cNvPr id="37901" name="図 13" descr="41TfDVOrR1L__SL500_AA240_.jpg"/>
          <p:cNvPicPr>
            <a:picLocks noChangeAspect="1"/>
          </p:cNvPicPr>
          <p:nvPr/>
        </p:nvPicPr>
        <p:blipFill>
          <a:blip r:embed="rId13" cstate="print"/>
          <a:srcRect/>
          <a:stretch>
            <a:fillRect/>
          </a:stretch>
        </p:blipFill>
        <p:spPr bwMode="auto">
          <a:xfrm>
            <a:off x="7358063" y="0"/>
            <a:ext cx="14287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3"/>
          <p:cNvSpPr>
            <a:spLocks noGrp="1"/>
          </p:cNvSpPr>
          <p:nvPr>
            <p:ph type="title"/>
          </p:nvPr>
        </p:nvSpPr>
        <p:spPr/>
        <p:txBody>
          <a:bodyPr/>
          <a:lstStyle/>
          <a:p>
            <a:pPr eaLnBrk="1" hangingPunct="1"/>
            <a:r>
              <a:rPr lang="en-US" altLang="ja-JP" b="1" smtClean="0"/>
              <a:t>+6℃ </a:t>
            </a:r>
            <a:r>
              <a:rPr lang="ja-JP" altLang="en-US" b="1" smtClean="0"/>
              <a:t>地球温暖化最悪のシナリオ </a:t>
            </a:r>
            <a:endParaRPr lang="ja-JP" altLang="en-US" smtClean="0"/>
          </a:p>
        </p:txBody>
      </p:sp>
      <p:pic>
        <p:nvPicPr>
          <p:cNvPr id="38915" name="コンテンツ プレースホルダ 6" descr="41oiEWS5OL__SS500_.jpg"/>
          <p:cNvPicPr>
            <a:picLocks noGrp="1" noChangeAspect="1"/>
          </p:cNvPicPr>
          <p:nvPr>
            <p:ph sz="half" idx="1"/>
          </p:nvPr>
        </p:nvPicPr>
        <p:blipFill>
          <a:blip r:embed="rId3" cstate="print"/>
          <a:srcRect/>
          <a:stretch>
            <a:fillRect/>
          </a:stretch>
        </p:blipFill>
        <p:spPr>
          <a:xfrm>
            <a:off x="0" y="1857375"/>
            <a:ext cx="4038600" cy="4038600"/>
          </a:xfrm>
        </p:spPr>
      </p:pic>
      <p:sp>
        <p:nvSpPr>
          <p:cNvPr id="38916" name="コンテンツ プレースホルダ 5"/>
          <p:cNvSpPr>
            <a:spLocks noGrp="1"/>
          </p:cNvSpPr>
          <p:nvPr>
            <p:ph sz="half" idx="2"/>
          </p:nvPr>
        </p:nvSpPr>
        <p:spPr>
          <a:xfrm>
            <a:off x="3429000" y="1214438"/>
            <a:ext cx="5286375" cy="5143500"/>
          </a:xfrm>
        </p:spPr>
        <p:txBody>
          <a:bodyPr>
            <a:normAutofit lnSpcReduction="10000"/>
          </a:bodyPr>
          <a:lstStyle/>
          <a:p>
            <a:pPr eaLnBrk="1" hangingPunct="1"/>
            <a:r>
              <a:rPr lang="en-US" altLang="ja-JP" smtClean="0"/>
              <a:t>+1℃ 2100</a:t>
            </a:r>
            <a:r>
              <a:rPr lang="ja-JP" altLang="en-US" smtClean="0"/>
              <a:t>年には地上の水の</a:t>
            </a:r>
            <a:r>
              <a:rPr lang="en-US" altLang="ja-JP" smtClean="0"/>
              <a:t>3</a:t>
            </a:r>
            <a:r>
              <a:rPr lang="ja-JP" altLang="en-US" smtClean="0"/>
              <a:t>分の</a:t>
            </a:r>
            <a:r>
              <a:rPr lang="en-US" altLang="ja-JP" smtClean="0"/>
              <a:t>1</a:t>
            </a:r>
            <a:r>
              <a:rPr lang="ja-JP" altLang="en-US" smtClean="0"/>
              <a:t>が失われる。</a:t>
            </a:r>
            <a:br>
              <a:rPr lang="ja-JP" altLang="en-US" smtClean="0"/>
            </a:br>
            <a:r>
              <a:rPr lang="en-US" altLang="ja-JP" smtClean="0"/>
              <a:t>+2℃ </a:t>
            </a:r>
            <a:r>
              <a:rPr lang="ja-JP" altLang="en-US" smtClean="0"/>
              <a:t>グリーンランドが融けだし、ロンドンの中心部が水に浸かる。</a:t>
            </a:r>
            <a:br>
              <a:rPr lang="ja-JP" altLang="en-US" smtClean="0"/>
            </a:br>
            <a:r>
              <a:rPr lang="en-US" altLang="ja-JP" smtClean="0"/>
              <a:t>+3℃ </a:t>
            </a:r>
            <a:r>
              <a:rPr lang="ja-JP" altLang="en-US" smtClean="0"/>
              <a:t>北極の氷は</a:t>
            </a:r>
            <a:r>
              <a:rPr lang="en-US" altLang="ja-JP" smtClean="0"/>
              <a:t>80%</a:t>
            </a:r>
            <a:r>
              <a:rPr lang="ja-JP" altLang="en-US" smtClean="0"/>
              <a:t>失われ、ニューヨークは浸水し、オランダは島に。</a:t>
            </a:r>
            <a:br>
              <a:rPr lang="ja-JP" altLang="en-US" smtClean="0"/>
            </a:br>
            <a:r>
              <a:rPr lang="en-US" altLang="ja-JP" smtClean="0"/>
              <a:t>+4℃ </a:t>
            </a:r>
            <a:r>
              <a:rPr lang="ja-JP" altLang="en-US" smtClean="0"/>
              <a:t>永久凍土の融解により二酸化炭素</a:t>
            </a:r>
            <a:r>
              <a:rPr lang="en-US" altLang="ja-JP" smtClean="0"/>
              <a:t>5000</a:t>
            </a:r>
            <a:r>
              <a:rPr lang="ja-JP" altLang="en-US" smtClean="0"/>
              <a:t>億トンが大気中に排出。</a:t>
            </a:r>
            <a:br>
              <a:rPr lang="ja-JP" altLang="en-US" smtClean="0"/>
            </a:br>
            <a:r>
              <a:rPr lang="en-US" altLang="ja-JP" smtClean="0"/>
              <a:t>+5℃ </a:t>
            </a:r>
            <a:r>
              <a:rPr lang="ja-JP" altLang="en-US" smtClean="0"/>
              <a:t>メキシコが砂漠化。深海のメタンガスが大気中に放出。</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3"/>
          <p:cNvSpPr>
            <a:spLocks noGrp="1"/>
          </p:cNvSpPr>
          <p:nvPr>
            <p:ph type="title"/>
          </p:nvPr>
        </p:nvSpPr>
        <p:spPr/>
        <p:txBody>
          <a:bodyPr/>
          <a:lstStyle/>
          <a:p>
            <a:pPr eaLnBrk="1" hangingPunct="1"/>
            <a:r>
              <a:rPr lang="ja-JP" altLang="en-US" smtClean="0"/>
              <a:t>環境問題のウソ　池田清彦</a:t>
            </a:r>
          </a:p>
        </p:txBody>
      </p:sp>
      <p:pic>
        <p:nvPicPr>
          <p:cNvPr id="39939" name="コンテンツ プレースホルダ 6" descr="412G04WKTDL__SS500_.jpg"/>
          <p:cNvPicPr>
            <a:picLocks noGrp="1" noChangeAspect="1"/>
          </p:cNvPicPr>
          <p:nvPr>
            <p:ph sz="half" idx="1"/>
          </p:nvPr>
        </p:nvPicPr>
        <p:blipFill>
          <a:blip r:embed="rId3" cstate="print"/>
          <a:srcRect/>
          <a:stretch>
            <a:fillRect/>
          </a:stretch>
        </p:blipFill>
        <p:spPr>
          <a:xfrm>
            <a:off x="0" y="1643063"/>
            <a:ext cx="4686300" cy="4686300"/>
          </a:xfrm>
        </p:spPr>
      </p:pic>
      <p:sp>
        <p:nvSpPr>
          <p:cNvPr id="39940" name="コンテンツ プレースホルダ 5"/>
          <p:cNvSpPr>
            <a:spLocks noGrp="1"/>
          </p:cNvSpPr>
          <p:nvPr>
            <p:ph sz="half" idx="2"/>
          </p:nvPr>
        </p:nvSpPr>
        <p:spPr/>
        <p:txBody>
          <a:bodyPr/>
          <a:lstStyle/>
          <a:p>
            <a:pPr eaLnBrk="1" hangingPunct="1"/>
            <a:r>
              <a:rPr lang="en-US" altLang="ja-JP" smtClean="0"/>
              <a:t>『</a:t>
            </a:r>
            <a:r>
              <a:rPr lang="ja-JP" altLang="en-US" smtClean="0"/>
              <a:t>環境問題のウソ</a:t>
            </a:r>
            <a:r>
              <a:rPr lang="en-US" altLang="ja-JP" smtClean="0"/>
              <a:t>』</a:t>
            </a:r>
          </a:p>
          <a:p>
            <a:pPr eaLnBrk="1" hangingPunct="1"/>
            <a:r>
              <a:rPr lang="ja-JP" altLang="en-US" smtClean="0"/>
              <a:t>地球温暖化、ダイオキシン、外来種</a:t>
            </a:r>
            <a:r>
              <a:rPr lang="en-US" altLang="ja-JP" smtClean="0"/>
              <a:t>…</a:t>
            </a:r>
            <a:r>
              <a:rPr lang="ja-JP" altLang="en-US" smtClean="0"/>
              <a:t>。マスコミが大騒ぎする環境問題を冷静にさぐってみると、ウソやデタラメが隠れている。科学的見地からその構造を暴く。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図 4" descr="Image2.jpg"/>
          <p:cNvPicPr>
            <a:picLocks noChangeAspect="1"/>
          </p:cNvPicPr>
          <p:nvPr/>
        </p:nvPicPr>
        <p:blipFill>
          <a:blip r:embed="rId3" cstate="print"/>
          <a:srcRect/>
          <a:stretch>
            <a:fillRect/>
          </a:stretch>
        </p:blipFill>
        <p:spPr bwMode="auto">
          <a:xfrm>
            <a:off x="0" y="0"/>
            <a:ext cx="9144000" cy="7224713"/>
          </a:xfrm>
          <a:prstGeom prst="rect">
            <a:avLst/>
          </a:prstGeom>
          <a:noFill/>
          <a:ln w="9525">
            <a:noFill/>
            <a:miter lim="800000"/>
            <a:headEnd/>
            <a:tailEnd/>
          </a:ln>
        </p:spPr>
      </p:pic>
      <p:sp>
        <p:nvSpPr>
          <p:cNvPr id="6" name="正方形/長方形 5"/>
          <p:cNvSpPr/>
          <p:nvPr/>
        </p:nvSpPr>
        <p:spPr>
          <a:xfrm>
            <a:off x="0" y="3429000"/>
            <a:ext cx="6500813" cy="2714625"/>
          </a:xfrm>
          <a:prstGeom prst="rect">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41987" name="コンテンツ プレースホルダ 4" descr="51vK2BqMyJjL__SS500_.jpg"/>
          <p:cNvPicPr>
            <a:picLocks noGrp="1" noChangeAspect="1"/>
          </p:cNvPicPr>
          <p:nvPr>
            <p:ph sz="half" idx="1"/>
          </p:nvPr>
        </p:nvPicPr>
        <p:blipFill>
          <a:blip r:embed="rId3" cstate="print"/>
          <a:srcRect/>
          <a:stretch>
            <a:fillRect/>
          </a:stretch>
        </p:blipFill>
        <p:spPr>
          <a:xfrm>
            <a:off x="-285750" y="1689100"/>
            <a:ext cx="5167313" cy="5168900"/>
          </a:xfrm>
        </p:spPr>
      </p:pic>
      <p:sp>
        <p:nvSpPr>
          <p:cNvPr id="41988" name="コンテンツ プレースホルダ 3"/>
          <p:cNvSpPr>
            <a:spLocks noGrp="1"/>
          </p:cNvSpPr>
          <p:nvPr>
            <p:ph sz="half" idx="2"/>
          </p:nvPr>
        </p:nvSpPr>
        <p:spPr/>
        <p:txBody>
          <a:bodyPr/>
          <a:lstStyle/>
          <a:p>
            <a:pPr eaLnBrk="1" hangingPunct="1"/>
            <a:r>
              <a:rPr lang="ja-JP" altLang="en-US" sz="2400" smtClean="0"/>
              <a:t>錦の御旗と化した「地球にやさしい」環境活動が、往々にして科学的な議論を斥け、人々を欺き、むしろ環境を悪化させている。官製リサイクル運動が隠してきた非効率性と利益誘導の実態とは</a:t>
            </a:r>
            <a:r>
              <a:rPr lang="en-US" altLang="ja-JP" sz="2400" smtClean="0"/>
              <a:t>?</a:t>
            </a:r>
            <a:r>
              <a:rPr lang="ja-JP" altLang="en-US" sz="2400" smtClean="0"/>
              <a:t>地球温暖化を防げない京都議定書</a:t>
            </a:r>
            <a:r>
              <a:rPr lang="en-US" altLang="ja-JP" sz="2400" smtClean="0"/>
              <a:t>―</a:t>
            </a:r>
            <a:r>
              <a:rPr lang="ja-JP" altLang="en-US" sz="2400" smtClean="0"/>
              <a:t>。アル・ゴア氏にとっての「不都合な真実」も次々に明らかになる。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43011" name="コンテンツ プレースホルダ 4" descr="51QOZTs46AL__SS500_.jpg"/>
          <p:cNvPicPr>
            <a:picLocks noGrp="1" noChangeAspect="1"/>
          </p:cNvPicPr>
          <p:nvPr>
            <p:ph sz="half" idx="1"/>
          </p:nvPr>
        </p:nvPicPr>
        <p:blipFill>
          <a:blip r:embed="rId3" cstate="print"/>
          <a:srcRect/>
          <a:stretch>
            <a:fillRect/>
          </a:stretch>
        </p:blipFill>
        <p:spPr>
          <a:xfrm>
            <a:off x="-261938" y="1571625"/>
            <a:ext cx="5286376" cy="5286375"/>
          </a:xfrm>
        </p:spPr>
      </p:pic>
      <p:sp>
        <p:nvSpPr>
          <p:cNvPr id="43012" name="コンテンツ プレースホルダ 3"/>
          <p:cNvSpPr>
            <a:spLocks noGrp="1"/>
          </p:cNvSpPr>
          <p:nvPr>
            <p:ph sz="half" idx="2"/>
          </p:nvPr>
        </p:nvSpPr>
        <p:spPr/>
        <p:txBody>
          <a:bodyPr/>
          <a:lstStyle/>
          <a:p>
            <a:pPr eaLnBrk="1" hangingPunct="1"/>
            <a:r>
              <a:rPr lang="ja-JP" altLang="en-US" smtClean="0"/>
              <a:t>京都議定書の持つ政治性とそのカラクリ、リサイクル問題に対する反論、環境省の内実、危機をあおりがちなメディア・バイアスの問題</a:t>
            </a:r>
            <a:r>
              <a:rPr lang="en-US" altLang="ja-JP" smtClean="0"/>
              <a:t>…</a:t>
            </a:r>
            <a:r>
              <a:rPr lang="ja-JP" altLang="en-US" smtClean="0"/>
              <a:t>。「エコ常識のウソ」を明らかにし、環境問題の本質を捉えるための視点を提供する。</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sp>
        <p:nvSpPr>
          <p:cNvPr id="44035" name="コンテンツ プレースホルダ 3"/>
          <p:cNvSpPr>
            <a:spLocks noGrp="1"/>
          </p:cNvSpPr>
          <p:nvPr>
            <p:ph sz="half" idx="2"/>
          </p:nvPr>
        </p:nvSpPr>
        <p:spPr/>
        <p:txBody>
          <a:bodyPr>
            <a:normAutofit lnSpcReduction="10000"/>
          </a:bodyPr>
          <a:lstStyle/>
          <a:p>
            <a:pPr eaLnBrk="1" hangingPunct="1"/>
            <a:r>
              <a:rPr lang="ja-JP" altLang="en-US" smtClean="0"/>
              <a:t>◎累計</a:t>
            </a:r>
            <a:r>
              <a:rPr lang="en-US" altLang="ja-JP" smtClean="0"/>
              <a:t>50</a:t>
            </a:r>
            <a:r>
              <a:rPr lang="ja-JP" altLang="en-US" smtClean="0"/>
              <a:t>万部突破のベストセラー　完結編</a:t>
            </a:r>
            <a:r>
              <a:rPr lang="en-US" altLang="ja-JP" smtClean="0"/>
              <a:t>! </a:t>
            </a:r>
            <a:br>
              <a:rPr lang="en-US" altLang="ja-JP" smtClean="0"/>
            </a:br>
            <a:r>
              <a:rPr lang="ja-JP" altLang="en-US" smtClean="0"/>
              <a:t>温暖化はそれ程、深刻な危機ではない</a:t>
            </a:r>
            <a:r>
              <a:rPr lang="en-US" altLang="ja-JP" smtClean="0"/>
              <a:t>! </a:t>
            </a:r>
            <a:r>
              <a:rPr lang="ja-JP" altLang="en-US" smtClean="0"/>
              <a:t>「古紙偽装」事件は起こるべくして起こった。 </a:t>
            </a:r>
            <a:br>
              <a:rPr lang="ja-JP" altLang="en-US" smtClean="0"/>
            </a:br>
            <a:r>
              <a:rPr lang="ja-JP" altLang="en-US" smtClean="0"/>
              <a:t>「家電リサイクル」は、崩壊寸前だ。 </a:t>
            </a:r>
            <a:br>
              <a:rPr lang="ja-JP" altLang="en-US" smtClean="0"/>
            </a:br>
            <a:r>
              <a:rPr lang="ja-JP" altLang="en-US" smtClean="0"/>
              <a:t>歪んだエコロジーが、ますます地球環境を悪化させている</a:t>
            </a:r>
            <a:r>
              <a:rPr lang="en-US" altLang="ja-JP" smtClean="0"/>
              <a:t>! </a:t>
            </a:r>
          </a:p>
          <a:p>
            <a:pPr eaLnBrk="1" hangingPunct="1"/>
            <a:endParaRPr lang="ja-JP" altLang="en-US" smtClean="0"/>
          </a:p>
        </p:txBody>
      </p:sp>
      <p:pic>
        <p:nvPicPr>
          <p:cNvPr id="44036" name="コンテンツ プレースホルダ 5" descr="51NKCcTh7OL__SS400_.jpg"/>
          <p:cNvPicPr>
            <a:picLocks noGrp="1" noChangeAspect="1"/>
          </p:cNvPicPr>
          <p:nvPr>
            <p:ph sz="half" idx="1"/>
          </p:nvPr>
        </p:nvPicPr>
        <p:blipFill>
          <a:blip r:embed="rId3" cstate="print"/>
          <a:srcRect/>
          <a:stretch>
            <a:fillRect/>
          </a:stretch>
        </p:blipFill>
        <p:spPr>
          <a:xfrm>
            <a:off x="0" y="1571625"/>
            <a:ext cx="5000625" cy="5000625"/>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45059" name="コンテンツ プレースホルダ 4" descr="51LXohAZqzL__SL500_AA240_.jpg"/>
          <p:cNvPicPr>
            <a:picLocks noGrp="1" noChangeAspect="1"/>
          </p:cNvPicPr>
          <p:nvPr>
            <p:ph sz="half" idx="1"/>
          </p:nvPr>
        </p:nvPicPr>
        <p:blipFill>
          <a:blip r:embed="rId3" cstate="print"/>
          <a:srcRect/>
          <a:stretch>
            <a:fillRect/>
          </a:stretch>
        </p:blipFill>
        <p:spPr>
          <a:xfrm>
            <a:off x="-142875" y="1571625"/>
            <a:ext cx="4886325" cy="4887913"/>
          </a:xfrm>
        </p:spPr>
      </p:pic>
      <p:sp>
        <p:nvSpPr>
          <p:cNvPr id="45060" name="コンテンツ プレースホルダ 6"/>
          <p:cNvSpPr>
            <a:spLocks noGrp="1"/>
          </p:cNvSpPr>
          <p:nvPr>
            <p:ph sz="half" idx="2"/>
          </p:nvPr>
        </p:nvSpPr>
        <p:spPr/>
        <p:txBody>
          <a:bodyPr>
            <a:normAutofit lnSpcReduction="10000"/>
          </a:bodyPr>
          <a:lstStyle/>
          <a:p>
            <a:pPr eaLnBrk="1" hangingPunct="1"/>
            <a:r>
              <a:rPr lang="en-US" altLang="ja-JP" sz="2400" smtClean="0"/>
              <a:t>『</a:t>
            </a:r>
            <a:r>
              <a:rPr lang="ja-JP" altLang="en-US" sz="2400" smtClean="0"/>
              <a:t>環境問題はなぜウソがまかり通るのか</a:t>
            </a:r>
            <a:r>
              <a:rPr lang="en-US" altLang="ja-JP" sz="2400" smtClean="0"/>
              <a:t>』</a:t>
            </a:r>
            <a:r>
              <a:rPr lang="ja-JP" altLang="en-US" sz="2400" smtClean="0"/>
              <a:t>のデータ捏造問題をご存知ですか</a:t>
            </a:r>
            <a:r>
              <a:rPr lang="en-US" altLang="ja-JP" sz="2400" smtClean="0"/>
              <a:t>?</a:t>
            </a:r>
            <a:r>
              <a:rPr lang="ja-JP" altLang="en-US" sz="2400" smtClean="0"/>
              <a:t>「資源</a:t>
            </a:r>
            <a:r>
              <a:rPr lang="en-US" altLang="ja-JP" sz="2400" smtClean="0"/>
              <a:t>7</a:t>
            </a:r>
            <a:r>
              <a:rPr lang="ja-JP" altLang="en-US" sz="2400" smtClean="0"/>
              <a:t>倍、ごみ</a:t>
            </a:r>
            <a:r>
              <a:rPr lang="en-US" altLang="ja-JP" sz="2400" smtClean="0"/>
              <a:t>7</a:t>
            </a:r>
            <a:r>
              <a:rPr lang="ja-JP" altLang="en-US" sz="2400" smtClean="0"/>
              <a:t>倍」という計算のからくり、朝日新聞の「誤報」が地球温暖化騒ぎの元というウソ、荒唐無稽な省エネ陰謀論、環境問題の常識をウソと言い立てる主張の誤りを、と学会会長・山本弘が暴く</a:t>
            </a:r>
            <a:r>
              <a:rPr lang="en-US" altLang="ja-JP" sz="2400" smtClean="0"/>
              <a:t>!『</a:t>
            </a:r>
            <a:r>
              <a:rPr lang="ja-JP" altLang="en-US" sz="2400" smtClean="0"/>
              <a:t>環境問題はなぜウソがまかり通るのか</a:t>
            </a:r>
            <a:r>
              <a:rPr lang="en-US" altLang="ja-JP" sz="2400" smtClean="0"/>
              <a:t>2』</a:t>
            </a:r>
            <a:r>
              <a:rPr lang="ja-JP" altLang="en-US" sz="2400" smtClean="0"/>
              <a:t>のウソも明らかに。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現実のネットワークの特徴</a:t>
            </a:r>
          </a:p>
        </p:txBody>
      </p:sp>
      <p:sp>
        <p:nvSpPr>
          <p:cNvPr id="10243" name="Rectangle 3"/>
          <p:cNvSpPr>
            <a:spLocks noGrp="1" noChangeArrowheads="1"/>
          </p:cNvSpPr>
          <p:nvPr>
            <p:ph type="body" idx="1"/>
          </p:nvPr>
        </p:nvSpPr>
        <p:spPr/>
        <p:txBody>
          <a:bodyPr/>
          <a:lstStyle/>
          <a:p>
            <a:pPr eaLnBrk="1" hangingPunct="1"/>
            <a:r>
              <a:rPr lang="ja-JP" altLang="en-US" smtClean="0"/>
              <a:t>ＮＡＳＡの研究</a:t>
            </a:r>
          </a:p>
          <a:p>
            <a:pPr eaLnBrk="1" hangingPunct="1"/>
            <a:r>
              <a:rPr lang="en-US" altLang="ja-JP" sz="2800" smtClean="0"/>
              <a:t>Networks, Search, and TheSmall-World Problem </a:t>
            </a:r>
            <a:r>
              <a:rPr lang="ja-JP" altLang="en-US" sz="2800" smtClean="0"/>
              <a:t>ネットワーク、検索、小さな世界問題</a:t>
            </a:r>
            <a:br>
              <a:rPr lang="ja-JP" altLang="en-US" sz="2800" smtClean="0"/>
            </a:br>
            <a:r>
              <a:rPr lang="en-US" altLang="ja-JP" sz="1400" smtClean="0">
                <a:hlinkClick r:id="rId3"/>
              </a:rPr>
              <a:t>http://shemesh.larc.nasa.gov/Lectures/OldColloq/WattsColloquium.pdf</a:t>
            </a:r>
            <a:endParaRPr lang="en-US" altLang="ja-JP" sz="1400" smtClean="0"/>
          </a:p>
          <a:p>
            <a:pPr eaLnBrk="1" hangingPunct="1"/>
            <a:endParaRPr lang="en-US" altLang="ja-JP" sz="1400" smtClean="0"/>
          </a:p>
          <a:p>
            <a:pPr eaLnBrk="1" hangingPunct="1"/>
            <a:endParaRPr lang="en-US" altLang="ja-JP" smtClean="0"/>
          </a:p>
        </p:txBody>
      </p:sp>
      <p:sp>
        <p:nvSpPr>
          <p:cNvPr id="10244" name="Rectangle 4"/>
          <p:cNvSpPr>
            <a:spLocks noChangeArrowheads="1"/>
          </p:cNvSpPr>
          <p:nvPr/>
        </p:nvSpPr>
        <p:spPr bwMode="auto">
          <a:xfrm>
            <a:off x="900113" y="3644900"/>
            <a:ext cx="7848600" cy="3046413"/>
          </a:xfrm>
          <a:prstGeom prst="rect">
            <a:avLst/>
          </a:prstGeom>
          <a:solidFill>
            <a:srgbClr val="FFFF00"/>
          </a:solidFill>
          <a:ln w="9525">
            <a:noFill/>
            <a:miter lim="800000"/>
            <a:headEnd/>
            <a:tailEnd/>
          </a:ln>
        </p:spPr>
        <p:txBody>
          <a:bodyPr>
            <a:spAutoFit/>
          </a:bodyPr>
          <a:lstStyle/>
          <a:p>
            <a:r>
              <a:rPr lang="ja-JP" altLang="en-US" sz="2400"/>
              <a:t>１　</a:t>
            </a:r>
            <a:r>
              <a:rPr lang="en-US" altLang="ja-JP" sz="2400"/>
              <a:t>Homophily</a:t>
            </a:r>
          </a:p>
          <a:p>
            <a:r>
              <a:rPr lang="ja-JP" altLang="en-US" sz="2400"/>
              <a:t>類は友を呼ぶ。似たもの同士がつながっている。</a:t>
            </a:r>
          </a:p>
          <a:p>
            <a:endParaRPr lang="ja-JP" altLang="en-US" sz="2400"/>
          </a:p>
          <a:p>
            <a:r>
              <a:rPr lang="ja-JP" altLang="en-US" sz="2400"/>
              <a:t>２　</a:t>
            </a:r>
            <a:r>
              <a:rPr lang="en-US" altLang="ja-JP" sz="2400"/>
              <a:t>Triadic closure</a:t>
            </a:r>
          </a:p>
          <a:p>
            <a:r>
              <a:rPr lang="ja-JP" altLang="en-US" sz="2400"/>
              <a:t>あなた、私、第３者の３人の関係がランダムよりは近いということ</a:t>
            </a:r>
          </a:p>
          <a:p>
            <a:endParaRPr lang="ja-JP" altLang="en-US" sz="2400"/>
          </a:p>
          <a:p>
            <a:r>
              <a:rPr lang="ja-JP" altLang="en-US" sz="2400"/>
              <a:t>３　地域と</a:t>
            </a:r>
            <a:r>
              <a:rPr lang="ja-JP" altLang="en-US" sz="2400" b="1">
                <a:solidFill>
                  <a:srgbClr val="FF0000"/>
                </a:solidFill>
              </a:rPr>
              <a:t>職業のつながり</a:t>
            </a:r>
            <a:r>
              <a:rPr lang="ja-JP" altLang="en-US" sz="2400"/>
              <a:t>は特別に強い意味を持つ</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46083" name="コンテンツ プレースホルダ 4" descr="32196994.jpg"/>
          <p:cNvPicPr>
            <a:picLocks noGrp="1" noChangeAspect="1"/>
          </p:cNvPicPr>
          <p:nvPr>
            <p:ph sz="half" idx="1"/>
          </p:nvPr>
        </p:nvPicPr>
        <p:blipFill>
          <a:blip r:embed="rId3" cstate="print"/>
          <a:srcRect/>
          <a:stretch>
            <a:fillRect/>
          </a:stretch>
        </p:blipFill>
        <p:spPr>
          <a:xfrm>
            <a:off x="619125" y="1500188"/>
            <a:ext cx="3440113" cy="5149850"/>
          </a:xfrm>
        </p:spPr>
      </p:pic>
      <p:sp>
        <p:nvSpPr>
          <p:cNvPr id="46084" name="コンテンツ プレースホルダ 3"/>
          <p:cNvSpPr>
            <a:spLocks noGrp="1"/>
          </p:cNvSpPr>
          <p:nvPr>
            <p:ph sz="half" idx="2"/>
          </p:nvPr>
        </p:nvSpPr>
        <p:spPr/>
        <p:txBody>
          <a:bodyPr>
            <a:normAutofit fontScale="92500"/>
          </a:bodyPr>
          <a:lstStyle/>
          <a:p>
            <a:pPr eaLnBrk="1" hangingPunct="1"/>
            <a:r>
              <a:rPr lang="ja-JP" altLang="en-US" sz="2400" smtClean="0"/>
              <a:t>「環境問題のウソ」「リサイクルは偽善」と著書で記し、日本中に衝撃を与えた武田邦彦教授。その主張はテレビや新聞などのマスコミで多く取り上げられ、市民の間でも議論を巻き起こし、武田氏に対して様々な評価が与えられた。本書は、それらの主張に対して問題意識を持った市民有志が企画したシンポジウムにおける、武田氏と</a:t>
            </a:r>
            <a:r>
              <a:rPr lang="en-US" altLang="ja-JP" sz="2400" smtClean="0"/>
              <a:t>13</a:t>
            </a:r>
            <a:r>
              <a:rPr lang="ja-JP" altLang="en-US" sz="2400" smtClean="0"/>
              <a:t>人のパネリストによる激論を収録。</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47107" name="コンテンツ プレースホルダ 4" descr="32214411.jpg"/>
          <p:cNvPicPr>
            <a:picLocks noGrp="1" noChangeAspect="1"/>
          </p:cNvPicPr>
          <p:nvPr>
            <p:ph sz="half" idx="1"/>
          </p:nvPr>
        </p:nvPicPr>
        <p:blipFill>
          <a:blip r:embed="rId3" cstate="print"/>
          <a:srcRect/>
          <a:stretch>
            <a:fillRect/>
          </a:stretch>
        </p:blipFill>
        <p:spPr>
          <a:xfrm>
            <a:off x="785813" y="1528763"/>
            <a:ext cx="3186112" cy="5329237"/>
          </a:xfrm>
        </p:spPr>
      </p:pic>
      <p:sp>
        <p:nvSpPr>
          <p:cNvPr id="47108" name="コンテンツ プレースホルダ 3"/>
          <p:cNvSpPr>
            <a:spLocks noGrp="1"/>
          </p:cNvSpPr>
          <p:nvPr>
            <p:ph sz="half" idx="2"/>
          </p:nvPr>
        </p:nvSpPr>
        <p:spPr/>
        <p:txBody>
          <a:bodyPr/>
          <a:lstStyle/>
          <a:p>
            <a:pPr eaLnBrk="1" hangingPunct="1"/>
            <a:r>
              <a:rPr lang="en-US" altLang="ja-JP" smtClean="0"/>
              <a:t>HK</a:t>
            </a:r>
            <a:r>
              <a:rPr lang="ja-JP" altLang="en-US" smtClean="0"/>
              <a:t>の環境番組は見てはいけない</a:t>
            </a:r>
            <a:r>
              <a:rPr lang="en-US" altLang="ja-JP" smtClean="0"/>
              <a:t>!</a:t>
            </a:r>
            <a:r>
              <a:rPr lang="ja-JP" altLang="en-US" smtClean="0"/>
              <a:t>間違いだらけの環境ビジネスに騙されるな</a:t>
            </a:r>
            <a:r>
              <a:rPr lang="en-US" altLang="ja-JP" smtClean="0"/>
              <a:t>!</a:t>
            </a:r>
            <a:r>
              <a:rPr lang="ja-JP" altLang="en-US" smtClean="0"/>
              <a:t>「地球にやさしい」新時代の環境ビジネスはこれだ。</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48131" name="コンテンツ プレースホルダ 4" descr="32038355.jpg"/>
          <p:cNvPicPr>
            <a:picLocks noGrp="1" noChangeAspect="1"/>
          </p:cNvPicPr>
          <p:nvPr>
            <p:ph sz="half" idx="1"/>
          </p:nvPr>
        </p:nvPicPr>
        <p:blipFill>
          <a:blip r:embed="rId3" cstate="print"/>
          <a:srcRect/>
          <a:stretch>
            <a:fillRect/>
          </a:stretch>
        </p:blipFill>
        <p:spPr>
          <a:xfrm>
            <a:off x="950913" y="1600200"/>
            <a:ext cx="3051175" cy="4525963"/>
          </a:xfrm>
        </p:spPr>
      </p:pic>
      <p:sp>
        <p:nvSpPr>
          <p:cNvPr id="48132" name="コンテンツ プレースホルダ 3"/>
          <p:cNvSpPr>
            <a:spLocks noGrp="1"/>
          </p:cNvSpPr>
          <p:nvPr>
            <p:ph sz="half" idx="2"/>
          </p:nvPr>
        </p:nvSpPr>
        <p:spPr/>
        <p:txBody>
          <a:bodyPr/>
          <a:lstStyle/>
          <a:p>
            <a:pPr eaLnBrk="1" hangingPunct="1"/>
            <a:r>
              <a:rPr lang="ja-JP" altLang="en-US" smtClean="0"/>
              <a:t>「地球温暖化を防止しよう」だって</a:t>
            </a:r>
            <a:r>
              <a:rPr lang="en-US" altLang="ja-JP" smtClean="0"/>
              <a:t>?</a:t>
            </a:r>
            <a:r>
              <a:rPr lang="ja-JP" altLang="en-US" smtClean="0"/>
              <a:t>そんな瑣末なことは、どうでもいい。大事な「問題」は、別にある。環境問題の本質を突く、緊急提言。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49155" name="コンテンツ プレースホルダ 4" descr="51GRPN9G49L__SS500_.jpg"/>
          <p:cNvPicPr>
            <a:picLocks noGrp="1" noChangeAspect="1"/>
          </p:cNvPicPr>
          <p:nvPr>
            <p:ph sz="half" idx="1"/>
          </p:nvPr>
        </p:nvPicPr>
        <p:blipFill>
          <a:blip r:embed="rId3" cstate="print"/>
          <a:srcRect/>
          <a:stretch>
            <a:fillRect/>
          </a:stretch>
        </p:blipFill>
        <p:spPr>
          <a:xfrm>
            <a:off x="-285750" y="1357313"/>
            <a:ext cx="5238750" cy="5240337"/>
          </a:xfrm>
        </p:spPr>
      </p:pic>
      <p:sp>
        <p:nvSpPr>
          <p:cNvPr id="49156" name="コンテンツ プレースホルダ 3"/>
          <p:cNvSpPr>
            <a:spLocks noGrp="1"/>
          </p:cNvSpPr>
          <p:nvPr>
            <p:ph sz="half" idx="2"/>
          </p:nvPr>
        </p:nvSpPr>
        <p:spPr/>
        <p:txBody>
          <a:bodyPr/>
          <a:lstStyle/>
          <a:p>
            <a:pPr eaLnBrk="1" hangingPunct="1"/>
            <a:r>
              <a:rPr lang="ja-JP" altLang="en-US" smtClean="0"/>
              <a:t>世界規模の「思い込み」で、政治が動いていく。その不気味さ、愚かさ。人は、なぜ、こんなにだまされやすいのだろう。現代気象学の通説に対し物理学者として真正面から反論、地球温暖化の真の原因を解き明かす。</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50179" name="コンテンツ プレースホルダ 4" descr="32077504.jpg"/>
          <p:cNvPicPr>
            <a:picLocks noGrp="1" noChangeAspect="1"/>
          </p:cNvPicPr>
          <p:nvPr>
            <p:ph sz="half" idx="1"/>
          </p:nvPr>
        </p:nvPicPr>
        <p:blipFill>
          <a:blip r:embed="rId3" cstate="print"/>
          <a:srcRect/>
          <a:stretch>
            <a:fillRect/>
          </a:stretch>
        </p:blipFill>
        <p:spPr>
          <a:xfrm>
            <a:off x="971550" y="1428750"/>
            <a:ext cx="2903538" cy="4697413"/>
          </a:xfrm>
        </p:spPr>
      </p:pic>
      <p:sp>
        <p:nvSpPr>
          <p:cNvPr id="50180" name="コンテンツ プレースホルダ 3"/>
          <p:cNvSpPr>
            <a:spLocks noGrp="1"/>
          </p:cNvSpPr>
          <p:nvPr>
            <p:ph sz="half" idx="2"/>
          </p:nvPr>
        </p:nvSpPr>
        <p:spPr/>
        <p:txBody>
          <a:bodyPr/>
          <a:lstStyle/>
          <a:p>
            <a:pPr eaLnBrk="1" hangingPunct="1"/>
            <a:r>
              <a:rPr lang="ja-JP" altLang="en-US" smtClean="0"/>
              <a:t>いわゆる「地球に優しい生活」は、じつは消費者にとって無駄でしかない。「エコバッグにすると、かえって石油の消費が増える」など、環境を悪化させ、国や自治体の利権の温床となっている身近なエコ生活を一刀両断する。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51203" name="コンテンツ プレースホルダ 4" descr="32196200.jpg"/>
          <p:cNvPicPr>
            <a:picLocks noGrp="1" noChangeAspect="1"/>
          </p:cNvPicPr>
          <p:nvPr>
            <p:ph sz="half" idx="1"/>
          </p:nvPr>
        </p:nvPicPr>
        <p:blipFill>
          <a:blip r:embed="rId3" cstate="print"/>
          <a:srcRect/>
          <a:stretch>
            <a:fillRect/>
          </a:stretch>
        </p:blipFill>
        <p:spPr>
          <a:xfrm>
            <a:off x="714375" y="1571625"/>
            <a:ext cx="3449638" cy="5072063"/>
          </a:xfrm>
        </p:spPr>
      </p:pic>
      <p:sp>
        <p:nvSpPr>
          <p:cNvPr id="51204" name="コンテンツ プレースホルダ 3"/>
          <p:cNvSpPr>
            <a:spLocks noGrp="1"/>
          </p:cNvSpPr>
          <p:nvPr>
            <p:ph sz="half" idx="2"/>
          </p:nvPr>
        </p:nvSpPr>
        <p:spPr/>
        <p:txBody>
          <a:bodyPr>
            <a:normAutofit fontScale="92500"/>
          </a:bodyPr>
          <a:lstStyle/>
          <a:p>
            <a:pPr eaLnBrk="1" hangingPunct="1"/>
            <a:r>
              <a:rPr lang="ja-JP" altLang="en-US" sz="2000" smtClean="0"/>
              <a:t>・東京の純粋な家庭ゴミは一般廃棄物のうち２７分の１に過ぎない</a:t>
            </a:r>
          </a:p>
          <a:p>
            <a:pPr eaLnBrk="1" hangingPunct="1"/>
            <a:r>
              <a:rPr lang="ja-JP" altLang="en-US" sz="2000" smtClean="0"/>
              <a:t>・純粋な家庭からの二酸化炭素排出量は全体の１３．５％に過ぎない</a:t>
            </a:r>
          </a:p>
          <a:p>
            <a:pPr eaLnBrk="1" hangingPunct="1"/>
            <a:r>
              <a:rPr lang="ja-JP" altLang="en-US" sz="2000" smtClean="0"/>
              <a:t>・家庭の電気消費量は全体の４分の１、問題の夏場ピーク時の１割に過ぎない</a:t>
            </a:r>
          </a:p>
          <a:p>
            <a:pPr eaLnBrk="1" hangingPunct="1"/>
            <a:r>
              <a:rPr lang="ja-JP" altLang="en-US" sz="2000" smtClean="0"/>
              <a:t>・日本の二酸化炭素の半分は２００の事業所から排出されている</a:t>
            </a:r>
          </a:p>
          <a:p>
            <a:pPr eaLnBrk="1" hangingPunct="1"/>
            <a:endParaRPr lang="ja-JP" altLang="en-US" sz="2000" smtClean="0"/>
          </a:p>
          <a:p>
            <a:pPr eaLnBrk="1" hangingPunct="1"/>
            <a:r>
              <a:rPr lang="ja-JP" altLang="en-US" sz="2000" smtClean="0"/>
              <a:t>いくら家庭で「みんなの心がけ」や「電気をたいせつに」したところで、環境問題は全然解決しないのである。</a:t>
            </a:r>
          </a:p>
          <a:p>
            <a:pPr eaLnBrk="1" hangingPunct="1"/>
            <a:endParaRPr lang="ja-JP" altLang="en-US" sz="200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52227" name="コンテンツ プレースホルダ 4" descr="51fTRl6SFYL__SS400_.jpg"/>
          <p:cNvPicPr>
            <a:picLocks noGrp="1" noChangeAspect="1"/>
          </p:cNvPicPr>
          <p:nvPr>
            <p:ph sz="half" idx="1"/>
          </p:nvPr>
        </p:nvPicPr>
        <p:blipFill>
          <a:blip r:embed="rId3" cstate="print"/>
          <a:srcRect/>
          <a:stretch>
            <a:fillRect/>
          </a:stretch>
        </p:blipFill>
        <p:spPr>
          <a:xfrm>
            <a:off x="0" y="1643063"/>
            <a:ext cx="4483100" cy="4483100"/>
          </a:xfrm>
        </p:spPr>
      </p:pic>
      <p:sp>
        <p:nvSpPr>
          <p:cNvPr id="52228" name="コンテンツ プレースホルダ 3"/>
          <p:cNvSpPr>
            <a:spLocks noGrp="1"/>
          </p:cNvSpPr>
          <p:nvPr>
            <p:ph sz="half" idx="2"/>
          </p:nvPr>
        </p:nvSpPr>
        <p:spPr/>
        <p:txBody>
          <a:bodyPr/>
          <a:lstStyle/>
          <a:p>
            <a:pPr eaLnBrk="1" hangingPunct="1"/>
            <a:r>
              <a:rPr lang="ja-JP" altLang="en-US" smtClean="0"/>
              <a:t>「二酸化炭素犯人説」を真っ向論破する</a:t>
            </a:r>
            <a:r>
              <a:rPr lang="en-US" altLang="ja-JP" smtClean="0"/>
              <a:t>! </a:t>
            </a:r>
            <a:r>
              <a:rPr lang="ja-JP" altLang="en-US" smtClean="0"/>
              <a:t>全世界が「温暖化狂想曲」に踊る中、実は</a:t>
            </a:r>
            <a:r>
              <a:rPr lang="en-US" altLang="ja-JP" smtClean="0"/>
              <a:t>CO2</a:t>
            </a:r>
            <a:r>
              <a:rPr lang="ja-JP" altLang="en-US" smtClean="0"/>
              <a:t>は原因ではなく、地球はむしろ寒冷化に向かっているという真実を豊富なデータを元に詳説。世界観が変わる衝撃の書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53251" name="コンテンツ プレースホルダ 4" descr="51vhdmQ-noL__SS500_.jpg"/>
          <p:cNvPicPr>
            <a:picLocks noGrp="1" noChangeAspect="1"/>
          </p:cNvPicPr>
          <p:nvPr>
            <p:ph sz="half" idx="1"/>
          </p:nvPr>
        </p:nvPicPr>
        <p:blipFill>
          <a:blip r:embed="rId3" cstate="print"/>
          <a:srcRect/>
          <a:stretch>
            <a:fillRect/>
          </a:stretch>
        </p:blipFill>
        <p:spPr>
          <a:xfrm>
            <a:off x="-285750" y="1643063"/>
            <a:ext cx="4953000" cy="4954587"/>
          </a:xfrm>
        </p:spPr>
      </p:pic>
      <p:sp>
        <p:nvSpPr>
          <p:cNvPr id="53252" name="コンテンツ プレースホルダ 3"/>
          <p:cNvSpPr>
            <a:spLocks noGrp="1"/>
          </p:cNvSpPr>
          <p:nvPr>
            <p:ph sz="half" idx="2"/>
          </p:nvPr>
        </p:nvSpPr>
        <p:spPr/>
        <p:txBody>
          <a:bodyPr/>
          <a:lstStyle/>
          <a:p>
            <a:pPr eaLnBrk="1" hangingPunct="1"/>
            <a:r>
              <a:rPr lang="ja-JP" altLang="en-US" smtClean="0"/>
              <a:t>地球温暖化という都合のよいプロパガンダに踊らされてはいけない。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54275" name="コンテンツ プレースホルダ 4" descr="41VwWBOjLsL__SS500_.jpg"/>
          <p:cNvPicPr>
            <a:picLocks noGrp="1" noChangeAspect="1"/>
          </p:cNvPicPr>
          <p:nvPr>
            <p:ph sz="half" idx="1"/>
          </p:nvPr>
        </p:nvPicPr>
        <p:blipFill>
          <a:blip r:embed="rId3" cstate="print"/>
          <a:srcRect/>
          <a:stretch>
            <a:fillRect/>
          </a:stretch>
        </p:blipFill>
        <p:spPr>
          <a:xfrm>
            <a:off x="0" y="1576388"/>
            <a:ext cx="5281613" cy="5281612"/>
          </a:xfrm>
        </p:spPr>
      </p:pic>
      <p:sp>
        <p:nvSpPr>
          <p:cNvPr id="54276" name="コンテンツ プレースホルダ 3"/>
          <p:cNvSpPr>
            <a:spLocks noGrp="1"/>
          </p:cNvSpPr>
          <p:nvPr>
            <p:ph sz="half" idx="2"/>
          </p:nvPr>
        </p:nvSpPr>
        <p:spPr/>
        <p:txBody>
          <a:bodyPr>
            <a:normAutofit fontScale="92500" lnSpcReduction="10000"/>
          </a:bodyPr>
          <a:lstStyle/>
          <a:p>
            <a:pPr eaLnBrk="1" hangingPunct="1"/>
            <a:r>
              <a:rPr lang="ja-JP" altLang="en-US" smtClean="0"/>
              <a:t>本書は、地球の気候には</a:t>
            </a:r>
            <a:r>
              <a:rPr lang="en-US" altLang="ja-JP" smtClean="0"/>
              <a:t>1500</a:t>
            </a:r>
            <a:r>
              <a:rPr lang="ja-JP" altLang="en-US" smtClean="0"/>
              <a:t>年の周期があって、現在の温暖化はその周期によるもの</a:t>
            </a:r>
            <a:br>
              <a:rPr lang="ja-JP" altLang="en-US" smtClean="0"/>
            </a:br>
            <a:r>
              <a:rPr lang="en-US" altLang="ja-JP" smtClean="0"/>
              <a:t>(=</a:t>
            </a:r>
            <a:r>
              <a:rPr lang="ja-JP" altLang="en-US" smtClean="0"/>
              <a:t>人間の活動が温暖化の主因ではない</a:t>
            </a:r>
            <a:r>
              <a:rPr lang="en-US" altLang="ja-JP" smtClean="0"/>
              <a:t>)</a:t>
            </a:r>
            <a:r>
              <a:rPr lang="ja-JP" altLang="en-US" smtClean="0"/>
              <a:t>だ、ということを主張する本だ。著者たちは、</a:t>
            </a:r>
            <a:br>
              <a:rPr lang="ja-JP" altLang="en-US" smtClean="0"/>
            </a:br>
            <a:r>
              <a:rPr lang="ja-JP" altLang="en-US" smtClean="0"/>
              <a:t>大量の研究文献を引用しながら、この主張を組み立てていく。</a:t>
            </a:r>
            <a:endParaRPr lang="en-US" altLang="ja-JP" smtClean="0"/>
          </a:p>
          <a:p>
            <a:pPr eaLnBrk="1" hangingPunct="1"/>
            <a:r>
              <a:rPr lang="ja-JP" altLang="en-US" smtClean="0"/>
              <a:t>全米ベストセラー</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55299" name="コンテンツ プレースホルダ 4" descr="32104921.jpg"/>
          <p:cNvPicPr>
            <a:picLocks noGrp="1" noChangeAspect="1"/>
          </p:cNvPicPr>
          <p:nvPr>
            <p:ph sz="half" idx="1"/>
          </p:nvPr>
        </p:nvPicPr>
        <p:blipFill>
          <a:blip r:embed="rId3" cstate="print"/>
          <a:srcRect/>
          <a:stretch>
            <a:fillRect/>
          </a:stretch>
        </p:blipFill>
        <p:spPr>
          <a:xfrm>
            <a:off x="1095375" y="1600200"/>
            <a:ext cx="2762250" cy="4525963"/>
          </a:xfrm>
        </p:spPr>
      </p:pic>
      <p:sp>
        <p:nvSpPr>
          <p:cNvPr id="55300" name="コンテンツ プレースホルダ 3"/>
          <p:cNvSpPr>
            <a:spLocks noGrp="1"/>
          </p:cNvSpPr>
          <p:nvPr>
            <p:ph sz="half" idx="2"/>
          </p:nvPr>
        </p:nvSpPr>
        <p:spPr/>
        <p:txBody>
          <a:bodyPr/>
          <a:lstStyle/>
          <a:p>
            <a:pPr eaLnBrk="1" hangingPunct="1"/>
            <a:r>
              <a:rPr lang="ja-JP" altLang="en-US" smtClean="0"/>
              <a:t>温暖化の原因はＣＯ２だけではない！最寒気だった鎌倉時代から数えると７００年後の２１世紀半ばには最暖気を迎える。昨今の温暖化はその道筋に過ぎない。</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dirty="0" smtClean="0"/>
              <a:t>「弱い紐帯の強み」</a:t>
            </a:r>
            <a:r>
              <a:rPr lang="en-US" altLang="ja-JP" dirty="0" smtClean="0"/>
              <a:t/>
            </a:r>
            <a:br>
              <a:rPr lang="en-US" altLang="ja-JP" dirty="0" smtClean="0"/>
            </a:br>
            <a:r>
              <a:rPr lang="en-US" altLang="ja-JP" dirty="0" smtClean="0"/>
              <a:t>"</a:t>
            </a:r>
            <a:r>
              <a:rPr lang="en-US" dirty="0" smtClean="0"/>
              <a:t>The strength of weak ties" </a:t>
            </a:r>
            <a:r>
              <a:rPr lang="ja-JP" altLang="en-US" dirty="0" smtClean="0"/>
              <a:t>説</a:t>
            </a:r>
          </a:p>
        </p:txBody>
      </p:sp>
      <p:sp>
        <p:nvSpPr>
          <p:cNvPr id="3" name="コンテンツ プレースホルダ 2"/>
          <p:cNvSpPr>
            <a:spLocks noGrp="1"/>
          </p:cNvSpPr>
          <p:nvPr>
            <p:ph idx="1"/>
          </p:nvPr>
        </p:nvSpPr>
        <p:spPr/>
        <p:txBody>
          <a:bodyPr rtlCol="0">
            <a:normAutofit fontScale="92500" lnSpcReduction="20000"/>
          </a:bodyPr>
          <a:lstStyle/>
          <a:p>
            <a:pPr eaLnBrk="1" fontAlgn="auto" hangingPunct="1">
              <a:spcAft>
                <a:spcPts val="0"/>
              </a:spcAft>
              <a:defRPr/>
            </a:pPr>
            <a:r>
              <a:rPr lang="ja-JP" altLang="en-US" dirty="0" smtClean="0"/>
              <a:t>スタンフォード大学の社会学者マーク・グラノヴェッターが提唱する理論。</a:t>
            </a:r>
            <a:endParaRPr lang="en-US" altLang="ja-JP" dirty="0" smtClean="0"/>
          </a:p>
          <a:p>
            <a:pPr eaLnBrk="1" fontAlgn="auto" hangingPunct="1">
              <a:spcAft>
                <a:spcPts val="0"/>
              </a:spcAft>
              <a:defRPr/>
            </a:pPr>
            <a:r>
              <a:rPr lang="ja-JP" altLang="en-US" dirty="0" smtClean="0"/>
              <a:t>私たちは普段から高頻度で接し信頼しあう強い関係を結ぶことが、人脈力だと思いがちだが、現実の人間関係において、重要な社会資本を生み出しているのは、</a:t>
            </a:r>
            <a:r>
              <a:rPr lang="ja-JP" altLang="en-US" dirty="0" smtClean="0">
                <a:solidFill>
                  <a:srgbClr val="FF0000"/>
                </a:solidFill>
              </a:rPr>
              <a:t>社外や遠方で時々会うような人たちとの弱い関係</a:t>
            </a:r>
            <a:r>
              <a:rPr lang="ja-JP" altLang="en-US" dirty="0" smtClean="0"/>
              <a:t>の方なのだ。</a:t>
            </a:r>
            <a:endParaRPr lang="en-US" altLang="ja-JP" dirty="0" smtClean="0"/>
          </a:p>
          <a:p>
            <a:pPr lvl="1" eaLnBrk="1" fontAlgn="auto" hangingPunct="1">
              <a:spcAft>
                <a:spcPts val="0"/>
              </a:spcAft>
              <a:defRPr/>
            </a:pPr>
            <a:r>
              <a:rPr lang="ja-JP" altLang="en-US" dirty="0" smtClean="0"/>
              <a:t>転職、結婚、大きな受注、イノベーション創出のきっかけとなるような関係をうみだすのは弱い紐帯</a:t>
            </a:r>
            <a:endParaRPr lang="en-US" altLang="ja-JP" dirty="0" smtClean="0"/>
          </a:p>
          <a:p>
            <a:pPr lvl="1" eaLnBrk="1" fontAlgn="auto" hangingPunct="1">
              <a:spcAft>
                <a:spcPts val="0"/>
              </a:spcAft>
              <a:defRPr/>
            </a:pPr>
            <a:r>
              <a:rPr lang="ja-JP" altLang="en-US" dirty="0" smtClean="0"/>
              <a:t>「パーソナルネットワークに遠方の人を数多く含んでいる管理職は昇進が早い」（大手企業調査）</a:t>
            </a:r>
            <a:endParaRPr lang="en-US" altLang="ja-JP" dirty="0"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56323" name="コンテンツ プレースホルダ 4" descr="32113613.jpg"/>
          <p:cNvPicPr>
            <a:picLocks noGrp="1" noChangeAspect="1"/>
          </p:cNvPicPr>
          <p:nvPr>
            <p:ph sz="half" idx="1"/>
          </p:nvPr>
        </p:nvPicPr>
        <p:blipFill>
          <a:blip r:embed="rId3" cstate="print"/>
          <a:srcRect/>
          <a:stretch>
            <a:fillRect/>
          </a:stretch>
        </p:blipFill>
        <p:spPr>
          <a:xfrm>
            <a:off x="1092200" y="1600200"/>
            <a:ext cx="2768600" cy="4525963"/>
          </a:xfrm>
        </p:spPr>
      </p:pic>
      <p:sp>
        <p:nvSpPr>
          <p:cNvPr id="56324" name="コンテンツ プレースホルダ 3"/>
          <p:cNvSpPr>
            <a:spLocks noGrp="1"/>
          </p:cNvSpPr>
          <p:nvPr>
            <p:ph sz="half" idx="2"/>
          </p:nvPr>
        </p:nvSpPr>
        <p:spPr/>
        <p:txBody>
          <a:bodyPr/>
          <a:lstStyle/>
          <a:p>
            <a:pPr eaLnBrk="1" hangingPunct="1"/>
            <a:r>
              <a:rPr lang="ja-JP" altLang="en-US" smtClean="0"/>
              <a:t>いま日本国中で</a:t>
            </a:r>
            <a:r>
              <a:rPr lang="en-US" altLang="ja-JP" smtClean="0"/>
              <a:t>CO2</a:t>
            </a:r>
            <a:r>
              <a:rPr lang="ja-JP" altLang="en-US" smtClean="0"/>
              <a:t>の排出量をゼロにしても気温はたったの</a:t>
            </a:r>
            <a:r>
              <a:rPr lang="en-US" altLang="ja-JP" smtClean="0"/>
              <a:t>0.00004℃</a:t>
            </a:r>
            <a:r>
              <a:rPr lang="ja-JP" altLang="en-US" smtClean="0"/>
              <a:t>しか下がらない</a:t>
            </a:r>
            <a:r>
              <a:rPr lang="en-US" altLang="ja-JP" smtClean="0"/>
              <a:t>!?</a:t>
            </a:r>
            <a:r>
              <a:rPr lang="ja-JP" altLang="en-US" smtClean="0"/>
              <a:t>データが証明する「地球寒冷化」の予兆、そしてかならず訪れる「人口問題」と「石油の枯渇」人類は生き残るために何をするべきか。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57347" name="コンテンツ プレースホルダ 4" descr="32164250.jpg"/>
          <p:cNvPicPr>
            <a:picLocks noGrp="1" noChangeAspect="1"/>
          </p:cNvPicPr>
          <p:nvPr>
            <p:ph sz="half" idx="1"/>
          </p:nvPr>
        </p:nvPicPr>
        <p:blipFill>
          <a:blip r:embed="rId3" cstate="print"/>
          <a:srcRect/>
          <a:stretch>
            <a:fillRect/>
          </a:stretch>
        </p:blipFill>
        <p:spPr>
          <a:xfrm>
            <a:off x="642938" y="1285875"/>
            <a:ext cx="3703637" cy="5291138"/>
          </a:xfrm>
        </p:spPr>
      </p:pic>
      <p:sp>
        <p:nvSpPr>
          <p:cNvPr id="57348" name="コンテンツ プレースホルダ 3"/>
          <p:cNvSpPr>
            <a:spLocks noGrp="1"/>
          </p:cNvSpPr>
          <p:nvPr>
            <p:ph sz="half" idx="2"/>
          </p:nvPr>
        </p:nvSpPr>
        <p:spPr>
          <a:xfrm>
            <a:off x="4429125" y="1428750"/>
            <a:ext cx="4429125" cy="4697413"/>
          </a:xfrm>
        </p:spPr>
        <p:txBody>
          <a:bodyPr>
            <a:normAutofit fontScale="92500" lnSpcReduction="10000"/>
          </a:bodyPr>
          <a:lstStyle/>
          <a:p>
            <a:pPr eaLnBrk="1" hangingPunct="1"/>
            <a:r>
              <a:rPr lang="ja-JP" altLang="en-US" smtClean="0"/>
              <a:t>温暖化予測の主役ともいえる「気候モデル」はいかにつくられているのか。これまで語られることの少なかった気候モデルの信頼度や不確実性も含めて解説し、地球温暖化について適切に知るための判断材料を提供する。答え合わせのできない未来に挑む研究の最前線からの真摯な言葉の数々。 </a:t>
            </a:r>
            <a:br>
              <a:rPr lang="ja-JP" altLang="en-US" smtClean="0"/>
            </a:br>
            <a:endParaRPr lang="ja-JP" alt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58371" name="コンテンツ プレースホルダ 4" descr="51hTPZ2tdxL__SS500_.jpg"/>
          <p:cNvPicPr>
            <a:picLocks noGrp="1" noChangeAspect="1"/>
          </p:cNvPicPr>
          <p:nvPr>
            <p:ph sz="half" idx="1"/>
          </p:nvPr>
        </p:nvPicPr>
        <p:blipFill>
          <a:blip r:embed="rId3" cstate="print"/>
          <a:srcRect/>
          <a:stretch>
            <a:fillRect/>
          </a:stretch>
        </p:blipFill>
        <p:spPr>
          <a:xfrm>
            <a:off x="0" y="1643063"/>
            <a:ext cx="4710113" cy="4710112"/>
          </a:xfrm>
        </p:spPr>
      </p:pic>
      <p:sp>
        <p:nvSpPr>
          <p:cNvPr id="58372" name="コンテンツ プレースホルダ 3"/>
          <p:cNvSpPr>
            <a:spLocks noGrp="1"/>
          </p:cNvSpPr>
          <p:nvPr>
            <p:ph sz="half" idx="2"/>
          </p:nvPr>
        </p:nvSpPr>
        <p:spPr/>
        <p:txBody>
          <a:bodyPr/>
          <a:lstStyle/>
          <a:p>
            <a:pPr eaLnBrk="1" hangingPunct="1"/>
            <a:r>
              <a:rPr lang="ja-JP" altLang="en-US" smtClean="0"/>
              <a:t>温暖化して本当に困る人はいるのか</a:t>
            </a:r>
            <a:r>
              <a:rPr lang="en-US" altLang="ja-JP" smtClean="0"/>
              <a:t>?</a:t>
            </a:r>
            <a:r>
              <a:rPr lang="ja-JP" altLang="en-US" smtClean="0"/>
              <a:t>怪しい数字マジックに洗脳されるな</a:t>
            </a:r>
            <a:r>
              <a:rPr lang="en-US" altLang="ja-JP" smtClean="0"/>
              <a:t>!</a:t>
            </a:r>
            <a:r>
              <a:rPr lang="ja-JP" altLang="en-US" smtClean="0"/>
              <a:t>地球温暖化問題</a:t>
            </a:r>
            <a:r>
              <a:rPr lang="en-US" altLang="ja-JP" smtClean="0"/>
              <a:t>―</a:t>
            </a:r>
            <a:r>
              <a:rPr lang="ja-JP" altLang="en-US" smtClean="0"/>
              <a:t>。その論議に隠された巧妙なトリックを暴く</a:t>
            </a:r>
            <a:r>
              <a:rPr lang="en-US" altLang="ja-JP" smtClean="0"/>
              <a:t>! </a:t>
            </a:r>
            <a:endParaRPr lang="ja-JP" alt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59395" name="コンテンツ プレースホルダ 5" descr="skeptical.jpg"/>
          <p:cNvPicPr>
            <a:picLocks noGrp="1" noChangeAspect="1"/>
          </p:cNvPicPr>
          <p:nvPr>
            <p:ph sz="half" idx="1"/>
          </p:nvPr>
        </p:nvPicPr>
        <p:blipFill>
          <a:blip r:embed="rId3" cstate="print"/>
          <a:srcRect/>
          <a:stretch>
            <a:fillRect/>
          </a:stretch>
        </p:blipFill>
        <p:spPr>
          <a:xfrm>
            <a:off x="714375" y="1643063"/>
            <a:ext cx="3221038" cy="4916487"/>
          </a:xfrm>
        </p:spPr>
      </p:pic>
      <p:sp>
        <p:nvSpPr>
          <p:cNvPr id="59396" name="コンテンツ プレースホルダ 3"/>
          <p:cNvSpPr>
            <a:spLocks noGrp="1"/>
          </p:cNvSpPr>
          <p:nvPr>
            <p:ph sz="half" idx="2"/>
          </p:nvPr>
        </p:nvSpPr>
        <p:spPr/>
        <p:txBody>
          <a:bodyPr>
            <a:normAutofit fontScale="92500"/>
          </a:bodyPr>
          <a:lstStyle/>
          <a:p>
            <a:pPr eaLnBrk="1" hangingPunct="1"/>
            <a:r>
              <a:rPr lang="ja-JP" altLang="en-US" sz="2400" smtClean="0"/>
              <a:t>オゾン層に開いたホール（穴）は回復しつつある。アマゾンの森林は人類が誕生してからわずか</a:t>
            </a:r>
            <a:r>
              <a:rPr lang="en-US" altLang="ja-JP" sz="2400" smtClean="0"/>
              <a:t>14</a:t>
            </a:r>
            <a:r>
              <a:rPr lang="ja-JP" altLang="en-US" sz="2400" smtClean="0"/>
              <a:t>％しか減少していない。今後</a:t>
            </a:r>
            <a:r>
              <a:rPr lang="en-US" altLang="ja-JP" sz="2400" smtClean="0"/>
              <a:t>50</a:t>
            </a:r>
            <a:r>
              <a:rPr lang="ja-JP" altLang="en-US" sz="2400" smtClean="0"/>
              <a:t>年の間に絶滅する生物種はわずか</a:t>
            </a:r>
            <a:r>
              <a:rPr lang="en-US" altLang="ja-JP" sz="2400" smtClean="0"/>
              <a:t>0.7</a:t>
            </a:r>
            <a:r>
              <a:rPr lang="ja-JP" altLang="en-US" sz="2400" smtClean="0"/>
              <a:t>％である。それまでに貧困にあえぐ人々ですらより裕福になる。物事は決して十分に良い方向には動いていないとしても、私たちが教え込まれているよりも、はるかに良い方向に向かっている</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0419" name="コンテンツ プレースホルダ 4" descr="51Z76HBAJ6L__SS500_.jpg"/>
          <p:cNvPicPr>
            <a:picLocks noGrp="1" noChangeAspect="1"/>
          </p:cNvPicPr>
          <p:nvPr>
            <p:ph sz="half" idx="1"/>
          </p:nvPr>
        </p:nvPicPr>
        <p:blipFill>
          <a:blip r:embed="rId3" cstate="print"/>
          <a:srcRect/>
          <a:stretch>
            <a:fillRect/>
          </a:stretch>
        </p:blipFill>
        <p:spPr>
          <a:xfrm>
            <a:off x="0" y="1571625"/>
            <a:ext cx="4586288" cy="4586288"/>
          </a:xfrm>
        </p:spPr>
      </p:pic>
      <p:sp>
        <p:nvSpPr>
          <p:cNvPr id="60420" name="コンテンツ プレースホルダ 3"/>
          <p:cNvSpPr>
            <a:spLocks noGrp="1"/>
          </p:cNvSpPr>
          <p:nvPr>
            <p:ph sz="half" idx="2"/>
          </p:nvPr>
        </p:nvSpPr>
        <p:spPr/>
        <p:txBody>
          <a:bodyPr/>
          <a:lstStyle/>
          <a:p>
            <a:pPr eaLnBrk="1" hangingPunct="1"/>
            <a:r>
              <a:rPr lang="ja-JP" altLang="en-US" smtClean="0"/>
              <a:t>環境問題について、歴史的な事実や観測されている現象に即した「できるだけ確からしい情報」を紹介するとともに、現在の環境論議に惑わされない俯瞰的な視点を示す。地球温暖化と環境問題、新エネルギーの「なぜ」を解明</a:t>
            </a:r>
            <a:r>
              <a:rPr lang="en-US" altLang="ja-JP" smtClean="0"/>
              <a:t>! </a:t>
            </a:r>
            <a:endParaRPr lang="ja-JP" alt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1443" name="コンテンツ プレースホルダ 4" descr="51RGrSKFJlL.jpg"/>
          <p:cNvPicPr>
            <a:picLocks noGrp="1" noChangeAspect="1"/>
          </p:cNvPicPr>
          <p:nvPr>
            <p:ph sz="half" idx="1"/>
          </p:nvPr>
        </p:nvPicPr>
        <p:blipFill>
          <a:blip r:embed="rId3" cstate="print"/>
          <a:srcRect/>
          <a:stretch>
            <a:fillRect/>
          </a:stretch>
        </p:blipFill>
        <p:spPr>
          <a:xfrm>
            <a:off x="668338" y="1571625"/>
            <a:ext cx="3451225" cy="5049838"/>
          </a:xfrm>
        </p:spPr>
      </p:pic>
      <p:sp>
        <p:nvSpPr>
          <p:cNvPr id="61444" name="コンテンツ プレースホルダ 3"/>
          <p:cNvSpPr>
            <a:spLocks noGrp="1"/>
          </p:cNvSpPr>
          <p:nvPr>
            <p:ph sz="half" idx="2"/>
          </p:nvPr>
        </p:nvSpPr>
        <p:spPr/>
        <p:txBody>
          <a:bodyPr/>
          <a:lstStyle/>
          <a:p>
            <a:pPr eaLnBrk="1" hangingPunct="1"/>
            <a:r>
              <a:rPr lang="ja-JP" altLang="en-US" smtClean="0"/>
              <a:t>「地球は危ない」は本当か</a:t>
            </a:r>
            <a:r>
              <a:rPr lang="en-US" altLang="ja-JP" smtClean="0"/>
              <a:t>?</a:t>
            </a:r>
            <a:r>
              <a:rPr lang="ja-JP" altLang="en-US" smtClean="0"/>
              <a:t>頭を冷やして「環境危機」の真贋を見極めよ。アル・ゴアや</a:t>
            </a:r>
            <a:r>
              <a:rPr lang="en-US" altLang="ja-JP" smtClean="0"/>
              <a:t>IPCC</a:t>
            </a:r>
            <a:r>
              <a:rPr lang="ja-JP" altLang="en-US" smtClean="0"/>
              <a:t>の「不都合な真実」を突く。環境問題を真摯に、かつ楽観的に考えるためのブックガイド付き。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2467" name="コンテンツ プレースホルダ 4" descr="51WdCq2H3QL__SS400_.jpg"/>
          <p:cNvPicPr>
            <a:picLocks noGrp="1" noChangeAspect="1"/>
          </p:cNvPicPr>
          <p:nvPr>
            <p:ph sz="half" idx="1"/>
          </p:nvPr>
        </p:nvPicPr>
        <p:blipFill>
          <a:blip r:embed="rId3" cstate="print"/>
          <a:srcRect/>
          <a:stretch>
            <a:fillRect/>
          </a:stretch>
        </p:blipFill>
        <p:spPr>
          <a:xfrm>
            <a:off x="0" y="1571625"/>
            <a:ext cx="4714875" cy="4714875"/>
          </a:xfrm>
        </p:spPr>
      </p:pic>
      <p:sp>
        <p:nvSpPr>
          <p:cNvPr id="62468" name="コンテンツ プレースホルダ 3"/>
          <p:cNvSpPr>
            <a:spLocks noGrp="1"/>
          </p:cNvSpPr>
          <p:nvPr>
            <p:ph sz="half" idx="2"/>
          </p:nvPr>
        </p:nvSpPr>
        <p:spPr/>
        <p:txBody>
          <a:bodyPr/>
          <a:lstStyle/>
          <a:p>
            <a:pPr eaLnBrk="1" hangingPunct="1"/>
            <a:r>
              <a:rPr lang="en-US" altLang="ja-JP" smtClean="0"/>
              <a:t>EU</a:t>
            </a:r>
            <a:r>
              <a:rPr lang="ja-JP" altLang="en-US" smtClean="0"/>
              <a:t>が流す「偽説」で日本は衰退に向かう</a:t>
            </a:r>
            <a:r>
              <a:rPr lang="en-US" altLang="ja-JP" smtClean="0"/>
              <a:t>! </a:t>
            </a:r>
            <a:r>
              <a:rPr lang="ja-JP" altLang="en-US" smtClean="0"/>
              <a:t>枯渇しつつある石油資源、増加一方の世界人口。このままでは人類の存亡の危機を迎えるのは必至。そこで考え出されたのが「地球温暖化」論という巧妙な罠なのだ。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b="1" dirty="0" smtClean="0"/>
              <a:t>この商品を買った人はこんな商品も買っています</a:t>
            </a:r>
            <a:endParaRPr lang="ja-JP" altLang="en-US" dirty="0" smtClean="0"/>
          </a:p>
        </p:txBody>
      </p:sp>
      <p:pic>
        <p:nvPicPr>
          <p:cNvPr id="63491" name="コンテンツ プレースホルダ 4" descr="32138419.jpg"/>
          <p:cNvPicPr>
            <a:picLocks noGrp="1" noChangeAspect="1"/>
          </p:cNvPicPr>
          <p:nvPr>
            <p:ph sz="half" idx="1"/>
          </p:nvPr>
        </p:nvPicPr>
        <p:blipFill>
          <a:blip r:embed="rId3" cstate="print"/>
          <a:srcRect/>
          <a:stretch>
            <a:fillRect/>
          </a:stretch>
        </p:blipFill>
        <p:spPr>
          <a:xfrm>
            <a:off x="714375" y="1428750"/>
            <a:ext cx="3435350" cy="5081588"/>
          </a:xfrm>
        </p:spPr>
      </p:pic>
      <p:sp>
        <p:nvSpPr>
          <p:cNvPr id="4" name="コンテンツ プレースホルダ 3"/>
          <p:cNvSpPr>
            <a:spLocks noGrp="1"/>
          </p:cNvSpPr>
          <p:nvPr>
            <p:ph sz="half" idx="2"/>
          </p:nvPr>
        </p:nvSpPr>
        <p:spPr/>
        <p:txBody>
          <a:bodyPr rtlCol="0">
            <a:normAutofit fontScale="70000" lnSpcReduction="20000"/>
          </a:bodyPr>
          <a:lstStyle/>
          <a:p>
            <a:pPr eaLnBrk="1" fontAlgn="auto" hangingPunct="1">
              <a:spcAft>
                <a:spcPts val="0"/>
              </a:spcAft>
              <a:defRPr/>
            </a:pPr>
            <a:r>
              <a:rPr lang="ja-JP" altLang="en-US" dirty="0" smtClean="0"/>
              <a:t>ＥＵ主導の地球温暖化脅威論にダマされた政治家、官僚、マスメディアのお粗末さを正す。</a:t>
            </a:r>
          </a:p>
          <a:p>
            <a:pPr eaLnBrk="1" fontAlgn="auto" hangingPunct="1">
              <a:spcAft>
                <a:spcPts val="0"/>
              </a:spcAft>
              <a:defRPr/>
            </a:pPr>
            <a:endParaRPr lang="ja-JP" altLang="en-US" dirty="0" smtClean="0"/>
          </a:p>
          <a:p>
            <a:pPr eaLnBrk="1" fontAlgn="auto" hangingPunct="1">
              <a:spcAft>
                <a:spcPts val="0"/>
              </a:spcAft>
              <a:defRPr/>
            </a:pPr>
            <a:r>
              <a:rPr lang="ja-JP" altLang="en-US" dirty="0" smtClean="0"/>
              <a:t>序章　不都合なウソ</a:t>
            </a:r>
          </a:p>
          <a:p>
            <a:pPr eaLnBrk="1" fontAlgn="auto" hangingPunct="1">
              <a:spcAft>
                <a:spcPts val="0"/>
              </a:spcAft>
              <a:defRPr/>
            </a:pPr>
            <a:r>
              <a:rPr lang="ja-JP" altLang="en-US" dirty="0" smtClean="0"/>
              <a:t>第１章　地球温暖化の欺瞞を暴く</a:t>
            </a:r>
          </a:p>
          <a:p>
            <a:pPr eaLnBrk="1" fontAlgn="auto" hangingPunct="1">
              <a:spcAft>
                <a:spcPts val="0"/>
              </a:spcAft>
              <a:defRPr/>
            </a:pPr>
            <a:r>
              <a:rPr lang="ja-JP" altLang="en-US" dirty="0" smtClean="0"/>
              <a:t>第２章　寒冷化の悪夢が地球を襲う</a:t>
            </a:r>
          </a:p>
          <a:p>
            <a:pPr eaLnBrk="1" fontAlgn="auto" hangingPunct="1">
              <a:spcAft>
                <a:spcPts val="0"/>
              </a:spcAft>
              <a:defRPr/>
            </a:pPr>
            <a:r>
              <a:rPr lang="ja-JP" altLang="en-US" dirty="0" smtClean="0"/>
              <a:t>第３章　地球温暖化騒動の裏に隠された真実</a:t>
            </a:r>
          </a:p>
          <a:p>
            <a:pPr eaLnBrk="1" fontAlgn="auto" hangingPunct="1">
              <a:spcAft>
                <a:spcPts val="0"/>
              </a:spcAft>
              <a:defRPr/>
            </a:pPr>
            <a:r>
              <a:rPr lang="ja-JP" altLang="en-US" dirty="0" smtClean="0"/>
              <a:t>第４章　２１世紀地球を襲う本当の危機</a:t>
            </a:r>
          </a:p>
          <a:p>
            <a:pPr eaLnBrk="1" fontAlgn="auto" hangingPunct="1">
              <a:spcAft>
                <a:spcPts val="0"/>
              </a:spcAft>
              <a:defRPr/>
            </a:pPr>
            <a:r>
              <a:rPr lang="ja-JP" altLang="en-US" dirty="0" smtClean="0"/>
              <a:t>終章　日本の行く末寒冷化時代に生きる覚悟</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64515" name="コンテンツ プレースホルダ 4" descr="51RZX3A2R2L__SS500_.jpg"/>
          <p:cNvPicPr>
            <a:picLocks noGrp="1" noChangeAspect="1"/>
          </p:cNvPicPr>
          <p:nvPr>
            <p:ph sz="half" idx="1"/>
          </p:nvPr>
        </p:nvPicPr>
        <p:blipFill>
          <a:blip r:embed="rId3" cstate="print"/>
          <a:srcRect/>
          <a:stretch>
            <a:fillRect/>
          </a:stretch>
        </p:blipFill>
        <p:spPr>
          <a:xfrm>
            <a:off x="-285750" y="1428750"/>
            <a:ext cx="5167313" cy="5168900"/>
          </a:xfrm>
        </p:spPr>
      </p:pic>
      <p:sp>
        <p:nvSpPr>
          <p:cNvPr id="64516" name="コンテンツ プレースホルダ 3"/>
          <p:cNvSpPr>
            <a:spLocks noGrp="1"/>
          </p:cNvSpPr>
          <p:nvPr>
            <p:ph sz="half" idx="2"/>
          </p:nvPr>
        </p:nvSpPr>
        <p:spPr/>
        <p:txBody>
          <a:bodyPr>
            <a:normAutofit fontScale="92500"/>
          </a:bodyPr>
          <a:lstStyle/>
          <a:p>
            <a:pPr eaLnBrk="1" hangingPunct="1"/>
            <a:r>
              <a:rPr lang="ja-JP" altLang="en-US" smtClean="0"/>
              <a:t>省エネ製品が、自然エネルギーが、田舎暮らしが、環境を悪化させている。部分的には正しくて全体では間違っている環境運動。もう感覚的な議論は止め、科学的な議論をするときだ。</a:t>
            </a:r>
            <a:r>
              <a:rPr lang="en-US" altLang="ja-JP" smtClean="0"/>
              <a:t>『</a:t>
            </a:r>
            <a:r>
              <a:rPr lang="ja-JP" altLang="en-US" smtClean="0"/>
              <a:t>「リサイクル」してはいけない</a:t>
            </a:r>
            <a:r>
              <a:rPr lang="en-US" altLang="ja-JP" smtClean="0"/>
              <a:t>』</a:t>
            </a:r>
            <a:r>
              <a:rPr lang="ja-JP" altLang="en-US" smtClean="0"/>
              <a:t>の著者が放つ、目からウロコの環境の話。</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p:txBody>
          <a:bodyPr>
            <a:normAutofit fontScale="90000"/>
          </a:bodyPr>
          <a:lstStyle/>
          <a:p>
            <a:pPr eaLnBrk="1" hangingPunct="1"/>
            <a:r>
              <a:rPr lang="ja-JP" altLang="en-US" b="1" smtClean="0"/>
              <a:t>この商品を買った人はこんな商品も買っています</a:t>
            </a:r>
            <a:endParaRPr lang="ja-JP" altLang="en-US" smtClean="0"/>
          </a:p>
        </p:txBody>
      </p:sp>
      <p:pic>
        <p:nvPicPr>
          <p:cNvPr id="65539" name="コンテンツ プレースホルダ 4" descr="30747962.jpg"/>
          <p:cNvPicPr>
            <a:picLocks noGrp="1" noChangeAspect="1"/>
          </p:cNvPicPr>
          <p:nvPr>
            <p:ph sz="half" idx="1"/>
          </p:nvPr>
        </p:nvPicPr>
        <p:blipFill>
          <a:blip r:embed="rId3" cstate="print"/>
          <a:srcRect/>
          <a:stretch>
            <a:fillRect/>
          </a:stretch>
        </p:blipFill>
        <p:spPr>
          <a:xfrm>
            <a:off x="749300" y="1428750"/>
            <a:ext cx="3211513" cy="5145088"/>
          </a:xfrm>
        </p:spPr>
      </p:pic>
      <p:sp>
        <p:nvSpPr>
          <p:cNvPr id="65540" name="コンテンツ プレースホルダ 3"/>
          <p:cNvSpPr>
            <a:spLocks noGrp="1"/>
          </p:cNvSpPr>
          <p:nvPr>
            <p:ph sz="half" idx="2"/>
          </p:nvPr>
        </p:nvSpPr>
        <p:spPr/>
        <p:txBody>
          <a:bodyPr/>
          <a:lstStyle/>
          <a:p>
            <a:pPr eaLnBrk="1" hangingPunct="1"/>
            <a:r>
              <a:rPr lang="ja-JP" altLang="en-US" smtClean="0"/>
              <a:t>再生ペットボトルは新品より三倍以上資源をムダ遣い！　いまのリサイクルにどんな無理・矛盾があるのか、科学者からの批判と提言</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7280</Words>
  <Application>Microsoft Office PowerPoint</Application>
  <PresentationFormat>画面に合わせる (4:3)</PresentationFormat>
  <Paragraphs>647</Paragraphs>
  <Slides>126</Slides>
  <Notes>126</Notes>
  <HiddenSlides>0</HiddenSlides>
  <MMClips>0</MMClips>
  <ScaleCrop>false</ScaleCrop>
  <HeadingPairs>
    <vt:vector size="4" baseType="variant">
      <vt:variant>
        <vt:lpstr>テーマ</vt:lpstr>
      </vt:variant>
      <vt:variant>
        <vt:i4>1</vt:i4>
      </vt:variant>
      <vt:variant>
        <vt:lpstr>スライド タイトル</vt:lpstr>
      </vt:variant>
      <vt:variant>
        <vt:i4>126</vt:i4>
      </vt:variant>
    </vt:vector>
  </HeadingPairs>
  <TitlesOfParts>
    <vt:vector size="127" baseType="lpstr">
      <vt:lpstr>Office テーマ</vt:lpstr>
      <vt:lpstr>ソーシャルネットワークを 知識ネットワークに変える ～人脈から情報や知恵を得る方法論～</vt:lpstr>
      <vt:lpstr>スライド 2</vt:lpstr>
      <vt:lpstr>企業の資本は４つ</vt:lpstr>
      <vt:lpstr>ソーシャルネットワークに関する さまざまな知見</vt:lpstr>
      <vt:lpstr>スモールワールド</vt:lpstr>
      <vt:lpstr>Six Degrees?</vt:lpstr>
      <vt:lpstr>スケールフリーネットワーク？</vt:lpstr>
      <vt:lpstr>現実のネットワークの特徴</vt:lpstr>
      <vt:lpstr>「弱い紐帯の強み」 "The strength of weak ties" 説</vt:lpstr>
      <vt:lpstr>弱い紐帯の理論</vt:lpstr>
      <vt:lpstr>人脈の維持コスト</vt:lpstr>
      <vt:lpstr>インスタントメッセンジャーによる 弱い紐帯の維持と活性化</vt:lpstr>
      <vt:lpstr>インスタントメッセンジャーの魅力</vt:lpstr>
      <vt:lpstr>構造的空隙の理論</vt:lpstr>
      <vt:lpstr>誰がブリッジなのか？</vt:lpstr>
      <vt:lpstr>ボンドキャピタルとブリッジキャピタル</vt:lpstr>
      <vt:lpstr>信頼の解き放ちの理論</vt:lpstr>
      <vt:lpstr>信頼関係をベースに知識を蓄積</vt:lpstr>
      <vt:lpstr>新たなトレンド　行動履歴型SNS</vt:lpstr>
      <vt:lpstr>どこまで内輪を広げる？ 適正規模150人説</vt:lpstr>
      <vt:lpstr>BAモデルの理論</vt:lpstr>
      <vt:lpstr>SNSコミュニティの創設</vt:lpstr>
      <vt:lpstr>見えざる大学の理論</vt:lpstr>
      <vt:lpstr>インフォーマル＝“裏”感覚が重要</vt:lpstr>
      <vt:lpstr>日本家屋のしきりを組織に</vt:lpstr>
      <vt:lpstr>情報のしきり</vt:lpstr>
      <vt:lpstr>パーコレーションの理論</vt:lpstr>
      <vt:lpstr>つながると全体の性質が変わる</vt:lpstr>
      <vt:lpstr>爆発的威力を発揮する可能性</vt:lpstr>
      <vt:lpstr>ネット上のFlashmobs現象</vt:lpstr>
      <vt:lpstr>集団の不思議なふるまい</vt:lpstr>
      <vt:lpstr>ソーシャルネットワークが 生み出す知恵を洗練させる</vt:lpstr>
      <vt:lpstr>集団の知恵がはたらく賢い集団の4要件</vt:lpstr>
      <vt:lpstr>集団と個人の影響力</vt:lpstr>
      <vt:lpstr>ある人を好きになる要因</vt:lpstr>
      <vt:lpstr>社会的手抜きが起きる条件</vt:lpstr>
      <vt:lpstr>スライド 37</vt:lpstr>
      <vt:lpstr>本日のまとめ</vt:lpstr>
      <vt:lpstr>スライド 39</vt:lpstr>
      <vt:lpstr>スライド 40</vt:lpstr>
      <vt:lpstr>これで本好きになった本 人生に影響を受けた本</vt:lpstr>
      <vt:lpstr>モモ</vt:lpstr>
      <vt:lpstr>ケインとアベル /ジェフリー・アーチャー</vt:lpstr>
      <vt:lpstr>宇宙のランデヴー / アーサー・C・クラーク</vt:lpstr>
      <vt:lpstr>利己的な遺伝子 /リチャード・ドーキンス</vt:lpstr>
      <vt:lpstr>野生の思考 / クロード・レヴィ・ストロース</vt:lpstr>
      <vt:lpstr>錦繍　/ 宮本輝</vt:lpstr>
      <vt:lpstr>心の社会 　/ マーヴィン・ミンスキー</vt:lpstr>
      <vt:lpstr>治療塔、治療塔惑星 /大江健三郎</vt:lpstr>
      <vt:lpstr>「未来」を読む</vt:lpstr>
      <vt:lpstr>21世紀の歴史 ――未来の人類から見た世界</vt:lpstr>
      <vt:lpstr>100年予測―世界最強のインテリジェンス企業が示す未来覇権地図</vt:lpstr>
      <vt:lpstr>二十年後―くらしの未来図</vt:lpstr>
      <vt:lpstr>22世紀から回顧する21世紀全史</vt:lpstr>
      <vt:lpstr>歴史の方程式 ―科学は大事件を予知できるか</vt:lpstr>
      <vt:lpstr>エア</vt:lpstr>
      <vt:lpstr>新世界より</vt:lpstr>
      <vt:lpstr>こんな面白い本もある</vt:lpstr>
      <vt:lpstr>あの戦争から遠く離れて / 城戸久枝 私につながる歴史をたどる旅</vt:lpstr>
      <vt:lpstr>赤朽葉家の伝説</vt:lpstr>
      <vt:lpstr>たった２分で人の心をつかむ話し方 / 木下通之</vt:lpstr>
      <vt:lpstr>ヨーロッパをさすらう異形の物語</vt:lpstr>
      <vt:lpstr>教育力　/ 斉藤孝</vt:lpstr>
      <vt:lpstr>反転　/ 田中森一 闇社会の守護神と呼ばれて</vt:lpstr>
      <vt:lpstr>超人類へ！　/　 ラメズ・ナム バイオとサイボーグ技術がひらく 衝撃の未来社会</vt:lpstr>
      <vt:lpstr>視界良好 / 河野泰弘</vt:lpstr>
      <vt:lpstr>真鶴 / 川上弘美</vt:lpstr>
      <vt:lpstr>悪人　/ 吉田修一</vt:lpstr>
      <vt:lpstr>読書の未来 読書スタイルが変わる？</vt:lpstr>
      <vt:lpstr>おわりに</vt:lpstr>
      <vt:lpstr>情報って何？</vt:lpstr>
      <vt:lpstr>スライド 72</vt:lpstr>
      <vt:lpstr>+6℃ 地球温暖化最悪のシナリオ </vt:lpstr>
      <vt:lpstr>環境問題のウソ　池田清彦</vt:lpstr>
      <vt:lpstr>スライド 75</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この商品を買った人はこんな商品も買っています</vt:lpstr>
      <vt:lpstr>スライド 114</vt:lpstr>
      <vt:lpstr>ブックサーフィン　お疲れ様でした</vt:lpstr>
      <vt:lpstr>『この商品を買った人はこんな商品も買っています』でわかる 環境問題の真実</vt:lpstr>
      <vt:lpstr>『この商品を買った人はこんな商品も買っています』でわかる 環境問題の真実２</vt:lpstr>
      <vt:lpstr>本は一冊も読まなくても 真実はわかる</vt:lpstr>
      <vt:lpstr>『この商品を買った人はこんな商品も買っています』でわかる 環境問題の真実３</vt:lpstr>
      <vt:lpstr>答えは「二つの文化」の真の対話の中にある</vt:lpstr>
      <vt:lpstr>環境問題だけではない不確実問題</vt:lpstr>
      <vt:lpstr>オオカミ少女はいなかった 心理学の神話をめぐる冒険</vt:lpstr>
      <vt:lpstr>猫も杓子も不動産投資　サブプライムの元凶 金持ち父さん、貧乏父さん</vt:lpstr>
      <vt:lpstr>リスク /　ピーター・バーンスタイン</vt:lpstr>
      <vt:lpstr>不確実、不完全、不確信な情報環境</vt:lpstr>
      <vt:lpstr>救いの書　『情報力』　橋本大也著</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ソーシャルネットワークを 知識ネットワークに変える ～人脈から情報や知恵を得る方法論～</dc:title>
  <dc:creator>daiya</dc:creator>
  <cp:lastModifiedBy>Administrator</cp:lastModifiedBy>
  <cp:revision>16</cp:revision>
  <dcterms:created xsi:type="dcterms:W3CDTF">2010-06-08T18:38:17Z</dcterms:created>
  <dcterms:modified xsi:type="dcterms:W3CDTF">2010-06-09T06:14:36Z</dcterms:modified>
</cp:coreProperties>
</file>