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59" r:id="rId3"/>
    <p:sldId id="275" r:id="rId4"/>
    <p:sldId id="27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57" r:id="rId21"/>
    <p:sldId id="276"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7" d="100"/>
          <a:sy n="127" d="100"/>
        </p:scale>
        <p:origin x="-3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0210C-7869-4D20-B983-F58DCCBA52AA}" type="datetimeFigureOut">
              <a:rPr kumimoji="1" lang="ja-JP" altLang="en-US" smtClean="0"/>
              <a:t>2008/5/7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5BB41B-05BC-48AC-A567-75236BF8A43A}"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2C7F86-5ABD-4F6E-8CED-21F4A5DBA3DB}" type="slidenum">
              <a:rPr lang="en-US" altLang="ja-JP"/>
              <a:pPr/>
              <a:t>1</a:t>
            </a:fld>
            <a:endParaRPr lang="en-US" altLang="ja-JP"/>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C30B72-F073-4D30-9C3E-6345AE6F3EE9}" type="slidenum">
              <a:rPr lang="en-US" altLang="ja-JP"/>
              <a:pPr/>
              <a:t>10</a:t>
            </a:fld>
            <a:endParaRPr lang="en-US" altLang="ja-JP"/>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FFEB51-B6AC-44DA-B978-080DF467170D}" type="slidenum">
              <a:rPr lang="en-US" altLang="ja-JP"/>
              <a:pPr/>
              <a:t>11</a:t>
            </a:fld>
            <a:endParaRPr lang="en-US" altLang="ja-JP"/>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4E5318-65AB-4182-A2CC-66B9D1ABD9B5}" type="slidenum">
              <a:rPr lang="en-US" altLang="ja-JP"/>
              <a:pPr/>
              <a:t>12</a:t>
            </a:fld>
            <a:endParaRPr lang="en-US" altLang="ja-JP"/>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13B92-149A-4696-9B14-8F4FE328F045}" type="slidenum">
              <a:rPr lang="en-US" altLang="ja-JP"/>
              <a:pPr/>
              <a:t>13</a:t>
            </a:fld>
            <a:endParaRPr lang="en-US" altLang="ja-JP"/>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361E5-CEDE-4B26-9070-DF8D699B77AF}" type="slidenum">
              <a:rPr lang="en-US" altLang="ja-JP"/>
              <a:pPr/>
              <a:t>14</a:t>
            </a:fld>
            <a:endParaRPr lang="en-US" altLang="ja-JP"/>
          </a:p>
        </p:txBody>
      </p:sp>
      <p:sp>
        <p:nvSpPr>
          <p:cNvPr id="36866" name="Rectangle 1026"/>
          <p:cNvSpPr>
            <a:spLocks noRot="1" noChangeArrowheads="1" noTextEdit="1"/>
          </p:cNvSpPr>
          <p:nvPr>
            <p:ph type="sldImg"/>
          </p:nvPr>
        </p:nvSpPr>
        <p:spPr>
          <a:ln/>
        </p:spPr>
      </p:sp>
      <p:sp>
        <p:nvSpPr>
          <p:cNvPr id="36867" name="Rectangle 1027"/>
          <p:cNvSpPr>
            <a:spLocks noGrp="1" noChangeArrowheads="1"/>
          </p:cNvSpPr>
          <p:nvPr>
            <p:ph type="body" idx="1"/>
          </p:nvPr>
        </p:nvSpPr>
        <p:spPr/>
        <p:txBody>
          <a:bodyP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ED3AAB-193B-4DE0-A040-A79490383722}" type="slidenum">
              <a:rPr lang="en-US" altLang="ja-JP"/>
              <a:pPr/>
              <a:t>15</a:t>
            </a:fld>
            <a:endParaRPr lang="en-US" altLang="ja-JP"/>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DEAB9-CDA7-4182-8395-3889F5C6A5F5}" type="slidenum">
              <a:rPr lang="en-US" altLang="ja-JP"/>
              <a:pPr/>
              <a:t>16</a:t>
            </a:fld>
            <a:endParaRPr lang="en-US" altLang="ja-JP"/>
          </a:p>
        </p:txBody>
      </p:sp>
      <p:sp>
        <p:nvSpPr>
          <p:cNvPr id="38914" name="Rectangle 1026"/>
          <p:cNvSpPr>
            <a:spLocks noRot="1" noChangeArrowheads="1" noTextEdit="1"/>
          </p:cNvSpPr>
          <p:nvPr>
            <p:ph type="sldImg"/>
          </p:nvPr>
        </p:nvSpPr>
        <p:spPr>
          <a:ln/>
        </p:spPr>
      </p:sp>
      <p:sp>
        <p:nvSpPr>
          <p:cNvPr id="38915" name="Rectangle 1027"/>
          <p:cNvSpPr>
            <a:spLocks noGrp="1" noChangeArrowheads="1"/>
          </p:cNvSpPr>
          <p:nvPr>
            <p:ph type="body" idx="1"/>
          </p:nvPr>
        </p:nvSpPr>
        <p:spPr/>
        <p:txBody>
          <a:bodyP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F6DD10-17CB-436E-8EB4-B556CE394635}" type="slidenum">
              <a:rPr lang="en-US" altLang="ja-JP"/>
              <a:pPr/>
              <a:t>17</a:t>
            </a:fld>
            <a:endParaRPr lang="en-US" altLang="ja-JP"/>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0D27C-A15C-4BF4-BA34-ECD2E25E3D1F}" type="slidenum">
              <a:rPr lang="en-US" altLang="ja-JP"/>
              <a:pPr/>
              <a:t>18</a:t>
            </a:fld>
            <a:endParaRPr lang="en-US" altLang="ja-JP"/>
          </a:p>
        </p:txBody>
      </p:sp>
      <p:sp>
        <p:nvSpPr>
          <p:cNvPr id="40962" name="Rectangle 1026"/>
          <p:cNvSpPr>
            <a:spLocks noRot="1" noChangeArrowheads="1" noTextEdit="1"/>
          </p:cNvSpPr>
          <p:nvPr>
            <p:ph type="sldImg"/>
          </p:nvPr>
        </p:nvSpPr>
        <p:spPr>
          <a:ln/>
        </p:spPr>
      </p:sp>
      <p:sp>
        <p:nvSpPr>
          <p:cNvPr id="40963" name="Rectangle 1027"/>
          <p:cNvSpPr>
            <a:spLocks noGrp="1" noChangeArrowheads="1"/>
          </p:cNvSpPr>
          <p:nvPr>
            <p:ph type="body" idx="1"/>
          </p:nvPr>
        </p:nvSpPr>
        <p:spPr/>
        <p:txBody>
          <a:bodyP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141E20-1AE3-41DB-9309-9B72F1FF03E6}" type="slidenum">
              <a:rPr lang="en-US" altLang="ja-JP"/>
              <a:pPr/>
              <a:t>19</a:t>
            </a:fld>
            <a:endParaRPr lang="en-US" altLang="ja-JP"/>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98423-F039-425B-9ACE-1AE1A63357EE}" type="slidenum">
              <a:rPr lang="en-US" altLang="ja-JP"/>
              <a:pPr/>
              <a:t>2</a:t>
            </a:fld>
            <a:endParaRPr lang="en-US" altLang="ja-JP"/>
          </a:p>
        </p:txBody>
      </p:sp>
      <p:sp>
        <p:nvSpPr>
          <p:cNvPr id="21506" name="Rectangle 1026"/>
          <p:cNvSpPr>
            <a:spLocks noRot="1" noChangeArrowheads="1" noTextEdit="1"/>
          </p:cNvSpPr>
          <p:nvPr>
            <p:ph type="sldImg"/>
          </p:nvPr>
        </p:nvSpPr>
        <p:spPr>
          <a:ln/>
        </p:spPr>
      </p:sp>
      <p:sp>
        <p:nvSpPr>
          <p:cNvPr id="21507" name="Rectangle 1027"/>
          <p:cNvSpPr>
            <a:spLocks noGrp="1" noChangeArrowheads="1"/>
          </p:cNvSpPr>
          <p:nvPr>
            <p:ph type="body" idx="1"/>
          </p:nvPr>
        </p:nvSpPr>
        <p:spPr/>
        <p:txBody>
          <a:bodyP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F5BB41B-05BC-48AC-A567-75236BF8A43A}" type="slidenum">
              <a:rPr kumimoji="1" lang="ja-JP" altLang="en-US" smtClean="0"/>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F5BB41B-05BC-48AC-A567-75236BF8A43A}" type="slidenum">
              <a:rPr kumimoji="1" lang="ja-JP" altLang="en-US" smtClean="0"/>
              <a:t>21</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5B09AA-312F-4BDE-BC91-FD2E427F975F}" type="slidenum">
              <a:rPr lang="en-US" altLang="ja-JP"/>
              <a:pPr/>
              <a:t>3</a:t>
            </a:fld>
            <a:endParaRPr lang="en-US" altLang="ja-JP"/>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F5BB41B-05BC-48AC-A567-75236BF8A43A}"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A5D46-0333-492D-A1F6-0F9BBE242ADC}" type="slidenum">
              <a:rPr lang="en-US" altLang="ja-JP"/>
              <a:pPr/>
              <a:t>5</a:t>
            </a:fld>
            <a:endParaRPr lang="en-US" altLang="ja-JP"/>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FABBC-74F8-4ACE-9379-1E8CCFC0C90C}" type="slidenum">
              <a:rPr lang="en-US" altLang="ja-JP"/>
              <a:pPr/>
              <a:t>6</a:t>
            </a:fld>
            <a:endParaRPr lang="en-US" altLang="ja-JP"/>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D18691-81A2-47A5-BBC0-728AB4B402EE}" type="slidenum">
              <a:rPr lang="en-US" altLang="ja-JP"/>
              <a:pPr/>
              <a:t>7</a:t>
            </a:fld>
            <a:endParaRPr lang="en-US" altLang="ja-JP"/>
          </a:p>
        </p:txBody>
      </p:sp>
      <p:sp>
        <p:nvSpPr>
          <p:cNvPr id="15362" name="Rectangle 1026"/>
          <p:cNvSpPr>
            <a:spLocks noRot="1" noChangeArrowheads="1" noTextEdit="1"/>
          </p:cNvSpPr>
          <p:nvPr>
            <p:ph type="sldImg"/>
          </p:nvPr>
        </p:nvSpPr>
        <p:spPr>
          <a:ln/>
        </p:spPr>
      </p:sp>
      <p:sp>
        <p:nvSpPr>
          <p:cNvPr id="15363" name="Rectangle 1027"/>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DD088F-E8AF-4D4A-A507-C385CB536A29}" type="slidenum">
              <a:rPr lang="en-US" altLang="ja-JP"/>
              <a:pPr/>
              <a:t>8</a:t>
            </a:fld>
            <a:endParaRPr lang="en-US" altLang="ja-JP"/>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6EF920-3402-4CC6-A6C8-D7400C3F2740}" type="slidenum">
              <a:rPr lang="en-US" altLang="ja-JP"/>
              <a:pPr/>
              <a:t>9</a:t>
            </a:fld>
            <a:endParaRPr lang="en-US" altLang="ja-JP"/>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E3D842-AB38-42E0-A268-3DE59AC58F6E}" type="datetimeFigureOut">
              <a:rPr kumimoji="1" lang="ja-JP" altLang="en-US" smtClean="0"/>
              <a:t>2008/5/7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C286B03-4754-4343-8A67-2FB292A0C06E}"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3D842-AB38-42E0-A268-3DE59AC58F6E}" type="datetimeFigureOut">
              <a:rPr kumimoji="1" lang="ja-JP" altLang="en-US" smtClean="0"/>
              <a:t>2008/5/7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86B03-4754-4343-8A67-2FB292A0C06E}"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usastro.kyoto-u.ac.jp/~baba/wais/pagerank.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jp/advanced_search?hl=j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image-search.yahoo.co.jp/search?p=%E3%83%A6%E3%83%BC%E3%82%B6%E3%83%BC%E6%95%B0+&amp;ei=" TargetMode="External"/><Relationship Id="rId3" Type="http://schemas.openxmlformats.org/officeDocument/2006/relationships/hyperlink" Target="http://www.google.co.jp/advanced_search?hl=ja" TargetMode="External"/><Relationship Id="rId7" Type="http://schemas.openxmlformats.org/officeDocument/2006/relationships/hyperlink" Target="http://www.google.co.jp/search?hl=ja&amp;q=ipod%E3%81%A8%E3%81%84%E3%81%88%E3%81%B0&amp;lr="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google.co.jp/search?hl=ja&amp;q=site:*.ac.jp+filetype:pdf+%E3%83%99%E3%83%B3%E3%83%81%E3%83%A3%E3%83%BC&amp;lr=lang_ja" TargetMode="External"/><Relationship Id="rId5" Type="http://schemas.openxmlformats.org/officeDocument/2006/relationships/hyperlink" Target="http://www.google.co.jp/search?hl=ja&amp;q=site:*.go.jp+%E3%83%99%E3%83%B3%E3%83%81%E3%83%A3%E3%83%BC&amp;lr=" TargetMode="External"/><Relationship Id="rId10" Type="http://schemas.openxmlformats.org/officeDocument/2006/relationships/hyperlink" Target="http://www.google.com/search?hl=ja&amp;rls=com.microsoft:ja:IE-SearchBox&amp;rlz=1I7ADBS&amp;q=indexof+mp3+oasis&amp;lr=" TargetMode="External"/><Relationship Id="rId4" Type="http://schemas.openxmlformats.org/officeDocument/2006/relationships/hyperlink" Target="http://www.google.co.jp/search?source=ig&amp;hl=ja&amp;rlz=&amp;q=%E9%95%B7%E5%B9%B4%E3%81%AE%E3%81%94%E6%84%9B%E9%A1%A7&amp;meta=" TargetMode="External"/><Relationship Id="rId9" Type="http://schemas.openxmlformats.org/officeDocument/2006/relationships/hyperlink" Target="http://image-search.yahoo.co.jp/search?p=%E6%88%90%E9%95%B7%E7%8E%87&amp;ei="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ja-JP" altLang="en-US"/>
              <a:t>「リサーチ＆プランニング」</a:t>
            </a:r>
            <a:br>
              <a:rPr lang="ja-JP" altLang="en-US"/>
            </a:br>
            <a:r>
              <a:rPr lang="ja-JP" altLang="en-US"/>
              <a:t>第二回　検索の達人になる</a:t>
            </a:r>
          </a:p>
        </p:txBody>
      </p:sp>
      <p:sp>
        <p:nvSpPr>
          <p:cNvPr id="2051" name="Rectangle 3"/>
          <p:cNvSpPr>
            <a:spLocks noGrp="1" noChangeArrowheads="1"/>
          </p:cNvSpPr>
          <p:nvPr>
            <p:ph type="subTitle" idx="1"/>
          </p:nvPr>
        </p:nvSpPr>
        <p:spPr/>
        <p:txBody>
          <a:bodyPr/>
          <a:lstStyle/>
          <a:p>
            <a:r>
              <a:rPr lang="ja-JP" altLang="en-US" dirty="0"/>
              <a:t>デジタルハリウッド大学</a:t>
            </a:r>
          </a:p>
          <a:p>
            <a:r>
              <a:rPr lang="ja-JP" altLang="en-US" dirty="0"/>
              <a:t>橋本大也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ja-JP" altLang="en-US"/>
              <a:t>索引を作る代表的な手法</a:t>
            </a:r>
            <a:r>
              <a:rPr lang="en-US" altLang="ja-JP"/>
              <a:t>2</a:t>
            </a:r>
            <a:r>
              <a:rPr lang="ja-JP" altLang="en-US"/>
              <a:t>例</a:t>
            </a:r>
          </a:p>
        </p:txBody>
      </p:sp>
      <p:sp>
        <p:nvSpPr>
          <p:cNvPr id="7171" name="Rectangle 3"/>
          <p:cNvSpPr>
            <a:spLocks noGrp="1" noChangeArrowheads="1"/>
          </p:cNvSpPr>
          <p:nvPr>
            <p:ph type="body" idx="1"/>
          </p:nvPr>
        </p:nvSpPr>
        <p:spPr/>
        <p:txBody>
          <a:bodyPr/>
          <a:lstStyle/>
          <a:p>
            <a:pPr marL="609600" indent="-609600">
              <a:lnSpc>
                <a:spcPct val="80000"/>
              </a:lnSpc>
              <a:buFontTx/>
              <a:buAutoNum type="arabicPeriod"/>
            </a:pPr>
            <a:r>
              <a:rPr lang="ja-JP" altLang="en-US" sz="2000"/>
              <a:t>形態素解析・分かち書き法</a:t>
            </a:r>
          </a:p>
          <a:p>
            <a:pPr marL="990600" lvl="1" indent="-533400">
              <a:lnSpc>
                <a:spcPct val="80000"/>
              </a:lnSpc>
            </a:pPr>
            <a:r>
              <a:rPr lang="ja-JP" altLang="en-US" sz="1800"/>
              <a:t>辞書にある単語で索引を作成する</a:t>
            </a:r>
          </a:p>
          <a:p>
            <a:pPr marL="1371600" lvl="2" indent="-457200">
              <a:lnSpc>
                <a:spcPct val="80000"/>
              </a:lnSpc>
            </a:pPr>
            <a:r>
              <a:rPr lang="ja-JP" altLang="en-US" sz="1600"/>
              <a:t>辞書にない単語を検索できない</a:t>
            </a:r>
          </a:p>
          <a:p>
            <a:pPr marL="1371600" lvl="2" indent="-457200">
              <a:lnSpc>
                <a:spcPct val="80000"/>
              </a:lnSpc>
            </a:pPr>
            <a:r>
              <a:rPr lang="ja-JP" altLang="en-US" sz="1600"/>
              <a:t>インデクスが比較的小さいサイズになる</a:t>
            </a:r>
          </a:p>
          <a:p>
            <a:pPr marL="1371600" lvl="2" indent="-457200">
              <a:lnSpc>
                <a:spcPct val="80000"/>
              </a:lnSpc>
            </a:pPr>
            <a:r>
              <a:rPr lang="ja-JP" altLang="en-US" sz="1600"/>
              <a:t>検索時のノイズが比較的少ない</a:t>
            </a:r>
          </a:p>
          <a:p>
            <a:pPr marL="1371600" lvl="2" indent="-457200">
              <a:lnSpc>
                <a:spcPct val="80000"/>
              </a:lnSpc>
            </a:pPr>
            <a:r>
              <a:rPr lang="ja-JP" altLang="en-US" sz="1600"/>
              <a:t>類義語検索や自動分類など高度な検索への応用がしやすい</a:t>
            </a:r>
          </a:p>
          <a:p>
            <a:pPr marL="1371600" lvl="2" indent="-457200">
              <a:lnSpc>
                <a:spcPct val="80000"/>
              </a:lnSpc>
            </a:pPr>
            <a:endParaRPr lang="ja-JP" altLang="en-US" sz="1600"/>
          </a:p>
          <a:p>
            <a:pPr marL="609600" indent="-609600">
              <a:lnSpc>
                <a:spcPct val="80000"/>
              </a:lnSpc>
              <a:buFontTx/>
              <a:buAutoNum type="arabicPeriod"/>
            </a:pPr>
            <a:r>
              <a:rPr lang="en-US" altLang="ja-JP" sz="2000"/>
              <a:t>N-gram</a:t>
            </a:r>
            <a:r>
              <a:rPr lang="ja-JP" altLang="en-US" sz="2000"/>
              <a:t>法</a:t>
            </a:r>
          </a:p>
          <a:p>
            <a:pPr marL="990600" lvl="1" indent="-533400">
              <a:lnSpc>
                <a:spcPct val="80000"/>
              </a:lnSpc>
            </a:pPr>
            <a:r>
              <a:rPr lang="en-US" altLang="ja-JP" sz="1800"/>
              <a:t>N</a:t>
            </a:r>
            <a:r>
              <a:rPr lang="ja-JP" altLang="en-US" sz="1800"/>
              <a:t>文字ずつずらしたパターンで索引を作成する</a:t>
            </a:r>
          </a:p>
          <a:p>
            <a:pPr marL="1371600" lvl="2" indent="-457200">
              <a:lnSpc>
                <a:spcPct val="80000"/>
              </a:lnSpc>
            </a:pPr>
            <a:r>
              <a:rPr lang="ja-JP" altLang="en-US" sz="1600"/>
              <a:t>辞書にない単語を検索できる</a:t>
            </a:r>
          </a:p>
          <a:p>
            <a:pPr marL="1371600" lvl="2" indent="-457200">
              <a:lnSpc>
                <a:spcPct val="80000"/>
              </a:lnSpc>
            </a:pPr>
            <a:r>
              <a:rPr lang="ja-JP" altLang="en-US" sz="1600"/>
              <a:t>意図しない検索結果が含まれやすい</a:t>
            </a:r>
          </a:p>
          <a:p>
            <a:pPr marL="1371600" lvl="2" indent="-457200">
              <a:lnSpc>
                <a:spcPct val="80000"/>
              </a:lnSpc>
            </a:pPr>
            <a:r>
              <a:rPr lang="ja-JP" altLang="en-US" sz="1600"/>
              <a:t>インデクスが比較的大きなサイズになる</a:t>
            </a:r>
          </a:p>
          <a:p>
            <a:pPr marL="1371600" lvl="2" indent="-457200">
              <a:lnSpc>
                <a:spcPct val="80000"/>
              </a:lnSpc>
            </a:pPr>
            <a:endParaRPr lang="ja-JP" altLang="en-US" sz="1600"/>
          </a:p>
          <a:p>
            <a:pPr marL="990600" lvl="1" indent="-533400">
              <a:lnSpc>
                <a:spcPct val="80000"/>
              </a:lnSpc>
              <a:buFontTx/>
              <a:buNone/>
            </a:pPr>
            <a:r>
              <a:rPr lang="ja-JP" altLang="en-US" sz="1800"/>
              <a:t>一長一短がある。他にも多数、発明されている。</a:t>
            </a:r>
          </a:p>
          <a:p>
            <a:pPr marL="990600" lvl="1" indent="-533400">
              <a:lnSpc>
                <a:spcPct val="80000"/>
              </a:lnSpc>
              <a:buFontTx/>
              <a:buNone/>
            </a:pPr>
            <a:endParaRPr lang="ja-JP" altLang="en-US" sz="1800"/>
          </a:p>
          <a:p>
            <a:pPr marL="990600" lvl="1" indent="-533400">
              <a:lnSpc>
                <a:spcPct val="80000"/>
              </a:lnSpc>
              <a:buFontTx/>
              <a:buNone/>
            </a:pPr>
            <a:r>
              <a:rPr lang="ja-JP" altLang="en-US" sz="1800"/>
              <a:t>もっと検索エンジンについて知りたい人は</a:t>
            </a:r>
          </a:p>
          <a:p>
            <a:pPr marL="990600" lvl="1" indent="-533400">
              <a:lnSpc>
                <a:spcPct val="80000"/>
              </a:lnSpc>
              <a:buFontTx/>
              <a:buNone/>
            </a:pPr>
            <a:r>
              <a:rPr lang="ja-JP" altLang="en-US" sz="1800"/>
              <a:t>	</a:t>
            </a:r>
            <a:r>
              <a:rPr lang="en-US" altLang="ja-JP" sz="1800"/>
              <a:t>Namazu</a:t>
            </a:r>
            <a:r>
              <a:rPr lang="ja-JP" altLang="en-US" sz="1800"/>
              <a:t>、</a:t>
            </a:r>
            <a:r>
              <a:rPr lang="en-US" altLang="ja-JP" sz="1800"/>
              <a:t>Chasen</a:t>
            </a:r>
            <a:r>
              <a:rPr lang="ja-JP" altLang="en-US" sz="1800"/>
              <a:t>について調べてみよう</a:t>
            </a:r>
          </a:p>
          <a:p>
            <a:pPr marL="990600" lvl="1" indent="-533400">
              <a:lnSpc>
                <a:spcPct val="80000"/>
              </a:lnSpc>
            </a:pPr>
            <a:endParaRPr lang="en-US" altLang="ja-JP"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ja-JP" sz="4000"/>
              <a:t>Google</a:t>
            </a:r>
            <a:r>
              <a:rPr lang="ja-JP" altLang="en-US" sz="4000"/>
              <a:t>が便利だと言われるのは？</a:t>
            </a:r>
          </a:p>
        </p:txBody>
      </p:sp>
      <p:sp>
        <p:nvSpPr>
          <p:cNvPr id="22531" name="Rectangle 3"/>
          <p:cNvSpPr>
            <a:spLocks noGrp="1" noChangeArrowheads="1"/>
          </p:cNvSpPr>
          <p:nvPr>
            <p:ph type="body" idx="1"/>
          </p:nvPr>
        </p:nvSpPr>
        <p:spPr/>
        <p:txBody>
          <a:bodyPr/>
          <a:lstStyle/>
          <a:p>
            <a:pPr>
              <a:lnSpc>
                <a:spcPct val="80000"/>
              </a:lnSpc>
            </a:pPr>
            <a:r>
              <a:rPr lang="ja-JP" altLang="en-US" sz="2400"/>
              <a:t>スコアリングで工夫があるから、と言われる。</a:t>
            </a:r>
          </a:p>
          <a:p>
            <a:pPr>
              <a:lnSpc>
                <a:spcPct val="80000"/>
              </a:lnSpc>
            </a:pPr>
            <a:r>
              <a:rPr lang="ja-JP" altLang="en-US" sz="2400"/>
              <a:t>・</a:t>
            </a:r>
            <a:r>
              <a:rPr lang="en-US" altLang="ja-JP" sz="2400"/>
              <a:t>Google </a:t>
            </a:r>
            <a:r>
              <a:rPr lang="ja-JP" altLang="en-US" sz="2400"/>
              <a:t>の秘密 </a:t>
            </a:r>
            <a:r>
              <a:rPr lang="en-US" altLang="ja-JP" sz="2400"/>
              <a:t>- PageRank </a:t>
            </a:r>
            <a:r>
              <a:rPr lang="ja-JP" altLang="en-US" sz="2400"/>
              <a:t>徹底解説</a:t>
            </a:r>
          </a:p>
          <a:p>
            <a:pPr>
              <a:lnSpc>
                <a:spcPct val="80000"/>
              </a:lnSpc>
            </a:pPr>
            <a:r>
              <a:rPr lang="en-US" altLang="ja-JP" sz="2400">
                <a:hlinkClick r:id="rId3"/>
              </a:rPr>
              <a:t>http://www.kusastro.kyoto-u.ac.jp/~baba/wais/pagerank.html</a:t>
            </a:r>
            <a:endParaRPr lang="en-US" altLang="ja-JP" sz="2400"/>
          </a:p>
          <a:p>
            <a:pPr>
              <a:lnSpc>
                <a:spcPct val="80000"/>
              </a:lnSpc>
            </a:pPr>
            <a:endParaRPr lang="en-US" altLang="ja-JP" sz="2400"/>
          </a:p>
          <a:p>
            <a:pPr>
              <a:lnSpc>
                <a:spcPct val="80000"/>
              </a:lnSpc>
            </a:pPr>
            <a:r>
              <a:rPr lang="ja-JP" altLang="en-US" sz="2400"/>
              <a:t>ページの人気度をリンクの数から計算する仕組み（</a:t>
            </a:r>
            <a:r>
              <a:rPr lang="en-US" altLang="ja-JP" sz="2400"/>
              <a:t>Link Popularity</a:t>
            </a:r>
            <a:r>
              <a:rPr lang="ja-JP" altLang="en-US" sz="2400"/>
              <a:t>　</a:t>
            </a:r>
            <a:r>
              <a:rPr lang="en-US" altLang="ja-JP" sz="2400"/>
              <a:t>&amp;</a:t>
            </a:r>
            <a:r>
              <a:rPr lang="ja-JP" altLang="en-US" sz="2400"/>
              <a:t>　</a:t>
            </a:r>
            <a:r>
              <a:rPr lang="en-US" altLang="ja-JP" sz="2400"/>
              <a:t>Page Rank</a:t>
            </a:r>
            <a:r>
              <a:rPr lang="ja-JP" altLang="en-US" sz="2400"/>
              <a:t>）</a:t>
            </a:r>
          </a:p>
          <a:p>
            <a:pPr lvl="1">
              <a:lnSpc>
                <a:spcPct val="80000"/>
              </a:lnSpc>
            </a:pPr>
            <a:r>
              <a:rPr lang="ja-JP" altLang="en-US" sz="2000"/>
              <a:t>リンクされることは人気があることだ、という仮説</a:t>
            </a:r>
          </a:p>
          <a:p>
            <a:pPr lvl="1">
              <a:lnSpc>
                <a:spcPct val="80000"/>
              </a:lnSpc>
            </a:pPr>
            <a:r>
              <a:rPr lang="ja-JP" altLang="en-US" sz="2000"/>
              <a:t>たくさんのページからリンクされているページは重要なページだ（</a:t>
            </a:r>
            <a:r>
              <a:rPr lang="en-US" altLang="ja-JP" sz="2000"/>
              <a:t>Link Popularity</a:t>
            </a:r>
            <a:r>
              <a:rPr lang="ja-JP" altLang="en-US" sz="2000"/>
              <a:t>）</a:t>
            </a:r>
          </a:p>
          <a:p>
            <a:pPr lvl="1">
              <a:lnSpc>
                <a:spcPct val="80000"/>
              </a:lnSpc>
            </a:pPr>
            <a:r>
              <a:rPr lang="ja-JP" altLang="en-US" sz="2000"/>
              <a:t>そうした重要なページからリンクされているページもまた重要だ</a:t>
            </a:r>
            <a:r>
              <a:rPr lang="en-US" altLang="ja-JP" sz="2000"/>
              <a:t>(Link Popularity)</a:t>
            </a:r>
          </a:p>
          <a:p>
            <a:pPr lvl="1">
              <a:lnSpc>
                <a:spcPct val="80000"/>
              </a:lnSpc>
            </a:pPr>
            <a:r>
              <a:rPr lang="ja-JP" altLang="en-US" sz="2000"/>
              <a:t>ページごとに</a:t>
            </a:r>
            <a:r>
              <a:rPr lang="en-US" altLang="ja-JP" sz="2000"/>
              <a:t>PageRank</a:t>
            </a:r>
            <a:r>
              <a:rPr lang="ja-JP" altLang="en-US" sz="2000"/>
              <a:t>というスコアを計算</a:t>
            </a:r>
          </a:p>
          <a:p>
            <a:pPr lvl="1">
              <a:lnSpc>
                <a:spcPct val="80000"/>
              </a:lnSpc>
            </a:pPr>
            <a:r>
              <a:rPr lang="en-US" altLang="ja-JP" sz="2000"/>
              <a:t>PageRank</a:t>
            </a:r>
            <a:r>
              <a:rPr lang="ja-JP" altLang="en-US" sz="2000"/>
              <a:t>スコアの高い順に検索結果を表示する</a:t>
            </a:r>
          </a:p>
          <a:p>
            <a:pPr>
              <a:lnSpc>
                <a:spcPct val="80000"/>
              </a:lnSpc>
            </a:pPr>
            <a:endParaRPr lang="en-US" altLang="ja-JP"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ja-JP" altLang="en-US"/>
              <a:t>第</a:t>
            </a:r>
            <a:r>
              <a:rPr lang="en-US" altLang="ja-JP"/>
              <a:t>3</a:t>
            </a:r>
            <a:r>
              <a:rPr lang="ja-JP" altLang="en-US"/>
              <a:t>部　検索をつかいこなす</a:t>
            </a:r>
          </a:p>
        </p:txBody>
      </p:sp>
      <p:sp>
        <p:nvSpPr>
          <p:cNvPr id="24579" name="Rectangle 3"/>
          <p:cNvSpPr>
            <a:spLocks noGrp="1" noChangeArrowheads="1"/>
          </p:cNvSpPr>
          <p:nvPr>
            <p:ph type="body" idx="1"/>
          </p:nvPr>
        </p:nvSpPr>
        <p:spPr/>
        <p:txBody>
          <a:bodyPr/>
          <a:lstStyle/>
          <a:p>
            <a:r>
              <a:rPr lang="en-US" altLang="ja-JP"/>
              <a:t>Google</a:t>
            </a:r>
            <a:r>
              <a:rPr lang="ja-JP" altLang="en-US"/>
              <a:t>を代表ケースとして取り上げる</a:t>
            </a:r>
          </a:p>
          <a:p>
            <a:pPr lvl="1"/>
            <a:r>
              <a:rPr lang="ja-JP" altLang="en-US"/>
              <a:t>他の検索エンジンでも同様機能がある</a:t>
            </a:r>
          </a:p>
          <a:p>
            <a:endParaRPr lang="ja-JP" altLang="en-US"/>
          </a:p>
          <a:p>
            <a:r>
              <a:rPr lang="ja-JP" altLang="en-US"/>
              <a:t>検索語の工夫、検索オプションの使い方</a:t>
            </a:r>
          </a:p>
          <a:p>
            <a:endParaRPr lang="ja-JP" altLang="en-US"/>
          </a:p>
          <a:p>
            <a:r>
              <a:rPr lang="ja-JP" altLang="en-US"/>
              <a:t>検索エンジンの利用知識は個人の情報収集の効率を大きく左右する</a:t>
            </a:r>
          </a:p>
          <a:p>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ja-JP" altLang="en-US"/>
              <a:t>１　</a:t>
            </a:r>
            <a:r>
              <a:rPr lang="en-US" altLang="ja-JP"/>
              <a:t>AND</a:t>
            </a:r>
            <a:r>
              <a:rPr lang="ja-JP" altLang="en-US"/>
              <a:t>、</a:t>
            </a:r>
            <a:r>
              <a:rPr lang="en-US" altLang="ja-JP"/>
              <a:t>OR</a:t>
            </a:r>
            <a:r>
              <a:rPr lang="ja-JP" altLang="en-US"/>
              <a:t>、</a:t>
            </a:r>
            <a:r>
              <a:rPr lang="en-US" altLang="ja-JP"/>
              <a:t>NOT</a:t>
            </a:r>
            <a:r>
              <a:rPr lang="ja-JP" altLang="en-US"/>
              <a:t>検索</a:t>
            </a:r>
          </a:p>
        </p:txBody>
      </p:sp>
      <p:sp>
        <p:nvSpPr>
          <p:cNvPr id="26627" name="Rectangle 3"/>
          <p:cNvSpPr>
            <a:spLocks noGrp="1" noChangeArrowheads="1"/>
          </p:cNvSpPr>
          <p:nvPr>
            <p:ph type="body" sz="half" idx="1"/>
          </p:nvPr>
        </p:nvSpPr>
        <p:spPr/>
        <p:txBody>
          <a:bodyPr/>
          <a:lstStyle/>
          <a:p>
            <a:pPr>
              <a:lnSpc>
                <a:spcPct val="90000"/>
              </a:lnSpc>
            </a:pPr>
            <a:r>
              <a:rPr lang="ja-JP" altLang="en-US" sz="2400"/>
              <a:t>「私」と「あなた」の両方が入ったページを検索したい</a:t>
            </a:r>
            <a:r>
              <a:rPr lang="en-US" altLang="ja-JP" sz="2400"/>
              <a:t>AND</a:t>
            </a:r>
            <a:r>
              <a:rPr lang="ja-JP" altLang="en-US" sz="2400"/>
              <a:t>検索</a:t>
            </a:r>
          </a:p>
          <a:p>
            <a:pPr lvl="1">
              <a:lnSpc>
                <a:spcPct val="90000"/>
              </a:lnSpc>
            </a:pPr>
            <a:r>
              <a:rPr lang="ja-JP" altLang="en-US" sz="2000"/>
              <a:t>　私　あなた</a:t>
            </a:r>
          </a:p>
          <a:p>
            <a:pPr>
              <a:lnSpc>
                <a:spcPct val="90000"/>
              </a:lnSpc>
            </a:pPr>
            <a:r>
              <a:rPr lang="ja-JP" altLang="en-US" sz="2400"/>
              <a:t>「私」あるいは「あなた」どちらかが入ったページを検索したい</a:t>
            </a:r>
            <a:r>
              <a:rPr lang="en-US" altLang="ja-JP" sz="2400"/>
              <a:t>OR</a:t>
            </a:r>
            <a:r>
              <a:rPr lang="ja-JP" altLang="en-US" sz="2400"/>
              <a:t>検索</a:t>
            </a:r>
          </a:p>
          <a:p>
            <a:pPr lvl="1">
              <a:lnSpc>
                <a:spcPct val="90000"/>
              </a:lnSpc>
            </a:pPr>
            <a:r>
              <a:rPr lang="ja-JP" altLang="en-US" sz="2000"/>
              <a:t>私 </a:t>
            </a:r>
            <a:r>
              <a:rPr lang="en-US" altLang="ja-JP" sz="2000"/>
              <a:t>| </a:t>
            </a:r>
            <a:r>
              <a:rPr lang="ja-JP" altLang="en-US" sz="2000"/>
              <a:t>あなた</a:t>
            </a:r>
          </a:p>
          <a:p>
            <a:pPr>
              <a:lnSpc>
                <a:spcPct val="90000"/>
              </a:lnSpc>
            </a:pPr>
            <a:r>
              <a:rPr lang="ja-JP" altLang="en-US" sz="2400"/>
              <a:t>「私」の検索結果から「あなた」の入っているページを抜きたい</a:t>
            </a:r>
          </a:p>
          <a:p>
            <a:pPr lvl="1">
              <a:lnSpc>
                <a:spcPct val="90000"/>
              </a:lnSpc>
            </a:pPr>
            <a:r>
              <a:rPr lang="ja-JP" altLang="en-US" sz="2000"/>
              <a:t>私 </a:t>
            </a:r>
            <a:r>
              <a:rPr lang="en-US" altLang="ja-JP" sz="2000"/>
              <a:t>–</a:t>
            </a:r>
            <a:r>
              <a:rPr lang="ja-JP" altLang="en-US" sz="2000"/>
              <a:t>あなた</a:t>
            </a:r>
          </a:p>
          <a:p>
            <a:pPr lvl="1">
              <a:lnSpc>
                <a:spcPct val="90000"/>
              </a:lnSpc>
            </a:pPr>
            <a:endParaRPr lang="en-US" altLang="ja-JP" sz="2000"/>
          </a:p>
        </p:txBody>
      </p:sp>
      <p:sp>
        <p:nvSpPr>
          <p:cNvPr id="26628" name="Rectangle 4"/>
          <p:cNvSpPr>
            <a:spLocks noGrp="1" noChangeArrowheads="1"/>
          </p:cNvSpPr>
          <p:nvPr>
            <p:ph type="body" sz="half" idx="2"/>
          </p:nvPr>
        </p:nvSpPr>
        <p:spPr>
          <a:solidFill>
            <a:srgbClr val="FFFF99"/>
          </a:solidFill>
        </p:spPr>
        <p:txBody>
          <a:bodyPr/>
          <a:lstStyle/>
          <a:p>
            <a:r>
              <a:rPr lang="ja-JP" altLang="en-US"/>
              <a:t>応用例</a:t>
            </a:r>
          </a:p>
          <a:p>
            <a:endParaRPr lang="ja-JP" altLang="en-US"/>
          </a:p>
          <a:p>
            <a:r>
              <a:rPr lang="en-US" altLang="ja-JP"/>
              <a:t>(</a:t>
            </a:r>
            <a:r>
              <a:rPr lang="ja-JP" altLang="en-US"/>
              <a:t>デジタルハリウッド </a:t>
            </a:r>
            <a:r>
              <a:rPr lang="en-US" altLang="ja-JP"/>
              <a:t>| </a:t>
            </a:r>
            <a:r>
              <a:rPr lang="ja-JP" altLang="en-US"/>
              <a:t>デジハリ</a:t>
            </a:r>
            <a:r>
              <a:rPr lang="en-US" altLang="ja-JP"/>
              <a:t>)  </a:t>
            </a:r>
            <a:r>
              <a:rPr lang="ja-JP" altLang="en-US"/>
              <a:t>大学 </a:t>
            </a:r>
            <a:r>
              <a:rPr lang="en-US" altLang="ja-JP"/>
              <a:t>– </a:t>
            </a:r>
            <a:r>
              <a:rPr lang="ja-JP" altLang="en-US"/>
              <a:t>大学院</a:t>
            </a:r>
          </a:p>
          <a:p>
            <a:endParaRPr lang="ja-JP" altLang="en-US"/>
          </a:p>
          <a:p>
            <a:r>
              <a:rPr lang="ja-JP" altLang="en-US"/>
              <a:t>デジタルハリウッド大学についてのみ探す</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ja-JP" altLang="en-US"/>
              <a:t>２　フレーズ検索</a:t>
            </a:r>
          </a:p>
        </p:txBody>
      </p:sp>
      <p:sp>
        <p:nvSpPr>
          <p:cNvPr id="28675" name="Rectangle 3"/>
          <p:cNvSpPr>
            <a:spLocks noGrp="1" noChangeArrowheads="1"/>
          </p:cNvSpPr>
          <p:nvPr>
            <p:ph type="body" idx="1"/>
          </p:nvPr>
        </p:nvSpPr>
        <p:spPr/>
        <p:txBody>
          <a:bodyPr>
            <a:normAutofit lnSpcReduction="10000"/>
          </a:bodyPr>
          <a:lstStyle/>
          <a:p>
            <a:pPr>
              <a:lnSpc>
                <a:spcPct val="90000"/>
              </a:lnSpc>
            </a:pPr>
            <a:r>
              <a:rPr lang="en-US" altLang="ja-JP" sz="2800" dirty="0"/>
              <a:t>“</a:t>
            </a:r>
            <a:r>
              <a:rPr lang="ja-JP" altLang="en-US" sz="2800" dirty="0"/>
              <a:t>長年のご愛顧ありがとうございました”</a:t>
            </a:r>
          </a:p>
          <a:p>
            <a:pPr lvl="1">
              <a:lnSpc>
                <a:spcPct val="90000"/>
              </a:lnSpc>
            </a:pPr>
            <a:r>
              <a:rPr lang="ja-JP" altLang="en-US" sz="2400" dirty="0"/>
              <a:t>盛者必衰検索、失敗例を探す</a:t>
            </a:r>
          </a:p>
          <a:p>
            <a:pPr>
              <a:lnSpc>
                <a:spcPct val="90000"/>
              </a:lnSpc>
            </a:pPr>
            <a:r>
              <a:rPr lang="ja-JP" altLang="en-US" sz="2800" dirty="0"/>
              <a:t>“サービスをご利用のみなさまへ“</a:t>
            </a:r>
          </a:p>
          <a:p>
            <a:pPr lvl="1">
              <a:lnSpc>
                <a:spcPct val="90000"/>
              </a:lnSpc>
            </a:pPr>
            <a:r>
              <a:rPr lang="ja-JP" altLang="en-US" sz="2400" dirty="0"/>
              <a:t>サービス約款を探す</a:t>
            </a:r>
          </a:p>
          <a:p>
            <a:pPr>
              <a:lnSpc>
                <a:spcPct val="90000"/>
              </a:lnSpc>
            </a:pPr>
            <a:r>
              <a:rPr lang="ja-JP" altLang="en-US" sz="2800" dirty="0"/>
              <a:t>“発送をもって　</a:t>
            </a:r>
            <a:r>
              <a:rPr lang="en-US" altLang="ja-JP" sz="2800" dirty="0"/>
              <a:t>ipod”</a:t>
            </a:r>
          </a:p>
          <a:p>
            <a:pPr lvl="1">
              <a:lnSpc>
                <a:spcPct val="90000"/>
              </a:lnSpc>
            </a:pPr>
            <a:r>
              <a:rPr lang="ja-JP" altLang="en-US" sz="2400" dirty="0"/>
              <a:t>懸賞キャンペーンを探す</a:t>
            </a:r>
          </a:p>
          <a:p>
            <a:pPr>
              <a:lnSpc>
                <a:spcPct val="90000"/>
              </a:lnSpc>
            </a:pPr>
            <a:endParaRPr lang="ja-JP" altLang="en-US" sz="2800" dirty="0"/>
          </a:p>
          <a:p>
            <a:pPr>
              <a:lnSpc>
                <a:spcPct val="90000"/>
              </a:lnSpc>
            </a:pPr>
            <a:r>
              <a:rPr lang="ja-JP" altLang="en-US" sz="2800" dirty="0"/>
              <a:t>二重引用符で囲うのがポイント。フレーズを単語で区切られない。</a:t>
            </a:r>
          </a:p>
          <a:p>
            <a:pPr>
              <a:lnSpc>
                <a:spcPct val="90000"/>
              </a:lnSpc>
            </a:pPr>
            <a:r>
              <a:rPr lang="ja-JP" altLang="en-US" sz="2800" dirty="0"/>
              <a:t>発見したいページに特徴的に現れる言葉に注目する。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ja-JP" altLang="en-US"/>
              <a:t>３　ドメイン指定</a:t>
            </a:r>
          </a:p>
        </p:txBody>
      </p:sp>
      <p:sp>
        <p:nvSpPr>
          <p:cNvPr id="29699" name="Rectangle 3"/>
          <p:cNvSpPr>
            <a:spLocks noGrp="1" noChangeArrowheads="1"/>
          </p:cNvSpPr>
          <p:nvPr>
            <p:ph type="body" idx="1"/>
          </p:nvPr>
        </p:nvSpPr>
        <p:spPr/>
        <p:txBody>
          <a:bodyPr/>
          <a:lstStyle/>
          <a:p>
            <a:r>
              <a:rPr lang="ja-JP" altLang="en-US"/>
              <a:t>「</a:t>
            </a:r>
            <a:r>
              <a:rPr lang="en-US" altLang="ja-JP"/>
              <a:t>site:dhw.co.jp </a:t>
            </a:r>
            <a:r>
              <a:rPr lang="ja-JP" altLang="en-US"/>
              <a:t>杉山」</a:t>
            </a:r>
          </a:p>
          <a:p>
            <a:endParaRPr lang="ja-JP" altLang="en-US"/>
          </a:p>
          <a:p>
            <a:r>
              <a:rPr lang="ja-JP" altLang="en-US"/>
              <a:t>検索機能がないサイトを検索する</a:t>
            </a:r>
          </a:p>
          <a:p>
            <a:r>
              <a:rPr lang="ja-JP" altLang="en-US"/>
              <a:t>デジハリのサイトから校長先生の情報を探す</a:t>
            </a:r>
          </a:p>
          <a:p>
            <a:endParaRPr lang="ja-JP" altLang="en-US"/>
          </a:p>
          <a:p>
            <a:r>
              <a:rPr lang="ja-JP" altLang="en-US"/>
              <a:t>「</a:t>
            </a:r>
            <a:r>
              <a:rPr lang="en-US" altLang="ja-JP"/>
              <a:t>site:*.ac.jp</a:t>
            </a:r>
            <a:r>
              <a:rPr lang="ja-JP" altLang="en-US"/>
              <a:t>」　学術関連を探す</a:t>
            </a:r>
          </a:p>
          <a:p>
            <a:r>
              <a:rPr lang="ja-JP" altLang="en-US"/>
              <a:t>「</a:t>
            </a:r>
            <a:r>
              <a:rPr lang="en-US" altLang="ja-JP"/>
              <a:t>site:*.go.jp</a:t>
            </a:r>
            <a:r>
              <a:rPr lang="ja-JP" altLang="en-US"/>
              <a:t>」　政府公式を探す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ja-JP" altLang="en-US"/>
              <a:t>４　イメージ検索</a:t>
            </a:r>
          </a:p>
        </p:txBody>
      </p:sp>
      <p:sp>
        <p:nvSpPr>
          <p:cNvPr id="30723" name="Rectangle 3"/>
          <p:cNvSpPr>
            <a:spLocks noGrp="1" noChangeArrowheads="1"/>
          </p:cNvSpPr>
          <p:nvPr>
            <p:ph type="body" idx="1"/>
          </p:nvPr>
        </p:nvSpPr>
        <p:spPr/>
        <p:txBody>
          <a:bodyPr>
            <a:normAutofit/>
          </a:bodyPr>
          <a:lstStyle/>
          <a:p>
            <a:r>
              <a:rPr lang="ja-JP" altLang="en-US" dirty="0"/>
              <a:t>画像につけられた説明文や同じページに登場するキーワードを検索す</a:t>
            </a:r>
            <a:r>
              <a:rPr lang="ja-JP" altLang="en-US" dirty="0" smtClean="0"/>
              <a:t>るのが画像検索</a:t>
            </a:r>
            <a:endParaRPr lang="en-US" altLang="ja-JP" dirty="0" smtClean="0"/>
          </a:p>
          <a:p>
            <a:endParaRPr lang="en-US" altLang="ja-JP" dirty="0"/>
          </a:p>
          <a:p>
            <a:r>
              <a:rPr lang="ja-JP" altLang="en-US" dirty="0" smtClean="0"/>
              <a:t>「ユーザー数」、「成長率」など抽象語で検索するとまとまった情報にたどりつける</a:t>
            </a:r>
            <a:endParaRPr lang="ja-JP" altLang="en-US" dirty="0"/>
          </a:p>
          <a:p>
            <a:endParaRPr lang="ja-JP" altLang="en-US" dirty="0"/>
          </a:p>
          <a:p>
            <a:endParaRPr lang="ja-JP" altLang="en-US" dirty="0"/>
          </a:p>
          <a:p>
            <a:r>
              <a:rPr lang="ja-JP" altLang="en-US" dirty="0"/>
              <a:t>変化球：　松浦亜弥 </a:t>
            </a:r>
            <a:r>
              <a:rPr lang="en-US" altLang="ja-JP" dirty="0"/>
              <a:t>1024 768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ja-JP" altLang="en-US"/>
              <a:t>５　ファイル形式で絞る</a:t>
            </a:r>
          </a:p>
        </p:txBody>
      </p:sp>
      <p:sp>
        <p:nvSpPr>
          <p:cNvPr id="31747" name="Rectangle 3"/>
          <p:cNvSpPr>
            <a:spLocks noGrp="1" noChangeArrowheads="1"/>
          </p:cNvSpPr>
          <p:nvPr>
            <p:ph type="body" idx="1"/>
          </p:nvPr>
        </p:nvSpPr>
        <p:spPr/>
        <p:txBody>
          <a:bodyPr/>
          <a:lstStyle/>
          <a:p>
            <a:r>
              <a:rPr lang="en-US" altLang="ja-JP"/>
              <a:t>filetype:pdf </a:t>
            </a:r>
            <a:r>
              <a:rPr lang="ja-JP" altLang="en-US"/>
              <a:t>検索</a:t>
            </a:r>
          </a:p>
          <a:p>
            <a:endParaRPr lang="ja-JP" altLang="en-US"/>
          </a:p>
          <a:p>
            <a:r>
              <a:rPr lang="en-US" altLang="ja-JP"/>
              <a:t>PDF</a:t>
            </a:r>
            <a:r>
              <a:rPr lang="ja-JP" altLang="en-US"/>
              <a:t>形式で、「検索」というキーワードが入った文書のみが検索対象になる。</a:t>
            </a:r>
          </a:p>
          <a:p>
            <a:endParaRPr lang="ja-JP" altLang="en-US"/>
          </a:p>
          <a:p>
            <a:r>
              <a:rPr lang="en-US" altLang="ja-JP"/>
              <a:t>filetype:ppt  filetype:doc filetype:xls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ja-JP" altLang="en-US" dirty="0" smtClean="0"/>
              <a:t>６　オプション検索画面を使う</a:t>
            </a:r>
            <a:r>
              <a:rPr lang="ja-JP" altLang="en-US" dirty="0"/>
              <a:t>　</a:t>
            </a:r>
          </a:p>
        </p:txBody>
      </p:sp>
      <p:sp>
        <p:nvSpPr>
          <p:cNvPr id="32771" name="Rectangle 3"/>
          <p:cNvSpPr>
            <a:spLocks noGrp="1" noChangeArrowheads="1"/>
          </p:cNvSpPr>
          <p:nvPr>
            <p:ph type="body" idx="1"/>
          </p:nvPr>
        </p:nvSpPr>
        <p:spPr/>
        <p:txBody>
          <a:bodyPr/>
          <a:lstStyle/>
          <a:p>
            <a:pPr>
              <a:lnSpc>
                <a:spcPct val="90000"/>
              </a:lnSpc>
            </a:pPr>
            <a:r>
              <a:rPr lang="ja-JP" altLang="en-US" dirty="0" smtClean="0"/>
              <a:t>オプション検索</a:t>
            </a:r>
            <a:r>
              <a:rPr lang="en-US" altLang="ja-JP" dirty="0" smtClean="0">
                <a:hlinkClick r:id="rId3"/>
              </a:rPr>
              <a:t>http://www.google.co.jp/advanced_search?hl=ja</a:t>
            </a:r>
            <a:endParaRPr lang="en-US" altLang="ja-JP" dirty="0" smtClean="0"/>
          </a:p>
          <a:p>
            <a:pPr>
              <a:lnSpc>
                <a:spcPct val="90000"/>
              </a:lnSpc>
            </a:pPr>
            <a:r>
              <a:rPr lang="ja-JP" altLang="en-US" dirty="0"/>
              <a:t>言</a:t>
            </a:r>
            <a:r>
              <a:rPr lang="ja-JP" altLang="en-US" dirty="0" smtClean="0"/>
              <a:t>語、地域、ファイルタイプ、</a:t>
            </a:r>
            <a:r>
              <a:rPr lang="en-US" altLang="ja-JP" dirty="0" smtClean="0"/>
              <a:t>j</a:t>
            </a:r>
            <a:r>
              <a:rPr lang="ja-JP" altLang="en-US" dirty="0" smtClean="0"/>
              <a:t>日付、範囲、ドメイン、使用権、類似ページ、リンクページ</a:t>
            </a:r>
            <a:endParaRPr lang="en-US" altLang="ja-JP" dirty="0"/>
          </a:p>
          <a:p>
            <a:pPr>
              <a:lnSpc>
                <a:spcPct val="90000"/>
              </a:lnSpc>
            </a:pP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ja-JP" altLang="en-US"/>
              <a:t>７　とは、といえば、どうよ</a:t>
            </a:r>
          </a:p>
        </p:txBody>
      </p:sp>
      <p:sp>
        <p:nvSpPr>
          <p:cNvPr id="33795" name="Rectangle 3"/>
          <p:cNvSpPr>
            <a:spLocks noGrp="1" noChangeArrowheads="1"/>
          </p:cNvSpPr>
          <p:nvPr>
            <p:ph type="body" idx="1"/>
          </p:nvPr>
        </p:nvSpPr>
        <p:spPr/>
        <p:txBody>
          <a:bodyPr/>
          <a:lstStyle/>
          <a:p>
            <a:pPr>
              <a:lnSpc>
                <a:spcPct val="90000"/>
              </a:lnSpc>
            </a:pPr>
            <a:r>
              <a:rPr lang="ja-JP" altLang="en-US"/>
              <a:t>デジタルハリウッドとは</a:t>
            </a:r>
          </a:p>
          <a:p>
            <a:pPr>
              <a:lnSpc>
                <a:spcPct val="90000"/>
              </a:lnSpc>
            </a:pPr>
            <a:r>
              <a:rPr lang="ja-JP" altLang="en-US"/>
              <a:t>検索エンジンとは</a:t>
            </a:r>
          </a:p>
          <a:p>
            <a:pPr>
              <a:lnSpc>
                <a:spcPct val="90000"/>
              </a:lnSpc>
            </a:pPr>
            <a:r>
              <a:rPr lang="en-US" altLang="ja-JP"/>
              <a:t>XML</a:t>
            </a:r>
            <a:r>
              <a:rPr lang="ja-JP" altLang="en-US"/>
              <a:t>とは</a:t>
            </a:r>
          </a:p>
          <a:p>
            <a:pPr>
              <a:lnSpc>
                <a:spcPct val="90000"/>
              </a:lnSpc>
            </a:pPr>
            <a:endParaRPr lang="ja-JP" altLang="en-US"/>
          </a:p>
          <a:p>
            <a:pPr>
              <a:lnSpc>
                <a:spcPct val="90000"/>
              </a:lnSpc>
            </a:pPr>
            <a:r>
              <a:rPr lang="ja-JP" altLang="en-US"/>
              <a:t>とは、といえば、どうよ、などをつけることで</a:t>
            </a:r>
          </a:p>
          <a:p>
            <a:pPr lvl="1">
              <a:lnSpc>
                <a:spcPct val="90000"/>
              </a:lnSpc>
            </a:pPr>
            <a:r>
              <a:rPr lang="ja-JP" altLang="en-US"/>
              <a:t>定義</a:t>
            </a:r>
          </a:p>
          <a:p>
            <a:pPr lvl="1">
              <a:lnSpc>
                <a:spcPct val="90000"/>
              </a:lnSpc>
            </a:pPr>
            <a:r>
              <a:rPr lang="ja-JP" altLang="en-US"/>
              <a:t>評価</a:t>
            </a:r>
          </a:p>
          <a:p>
            <a:pPr lvl="1">
              <a:lnSpc>
                <a:spcPct val="90000"/>
              </a:lnSpc>
            </a:pPr>
            <a:r>
              <a:rPr lang="ja-JP" altLang="en-US"/>
              <a:t>関連</a:t>
            </a:r>
          </a:p>
          <a:p>
            <a:pPr lvl="2">
              <a:lnSpc>
                <a:spcPct val="90000"/>
              </a:lnSpc>
              <a:buFontTx/>
              <a:buNone/>
            </a:pPr>
            <a:r>
              <a:rPr lang="ja-JP" altLang="en-US"/>
              <a:t>など広げて探すことができる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ja-JP" altLang="en-US"/>
              <a:t>本日の内容</a:t>
            </a:r>
          </a:p>
        </p:txBody>
      </p:sp>
      <p:sp>
        <p:nvSpPr>
          <p:cNvPr id="20483" name="Rectangle 3"/>
          <p:cNvSpPr>
            <a:spLocks noGrp="1" noChangeArrowheads="1"/>
          </p:cNvSpPr>
          <p:nvPr>
            <p:ph type="body" idx="1"/>
          </p:nvPr>
        </p:nvSpPr>
        <p:spPr/>
        <p:txBody>
          <a:bodyPr/>
          <a:lstStyle/>
          <a:p>
            <a:pPr>
              <a:lnSpc>
                <a:spcPct val="80000"/>
              </a:lnSpc>
            </a:pPr>
            <a:r>
              <a:rPr lang="ja-JP" altLang="en-US" sz="2800" dirty="0"/>
              <a:t>今回と次回講義は検索の基本と応用</a:t>
            </a:r>
          </a:p>
          <a:p>
            <a:pPr lvl="1">
              <a:lnSpc>
                <a:spcPct val="80000"/>
              </a:lnSpc>
            </a:pPr>
            <a:r>
              <a:rPr lang="ja-JP" altLang="en-US" sz="2400" dirty="0"/>
              <a:t>今日は基本的な事項の理解</a:t>
            </a:r>
          </a:p>
          <a:p>
            <a:pPr lvl="1">
              <a:lnSpc>
                <a:spcPct val="80000"/>
              </a:lnSpc>
            </a:pPr>
            <a:endParaRPr lang="ja-JP" altLang="en-US" sz="2400" dirty="0"/>
          </a:p>
          <a:p>
            <a:pPr>
              <a:lnSpc>
                <a:spcPct val="80000"/>
              </a:lnSpc>
            </a:pPr>
            <a:r>
              <a:rPr lang="ja-JP" altLang="en-US" sz="2800" dirty="0"/>
              <a:t>検索エンジンの仕組みを考える</a:t>
            </a:r>
            <a:r>
              <a:rPr lang="en-US" altLang="ja-JP" sz="2800" dirty="0"/>
              <a:t>WG</a:t>
            </a:r>
            <a:r>
              <a:rPr lang="ja-JP" altLang="en-US" sz="2800" dirty="0" smtClean="0"/>
              <a:t>（</a:t>
            </a:r>
            <a:r>
              <a:rPr lang="en-US" altLang="ja-JP" sz="2800" dirty="0" smtClean="0"/>
              <a:t>30</a:t>
            </a:r>
            <a:r>
              <a:rPr lang="ja-JP" altLang="en-US" sz="2800" dirty="0"/>
              <a:t>分）</a:t>
            </a:r>
          </a:p>
          <a:p>
            <a:pPr>
              <a:lnSpc>
                <a:spcPct val="80000"/>
              </a:lnSpc>
            </a:pPr>
            <a:r>
              <a:rPr lang="ja-JP" altLang="en-US" sz="2800" dirty="0"/>
              <a:t>検索エンジンの仕組み（</a:t>
            </a:r>
            <a:r>
              <a:rPr lang="en-US" altLang="ja-JP" sz="2800" dirty="0"/>
              <a:t>30</a:t>
            </a:r>
            <a:r>
              <a:rPr lang="ja-JP" altLang="en-US" sz="2800" dirty="0"/>
              <a:t>分）</a:t>
            </a:r>
          </a:p>
          <a:p>
            <a:pPr>
              <a:lnSpc>
                <a:spcPct val="80000"/>
              </a:lnSpc>
            </a:pPr>
            <a:r>
              <a:rPr lang="ja-JP" altLang="en-US" sz="2800" dirty="0"/>
              <a:t>検索エンジンを使いこなす</a:t>
            </a:r>
            <a:r>
              <a:rPr lang="ja-JP" altLang="en-US" sz="2800" dirty="0" smtClean="0"/>
              <a:t>（</a:t>
            </a:r>
            <a:r>
              <a:rPr lang="en-US" altLang="ja-JP" sz="2800" dirty="0" smtClean="0"/>
              <a:t>30</a:t>
            </a:r>
            <a:r>
              <a:rPr lang="ja-JP" altLang="en-US" sz="2800" dirty="0"/>
              <a:t>分）</a:t>
            </a:r>
          </a:p>
          <a:p>
            <a:pPr>
              <a:lnSpc>
                <a:spcPct val="80000"/>
              </a:lnSpc>
            </a:pPr>
            <a:endParaRPr lang="ja-JP" altLang="en-US" sz="2800" dirty="0"/>
          </a:p>
          <a:p>
            <a:pPr>
              <a:lnSpc>
                <a:spcPct val="80000"/>
              </a:lnSpc>
            </a:pPr>
            <a:r>
              <a:rPr lang="ja-JP" altLang="en-US" sz="2800" dirty="0"/>
              <a:t>達成目標</a:t>
            </a:r>
          </a:p>
          <a:p>
            <a:pPr lvl="1">
              <a:lnSpc>
                <a:spcPct val="80000"/>
              </a:lnSpc>
            </a:pPr>
            <a:r>
              <a:rPr lang="ja-JP" altLang="en-US" sz="2400" dirty="0"/>
              <a:t>検索エンジンの仕組みを自分で考えてみる</a:t>
            </a:r>
          </a:p>
          <a:p>
            <a:pPr lvl="1">
              <a:lnSpc>
                <a:spcPct val="80000"/>
              </a:lnSpc>
            </a:pPr>
            <a:r>
              <a:rPr lang="ja-JP" altLang="en-US" sz="2400" dirty="0"/>
              <a:t>現実の仕組みを理解する</a:t>
            </a:r>
          </a:p>
          <a:p>
            <a:pPr lvl="1">
              <a:lnSpc>
                <a:spcPct val="80000"/>
              </a:lnSpc>
            </a:pPr>
            <a:r>
              <a:rPr lang="ja-JP" altLang="en-US" sz="2400" dirty="0"/>
              <a:t>効果的な使い方について知る</a:t>
            </a:r>
          </a:p>
          <a:p>
            <a:pPr>
              <a:lnSpc>
                <a:spcPct val="80000"/>
              </a:lnSpc>
            </a:pPr>
            <a:endParaRPr lang="en-US" altLang="ja-JP"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検索キーワードの工夫</a:t>
            </a:r>
            <a:endParaRPr lang="en-US" altLang="ja-JP" dirty="0" smtClean="0"/>
          </a:p>
          <a:p>
            <a:pPr lvl="1"/>
            <a:r>
              <a:rPr lang="ja-JP" altLang="en-US" dirty="0"/>
              <a:t>例</a:t>
            </a:r>
            <a:r>
              <a:rPr lang="ja-JP" altLang="en-US" dirty="0">
                <a:hlinkClick r:id="rId3"/>
              </a:rPr>
              <a:t>１</a:t>
            </a:r>
            <a:r>
              <a:rPr lang="ja-JP" altLang="en-US" dirty="0"/>
              <a:t>，</a:t>
            </a:r>
            <a:r>
              <a:rPr lang="ja-JP" altLang="en-US" dirty="0">
                <a:hlinkClick r:id="rId4"/>
              </a:rPr>
              <a:t>２</a:t>
            </a:r>
            <a:r>
              <a:rPr lang="ja-JP" altLang="en-US" dirty="0"/>
              <a:t>，</a:t>
            </a:r>
            <a:r>
              <a:rPr lang="ja-JP" altLang="en-US" dirty="0">
                <a:hlinkClick r:id="rId5"/>
              </a:rPr>
              <a:t>３</a:t>
            </a:r>
            <a:r>
              <a:rPr lang="ja-JP" altLang="en-US" dirty="0"/>
              <a:t>，</a:t>
            </a:r>
            <a:r>
              <a:rPr lang="ja-JP" altLang="en-US" dirty="0">
                <a:hlinkClick r:id="rId6"/>
              </a:rPr>
              <a:t>４</a:t>
            </a:r>
            <a:r>
              <a:rPr lang="ja-JP" altLang="en-US" dirty="0"/>
              <a:t>，</a:t>
            </a:r>
            <a:r>
              <a:rPr lang="ja-JP" altLang="en-US" dirty="0">
                <a:hlinkClick r:id="rId7"/>
              </a:rPr>
              <a:t>５</a:t>
            </a:r>
            <a:r>
              <a:rPr lang="ja-JP" altLang="en-US" dirty="0"/>
              <a:t>，</a:t>
            </a:r>
            <a:r>
              <a:rPr lang="ja-JP" altLang="en-US" dirty="0">
                <a:hlinkClick r:id="rId8"/>
              </a:rPr>
              <a:t>６</a:t>
            </a:r>
            <a:r>
              <a:rPr lang="ja-JP" altLang="en-US" dirty="0"/>
              <a:t>，</a:t>
            </a:r>
            <a:r>
              <a:rPr lang="ja-JP" altLang="en-US" dirty="0">
                <a:hlinkClick r:id="rId9"/>
              </a:rPr>
              <a:t>７</a:t>
            </a:r>
            <a:r>
              <a:rPr lang="ja-JP" altLang="en-US" dirty="0"/>
              <a:t>，</a:t>
            </a:r>
            <a:r>
              <a:rPr lang="ja-JP" altLang="en-US" dirty="0">
                <a:hlinkClick r:id="rId10"/>
              </a:rPr>
              <a:t>８</a:t>
            </a:r>
            <a:endParaRPr lang="en-US" altLang="ja-JP" dirty="0"/>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次週は検索応用編</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ja-JP" altLang="en-US" sz="3600"/>
              <a:t>情報探索のプロセスは検索の連続</a:t>
            </a:r>
          </a:p>
        </p:txBody>
      </p:sp>
      <p:sp>
        <p:nvSpPr>
          <p:cNvPr id="56323" name="Rectangle 3"/>
          <p:cNvSpPr>
            <a:spLocks noGrp="1" noChangeArrowheads="1"/>
          </p:cNvSpPr>
          <p:nvPr>
            <p:ph type="body" idx="1"/>
          </p:nvPr>
        </p:nvSpPr>
        <p:spPr>
          <a:xfrm>
            <a:off x="457200" y="1600200"/>
            <a:ext cx="4186238" cy="4525963"/>
          </a:xfrm>
        </p:spPr>
        <p:txBody>
          <a:bodyPr/>
          <a:lstStyle/>
          <a:p>
            <a:r>
              <a:rPr lang="ja-JP" altLang="en-US" dirty="0">
                <a:solidFill>
                  <a:srgbClr val="FF0000"/>
                </a:solidFill>
              </a:rPr>
              <a:t>アツメル</a:t>
            </a:r>
          </a:p>
          <a:p>
            <a:pPr lvl="1"/>
            <a:r>
              <a:rPr lang="ja-JP" altLang="en-US" dirty="0">
                <a:solidFill>
                  <a:srgbClr val="FF0000"/>
                </a:solidFill>
              </a:rPr>
              <a:t>情報を収集する</a:t>
            </a:r>
          </a:p>
          <a:p>
            <a:r>
              <a:rPr lang="ja-JP" altLang="en-US" dirty="0"/>
              <a:t>ナラベル</a:t>
            </a:r>
          </a:p>
          <a:p>
            <a:pPr lvl="1"/>
            <a:r>
              <a:rPr lang="ja-JP" altLang="en-US" dirty="0"/>
              <a:t>情報を整理する</a:t>
            </a:r>
          </a:p>
          <a:p>
            <a:r>
              <a:rPr lang="ja-JP" altLang="en-US" dirty="0"/>
              <a:t>ヒキダス</a:t>
            </a:r>
          </a:p>
          <a:p>
            <a:pPr lvl="1"/>
            <a:r>
              <a:rPr lang="ja-JP" altLang="en-US" dirty="0"/>
              <a:t>情報を分析する</a:t>
            </a:r>
          </a:p>
          <a:p>
            <a:r>
              <a:rPr lang="ja-JP" altLang="en-US" dirty="0"/>
              <a:t>カキダス</a:t>
            </a:r>
          </a:p>
          <a:p>
            <a:pPr lvl="1"/>
            <a:r>
              <a:rPr lang="ja-JP" altLang="en-US" dirty="0"/>
              <a:t>情報を発信する</a:t>
            </a:r>
          </a:p>
        </p:txBody>
      </p:sp>
      <p:sp>
        <p:nvSpPr>
          <p:cNvPr id="56324" name="Rectangle 4"/>
          <p:cNvSpPr>
            <a:spLocks noChangeArrowheads="1"/>
          </p:cNvSpPr>
          <p:nvPr/>
        </p:nvSpPr>
        <p:spPr bwMode="auto">
          <a:xfrm>
            <a:off x="5003800" y="1628775"/>
            <a:ext cx="2519363" cy="6477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情報収集</a:t>
            </a:r>
          </a:p>
        </p:txBody>
      </p:sp>
      <p:sp>
        <p:nvSpPr>
          <p:cNvPr id="56325" name="Rectangle 5"/>
          <p:cNvSpPr>
            <a:spLocks noChangeArrowheads="1"/>
          </p:cNvSpPr>
          <p:nvPr/>
        </p:nvSpPr>
        <p:spPr bwMode="auto">
          <a:xfrm>
            <a:off x="5003800" y="2708275"/>
            <a:ext cx="2519363" cy="6477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情報整理</a:t>
            </a:r>
          </a:p>
        </p:txBody>
      </p:sp>
      <p:sp>
        <p:nvSpPr>
          <p:cNvPr id="56326" name="Rectangle 6"/>
          <p:cNvSpPr>
            <a:spLocks noChangeArrowheads="1"/>
          </p:cNvSpPr>
          <p:nvPr/>
        </p:nvSpPr>
        <p:spPr bwMode="auto">
          <a:xfrm>
            <a:off x="5003800" y="3789363"/>
            <a:ext cx="2519363" cy="6477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情報分析</a:t>
            </a:r>
          </a:p>
        </p:txBody>
      </p:sp>
      <p:sp>
        <p:nvSpPr>
          <p:cNvPr id="56327" name="Rectangle 7"/>
          <p:cNvSpPr>
            <a:spLocks noChangeArrowheads="1"/>
          </p:cNvSpPr>
          <p:nvPr/>
        </p:nvSpPr>
        <p:spPr bwMode="auto">
          <a:xfrm>
            <a:off x="5003800" y="4868863"/>
            <a:ext cx="2519363" cy="6477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情報発信</a:t>
            </a:r>
          </a:p>
        </p:txBody>
      </p:sp>
      <p:sp>
        <p:nvSpPr>
          <p:cNvPr id="56328" name="AutoShape 8"/>
          <p:cNvSpPr>
            <a:spLocks noChangeArrowheads="1"/>
          </p:cNvSpPr>
          <p:nvPr/>
        </p:nvSpPr>
        <p:spPr bwMode="auto">
          <a:xfrm>
            <a:off x="5148263" y="1844675"/>
            <a:ext cx="287337" cy="3529013"/>
          </a:xfrm>
          <a:prstGeom prst="downArrow">
            <a:avLst>
              <a:gd name="adj1" fmla="val 50000"/>
              <a:gd name="adj2" fmla="val 307045"/>
            </a:avLst>
          </a:prstGeom>
          <a:solidFill>
            <a:srgbClr val="FF6600"/>
          </a:solidFill>
          <a:ln w="9525">
            <a:solidFill>
              <a:schemeClr val="tx1"/>
            </a:solidFill>
            <a:miter lim="800000"/>
            <a:headEnd/>
            <a:tailEnd/>
          </a:ln>
          <a:effectLst/>
        </p:spPr>
        <p:txBody>
          <a:bodyPr vert="eaVert" wrap="none" anchor="ctr"/>
          <a:lstStyle/>
          <a:p>
            <a:endParaRPr lang="ja-JP" altLang="en-US"/>
          </a:p>
        </p:txBody>
      </p:sp>
      <p:sp>
        <p:nvSpPr>
          <p:cNvPr id="56329" name="Text Box 9"/>
          <p:cNvSpPr txBox="1">
            <a:spLocks noChangeArrowheads="1"/>
          </p:cNvSpPr>
          <p:nvPr/>
        </p:nvSpPr>
        <p:spPr bwMode="auto">
          <a:xfrm>
            <a:off x="4911725" y="5738813"/>
            <a:ext cx="2686050" cy="366712"/>
          </a:xfrm>
          <a:prstGeom prst="rect">
            <a:avLst/>
          </a:prstGeom>
          <a:noFill/>
          <a:ln w="9525">
            <a:noFill/>
            <a:miter lim="800000"/>
            <a:headEnd/>
            <a:tailEnd/>
          </a:ln>
          <a:effectLst/>
        </p:spPr>
        <p:txBody>
          <a:bodyPr wrap="none">
            <a:spAutoFit/>
          </a:bodyPr>
          <a:lstStyle/>
          <a:p>
            <a:r>
              <a:rPr lang="ja-JP" altLang="en-US"/>
              <a:t>リサーチのワークフロー図</a:t>
            </a:r>
            <a:endParaRPr lang="ja-JP" altLang="en-US" sz="2400">
              <a:solidFill>
                <a:srgbClr val="FF0000"/>
              </a:solidFill>
            </a:endParaRPr>
          </a:p>
        </p:txBody>
      </p:sp>
      <p:sp>
        <p:nvSpPr>
          <p:cNvPr id="56330" name="Text Box 10"/>
          <p:cNvSpPr txBox="1">
            <a:spLocks noChangeArrowheads="1"/>
          </p:cNvSpPr>
          <p:nvPr/>
        </p:nvSpPr>
        <p:spPr bwMode="auto">
          <a:xfrm>
            <a:off x="7735888" y="1628775"/>
            <a:ext cx="549275" cy="3887788"/>
          </a:xfrm>
          <a:prstGeom prst="rect">
            <a:avLst/>
          </a:prstGeom>
          <a:solidFill>
            <a:srgbClr val="FFCC00"/>
          </a:solidFill>
          <a:ln w="9525">
            <a:noFill/>
            <a:miter lim="800000"/>
            <a:headEnd/>
            <a:tailEnd/>
          </a:ln>
          <a:effectLst/>
        </p:spPr>
        <p:txBody>
          <a:bodyPr vert="eaVert">
            <a:spAutoFit/>
          </a:bodyPr>
          <a:lstStyle/>
          <a:p>
            <a:pPr algn="ctr"/>
            <a:r>
              <a:rPr lang="ja-JP" altLang="en-US" sz="2400"/>
              <a:t>インターネットの活用</a:t>
            </a:r>
          </a:p>
        </p:txBody>
      </p:sp>
      <p:sp>
        <p:nvSpPr>
          <p:cNvPr id="56331" name="Text Box 11"/>
          <p:cNvSpPr txBox="1">
            <a:spLocks noChangeArrowheads="1"/>
          </p:cNvSpPr>
          <p:nvPr/>
        </p:nvSpPr>
        <p:spPr bwMode="auto">
          <a:xfrm>
            <a:off x="5580063" y="1196975"/>
            <a:ext cx="641350" cy="366713"/>
          </a:xfrm>
          <a:prstGeom prst="rect">
            <a:avLst/>
          </a:prstGeom>
          <a:noFill/>
          <a:ln w="9525">
            <a:noFill/>
            <a:miter lim="800000"/>
            <a:headEnd/>
            <a:tailEnd/>
          </a:ln>
          <a:effectLst/>
        </p:spPr>
        <p:txBody>
          <a:bodyPr wrap="none">
            <a:spAutoFit/>
          </a:bodyPr>
          <a:lstStyle/>
          <a:p>
            <a:r>
              <a:rPr lang="ja-JP" altLang="en-US">
                <a:solidFill>
                  <a:srgbClr val="FF0000"/>
                </a:solidFill>
              </a:rPr>
              <a:t>検索</a:t>
            </a:r>
          </a:p>
        </p:txBody>
      </p:sp>
      <p:sp>
        <p:nvSpPr>
          <p:cNvPr id="56332" name="Text Box 12"/>
          <p:cNvSpPr txBox="1">
            <a:spLocks noChangeArrowheads="1"/>
          </p:cNvSpPr>
          <p:nvPr/>
        </p:nvSpPr>
        <p:spPr bwMode="auto">
          <a:xfrm>
            <a:off x="5580063" y="2276475"/>
            <a:ext cx="641350" cy="366713"/>
          </a:xfrm>
          <a:prstGeom prst="rect">
            <a:avLst/>
          </a:prstGeom>
          <a:noFill/>
          <a:ln w="9525">
            <a:noFill/>
            <a:miter lim="800000"/>
            <a:headEnd/>
            <a:tailEnd/>
          </a:ln>
          <a:effectLst/>
        </p:spPr>
        <p:txBody>
          <a:bodyPr wrap="none">
            <a:spAutoFit/>
          </a:bodyPr>
          <a:lstStyle/>
          <a:p>
            <a:r>
              <a:rPr lang="ja-JP" altLang="en-US">
                <a:solidFill>
                  <a:srgbClr val="FF0000"/>
                </a:solidFill>
              </a:rPr>
              <a:t>検索</a:t>
            </a:r>
          </a:p>
        </p:txBody>
      </p:sp>
      <p:sp>
        <p:nvSpPr>
          <p:cNvPr id="56333" name="Text Box 13"/>
          <p:cNvSpPr txBox="1">
            <a:spLocks noChangeArrowheads="1"/>
          </p:cNvSpPr>
          <p:nvPr/>
        </p:nvSpPr>
        <p:spPr bwMode="auto">
          <a:xfrm>
            <a:off x="5580063" y="3429000"/>
            <a:ext cx="641350" cy="366713"/>
          </a:xfrm>
          <a:prstGeom prst="rect">
            <a:avLst/>
          </a:prstGeom>
          <a:noFill/>
          <a:ln w="9525">
            <a:noFill/>
            <a:miter lim="800000"/>
            <a:headEnd/>
            <a:tailEnd/>
          </a:ln>
          <a:effectLst/>
        </p:spPr>
        <p:txBody>
          <a:bodyPr wrap="none">
            <a:spAutoFit/>
          </a:bodyPr>
          <a:lstStyle/>
          <a:p>
            <a:r>
              <a:rPr lang="ja-JP" altLang="en-US">
                <a:solidFill>
                  <a:srgbClr val="FF0000"/>
                </a:solidFill>
              </a:rPr>
              <a:t>検索</a:t>
            </a:r>
          </a:p>
        </p:txBody>
      </p:sp>
      <p:sp>
        <p:nvSpPr>
          <p:cNvPr id="56334" name="Text Box 14"/>
          <p:cNvSpPr txBox="1">
            <a:spLocks noChangeArrowheads="1"/>
          </p:cNvSpPr>
          <p:nvPr/>
        </p:nvSpPr>
        <p:spPr bwMode="auto">
          <a:xfrm>
            <a:off x="5580063" y="4508500"/>
            <a:ext cx="641350" cy="366713"/>
          </a:xfrm>
          <a:prstGeom prst="rect">
            <a:avLst/>
          </a:prstGeom>
          <a:noFill/>
          <a:ln w="9525">
            <a:noFill/>
            <a:miter lim="800000"/>
            <a:headEnd/>
            <a:tailEnd/>
          </a:ln>
          <a:effectLst/>
        </p:spPr>
        <p:txBody>
          <a:bodyPr wrap="none">
            <a:spAutoFit/>
          </a:bodyPr>
          <a:lstStyle/>
          <a:p>
            <a:r>
              <a:rPr lang="ja-JP" altLang="en-US">
                <a:solidFill>
                  <a:srgbClr val="FF0000"/>
                </a:solidFill>
              </a:rPr>
              <a:t>検索</a:t>
            </a:r>
          </a:p>
        </p:txBody>
      </p:sp>
      <p:sp>
        <p:nvSpPr>
          <p:cNvPr id="56335" name="Text Box 15"/>
          <p:cNvSpPr txBox="1">
            <a:spLocks noChangeArrowheads="1"/>
          </p:cNvSpPr>
          <p:nvPr/>
        </p:nvSpPr>
        <p:spPr bwMode="auto">
          <a:xfrm>
            <a:off x="1455738" y="1274763"/>
            <a:ext cx="3373437" cy="366712"/>
          </a:xfrm>
          <a:prstGeom prst="rect">
            <a:avLst/>
          </a:prstGeom>
          <a:noFill/>
          <a:ln w="9525">
            <a:noFill/>
            <a:miter lim="800000"/>
            <a:headEnd/>
            <a:tailEnd/>
          </a:ln>
          <a:effectLst/>
        </p:spPr>
        <p:txBody>
          <a:bodyPr wrap="none">
            <a:spAutoFit/>
          </a:bodyPr>
          <a:lstStyle/>
          <a:p>
            <a:r>
              <a:rPr lang="ja-JP" altLang="en-US"/>
              <a:t>この講義が想定するワークフロー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検索</a:t>
            </a:r>
            <a:r>
              <a:rPr lang="ja-JP" altLang="en-US" dirty="0"/>
              <a:t>エンジ</a:t>
            </a:r>
            <a:r>
              <a:rPr lang="ja-JP" altLang="en-US" dirty="0" smtClean="0"/>
              <a:t>ン３０をゆっくり眺める</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endParaRPr kumimoji="1" lang="en-US" altLang="ja-JP" dirty="0"/>
          </a:p>
          <a:p>
            <a:r>
              <a:rPr lang="ja-JP" altLang="en-US" dirty="0" smtClean="0"/>
              <a:t>検索エンジンの中身？</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ja-JP" altLang="en-US" sz="4000"/>
              <a:t>第一部　検索エンジンの仕組みを</a:t>
            </a:r>
            <a:br>
              <a:rPr lang="ja-JP" altLang="en-US" sz="4000"/>
            </a:br>
            <a:r>
              <a:rPr lang="ja-JP" altLang="en-US" sz="4000"/>
              <a:t>考える</a:t>
            </a:r>
          </a:p>
        </p:txBody>
      </p:sp>
      <p:sp>
        <p:nvSpPr>
          <p:cNvPr id="8196" name="Rectangle 4"/>
          <p:cNvSpPr>
            <a:spLocks noGrp="1" noChangeArrowheads="1"/>
          </p:cNvSpPr>
          <p:nvPr>
            <p:ph type="body" idx="1"/>
          </p:nvPr>
        </p:nvSpPr>
        <p:spPr/>
        <p:txBody>
          <a:bodyPr/>
          <a:lstStyle/>
          <a:p>
            <a:pPr>
              <a:lnSpc>
                <a:spcPct val="90000"/>
              </a:lnSpc>
            </a:pPr>
            <a:r>
              <a:rPr lang="ja-JP" altLang="en-US" sz="2800"/>
              <a:t>検索エンジンの仕組みについて、自由に想像して考えてみてください。どんな部品が必要でしょうか。左端に</a:t>
            </a:r>
            <a:r>
              <a:rPr lang="en-US" altLang="ja-JP" sz="2800"/>
              <a:t>WWW</a:t>
            </a:r>
            <a:r>
              <a:rPr lang="ja-JP" altLang="en-US" sz="2800"/>
              <a:t>、右端にユーザ（あなた）、その真ん中に検索エンジンを配置して、全体を簡単な図に描いてください。</a:t>
            </a:r>
          </a:p>
          <a:p>
            <a:pPr>
              <a:lnSpc>
                <a:spcPct val="90000"/>
              </a:lnSpc>
            </a:pPr>
            <a:endParaRPr lang="ja-JP" altLang="en-US" sz="2800"/>
          </a:p>
          <a:p>
            <a:pPr>
              <a:lnSpc>
                <a:spcPct val="90000"/>
              </a:lnSpc>
            </a:pPr>
            <a:r>
              <a:rPr lang="ja-JP" altLang="en-US" sz="2800"/>
              <a:t>考える上でのポイント</a:t>
            </a:r>
          </a:p>
          <a:p>
            <a:pPr lvl="1">
              <a:lnSpc>
                <a:spcPct val="90000"/>
              </a:lnSpc>
            </a:pPr>
            <a:r>
              <a:rPr lang="ja-JP" altLang="en-US" sz="2400"/>
              <a:t>なぜ検索エンジンは数十億ページを瞬時に検索できるのでしょうか？</a:t>
            </a:r>
          </a:p>
          <a:p>
            <a:pPr lvl="1">
              <a:lnSpc>
                <a:spcPct val="90000"/>
              </a:lnSpc>
            </a:pPr>
            <a:r>
              <a:rPr lang="ja-JP" altLang="en-US" sz="2400"/>
              <a:t>関連度が高い有名なページが結果表示で上位に表示されるのはなぜでしょうか？</a:t>
            </a:r>
          </a:p>
          <a:p>
            <a:pPr>
              <a:lnSpc>
                <a:spcPct val="90000"/>
              </a:lnSpc>
            </a:pPr>
            <a:endParaRPr lang="en-US" altLang="ja-JP"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a:t>第</a:t>
            </a:r>
            <a:r>
              <a:rPr lang="en-US" altLang="ja-JP"/>
              <a:t>2</a:t>
            </a:r>
            <a:r>
              <a:rPr lang="ja-JP" altLang="en-US"/>
              <a:t>部　検索エンジンの仕組み</a:t>
            </a:r>
          </a:p>
        </p:txBody>
      </p:sp>
      <p:sp>
        <p:nvSpPr>
          <p:cNvPr id="3076" name="AutoShape 4"/>
          <p:cNvSpPr>
            <a:spLocks noChangeArrowheads="1"/>
          </p:cNvSpPr>
          <p:nvPr/>
        </p:nvSpPr>
        <p:spPr bwMode="auto">
          <a:xfrm>
            <a:off x="4427538" y="3141663"/>
            <a:ext cx="1150937" cy="1655762"/>
          </a:xfrm>
          <a:prstGeom prst="can">
            <a:avLst>
              <a:gd name="adj" fmla="val 35966"/>
            </a:avLst>
          </a:prstGeom>
          <a:solidFill>
            <a:schemeClr val="accent1"/>
          </a:solidFill>
          <a:ln w="9525">
            <a:solidFill>
              <a:schemeClr val="tx1"/>
            </a:solidFill>
            <a:round/>
            <a:headEnd/>
            <a:tailEnd/>
          </a:ln>
          <a:effectLst/>
        </p:spPr>
        <p:txBody>
          <a:bodyPr wrap="none" anchor="ctr"/>
          <a:lstStyle/>
          <a:p>
            <a:pPr algn="ctr"/>
            <a:r>
              <a:rPr lang="ja-JP" altLang="en-US"/>
              <a:t>インデクス</a:t>
            </a:r>
          </a:p>
          <a:p>
            <a:pPr algn="ctr"/>
            <a:r>
              <a:rPr lang="ja-JP" altLang="en-US"/>
              <a:t>データベース</a:t>
            </a:r>
          </a:p>
          <a:p>
            <a:pPr algn="ctr"/>
            <a:r>
              <a:rPr lang="ja-JP" altLang="en-US" b="1"/>
              <a:t>（</a:t>
            </a:r>
            <a:r>
              <a:rPr lang="en-US" altLang="ja-JP" b="1"/>
              <a:t>Indexing</a:t>
            </a:r>
            <a:r>
              <a:rPr lang="ja-JP" altLang="en-US" b="1"/>
              <a:t>）</a:t>
            </a:r>
          </a:p>
        </p:txBody>
      </p:sp>
      <p:sp>
        <p:nvSpPr>
          <p:cNvPr id="3077" name="Cloud"/>
          <p:cNvSpPr>
            <a:spLocks noChangeAspect="1" noEditPoints="1" noChangeArrowheads="1"/>
          </p:cNvSpPr>
          <p:nvPr/>
        </p:nvSpPr>
        <p:spPr bwMode="auto">
          <a:xfrm>
            <a:off x="250825" y="2060575"/>
            <a:ext cx="2520950" cy="42481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78" name="Text Box 6"/>
          <p:cNvSpPr txBox="1">
            <a:spLocks noChangeArrowheads="1"/>
          </p:cNvSpPr>
          <p:nvPr/>
        </p:nvSpPr>
        <p:spPr bwMode="auto">
          <a:xfrm>
            <a:off x="611188" y="1700213"/>
            <a:ext cx="1771650" cy="366712"/>
          </a:xfrm>
          <a:prstGeom prst="rect">
            <a:avLst/>
          </a:prstGeom>
          <a:noFill/>
          <a:ln w="9525">
            <a:noFill/>
            <a:miter lim="800000"/>
            <a:headEnd/>
            <a:tailEnd/>
          </a:ln>
          <a:effectLst/>
        </p:spPr>
        <p:txBody>
          <a:bodyPr wrap="none">
            <a:spAutoFit/>
          </a:bodyPr>
          <a:lstStyle/>
          <a:p>
            <a:r>
              <a:rPr lang="en-US" altLang="ja-JP"/>
              <a:t>WorldWideWeb</a:t>
            </a:r>
          </a:p>
        </p:txBody>
      </p:sp>
      <p:sp>
        <p:nvSpPr>
          <p:cNvPr id="3079" name="computr2"/>
          <p:cNvSpPr>
            <a:spLocks noEditPoints="1" noChangeArrowheads="1"/>
          </p:cNvSpPr>
          <p:nvPr/>
        </p:nvSpPr>
        <p:spPr bwMode="auto">
          <a:xfrm>
            <a:off x="7956550" y="3357563"/>
            <a:ext cx="865188" cy="1079500"/>
          </a:xfrm>
          <a:custGeom>
            <a:avLst/>
            <a:gdLst>
              <a:gd name="T0" fmla="*/ 10800 w 21600"/>
              <a:gd name="T1" fmla="*/ 0 h 21600"/>
              <a:gd name="T2" fmla="*/ 10800 w 21600"/>
              <a:gd name="T3" fmla="*/ 21600 h 21600"/>
              <a:gd name="T4" fmla="*/ 17326 w 21600"/>
              <a:gd name="T5" fmla="*/ 0 h 21600"/>
              <a:gd name="T6" fmla="*/ 4274 w 21600"/>
              <a:gd name="T7" fmla="*/ 0 h 21600"/>
              <a:gd name="T8" fmla="*/ 4274 w 21600"/>
              <a:gd name="T9" fmla="*/ 11631 h 21600"/>
              <a:gd name="T10" fmla="*/ 17326 w 21600"/>
              <a:gd name="T11" fmla="*/ 11631 h 21600"/>
              <a:gd name="T12" fmla="*/ 4274 w 21600"/>
              <a:gd name="T13" fmla="*/ 5816 h 21600"/>
              <a:gd name="T14" fmla="*/ 17326 w 21600"/>
              <a:gd name="T15" fmla="*/ 5816 h 21600"/>
              <a:gd name="T16" fmla="*/ 18828 w 21600"/>
              <a:gd name="T17" fmla="*/ 15785 h 21600"/>
              <a:gd name="T18" fmla="*/ 2772 w 21600"/>
              <a:gd name="T19" fmla="*/ 15785 h 21600"/>
              <a:gd name="T20" fmla="*/ 6194 w 21600"/>
              <a:gd name="T21" fmla="*/ 1913 h 21600"/>
              <a:gd name="T22" fmla="*/ 15565 w 21600"/>
              <a:gd name="T23" fmla="*/ 974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ja-JP" altLang="en-US"/>
          </a:p>
        </p:txBody>
      </p:sp>
      <p:sp>
        <p:nvSpPr>
          <p:cNvPr id="3080" name="AutoShape 8"/>
          <p:cNvSpPr>
            <a:spLocks noChangeArrowheads="1"/>
          </p:cNvSpPr>
          <p:nvPr/>
        </p:nvSpPr>
        <p:spPr bwMode="auto">
          <a:xfrm>
            <a:off x="5867400" y="3429000"/>
            <a:ext cx="1912938" cy="485775"/>
          </a:xfrm>
          <a:prstGeom prst="leftArrow">
            <a:avLst>
              <a:gd name="adj1" fmla="val 50000"/>
              <a:gd name="adj2" fmla="val 98448"/>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081" name="AutoShape 9"/>
          <p:cNvSpPr>
            <a:spLocks noChangeArrowheads="1"/>
          </p:cNvSpPr>
          <p:nvPr/>
        </p:nvSpPr>
        <p:spPr bwMode="auto">
          <a:xfrm>
            <a:off x="5940425" y="4076700"/>
            <a:ext cx="1800225" cy="485775"/>
          </a:xfrm>
          <a:prstGeom prst="rightArrow">
            <a:avLst>
              <a:gd name="adj1" fmla="val 50000"/>
              <a:gd name="adj2" fmla="val 92647"/>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082" name="Text Box 10"/>
          <p:cNvSpPr txBox="1">
            <a:spLocks noChangeArrowheads="1"/>
          </p:cNvSpPr>
          <p:nvPr/>
        </p:nvSpPr>
        <p:spPr bwMode="auto">
          <a:xfrm>
            <a:off x="5867400" y="2997200"/>
            <a:ext cx="1949450" cy="366713"/>
          </a:xfrm>
          <a:prstGeom prst="rect">
            <a:avLst/>
          </a:prstGeom>
          <a:noFill/>
          <a:ln w="9525">
            <a:noFill/>
            <a:miter lim="800000"/>
            <a:headEnd/>
            <a:tailEnd/>
          </a:ln>
          <a:effectLst/>
        </p:spPr>
        <p:txBody>
          <a:bodyPr wrap="none">
            <a:spAutoFit/>
          </a:bodyPr>
          <a:lstStyle/>
          <a:p>
            <a:r>
              <a:rPr lang="ja-JP" altLang="en-US"/>
              <a:t>検索要求（</a:t>
            </a:r>
            <a:r>
              <a:rPr lang="en-US" altLang="ja-JP"/>
              <a:t>Query</a:t>
            </a:r>
            <a:r>
              <a:rPr lang="ja-JP" altLang="en-US"/>
              <a:t>）</a:t>
            </a:r>
          </a:p>
        </p:txBody>
      </p:sp>
      <p:sp>
        <p:nvSpPr>
          <p:cNvPr id="3083" name="Text Box 11"/>
          <p:cNvSpPr txBox="1">
            <a:spLocks noChangeArrowheads="1"/>
          </p:cNvSpPr>
          <p:nvPr/>
        </p:nvSpPr>
        <p:spPr bwMode="auto">
          <a:xfrm>
            <a:off x="5940425" y="4508500"/>
            <a:ext cx="2089150" cy="366713"/>
          </a:xfrm>
          <a:prstGeom prst="rect">
            <a:avLst/>
          </a:prstGeom>
          <a:noFill/>
          <a:ln w="9525">
            <a:noFill/>
            <a:miter lim="800000"/>
            <a:headEnd/>
            <a:tailEnd/>
          </a:ln>
          <a:effectLst/>
        </p:spPr>
        <p:txBody>
          <a:bodyPr wrap="none">
            <a:spAutoFit/>
          </a:bodyPr>
          <a:lstStyle/>
          <a:p>
            <a:r>
              <a:rPr lang="ja-JP" altLang="en-US"/>
              <a:t>結果表示（</a:t>
            </a:r>
            <a:r>
              <a:rPr lang="en-US" altLang="ja-JP"/>
              <a:t>Results</a:t>
            </a:r>
            <a:r>
              <a:rPr lang="ja-JP" altLang="en-US"/>
              <a:t>）</a:t>
            </a:r>
          </a:p>
        </p:txBody>
      </p:sp>
      <p:sp>
        <p:nvSpPr>
          <p:cNvPr id="3085" name="AutoShape 13"/>
          <p:cNvSpPr>
            <a:spLocks noChangeArrowheads="1"/>
          </p:cNvSpPr>
          <p:nvPr/>
        </p:nvSpPr>
        <p:spPr bwMode="auto">
          <a:xfrm>
            <a:off x="1692275" y="3500438"/>
            <a:ext cx="2462213" cy="1214437"/>
          </a:xfrm>
          <a:prstGeom prst="curvedRightArrow">
            <a:avLst>
              <a:gd name="adj1" fmla="val 20000"/>
              <a:gd name="adj2" fmla="val 40000"/>
              <a:gd name="adj3" fmla="val 67582"/>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3086" name="Text Box 14"/>
          <p:cNvSpPr txBox="1">
            <a:spLocks noChangeArrowheads="1"/>
          </p:cNvSpPr>
          <p:nvPr/>
        </p:nvSpPr>
        <p:spPr bwMode="auto">
          <a:xfrm>
            <a:off x="2843213" y="2852738"/>
            <a:ext cx="1377950" cy="641350"/>
          </a:xfrm>
          <a:prstGeom prst="rect">
            <a:avLst/>
          </a:prstGeom>
          <a:noFill/>
          <a:ln w="9525">
            <a:noFill/>
            <a:miter lim="800000"/>
            <a:headEnd/>
            <a:tailEnd/>
          </a:ln>
          <a:effectLst/>
        </p:spPr>
        <p:txBody>
          <a:bodyPr wrap="none">
            <a:spAutoFit/>
          </a:bodyPr>
          <a:lstStyle/>
          <a:p>
            <a:r>
              <a:rPr lang="ja-JP" altLang="en-US"/>
              <a:t>巡回収集</a:t>
            </a:r>
          </a:p>
          <a:p>
            <a:r>
              <a:rPr lang="ja-JP" altLang="en-US" b="1"/>
              <a:t>（</a:t>
            </a:r>
            <a:r>
              <a:rPr lang="en-US" altLang="ja-JP" b="1"/>
              <a:t>Crawling</a:t>
            </a:r>
            <a:r>
              <a:rPr lang="ja-JP" altLang="en-US" b="1"/>
              <a:t>）</a:t>
            </a:r>
          </a:p>
        </p:txBody>
      </p:sp>
      <p:sp>
        <p:nvSpPr>
          <p:cNvPr id="3087" name="Documents"/>
          <p:cNvSpPr>
            <a:spLocks noEditPoints="1" noChangeArrowheads="1"/>
          </p:cNvSpPr>
          <p:nvPr/>
        </p:nvSpPr>
        <p:spPr bwMode="auto">
          <a:xfrm>
            <a:off x="827088" y="2852738"/>
            <a:ext cx="360362" cy="50323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88" name="Documents"/>
          <p:cNvSpPr>
            <a:spLocks noEditPoints="1" noChangeArrowheads="1"/>
          </p:cNvSpPr>
          <p:nvPr/>
        </p:nvSpPr>
        <p:spPr bwMode="auto">
          <a:xfrm>
            <a:off x="1331913" y="2492375"/>
            <a:ext cx="360362" cy="503238"/>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89" name="Documents"/>
          <p:cNvSpPr>
            <a:spLocks noEditPoints="1" noChangeArrowheads="1"/>
          </p:cNvSpPr>
          <p:nvPr/>
        </p:nvSpPr>
        <p:spPr bwMode="auto">
          <a:xfrm>
            <a:off x="1979613" y="2708275"/>
            <a:ext cx="360362" cy="503238"/>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0" name="Documents"/>
          <p:cNvSpPr>
            <a:spLocks noEditPoints="1" noChangeArrowheads="1"/>
          </p:cNvSpPr>
          <p:nvPr/>
        </p:nvSpPr>
        <p:spPr bwMode="auto">
          <a:xfrm>
            <a:off x="1187450" y="3644900"/>
            <a:ext cx="360363" cy="503238"/>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1" name="Documents"/>
          <p:cNvSpPr>
            <a:spLocks noEditPoints="1" noChangeArrowheads="1"/>
          </p:cNvSpPr>
          <p:nvPr/>
        </p:nvSpPr>
        <p:spPr bwMode="auto">
          <a:xfrm>
            <a:off x="1476375" y="5300663"/>
            <a:ext cx="360363" cy="50323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2" name="Documents"/>
          <p:cNvSpPr>
            <a:spLocks noEditPoints="1" noChangeArrowheads="1"/>
          </p:cNvSpPr>
          <p:nvPr/>
        </p:nvSpPr>
        <p:spPr bwMode="auto">
          <a:xfrm>
            <a:off x="611188" y="4076700"/>
            <a:ext cx="360362" cy="503238"/>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3" name="Documents"/>
          <p:cNvSpPr>
            <a:spLocks noEditPoints="1" noChangeArrowheads="1"/>
          </p:cNvSpPr>
          <p:nvPr/>
        </p:nvSpPr>
        <p:spPr bwMode="auto">
          <a:xfrm>
            <a:off x="539750" y="3500438"/>
            <a:ext cx="360363" cy="50323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4" name="Documents"/>
          <p:cNvSpPr>
            <a:spLocks noEditPoints="1" noChangeArrowheads="1"/>
          </p:cNvSpPr>
          <p:nvPr/>
        </p:nvSpPr>
        <p:spPr bwMode="auto">
          <a:xfrm>
            <a:off x="755650" y="4941888"/>
            <a:ext cx="360363" cy="50323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5" name="Documents"/>
          <p:cNvSpPr>
            <a:spLocks noEditPoints="1" noChangeArrowheads="1"/>
          </p:cNvSpPr>
          <p:nvPr/>
        </p:nvSpPr>
        <p:spPr bwMode="auto">
          <a:xfrm>
            <a:off x="2051050" y="4868863"/>
            <a:ext cx="360363" cy="50323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6" name="Documents"/>
          <p:cNvSpPr>
            <a:spLocks noEditPoints="1" noChangeArrowheads="1"/>
          </p:cNvSpPr>
          <p:nvPr/>
        </p:nvSpPr>
        <p:spPr bwMode="auto">
          <a:xfrm>
            <a:off x="1403350" y="4365625"/>
            <a:ext cx="360363" cy="503238"/>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3097" name="Line 25"/>
          <p:cNvSpPr>
            <a:spLocks noChangeShapeType="1"/>
          </p:cNvSpPr>
          <p:nvPr/>
        </p:nvSpPr>
        <p:spPr bwMode="auto">
          <a:xfrm>
            <a:off x="1042988" y="3213100"/>
            <a:ext cx="215900" cy="576263"/>
          </a:xfrm>
          <a:prstGeom prst="line">
            <a:avLst/>
          </a:prstGeom>
          <a:noFill/>
          <a:ln w="9525">
            <a:solidFill>
              <a:schemeClr val="tx1"/>
            </a:solidFill>
            <a:round/>
            <a:headEnd/>
            <a:tailEnd/>
          </a:ln>
          <a:effectLst/>
        </p:spPr>
        <p:txBody>
          <a:bodyPr/>
          <a:lstStyle/>
          <a:p>
            <a:endParaRPr lang="ja-JP" altLang="en-US"/>
          </a:p>
        </p:txBody>
      </p:sp>
      <p:sp>
        <p:nvSpPr>
          <p:cNvPr id="3098" name="Line 26"/>
          <p:cNvSpPr>
            <a:spLocks noChangeShapeType="1"/>
          </p:cNvSpPr>
          <p:nvPr/>
        </p:nvSpPr>
        <p:spPr bwMode="auto">
          <a:xfrm flipH="1">
            <a:off x="1403350" y="2924175"/>
            <a:ext cx="144463" cy="1081088"/>
          </a:xfrm>
          <a:prstGeom prst="line">
            <a:avLst/>
          </a:prstGeom>
          <a:noFill/>
          <a:ln w="9525">
            <a:solidFill>
              <a:schemeClr val="tx1"/>
            </a:solidFill>
            <a:round/>
            <a:headEnd/>
            <a:tailEnd/>
          </a:ln>
          <a:effectLst/>
        </p:spPr>
        <p:txBody>
          <a:bodyPr/>
          <a:lstStyle/>
          <a:p>
            <a:endParaRPr lang="ja-JP" altLang="en-US"/>
          </a:p>
        </p:txBody>
      </p:sp>
      <p:sp>
        <p:nvSpPr>
          <p:cNvPr id="3099" name="Line 27"/>
          <p:cNvSpPr>
            <a:spLocks noChangeShapeType="1"/>
          </p:cNvSpPr>
          <p:nvPr/>
        </p:nvSpPr>
        <p:spPr bwMode="auto">
          <a:xfrm flipV="1">
            <a:off x="755650" y="4005263"/>
            <a:ext cx="431800" cy="360362"/>
          </a:xfrm>
          <a:prstGeom prst="line">
            <a:avLst/>
          </a:prstGeom>
          <a:noFill/>
          <a:ln w="9525">
            <a:solidFill>
              <a:schemeClr val="tx1"/>
            </a:solidFill>
            <a:round/>
            <a:headEnd/>
            <a:tailEnd/>
          </a:ln>
          <a:effectLst/>
        </p:spPr>
        <p:txBody>
          <a:bodyPr/>
          <a:lstStyle/>
          <a:p>
            <a:endParaRPr lang="ja-JP" altLang="en-US"/>
          </a:p>
        </p:txBody>
      </p:sp>
      <p:sp>
        <p:nvSpPr>
          <p:cNvPr id="3100" name="Line 28"/>
          <p:cNvSpPr>
            <a:spLocks noChangeShapeType="1"/>
          </p:cNvSpPr>
          <p:nvPr/>
        </p:nvSpPr>
        <p:spPr bwMode="auto">
          <a:xfrm flipH="1" flipV="1">
            <a:off x="827088" y="4437063"/>
            <a:ext cx="144462" cy="720725"/>
          </a:xfrm>
          <a:prstGeom prst="line">
            <a:avLst/>
          </a:prstGeom>
          <a:noFill/>
          <a:ln w="9525">
            <a:solidFill>
              <a:schemeClr val="tx1"/>
            </a:solidFill>
            <a:round/>
            <a:headEnd/>
            <a:tailEnd/>
          </a:ln>
          <a:effectLst/>
        </p:spPr>
        <p:txBody>
          <a:bodyPr/>
          <a:lstStyle/>
          <a:p>
            <a:endParaRPr lang="ja-JP" altLang="en-US"/>
          </a:p>
        </p:txBody>
      </p:sp>
      <p:sp>
        <p:nvSpPr>
          <p:cNvPr id="3101" name="Line 29"/>
          <p:cNvSpPr>
            <a:spLocks noChangeShapeType="1"/>
          </p:cNvSpPr>
          <p:nvPr/>
        </p:nvSpPr>
        <p:spPr bwMode="auto">
          <a:xfrm flipV="1">
            <a:off x="1042988" y="4724400"/>
            <a:ext cx="504825" cy="576263"/>
          </a:xfrm>
          <a:prstGeom prst="line">
            <a:avLst/>
          </a:prstGeom>
          <a:noFill/>
          <a:ln w="9525">
            <a:solidFill>
              <a:schemeClr val="tx1"/>
            </a:solidFill>
            <a:round/>
            <a:headEnd/>
            <a:tailEnd/>
          </a:ln>
          <a:effectLst/>
        </p:spPr>
        <p:txBody>
          <a:bodyPr/>
          <a:lstStyle/>
          <a:p>
            <a:endParaRPr lang="ja-JP" altLang="en-US"/>
          </a:p>
        </p:txBody>
      </p:sp>
      <p:sp>
        <p:nvSpPr>
          <p:cNvPr id="3102" name="Line 30"/>
          <p:cNvSpPr>
            <a:spLocks noChangeShapeType="1"/>
          </p:cNvSpPr>
          <p:nvPr/>
        </p:nvSpPr>
        <p:spPr bwMode="auto">
          <a:xfrm>
            <a:off x="971550" y="5300663"/>
            <a:ext cx="576263" cy="288925"/>
          </a:xfrm>
          <a:prstGeom prst="line">
            <a:avLst/>
          </a:prstGeom>
          <a:noFill/>
          <a:ln w="9525">
            <a:solidFill>
              <a:schemeClr val="tx1"/>
            </a:solidFill>
            <a:round/>
            <a:headEnd/>
            <a:tailEnd/>
          </a:ln>
          <a:effectLst/>
        </p:spPr>
        <p:txBody>
          <a:bodyPr/>
          <a:lstStyle/>
          <a:p>
            <a:endParaRPr lang="ja-JP" altLang="en-US"/>
          </a:p>
        </p:txBody>
      </p:sp>
      <p:sp>
        <p:nvSpPr>
          <p:cNvPr id="3103" name="Line 31"/>
          <p:cNvSpPr>
            <a:spLocks noChangeShapeType="1"/>
          </p:cNvSpPr>
          <p:nvPr/>
        </p:nvSpPr>
        <p:spPr bwMode="auto">
          <a:xfrm flipV="1">
            <a:off x="1692275" y="5084763"/>
            <a:ext cx="431800" cy="576262"/>
          </a:xfrm>
          <a:prstGeom prst="line">
            <a:avLst/>
          </a:prstGeom>
          <a:noFill/>
          <a:ln w="9525">
            <a:solidFill>
              <a:schemeClr val="tx1"/>
            </a:solidFill>
            <a:round/>
            <a:headEnd/>
            <a:tailEnd/>
          </a:ln>
          <a:effectLst/>
        </p:spPr>
        <p:txBody>
          <a:bodyPr/>
          <a:lstStyle/>
          <a:p>
            <a:endParaRPr lang="ja-JP" altLang="en-US"/>
          </a:p>
        </p:txBody>
      </p:sp>
      <p:sp>
        <p:nvSpPr>
          <p:cNvPr id="3104" name="Line 32"/>
          <p:cNvSpPr>
            <a:spLocks noChangeShapeType="1"/>
          </p:cNvSpPr>
          <p:nvPr/>
        </p:nvSpPr>
        <p:spPr bwMode="auto">
          <a:xfrm flipV="1">
            <a:off x="2195513" y="4581525"/>
            <a:ext cx="144462" cy="647700"/>
          </a:xfrm>
          <a:prstGeom prst="line">
            <a:avLst/>
          </a:prstGeom>
          <a:noFill/>
          <a:ln w="9525">
            <a:solidFill>
              <a:schemeClr val="tx1"/>
            </a:solidFill>
            <a:round/>
            <a:headEnd/>
            <a:tailEnd/>
          </a:ln>
          <a:effectLst/>
        </p:spPr>
        <p:txBody>
          <a:bodyPr/>
          <a:lstStyle/>
          <a:p>
            <a:endParaRPr lang="ja-JP" altLang="en-US"/>
          </a:p>
        </p:txBody>
      </p:sp>
      <p:sp>
        <p:nvSpPr>
          <p:cNvPr id="3105" name="Line 33"/>
          <p:cNvSpPr>
            <a:spLocks noChangeShapeType="1"/>
          </p:cNvSpPr>
          <p:nvPr/>
        </p:nvSpPr>
        <p:spPr bwMode="auto">
          <a:xfrm flipH="1" flipV="1">
            <a:off x="1547813" y="4797425"/>
            <a:ext cx="71437" cy="792163"/>
          </a:xfrm>
          <a:prstGeom prst="line">
            <a:avLst/>
          </a:prstGeom>
          <a:noFill/>
          <a:ln w="9525">
            <a:solidFill>
              <a:schemeClr val="tx1"/>
            </a:solidFill>
            <a:round/>
            <a:headEnd/>
            <a:tailEnd/>
          </a:ln>
          <a:effectLst/>
        </p:spPr>
        <p:txBody>
          <a:bodyPr/>
          <a:lstStyle/>
          <a:p>
            <a:endParaRPr lang="ja-JP" altLang="en-US"/>
          </a:p>
        </p:txBody>
      </p:sp>
      <p:sp>
        <p:nvSpPr>
          <p:cNvPr id="3106" name="Line 34"/>
          <p:cNvSpPr>
            <a:spLocks noChangeShapeType="1"/>
          </p:cNvSpPr>
          <p:nvPr/>
        </p:nvSpPr>
        <p:spPr bwMode="auto">
          <a:xfrm flipH="1">
            <a:off x="1331913" y="3141663"/>
            <a:ext cx="863600" cy="719137"/>
          </a:xfrm>
          <a:prstGeom prst="line">
            <a:avLst/>
          </a:prstGeom>
          <a:noFill/>
          <a:ln w="9525">
            <a:solidFill>
              <a:schemeClr val="tx1"/>
            </a:solidFill>
            <a:round/>
            <a:headEnd/>
            <a:tailEnd/>
          </a:ln>
          <a:effectLst/>
        </p:spPr>
        <p:txBody>
          <a:bodyPr/>
          <a:lstStyle/>
          <a:p>
            <a:endParaRPr lang="ja-JP" altLang="en-US"/>
          </a:p>
        </p:txBody>
      </p:sp>
      <p:sp>
        <p:nvSpPr>
          <p:cNvPr id="3107" name="Line 35"/>
          <p:cNvSpPr>
            <a:spLocks noChangeShapeType="1"/>
          </p:cNvSpPr>
          <p:nvPr/>
        </p:nvSpPr>
        <p:spPr bwMode="auto">
          <a:xfrm flipV="1">
            <a:off x="755650" y="3141663"/>
            <a:ext cx="215900" cy="503237"/>
          </a:xfrm>
          <a:prstGeom prst="line">
            <a:avLst/>
          </a:prstGeom>
          <a:noFill/>
          <a:ln w="9525">
            <a:solidFill>
              <a:schemeClr val="tx1"/>
            </a:solidFill>
            <a:round/>
            <a:headEnd/>
            <a:tailEnd/>
          </a:ln>
          <a:effectLst/>
        </p:spPr>
        <p:txBody>
          <a:bodyPr/>
          <a:lstStyle/>
          <a:p>
            <a:endParaRPr lang="ja-JP" altLang="en-US"/>
          </a:p>
        </p:txBody>
      </p:sp>
      <p:sp>
        <p:nvSpPr>
          <p:cNvPr id="3108" name="Line 36"/>
          <p:cNvSpPr>
            <a:spLocks noChangeShapeType="1"/>
          </p:cNvSpPr>
          <p:nvPr/>
        </p:nvSpPr>
        <p:spPr bwMode="auto">
          <a:xfrm>
            <a:off x="1547813" y="2852738"/>
            <a:ext cx="576262" cy="144462"/>
          </a:xfrm>
          <a:prstGeom prst="line">
            <a:avLst/>
          </a:prstGeom>
          <a:noFill/>
          <a:ln w="9525">
            <a:solidFill>
              <a:schemeClr val="tx1"/>
            </a:solidFill>
            <a:round/>
            <a:headEnd/>
            <a:tailEnd/>
          </a:ln>
          <a:effectLst/>
        </p:spPr>
        <p:txBody>
          <a:bodyPr/>
          <a:lstStyle/>
          <a:p>
            <a:endParaRPr lang="ja-JP" altLang="en-US"/>
          </a:p>
        </p:txBody>
      </p:sp>
      <p:sp>
        <p:nvSpPr>
          <p:cNvPr id="3109" name="Line 37"/>
          <p:cNvSpPr>
            <a:spLocks noChangeShapeType="1"/>
          </p:cNvSpPr>
          <p:nvPr/>
        </p:nvSpPr>
        <p:spPr bwMode="auto">
          <a:xfrm>
            <a:off x="755650" y="3789363"/>
            <a:ext cx="503238" cy="144462"/>
          </a:xfrm>
          <a:prstGeom prst="line">
            <a:avLst/>
          </a:prstGeom>
          <a:noFill/>
          <a:ln w="9525">
            <a:solidFill>
              <a:schemeClr val="tx1"/>
            </a:solidFill>
            <a:round/>
            <a:headEnd/>
            <a:tailEnd/>
          </a:ln>
          <a:effectLst/>
        </p:spPr>
        <p:txBody>
          <a:bodyPr/>
          <a:lstStyle/>
          <a:p>
            <a:endParaRPr lang="ja-JP" altLang="en-US"/>
          </a:p>
        </p:txBody>
      </p:sp>
      <p:sp>
        <p:nvSpPr>
          <p:cNvPr id="3110" name="Text Box 38"/>
          <p:cNvSpPr txBox="1">
            <a:spLocks noChangeArrowheads="1"/>
          </p:cNvSpPr>
          <p:nvPr/>
        </p:nvSpPr>
        <p:spPr bwMode="auto">
          <a:xfrm>
            <a:off x="4067175" y="1700213"/>
            <a:ext cx="1682750" cy="366712"/>
          </a:xfrm>
          <a:prstGeom prst="rect">
            <a:avLst/>
          </a:prstGeom>
          <a:noFill/>
          <a:ln w="9525">
            <a:noFill/>
            <a:miter lim="800000"/>
            <a:headEnd/>
            <a:tailEnd/>
          </a:ln>
          <a:effectLst/>
        </p:spPr>
        <p:txBody>
          <a:bodyPr wrap="none">
            <a:spAutoFit/>
          </a:bodyPr>
          <a:lstStyle/>
          <a:p>
            <a:r>
              <a:rPr lang="en-US" altLang="ja-JP"/>
              <a:t>Search Engine</a:t>
            </a:r>
          </a:p>
        </p:txBody>
      </p:sp>
      <p:sp>
        <p:nvSpPr>
          <p:cNvPr id="3111" name="Text Box 39"/>
          <p:cNvSpPr txBox="1">
            <a:spLocks noChangeArrowheads="1"/>
          </p:cNvSpPr>
          <p:nvPr/>
        </p:nvSpPr>
        <p:spPr bwMode="auto">
          <a:xfrm>
            <a:off x="7956550" y="1700213"/>
            <a:ext cx="666750" cy="366712"/>
          </a:xfrm>
          <a:prstGeom prst="rect">
            <a:avLst/>
          </a:prstGeom>
          <a:noFill/>
          <a:ln w="9525">
            <a:noFill/>
            <a:miter lim="800000"/>
            <a:headEnd/>
            <a:tailEnd/>
          </a:ln>
          <a:effectLst/>
        </p:spPr>
        <p:txBody>
          <a:bodyPr wrap="none">
            <a:spAutoFit/>
          </a:bodyPr>
          <a:lstStyle/>
          <a:p>
            <a:r>
              <a:rPr lang="en-US" altLang="ja-JP"/>
              <a:t>User</a:t>
            </a:r>
          </a:p>
        </p:txBody>
      </p:sp>
      <p:sp>
        <p:nvSpPr>
          <p:cNvPr id="3112" name="Rectangle 40"/>
          <p:cNvSpPr>
            <a:spLocks noChangeArrowheads="1"/>
          </p:cNvSpPr>
          <p:nvPr/>
        </p:nvSpPr>
        <p:spPr bwMode="auto">
          <a:xfrm>
            <a:off x="3779838" y="5373688"/>
            <a:ext cx="2590800" cy="1150937"/>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関連度や重要度の</a:t>
            </a:r>
          </a:p>
          <a:p>
            <a:pPr algn="ctr"/>
            <a:r>
              <a:rPr lang="ja-JP" altLang="en-US"/>
              <a:t>計算アルゴリズム</a:t>
            </a:r>
          </a:p>
          <a:p>
            <a:pPr algn="ctr"/>
            <a:r>
              <a:rPr lang="ja-JP" altLang="en-US" b="1"/>
              <a:t>（</a:t>
            </a:r>
            <a:r>
              <a:rPr lang="en-US" altLang="ja-JP" b="1"/>
              <a:t>Scoring</a:t>
            </a:r>
            <a:r>
              <a:rPr lang="ja-JP" altLang="en-US" b="1"/>
              <a:t>）</a:t>
            </a:r>
          </a:p>
        </p:txBody>
      </p:sp>
      <p:sp>
        <p:nvSpPr>
          <p:cNvPr id="3113" name="AutoShape 41"/>
          <p:cNvSpPr>
            <a:spLocks noChangeArrowheads="1"/>
          </p:cNvSpPr>
          <p:nvPr/>
        </p:nvSpPr>
        <p:spPr bwMode="auto">
          <a:xfrm>
            <a:off x="4787900" y="4868863"/>
            <a:ext cx="485775" cy="431800"/>
          </a:xfrm>
          <a:prstGeom prst="upDownArrow">
            <a:avLst>
              <a:gd name="adj1" fmla="val 50000"/>
              <a:gd name="adj2" fmla="val 20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ja-JP" altLang="en-US"/>
              <a:t>考察ポイントの答え</a:t>
            </a:r>
          </a:p>
        </p:txBody>
      </p:sp>
      <p:sp>
        <p:nvSpPr>
          <p:cNvPr id="12291" name="Rectangle 3"/>
          <p:cNvSpPr>
            <a:spLocks noGrp="1" noChangeArrowheads="1"/>
          </p:cNvSpPr>
          <p:nvPr>
            <p:ph type="body" idx="1"/>
          </p:nvPr>
        </p:nvSpPr>
        <p:spPr/>
        <p:txBody>
          <a:bodyPr/>
          <a:lstStyle/>
          <a:p>
            <a:r>
              <a:rPr lang="ja-JP" altLang="en-US" sz="2800"/>
              <a:t>数十億ページを瞬時に検索できるのは</a:t>
            </a:r>
          </a:p>
          <a:p>
            <a:pPr lvl="1"/>
            <a:r>
              <a:rPr lang="ja-JP" altLang="en-US" sz="2400"/>
              <a:t>あらかじめ</a:t>
            </a:r>
            <a:r>
              <a:rPr lang="en-US" altLang="ja-JP" sz="2400"/>
              <a:t>WWW</a:t>
            </a:r>
            <a:r>
              <a:rPr lang="ja-JP" altLang="en-US" sz="2400"/>
              <a:t>のコピーとその索引を作成しておき、ユーザの要求に応じて</a:t>
            </a:r>
            <a:r>
              <a:rPr lang="en-US" altLang="ja-JP" sz="2400"/>
              <a:t>WWW</a:t>
            </a:r>
            <a:r>
              <a:rPr lang="ja-JP" altLang="en-US" sz="2400"/>
              <a:t>そのものではなく、小さな索引を検索しているから。</a:t>
            </a:r>
          </a:p>
          <a:p>
            <a:pPr lvl="1"/>
            <a:r>
              <a:rPr lang="ja-JP" altLang="en-US" sz="2400"/>
              <a:t>人間が分厚い本の索引からキーワードを短時間で発見できるのと同じ</a:t>
            </a:r>
          </a:p>
          <a:p>
            <a:endParaRPr lang="ja-JP" altLang="en-US" sz="2800"/>
          </a:p>
          <a:p>
            <a:r>
              <a:rPr lang="ja-JP" altLang="en-US" sz="2800"/>
              <a:t>関連度の高い重要なページが上位表示されるのは</a:t>
            </a:r>
          </a:p>
          <a:p>
            <a:pPr lvl="1"/>
            <a:r>
              <a:rPr lang="ja-JP" altLang="en-US" sz="2400"/>
              <a:t>検索語に対する関連性（</a:t>
            </a:r>
            <a:r>
              <a:rPr lang="en-US" altLang="ja-JP" sz="2400"/>
              <a:t>Relevancy</a:t>
            </a:r>
            <a:r>
              <a:rPr lang="ja-JP" altLang="en-US" sz="2400"/>
              <a:t>）や重要度を計算するアルゴリズムが組み込まれているから。</a:t>
            </a:r>
          </a:p>
          <a:p>
            <a:endParaRPr lang="ja-JP" altLang="en-US" sz="2800"/>
          </a:p>
          <a:p>
            <a:pPr lvl="1"/>
            <a:endParaRPr lang="en-US" altLang="ja-JP"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ja-JP" altLang="en-US"/>
              <a:t>仕組みの要点をまとめると</a:t>
            </a:r>
          </a:p>
        </p:txBody>
      </p:sp>
      <p:sp>
        <p:nvSpPr>
          <p:cNvPr id="11267" name="Rectangle 3"/>
          <p:cNvSpPr>
            <a:spLocks noGrp="1" noChangeArrowheads="1"/>
          </p:cNvSpPr>
          <p:nvPr>
            <p:ph type="body" idx="1"/>
          </p:nvPr>
        </p:nvSpPr>
        <p:spPr/>
        <p:txBody>
          <a:bodyPr/>
          <a:lstStyle/>
          <a:p>
            <a:pPr>
              <a:lnSpc>
                <a:spcPct val="90000"/>
              </a:lnSpc>
            </a:pPr>
            <a:r>
              <a:rPr lang="en-US" altLang="ja-JP"/>
              <a:t>WWW</a:t>
            </a:r>
            <a:r>
              <a:rPr lang="ja-JP" altLang="en-US"/>
              <a:t>をロボットがリンクをたどって定期巡回してコピーをサーバに持ち帰る（</a:t>
            </a:r>
            <a:r>
              <a:rPr lang="en-US" altLang="ja-JP"/>
              <a:t>Crawling</a:t>
            </a:r>
            <a:r>
              <a:rPr lang="ja-JP" altLang="en-US"/>
              <a:t>）</a:t>
            </a:r>
          </a:p>
          <a:p>
            <a:pPr>
              <a:lnSpc>
                <a:spcPct val="90000"/>
              </a:lnSpc>
            </a:pPr>
            <a:endParaRPr lang="ja-JP" altLang="en-US"/>
          </a:p>
          <a:p>
            <a:pPr>
              <a:lnSpc>
                <a:spcPct val="90000"/>
              </a:lnSpc>
            </a:pPr>
            <a:r>
              <a:rPr lang="ja-JP" altLang="en-US"/>
              <a:t>どんな単語や文字列パターンが、どのページの何文字目にあったかの索引を作成する</a:t>
            </a:r>
            <a:r>
              <a:rPr lang="en-US" altLang="ja-JP"/>
              <a:t>(Indexing)</a:t>
            </a:r>
          </a:p>
          <a:p>
            <a:pPr>
              <a:lnSpc>
                <a:spcPct val="90000"/>
              </a:lnSpc>
            </a:pPr>
            <a:endParaRPr lang="en-US" altLang="ja-JP"/>
          </a:p>
          <a:p>
            <a:pPr>
              <a:lnSpc>
                <a:spcPct val="90000"/>
              </a:lnSpc>
            </a:pPr>
            <a:r>
              <a:rPr lang="ja-JP" altLang="en-US"/>
              <a:t>関連度や重要度を計算して、結果表示の順位を決定する</a:t>
            </a:r>
            <a:r>
              <a:rPr lang="en-US" altLang="ja-JP"/>
              <a:t>(Scoring)</a:t>
            </a:r>
          </a:p>
          <a:p>
            <a:pPr>
              <a:lnSpc>
                <a:spcPct val="90000"/>
              </a:lnSpc>
            </a:pPr>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sz="4000"/>
              <a:t>Web</a:t>
            </a:r>
            <a:r>
              <a:rPr lang="ja-JP" altLang="en-US" sz="4000"/>
              <a:t>検索エンジンに求められる能力</a:t>
            </a:r>
          </a:p>
        </p:txBody>
      </p:sp>
      <p:sp>
        <p:nvSpPr>
          <p:cNvPr id="18435" name="Rectangle 3"/>
          <p:cNvSpPr>
            <a:spLocks noGrp="1" noChangeArrowheads="1"/>
          </p:cNvSpPr>
          <p:nvPr>
            <p:ph type="body" idx="1"/>
          </p:nvPr>
        </p:nvSpPr>
        <p:spPr/>
        <p:txBody>
          <a:bodyPr/>
          <a:lstStyle/>
          <a:p>
            <a:r>
              <a:rPr lang="ja-JP" altLang="en-US"/>
              <a:t>漏れなく最新の</a:t>
            </a:r>
            <a:r>
              <a:rPr lang="en-US" altLang="ja-JP"/>
              <a:t>WWW</a:t>
            </a:r>
            <a:r>
              <a:rPr lang="ja-JP" altLang="en-US"/>
              <a:t>全体を高速巡回する能力（</a:t>
            </a:r>
            <a:r>
              <a:rPr lang="en-US" altLang="ja-JP"/>
              <a:t>Crawling</a:t>
            </a:r>
            <a:r>
              <a:rPr lang="ja-JP" altLang="en-US"/>
              <a:t>）</a:t>
            </a:r>
          </a:p>
          <a:p>
            <a:endParaRPr lang="ja-JP" altLang="en-US"/>
          </a:p>
          <a:p>
            <a:r>
              <a:rPr lang="ja-JP" altLang="en-US"/>
              <a:t>検索要求に対して最適化された索引を作成する能力</a:t>
            </a:r>
            <a:r>
              <a:rPr lang="en-US" altLang="ja-JP"/>
              <a:t>(Indexing)</a:t>
            </a:r>
          </a:p>
          <a:p>
            <a:endParaRPr lang="en-US" altLang="ja-JP"/>
          </a:p>
          <a:p>
            <a:r>
              <a:rPr lang="ja-JP" altLang="en-US"/>
              <a:t>ユーザにとって関連度や重要度の高い情報を上位に表示する能力</a:t>
            </a:r>
            <a:r>
              <a:rPr lang="en-US" altLang="ja-JP"/>
              <a:t>(Scoring)</a:t>
            </a:r>
          </a:p>
          <a:p>
            <a:endParaRPr lang="en-US" altLang="ja-JP"/>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1769</Words>
  <Application>Microsoft Office PowerPoint</Application>
  <PresentationFormat>画面に合わせる (4:3)</PresentationFormat>
  <Paragraphs>197</Paragraphs>
  <Slides>21</Slides>
  <Notes>21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「リサーチ＆プランニング」 第二回　検索の達人になる</vt:lpstr>
      <vt:lpstr>本日の内容</vt:lpstr>
      <vt:lpstr>情報探索のプロセスは検索の連続</vt:lpstr>
      <vt:lpstr>スライド 4</vt:lpstr>
      <vt:lpstr>第一部　検索エンジンの仕組みを 考える</vt:lpstr>
      <vt:lpstr>第2部　検索エンジンの仕組み</vt:lpstr>
      <vt:lpstr>考察ポイントの答え</vt:lpstr>
      <vt:lpstr>仕組みの要点をまとめると</vt:lpstr>
      <vt:lpstr>Web検索エンジンに求められる能力</vt:lpstr>
      <vt:lpstr>索引を作る代表的な手法2例</vt:lpstr>
      <vt:lpstr>Googleが便利だと言われるのは？</vt:lpstr>
      <vt:lpstr>第3部　検索をつかいこなす</vt:lpstr>
      <vt:lpstr>１　AND、OR、NOT検索</vt:lpstr>
      <vt:lpstr>２　フレーズ検索</vt:lpstr>
      <vt:lpstr>３　ドメイン指定</vt:lpstr>
      <vt:lpstr>４　イメージ検索</vt:lpstr>
      <vt:lpstr>５　ファイル形式で絞る</vt:lpstr>
      <vt:lpstr>６　オプション検索画面を使う　</vt:lpstr>
      <vt:lpstr>７　とは、といえば、どうよ</vt:lpstr>
      <vt:lpstr>スライド 20</vt:lpstr>
      <vt:lpstr>次週は検索応用編</vt:lpstr>
    </vt:vector>
  </TitlesOfParts>
  <Company>NetAge,Inc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「リサーチ＆プランニング」 第二回　検索の達人になる</dc:title>
  <dc:creator>daiya</dc:creator>
  <cp:lastModifiedBy>daiya</cp:lastModifiedBy>
  <cp:revision>6</cp:revision>
  <dcterms:created xsi:type="dcterms:W3CDTF">2008-05-07T06:39:20Z</dcterms:created>
  <dcterms:modified xsi:type="dcterms:W3CDTF">2008-05-07T06:53:35Z</dcterms:modified>
</cp:coreProperties>
</file>