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323" r:id="rId3"/>
    <p:sldId id="285" r:id="rId4"/>
    <p:sldId id="286" r:id="rId5"/>
    <p:sldId id="287" r:id="rId6"/>
    <p:sldId id="288" r:id="rId7"/>
    <p:sldId id="289" r:id="rId8"/>
    <p:sldId id="290" r:id="rId9"/>
    <p:sldId id="291" r:id="rId10"/>
    <p:sldId id="292" r:id="rId11"/>
    <p:sldId id="293" r:id="rId12"/>
    <p:sldId id="257" r:id="rId13"/>
    <p:sldId id="259" r:id="rId14"/>
    <p:sldId id="258" r:id="rId15"/>
    <p:sldId id="260" r:id="rId16"/>
    <p:sldId id="261" r:id="rId17"/>
    <p:sldId id="262" r:id="rId18"/>
    <p:sldId id="263" r:id="rId19"/>
    <p:sldId id="295"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94"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8219A-B017-49F6-94AC-D7681368FF0B}" type="datetimeFigureOut">
              <a:rPr kumimoji="1" lang="ja-JP" altLang="en-US" smtClean="0"/>
              <a:pPr/>
              <a:t>2007/9/28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D46203-A772-4331-AC38-4BCA2A01D4D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9D46203-A772-4331-AC38-4BCA2A01D4D1}"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E05C6A8-B3EE-454B-A3BC-4B9FDB04D7CB}" type="slidenum">
              <a:rPr lang="en-US" altLang="ja-JP" smtClean="0"/>
              <a:pPr/>
              <a:t>10</a:t>
            </a:fld>
            <a:endParaRPr lang="en-US" altLang="ja-JP"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A99657A-4A90-4655-AD99-9D5D55D34CC9}" type="slidenum">
              <a:rPr lang="en-US" altLang="ja-JP" smtClean="0"/>
              <a:pPr/>
              <a:t>11</a:t>
            </a:fld>
            <a:endParaRPr lang="en-US" altLang="ja-JP"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9D46203-A772-4331-AC38-4BCA2A01D4D1}"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9D46203-A772-4331-AC38-4BCA2A01D4D1}"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9D46203-A772-4331-AC38-4BCA2A01D4D1}"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9D46203-A772-4331-AC38-4BCA2A01D4D1}"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9D46203-A772-4331-AC38-4BCA2A01D4D1}"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9D46203-A772-4331-AC38-4BCA2A01D4D1}"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9D46203-A772-4331-AC38-4BCA2A01D4D1}"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3FDEBBCA-2DD9-417D-8DC4-6471B95A809B}" type="slidenum">
              <a:rPr lang="en-US" altLang="ja-JP" smtClean="0">
                <a:ea typeface="ＭＳ Ｐゴシック" charset="-128"/>
              </a:rPr>
              <a:pPr/>
              <a:t>19</a:t>
            </a:fld>
            <a:endParaRPr lang="en-US" altLang="ja-JP" smtClean="0">
              <a:ea typeface="ＭＳ Ｐゴシック" charset="-128"/>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9D46203-A772-4331-AC38-4BCA2A01D4D1}"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3EAA4-82F4-4E0F-B83A-E830E9F56DDE}" type="slidenum">
              <a:rPr lang="en-US" altLang="ja-JP"/>
              <a:pPr/>
              <a:t>20</a:t>
            </a:fld>
            <a:endParaRPr lang="en-US" altLang="ja-JP"/>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672F1-5E68-479F-B217-C3D74BA896C5}" type="slidenum">
              <a:rPr lang="en-US" altLang="ja-JP"/>
              <a:pPr/>
              <a:t>21</a:t>
            </a:fld>
            <a:endParaRPr lang="en-US" altLang="ja-JP"/>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4FBAE-2486-4BF5-BEE3-C996F0B7EA98}" type="slidenum">
              <a:rPr lang="en-US" altLang="ja-JP"/>
              <a:pPr/>
              <a:t>22</a:t>
            </a:fld>
            <a:endParaRPr lang="en-US" altLang="ja-JP"/>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207061-88AB-470D-8D30-C0E5D133723C}" type="slidenum">
              <a:rPr lang="en-US" altLang="ja-JP"/>
              <a:pPr/>
              <a:t>23</a:t>
            </a:fld>
            <a:endParaRPr lang="en-US" altLang="ja-JP"/>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9A92C-9E5A-4317-B284-B596DA50C2B2}" type="slidenum">
              <a:rPr lang="en-US" altLang="ja-JP"/>
              <a:pPr/>
              <a:t>24</a:t>
            </a:fld>
            <a:endParaRPr lang="en-US" altLang="ja-JP"/>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1B81F-BB96-4256-B61B-C12D2E3B803D}" type="slidenum">
              <a:rPr lang="en-US" altLang="ja-JP"/>
              <a:pPr/>
              <a:t>25</a:t>
            </a:fld>
            <a:endParaRPr lang="en-US" altLang="ja-JP"/>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F08D33-1FB6-48D5-856E-379263F4AC88}" type="slidenum">
              <a:rPr lang="en-US" altLang="ja-JP"/>
              <a:pPr/>
              <a:t>26</a:t>
            </a:fld>
            <a:endParaRPr lang="en-US" altLang="ja-JP"/>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BA51A1-E65F-496D-8A61-BAFE5B1FE94A}" type="slidenum">
              <a:rPr lang="en-US" altLang="ja-JP"/>
              <a:pPr/>
              <a:t>27</a:t>
            </a:fld>
            <a:endParaRPr lang="en-US" altLang="ja-JP"/>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C1C88-5BD1-4204-B8A0-4E063498623A}" type="slidenum">
              <a:rPr lang="en-US" altLang="ja-JP"/>
              <a:pPr/>
              <a:t>28</a:t>
            </a:fld>
            <a:endParaRPr lang="en-US" altLang="ja-JP"/>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B61B8-6759-4972-A9B3-53DA4DE0693E}" type="slidenum">
              <a:rPr lang="en-US" altLang="ja-JP"/>
              <a:pPr/>
              <a:t>29</a:t>
            </a:fld>
            <a:endParaRPr lang="en-US" altLang="ja-JP"/>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D9BB87E-12C4-4E94-BC99-8403C3226BD1}" type="slidenum">
              <a:rPr lang="en-US" altLang="ja-JP" smtClean="0"/>
              <a:pPr/>
              <a:t>3</a:t>
            </a:fld>
            <a:endParaRPr lang="en-US" altLang="ja-JP"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A5872-CC1A-42D4-97A6-8FBA38C272D1}" type="slidenum">
              <a:rPr lang="en-US" altLang="ja-JP"/>
              <a:pPr/>
              <a:t>30</a:t>
            </a:fld>
            <a:endParaRPr lang="en-US" altLang="ja-JP"/>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EFD8A-504D-47DA-BE04-7A1BC3A914A5}" type="slidenum">
              <a:rPr lang="en-US" altLang="ja-JP"/>
              <a:pPr/>
              <a:t>31</a:t>
            </a:fld>
            <a:endParaRPr lang="en-US" altLang="ja-JP"/>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7911A-4EB6-4382-AE1F-3D616846413E}" type="slidenum">
              <a:rPr lang="en-US" altLang="ja-JP"/>
              <a:pPr/>
              <a:t>32</a:t>
            </a:fld>
            <a:endParaRPr lang="en-US" altLang="ja-JP"/>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37F22-F476-400E-AB56-F6543E72E8C2}" type="slidenum">
              <a:rPr lang="en-US" altLang="ja-JP"/>
              <a:pPr/>
              <a:t>33</a:t>
            </a:fld>
            <a:endParaRPr lang="en-US" altLang="ja-JP"/>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734F5-A6C7-43A6-A709-7A88E147D223}" type="slidenum">
              <a:rPr lang="en-US" altLang="ja-JP"/>
              <a:pPr/>
              <a:t>34</a:t>
            </a:fld>
            <a:endParaRPr lang="en-US" altLang="ja-JP"/>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19AA8-8FD4-43EB-A300-77AD0C052889}" type="slidenum">
              <a:rPr lang="en-US" altLang="ja-JP"/>
              <a:pPr/>
              <a:t>35</a:t>
            </a:fld>
            <a:endParaRPr lang="en-US" altLang="ja-JP"/>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7E415-44FD-4E7C-9691-598357DC0907}" type="slidenum">
              <a:rPr lang="en-US" altLang="ja-JP"/>
              <a:pPr/>
              <a:t>36</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2ED73-0437-4E5F-A013-1CE601AA9152}" type="slidenum">
              <a:rPr lang="en-US" altLang="ja-JP"/>
              <a:pPr/>
              <a:t>37</a:t>
            </a:fld>
            <a:endParaRPr lang="en-US" altLang="ja-JP"/>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9D46203-A772-4331-AC38-4BCA2A01D4D1}"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71083673-F501-4867-8629-58CC84B65A3E}" type="slidenum">
              <a:rPr lang="en-US" altLang="ja-JP" smtClean="0">
                <a:ea typeface="ＭＳ Ｐゴシック" charset="-128"/>
              </a:rPr>
              <a:pPr/>
              <a:t>39</a:t>
            </a:fld>
            <a:endParaRPr lang="en-US" altLang="ja-JP" smtClean="0">
              <a:ea typeface="ＭＳ Ｐゴシック" charset="-128"/>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32C1DAA-02BE-45A3-A658-07285A6D7E61}" type="slidenum">
              <a:rPr lang="en-US" altLang="ja-JP" smtClean="0"/>
              <a:pPr/>
              <a:t>4</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6F8DED52-6D22-4CDD-9FEA-55C31DB49CD4}" type="slidenum">
              <a:rPr lang="en-US" altLang="ja-JP" smtClean="0">
                <a:ea typeface="ＭＳ Ｐゴシック" charset="-128"/>
              </a:rPr>
              <a:pPr/>
              <a:t>40</a:t>
            </a:fld>
            <a:endParaRPr lang="en-US" altLang="ja-JP" smtClean="0">
              <a:ea typeface="ＭＳ Ｐゴシック" charset="-128"/>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2F12B761-3379-481D-8E45-09EF7823952F}" type="slidenum">
              <a:rPr lang="en-US" altLang="ja-JP" smtClean="0">
                <a:ea typeface="ＭＳ Ｐゴシック" charset="-128"/>
              </a:rPr>
              <a:pPr/>
              <a:t>41</a:t>
            </a:fld>
            <a:endParaRPr lang="en-US" altLang="ja-JP" smtClean="0">
              <a:ea typeface="ＭＳ Ｐゴシック" charset="-128"/>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E6EEEE5-FF1F-4DEF-82DE-A6CBF6DA35CE}" type="slidenum">
              <a:rPr lang="en-US" altLang="ja-JP" smtClean="0">
                <a:ea typeface="ＭＳ Ｐゴシック" charset="-128"/>
              </a:rPr>
              <a:pPr/>
              <a:t>42</a:t>
            </a:fld>
            <a:endParaRPr lang="en-US" altLang="ja-JP" smtClean="0">
              <a:ea typeface="ＭＳ Ｐゴシック"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2118355-A502-4E46-A400-B4636F4F7EF7}" type="slidenum">
              <a:rPr lang="en-US" altLang="ja-JP" smtClean="0">
                <a:ea typeface="ＭＳ Ｐゴシック" charset="-128"/>
              </a:rPr>
              <a:pPr/>
              <a:t>43</a:t>
            </a:fld>
            <a:endParaRPr lang="en-US" altLang="ja-JP" smtClean="0">
              <a:ea typeface="ＭＳ Ｐゴシック" charset="-128"/>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938DA636-A740-4E13-8FC4-9904740F3F63}" type="slidenum">
              <a:rPr lang="en-US" altLang="ja-JP" smtClean="0">
                <a:ea typeface="ＭＳ Ｐゴシック" charset="-128"/>
              </a:rPr>
              <a:pPr/>
              <a:t>44</a:t>
            </a:fld>
            <a:endParaRPr lang="en-US" altLang="ja-JP" smtClean="0">
              <a:ea typeface="ＭＳ Ｐゴシック" charset="-128"/>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225658E4-6FA5-4430-9613-B22B41BBFE03}" type="slidenum">
              <a:rPr lang="en-US" altLang="ja-JP" smtClean="0">
                <a:ea typeface="ＭＳ Ｐゴシック" charset="-128"/>
              </a:rPr>
              <a:pPr/>
              <a:t>45</a:t>
            </a:fld>
            <a:endParaRPr lang="en-US" altLang="ja-JP" smtClean="0">
              <a:ea typeface="ＭＳ Ｐゴシック" charset="-128"/>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0A0BA996-0DFE-459F-BA47-E4DD16A6A821}" type="slidenum">
              <a:rPr lang="en-US" altLang="ja-JP" smtClean="0">
                <a:ea typeface="ＭＳ Ｐゴシック" charset="-128"/>
              </a:rPr>
              <a:pPr/>
              <a:t>46</a:t>
            </a:fld>
            <a:endParaRPr lang="en-US" altLang="ja-JP" smtClean="0">
              <a:ea typeface="ＭＳ Ｐゴシック" charset="-128"/>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D985210C-9E18-43E6-9E58-F62AF3925866}" type="slidenum">
              <a:rPr lang="en-US" altLang="ja-JP" smtClean="0">
                <a:ea typeface="ＭＳ Ｐゴシック" charset="-128"/>
              </a:rPr>
              <a:pPr/>
              <a:t>47</a:t>
            </a:fld>
            <a:endParaRPr lang="en-US" altLang="ja-JP" smtClean="0">
              <a:ea typeface="ＭＳ Ｐゴシック" charset="-128"/>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097974B3-C485-479B-82A7-FC513ABA3548}" type="slidenum">
              <a:rPr lang="en-US" altLang="ja-JP" smtClean="0">
                <a:ea typeface="ＭＳ Ｐゴシック" charset="-128"/>
              </a:rPr>
              <a:pPr/>
              <a:t>48</a:t>
            </a:fld>
            <a:endParaRPr lang="en-US" altLang="ja-JP" smtClean="0">
              <a:ea typeface="ＭＳ Ｐゴシック" charset="-128"/>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DAA5F3F8-E57B-4D5E-A58B-465BEA2A7D88}" type="slidenum">
              <a:rPr lang="en-US" altLang="ja-JP" smtClean="0">
                <a:ea typeface="ＭＳ Ｐゴシック" charset="-128"/>
              </a:rPr>
              <a:pPr/>
              <a:t>49</a:t>
            </a:fld>
            <a:endParaRPr lang="en-US" altLang="ja-JP" smtClean="0">
              <a:ea typeface="ＭＳ Ｐゴシック" charset="-128"/>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EEDDB3D-C426-45FD-8CD7-A2AE36BE40AA}" type="slidenum">
              <a:rPr lang="en-US" altLang="ja-JP" smtClean="0"/>
              <a:pPr/>
              <a:t>5</a:t>
            </a:fld>
            <a:endParaRPr lang="en-US" altLang="ja-JP"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269180CE-4694-4C57-B456-640A5C13F5AC}" type="slidenum">
              <a:rPr lang="en-US" altLang="ja-JP" smtClean="0">
                <a:ea typeface="ＭＳ Ｐゴシック" charset="-128"/>
              </a:rPr>
              <a:pPr/>
              <a:t>50</a:t>
            </a:fld>
            <a:endParaRPr lang="en-US" altLang="ja-JP" smtClean="0">
              <a:ea typeface="ＭＳ Ｐゴシック" charset="-128"/>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D1A4D7BD-4FEF-4676-B7DD-56602C60460C}" type="slidenum">
              <a:rPr lang="en-US" altLang="ja-JP" smtClean="0">
                <a:ea typeface="ＭＳ Ｐゴシック" charset="-128"/>
              </a:rPr>
              <a:pPr/>
              <a:t>51</a:t>
            </a:fld>
            <a:endParaRPr lang="en-US" altLang="ja-JP" smtClean="0">
              <a:ea typeface="ＭＳ Ｐゴシック" charset="-128"/>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7C796A02-9BFC-4E15-8092-B1B764125154}" type="slidenum">
              <a:rPr lang="en-US" altLang="ja-JP" smtClean="0">
                <a:ea typeface="ＭＳ Ｐゴシック" charset="-128"/>
              </a:rPr>
              <a:pPr/>
              <a:t>52</a:t>
            </a:fld>
            <a:endParaRPr lang="en-US" altLang="ja-JP" smtClean="0">
              <a:ea typeface="ＭＳ Ｐゴシック" charset="-128"/>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784A2D8D-BEAC-4AED-A11B-BD42FB0A9354}" type="slidenum">
              <a:rPr lang="en-US" altLang="ja-JP" smtClean="0">
                <a:ea typeface="ＭＳ Ｐゴシック" charset="-128"/>
              </a:rPr>
              <a:pPr/>
              <a:t>53</a:t>
            </a:fld>
            <a:endParaRPr lang="en-US" altLang="ja-JP" smtClean="0">
              <a:ea typeface="ＭＳ Ｐゴシック" charset="-128"/>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9796F90F-9579-4C0A-B484-8BF8D296FBBE}" type="slidenum">
              <a:rPr lang="en-US" altLang="ja-JP" smtClean="0">
                <a:ea typeface="ＭＳ Ｐゴシック" charset="-128"/>
              </a:rPr>
              <a:pPr/>
              <a:t>54</a:t>
            </a:fld>
            <a:endParaRPr lang="en-US" altLang="ja-JP" smtClean="0">
              <a:ea typeface="ＭＳ Ｐゴシック" charset="-128"/>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E1759819-D81E-4864-A566-BA559555A22A}" type="slidenum">
              <a:rPr lang="en-US" altLang="ja-JP" smtClean="0">
                <a:ea typeface="ＭＳ Ｐゴシック" charset="-128"/>
              </a:rPr>
              <a:pPr/>
              <a:t>55</a:t>
            </a:fld>
            <a:endParaRPr lang="en-US" altLang="ja-JP" smtClean="0">
              <a:ea typeface="ＭＳ Ｐゴシック" charset="-128"/>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AB2F7EC8-F20C-4925-8A3D-997D9FFF5052}" type="slidenum">
              <a:rPr lang="en-US" altLang="ja-JP" smtClean="0">
                <a:ea typeface="ＭＳ Ｐゴシック" charset="-128"/>
              </a:rPr>
              <a:pPr/>
              <a:t>56</a:t>
            </a:fld>
            <a:endParaRPr lang="en-US" altLang="ja-JP" smtClean="0">
              <a:ea typeface="ＭＳ Ｐゴシック" charset="-128"/>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DD997087-3C3F-4D9A-94F4-326A482FB1E0}" type="slidenum">
              <a:rPr lang="en-US" altLang="ja-JP" smtClean="0">
                <a:ea typeface="ＭＳ Ｐゴシック" charset="-128"/>
              </a:rPr>
              <a:pPr/>
              <a:t>57</a:t>
            </a:fld>
            <a:endParaRPr lang="en-US" altLang="ja-JP" smtClean="0">
              <a:ea typeface="ＭＳ Ｐゴシック" charset="-128"/>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C88D057F-29AA-4D28-B3FC-7C0FB76DDBAC}" type="slidenum">
              <a:rPr lang="en-US" altLang="ja-JP" smtClean="0">
                <a:ea typeface="ＭＳ Ｐゴシック" charset="-128"/>
              </a:rPr>
              <a:pPr/>
              <a:t>58</a:t>
            </a:fld>
            <a:endParaRPr lang="en-US" altLang="ja-JP" smtClean="0">
              <a:ea typeface="ＭＳ Ｐゴシック" charset="-128"/>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51623B6-8D2D-42F6-951C-DF739E08715A}" type="slidenum">
              <a:rPr lang="en-US" altLang="ja-JP" smtClean="0">
                <a:ea typeface="ＭＳ Ｐゴシック" charset="-128"/>
              </a:rPr>
              <a:pPr/>
              <a:t>59</a:t>
            </a:fld>
            <a:endParaRPr lang="en-US" altLang="ja-JP" smtClean="0">
              <a:ea typeface="ＭＳ Ｐゴシック" charset="-128"/>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A8D0251-A0B1-4E40-9699-79D71A47C175}" type="slidenum">
              <a:rPr lang="en-US" altLang="ja-JP" smtClean="0"/>
              <a:pPr/>
              <a:t>6</a:t>
            </a:fld>
            <a:endParaRPr lang="en-US" altLang="ja-JP"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ED5EFB0-EB39-4F7A-A79B-E00F3043AD22}" type="slidenum">
              <a:rPr lang="en-US" altLang="ja-JP" smtClean="0">
                <a:ea typeface="ＭＳ Ｐゴシック" charset="-128"/>
              </a:rPr>
              <a:pPr/>
              <a:t>60</a:t>
            </a:fld>
            <a:endParaRPr lang="en-US" altLang="ja-JP" smtClean="0">
              <a:ea typeface="ＭＳ Ｐゴシック" charset="-128"/>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FE000AC5-F83A-4700-89FB-58B562F53B71}" type="slidenum">
              <a:rPr lang="en-US" altLang="ja-JP" smtClean="0">
                <a:ea typeface="ＭＳ Ｐゴシック" charset="-128"/>
              </a:rPr>
              <a:pPr/>
              <a:t>61</a:t>
            </a:fld>
            <a:endParaRPr lang="en-US" altLang="ja-JP" smtClean="0">
              <a:ea typeface="ＭＳ Ｐゴシック" charset="-128"/>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B5097E29-D58C-4496-82E7-DFE891A515BF}" type="slidenum">
              <a:rPr lang="en-US" altLang="ja-JP" smtClean="0">
                <a:ea typeface="ＭＳ Ｐゴシック" charset="-128"/>
              </a:rPr>
              <a:pPr/>
              <a:t>62</a:t>
            </a:fld>
            <a:endParaRPr lang="en-US" altLang="ja-JP" smtClean="0">
              <a:ea typeface="ＭＳ Ｐゴシック" charset="-128"/>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6FFFB803-931E-4B45-AAF0-39C465BF06E4}" type="slidenum">
              <a:rPr lang="en-US" altLang="ja-JP" smtClean="0">
                <a:ea typeface="ＭＳ Ｐゴシック" charset="-128"/>
              </a:rPr>
              <a:pPr/>
              <a:t>63</a:t>
            </a:fld>
            <a:endParaRPr lang="en-US" altLang="ja-JP" smtClean="0">
              <a:ea typeface="ＭＳ Ｐゴシック" charset="-128"/>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C031AA88-08DA-4B1F-AAFC-AF50F9AE45DF}" type="slidenum">
              <a:rPr lang="en-US" altLang="ja-JP" smtClean="0">
                <a:ea typeface="ＭＳ Ｐゴシック" charset="-128"/>
              </a:rPr>
              <a:pPr/>
              <a:t>64</a:t>
            </a:fld>
            <a:endParaRPr lang="en-US" altLang="ja-JP" smtClean="0">
              <a:ea typeface="ＭＳ Ｐゴシック" charset="-128"/>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スライド イメージ プレースホルダ 1"/>
          <p:cNvSpPr>
            <a:spLocks noGrp="1" noRot="1" noChangeAspect="1" noTextEdit="1"/>
          </p:cNvSpPr>
          <p:nvPr>
            <p:ph type="sldImg"/>
          </p:nvPr>
        </p:nvSpPr>
        <p:spPr>
          <a:ln/>
        </p:spPr>
      </p:sp>
      <p:sp>
        <p:nvSpPr>
          <p:cNvPr id="163843" name="ノート プレースホルダ 2"/>
          <p:cNvSpPr>
            <a:spLocks noGrp="1"/>
          </p:cNvSpPr>
          <p:nvPr>
            <p:ph type="body" idx="1"/>
          </p:nvPr>
        </p:nvSpPr>
        <p:spPr>
          <a:noFill/>
          <a:ln/>
        </p:spPr>
        <p:txBody>
          <a:bodyPr/>
          <a:lstStyle/>
          <a:p>
            <a:pPr eaLnBrk="1" hangingPunct="1"/>
            <a:endParaRPr lang="ja-JP" altLang="en-US" smtClean="0"/>
          </a:p>
        </p:txBody>
      </p:sp>
      <p:sp>
        <p:nvSpPr>
          <p:cNvPr id="163844" name="スライド番号プレースホルダ 3"/>
          <p:cNvSpPr>
            <a:spLocks noGrp="1"/>
          </p:cNvSpPr>
          <p:nvPr>
            <p:ph type="sldNum" sz="quarter" idx="5"/>
          </p:nvPr>
        </p:nvSpPr>
        <p:spPr>
          <a:noFill/>
        </p:spPr>
        <p:txBody>
          <a:bodyPr/>
          <a:lstStyle/>
          <a:p>
            <a:fld id="{FBE780CA-EEF2-4B96-AD16-E976994CCC61}" type="slidenum">
              <a:rPr lang="en-US" altLang="ja-JP" smtClean="0">
                <a:ea typeface="ＭＳ Ｐゴシック" charset="-128"/>
              </a:rPr>
              <a:pPr/>
              <a:t>65</a:t>
            </a:fld>
            <a:endParaRPr lang="en-US" altLang="ja-JP"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3F82165-7040-4737-804E-8936864AA79F}" type="slidenum">
              <a:rPr lang="en-US" altLang="ja-JP" smtClean="0"/>
              <a:pPr/>
              <a:t>7</a:t>
            </a:fld>
            <a:endParaRPr lang="en-US" altLang="ja-JP"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27819A3-0D97-479E-88E9-8886C3B183FB}" type="slidenum">
              <a:rPr lang="en-US" altLang="ja-JP" smtClean="0"/>
              <a:pPr/>
              <a:t>8</a:t>
            </a:fld>
            <a:endParaRPr lang="en-US" altLang="ja-JP"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5310C41-AC19-4669-9FDC-3AD2E721AC01}" type="slidenum">
              <a:rPr lang="en-US" altLang="ja-JP" smtClean="0"/>
              <a:pPr/>
              <a:t>9</a:t>
            </a:fld>
            <a:endParaRPr lang="en-US" altLang="ja-JP"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ED239F1-2D6D-4170-86E7-B183A7B4C171}" type="datetimeFigureOut">
              <a:rPr kumimoji="1" lang="ja-JP" altLang="en-US" smtClean="0"/>
              <a:pPr/>
              <a:t>2007/9/28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9F667A-BECE-44BD-82F3-5AA68565F362}"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ED239F1-2D6D-4170-86E7-B183A7B4C171}" type="datetimeFigureOut">
              <a:rPr kumimoji="1" lang="ja-JP" altLang="en-US" smtClean="0"/>
              <a:pPr/>
              <a:t>2007/9/28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9F667A-BECE-44BD-82F3-5AA68565F362}"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ED239F1-2D6D-4170-86E7-B183A7B4C171}" type="datetimeFigureOut">
              <a:rPr kumimoji="1" lang="ja-JP" altLang="en-US" smtClean="0"/>
              <a:pPr/>
              <a:t>2007/9/28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9F667A-BECE-44BD-82F3-5AA68565F362}"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 3"/>
          <p:cNvSpPr>
            <a:spLocks noGrp="1"/>
          </p:cNvSpPr>
          <p:nvPr>
            <p:ph type="clipArt" sz="half" idx="2"/>
          </p:nvPr>
        </p:nvSpPr>
        <p:spPr>
          <a:xfrm>
            <a:off x="4648200" y="1981200"/>
            <a:ext cx="3810000" cy="4114800"/>
          </a:xfrm>
        </p:spPr>
        <p:txBody>
          <a:bodyPr/>
          <a:lstStyle/>
          <a:p>
            <a:endParaRPr lang="ja-JP" altLang="en-US"/>
          </a:p>
        </p:txBody>
      </p:sp>
      <p:sp>
        <p:nvSpPr>
          <p:cNvPr id="5" name="日付プレースホルダ 4"/>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8400"/>
            <a:ext cx="1905000" cy="457200"/>
          </a:xfrm>
        </p:spPr>
        <p:txBody>
          <a:bodyPr/>
          <a:lstStyle>
            <a:lvl1pPr>
              <a:defRPr/>
            </a:lvl1pPr>
          </a:lstStyle>
          <a:p>
            <a:fld id="{0E5EF78A-2CEB-4B32-86E0-6DDB1A724C51}" type="slidenum">
              <a:rPr lang="en-US" altLang="ja-JP"/>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5F2552B7-EE78-443C-AFC7-A526C9A94E48}" type="slidenum">
              <a:rPr lang="en-US" altLang="ja-JP"/>
              <a:pPr>
                <a:defRPr/>
              </a:pPr>
              <a:t>&lt;#&gt;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77CD7FC-1A4A-4AF5-8DBF-6688F16D608D}" type="slidenum">
              <a:rPr lang="en-US" altLang="ja-JP"/>
              <a:pPr>
                <a:defRPr/>
              </a:pPr>
              <a:t>&lt;#&gt;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875E23E-B307-4C19-BF11-0E33CF0A0AE9}" type="slidenum">
              <a:rPr lang="en-US" altLang="ja-JP"/>
              <a:pPr>
                <a:defRPr/>
              </a:pPr>
              <a:t>&lt;#&gt;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77724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85800" y="4114800"/>
            <a:ext cx="77724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45409E2-7D03-4808-8299-9C607FE5FC95}"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ED239F1-2D6D-4170-86E7-B183A7B4C171}" type="datetimeFigureOut">
              <a:rPr kumimoji="1" lang="ja-JP" altLang="en-US" smtClean="0"/>
              <a:pPr/>
              <a:t>2007/9/28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9F667A-BECE-44BD-82F3-5AA68565F362}"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ED239F1-2D6D-4170-86E7-B183A7B4C171}" type="datetimeFigureOut">
              <a:rPr kumimoji="1" lang="ja-JP" altLang="en-US" smtClean="0"/>
              <a:pPr/>
              <a:t>2007/9/28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9F667A-BECE-44BD-82F3-5AA68565F362}"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ED239F1-2D6D-4170-86E7-B183A7B4C171}" type="datetimeFigureOut">
              <a:rPr kumimoji="1" lang="ja-JP" altLang="en-US" smtClean="0"/>
              <a:pPr/>
              <a:t>2007/9/28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49F667A-BECE-44BD-82F3-5AA68565F362}"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ED239F1-2D6D-4170-86E7-B183A7B4C171}" type="datetimeFigureOut">
              <a:rPr kumimoji="1" lang="ja-JP" altLang="en-US" smtClean="0"/>
              <a:pPr/>
              <a:t>2007/9/28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49F667A-BECE-44BD-82F3-5AA68565F362}"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ED239F1-2D6D-4170-86E7-B183A7B4C171}" type="datetimeFigureOut">
              <a:rPr kumimoji="1" lang="ja-JP" altLang="en-US" smtClean="0"/>
              <a:pPr/>
              <a:t>2007/9/28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49F667A-BECE-44BD-82F3-5AA68565F362}"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ED239F1-2D6D-4170-86E7-B183A7B4C171}" type="datetimeFigureOut">
              <a:rPr kumimoji="1" lang="ja-JP" altLang="en-US" smtClean="0"/>
              <a:pPr/>
              <a:t>2007/9/28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49F667A-BECE-44BD-82F3-5AA68565F362}"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ED239F1-2D6D-4170-86E7-B183A7B4C171}" type="datetimeFigureOut">
              <a:rPr kumimoji="1" lang="ja-JP" altLang="en-US" smtClean="0"/>
              <a:pPr/>
              <a:t>2007/9/28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49F667A-BECE-44BD-82F3-5AA68565F362}"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ED239F1-2D6D-4170-86E7-B183A7B4C171}" type="datetimeFigureOut">
              <a:rPr kumimoji="1" lang="ja-JP" altLang="en-US" smtClean="0"/>
              <a:pPr/>
              <a:t>2007/9/28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49F667A-BECE-44BD-82F3-5AA68565F362}"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239F1-2D6D-4170-86E7-B183A7B4C171}" type="datetimeFigureOut">
              <a:rPr kumimoji="1" lang="ja-JP" altLang="en-US" smtClean="0"/>
              <a:pPr/>
              <a:t>2007/9/28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F667A-BECE-44BD-82F3-5AA68565F36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nternet.watch.impress.co.jp/cda/news/2007/07/27/16473.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magini.net/friend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hedgehog.sakura.ne.jp/choco"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hyperlink" Target="http://www.lionhead.com/themovies/about.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oddater.com/"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hyperlink" Target="http://www.spotrunner.com/"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hyperlink" Target="http://www.enoden.tv/" TargetMode="Externa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oreilly.com/catalog/tivohks/"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hyperlink" Target="http://pcweb.mycom.co.jp/special/2004/linuxrec/menu.html"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video.google.com/"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49.jpeg"/><Relationship Id="rId4" Type="http://schemas.openxmlformats.org/officeDocument/2006/relationships/hyperlink" Target="http://www.blinkx.tv/"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hyperlink" Target="http://www.tveyes.com/" TargetMode="External"/><Relationship Id="rId7"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www.shadowtv.com/index2.html" TargetMode="External"/><Relationship Id="rId5" Type="http://schemas.openxmlformats.org/officeDocument/2006/relationships/hyperlink" Target="http://www.criticalmention.com/web/index.php" TargetMode="External"/><Relationship Id="rId4" Type="http://schemas.openxmlformats.org/officeDocument/2006/relationships/hyperlink" Target="http://www.podscope.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videora.com/en-us/"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hyperlink" Target="http://japan.cnet.com/news/media/story/0,2000047715,20083172,00.htm" TargetMode="External"/><Relationship Id="rId4" Type="http://schemas.openxmlformats.org/officeDocument/2006/relationships/hyperlink" Target="http://www.omn.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hyperlink" Target="http://www.ourmedia.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movieflix.com/"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49.jpeg"/><Relationship Id="rId5" Type="http://schemas.openxmlformats.org/officeDocument/2006/relationships/image" Target="../media/image55.jpeg"/><Relationship Id="rId4" Type="http://schemas.openxmlformats.org/officeDocument/2006/relationships/hyperlink" Target="http://www.archive.org/details/movie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p-tv.jp/"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hyperlink" Target="http://www.pspvideo9.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vector.co.jp/soft/win95/hardware/se121779.html"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hyperlink" Target="http://www.holersoft.ne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62.jpeg"/><Relationship Id="rId4" Type="http://schemas.openxmlformats.org/officeDocument/2006/relationships/image" Target="../media/image61.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5.jpe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hyperlink" Target="http://www.tvblog.jp/download/img/dl/cm02_l.jpg" TargetMode="External"/><Relationship Id="rId5" Type="http://schemas.openxmlformats.org/officeDocument/2006/relationships/image" Target="../media/image64.jpeg"/><Relationship Id="rId4" Type="http://schemas.openxmlformats.org/officeDocument/2006/relationships/hyperlink" Target="http://www.tvblog.jp/download/img/dl/cm01_l.jpg"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credibility.stanford.edu/pdf/PITheory.pdf" TargetMode="External"/><Relationship Id="rId2" Type="http://schemas.openxmlformats.org/officeDocument/2006/relationships/notesSlide" Target="../notesSlides/notesSlide63.xml"/><Relationship Id="rId1" Type="http://schemas.openxmlformats.org/officeDocument/2006/relationships/slideLayout" Target="../slideLayouts/slideLayout16.xml"/><Relationship Id="rId4" Type="http://schemas.openxmlformats.org/officeDocument/2006/relationships/image" Target="../media/image68.jpeg"/></Relationships>
</file>

<file path=ppt/slides/_rels/slide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8596" y="2130425"/>
            <a:ext cx="8429684" cy="1470025"/>
          </a:xfrm>
        </p:spPr>
        <p:txBody>
          <a:bodyPr>
            <a:normAutofit fontScale="90000"/>
          </a:bodyPr>
          <a:lstStyle/>
          <a:p>
            <a:r>
              <a:rPr lang="ja-JP" altLang="en-US" dirty="0" smtClean="0"/>
              <a:t>拡がるネットコミュニケーション</a:t>
            </a:r>
            <a:r>
              <a:rPr lang="en-US" altLang="ja-JP" dirty="0" smtClean="0"/>
              <a:t/>
            </a:r>
            <a:br>
              <a:rPr lang="en-US" altLang="ja-JP" dirty="0" smtClean="0"/>
            </a:br>
            <a:r>
              <a:rPr lang="en-US" altLang="ja-JP" dirty="0" smtClean="0"/>
              <a:t/>
            </a:r>
            <a:br>
              <a:rPr lang="en-US" altLang="ja-JP" dirty="0" smtClean="0"/>
            </a:br>
            <a:r>
              <a:rPr lang="ja-JP" altLang="en-US" sz="4000" dirty="0" smtClean="0"/>
              <a:t>～ 新事業を生み出す創造・育成・支援 ～</a:t>
            </a:r>
            <a:r>
              <a:rPr lang="ja-JP" altLang="en-US" dirty="0" smtClean="0"/>
              <a:t/>
            </a:r>
            <a:br>
              <a:rPr lang="ja-JP" altLang="en-US" dirty="0" smtClean="0"/>
            </a:br>
            <a:r>
              <a:rPr lang="en-US" altLang="ja-JP" dirty="0" smtClean="0"/>
              <a:t/>
            </a:r>
            <a:br>
              <a:rPr lang="en-US" altLang="ja-JP" dirty="0" smtClean="0"/>
            </a:b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２００７　１０．２</a:t>
            </a:r>
            <a:endParaRPr kumimoji="1" lang="en-US" altLang="ja-JP" dirty="0" smtClean="0"/>
          </a:p>
          <a:p>
            <a:r>
              <a:rPr lang="ja-JP" altLang="en-US" dirty="0" smtClean="0"/>
              <a:t>ネットエイジ　橋本大也</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altLang="ja-JP" sz="4000" smtClean="0"/>
              <a:t>BlogNavi</a:t>
            </a:r>
            <a:r>
              <a:rPr lang="ja-JP" altLang="en-US" sz="4000" smtClean="0"/>
              <a:t>と</a:t>
            </a:r>
            <a:r>
              <a:rPr lang="en-US" altLang="ja-JP" sz="4000" smtClean="0"/>
              <a:t>PodcastNavi</a:t>
            </a:r>
            <a:br>
              <a:rPr lang="en-US" altLang="ja-JP" sz="4000" smtClean="0"/>
            </a:br>
            <a:r>
              <a:rPr lang="en-US" altLang="ja-JP" sz="4000" smtClean="0"/>
              <a:t>CGM</a:t>
            </a:r>
            <a:r>
              <a:rPr lang="ja-JP" altLang="en-US" sz="4000" smtClean="0"/>
              <a:t>世界をデータベース化</a:t>
            </a:r>
          </a:p>
        </p:txBody>
      </p:sp>
      <p:pic>
        <p:nvPicPr>
          <p:cNvPr id="10243" name="Picture 3" descr="Image15"/>
          <p:cNvPicPr>
            <a:picLocks noGrp="1" noChangeAspect="1" noChangeArrowheads="1"/>
          </p:cNvPicPr>
          <p:nvPr>
            <p:ph sz="half" idx="1"/>
          </p:nvPr>
        </p:nvPicPr>
        <p:blipFill>
          <a:blip r:embed="rId3"/>
          <a:srcRect/>
          <a:stretch>
            <a:fillRect/>
          </a:stretch>
        </p:blipFill>
        <p:spPr>
          <a:xfrm>
            <a:off x="457200" y="2343150"/>
            <a:ext cx="4038600" cy="3038475"/>
          </a:xfrm>
          <a:noFill/>
        </p:spPr>
      </p:pic>
      <p:pic>
        <p:nvPicPr>
          <p:cNvPr id="10244" name="Picture 4" descr="Image16"/>
          <p:cNvPicPr>
            <a:picLocks noGrp="1" noChangeAspect="1" noChangeArrowheads="1"/>
          </p:cNvPicPr>
          <p:nvPr>
            <p:ph sz="half" idx="2"/>
          </p:nvPr>
        </p:nvPicPr>
        <p:blipFill>
          <a:blip r:embed="rId4"/>
          <a:srcRect/>
          <a:stretch>
            <a:fillRect/>
          </a:stretch>
        </p:blipFill>
        <p:spPr>
          <a:xfrm>
            <a:off x="4648200" y="2165350"/>
            <a:ext cx="4038600" cy="3394075"/>
          </a:xfrm>
          <a:noFill/>
        </p:spPr>
      </p:pic>
      <p:sp>
        <p:nvSpPr>
          <p:cNvPr id="10245" name="Text Box 5"/>
          <p:cNvSpPr txBox="1">
            <a:spLocks noChangeArrowheads="1"/>
          </p:cNvSpPr>
          <p:nvPr/>
        </p:nvSpPr>
        <p:spPr bwMode="auto">
          <a:xfrm>
            <a:off x="4767263" y="5594350"/>
            <a:ext cx="3128962" cy="641350"/>
          </a:xfrm>
          <a:prstGeom prst="rect">
            <a:avLst/>
          </a:prstGeom>
          <a:noFill/>
          <a:ln w="9525">
            <a:noFill/>
            <a:miter lim="800000"/>
            <a:headEnd/>
            <a:tailEnd/>
          </a:ln>
        </p:spPr>
        <p:txBody>
          <a:bodyPr wrap="none">
            <a:spAutoFit/>
          </a:bodyPr>
          <a:lstStyle/>
          <a:p>
            <a:r>
              <a:rPr lang="ja-JP" altLang="en-US"/>
              <a:t>雑誌「サイゾー」</a:t>
            </a:r>
          </a:p>
          <a:p>
            <a:r>
              <a:rPr lang="ja-JP" altLang="en-US"/>
              <a:t>インフォバーン社との共同事業</a:t>
            </a:r>
          </a:p>
        </p:txBody>
      </p:sp>
      <p:sp>
        <p:nvSpPr>
          <p:cNvPr id="10246" name="Text Box 6"/>
          <p:cNvSpPr txBox="1">
            <a:spLocks noChangeArrowheads="1"/>
          </p:cNvSpPr>
          <p:nvPr/>
        </p:nvSpPr>
        <p:spPr bwMode="auto">
          <a:xfrm>
            <a:off x="323850" y="5589588"/>
            <a:ext cx="4227513" cy="366712"/>
          </a:xfrm>
          <a:prstGeom prst="rect">
            <a:avLst/>
          </a:prstGeom>
          <a:noFill/>
          <a:ln w="9525">
            <a:noFill/>
            <a:miter lim="800000"/>
            <a:headEnd/>
            <a:tailEnd/>
          </a:ln>
        </p:spPr>
        <p:txBody>
          <a:bodyPr wrap="none">
            <a:spAutoFit/>
          </a:bodyPr>
          <a:lstStyle/>
          <a:p>
            <a:r>
              <a:rPr lang="en-US" altLang="ja-JP"/>
              <a:t>Web2.0</a:t>
            </a:r>
            <a:r>
              <a:rPr lang="ja-JP" altLang="en-US"/>
              <a:t>に先駆けたブログ検索の取り組み</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ja-JP" altLang="en-US" sz="4000" smtClean="0"/>
              <a:t>インフラを支える独自の検索技術</a:t>
            </a:r>
            <a:br>
              <a:rPr lang="ja-JP" altLang="en-US" sz="4000" smtClean="0"/>
            </a:br>
            <a:r>
              <a:rPr lang="ja-JP" altLang="en-US" sz="4000" smtClean="0"/>
              <a:t>といえばサーバ（データセクション社）</a:t>
            </a:r>
          </a:p>
        </p:txBody>
      </p:sp>
      <p:sp>
        <p:nvSpPr>
          <p:cNvPr id="11267" name="Rectangle 3"/>
          <p:cNvSpPr>
            <a:spLocks noGrp="1" noChangeArrowheads="1"/>
          </p:cNvSpPr>
          <p:nvPr>
            <p:ph type="body" sz="half" idx="1"/>
          </p:nvPr>
        </p:nvSpPr>
        <p:spPr/>
        <p:txBody>
          <a:bodyPr/>
          <a:lstStyle/>
          <a:p>
            <a:pPr eaLnBrk="1" hangingPunct="1">
              <a:lnSpc>
                <a:spcPct val="80000"/>
              </a:lnSpc>
            </a:pPr>
            <a:r>
              <a:rPr lang="ja-JP" altLang="en-US" sz="1800" smtClean="0"/>
              <a:t>検索技術の開発会社</a:t>
            </a:r>
          </a:p>
          <a:p>
            <a:pPr eaLnBrk="1" hangingPunct="1">
              <a:lnSpc>
                <a:spcPct val="80000"/>
              </a:lnSpc>
            </a:pPr>
            <a:r>
              <a:rPr lang="en-US" altLang="ja-JP" sz="1800" smtClean="0"/>
              <a:t>1</a:t>
            </a:r>
            <a:r>
              <a:rPr lang="ja-JP" altLang="en-US" sz="1800" smtClean="0"/>
              <a:t>億を超える大規模なテキスト文書群を高速に検索するスケーラビリティ</a:t>
            </a:r>
          </a:p>
          <a:p>
            <a:pPr eaLnBrk="1" hangingPunct="1">
              <a:lnSpc>
                <a:spcPct val="80000"/>
              </a:lnSpc>
            </a:pPr>
            <a:r>
              <a:rPr lang="ja-JP" altLang="en-US" sz="1800" smtClean="0"/>
              <a:t>ベイジアンネットによる類似文書の検索及び自動分類</a:t>
            </a:r>
          </a:p>
          <a:p>
            <a:pPr eaLnBrk="1" hangingPunct="1">
              <a:lnSpc>
                <a:spcPct val="80000"/>
              </a:lnSpc>
            </a:pPr>
            <a:r>
              <a:rPr lang="ja-JP" altLang="en-US" sz="1800" smtClean="0"/>
              <a:t>キーワード自動抽出、バースト語抽出、タグ検索、可視化インタフェース</a:t>
            </a:r>
          </a:p>
          <a:p>
            <a:pPr eaLnBrk="1" hangingPunct="1">
              <a:lnSpc>
                <a:spcPct val="80000"/>
              </a:lnSpc>
            </a:pPr>
            <a:r>
              <a:rPr lang="ja-JP" altLang="en-US" sz="1800" smtClean="0"/>
              <a:t>検索エンジン</a:t>
            </a:r>
            <a:r>
              <a:rPr lang="en-US" altLang="ja-JP" sz="1800" smtClean="0"/>
              <a:t>ASP</a:t>
            </a:r>
            <a:r>
              <a:rPr lang="ja-JP" altLang="en-US" sz="1800" smtClean="0"/>
              <a:t>、検索システムのインテグレーション、辞書編集支援などで少人数ながら多数の実績</a:t>
            </a:r>
          </a:p>
          <a:p>
            <a:pPr eaLnBrk="1" hangingPunct="1">
              <a:lnSpc>
                <a:spcPct val="80000"/>
              </a:lnSpc>
            </a:pPr>
            <a:r>
              <a:rPr lang="ja-JP" altLang="en-US" sz="1800" smtClean="0"/>
              <a:t>先端領域と海外市場の調査をベースにした企画提案能力</a:t>
            </a:r>
          </a:p>
          <a:p>
            <a:pPr eaLnBrk="1" hangingPunct="1">
              <a:lnSpc>
                <a:spcPct val="80000"/>
              </a:lnSpc>
            </a:pPr>
            <a:endParaRPr lang="ja-JP" altLang="en-US" sz="1800" smtClean="0"/>
          </a:p>
          <a:p>
            <a:pPr eaLnBrk="1" hangingPunct="1">
              <a:lnSpc>
                <a:spcPct val="80000"/>
              </a:lnSpc>
            </a:pPr>
            <a:r>
              <a:rPr lang="ja-JP" altLang="en-US" sz="1800" smtClean="0"/>
              <a:t>早稲田情報技術研究所、慶応大学、東工大、</a:t>
            </a:r>
            <a:r>
              <a:rPr lang="en-US" altLang="ja-JP" sz="1800" smtClean="0"/>
              <a:t>NEC</a:t>
            </a:r>
            <a:r>
              <a:rPr lang="ja-JP" altLang="en-US" sz="1800" smtClean="0"/>
              <a:t>、博報堂など外部研究機関との共同研究事業を展開</a:t>
            </a:r>
          </a:p>
        </p:txBody>
      </p:sp>
      <p:pic>
        <p:nvPicPr>
          <p:cNvPr id="11268" name="Picture 4" descr="20829"/>
          <p:cNvPicPr>
            <a:picLocks noGrp="1" noChangeAspect="1" noChangeArrowheads="1"/>
          </p:cNvPicPr>
          <p:nvPr>
            <p:ph sz="half" idx="2"/>
          </p:nvPr>
        </p:nvPicPr>
        <p:blipFill>
          <a:blip r:embed="rId3"/>
          <a:srcRect/>
          <a:stretch>
            <a:fillRect/>
          </a:stretch>
        </p:blipFill>
        <p:spPr>
          <a:xfrm>
            <a:off x="4787900" y="1557338"/>
            <a:ext cx="1428750" cy="1428750"/>
          </a:xfrm>
          <a:noFill/>
        </p:spPr>
      </p:pic>
      <p:pic>
        <p:nvPicPr>
          <p:cNvPr id="11269" name="Picture 5" descr="ds-logo-150"/>
          <p:cNvPicPr>
            <a:picLocks noChangeAspect="1" noChangeArrowheads="1"/>
          </p:cNvPicPr>
          <p:nvPr/>
        </p:nvPicPr>
        <p:blipFill>
          <a:blip r:embed="rId4"/>
          <a:srcRect/>
          <a:stretch>
            <a:fillRect/>
          </a:stretch>
        </p:blipFill>
        <p:spPr bwMode="auto">
          <a:xfrm>
            <a:off x="6732588" y="2060575"/>
            <a:ext cx="1428750" cy="542925"/>
          </a:xfrm>
          <a:prstGeom prst="rect">
            <a:avLst/>
          </a:prstGeom>
          <a:noFill/>
          <a:ln w="9525">
            <a:noFill/>
            <a:miter lim="800000"/>
            <a:headEnd/>
            <a:tailEnd/>
          </a:ln>
        </p:spPr>
      </p:pic>
      <p:pic>
        <p:nvPicPr>
          <p:cNvPr id="11270" name="Picture 6" descr="data1"/>
          <p:cNvPicPr>
            <a:picLocks noChangeAspect="1" noChangeArrowheads="1"/>
          </p:cNvPicPr>
          <p:nvPr/>
        </p:nvPicPr>
        <p:blipFill>
          <a:blip r:embed="rId5"/>
          <a:srcRect/>
          <a:stretch>
            <a:fillRect/>
          </a:stretch>
        </p:blipFill>
        <p:spPr bwMode="auto">
          <a:xfrm>
            <a:off x="4643438" y="2997200"/>
            <a:ext cx="4189412" cy="1676400"/>
          </a:xfrm>
          <a:prstGeom prst="rect">
            <a:avLst/>
          </a:prstGeom>
          <a:noFill/>
          <a:ln w="9525">
            <a:noFill/>
            <a:miter lim="800000"/>
            <a:headEnd/>
            <a:tailEnd/>
          </a:ln>
        </p:spPr>
      </p:pic>
      <p:pic>
        <p:nvPicPr>
          <p:cNvPr id="11271" name="Picture 7" descr="Image17"/>
          <p:cNvPicPr>
            <a:picLocks noChangeAspect="1" noChangeArrowheads="1"/>
          </p:cNvPicPr>
          <p:nvPr/>
        </p:nvPicPr>
        <p:blipFill>
          <a:blip r:embed="rId6"/>
          <a:srcRect/>
          <a:stretch>
            <a:fillRect/>
          </a:stretch>
        </p:blipFill>
        <p:spPr bwMode="auto">
          <a:xfrm>
            <a:off x="4427538" y="4797425"/>
            <a:ext cx="2124075" cy="1784350"/>
          </a:xfrm>
          <a:prstGeom prst="rect">
            <a:avLst/>
          </a:prstGeom>
          <a:noFill/>
          <a:ln w="9525">
            <a:noFill/>
            <a:miter lim="800000"/>
            <a:headEnd/>
            <a:tailEnd/>
          </a:ln>
        </p:spPr>
      </p:pic>
      <p:pic>
        <p:nvPicPr>
          <p:cNvPr id="11272" name="Picture 8" descr="Image18"/>
          <p:cNvPicPr>
            <a:picLocks noChangeAspect="1" noChangeArrowheads="1"/>
          </p:cNvPicPr>
          <p:nvPr/>
        </p:nvPicPr>
        <p:blipFill>
          <a:blip r:embed="rId7"/>
          <a:srcRect/>
          <a:stretch>
            <a:fillRect/>
          </a:stretch>
        </p:blipFill>
        <p:spPr bwMode="auto">
          <a:xfrm>
            <a:off x="6732588" y="4797425"/>
            <a:ext cx="2266950" cy="1905000"/>
          </a:xfrm>
          <a:prstGeom prst="rect">
            <a:avLst/>
          </a:prstGeom>
          <a:noFill/>
          <a:ln w="9525">
            <a:noFill/>
            <a:miter lim="800000"/>
            <a:headEnd/>
            <a:tailEnd/>
          </a:ln>
        </p:spPr>
      </p:pic>
      <p:pic>
        <p:nvPicPr>
          <p:cNvPr id="11273" name="Picture 9" descr="data2"/>
          <p:cNvPicPr>
            <a:picLocks noChangeAspect="1" noChangeArrowheads="1"/>
          </p:cNvPicPr>
          <p:nvPr/>
        </p:nvPicPr>
        <p:blipFill>
          <a:blip r:embed="rId8"/>
          <a:srcRect/>
          <a:stretch>
            <a:fillRect/>
          </a:stretch>
        </p:blipFill>
        <p:spPr bwMode="auto">
          <a:xfrm>
            <a:off x="250825" y="5589588"/>
            <a:ext cx="1808163" cy="1155700"/>
          </a:xfrm>
          <a:prstGeom prst="rect">
            <a:avLst/>
          </a:prstGeom>
          <a:noFill/>
          <a:ln w="9525">
            <a:noFill/>
            <a:miter lim="800000"/>
            <a:headEnd/>
            <a:tailEnd/>
          </a:ln>
        </p:spPr>
      </p:pic>
      <p:pic>
        <p:nvPicPr>
          <p:cNvPr id="11274" name="Picture 10" descr="Image20"/>
          <p:cNvPicPr>
            <a:picLocks noChangeAspect="1" noChangeArrowheads="1"/>
          </p:cNvPicPr>
          <p:nvPr/>
        </p:nvPicPr>
        <p:blipFill>
          <a:blip r:embed="rId9" cstate="print"/>
          <a:srcRect/>
          <a:stretch>
            <a:fillRect/>
          </a:stretch>
        </p:blipFill>
        <p:spPr bwMode="auto">
          <a:xfrm>
            <a:off x="2700338" y="5661025"/>
            <a:ext cx="1258887" cy="105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議題</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marL="514350" indent="-514350">
              <a:buFont typeface="+mj-lt"/>
              <a:buAutoNum type="arabicPeriod"/>
            </a:pPr>
            <a:r>
              <a:rPr lang="ja-JP" altLang="en-US" dirty="0"/>
              <a:t>　現在の映像をめぐるさまざまな行為やテクノロジをどうマッピングできるか． </a:t>
            </a:r>
            <a:endParaRPr lang="en-US" altLang="ja-JP" dirty="0" smtClean="0"/>
          </a:p>
          <a:p>
            <a:pPr marL="514350" indent="-514350">
              <a:buFont typeface="+mj-lt"/>
              <a:buAutoNum type="arabicPeriod"/>
            </a:pPr>
            <a:endParaRPr lang="ja-JP" altLang="en-US" dirty="0"/>
          </a:p>
          <a:p>
            <a:pPr marL="514350" indent="-514350">
              <a:buFont typeface="+mj-lt"/>
              <a:buAutoNum type="arabicPeriod"/>
            </a:pPr>
            <a:r>
              <a:rPr lang="ja-JP" altLang="en-US" dirty="0"/>
              <a:t>　テクノロジは，映像コミュニケーションの方法にどのようなインパクトを</a:t>
            </a:r>
            <a:r>
              <a:rPr lang="ja-JP" altLang="en-US" dirty="0" smtClean="0"/>
              <a:t>もたらして</a:t>
            </a:r>
            <a:r>
              <a:rPr lang="ja-JP" altLang="en-US" dirty="0"/>
              <a:t>いるのか． </a:t>
            </a:r>
            <a:endParaRPr lang="en-US" altLang="ja-JP" dirty="0" smtClean="0"/>
          </a:p>
          <a:p>
            <a:pPr marL="514350" indent="-514350">
              <a:buFont typeface="+mj-lt"/>
              <a:buAutoNum type="arabicPeriod"/>
            </a:pPr>
            <a:endParaRPr lang="ja-JP" altLang="en-US" dirty="0"/>
          </a:p>
          <a:p>
            <a:pPr marL="514350" indent="-514350">
              <a:buFont typeface="+mj-lt"/>
              <a:buAutoNum type="arabicPeriod"/>
            </a:pPr>
            <a:r>
              <a:rPr lang="ja-JP" altLang="en-US" dirty="0"/>
              <a:t>　新たなメディア環境がコミュニティの価値や構造に影響をもたらすか．</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インターネット映像の新展開</a:t>
            </a:r>
            <a:endParaRPr kumimoji="1" lang="ja-JP" altLang="en-US" dirty="0"/>
          </a:p>
        </p:txBody>
      </p:sp>
      <p:sp>
        <p:nvSpPr>
          <p:cNvPr id="3" name="コンテンツ プレースホルダ 2"/>
          <p:cNvSpPr>
            <a:spLocks noGrp="1"/>
          </p:cNvSpPr>
          <p:nvPr>
            <p:ph idx="1"/>
          </p:nvPr>
        </p:nvSpPr>
        <p:spPr/>
        <p:txBody>
          <a:bodyPr/>
          <a:lstStyle/>
          <a:p>
            <a:r>
              <a:rPr kumimoji="1" lang="ja-JP" altLang="en-US" smtClean="0"/>
              <a:t>事例</a:t>
            </a:r>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コミュニティ</a:t>
            </a:r>
            <a:r>
              <a:rPr kumimoji="1" lang="ja-JP" altLang="en-US" dirty="0" smtClean="0"/>
              <a:t>が作る映像空間</a:t>
            </a:r>
            <a:r>
              <a:rPr kumimoji="1" lang="en-US" altLang="ja-JP" dirty="0" smtClean="0"/>
              <a:t/>
            </a:r>
            <a:br>
              <a:rPr kumimoji="1" lang="en-US" altLang="ja-JP" dirty="0" smtClean="0"/>
            </a:br>
            <a:r>
              <a:rPr kumimoji="1" lang="en-US" altLang="ja-JP" dirty="0" smtClean="0"/>
              <a:t>YouTube</a:t>
            </a:r>
            <a:endParaRPr kumimoji="1" lang="ja-JP" altLang="en-US" dirty="0"/>
          </a:p>
        </p:txBody>
      </p:sp>
      <p:sp>
        <p:nvSpPr>
          <p:cNvPr id="3" name="コンテンツ プレースホルダ 2"/>
          <p:cNvSpPr>
            <a:spLocks noGrp="1"/>
          </p:cNvSpPr>
          <p:nvPr>
            <p:ph idx="1"/>
          </p:nvPr>
        </p:nvSpPr>
        <p:spPr/>
        <p:txBody>
          <a:bodyPr/>
          <a:lstStyle/>
          <a:p>
            <a:r>
              <a:rPr lang="ja-JP" altLang="en-US" dirty="0"/>
              <a:t>家</a:t>
            </a:r>
            <a:r>
              <a:rPr lang="ja-JP" altLang="en-US" dirty="0" smtClean="0"/>
              <a:t>で家族とテレビを囲むお茶の間から、ネットで匿名多数と見るお茶の間へ。</a:t>
            </a:r>
            <a:endParaRPr lang="en-US" altLang="ja-JP" dirty="0" smtClean="0"/>
          </a:p>
          <a:p>
            <a:r>
              <a:rPr lang="ja-JP" altLang="en-US" dirty="0" smtClean="0"/>
              <a:t>ＤＥＭＯ「政見放送」</a:t>
            </a:r>
            <a:endParaRPr lang="en-US" altLang="ja-JP" dirty="0" smtClean="0"/>
          </a:p>
          <a:p>
            <a:endParaRPr lang="en-US" altLang="ja-JP" dirty="0" smtClean="0"/>
          </a:p>
          <a:p>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面白く</a:t>
            </a:r>
            <a:r>
              <a:rPr lang="ja-JP" altLang="en-US" dirty="0" smtClean="0"/>
              <a:t>ないものも面白く</a:t>
            </a:r>
            <a:r>
              <a:rPr lang="en-US" altLang="ja-JP" dirty="0" smtClean="0"/>
              <a:t/>
            </a:r>
            <a:br>
              <a:rPr lang="en-US" altLang="ja-JP" dirty="0" smtClean="0"/>
            </a:br>
            <a:r>
              <a:rPr kumimoji="1" lang="ja-JP" altLang="en-US" dirty="0" smtClean="0"/>
              <a:t>ニコニコ動画</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「ニコニコ動画」</a:t>
            </a:r>
            <a:r>
              <a:rPr lang="en-US" altLang="ja-JP" dirty="0" smtClean="0"/>
              <a:t>ID</a:t>
            </a:r>
            <a:r>
              <a:rPr lang="ja-JP" altLang="en-US" dirty="0" smtClean="0"/>
              <a:t>登録者数が</a:t>
            </a:r>
            <a:r>
              <a:rPr lang="en-US" altLang="ja-JP" dirty="0" smtClean="0"/>
              <a:t>200</a:t>
            </a:r>
            <a:r>
              <a:rPr lang="ja-JP" altLang="en-US" dirty="0" smtClean="0"/>
              <a:t>万突破、有料会員は</a:t>
            </a:r>
            <a:r>
              <a:rPr lang="en-US" altLang="ja-JP" dirty="0" smtClean="0"/>
              <a:t>54,000</a:t>
            </a:r>
            <a:r>
              <a:rPr lang="ja-JP" altLang="en-US" dirty="0" smtClean="0"/>
              <a:t>人に</a:t>
            </a:r>
          </a:p>
          <a:p>
            <a:r>
              <a:rPr lang="en-US" altLang="ja-JP" dirty="0" smtClean="0">
                <a:hlinkClick r:id="rId3"/>
              </a:rPr>
              <a:t>http://internet.watch.impress.co.jp/cda/news/2007/07/27/16473.html</a:t>
            </a:r>
            <a:endParaRPr lang="en-US" altLang="ja-JP" dirty="0" smtClean="0"/>
          </a:p>
          <a:p>
            <a:endParaRPr lang="en-US" altLang="ja-JP" dirty="0" smtClean="0"/>
          </a:p>
          <a:p>
            <a:r>
              <a:rPr lang="ja-JP" altLang="en-US" dirty="0" smtClean="0"/>
              <a:t>ＤＥＭＯ「テニスの王子様」</a:t>
            </a:r>
            <a:endParaRPr lang="en-US" altLang="ja-JP" dirty="0" smtClean="0"/>
          </a:p>
          <a:p>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メタデータで動画ナビ</a:t>
            </a:r>
            <a:r>
              <a:rPr kumimoji="1" lang="en-US" altLang="ja-JP" dirty="0" smtClean="0"/>
              <a:t/>
            </a:r>
            <a:br>
              <a:rPr kumimoji="1" lang="en-US" altLang="ja-JP" dirty="0" smtClean="0"/>
            </a:br>
            <a:r>
              <a:rPr kumimoji="1" lang="en-US" altLang="ja-JP" dirty="0" err="1" smtClean="0"/>
              <a:t>Tagiri</a:t>
            </a:r>
            <a:r>
              <a:rPr kumimoji="1" lang="ja-JP" altLang="en-US" dirty="0" smtClean="0"/>
              <a:t>と</a:t>
            </a:r>
            <a:r>
              <a:rPr kumimoji="1" lang="en-US" altLang="ja-JP" dirty="0" err="1" smtClean="0"/>
              <a:t>saguri</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実物でＤＥＭＯ</a:t>
            </a:r>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ＶｉｓｕａｌＤＮＡでマッチング</a:t>
            </a:r>
            <a:r>
              <a:rPr kumimoji="1" lang="en-US" altLang="ja-JP" dirty="0" smtClean="0"/>
              <a:t/>
            </a:r>
            <a:br>
              <a:rPr kumimoji="1" lang="en-US" altLang="ja-JP" dirty="0" smtClean="0"/>
            </a:br>
            <a:r>
              <a:rPr kumimoji="1" lang="en-US" altLang="ja-JP" dirty="0" err="1" smtClean="0"/>
              <a:t>Imagini</a:t>
            </a:r>
            <a:endParaRPr kumimoji="1" lang="ja-JP" altLang="en-US" dirty="0"/>
          </a:p>
        </p:txBody>
      </p:sp>
      <p:sp>
        <p:nvSpPr>
          <p:cNvPr id="3" name="コンテンツ プレースホルダ 2"/>
          <p:cNvSpPr>
            <a:spLocks noGrp="1"/>
          </p:cNvSpPr>
          <p:nvPr>
            <p:ph idx="1"/>
          </p:nvPr>
        </p:nvSpPr>
        <p:spPr/>
        <p:txBody>
          <a:bodyPr/>
          <a:lstStyle/>
          <a:p>
            <a:r>
              <a:rPr lang="en-US" altLang="ja-JP" dirty="0" err="1"/>
              <a:t>Imagini</a:t>
            </a:r>
            <a:r>
              <a:rPr lang="en-US" altLang="ja-JP" dirty="0"/>
              <a:t> Friends</a:t>
            </a:r>
          </a:p>
          <a:p>
            <a:pPr lvl="1"/>
            <a:r>
              <a:rPr lang="en-US" altLang="ja-JP" dirty="0">
                <a:hlinkClick r:id="rId3"/>
              </a:rPr>
              <a:t>http://imagini.net/friends</a:t>
            </a:r>
            <a:r>
              <a:rPr lang="en-US" altLang="ja-JP" dirty="0" smtClean="0">
                <a:hlinkClick r:id="rId3"/>
              </a:rPr>
              <a:t>/</a:t>
            </a:r>
            <a:endParaRPr lang="en-US" altLang="ja-JP" dirty="0" smtClean="0"/>
          </a:p>
          <a:p>
            <a:endParaRPr lang="en-US" altLang="ja-JP" dirty="0"/>
          </a:p>
          <a:p>
            <a:r>
              <a:rPr lang="ja-JP" altLang="en-US" dirty="0"/>
              <a:t>「あなたが思う芸術とは</a:t>
            </a:r>
            <a:r>
              <a:rPr lang="en-US" altLang="ja-JP" dirty="0"/>
              <a:t>?</a:t>
            </a:r>
            <a:r>
              <a:rPr lang="ja-JP" altLang="en-US" dirty="0"/>
              <a:t>」「音楽」「楽しみ」「絶景」「自由」「愛」「キモチワルイもの」「したいこと」「余暇の楽しみ」「休暇」「悪癖」「寝室」「飲み物」</a:t>
            </a:r>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３Ｄ仮想空間</a:t>
            </a:r>
            <a:r>
              <a:rPr kumimoji="1" lang="en-US" altLang="ja-JP" dirty="0" smtClean="0"/>
              <a:t/>
            </a:r>
            <a:br>
              <a:rPr kumimoji="1" lang="en-US" altLang="ja-JP" dirty="0" smtClean="0"/>
            </a:br>
            <a:r>
              <a:rPr kumimoji="1" lang="ja-JP" altLang="en-US" dirty="0" smtClean="0"/>
              <a:t>Ｓｅｃｏｎｄｌｉｆｅ</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ＹｏｕｔｕｂｅでＳｅｃｏｎｄｌｉｆｅ検索</a:t>
            </a:r>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ja-JP" altLang="en-US" dirty="0" smtClean="0"/>
              <a:t>Ｍａｃｈｉｎｉｍａ</a:t>
            </a:r>
          </a:p>
        </p:txBody>
      </p:sp>
      <p:sp>
        <p:nvSpPr>
          <p:cNvPr id="38915" name="Rectangle 3"/>
          <p:cNvSpPr>
            <a:spLocks noGrp="1" noChangeArrowheads="1"/>
          </p:cNvSpPr>
          <p:nvPr>
            <p:ph type="body" sz="half" idx="1"/>
          </p:nvPr>
        </p:nvSpPr>
        <p:spPr/>
        <p:txBody>
          <a:bodyPr/>
          <a:lstStyle/>
          <a:p>
            <a:pPr eaLnBrk="1" hangingPunct="1"/>
            <a:r>
              <a:rPr lang="en-US" altLang="ja-JP" sz="2400" smtClean="0"/>
              <a:t>Machinema</a:t>
            </a:r>
          </a:p>
          <a:p>
            <a:pPr lvl="1" eaLnBrk="1" hangingPunct="1"/>
            <a:r>
              <a:rPr lang="ja-JP" altLang="en-US" sz="2000" smtClean="0"/>
              <a:t>３</a:t>
            </a:r>
            <a:r>
              <a:rPr lang="en-US" altLang="ja-JP" sz="2000" smtClean="0"/>
              <a:t>D</a:t>
            </a:r>
            <a:r>
              <a:rPr lang="ja-JP" altLang="en-US" sz="2000" smtClean="0"/>
              <a:t>ゲームエンジンを利用して映画を製作</a:t>
            </a:r>
          </a:p>
          <a:p>
            <a:pPr eaLnBrk="1" hangingPunct="1"/>
            <a:r>
              <a:rPr lang="ja-JP" altLang="en-US" sz="2400" smtClean="0"/>
              <a:t>ちょこあいすの</a:t>
            </a:r>
            <a:r>
              <a:rPr lang="en-US" altLang="ja-JP" sz="2400" smtClean="0"/>
              <a:t>SWG</a:t>
            </a:r>
            <a:r>
              <a:rPr lang="ja-JP" altLang="en-US" sz="2400" smtClean="0"/>
              <a:t>日記</a:t>
            </a:r>
          </a:p>
          <a:p>
            <a:pPr lvl="1" eaLnBrk="1" hangingPunct="1"/>
            <a:r>
              <a:rPr lang="en-US" altLang="ja-JP" sz="1400" smtClean="0">
                <a:hlinkClick r:id="rId3"/>
              </a:rPr>
              <a:t>http://hedgehog.sakura.ne.jp/choco</a:t>
            </a:r>
            <a:endParaRPr lang="en-US" altLang="ja-JP" sz="1400" smtClean="0"/>
          </a:p>
          <a:p>
            <a:pPr lvl="1" eaLnBrk="1" hangingPunct="1"/>
            <a:endParaRPr lang="en-US" altLang="ja-JP" sz="1400" smtClean="0"/>
          </a:p>
          <a:p>
            <a:pPr lvl="1" eaLnBrk="1" hangingPunct="1"/>
            <a:r>
              <a:rPr lang="ja-JP" altLang="en-US" sz="1800" smtClean="0"/>
              <a:t>オンラインゲームとブログで映画を製作する</a:t>
            </a:r>
          </a:p>
          <a:p>
            <a:pPr eaLnBrk="1" hangingPunct="1"/>
            <a:r>
              <a:rPr lang="en-US" altLang="ja-JP" sz="2000" smtClean="0"/>
              <a:t>The Movies / About</a:t>
            </a:r>
          </a:p>
          <a:p>
            <a:pPr lvl="1" eaLnBrk="1" hangingPunct="1"/>
            <a:r>
              <a:rPr lang="en-US" altLang="ja-JP" sz="1000" smtClean="0">
                <a:hlinkClick r:id="rId4"/>
              </a:rPr>
              <a:t>http://www.lionhead.com/themovies/about.html</a:t>
            </a:r>
            <a:endParaRPr lang="en-US" altLang="ja-JP" sz="1000" smtClean="0"/>
          </a:p>
          <a:p>
            <a:pPr lvl="1" eaLnBrk="1" hangingPunct="1"/>
            <a:r>
              <a:rPr lang="ja-JP" altLang="en-US" sz="2000" smtClean="0"/>
              <a:t>映画を撮影するゲーム</a:t>
            </a:r>
          </a:p>
        </p:txBody>
      </p:sp>
      <p:pic>
        <p:nvPicPr>
          <p:cNvPr id="38916" name="Picture 4" descr="C:\Documents and Settings\daiya\デスクトップ\b10\machinema.jpg"/>
          <p:cNvPicPr>
            <a:picLocks noGrp="1" noChangeAspect="1" noChangeArrowheads="1"/>
          </p:cNvPicPr>
          <p:nvPr>
            <p:ph type="clipArt" sz="half" idx="2"/>
          </p:nvPr>
        </p:nvPicPr>
        <p:blipFill>
          <a:blip r:embed="rId5"/>
          <a:srcRect/>
          <a:stretch>
            <a:fillRect/>
          </a:stretch>
        </p:blipFill>
        <p:spPr>
          <a:xfrm>
            <a:off x="4648200" y="1981200"/>
            <a:ext cx="3810000" cy="1989138"/>
          </a:xfrm>
          <a:noFill/>
        </p:spPr>
      </p:pic>
      <p:pic>
        <p:nvPicPr>
          <p:cNvPr id="38917" name="Picture 5" descr="C:\Documents and Settings\daiya\デスクトップ\b10\chokoice.jpg"/>
          <p:cNvPicPr>
            <a:picLocks noChangeAspect="1" noChangeArrowheads="1"/>
          </p:cNvPicPr>
          <p:nvPr/>
        </p:nvPicPr>
        <p:blipFill>
          <a:blip r:embed="rId6"/>
          <a:srcRect/>
          <a:stretch>
            <a:fillRect/>
          </a:stretch>
        </p:blipFill>
        <p:spPr bwMode="auto">
          <a:xfrm>
            <a:off x="4648200" y="4005263"/>
            <a:ext cx="3962400" cy="20669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新事業の</a:t>
            </a:r>
            <a:r>
              <a:rPr kumimoji="1" lang="en-US" altLang="ja-JP" dirty="0" smtClean="0"/>
              <a:t>R&amp;D</a:t>
            </a:r>
            <a:r>
              <a:rPr kumimoji="1" lang="ja-JP" altLang="en-US" dirty="0" smtClean="0"/>
              <a:t>の視点から</a:t>
            </a:r>
            <a:endParaRPr kumimoji="1" lang="ja-JP" altLang="en-US" dirty="0"/>
          </a:p>
        </p:txBody>
      </p:sp>
      <p:sp>
        <p:nvSpPr>
          <p:cNvPr id="3" name="コンテンツ プレースホルダ 2"/>
          <p:cNvSpPr>
            <a:spLocks noGrp="1"/>
          </p:cNvSpPr>
          <p:nvPr>
            <p:ph idx="1"/>
          </p:nvPr>
        </p:nvSpPr>
        <p:spPr>
          <a:xfrm>
            <a:off x="457200" y="1600200"/>
            <a:ext cx="8543956" cy="4525963"/>
          </a:xfrm>
        </p:spPr>
        <p:txBody>
          <a:bodyPr/>
          <a:lstStyle/>
          <a:p>
            <a:r>
              <a:rPr lang="ja-JP" altLang="en-US" dirty="0" smtClean="0"/>
              <a:t>ネットビジネスの展望と</a:t>
            </a:r>
            <a:r>
              <a:rPr lang="en-US" altLang="ja-JP" dirty="0" err="1" smtClean="0"/>
              <a:t>ngi</a:t>
            </a:r>
            <a:r>
              <a:rPr lang="en-US" altLang="ja-JP" dirty="0" smtClean="0"/>
              <a:t> group</a:t>
            </a:r>
            <a:r>
              <a:rPr lang="ja-JP" altLang="en-US" dirty="0" smtClean="0"/>
              <a:t>の取組み事例</a:t>
            </a:r>
            <a:endParaRPr lang="en-US" altLang="ja-JP" dirty="0" smtClean="0"/>
          </a:p>
          <a:p>
            <a:r>
              <a:rPr kumimoji="1" lang="en-US" altLang="ja-JP" dirty="0" smtClean="0"/>
              <a:t>Web</a:t>
            </a:r>
            <a:r>
              <a:rPr kumimoji="1" lang="ja-JP" altLang="en-US" dirty="0" smtClean="0"/>
              <a:t>マーケティングの新しい考え方の紹介</a:t>
            </a:r>
            <a:endParaRPr kumimoji="1" lang="en-US" altLang="ja-JP" dirty="0" smtClean="0"/>
          </a:p>
          <a:p>
            <a:endParaRPr kumimoji="1" lang="en-US" altLang="ja-JP" dirty="0" smtClean="0"/>
          </a:p>
          <a:p>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ja-JP" altLang="en-US"/>
              <a:t>ポッドデート</a:t>
            </a:r>
          </a:p>
        </p:txBody>
      </p:sp>
      <p:sp>
        <p:nvSpPr>
          <p:cNvPr id="16387" name="Rectangle 3"/>
          <p:cNvSpPr>
            <a:spLocks noGrp="1" noChangeArrowheads="1"/>
          </p:cNvSpPr>
          <p:nvPr>
            <p:ph type="body" sz="half" idx="1"/>
          </p:nvPr>
        </p:nvSpPr>
        <p:spPr/>
        <p:txBody>
          <a:bodyPr/>
          <a:lstStyle/>
          <a:p>
            <a:pPr>
              <a:lnSpc>
                <a:spcPct val="90000"/>
              </a:lnSpc>
            </a:pPr>
            <a:r>
              <a:rPr lang="en-US" altLang="ja-JP" sz="2400" dirty="0" err="1"/>
              <a:t>PodDater</a:t>
            </a:r>
            <a:endParaRPr lang="en-US" altLang="ja-JP" sz="2400" dirty="0"/>
          </a:p>
          <a:p>
            <a:pPr lvl="1">
              <a:lnSpc>
                <a:spcPct val="90000"/>
              </a:lnSpc>
            </a:pPr>
            <a:r>
              <a:rPr lang="en-US" altLang="ja-JP" sz="2000" dirty="0">
                <a:hlinkClick r:id="rId3"/>
              </a:rPr>
              <a:t>http://www.poddater.com/</a:t>
            </a:r>
            <a:endParaRPr lang="en-US" altLang="ja-JP" sz="2000" dirty="0"/>
          </a:p>
          <a:p>
            <a:pPr>
              <a:lnSpc>
                <a:spcPct val="90000"/>
              </a:lnSpc>
            </a:pPr>
            <a:endParaRPr lang="en-US" altLang="ja-JP" sz="2400" dirty="0"/>
          </a:p>
          <a:p>
            <a:pPr>
              <a:lnSpc>
                <a:spcPct val="90000"/>
              </a:lnSpc>
            </a:pPr>
            <a:r>
              <a:rPr lang="ja-JP" altLang="en-US" sz="2400" dirty="0"/>
              <a:t>出会い系映像投稿サイト。</a:t>
            </a:r>
            <a:r>
              <a:rPr lang="en-US" altLang="ja-JP" sz="2400" dirty="0"/>
              <a:t>SNS</a:t>
            </a:r>
            <a:r>
              <a:rPr lang="ja-JP" altLang="en-US" sz="2400" dirty="0"/>
              <a:t>＋</a:t>
            </a:r>
            <a:r>
              <a:rPr lang="en-US" altLang="ja-JP" sz="2400" dirty="0"/>
              <a:t>YouTube</a:t>
            </a:r>
            <a:r>
              <a:rPr lang="ja-JP" altLang="en-US" sz="2400" dirty="0" err="1"/>
              <a:t>のような</a:t>
            </a:r>
            <a:r>
              <a:rPr lang="ja-JP" altLang="en-US" sz="2400" dirty="0"/>
              <a:t>サービス</a:t>
            </a:r>
          </a:p>
          <a:p>
            <a:pPr>
              <a:lnSpc>
                <a:spcPct val="90000"/>
              </a:lnSpc>
            </a:pPr>
            <a:r>
              <a:rPr lang="en-US" altLang="ja-JP" sz="2400" dirty="0"/>
              <a:t>iPod</a:t>
            </a:r>
            <a:r>
              <a:rPr lang="ja-JP" altLang="en-US" sz="2400" dirty="0"/>
              <a:t>に異性の自己紹介映像を入れて値踏みする</a:t>
            </a:r>
          </a:p>
          <a:p>
            <a:pPr>
              <a:lnSpc>
                <a:spcPct val="90000"/>
              </a:lnSpc>
            </a:pPr>
            <a:endParaRPr lang="ja-JP" altLang="en-US" sz="2400" dirty="0"/>
          </a:p>
          <a:p>
            <a:pPr>
              <a:lnSpc>
                <a:spcPct val="90000"/>
              </a:lnSpc>
            </a:pPr>
            <a:r>
              <a:rPr lang="ja-JP" altLang="en-US" sz="2400" dirty="0"/>
              <a:t>気に入ったらネ</a:t>
            </a:r>
            <a:r>
              <a:rPr lang="en-US" altLang="ja-JP" sz="2400" dirty="0"/>
              <a:t>SNS</a:t>
            </a:r>
            <a:r>
              <a:rPr lang="ja-JP" altLang="en-US" sz="2400" dirty="0"/>
              <a:t>で連絡する</a:t>
            </a:r>
          </a:p>
        </p:txBody>
      </p:sp>
      <p:pic>
        <p:nvPicPr>
          <p:cNvPr id="16390" name="Picture 6" descr="C:\Documents and Settings\daiya\デスクトップ\新しいフォルダ\Image10.jpg"/>
          <p:cNvPicPr>
            <a:picLocks noGrp="1" noChangeAspect="1" noChangeArrowheads="1"/>
          </p:cNvPicPr>
          <p:nvPr>
            <p:ph type="clipArt" sz="half" idx="2"/>
          </p:nvPr>
        </p:nvPicPr>
        <p:blipFill>
          <a:blip r:embed="rId4"/>
          <a:srcRect/>
          <a:stretch>
            <a:fillRect/>
          </a:stretch>
        </p:blipFill>
        <p:spPr>
          <a:xfrm>
            <a:off x="4648200" y="1828800"/>
            <a:ext cx="3810000" cy="2392363"/>
          </a:xfrm>
          <a:noFill/>
          <a:ln/>
        </p:spPr>
      </p:pic>
      <p:sp>
        <p:nvSpPr>
          <p:cNvPr id="16391" name="Text Box 7"/>
          <p:cNvSpPr txBox="1">
            <a:spLocks noChangeArrowheads="1"/>
          </p:cNvSpPr>
          <p:nvPr/>
        </p:nvSpPr>
        <p:spPr bwMode="auto">
          <a:xfrm>
            <a:off x="4556125" y="4384675"/>
            <a:ext cx="3898900" cy="822325"/>
          </a:xfrm>
          <a:prstGeom prst="rect">
            <a:avLst/>
          </a:prstGeom>
          <a:solidFill>
            <a:srgbClr val="FFFF99"/>
          </a:solidFill>
          <a:ln w="9525">
            <a:noFill/>
            <a:miter lim="800000"/>
            <a:headEnd/>
            <a:tailEnd/>
          </a:ln>
          <a:effectLst/>
        </p:spPr>
        <p:txBody>
          <a:bodyPr wrap="none">
            <a:spAutoFit/>
          </a:bodyPr>
          <a:lstStyle/>
          <a:p>
            <a:r>
              <a:rPr lang="en-US" altLang="ja-JP"/>
              <a:t>iPod</a:t>
            </a:r>
            <a:r>
              <a:rPr lang="ja-JP" altLang="en-US"/>
              <a:t>は出生率を高め、日本を</a:t>
            </a:r>
          </a:p>
          <a:p>
            <a:r>
              <a:rPr lang="ja-JP" altLang="en-US"/>
              <a:t>救う？。</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ja-JP" altLang="en-US"/>
              <a:t>スポっと</a:t>
            </a:r>
            <a:r>
              <a:rPr lang="en-US" altLang="ja-JP"/>
              <a:t>CM</a:t>
            </a:r>
          </a:p>
        </p:txBody>
      </p:sp>
      <p:sp>
        <p:nvSpPr>
          <p:cNvPr id="17411" name="Rectangle 3"/>
          <p:cNvSpPr>
            <a:spLocks noGrp="1" noChangeArrowheads="1"/>
          </p:cNvSpPr>
          <p:nvPr>
            <p:ph type="body" sz="half" idx="1"/>
          </p:nvPr>
        </p:nvSpPr>
        <p:spPr/>
        <p:txBody>
          <a:bodyPr/>
          <a:lstStyle/>
          <a:p>
            <a:r>
              <a:rPr lang="en-US" altLang="ja-JP" sz="2400"/>
              <a:t>SpotRunner</a:t>
            </a:r>
          </a:p>
          <a:p>
            <a:pPr lvl="1"/>
            <a:r>
              <a:rPr lang="en-US" altLang="ja-JP" sz="2000">
                <a:hlinkClick r:id="rId3"/>
              </a:rPr>
              <a:t>http://www.spotrunner.com/</a:t>
            </a:r>
            <a:endParaRPr lang="en-US" altLang="ja-JP" sz="2000"/>
          </a:p>
          <a:p>
            <a:pPr lvl="1"/>
            <a:r>
              <a:rPr lang="ja-JP" altLang="en-US" sz="2000"/>
              <a:t>テレビのスポット</a:t>
            </a:r>
            <a:r>
              <a:rPr lang="en-US" altLang="ja-JP" sz="2000"/>
              <a:t>CM</a:t>
            </a:r>
            <a:r>
              <a:rPr lang="ja-JP" altLang="en-US" sz="2000"/>
              <a:t>をオンデマンド作成して購入。</a:t>
            </a:r>
          </a:p>
          <a:p>
            <a:r>
              <a:rPr lang="ja-JP" altLang="en-US" sz="2400"/>
              <a:t>地域と局を選択</a:t>
            </a:r>
          </a:p>
          <a:p>
            <a:r>
              <a:rPr lang="ja-JP" altLang="en-US" sz="2400"/>
              <a:t>映像素材を選ぶ</a:t>
            </a:r>
          </a:p>
          <a:p>
            <a:r>
              <a:rPr lang="ja-JP" altLang="en-US" sz="2400"/>
              <a:t>ナレーションを入力</a:t>
            </a:r>
          </a:p>
          <a:p>
            <a:r>
              <a:rPr lang="ja-JP" altLang="en-US" sz="2400"/>
              <a:t>お買い上げ　</a:t>
            </a:r>
            <a:r>
              <a:rPr lang="en-US" altLang="ja-JP" sz="2400"/>
              <a:t>13</a:t>
            </a:r>
            <a:r>
              <a:rPr lang="ja-JP" altLang="en-US" sz="2400"/>
              <a:t>ドル～</a:t>
            </a:r>
          </a:p>
          <a:p>
            <a:r>
              <a:rPr lang="ja-JP" altLang="en-US" sz="2400"/>
              <a:t>という簡単モデル</a:t>
            </a:r>
          </a:p>
        </p:txBody>
      </p:sp>
      <p:pic>
        <p:nvPicPr>
          <p:cNvPr id="17414" name="Picture 6" descr="C:\Documents and Settings\daiya\デスクトップ\新しいフォルダ\Image11.jpg"/>
          <p:cNvPicPr>
            <a:picLocks noGrp="1" noChangeAspect="1" noChangeArrowheads="1"/>
          </p:cNvPicPr>
          <p:nvPr>
            <p:ph type="clipArt" sz="half" idx="2"/>
          </p:nvPr>
        </p:nvPicPr>
        <p:blipFill>
          <a:blip r:embed="rId4"/>
          <a:srcRect/>
          <a:stretch>
            <a:fillRect/>
          </a:stretch>
        </p:blipFill>
        <p:spPr>
          <a:xfrm>
            <a:off x="4724400" y="1828800"/>
            <a:ext cx="3810000" cy="2392363"/>
          </a:xfrm>
          <a:noFill/>
          <a:ln/>
        </p:spPr>
      </p:pic>
      <p:sp>
        <p:nvSpPr>
          <p:cNvPr id="17415" name="Text Box 7"/>
          <p:cNvSpPr txBox="1">
            <a:spLocks noChangeArrowheads="1"/>
          </p:cNvSpPr>
          <p:nvPr/>
        </p:nvSpPr>
        <p:spPr bwMode="auto">
          <a:xfrm>
            <a:off x="4327525" y="4287838"/>
            <a:ext cx="4587875" cy="2282825"/>
          </a:xfrm>
          <a:prstGeom prst="rect">
            <a:avLst/>
          </a:prstGeom>
          <a:solidFill>
            <a:srgbClr val="FFFF99"/>
          </a:solidFill>
          <a:ln w="9525">
            <a:noFill/>
            <a:miter lim="800000"/>
            <a:headEnd/>
            <a:tailEnd/>
          </a:ln>
          <a:effectLst/>
        </p:spPr>
        <p:txBody>
          <a:bodyPr>
            <a:spAutoFit/>
          </a:bodyPr>
          <a:lstStyle/>
          <a:p>
            <a:r>
              <a:rPr lang="ja-JP" altLang="en-US"/>
              <a:t>地元江ノ電では</a:t>
            </a:r>
          </a:p>
          <a:p>
            <a:r>
              <a:rPr lang="ja-JP" altLang="en-US"/>
              <a:t>みんなの広告</a:t>
            </a:r>
          </a:p>
          <a:p>
            <a:r>
              <a:rPr lang="en-US" altLang="ja-JP">
                <a:hlinkClick r:id="rId5"/>
              </a:rPr>
              <a:t>http://www.enoden.tv/</a:t>
            </a:r>
            <a:endParaRPr lang="en-US" altLang="ja-JP"/>
          </a:p>
          <a:p>
            <a:r>
              <a:rPr lang="en-US" altLang="ja-JP"/>
              <a:t>1500</a:t>
            </a:r>
            <a:r>
              <a:rPr lang="ja-JP" altLang="en-US"/>
              <a:t>円で駅の広告が買える</a:t>
            </a:r>
          </a:p>
          <a:p>
            <a:endParaRPr lang="ja-JP" altLang="en-US"/>
          </a:p>
          <a:p>
            <a:r>
              <a:rPr lang="ja-JP" altLang="en-US"/>
              <a:t>ソースネクストが</a:t>
            </a:r>
            <a:r>
              <a:rPr lang="en-US" altLang="ja-JP"/>
              <a:t>CM</a:t>
            </a:r>
            <a:r>
              <a:rPr lang="ja-JP" altLang="en-US"/>
              <a:t>を売る次代に？</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r>
              <a:rPr lang="ja-JP" altLang="en-US"/>
              <a:t>いま家にある機器</a:t>
            </a:r>
          </a:p>
        </p:txBody>
      </p:sp>
      <p:pic>
        <p:nvPicPr>
          <p:cNvPr id="8197" name="Picture 5" descr="airboard01"/>
          <p:cNvPicPr>
            <a:picLocks noChangeAspect="1" noChangeArrowheads="1"/>
          </p:cNvPicPr>
          <p:nvPr/>
        </p:nvPicPr>
        <p:blipFill>
          <a:blip r:embed="rId3"/>
          <a:srcRect/>
          <a:stretch>
            <a:fillRect/>
          </a:stretch>
        </p:blipFill>
        <p:spPr bwMode="auto">
          <a:xfrm>
            <a:off x="457200" y="1447800"/>
            <a:ext cx="3175000" cy="1498600"/>
          </a:xfrm>
          <a:prstGeom prst="rect">
            <a:avLst/>
          </a:prstGeom>
          <a:noFill/>
        </p:spPr>
      </p:pic>
      <p:pic>
        <p:nvPicPr>
          <p:cNvPr id="8198" name="Picture 6" descr="rdh101"/>
          <p:cNvPicPr>
            <a:picLocks noChangeAspect="1" noChangeArrowheads="1"/>
          </p:cNvPicPr>
          <p:nvPr/>
        </p:nvPicPr>
        <p:blipFill>
          <a:blip r:embed="rId4"/>
          <a:srcRect/>
          <a:stretch>
            <a:fillRect/>
          </a:stretch>
        </p:blipFill>
        <p:spPr bwMode="auto">
          <a:xfrm>
            <a:off x="457200" y="4953000"/>
            <a:ext cx="3200400" cy="1566863"/>
          </a:xfrm>
          <a:prstGeom prst="rect">
            <a:avLst/>
          </a:prstGeom>
          <a:noFill/>
        </p:spPr>
      </p:pic>
      <p:pic>
        <p:nvPicPr>
          <p:cNvPr id="8199" name="Picture 7" descr="sugoroku01"/>
          <p:cNvPicPr>
            <a:picLocks noChangeAspect="1" noChangeArrowheads="1"/>
          </p:cNvPicPr>
          <p:nvPr/>
        </p:nvPicPr>
        <p:blipFill>
          <a:blip r:embed="rId5"/>
          <a:srcRect/>
          <a:stretch>
            <a:fillRect/>
          </a:stretch>
        </p:blipFill>
        <p:spPr bwMode="auto">
          <a:xfrm>
            <a:off x="3048000" y="3276600"/>
            <a:ext cx="3279775" cy="1657350"/>
          </a:xfrm>
          <a:prstGeom prst="rect">
            <a:avLst/>
          </a:prstGeom>
          <a:noFill/>
        </p:spPr>
      </p:pic>
      <p:pic>
        <p:nvPicPr>
          <p:cNvPr id="8200" name="Picture 8" descr="avellink01"/>
          <p:cNvPicPr>
            <a:picLocks noChangeAspect="1" noChangeArrowheads="1"/>
          </p:cNvPicPr>
          <p:nvPr/>
        </p:nvPicPr>
        <p:blipFill>
          <a:blip r:embed="rId6"/>
          <a:srcRect/>
          <a:stretch>
            <a:fillRect/>
          </a:stretch>
        </p:blipFill>
        <p:spPr bwMode="auto">
          <a:xfrm>
            <a:off x="6350000" y="1447800"/>
            <a:ext cx="2794000" cy="1612900"/>
          </a:xfrm>
          <a:prstGeom prst="rect">
            <a:avLst/>
          </a:prstGeom>
          <a:noFill/>
        </p:spPr>
      </p:pic>
      <p:pic>
        <p:nvPicPr>
          <p:cNvPr id="8201" name="Picture 9" descr="mtvx01"/>
          <p:cNvPicPr>
            <a:picLocks noChangeAspect="1" noChangeArrowheads="1"/>
          </p:cNvPicPr>
          <p:nvPr/>
        </p:nvPicPr>
        <p:blipFill>
          <a:blip r:embed="rId7"/>
          <a:srcRect/>
          <a:stretch>
            <a:fillRect/>
          </a:stretch>
        </p:blipFill>
        <p:spPr bwMode="auto">
          <a:xfrm>
            <a:off x="6934200" y="3429000"/>
            <a:ext cx="1989138" cy="2011363"/>
          </a:xfrm>
          <a:prstGeom prst="rect">
            <a:avLst/>
          </a:prstGeom>
          <a:noFill/>
        </p:spPr>
      </p:pic>
      <p:pic>
        <p:nvPicPr>
          <p:cNvPr id="8203" name="Picture 11" descr="psp"/>
          <p:cNvPicPr>
            <a:picLocks noChangeAspect="1" noChangeArrowheads="1"/>
          </p:cNvPicPr>
          <p:nvPr/>
        </p:nvPicPr>
        <p:blipFill>
          <a:blip r:embed="rId8"/>
          <a:srcRect/>
          <a:stretch>
            <a:fillRect/>
          </a:stretch>
        </p:blipFill>
        <p:spPr bwMode="auto">
          <a:xfrm>
            <a:off x="381000" y="3505200"/>
            <a:ext cx="1885950" cy="1382713"/>
          </a:xfrm>
          <a:prstGeom prst="rect">
            <a:avLst/>
          </a:prstGeom>
          <a:noFill/>
        </p:spPr>
      </p:pic>
      <p:pic>
        <p:nvPicPr>
          <p:cNvPr id="8204" name="Picture 12" descr="gvmvp01"/>
          <p:cNvPicPr>
            <a:picLocks noChangeAspect="1" noChangeArrowheads="1"/>
          </p:cNvPicPr>
          <p:nvPr/>
        </p:nvPicPr>
        <p:blipFill>
          <a:blip r:embed="rId9"/>
          <a:srcRect/>
          <a:stretch>
            <a:fillRect/>
          </a:stretch>
        </p:blipFill>
        <p:spPr bwMode="auto">
          <a:xfrm>
            <a:off x="4267200" y="5257800"/>
            <a:ext cx="2286000" cy="1211263"/>
          </a:xfrm>
          <a:prstGeom prst="rect">
            <a:avLst/>
          </a:prstGeom>
          <a:noFill/>
        </p:spPr>
      </p:pic>
      <p:pic>
        <p:nvPicPr>
          <p:cNvPr id="8205" name="Picture 13" descr="sony-typex"/>
          <p:cNvPicPr>
            <a:picLocks noChangeAspect="1" noChangeArrowheads="1"/>
          </p:cNvPicPr>
          <p:nvPr/>
        </p:nvPicPr>
        <p:blipFill>
          <a:blip r:embed="rId10"/>
          <a:srcRect/>
          <a:stretch>
            <a:fillRect/>
          </a:stretch>
        </p:blipFill>
        <p:spPr bwMode="auto">
          <a:xfrm>
            <a:off x="3810000" y="1828800"/>
            <a:ext cx="2286000" cy="1668463"/>
          </a:xfrm>
          <a:prstGeom prst="rect">
            <a:avLst/>
          </a:prstGeom>
          <a:noFill/>
        </p:spPr>
      </p:pic>
      <p:sp>
        <p:nvSpPr>
          <p:cNvPr id="8206" name="Text Box 14"/>
          <p:cNvSpPr txBox="1">
            <a:spLocks noChangeArrowheads="1"/>
          </p:cNvSpPr>
          <p:nvPr/>
        </p:nvSpPr>
        <p:spPr bwMode="auto">
          <a:xfrm>
            <a:off x="6232525" y="5783263"/>
            <a:ext cx="1279525" cy="579437"/>
          </a:xfrm>
          <a:prstGeom prst="rect">
            <a:avLst/>
          </a:prstGeom>
          <a:noFill/>
          <a:ln w="9525">
            <a:noFill/>
            <a:miter lim="800000"/>
            <a:headEnd/>
            <a:tailEnd/>
          </a:ln>
          <a:effectLst/>
        </p:spPr>
        <p:txBody>
          <a:bodyPr wrap="none">
            <a:spAutoFit/>
          </a:bodyPr>
          <a:lstStyle/>
          <a:p>
            <a:r>
              <a:rPr lang="en-US" altLang="ja-JP" sz="3200" b="1"/>
              <a:t>×</a:t>
            </a:r>
            <a:r>
              <a:rPr lang="ja-JP" altLang="en-US" sz="3200" b="1"/>
              <a:t>３枚</a:t>
            </a:r>
          </a:p>
        </p:txBody>
      </p:sp>
      <p:sp>
        <p:nvSpPr>
          <p:cNvPr id="8207" name="Text Box 15"/>
          <p:cNvSpPr txBox="1">
            <a:spLocks noChangeArrowheads="1"/>
          </p:cNvSpPr>
          <p:nvPr/>
        </p:nvSpPr>
        <p:spPr bwMode="auto">
          <a:xfrm>
            <a:off x="3946525" y="3394075"/>
            <a:ext cx="2241550" cy="822325"/>
          </a:xfrm>
          <a:prstGeom prst="rect">
            <a:avLst/>
          </a:prstGeom>
          <a:noFill/>
          <a:ln w="9525">
            <a:noFill/>
            <a:miter lim="800000"/>
            <a:headEnd/>
            <a:tailEnd/>
          </a:ln>
          <a:effectLst/>
        </p:spPr>
        <p:txBody>
          <a:bodyPr wrap="none">
            <a:spAutoFit/>
          </a:bodyPr>
          <a:lstStyle/>
          <a:p>
            <a:r>
              <a:rPr lang="en-US" altLang="ja-JP"/>
              <a:t>SONY VAIO</a:t>
            </a:r>
          </a:p>
          <a:p>
            <a:r>
              <a:rPr lang="en-US" altLang="ja-JP"/>
              <a:t>TYPEX 6Tuners</a:t>
            </a:r>
          </a:p>
        </p:txBody>
      </p:sp>
      <p:sp>
        <p:nvSpPr>
          <p:cNvPr id="8208" name="Text Box 16"/>
          <p:cNvSpPr txBox="1">
            <a:spLocks noChangeArrowheads="1"/>
          </p:cNvSpPr>
          <p:nvPr/>
        </p:nvSpPr>
        <p:spPr bwMode="auto">
          <a:xfrm>
            <a:off x="0" y="2895600"/>
            <a:ext cx="3430588" cy="457200"/>
          </a:xfrm>
          <a:prstGeom prst="rect">
            <a:avLst/>
          </a:prstGeom>
          <a:noFill/>
          <a:ln w="9525">
            <a:noFill/>
            <a:miter lim="800000"/>
            <a:headEnd/>
            <a:tailEnd/>
          </a:ln>
          <a:effectLst/>
        </p:spPr>
        <p:txBody>
          <a:bodyPr wrap="none">
            <a:spAutoFit/>
          </a:bodyPr>
          <a:lstStyle/>
          <a:p>
            <a:r>
              <a:rPr lang="en-US" altLang="ja-JP"/>
              <a:t>SONY </a:t>
            </a:r>
            <a:r>
              <a:rPr lang="ja-JP" altLang="en-US"/>
              <a:t>ロケーションフリー</a:t>
            </a:r>
          </a:p>
        </p:txBody>
      </p:sp>
      <p:sp>
        <p:nvSpPr>
          <p:cNvPr id="8209" name="Text Box 17"/>
          <p:cNvSpPr txBox="1">
            <a:spLocks noChangeArrowheads="1"/>
          </p:cNvSpPr>
          <p:nvPr/>
        </p:nvSpPr>
        <p:spPr bwMode="auto">
          <a:xfrm>
            <a:off x="3870325" y="4918075"/>
            <a:ext cx="1943100" cy="457200"/>
          </a:xfrm>
          <a:prstGeom prst="rect">
            <a:avLst/>
          </a:prstGeom>
          <a:noFill/>
          <a:ln w="9525">
            <a:noFill/>
            <a:miter lim="800000"/>
            <a:headEnd/>
            <a:tailEnd/>
          </a:ln>
          <a:effectLst/>
        </p:spPr>
        <p:txBody>
          <a:bodyPr wrap="none">
            <a:spAutoFit/>
          </a:bodyPr>
          <a:lstStyle/>
          <a:p>
            <a:r>
              <a:rPr lang="en-US" altLang="ja-JP"/>
              <a:t>SONY </a:t>
            </a:r>
            <a:r>
              <a:rPr lang="ja-JP" altLang="en-US"/>
              <a:t>スゴ録</a:t>
            </a:r>
          </a:p>
        </p:txBody>
      </p:sp>
      <p:sp>
        <p:nvSpPr>
          <p:cNvPr id="8210" name="Text Box 18"/>
          <p:cNvSpPr txBox="1">
            <a:spLocks noChangeArrowheads="1"/>
          </p:cNvSpPr>
          <p:nvPr/>
        </p:nvSpPr>
        <p:spPr bwMode="auto">
          <a:xfrm>
            <a:off x="4327525" y="6289675"/>
            <a:ext cx="4464050" cy="457200"/>
          </a:xfrm>
          <a:prstGeom prst="rect">
            <a:avLst/>
          </a:prstGeom>
          <a:noFill/>
          <a:ln w="9525">
            <a:noFill/>
            <a:miter lim="800000"/>
            <a:headEnd/>
            <a:tailEnd/>
          </a:ln>
          <a:effectLst/>
        </p:spPr>
        <p:txBody>
          <a:bodyPr wrap="none">
            <a:spAutoFit/>
          </a:bodyPr>
          <a:lstStyle/>
          <a:p>
            <a:r>
              <a:rPr lang="ja-JP" altLang="en-US"/>
              <a:t>アイオーデータ　</a:t>
            </a:r>
            <a:r>
              <a:rPr lang="en-US" altLang="ja-JP"/>
              <a:t>GV-MVP/RX2W</a:t>
            </a:r>
          </a:p>
        </p:txBody>
      </p:sp>
      <p:sp>
        <p:nvSpPr>
          <p:cNvPr id="8211" name="Text Box 19"/>
          <p:cNvSpPr txBox="1">
            <a:spLocks noChangeArrowheads="1"/>
          </p:cNvSpPr>
          <p:nvPr/>
        </p:nvSpPr>
        <p:spPr bwMode="auto">
          <a:xfrm>
            <a:off x="304800" y="4724400"/>
            <a:ext cx="1601788" cy="457200"/>
          </a:xfrm>
          <a:prstGeom prst="rect">
            <a:avLst/>
          </a:prstGeom>
          <a:noFill/>
          <a:ln w="9525">
            <a:noFill/>
            <a:miter lim="800000"/>
            <a:headEnd/>
            <a:tailEnd/>
          </a:ln>
          <a:effectLst/>
        </p:spPr>
        <p:txBody>
          <a:bodyPr wrap="none">
            <a:spAutoFit/>
          </a:bodyPr>
          <a:lstStyle/>
          <a:p>
            <a:r>
              <a:rPr lang="en-US" altLang="ja-JP"/>
              <a:t>SONY PSP</a:t>
            </a:r>
          </a:p>
        </p:txBody>
      </p:sp>
      <p:sp>
        <p:nvSpPr>
          <p:cNvPr id="8212" name="Text Box 20"/>
          <p:cNvSpPr txBox="1">
            <a:spLocks noChangeArrowheads="1"/>
          </p:cNvSpPr>
          <p:nvPr/>
        </p:nvSpPr>
        <p:spPr bwMode="auto">
          <a:xfrm>
            <a:off x="838200" y="6400800"/>
            <a:ext cx="1768475" cy="457200"/>
          </a:xfrm>
          <a:prstGeom prst="rect">
            <a:avLst/>
          </a:prstGeom>
          <a:noFill/>
          <a:ln w="9525">
            <a:noFill/>
            <a:miter lim="800000"/>
            <a:headEnd/>
            <a:tailEnd/>
          </a:ln>
          <a:effectLst/>
        </p:spPr>
        <p:txBody>
          <a:bodyPr wrap="none">
            <a:spAutoFit/>
          </a:bodyPr>
          <a:lstStyle/>
          <a:p>
            <a:r>
              <a:rPr lang="ja-JP" altLang="en-US"/>
              <a:t>東芝 </a:t>
            </a:r>
            <a:r>
              <a:rPr lang="en-US" altLang="ja-JP"/>
              <a:t>RD-H1</a:t>
            </a:r>
          </a:p>
        </p:txBody>
      </p:sp>
      <p:sp>
        <p:nvSpPr>
          <p:cNvPr id="8213" name="Text Box 21"/>
          <p:cNvSpPr txBox="1">
            <a:spLocks noChangeArrowheads="1"/>
          </p:cNvSpPr>
          <p:nvPr/>
        </p:nvSpPr>
        <p:spPr bwMode="auto">
          <a:xfrm>
            <a:off x="6537325" y="5202238"/>
            <a:ext cx="2362200" cy="822325"/>
          </a:xfrm>
          <a:prstGeom prst="rect">
            <a:avLst/>
          </a:prstGeom>
          <a:noFill/>
          <a:ln w="9525">
            <a:noFill/>
            <a:miter lim="800000"/>
            <a:headEnd/>
            <a:tailEnd/>
          </a:ln>
          <a:effectLst/>
        </p:spPr>
        <p:txBody>
          <a:bodyPr wrap="none">
            <a:spAutoFit/>
          </a:bodyPr>
          <a:lstStyle/>
          <a:p>
            <a:r>
              <a:rPr lang="ja-JP" altLang="en-US"/>
              <a:t>カノープス</a:t>
            </a:r>
          </a:p>
          <a:p>
            <a:r>
              <a:rPr lang="en-US" altLang="ja-JP"/>
              <a:t>MTVX2005 USB</a:t>
            </a:r>
          </a:p>
        </p:txBody>
      </p:sp>
      <p:sp>
        <p:nvSpPr>
          <p:cNvPr id="8214" name="Text Box 22"/>
          <p:cNvSpPr txBox="1">
            <a:spLocks noChangeArrowheads="1"/>
          </p:cNvSpPr>
          <p:nvPr/>
        </p:nvSpPr>
        <p:spPr bwMode="auto">
          <a:xfrm>
            <a:off x="7086600" y="2819400"/>
            <a:ext cx="1550988" cy="457200"/>
          </a:xfrm>
          <a:prstGeom prst="rect">
            <a:avLst/>
          </a:prstGeom>
          <a:noFill/>
          <a:ln w="9525">
            <a:noFill/>
            <a:miter lim="800000"/>
            <a:headEnd/>
            <a:tailEnd/>
          </a:ln>
          <a:effectLst/>
        </p:spPr>
        <p:txBody>
          <a:bodyPr wrap="none">
            <a:spAutoFit/>
          </a:bodyPr>
          <a:lstStyle/>
          <a:p>
            <a:r>
              <a:rPr lang="ja-JP" altLang="en-US"/>
              <a:t>ｱｲｵｰﾃﾞｰﾀ</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ja-JP" altLang="en-US"/>
              <a:t>視て、録って、いじる</a:t>
            </a:r>
          </a:p>
        </p:txBody>
      </p:sp>
      <p:sp>
        <p:nvSpPr>
          <p:cNvPr id="53251" name="Rectangle 3"/>
          <p:cNvSpPr>
            <a:spLocks noGrp="1" noChangeArrowheads="1"/>
          </p:cNvSpPr>
          <p:nvPr>
            <p:ph type="body" idx="1"/>
          </p:nvPr>
        </p:nvSpPr>
        <p:spPr/>
        <p:txBody>
          <a:bodyPr/>
          <a:lstStyle/>
          <a:p>
            <a:r>
              <a:rPr lang="en-US" altLang="ja-JP"/>
              <a:t>iEPG</a:t>
            </a:r>
            <a:r>
              <a:rPr lang="ja-JP" altLang="en-US"/>
              <a:t>など番組放映情報メタデータ</a:t>
            </a:r>
          </a:p>
          <a:p>
            <a:r>
              <a:rPr lang="ja-JP" altLang="en-US"/>
              <a:t>ＰＣと連動するＨＤＤレコーダー</a:t>
            </a:r>
          </a:p>
          <a:p>
            <a:r>
              <a:rPr lang="ja-JP" altLang="en-US"/>
              <a:t>ＰＣと連動するメディアプレイヤー</a:t>
            </a:r>
          </a:p>
          <a:p>
            <a:r>
              <a:rPr lang="ja-JP" altLang="en-US"/>
              <a:t>携帯動画プレイヤー</a:t>
            </a:r>
          </a:p>
          <a:p>
            <a:r>
              <a:rPr lang="ja-JP" altLang="en-US"/>
              <a:t>複数チューナー同時録画マシン</a:t>
            </a:r>
          </a:p>
          <a:p>
            <a:endParaRPr lang="en-US" altLang="ja-JP"/>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ja-JP" altLang="en-US"/>
              <a:t>米国でＴＩＶＯをいじる人たち</a:t>
            </a:r>
            <a:br>
              <a:rPr lang="ja-JP" altLang="en-US"/>
            </a:br>
            <a:r>
              <a:rPr lang="en-US" altLang="ja-JP"/>
              <a:t>Tivohacks</a:t>
            </a:r>
          </a:p>
        </p:txBody>
      </p:sp>
      <p:sp>
        <p:nvSpPr>
          <p:cNvPr id="10243" name="Rectangle 3"/>
          <p:cNvSpPr>
            <a:spLocks noGrp="1" noChangeArrowheads="1"/>
          </p:cNvSpPr>
          <p:nvPr>
            <p:ph type="body" sz="half" idx="1"/>
          </p:nvPr>
        </p:nvSpPr>
        <p:spPr/>
        <p:txBody>
          <a:bodyPr/>
          <a:lstStyle/>
          <a:p>
            <a:r>
              <a:rPr lang="ja-JP" altLang="en-US" sz="2800"/>
              <a:t>Ｔｉｖｏを改造するエンジニア向けのハック本。</a:t>
            </a:r>
          </a:p>
          <a:p>
            <a:r>
              <a:rPr lang="en-US" altLang="ja-JP" sz="2800"/>
              <a:t>TiVo Hacks, First Edition</a:t>
            </a:r>
          </a:p>
          <a:p>
            <a:pPr lvl="1"/>
            <a:r>
              <a:rPr lang="en-US" altLang="ja-JP" sz="2400">
                <a:hlinkClick r:id="rId3"/>
              </a:rPr>
              <a:t>http://www.oreilly.com/catalog/tivohks/</a:t>
            </a:r>
            <a:endParaRPr lang="en-US" altLang="ja-JP" sz="2400"/>
          </a:p>
          <a:p>
            <a:endParaRPr lang="en-US" altLang="ja-JP" sz="2800"/>
          </a:p>
          <a:p>
            <a:endParaRPr lang="en-US" altLang="ja-JP" sz="2800"/>
          </a:p>
        </p:txBody>
      </p:sp>
      <p:pic>
        <p:nvPicPr>
          <p:cNvPr id="10247" name="Picture 7" descr="tivohacks"/>
          <p:cNvPicPr>
            <a:picLocks noGrp="1" noChangeAspect="1" noChangeArrowheads="1"/>
          </p:cNvPicPr>
          <p:nvPr>
            <p:ph type="clipArt" sz="half" idx="2"/>
          </p:nvPr>
        </p:nvPicPr>
        <p:blipFill>
          <a:blip r:embed="rId4"/>
          <a:srcRect/>
          <a:stretch>
            <a:fillRect/>
          </a:stretch>
        </p:blipFill>
        <p:spPr>
          <a:xfrm>
            <a:off x="5181600" y="1981200"/>
            <a:ext cx="2743200" cy="4114800"/>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ja-JP" altLang="en-US"/>
              <a:t>ＨＤＤレコーダを自作する人たち</a:t>
            </a:r>
            <a:br>
              <a:rPr lang="ja-JP" altLang="en-US"/>
            </a:br>
            <a:r>
              <a:rPr lang="en-US" altLang="ja-JP"/>
              <a:t>MythTV</a:t>
            </a:r>
          </a:p>
        </p:txBody>
      </p:sp>
      <p:sp>
        <p:nvSpPr>
          <p:cNvPr id="14339" name="Rectangle 3"/>
          <p:cNvSpPr>
            <a:spLocks noGrp="1" noChangeArrowheads="1"/>
          </p:cNvSpPr>
          <p:nvPr>
            <p:ph type="body" sz="half" idx="1"/>
          </p:nvPr>
        </p:nvSpPr>
        <p:spPr/>
        <p:txBody>
          <a:bodyPr>
            <a:normAutofit lnSpcReduction="10000"/>
          </a:bodyPr>
          <a:lstStyle/>
          <a:p>
            <a:pPr>
              <a:lnSpc>
                <a:spcPct val="90000"/>
              </a:lnSpc>
            </a:pPr>
            <a:r>
              <a:rPr lang="ja-JP" altLang="en-US" sz="2400"/>
              <a:t>Ｌｉｎｕｘマシンをテレビ録画専用マシンにする無料のＯＳ</a:t>
            </a:r>
          </a:p>
          <a:p>
            <a:pPr>
              <a:lnSpc>
                <a:spcPct val="90000"/>
              </a:lnSpc>
            </a:pPr>
            <a:r>
              <a:rPr lang="ja-JP" altLang="en-US" sz="2400"/>
              <a:t>５万円程度のＰＣで自作のＨＤＤレコーダーを製作できる。</a:t>
            </a:r>
          </a:p>
          <a:p>
            <a:pPr>
              <a:lnSpc>
                <a:spcPct val="90000"/>
              </a:lnSpc>
            </a:pPr>
            <a:r>
              <a:rPr lang="en-US" altLang="ja-JP" sz="2400"/>
              <a:t>【</a:t>
            </a:r>
            <a:r>
              <a:rPr lang="ja-JP" altLang="en-US" sz="2400"/>
              <a:t>特集</a:t>
            </a:r>
            <a:r>
              <a:rPr lang="en-US" altLang="ja-JP" sz="2400"/>
              <a:t>】Linux</a:t>
            </a:r>
            <a:r>
              <a:rPr lang="ja-JP" altLang="en-US" sz="2400"/>
              <a:t>で作る</a:t>
            </a:r>
            <a:r>
              <a:rPr lang="en-US" altLang="ja-JP" sz="2400"/>
              <a:t>HDD</a:t>
            </a:r>
            <a:r>
              <a:rPr lang="ja-JP" altLang="en-US" sz="2400"/>
              <a:t>レコーダ </a:t>
            </a:r>
            <a:r>
              <a:rPr lang="en-US" altLang="ja-JP" sz="2400"/>
              <a:t>- TV</a:t>
            </a:r>
            <a:r>
              <a:rPr lang="ja-JP" altLang="en-US" sz="2400"/>
              <a:t>もみれて</a:t>
            </a:r>
            <a:r>
              <a:rPr lang="en-US" altLang="ja-JP" sz="2400"/>
              <a:t>EPG</a:t>
            </a:r>
            <a:r>
              <a:rPr lang="ja-JP" altLang="en-US" sz="2400"/>
              <a:t>にも対応</a:t>
            </a:r>
            <a:r>
              <a:rPr lang="en-US" altLang="ja-JP" sz="2400"/>
              <a:t>(MYCOM PC WEB)</a:t>
            </a:r>
          </a:p>
          <a:p>
            <a:pPr>
              <a:lnSpc>
                <a:spcPct val="90000"/>
              </a:lnSpc>
            </a:pPr>
            <a:r>
              <a:rPr lang="en-US" altLang="ja-JP" sz="2400">
                <a:hlinkClick r:id="rId3"/>
              </a:rPr>
              <a:t>http://pcweb.mycom.co.jp/special/2004/linuxrec/menu.html</a:t>
            </a:r>
            <a:endParaRPr lang="en-US" altLang="ja-JP" sz="2400"/>
          </a:p>
          <a:p>
            <a:pPr>
              <a:lnSpc>
                <a:spcPct val="90000"/>
              </a:lnSpc>
            </a:pPr>
            <a:endParaRPr lang="en-US" altLang="ja-JP" sz="2400"/>
          </a:p>
          <a:p>
            <a:pPr>
              <a:lnSpc>
                <a:spcPct val="90000"/>
              </a:lnSpc>
            </a:pPr>
            <a:endParaRPr lang="en-US" altLang="ja-JP" sz="2400"/>
          </a:p>
        </p:txBody>
      </p:sp>
      <p:pic>
        <p:nvPicPr>
          <p:cNvPr id="14342" name="Picture 6" descr="mythtv01"/>
          <p:cNvPicPr>
            <a:picLocks noGrp="1" noChangeAspect="1" noChangeArrowheads="1"/>
          </p:cNvPicPr>
          <p:nvPr>
            <p:ph type="clipArt" sz="half" idx="2"/>
          </p:nvPr>
        </p:nvPicPr>
        <p:blipFill>
          <a:blip r:embed="rId4"/>
          <a:srcRect/>
          <a:stretch>
            <a:fillRect/>
          </a:stretch>
        </p:blipFill>
        <p:spPr>
          <a:xfrm>
            <a:off x="4648200" y="2609850"/>
            <a:ext cx="3810000" cy="2857500"/>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ja-JP" altLang="en-US"/>
              <a:t>ＰＣと勝手に連動する人たち</a:t>
            </a:r>
            <a:br>
              <a:rPr lang="ja-JP" altLang="en-US"/>
            </a:br>
            <a:r>
              <a:rPr lang="ja-JP" altLang="en-US"/>
              <a:t>ＶｉｒｔｕａｌＲＤ</a:t>
            </a:r>
          </a:p>
        </p:txBody>
      </p:sp>
      <p:sp>
        <p:nvSpPr>
          <p:cNvPr id="16387" name="Rectangle 3"/>
          <p:cNvSpPr>
            <a:spLocks noGrp="1" noChangeArrowheads="1"/>
          </p:cNvSpPr>
          <p:nvPr>
            <p:ph type="body" sz="half" idx="1"/>
          </p:nvPr>
        </p:nvSpPr>
        <p:spPr/>
        <p:txBody>
          <a:bodyPr/>
          <a:lstStyle/>
          <a:p>
            <a:r>
              <a:rPr lang="ja-JP" altLang="en-US" sz="2800"/>
              <a:t>東芝のＨＤＤレコーダーＲＤシリーズをパソコンからいじるための勝手ソフトウェア。</a:t>
            </a:r>
          </a:p>
          <a:p>
            <a:r>
              <a:rPr lang="ja-JP" altLang="en-US" sz="2800"/>
              <a:t>録画したファイルをＰＣにダウンロードできる。</a:t>
            </a:r>
          </a:p>
          <a:p>
            <a:r>
              <a:rPr lang="ja-JP" altLang="en-US" sz="2800"/>
              <a:t>ＰＣから番組検索や予約を指示可能に。</a:t>
            </a:r>
          </a:p>
        </p:txBody>
      </p:sp>
      <p:pic>
        <p:nvPicPr>
          <p:cNvPr id="16390" name="Picture 6" descr="virtualrd01"/>
          <p:cNvPicPr>
            <a:picLocks noGrp="1" noChangeAspect="1" noChangeArrowheads="1"/>
          </p:cNvPicPr>
          <p:nvPr>
            <p:ph type="clipArt" sz="half" idx="2"/>
          </p:nvPr>
        </p:nvPicPr>
        <p:blipFill>
          <a:blip r:embed="rId3"/>
          <a:srcRect/>
          <a:stretch>
            <a:fillRect/>
          </a:stretch>
        </p:blipFill>
        <p:spPr>
          <a:xfrm>
            <a:off x="4648200" y="2787650"/>
            <a:ext cx="3810000" cy="2501900"/>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ja-JP" altLang="en-US"/>
              <a:t>インターネットの可能性と多様性</a:t>
            </a:r>
          </a:p>
        </p:txBody>
      </p:sp>
      <p:sp>
        <p:nvSpPr>
          <p:cNvPr id="55299" name="Rectangle 3"/>
          <p:cNvSpPr>
            <a:spLocks noGrp="1" noChangeArrowheads="1"/>
          </p:cNvSpPr>
          <p:nvPr>
            <p:ph type="body" idx="1"/>
          </p:nvPr>
        </p:nvSpPr>
        <p:spPr/>
        <p:txBody>
          <a:bodyPr/>
          <a:lstStyle/>
          <a:p>
            <a:r>
              <a:rPr lang="ja-JP" altLang="en-US"/>
              <a:t>どんな新しいネット＋ＴＶなサービスが存在しているか？</a:t>
            </a:r>
          </a:p>
          <a:p>
            <a:r>
              <a:rPr lang="ja-JP" altLang="en-US"/>
              <a:t>テレビや動画系のサービスを“いじる”動詞で分類。</a:t>
            </a:r>
          </a:p>
          <a:p>
            <a:endParaRPr lang="en-US" altLang="ja-JP"/>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ja-JP"/>
              <a:t>【</a:t>
            </a:r>
            <a:r>
              <a:rPr lang="ja-JP" altLang="en-US"/>
              <a:t>テレビを検索する</a:t>
            </a:r>
            <a:r>
              <a:rPr lang="en-US" altLang="ja-JP"/>
              <a:t>】</a:t>
            </a:r>
          </a:p>
        </p:txBody>
      </p:sp>
      <p:sp>
        <p:nvSpPr>
          <p:cNvPr id="17411" name="Rectangle 3"/>
          <p:cNvSpPr>
            <a:spLocks noGrp="1" noChangeArrowheads="1"/>
          </p:cNvSpPr>
          <p:nvPr>
            <p:ph type="body" sz="half" idx="1"/>
          </p:nvPr>
        </p:nvSpPr>
        <p:spPr/>
        <p:txBody>
          <a:bodyPr/>
          <a:lstStyle/>
          <a:p>
            <a:r>
              <a:rPr lang="en-US" altLang="ja-JP" sz="2800"/>
              <a:t>Google Video</a:t>
            </a:r>
          </a:p>
          <a:p>
            <a:pPr lvl="1"/>
            <a:r>
              <a:rPr lang="en-US" altLang="ja-JP" sz="2400">
                <a:hlinkClick r:id="rId3"/>
              </a:rPr>
              <a:t>http://video.google.com/</a:t>
            </a:r>
            <a:endParaRPr lang="en-US" altLang="ja-JP" sz="2400"/>
          </a:p>
          <a:p>
            <a:r>
              <a:rPr lang="ja-JP" altLang="en-US" sz="2800"/>
              <a:t>ＢｌｉｎｋＸ</a:t>
            </a:r>
          </a:p>
          <a:p>
            <a:pPr lvl="1"/>
            <a:r>
              <a:rPr lang="en-US" altLang="ja-JP" sz="2400">
                <a:hlinkClick r:id="rId4"/>
              </a:rPr>
              <a:t>http://www.blinkx.tv/</a:t>
            </a:r>
            <a:endParaRPr lang="en-US" altLang="ja-JP" sz="2400"/>
          </a:p>
          <a:p>
            <a:pPr lvl="1"/>
            <a:endParaRPr lang="en-US" altLang="ja-JP" sz="2400"/>
          </a:p>
        </p:txBody>
      </p:sp>
      <p:pic>
        <p:nvPicPr>
          <p:cNvPr id="17414" name="Picture 6" descr="netarchive"/>
          <p:cNvPicPr>
            <a:picLocks noGrp="1" noChangeAspect="1" noChangeArrowheads="1"/>
          </p:cNvPicPr>
          <p:nvPr>
            <p:ph type="clipArt" sz="half" idx="2"/>
          </p:nvPr>
        </p:nvPicPr>
        <p:blipFill>
          <a:blip r:embed="rId5"/>
          <a:srcRect/>
          <a:stretch>
            <a:fillRect/>
          </a:stretch>
        </p:blipFill>
        <p:spPr>
          <a:xfrm>
            <a:off x="4648200" y="1905000"/>
            <a:ext cx="3810000" cy="2190750"/>
          </a:xfrm>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ja-JP"/>
              <a:t>【</a:t>
            </a:r>
            <a:r>
              <a:rPr lang="ja-JP" altLang="en-US"/>
              <a:t>テレビを監視する</a:t>
            </a:r>
            <a:r>
              <a:rPr lang="en-US" altLang="ja-JP"/>
              <a:t>】</a:t>
            </a:r>
          </a:p>
        </p:txBody>
      </p:sp>
      <p:sp>
        <p:nvSpPr>
          <p:cNvPr id="18435" name="Rectangle 3"/>
          <p:cNvSpPr>
            <a:spLocks noGrp="1" noChangeArrowheads="1"/>
          </p:cNvSpPr>
          <p:nvPr>
            <p:ph type="body" sz="half" idx="1"/>
          </p:nvPr>
        </p:nvSpPr>
        <p:spPr/>
        <p:txBody>
          <a:bodyPr/>
          <a:lstStyle/>
          <a:p>
            <a:r>
              <a:rPr lang="en-US" altLang="ja-JP" sz="2400"/>
              <a:t>TVEyes</a:t>
            </a:r>
            <a:r>
              <a:rPr lang="ja-JP" altLang="en-US" sz="2400"/>
              <a:t>、</a:t>
            </a:r>
            <a:r>
              <a:rPr lang="en-US" altLang="ja-JP" sz="2400"/>
              <a:t>RadioEars</a:t>
            </a:r>
          </a:p>
          <a:p>
            <a:pPr lvl="1"/>
            <a:r>
              <a:rPr lang="en-US" altLang="ja-JP" sz="2000">
                <a:hlinkClick r:id="rId3"/>
              </a:rPr>
              <a:t>http://www.tveyes.com</a:t>
            </a:r>
            <a:endParaRPr lang="en-US" altLang="ja-JP" sz="2000"/>
          </a:p>
          <a:p>
            <a:pPr lvl="1"/>
            <a:r>
              <a:rPr lang="en-US" altLang="ja-JP" sz="2000"/>
              <a:t>Podscope</a:t>
            </a:r>
          </a:p>
          <a:p>
            <a:pPr lvl="2"/>
            <a:r>
              <a:rPr lang="en-US" altLang="ja-JP" sz="1800">
                <a:hlinkClick r:id="rId4"/>
              </a:rPr>
              <a:t>http://www.podscope.com/</a:t>
            </a:r>
            <a:endParaRPr lang="en-US" altLang="ja-JP" sz="1800"/>
          </a:p>
          <a:p>
            <a:r>
              <a:rPr lang="en-US" altLang="ja-JP" sz="2400"/>
              <a:t>Critical Mention</a:t>
            </a:r>
          </a:p>
          <a:p>
            <a:pPr lvl="1"/>
            <a:r>
              <a:rPr lang="en-US" altLang="ja-JP" sz="2000">
                <a:hlinkClick r:id="rId5"/>
              </a:rPr>
              <a:t>http://www.criticalmention.com/web/index.php</a:t>
            </a:r>
            <a:endParaRPr lang="en-US" altLang="ja-JP" sz="2000"/>
          </a:p>
          <a:p>
            <a:r>
              <a:rPr lang="en-US" altLang="ja-JP" sz="2400"/>
              <a:t>Welcome to ShadowTV</a:t>
            </a:r>
          </a:p>
          <a:p>
            <a:pPr lvl="1"/>
            <a:r>
              <a:rPr lang="en-US" altLang="ja-JP" sz="2000">
                <a:hlinkClick r:id="rId6"/>
              </a:rPr>
              <a:t>http://www.shadowtv.com/index2.html</a:t>
            </a:r>
            <a:endParaRPr lang="en-US" altLang="ja-JP" sz="2000"/>
          </a:p>
          <a:p>
            <a:pPr lvl="1"/>
            <a:endParaRPr lang="en-US" altLang="ja-JP" sz="2000"/>
          </a:p>
          <a:p>
            <a:endParaRPr lang="en-US" altLang="ja-JP" sz="2400"/>
          </a:p>
          <a:p>
            <a:endParaRPr lang="en-US" altLang="ja-JP" sz="2400"/>
          </a:p>
          <a:p>
            <a:endParaRPr lang="en-US" altLang="ja-JP" sz="2400"/>
          </a:p>
        </p:txBody>
      </p:sp>
      <p:pic>
        <p:nvPicPr>
          <p:cNvPr id="18438" name="Picture 6" descr="tveyes01"/>
          <p:cNvPicPr>
            <a:picLocks noGrp="1" noChangeAspect="1" noChangeArrowheads="1"/>
          </p:cNvPicPr>
          <p:nvPr>
            <p:ph type="clipArt" sz="half" idx="2"/>
          </p:nvPr>
        </p:nvPicPr>
        <p:blipFill>
          <a:blip r:embed="rId7"/>
          <a:srcRect/>
          <a:stretch>
            <a:fillRect/>
          </a:stretch>
        </p:blipFill>
        <p:spPr>
          <a:xfrm>
            <a:off x="4572000" y="1905000"/>
            <a:ext cx="3810000" cy="2035175"/>
          </a:xfrm>
          <a:noFill/>
          <a:ln/>
        </p:spPr>
      </p:pic>
      <p:pic>
        <p:nvPicPr>
          <p:cNvPr id="18439" name="Picture 7" descr="criticalmention"/>
          <p:cNvPicPr>
            <a:picLocks noChangeAspect="1" noChangeArrowheads="1"/>
          </p:cNvPicPr>
          <p:nvPr/>
        </p:nvPicPr>
        <p:blipFill>
          <a:blip r:embed="rId8"/>
          <a:srcRect/>
          <a:stretch>
            <a:fillRect/>
          </a:stretch>
        </p:blipFill>
        <p:spPr bwMode="auto">
          <a:xfrm>
            <a:off x="4572000" y="4114800"/>
            <a:ext cx="3810000" cy="21717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ja-JP" altLang="en-US" smtClean="0"/>
              <a:t>プロフィール</a:t>
            </a:r>
          </a:p>
        </p:txBody>
      </p:sp>
      <p:sp>
        <p:nvSpPr>
          <p:cNvPr id="3075" name="Rectangle 3"/>
          <p:cNvSpPr>
            <a:spLocks noGrp="1" noChangeArrowheads="1"/>
          </p:cNvSpPr>
          <p:nvPr>
            <p:ph type="body" idx="1"/>
          </p:nvPr>
        </p:nvSpPr>
        <p:spPr/>
        <p:txBody>
          <a:bodyPr>
            <a:normAutofit lnSpcReduction="10000"/>
          </a:bodyPr>
          <a:lstStyle/>
          <a:p>
            <a:pPr>
              <a:lnSpc>
                <a:spcPct val="90000"/>
              </a:lnSpc>
            </a:pPr>
            <a:r>
              <a:rPr lang="ja-JP" altLang="en-US" sz="2800" dirty="0" smtClean="0"/>
              <a:t>（株）ネットエイジ</a:t>
            </a:r>
            <a:r>
              <a:rPr lang="en-US" altLang="ja-JP" sz="2800" dirty="0" smtClean="0"/>
              <a:t>(</a:t>
            </a:r>
            <a:r>
              <a:rPr lang="en-US" altLang="ja-JP" sz="2800" dirty="0" err="1" smtClean="0"/>
              <a:t>ngi</a:t>
            </a:r>
            <a:r>
              <a:rPr lang="en-US" altLang="ja-JP" sz="2800" dirty="0" smtClean="0"/>
              <a:t> group)</a:t>
            </a:r>
            <a:r>
              <a:rPr lang="ja-JP" altLang="en-US" sz="2800" dirty="0" smtClean="0"/>
              <a:t>　取締役</a:t>
            </a:r>
          </a:p>
          <a:p>
            <a:pPr eaLnBrk="1" hangingPunct="1">
              <a:lnSpc>
                <a:spcPct val="90000"/>
              </a:lnSpc>
            </a:pPr>
            <a:endParaRPr lang="en-US" altLang="ja-JP" sz="2800" dirty="0" smtClean="0"/>
          </a:p>
          <a:p>
            <a:pPr eaLnBrk="1" hangingPunct="1">
              <a:lnSpc>
                <a:spcPct val="90000"/>
              </a:lnSpc>
            </a:pPr>
            <a:r>
              <a:rPr lang="ja-JP" altLang="en-US" sz="2800" dirty="0" smtClean="0"/>
              <a:t>データセクション（株）　代表取締役</a:t>
            </a:r>
          </a:p>
          <a:p>
            <a:pPr eaLnBrk="1" hangingPunct="1">
              <a:lnSpc>
                <a:spcPct val="90000"/>
              </a:lnSpc>
            </a:pPr>
            <a:r>
              <a:rPr lang="ja-JP" altLang="en-US" sz="2800" dirty="0" smtClean="0"/>
              <a:t>（株）早稲田情報技術研究所　取締役</a:t>
            </a:r>
          </a:p>
          <a:p>
            <a:pPr eaLnBrk="1" hangingPunct="1">
              <a:lnSpc>
                <a:spcPct val="90000"/>
              </a:lnSpc>
            </a:pPr>
            <a:r>
              <a:rPr lang="ja-JP" altLang="en-US" sz="2800" dirty="0" smtClean="0"/>
              <a:t>（株）メタキャスト　取締役　</a:t>
            </a:r>
            <a:r>
              <a:rPr lang="en-US" altLang="ja-JP" sz="2800" dirty="0" smtClean="0"/>
              <a:t>COO</a:t>
            </a:r>
          </a:p>
          <a:p>
            <a:pPr eaLnBrk="1" hangingPunct="1">
              <a:lnSpc>
                <a:spcPct val="90000"/>
              </a:lnSpc>
            </a:pPr>
            <a:r>
              <a:rPr lang="ja-JP" altLang="en-US" sz="2800" dirty="0" smtClean="0"/>
              <a:t>（株）日本技芸　取締役</a:t>
            </a:r>
          </a:p>
          <a:p>
            <a:pPr eaLnBrk="1" hangingPunct="1">
              <a:lnSpc>
                <a:spcPct val="90000"/>
              </a:lnSpc>
            </a:pPr>
            <a:r>
              <a:rPr lang="ja-JP" altLang="en-US" sz="2800" dirty="0" smtClean="0"/>
              <a:t>デジタルハリウッド大学　准教授</a:t>
            </a:r>
          </a:p>
          <a:p>
            <a:pPr eaLnBrk="1" hangingPunct="1">
              <a:lnSpc>
                <a:spcPct val="90000"/>
              </a:lnSpc>
            </a:pPr>
            <a:r>
              <a:rPr lang="en-US" altLang="ja-JP" sz="2800" dirty="0" smtClean="0"/>
              <a:t>NPO</a:t>
            </a:r>
            <a:r>
              <a:rPr lang="ja-JP" altLang="en-US" sz="2800" dirty="0" smtClean="0"/>
              <a:t>法人　オーバルリンク</a:t>
            </a:r>
            <a:r>
              <a:rPr lang="en-US" altLang="ja-JP" sz="2800" dirty="0" smtClean="0"/>
              <a:t>I/O</a:t>
            </a:r>
            <a:r>
              <a:rPr lang="ja-JP" altLang="en-US" sz="2800" dirty="0" smtClean="0"/>
              <a:t>　理事</a:t>
            </a:r>
          </a:p>
          <a:p>
            <a:pPr eaLnBrk="1" hangingPunct="1">
              <a:lnSpc>
                <a:spcPct val="90000"/>
              </a:lnSpc>
            </a:pPr>
            <a:r>
              <a:rPr lang="ja-JP" altLang="en-US" sz="2800" dirty="0" smtClean="0"/>
              <a:t>情報考学 </a:t>
            </a:r>
            <a:r>
              <a:rPr lang="en-US" altLang="ja-JP" sz="2800" dirty="0" smtClean="0"/>
              <a:t>Passion For The Future</a:t>
            </a:r>
            <a:r>
              <a:rPr lang="ja-JP" altLang="en-US" sz="2800" dirty="0" smtClean="0"/>
              <a:t>ブログ</a:t>
            </a:r>
          </a:p>
          <a:p>
            <a:pPr lvl="1" eaLnBrk="1" hangingPunct="1">
              <a:lnSpc>
                <a:spcPct val="90000"/>
              </a:lnSpc>
            </a:pPr>
            <a:r>
              <a:rPr lang="ja-JP" altLang="en-US" sz="2400" dirty="0" smtClean="0"/>
              <a:t>書籍化：「</a:t>
            </a:r>
            <a:r>
              <a:rPr lang="en-US" altLang="ja-JP" sz="2400" dirty="0" smtClean="0"/>
              <a:t>Web</a:t>
            </a:r>
            <a:r>
              <a:rPr lang="ja-JP" altLang="en-US" sz="2400" dirty="0" smtClean="0"/>
              <a:t>時代の羅針盤 </a:t>
            </a:r>
            <a:r>
              <a:rPr lang="en-US" altLang="ja-JP" sz="2400" dirty="0" smtClean="0"/>
              <a:t>213</a:t>
            </a:r>
            <a:r>
              <a:rPr lang="ja-JP" altLang="en-US" sz="2400" dirty="0" smtClean="0"/>
              <a:t>冊」主婦と生活社</a:t>
            </a:r>
          </a:p>
          <a:p>
            <a:pPr eaLnBrk="1" hangingPunct="1">
              <a:lnSpc>
                <a:spcPct val="90000"/>
              </a:lnSpc>
            </a:pPr>
            <a:endParaRPr lang="en-US" altLang="ja-JP"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ja-JP"/>
              <a:t>【</a:t>
            </a:r>
            <a:r>
              <a:rPr lang="ja-JP" altLang="en-US"/>
              <a:t>テレビを共有する</a:t>
            </a:r>
            <a:r>
              <a:rPr lang="en-US" altLang="ja-JP"/>
              <a:t>】</a:t>
            </a:r>
          </a:p>
        </p:txBody>
      </p:sp>
      <p:sp>
        <p:nvSpPr>
          <p:cNvPr id="19459" name="Rectangle 3"/>
          <p:cNvSpPr>
            <a:spLocks noGrp="1" noChangeArrowheads="1"/>
          </p:cNvSpPr>
          <p:nvPr>
            <p:ph type="body" sz="half" idx="1"/>
          </p:nvPr>
        </p:nvSpPr>
        <p:spPr/>
        <p:txBody>
          <a:bodyPr/>
          <a:lstStyle/>
          <a:p>
            <a:r>
              <a:rPr lang="en-US" altLang="ja-JP" sz="2400"/>
              <a:t>Videora</a:t>
            </a:r>
          </a:p>
          <a:p>
            <a:pPr lvl="1"/>
            <a:r>
              <a:rPr lang="en-US" altLang="ja-JP" sz="2000">
                <a:hlinkClick r:id="rId3"/>
              </a:rPr>
              <a:t>http://www.videora.com/en-us/</a:t>
            </a:r>
            <a:endParaRPr lang="en-US" altLang="ja-JP" sz="2000"/>
          </a:p>
          <a:p>
            <a:r>
              <a:rPr lang="en-US" altLang="ja-JP" sz="2400"/>
              <a:t>Open Media Network</a:t>
            </a:r>
          </a:p>
          <a:p>
            <a:pPr lvl="1"/>
            <a:r>
              <a:rPr lang="en-US" altLang="ja-JP" sz="2000">
                <a:hlinkClick r:id="rId4"/>
              </a:rPr>
              <a:t>http://www.omn.org/</a:t>
            </a:r>
            <a:endParaRPr lang="en-US" altLang="ja-JP" sz="2000"/>
          </a:p>
          <a:p>
            <a:pPr lvl="1"/>
            <a:r>
              <a:rPr lang="ja-JP" altLang="en-US" sz="2000"/>
              <a:t>ネットスケープの創業メンバーら、</a:t>
            </a:r>
            <a:r>
              <a:rPr lang="en-US" altLang="ja-JP" sz="2000"/>
              <a:t>Tivo</a:t>
            </a:r>
            <a:r>
              <a:rPr lang="ja-JP" altLang="en-US" sz="2000"/>
              <a:t>と</a:t>
            </a:r>
            <a:r>
              <a:rPr lang="en-US" altLang="ja-JP" sz="2000"/>
              <a:t>BitTorrent</a:t>
            </a:r>
            <a:r>
              <a:rPr lang="ja-JP" altLang="en-US" sz="2000"/>
              <a:t>を融合 </a:t>
            </a:r>
            <a:r>
              <a:rPr lang="en-US" altLang="ja-JP" sz="2000"/>
              <a:t>- CNET Japan</a:t>
            </a:r>
          </a:p>
          <a:p>
            <a:pPr lvl="1"/>
            <a:r>
              <a:rPr lang="en-US" altLang="ja-JP" sz="2000">
                <a:hlinkClick r:id="rId5"/>
              </a:rPr>
              <a:t>http://japan.cnet.com/news/media/story/0,2000047715,20083172,00.htm</a:t>
            </a:r>
            <a:endParaRPr lang="en-US" altLang="ja-JP" sz="2000"/>
          </a:p>
          <a:p>
            <a:pPr lvl="1"/>
            <a:endParaRPr lang="en-US" altLang="ja-JP" sz="2000"/>
          </a:p>
          <a:p>
            <a:pPr lvl="1"/>
            <a:endParaRPr lang="en-US" altLang="ja-JP" sz="2000"/>
          </a:p>
          <a:p>
            <a:pPr lvl="1"/>
            <a:endParaRPr lang="en-US" altLang="ja-JP" sz="2000"/>
          </a:p>
          <a:p>
            <a:endParaRPr lang="en-US" altLang="ja-JP" sz="2400"/>
          </a:p>
          <a:p>
            <a:pPr lvl="1"/>
            <a:endParaRPr lang="en-US" altLang="ja-JP" sz="2000"/>
          </a:p>
          <a:p>
            <a:endParaRPr lang="en-US" altLang="ja-JP" sz="2400"/>
          </a:p>
        </p:txBody>
      </p:sp>
      <p:pic>
        <p:nvPicPr>
          <p:cNvPr id="19462" name="Picture 6" descr="videora01"/>
          <p:cNvPicPr>
            <a:picLocks noGrp="1" noChangeAspect="1" noChangeArrowheads="1"/>
          </p:cNvPicPr>
          <p:nvPr>
            <p:ph type="clipArt" sz="half" idx="2"/>
          </p:nvPr>
        </p:nvPicPr>
        <p:blipFill>
          <a:blip r:embed="rId6"/>
          <a:srcRect/>
          <a:stretch>
            <a:fillRect/>
          </a:stretch>
        </p:blipFill>
        <p:spPr>
          <a:xfrm>
            <a:off x="4724400" y="1905000"/>
            <a:ext cx="3810000" cy="2686050"/>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ja-JP"/>
              <a:t>【</a:t>
            </a:r>
            <a:r>
              <a:rPr lang="ja-JP" altLang="en-US"/>
              <a:t>テレビを発信する</a:t>
            </a:r>
            <a:r>
              <a:rPr lang="en-US" altLang="ja-JP"/>
              <a:t>】</a:t>
            </a:r>
          </a:p>
        </p:txBody>
      </p:sp>
      <p:sp>
        <p:nvSpPr>
          <p:cNvPr id="20483" name="Rectangle 3"/>
          <p:cNvSpPr>
            <a:spLocks noGrp="1" noChangeArrowheads="1"/>
          </p:cNvSpPr>
          <p:nvPr>
            <p:ph type="body" sz="half" idx="1"/>
          </p:nvPr>
        </p:nvSpPr>
        <p:spPr/>
        <p:txBody>
          <a:bodyPr/>
          <a:lstStyle/>
          <a:p>
            <a:r>
              <a:rPr lang="en-US" altLang="ja-JP" sz="2800"/>
              <a:t>YouTube - Broadcast Yourself.</a:t>
            </a:r>
          </a:p>
          <a:p>
            <a:pPr lvl="1"/>
            <a:r>
              <a:rPr lang="en-US" altLang="ja-JP" sz="2400">
                <a:hlinkClick r:id="rId3"/>
              </a:rPr>
              <a:t>http://www.youtube.com/</a:t>
            </a:r>
            <a:endParaRPr lang="en-US" altLang="ja-JP" sz="2400"/>
          </a:p>
          <a:p>
            <a:r>
              <a:rPr lang="en-US" altLang="ja-JP" sz="2800"/>
              <a:t>Ourmedia </a:t>
            </a:r>
            <a:r>
              <a:rPr lang="en-US" altLang="ja-JP" sz="2800">
                <a:hlinkClick r:id="rId4"/>
              </a:rPr>
              <a:t>http://www.ourmedia.org/</a:t>
            </a:r>
            <a:endParaRPr lang="en-US" altLang="ja-JP" sz="2800"/>
          </a:p>
          <a:p>
            <a:pPr lvl="1"/>
            <a:endParaRPr lang="en-US" altLang="ja-JP" sz="2400"/>
          </a:p>
        </p:txBody>
      </p:sp>
      <p:pic>
        <p:nvPicPr>
          <p:cNvPr id="20486" name="Picture 6" descr="yourtube01"/>
          <p:cNvPicPr>
            <a:picLocks noGrp="1" noChangeAspect="1" noChangeArrowheads="1"/>
          </p:cNvPicPr>
          <p:nvPr>
            <p:ph type="clipArt" sz="half" idx="2"/>
          </p:nvPr>
        </p:nvPicPr>
        <p:blipFill>
          <a:blip r:embed="rId5"/>
          <a:srcRect/>
          <a:stretch>
            <a:fillRect/>
          </a:stretch>
        </p:blipFill>
        <p:spPr>
          <a:xfrm>
            <a:off x="4800600" y="1676400"/>
            <a:ext cx="3810000" cy="2190750"/>
          </a:xfrm>
          <a:noFill/>
          <a:ln/>
        </p:spPr>
      </p:pic>
      <p:pic>
        <p:nvPicPr>
          <p:cNvPr id="20487" name="Picture 7" descr="ourmedia"/>
          <p:cNvPicPr>
            <a:picLocks noChangeAspect="1" noChangeArrowheads="1"/>
          </p:cNvPicPr>
          <p:nvPr/>
        </p:nvPicPr>
        <p:blipFill>
          <a:blip r:embed="rId6"/>
          <a:srcRect/>
          <a:stretch>
            <a:fillRect/>
          </a:stretch>
        </p:blipFill>
        <p:spPr bwMode="auto">
          <a:xfrm>
            <a:off x="4800600" y="4159250"/>
            <a:ext cx="3938588" cy="22637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ja-JP"/>
              <a:t>【</a:t>
            </a:r>
            <a:r>
              <a:rPr lang="ja-JP" altLang="en-US"/>
              <a:t>テレビを無料する</a:t>
            </a:r>
            <a:r>
              <a:rPr lang="en-US" altLang="ja-JP"/>
              <a:t>】</a:t>
            </a:r>
          </a:p>
        </p:txBody>
      </p:sp>
      <p:sp>
        <p:nvSpPr>
          <p:cNvPr id="21507" name="Rectangle 3"/>
          <p:cNvSpPr>
            <a:spLocks noGrp="1" noChangeArrowheads="1"/>
          </p:cNvSpPr>
          <p:nvPr>
            <p:ph type="body" sz="half" idx="1"/>
          </p:nvPr>
        </p:nvSpPr>
        <p:spPr/>
        <p:txBody>
          <a:bodyPr/>
          <a:lstStyle/>
          <a:p>
            <a:r>
              <a:rPr lang="en-US" altLang="ja-JP" sz="2800"/>
              <a:t>MovieFlix </a:t>
            </a:r>
          </a:p>
          <a:p>
            <a:pPr lvl="1"/>
            <a:r>
              <a:rPr lang="en-US" altLang="ja-JP" sz="2400">
                <a:hlinkClick r:id="rId3"/>
              </a:rPr>
              <a:t>http://www.movieflix.com/</a:t>
            </a:r>
            <a:endParaRPr lang="en-US" altLang="ja-JP" sz="2400"/>
          </a:p>
          <a:p>
            <a:r>
              <a:rPr lang="en-US" altLang="ja-JP" sz="2800"/>
              <a:t>InternetArchive</a:t>
            </a:r>
          </a:p>
          <a:p>
            <a:pPr lvl="1"/>
            <a:r>
              <a:rPr lang="en-US" altLang="ja-JP" sz="2400">
                <a:hlinkClick r:id="rId4"/>
              </a:rPr>
              <a:t>http://www.archive.org/details/movies</a:t>
            </a:r>
            <a:endParaRPr lang="en-US" altLang="ja-JP" sz="2400"/>
          </a:p>
          <a:p>
            <a:pPr lvl="1"/>
            <a:endParaRPr lang="en-US" altLang="ja-JP" sz="2400"/>
          </a:p>
          <a:p>
            <a:endParaRPr lang="en-US" altLang="ja-JP" sz="2800"/>
          </a:p>
        </p:txBody>
      </p:sp>
      <p:pic>
        <p:nvPicPr>
          <p:cNvPr id="21510" name="Picture 6" descr="movieflix"/>
          <p:cNvPicPr>
            <a:picLocks noGrp="1" noChangeAspect="1" noChangeArrowheads="1"/>
          </p:cNvPicPr>
          <p:nvPr>
            <p:ph type="clipArt" sz="half" idx="2"/>
          </p:nvPr>
        </p:nvPicPr>
        <p:blipFill>
          <a:blip r:embed="rId5"/>
          <a:srcRect/>
          <a:stretch>
            <a:fillRect/>
          </a:stretch>
        </p:blipFill>
        <p:spPr>
          <a:xfrm>
            <a:off x="4648200" y="1828800"/>
            <a:ext cx="3810000" cy="2190750"/>
          </a:xfrm>
          <a:noFill/>
          <a:ln/>
        </p:spPr>
      </p:pic>
      <p:pic>
        <p:nvPicPr>
          <p:cNvPr id="21511" name="Picture 7" descr="netarchive"/>
          <p:cNvPicPr>
            <a:picLocks noChangeAspect="1" noChangeArrowheads="1"/>
          </p:cNvPicPr>
          <p:nvPr/>
        </p:nvPicPr>
        <p:blipFill>
          <a:blip r:embed="rId6"/>
          <a:srcRect/>
          <a:stretch>
            <a:fillRect/>
          </a:stretch>
        </p:blipFill>
        <p:spPr bwMode="auto">
          <a:xfrm>
            <a:off x="4648200" y="4191000"/>
            <a:ext cx="3938588" cy="22637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ja-JP"/>
              <a:t>【</a:t>
            </a:r>
            <a:r>
              <a:rPr lang="ja-JP" altLang="en-US"/>
              <a:t>テレビを携帯する</a:t>
            </a:r>
            <a:r>
              <a:rPr lang="en-US" altLang="ja-JP"/>
              <a:t>】</a:t>
            </a:r>
          </a:p>
        </p:txBody>
      </p:sp>
      <p:sp>
        <p:nvSpPr>
          <p:cNvPr id="59395" name="Rectangle 3"/>
          <p:cNvSpPr>
            <a:spLocks noGrp="1" noChangeArrowheads="1"/>
          </p:cNvSpPr>
          <p:nvPr>
            <p:ph type="body" sz="half" idx="1"/>
          </p:nvPr>
        </p:nvSpPr>
        <p:spPr/>
        <p:txBody>
          <a:bodyPr/>
          <a:lstStyle/>
          <a:p>
            <a:r>
              <a:rPr lang="en-US" altLang="ja-JP" sz="2800"/>
              <a:t>P-TV</a:t>
            </a:r>
          </a:p>
          <a:p>
            <a:pPr lvl="1"/>
            <a:r>
              <a:rPr lang="en-US" altLang="ja-JP" sz="2400">
                <a:hlinkClick r:id="rId3"/>
              </a:rPr>
              <a:t>http://www.p-tv.jp/</a:t>
            </a:r>
            <a:endParaRPr lang="en-US" altLang="ja-JP" sz="2400"/>
          </a:p>
          <a:p>
            <a:r>
              <a:rPr lang="en-US" altLang="ja-JP" sz="2800"/>
              <a:t>PSP Video 9</a:t>
            </a:r>
          </a:p>
          <a:p>
            <a:pPr lvl="1"/>
            <a:r>
              <a:rPr lang="en-US" altLang="ja-JP" sz="2400">
                <a:hlinkClick r:id="rId4"/>
              </a:rPr>
              <a:t>http://www.pspvideo9.com/</a:t>
            </a:r>
            <a:endParaRPr lang="en-US" altLang="ja-JP" sz="2400"/>
          </a:p>
          <a:p>
            <a:pPr lvl="1"/>
            <a:endParaRPr lang="en-US" altLang="ja-JP" sz="2400"/>
          </a:p>
        </p:txBody>
      </p:sp>
      <p:pic>
        <p:nvPicPr>
          <p:cNvPr id="59398" name="Picture 6" descr="ptv"/>
          <p:cNvPicPr>
            <a:picLocks noGrp="1" noChangeAspect="1" noChangeArrowheads="1"/>
          </p:cNvPicPr>
          <p:nvPr>
            <p:ph type="clipArt" sz="half" idx="2"/>
          </p:nvPr>
        </p:nvPicPr>
        <p:blipFill>
          <a:blip r:embed="rId5"/>
          <a:srcRect/>
          <a:stretch>
            <a:fillRect/>
          </a:stretch>
        </p:blipFill>
        <p:spPr>
          <a:xfrm>
            <a:off x="4572000" y="1905000"/>
            <a:ext cx="3810000" cy="2225675"/>
          </a:xfrm>
          <a:noFill/>
          <a:ln/>
        </p:spPr>
      </p:pic>
      <p:pic>
        <p:nvPicPr>
          <p:cNvPr id="59399" name="Picture 7" descr="pspvideo9"/>
          <p:cNvPicPr>
            <a:picLocks noChangeAspect="1" noChangeArrowheads="1"/>
          </p:cNvPicPr>
          <p:nvPr/>
        </p:nvPicPr>
        <p:blipFill>
          <a:blip r:embed="rId6"/>
          <a:srcRect/>
          <a:stretch>
            <a:fillRect/>
          </a:stretch>
        </p:blipFill>
        <p:spPr bwMode="auto">
          <a:xfrm>
            <a:off x="4038600" y="3886200"/>
            <a:ext cx="4905375" cy="2819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ja-JP"/>
              <a:t>【</a:t>
            </a:r>
            <a:r>
              <a:rPr lang="ja-JP" altLang="en-US"/>
              <a:t>テレビを翻訳する</a:t>
            </a:r>
            <a:r>
              <a:rPr lang="en-US" altLang="ja-JP"/>
              <a:t>】</a:t>
            </a:r>
          </a:p>
        </p:txBody>
      </p:sp>
      <p:sp>
        <p:nvSpPr>
          <p:cNvPr id="67587" name="Rectangle 3"/>
          <p:cNvSpPr>
            <a:spLocks noGrp="1" noChangeArrowheads="1"/>
          </p:cNvSpPr>
          <p:nvPr>
            <p:ph type="body" sz="half" idx="1"/>
          </p:nvPr>
        </p:nvSpPr>
        <p:spPr/>
        <p:txBody>
          <a:bodyPr/>
          <a:lstStyle/>
          <a:p>
            <a:r>
              <a:rPr lang="en-US" altLang="ja-JP" sz="2800"/>
              <a:t>CCMAN(Windows95/98/Me/</a:t>
            </a:r>
            <a:r>
              <a:rPr lang="ja-JP" altLang="en-US" sz="2800"/>
              <a:t>ハードウェア</a:t>
            </a:r>
            <a:r>
              <a:rPr lang="en-US" altLang="ja-JP" sz="2800"/>
              <a:t>)</a:t>
            </a:r>
          </a:p>
          <a:p>
            <a:pPr lvl="1"/>
            <a:r>
              <a:rPr lang="en-US" altLang="ja-JP" sz="2400">
                <a:hlinkClick r:id="rId3"/>
              </a:rPr>
              <a:t>http://www.vector.co.jp/soft/win95/hardware/se121779.html</a:t>
            </a:r>
            <a:endParaRPr lang="en-US" altLang="ja-JP" sz="2400"/>
          </a:p>
          <a:p>
            <a:r>
              <a:rPr lang="en-US" altLang="ja-JP" sz="2800"/>
              <a:t>Internet Free Tv</a:t>
            </a:r>
          </a:p>
          <a:p>
            <a:pPr lvl="1"/>
            <a:r>
              <a:rPr lang="en-US" altLang="ja-JP" sz="2400">
                <a:hlinkClick r:id="rId4"/>
              </a:rPr>
              <a:t>http://www.holersoft.net/</a:t>
            </a:r>
            <a:endParaRPr lang="en-US" altLang="ja-JP" sz="2400"/>
          </a:p>
          <a:p>
            <a:pPr lvl="1"/>
            <a:endParaRPr lang="en-US" altLang="ja-JP" sz="2400"/>
          </a:p>
          <a:p>
            <a:pPr lvl="1"/>
            <a:endParaRPr lang="en-US" altLang="ja-JP" sz="2400"/>
          </a:p>
        </p:txBody>
      </p:sp>
      <p:pic>
        <p:nvPicPr>
          <p:cNvPr id="67590" name="Picture 6" descr="ccman"/>
          <p:cNvPicPr>
            <a:picLocks noGrp="1" noChangeAspect="1" noChangeArrowheads="1"/>
          </p:cNvPicPr>
          <p:nvPr>
            <p:ph type="clipArt" sz="half" idx="2"/>
          </p:nvPr>
        </p:nvPicPr>
        <p:blipFill>
          <a:blip r:embed="rId5"/>
          <a:srcRect/>
          <a:stretch>
            <a:fillRect/>
          </a:stretch>
        </p:blipFill>
        <p:spPr>
          <a:xfrm>
            <a:off x="5334000" y="1524000"/>
            <a:ext cx="3810000" cy="3094038"/>
          </a:xfrm>
          <a:noFill/>
          <a:ln/>
        </p:spPr>
      </p:pic>
      <p:pic>
        <p:nvPicPr>
          <p:cNvPr id="67591" name="Picture 7" descr="freetv"/>
          <p:cNvPicPr>
            <a:picLocks noChangeAspect="1" noChangeArrowheads="1"/>
          </p:cNvPicPr>
          <p:nvPr/>
        </p:nvPicPr>
        <p:blipFill>
          <a:blip r:embed="rId6"/>
          <a:srcRect/>
          <a:stretch>
            <a:fillRect/>
          </a:stretch>
        </p:blipFill>
        <p:spPr bwMode="auto">
          <a:xfrm>
            <a:off x="5486400" y="4465638"/>
            <a:ext cx="3086100" cy="239236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ja-JP" altLang="en-US"/>
              <a:t>キーワードは続く</a:t>
            </a:r>
          </a:p>
        </p:txBody>
      </p:sp>
      <p:sp>
        <p:nvSpPr>
          <p:cNvPr id="65539" name="Rectangle 3"/>
          <p:cNvSpPr>
            <a:spLocks noGrp="1" noChangeArrowheads="1"/>
          </p:cNvSpPr>
          <p:nvPr>
            <p:ph type="body" idx="1"/>
          </p:nvPr>
        </p:nvSpPr>
        <p:spPr/>
        <p:txBody>
          <a:bodyPr/>
          <a:lstStyle/>
          <a:p>
            <a:r>
              <a:rPr lang="ja-JP" altLang="en-US" sz="2800"/>
              <a:t>検索</a:t>
            </a:r>
          </a:p>
          <a:p>
            <a:r>
              <a:rPr lang="ja-JP" altLang="en-US" sz="2800"/>
              <a:t>監視</a:t>
            </a:r>
          </a:p>
          <a:p>
            <a:r>
              <a:rPr lang="ja-JP" altLang="en-US" sz="2800"/>
              <a:t>発信</a:t>
            </a:r>
          </a:p>
          <a:p>
            <a:r>
              <a:rPr lang="ja-JP" altLang="en-US" sz="2800"/>
              <a:t>共有</a:t>
            </a:r>
          </a:p>
          <a:p>
            <a:r>
              <a:rPr lang="ja-JP" altLang="en-US" sz="2800"/>
              <a:t>携帯</a:t>
            </a:r>
          </a:p>
          <a:p>
            <a:r>
              <a:rPr lang="ja-JP" altLang="en-US" sz="2800"/>
              <a:t>無料</a:t>
            </a:r>
          </a:p>
          <a:p>
            <a:r>
              <a:rPr lang="ja-JP" altLang="en-US" sz="2800"/>
              <a:t>翻訳</a:t>
            </a:r>
          </a:p>
          <a:p>
            <a:r>
              <a:rPr lang="en-US" altLang="ja-JP" sz="2800"/>
              <a:t>….</a:t>
            </a:r>
            <a:r>
              <a:rPr lang="ja-JP" altLang="en-US" sz="2800"/>
              <a:t>いじりかたは無限にある</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ja-JP" altLang="en-US"/>
              <a:t>いじる：編集と検索視聴者</a:t>
            </a:r>
          </a:p>
        </p:txBody>
      </p:sp>
      <p:sp>
        <p:nvSpPr>
          <p:cNvPr id="62467" name="Rectangle 3"/>
          <p:cNvSpPr>
            <a:spLocks noGrp="1" noChangeArrowheads="1"/>
          </p:cNvSpPr>
          <p:nvPr>
            <p:ph type="body" idx="1"/>
          </p:nvPr>
        </p:nvSpPr>
        <p:spPr/>
        <p:txBody>
          <a:bodyPr/>
          <a:lstStyle/>
          <a:p>
            <a:r>
              <a:rPr lang="ja-JP" altLang="en-US" sz="2800"/>
              <a:t>リアルタイム視聴</a:t>
            </a:r>
          </a:p>
          <a:p>
            <a:pPr>
              <a:buFontTx/>
              <a:buNone/>
            </a:pPr>
            <a:r>
              <a:rPr lang="ja-JP" altLang="en-US" sz="2800"/>
              <a:t>↓</a:t>
            </a:r>
          </a:p>
          <a:p>
            <a:r>
              <a:rPr lang="ja-JP" altLang="en-US" sz="2800"/>
              <a:t>タイムシフト視聴</a:t>
            </a:r>
          </a:p>
          <a:p>
            <a:pPr>
              <a:buFontTx/>
              <a:buNone/>
            </a:pPr>
            <a:r>
              <a:rPr lang="ja-JP" altLang="en-US" sz="2800"/>
              <a:t>↓</a:t>
            </a:r>
          </a:p>
          <a:p>
            <a:r>
              <a:rPr lang="ja-JP" altLang="en-US" sz="2800"/>
              <a:t>データベース視聴</a:t>
            </a:r>
          </a:p>
          <a:p>
            <a:endParaRPr lang="ja-JP" altLang="en-US" sz="2800"/>
          </a:p>
          <a:p>
            <a:r>
              <a:rPr lang="ja-JP" altLang="en-US" sz="2800"/>
              <a:t>映像のアーカイブを検索したり、編集して視聴する。</a:t>
            </a:r>
          </a:p>
          <a:p>
            <a:endParaRPr lang="en-US" altLang="ja-JP" sz="28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ja-JP" altLang="en-US"/>
              <a:t>シームレスな視聴環境</a:t>
            </a:r>
          </a:p>
        </p:txBody>
      </p:sp>
      <p:sp>
        <p:nvSpPr>
          <p:cNvPr id="61443" name="Rectangle 3"/>
          <p:cNvSpPr>
            <a:spLocks noGrp="1" noChangeArrowheads="1"/>
          </p:cNvSpPr>
          <p:nvPr>
            <p:ph type="body" idx="1"/>
          </p:nvPr>
        </p:nvSpPr>
        <p:spPr/>
        <p:txBody>
          <a:bodyPr/>
          <a:lstStyle/>
          <a:p>
            <a:pPr>
              <a:lnSpc>
                <a:spcPct val="90000"/>
              </a:lnSpc>
            </a:pPr>
            <a:r>
              <a:rPr lang="en-US" altLang="ja-JP" sz="2800"/>
              <a:t>”</a:t>
            </a:r>
            <a:r>
              <a:rPr lang="ja-JP" altLang="en-US" sz="2800"/>
              <a:t>プロ”と”アマ”</a:t>
            </a:r>
          </a:p>
          <a:p>
            <a:pPr>
              <a:lnSpc>
                <a:spcPct val="90000"/>
              </a:lnSpc>
            </a:pPr>
            <a:r>
              <a:rPr lang="ja-JP" altLang="en-US" sz="2800"/>
              <a:t>”テレビ放送”と”オンライン動画”</a:t>
            </a:r>
          </a:p>
          <a:p>
            <a:pPr>
              <a:lnSpc>
                <a:spcPct val="90000"/>
              </a:lnSpc>
            </a:pPr>
            <a:r>
              <a:rPr lang="ja-JP" altLang="en-US" sz="2800"/>
              <a:t>”ストリーム”と”オンデマンド”</a:t>
            </a:r>
          </a:p>
          <a:p>
            <a:pPr>
              <a:lnSpc>
                <a:spcPct val="90000"/>
              </a:lnSpc>
            </a:pPr>
            <a:r>
              <a:rPr lang="ja-JP" altLang="en-US" sz="2800"/>
              <a:t>”テレビ”と”パソコン”</a:t>
            </a:r>
          </a:p>
          <a:p>
            <a:pPr>
              <a:lnSpc>
                <a:spcPct val="90000"/>
              </a:lnSpc>
            </a:pPr>
            <a:r>
              <a:rPr lang="ja-JP" altLang="en-US" sz="2800"/>
              <a:t>“国内”と“海外”</a:t>
            </a:r>
          </a:p>
          <a:p>
            <a:pPr>
              <a:lnSpc>
                <a:spcPct val="90000"/>
              </a:lnSpc>
            </a:pPr>
            <a:r>
              <a:rPr lang="ja-JP" altLang="en-US" sz="2800"/>
              <a:t>“フジテレビ”と“ホリエモン”</a:t>
            </a:r>
          </a:p>
          <a:p>
            <a:pPr>
              <a:lnSpc>
                <a:spcPct val="90000"/>
              </a:lnSpc>
            </a:pPr>
            <a:endParaRPr lang="ja-JP" altLang="en-US" sz="2800"/>
          </a:p>
          <a:p>
            <a:pPr>
              <a:lnSpc>
                <a:spcPct val="90000"/>
              </a:lnSpc>
            </a:pPr>
            <a:r>
              <a:rPr lang="ja-JP" altLang="en-US" sz="2800"/>
              <a:t>どこからでも双方向にいじれる環境</a:t>
            </a:r>
          </a:p>
          <a:p>
            <a:pPr lvl="1">
              <a:lnSpc>
                <a:spcPct val="90000"/>
              </a:lnSpc>
            </a:pPr>
            <a:r>
              <a:rPr lang="ja-JP" altLang="en-US" sz="2400"/>
              <a:t>Ｗｅｂ、ケータイ、ＰＤＡ、ＰＣ、ＴＶ</a:t>
            </a:r>
            <a:r>
              <a:rPr lang="en-US" altLang="ja-JP" sz="240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おわり</a:t>
            </a:r>
            <a:r>
              <a:rPr kumimoji="1" lang="en-US" altLang="ja-JP" dirty="0" smtClean="0"/>
              <a:t>	</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以下は参考資料</a:t>
            </a:r>
            <a:endParaRPr kumimoji="1"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ja-JP" altLang="en-US" smtClean="0"/>
              <a:t>二つの視点</a:t>
            </a:r>
          </a:p>
        </p:txBody>
      </p:sp>
      <p:sp>
        <p:nvSpPr>
          <p:cNvPr id="55299" name="Rectangle 3"/>
          <p:cNvSpPr>
            <a:spLocks noGrp="1" noChangeArrowheads="1"/>
          </p:cNvSpPr>
          <p:nvPr>
            <p:ph type="body" idx="1"/>
          </p:nvPr>
        </p:nvSpPr>
        <p:spPr/>
        <p:txBody>
          <a:bodyPr/>
          <a:lstStyle/>
          <a:p>
            <a:pPr eaLnBrk="1" hangingPunct="1"/>
            <a:r>
              <a:rPr lang="ja-JP" altLang="en-US" smtClean="0"/>
              <a:t>テレビの視方</a:t>
            </a:r>
          </a:p>
          <a:p>
            <a:pPr lvl="1" eaLnBrk="1" hangingPunct="1"/>
            <a:r>
              <a:rPr lang="ja-JP" altLang="en-US" smtClean="0"/>
              <a:t>ロングテール時代の人気コンテンツ</a:t>
            </a:r>
          </a:p>
          <a:p>
            <a:pPr lvl="1" eaLnBrk="1" hangingPunct="1"/>
            <a:endParaRPr lang="ja-JP" altLang="en-US" smtClean="0"/>
          </a:p>
          <a:p>
            <a:pPr eaLnBrk="1" hangingPunct="1"/>
            <a:r>
              <a:rPr lang="ja-JP" altLang="en-US" smtClean="0"/>
              <a:t>テレビの視られ方</a:t>
            </a:r>
          </a:p>
          <a:p>
            <a:pPr lvl="1" eaLnBrk="1" hangingPunct="1"/>
            <a:r>
              <a:rPr lang="ja-JP" altLang="en-US" smtClean="0"/>
              <a:t>メタデータ視聴のビジネスモデル</a:t>
            </a:r>
          </a:p>
          <a:p>
            <a:pPr eaLnBrk="1" hangingPunct="1"/>
            <a:endParaRPr lang="ja-JP" altLang="en-US" smtClean="0"/>
          </a:p>
          <a:p>
            <a:pPr eaLnBrk="1" hangingPunct="1"/>
            <a:endParaRPr lang="en-US" altLang="ja-JP"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4806125431"/>
          <p:cNvPicPr>
            <a:picLocks noChangeAspect="1" noChangeArrowheads="1"/>
          </p:cNvPicPr>
          <p:nvPr/>
        </p:nvPicPr>
        <p:blipFill>
          <a:blip r:embed="rId3"/>
          <a:srcRect/>
          <a:stretch>
            <a:fillRect/>
          </a:stretch>
        </p:blipFill>
        <p:spPr bwMode="auto">
          <a:xfrm>
            <a:off x="1619250" y="4005263"/>
            <a:ext cx="1854200" cy="1854200"/>
          </a:xfrm>
          <a:prstGeom prst="rect">
            <a:avLst/>
          </a:prstGeom>
          <a:noFill/>
          <a:ln w="9525">
            <a:noFill/>
            <a:miter lim="800000"/>
            <a:headEnd/>
            <a:tailEnd/>
          </a:ln>
        </p:spPr>
      </p:pic>
      <p:pic>
        <p:nvPicPr>
          <p:cNvPr id="4099" name="Picture 3" descr="pftfbook01"/>
          <p:cNvPicPr>
            <a:picLocks noChangeAspect="1" noChangeArrowheads="1"/>
          </p:cNvPicPr>
          <p:nvPr/>
        </p:nvPicPr>
        <p:blipFill>
          <a:blip r:embed="rId4"/>
          <a:srcRect/>
          <a:stretch>
            <a:fillRect/>
          </a:stretch>
        </p:blipFill>
        <p:spPr bwMode="auto">
          <a:xfrm>
            <a:off x="7267575" y="4724400"/>
            <a:ext cx="1876425" cy="1876425"/>
          </a:xfrm>
          <a:prstGeom prst="rect">
            <a:avLst/>
          </a:prstGeom>
          <a:noFill/>
          <a:ln w="9525">
            <a:noFill/>
            <a:miter lim="800000"/>
            <a:headEnd/>
            <a:tailEnd/>
          </a:ln>
        </p:spPr>
      </p:pic>
      <p:sp>
        <p:nvSpPr>
          <p:cNvPr id="4100" name="Rectangle 4"/>
          <p:cNvSpPr>
            <a:spLocks noGrp="1" noChangeArrowheads="1"/>
          </p:cNvSpPr>
          <p:nvPr>
            <p:ph type="title" sz="quarter"/>
          </p:nvPr>
        </p:nvSpPr>
        <p:spPr/>
        <p:txBody>
          <a:bodyPr>
            <a:normAutofit fontScale="90000"/>
          </a:bodyPr>
          <a:lstStyle/>
          <a:p>
            <a:pPr eaLnBrk="1" hangingPunct="1"/>
            <a:r>
              <a:rPr lang="en-US" altLang="ja-JP" sz="4000" dirty="0" err="1" smtClean="0"/>
              <a:t>ngi</a:t>
            </a:r>
            <a:r>
              <a:rPr lang="en-US" altLang="ja-JP" sz="4000" dirty="0" smtClean="0"/>
              <a:t> group</a:t>
            </a:r>
            <a:r>
              <a:rPr lang="ja-JP" altLang="en-US" sz="4000" dirty="0" smtClean="0"/>
              <a:t>の</a:t>
            </a:r>
            <a:br>
              <a:rPr lang="ja-JP" altLang="en-US" sz="4000" dirty="0" smtClean="0"/>
            </a:br>
            <a:r>
              <a:rPr lang="en-US" altLang="ja-JP" sz="4000" dirty="0" smtClean="0"/>
              <a:t>Web2.0</a:t>
            </a:r>
            <a:r>
              <a:rPr lang="ja-JP" altLang="en-US" sz="4000" dirty="0" err="1" smtClean="0"/>
              <a:t>への</a:t>
            </a:r>
            <a:r>
              <a:rPr lang="ja-JP" altLang="en-US" sz="4000" dirty="0" smtClean="0"/>
              <a:t>取り組み事例</a:t>
            </a:r>
          </a:p>
        </p:txBody>
      </p:sp>
      <p:pic>
        <p:nvPicPr>
          <p:cNvPr id="4101" name="Picture 5" descr="netageweb"/>
          <p:cNvPicPr>
            <a:picLocks noGrp="1" noChangeAspect="1" noChangeArrowheads="1"/>
          </p:cNvPicPr>
          <p:nvPr>
            <p:ph sz="quarter" idx="1"/>
          </p:nvPr>
        </p:nvPicPr>
        <p:blipFill>
          <a:blip r:embed="rId5"/>
          <a:srcRect/>
          <a:stretch>
            <a:fillRect/>
          </a:stretch>
        </p:blipFill>
        <p:spPr>
          <a:xfrm>
            <a:off x="755650" y="1557338"/>
            <a:ext cx="2601913" cy="2185987"/>
          </a:xfrm>
          <a:noFill/>
        </p:spPr>
      </p:pic>
      <p:pic>
        <p:nvPicPr>
          <p:cNvPr id="4102" name="Picture 6" descr="2226B"/>
          <p:cNvPicPr>
            <a:picLocks noGrp="1" noChangeAspect="1" noChangeArrowheads="1"/>
          </p:cNvPicPr>
          <p:nvPr>
            <p:ph sz="quarter" idx="2"/>
          </p:nvPr>
        </p:nvPicPr>
        <p:blipFill>
          <a:blip r:embed="rId6"/>
          <a:srcRect/>
          <a:stretch>
            <a:fillRect/>
          </a:stretch>
        </p:blipFill>
        <p:spPr>
          <a:xfrm>
            <a:off x="3563938" y="1628775"/>
            <a:ext cx="1547812" cy="2185988"/>
          </a:xfrm>
          <a:noFill/>
        </p:spPr>
      </p:pic>
      <p:pic>
        <p:nvPicPr>
          <p:cNvPr id="4103" name="Picture 7" descr="4774129089"/>
          <p:cNvPicPr>
            <a:picLocks noGrp="1" noChangeAspect="1" noChangeArrowheads="1"/>
          </p:cNvPicPr>
          <p:nvPr>
            <p:ph sz="quarter" idx="4"/>
          </p:nvPr>
        </p:nvPicPr>
        <p:blipFill>
          <a:blip r:embed="rId7"/>
          <a:srcRect/>
          <a:stretch>
            <a:fillRect/>
          </a:stretch>
        </p:blipFill>
        <p:spPr>
          <a:xfrm>
            <a:off x="5003800" y="1628775"/>
            <a:ext cx="2187575" cy="2187575"/>
          </a:xfrm>
          <a:noFill/>
        </p:spPr>
      </p:pic>
      <p:pic>
        <p:nvPicPr>
          <p:cNvPr id="4104" name="Picture 8" descr="4822244393"/>
          <p:cNvPicPr>
            <a:picLocks noGrp="1" noChangeAspect="1" noChangeArrowheads="1"/>
          </p:cNvPicPr>
          <p:nvPr>
            <p:ph sz="quarter" idx="3"/>
          </p:nvPr>
        </p:nvPicPr>
        <p:blipFill>
          <a:blip r:embed="rId8"/>
          <a:srcRect/>
          <a:stretch>
            <a:fillRect/>
          </a:stretch>
        </p:blipFill>
        <p:spPr>
          <a:xfrm>
            <a:off x="0" y="2708275"/>
            <a:ext cx="1876425" cy="1876425"/>
          </a:xfrm>
          <a:noFill/>
        </p:spPr>
      </p:pic>
      <p:pic>
        <p:nvPicPr>
          <p:cNvPr id="4105" name="Picture 9" descr="4844322796"/>
          <p:cNvPicPr>
            <a:picLocks noChangeAspect="1" noChangeArrowheads="1"/>
          </p:cNvPicPr>
          <p:nvPr/>
        </p:nvPicPr>
        <p:blipFill>
          <a:blip r:embed="rId9"/>
          <a:srcRect/>
          <a:stretch>
            <a:fillRect/>
          </a:stretch>
        </p:blipFill>
        <p:spPr bwMode="auto">
          <a:xfrm>
            <a:off x="323850" y="4941888"/>
            <a:ext cx="1266825" cy="1676400"/>
          </a:xfrm>
          <a:prstGeom prst="rect">
            <a:avLst/>
          </a:prstGeom>
          <a:noFill/>
          <a:ln w="9525">
            <a:noFill/>
            <a:miter lim="800000"/>
            <a:headEnd/>
            <a:tailEnd/>
          </a:ln>
        </p:spPr>
      </p:pic>
      <p:pic>
        <p:nvPicPr>
          <p:cNvPr id="4106" name="Picture 10" descr="4839921679"/>
          <p:cNvPicPr>
            <a:picLocks noChangeAspect="1" noChangeArrowheads="1"/>
          </p:cNvPicPr>
          <p:nvPr/>
        </p:nvPicPr>
        <p:blipFill>
          <a:blip r:embed="rId10"/>
          <a:srcRect/>
          <a:stretch>
            <a:fillRect/>
          </a:stretch>
        </p:blipFill>
        <p:spPr bwMode="auto">
          <a:xfrm>
            <a:off x="5148263" y="4149725"/>
            <a:ext cx="2286000" cy="2286000"/>
          </a:xfrm>
          <a:prstGeom prst="rect">
            <a:avLst/>
          </a:prstGeom>
          <a:noFill/>
          <a:ln w="9525">
            <a:noFill/>
            <a:miter lim="800000"/>
            <a:headEnd/>
            <a:tailEnd/>
          </a:ln>
        </p:spPr>
      </p:pic>
      <p:sp>
        <p:nvSpPr>
          <p:cNvPr id="4107" name="Text Box 11"/>
          <p:cNvSpPr txBox="1">
            <a:spLocks noChangeArrowheads="1"/>
          </p:cNvSpPr>
          <p:nvPr/>
        </p:nvSpPr>
        <p:spPr bwMode="auto">
          <a:xfrm>
            <a:off x="3276600" y="4076700"/>
            <a:ext cx="2232025" cy="1465263"/>
          </a:xfrm>
          <a:prstGeom prst="rect">
            <a:avLst/>
          </a:prstGeom>
          <a:solidFill>
            <a:srgbClr val="FFCC00"/>
          </a:solidFill>
          <a:ln w="9525">
            <a:noFill/>
            <a:miter lim="800000"/>
            <a:headEnd/>
            <a:tailEnd/>
          </a:ln>
        </p:spPr>
        <p:txBody>
          <a:bodyPr>
            <a:spAutoFit/>
          </a:bodyPr>
          <a:lstStyle/>
          <a:p>
            <a:pPr>
              <a:spcBef>
                <a:spcPct val="50000"/>
              </a:spcBef>
            </a:pPr>
            <a:r>
              <a:rPr lang="en-US" altLang="ja-JP"/>
              <a:t>Web2.0</a:t>
            </a:r>
            <a:r>
              <a:rPr lang="ja-JP" altLang="en-US"/>
              <a:t>ムーブメントへの積極的なコミットメントと情報発信。ネットエイジ社のメンバーの出版物の例。</a:t>
            </a:r>
          </a:p>
        </p:txBody>
      </p:sp>
      <p:pic>
        <p:nvPicPr>
          <p:cNvPr id="4108" name="Picture 12" descr="nisikawaimpress"/>
          <p:cNvPicPr>
            <a:picLocks noChangeAspect="1" noChangeArrowheads="1"/>
          </p:cNvPicPr>
          <p:nvPr/>
        </p:nvPicPr>
        <p:blipFill>
          <a:blip r:embed="rId11"/>
          <a:srcRect/>
          <a:stretch>
            <a:fillRect/>
          </a:stretch>
        </p:blipFill>
        <p:spPr bwMode="auto">
          <a:xfrm>
            <a:off x="7019925" y="2708275"/>
            <a:ext cx="1908175" cy="1603375"/>
          </a:xfrm>
          <a:prstGeom prst="rect">
            <a:avLst/>
          </a:prstGeom>
          <a:noFill/>
          <a:ln w="9525">
            <a:noFill/>
            <a:miter lim="800000"/>
            <a:headEnd/>
            <a:tailEnd/>
          </a:ln>
        </p:spPr>
      </p:pic>
      <p:pic>
        <p:nvPicPr>
          <p:cNvPr id="4109" name="Picture 13" descr="47hyoshi-s"/>
          <p:cNvPicPr>
            <a:picLocks noChangeAspect="1" noChangeArrowheads="1"/>
          </p:cNvPicPr>
          <p:nvPr/>
        </p:nvPicPr>
        <p:blipFill>
          <a:blip r:embed="rId12"/>
          <a:srcRect/>
          <a:stretch>
            <a:fillRect/>
          </a:stretch>
        </p:blipFill>
        <p:spPr bwMode="auto">
          <a:xfrm>
            <a:off x="4356100" y="5661025"/>
            <a:ext cx="741363" cy="1049338"/>
          </a:xfrm>
          <a:prstGeom prst="rect">
            <a:avLst/>
          </a:prstGeom>
          <a:noFill/>
          <a:ln w="9525">
            <a:noFill/>
            <a:miter lim="800000"/>
            <a:headEnd/>
            <a:tailEnd/>
          </a:ln>
        </p:spPr>
      </p:pic>
      <p:pic>
        <p:nvPicPr>
          <p:cNvPr id="4110" name="Picture 14" descr="4798110205"/>
          <p:cNvPicPr>
            <a:picLocks noChangeAspect="1" noChangeArrowheads="1"/>
          </p:cNvPicPr>
          <p:nvPr/>
        </p:nvPicPr>
        <p:blipFill>
          <a:blip r:embed="rId13"/>
          <a:srcRect/>
          <a:stretch>
            <a:fillRect/>
          </a:stretch>
        </p:blipFill>
        <p:spPr bwMode="auto">
          <a:xfrm>
            <a:off x="3132138" y="55895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ja-JP" smtClean="0"/>
              <a:t>Ⅰ</a:t>
            </a:r>
            <a:r>
              <a:rPr lang="ja-JP" altLang="en-US" smtClean="0"/>
              <a:t>　テレビの視方</a:t>
            </a:r>
          </a:p>
        </p:txBody>
      </p:sp>
      <p:sp>
        <p:nvSpPr>
          <p:cNvPr id="56323" name="Rectangle 3"/>
          <p:cNvSpPr>
            <a:spLocks noGrp="1" noChangeArrowheads="1"/>
          </p:cNvSpPr>
          <p:nvPr>
            <p:ph type="body" idx="1"/>
          </p:nvPr>
        </p:nvSpPr>
        <p:spPr/>
        <p:txBody>
          <a:bodyPr/>
          <a:lstStyle/>
          <a:p>
            <a:pPr eaLnBrk="1" hangingPunct="1"/>
            <a:r>
              <a:rPr lang="ja-JP" altLang="en-US" smtClean="0"/>
              <a:t>なんでも視られる時代に人はなにを視るか</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ja-JP" altLang="en-US" smtClean="0"/>
              <a:t>デジタルの基本要素を考える</a:t>
            </a:r>
          </a:p>
        </p:txBody>
      </p:sp>
      <p:sp>
        <p:nvSpPr>
          <p:cNvPr id="57347" name="Rectangle 3"/>
          <p:cNvSpPr>
            <a:spLocks noGrp="1" noChangeArrowheads="1"/>
          </p:cNvSpPr>
          <p:nvPr>
            <p:ph type="body" idx="1"/>
          </p:nvPr>
        </p:nvSpPr>
        <p:spPr/>
        <p:txBody>
          <a:bodyPr/>
          <a:lstStyle/>
          <a:p>
            <a:pPr eaLnBrk="1" hangingPunct="1"/>
            <a:r>
              <a:rPr lang="ja-JP" altLang="en-US" smtClean="0"/>
              <a:t>メタ</a:t>
            </a:r>
          </a:p>
          <a:p>
            <a:pPr eaLnBrk="1" hangingPunct="1"/>
            <a:endParaRPr lang="ja-JP" altLang="en-US" smtClean="0"/>
          </a:p>
          <a:p>
            <a:pPr eaLnBrk="1" hangingPunct="1"/>
            <a:r>
              <a:rPr lang="ja-JP" altLang="en-US" smtClean="0"/>
              <a:t>ベタ</a:t>
            </a:r>
          </a:p>
          <a:p>
            <a:pPr eaLnBrk="1" hangingPunct="1"/>
            <a:endParaRPr lang="ja-JP" altLang="en-US" smtClean="0"/>
          </a:p>
          <a:p>
            <a:pPr eaLnBrk="1" hangingPunct="1"/>
            <a:r>
              <a:rPr lang="ja-JP" altLang="en-US" smtClean="0"/>
              <a:t>ネタ</a:t>
            </a:r>
          </a:p>
          <a:p>
            <a:pPr eaLnBrk="1" hangingPunct="1"/>
            <a:endParaRPr lang="ja-JP" altLang="en-US" smtClean="0"/>
          </a:p>
          <a:p>
            <a:pPr eaLnBrk="1" hangingPunct="1"/>
            <a:r>
              <a:rPr lang="ja-JP" altLang="en-US" smtClean="0"/>
              <a:t>オタ</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ja-JP" altLang="en-US" smtClean="0"/>
              <a:t>デジタルの基本要素</a:t>
            </a:r>
          </a:p>
        </p:txBody>
      </p:sp>
      <p:sp>
        <p:nvSpPr>
          <p:cNvPr id="58371" name="Rectangle 3"/>
          <p:cNvSpPr>
            <a:spLocks noGrp="1" noChangeArrowheads="1"/>
          </p:cNvSpPr>
          <p:nvPr>
            <p:ph type="body" idx="1"/>
          </p:nvPr>
        </p:nvSpPr>
        <p:spPr/>
        <p:txBody>
          <a:bodyPr/>
          <a:lstStyle/>
          <a:p>
            <a:pPr eaLnBrk="1" hangingPunct="1">
              <a:lnSpc>
                <a:spcPct val="80000"/>
              </a:lnSpc>
            </a:pPr>
            <a:r>
              <a:rPr lang="ja-JP" altLang="en-US" sz="2400" smtClean="0"/>
              <a:t>メタ　＝　情報の階層化</a:t>
            </a:r>
          </a:p>
          <a:p>
            <a:pPr eaLnBrk="1" hangingPunct="1">
              <a:lnSpc>
                <a:spcPct val="80000"/>
              </a:lnSpc>
            </a:pPr>
            <a:endParaRPr lang="ja-JP" altLang="en-US" sz="2400" smtClean="0"/>
          </a:p>
          <a:p>
            <a:pPr eaLnBrk="1" hangingPunct="1">
              <a:lnSpc>
                <a:spcPct val="80000"/>
              </a:lnSpc>
            </a:pPr>
            <a:r>
              <a:rPr lang="ja-JP" altLang="en-US" sz="2400" smtClean="0"/>
              <a:t>ネタ　＝　無限に編集統合</a:t>
            </a:r>
          </a:p>
          <a:p>
            <a:pPr eaLnBrk="1" hangingPunct="1">
              <a:lnSpc>
                <a:spcPct val="80000"/>
              </a:lnSpc>
            </a:pPr>
            <a:endParaRPr lang="ja-JP" altLang="en-US" sz="2400" smtClean="0"/>
          </a:p>
          <a:p>
            <a:pPr eaLnBrk="1" hangingPunct="1">
              <a:lnSpc>
                <a:spcPct val="80000"/>
              </a:lnSpc>
            </a:pPr>
            <a:r>
              <a:rPr lang="ja-JP" altLang="en-US" sz="2400" smtClean="0"/>
              <a:t>ベタ　＝　忠実な再現性</a:t>
            </a:r>
          </a:p>
          <a:p>
            <a:pPr eaLnBrk="1" hangingPunct="1">
              <a:lnSpc>
                <a:spcPct val="80000"/>
              </a:lnSpc>
            </a:pPr>
            <a:endParaRPr lang="ja-JP" altLang="en-US" sz="2400" smtClean="0"/>
          </a:p>
          <a:p>
            <a:pPr eaLnBrk="1" hangingPunct="1">
              <a:lnSpc>
                <a:spcPct val="80000"/>
              </a:lnSpc>
            </a:pPr>
            <a:r>
              <a:rPr lang="ja-JP" altLang="en-US" sz="2400" smtClean="0"/>
              <a:t>オタ　＝　徹底した情報の純度、高い</a:t>
            </a:r>
            <a:r>
              <a:rPr lang="en-US" altLang="ja-JP" sz="2400" smtClean="0"/>
              <a:t>S/N</a:t>
            </a:r>
            <a:r>
              <a:rPr lang="ja-JP" altLang="en-US" sz="2400" smtClean="0"/>
              <a:t>比</a:t>
            </a:r>
          </a:p>
          <a:p>
            <a:pPr eaLnBrk="1" hangingPunct="1">
              <a:lnSpc>
                <a:spcPct val="80000"/>
              </a:lnSpc>
            </a:pPr>
            <a:endParaRPr lang="ja-JP" altLang="en-US" sz="2400" smtClean="0"/>
          </a:p>
          <a:p>
            <a:pPr lvl="1" eaLnBrk="1" hangingPunct="1">
              <a:lnSpc>
                <a:spcPct val="80000"/>
              </a:lnSpc>
            </a:pPr>
            <a:r>
              <a:rPr lang="ja-JP" altLang="en-US" sz="2000" smtClean="0"/>
              <a:t>右辺の部分の出典　「キーワードで見るマルチメディアな風景」 　時事通信社</a:t>
            </a:r>
          </a:p>
          <a:p>
            <a:pPr lvl="1" eaLnBrk="1" hangingPunct="1">
              <a:lnSpc>
                <a:spcPct val="80000"/>
              </a:lnSpc>
            </a:pPr>
            <a:r>
              <a:rPr lang="ja-JP" altLang="en-US" sz="2000" smtClean="0"/>
              <a:t>メタ、ベタ、ネタ、オタは橋本の解釈</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ja-JP" sz="4000" smtClean="0"/>
              <a:t>【</a:t>
            </a:r>
            <a:r>
              <a:rPr lang="ja-JP" altLang="en-US" sz="4000" smtClean="0"/>
              <a:t>メタ</a:t>
            </a:r>
            <a:r>
              <a:rPr lang="en-US" altLang="ja-JP" sz="4000" smtClean="0"/>
              <a:t>】</a:t>
            </a:r>
            <a:r>
              <a:rPr lang="ja-JP" altLang="en-US" sz="4000" smtClean="0"/>
              <a:t>ブログとマスメディアの座標軸</a:t>
            </a:r>
          </a:p>
        </p:txBody>
      </p:sp>
      <p:sp>
        <p:nvSpPr>
          <p:cNvPr id="96259" name="Rectangle 3"/>
          <p:cNvSpPr>
            <a:spLocks noGrp="1" noChangeArrowheads="1"/>
          </p:cNvSpPr>
          <p:nvPr>
            <p:ph type="body" idx="1"/>
          </p:nvPr>
        </p:nvSpPr>
        <p:spPr/>
        <p:txBody>
          <a:bodyPr/>
          <a:lstStyle/>
          <a:p>
            <a:pPr eaLnBrk="1" hangingPunct="1"/>
            <a:r>
              <a:rPr lang="ja-JP" altLang="en-US" sz="2800" smtClean="0"/>
              <a:t>思考実験を２つ</a:t>
            </a:r>
          </a:p>
          <a:p>
            <a:pPr eaLnBrk="1" hangingPunct="1"/>
            <a:r>
              <a:rPr lang="ja-JP" altLang="en-US" sz="2800" smtClean="0"/>
              <a:t>朝日、読売、毎日の記事を入れ替える</a:t>
            </a:r>
          </a:p>
          <a:p>
            <a:pPr lvl="1" eaLnBrk="1" hangingPunct="1"/>
            <a:r>
              <a:rPr lang="ja-JP" altLang="en-US" sz="2400" smtClean="0"/>
              <a:t>ブレという小さな誤差がでる</a:t>
            </a:r>
          </a:p>
          <a:p>
            <a:pPr eaLnBrk="1" hangingPunct="1"/>
            <a:r>
              <a:rPr lang="ja-JP" altLang="en-US" sz="2800" smtClean="0"/>
              <a:t>大新聞にブログの記事を入れてみる</a:t>
            </a:r>
          </a:p>
          <a:p>
            <a:pPr lvl="1" eaLnBrk="1" hangingPunct="1"/>
            <a:r>
              <a:rPr lang="ja-JP" altLang="en-US" sz="2400" smtClean="0"/>
              <a:t>ズレという大きな視差がでる</a:t>
            </a:r>
          </a:p>
          <a:p>
            <a:pPr eaLnBrk="1" hangingPunct="1"/>
            <a:endParaRPr lang="ja-JP" altLang="en-US" sz="2800" smtClean="0"/>
          </a:p>
          <a:p>
            <a:pPr eaLnBrk="1" hangingPunct="1"/>
            <a:r>
              <a:rPr lang="ja-JP" altLang="en-US" sz="2800" smtClean="0"/>
              <a:t>視差が小さい＝平面的にわかる</a:t>
            </a:r>
          </a:p>
          <a:p>
            <a:pPr eaLnBrk="1" hangingPunct="1"/>
            <a:r>
              <a:rPr lang="ja-JP" altLang="en-US" sz="2800" smtClean="0"/>
              <a:t>視差が大きい＝立体的にわかる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 calcmode="lin" valueType="num">
                                      <p:cBhvr additive="base">
                                        <p:cTn id="7" dur="500" fill="hold"/>
                                        <p:tgtEl>
                                          <p:spTgt spid="96259"/>
                                        </p:tgtEl>
                                        <p:attrNameLst>
                                          <p:attrName>ppt_x</p:attrName>
                                        </p:attrNameLst>
                                      </p:cBhvr>
                                      <p:tavLst>
                                        <p:tav tm="0">
                                          <p:val>
                                            <p:strVal val="#ppt_x"/>
                                          </p:val>
                                        </p:tav>
                                        <p:tav tm="100000">
                                          <p:val>
                                            <p:strVal val="#ppt_x"/>
                                          </p:val>
                                        </p:tav>
                                      </p:tavLst>
                                    </p:anim>
                                    <p:anim calcmode="lin" valueType="num">
                                      <p:cBhvr additive="base">
                                        <p:cTn id="8" dur="500" fill="hold"/>
                                        <p:tgtEl>
                                          <p:spTgt spid="96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ja-JP" smtClean="0"/>
              <a:t>【</a:t>
            </a:r>
            <a:r>
              <a:rPr lang="ja-JP" altLang="en-US" smtClean="0"/>
              <a:t>メタ</a:t>
            </a:r>
            <a:r>
              <a:rPr lang="en-US" altLang="ja-JP" smtClean="0"/>
              <a:t>】</a:t>
            </a:r>
            <a:r>
              <a:rPr lang="ja-JP" altLang="en-US" smtClean="0"/>
              <a:t>マスメディアとブログの役割</a:t>
            </a:r>
          </a:p>
        </p:txBody>
      </p:sp>
      <p:sp>
        <p:nvSpPr>
          <p:cNvPr id="98307" name="Rectangle 3"/>
          <p:cNvSpPr>
            <a:spLocks noGrp="1" noChangeArrowheads="1"/>
          </p:cNvSpPr>
          <p:nvPr>
            <p:ph type="body" idx="1"/>
          </p:nvPr>
        </p:nvSpPr>
        <p:spPr/>
        <p:txBody>
          <a:bodyPr/>
          <a:lstStyle/>
          <a:p>
            <a:pPr eaLnBrk="1" hangingPunct="1">
              <a:lnSpc>
                <a:spcPct val="90000"/>
              </a:lnSpc>
            </a:pPr>
            <a:r>
              <a:rPr lang="ja-JP" altLang="en-US" sz="2800" smtClean="0"/>
              <a:t>視差を使って立体視する</a:t>
            </a:r>
            <a:r>
              <a:rPr lang="ja-JP" altLang="en-US" sz="2800" smtClean="0">
                <a:solidFill>
                  <a:srgbClr val="FF0000"/>
                </a:solidFill>
              </a:rPr>
              <a:t>メタ</a:t>
            </a:r>
            <a:r>
              <a:rPr lang="ja-JP" altLang="en-US" sz="2800" smtClean="0"/>
              <a:t>読者の時代</a:t>
            </a:r>
          </a:p>
          <a:p>
            <a:pPr lvl="1" eaLnBrk="1" hangingPunct="1">
              <a:lnSpc>
                <a:spcPct val="90000"/>
              </a:lnSpc>
            </a:pPr>
            <a:r>
              <a:rPr lang="ja-JP" altLang="en-US" sz="2400" smtClean="0"/>
              <a:t>新聞やテレビを見ながら、ブログと２ちゃんねるを読むと、世の中がよくわかるメタな時代（ながら族はメタ種族）</a:t>
            </a:r>
          </a:p>
          <a:p>
            <a:pPr eaLnBrk="1" hangingPunct="1">
              <a:lnSpc>
                <a:spcPct val="90000"/>
              </a:lnSpc>
            </a:pPr>
            <a:r>
              <a:rPr lang="ja-JP" altLang="en-US" sz="2800" smtClean="0"/>
              <a:t>メタ時代の「真正面」としてのマスメディア</a:t>
            </a:r>
          </a:p>
          <a:p>
            <a:pPr lvl="1" eaLnBrk="1" hangingPunct="1">
              <a:lnSpc>
                <a:spcPct val="90000"/>
              </a:lnSpc>
            </a:pPr>
            <a:r>
              <a:rPr lang="ja-JP" altLang="en-US" sz="2400" smtClean="0"/>
              <a:t>「真正面」でブレないことが存在価値</a:t>
            </a:r>
          </a:p>
          <a:p>
            <a:pPr lvl="2" eaLnBrk="1" hangingPunct="1">
              <a:lnSpc>
                <a:spcPct val="90000"/>
              </a:lnSpc>
            </a:pPr>
            <a:r>
              <a:rPr lang="ja-JP" altLang="en-US" sz="2000" smtClean="0"/>
              <a:t>カッコつきの、擬制「中立」、「公正」、「正義」の視点を守る</a:t>
            </a:r>
          </a:p>
          <a:p>
            <a:pPr lvl="2" eaLnBrk="1" hangingPunct="1">
              <a:lnSpc>
                <a:spcPct val="90000"/>
              </a:lnSpc>
            </a:pPr>
            <a:r>
              <a:rPr lang="ja-JP" altLang="en-US" sz="2000" smtClean="0"/>
              <a:t>角度が毎回</a:t>
            </a:r>
            <a:r>
              <a:rPr lang="en-US" altLang="ja-JP" sz="2000" smtClean="0"/>
              <a:t>1</a:t>
            </a:r>
            <a:r>
              <a:rPr lang="ja-JP" altLang="en-US" sz="2000" smtClean="0"/>
              <a:t>度もブレないことがプロジャーナリズム価値</a:t>
            </a:r>
          </a:p>
          <a:p>
            <a:pPr eaLnBrk="1" hangingPunct="1">
              <a:lnSpc>
                <a:spcPct val="90000"/>
              </a:lnSpc>
            </a:pPr>
            <a:r>
              <a:rPr lang="ja-JP" altLang="en-US" sz="2800" smtClean="0"/>
              <a:t>オルタナティブ視点でズレ続けるブログ</a:t>
            </a:r>
          </a:p>
          <a:p>
            <a:pPr lvl="1" eaLnBrk="1" hangingPunct="1">
              <a:lnSpc>
                <a:spcPct val="90000"/>
              </a:lnSpc>
            </a:pPr>
            <a:r>
              <a:rPr lang="ja-JP" altLang="en-US" sz="2400" smtClean="0"/>
              <a:t>（１）無数の「勝手メタ」視点、アマチュアの価値</a:t>
            </a:r>
          </a:p>
          <a:p>
            <a:pPr lvl="1" eaLnBrk="1" hangingPunct="1">
              <a:lnSpc>
                <a:spcPct val="90000"/>
              </a:lnSpc>
            </a:pPr>
            <a:r>
              <a:rPr lang="ja-JP" altLang="en-US" sz="2400" smtClean="0"/>
              <a:t>（２）当事者と専門家というプロの価値</a:t>
            </a:r>
          </a:p>
          <a:p>
            <a:pPr lvl="1" eaLnBrk="1" hangingPunct="1">
              <a:lnSpc>
                <a:spcPct val="90000"/>
              </a:lnSpc>
            </a:pPr>
            <a:r>
              <a:rPr lang="ja-JP" altLang="en-US" sz="2400" smtClean="0"/>
              <a:t>（３）視点の交錯が</a:t>
            </a:r>
            <a:r>
              <a:rPr lang="ja-JP" altLang="en-US" sz="2400" smtClean="0">
                <a:solidFill>
                  <a:srgbClr val="FF0000"/>
                </a:solidFill>
              </a:rPr>
              <a:t>ネタ</a:t>
            </a:r>
            <a:r>
              <a:rPr lang="ja-JP" altLang="en-US" sz="2400" smtClean="0"/>
              <a:t>をうみだす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 calcmode="lin" valueType="num">
                                      <p:cBhvr additive="base">
                                        <p:cTn id="7" dur="500" fill="hold"/>
                                        <p:tgtEl>
                                          <p:spTgt spid="98307"/>
                                        </p:tgtEl>
                                        <p:attrNameLst>
                                          <p:attrName>ppt_x</p:attrName>
                                        </p:attrNameLst>
                                      </p:cBhvr>
                                      <p:tavLst>
                                        <p:tav tm="0">
                                          <p:val>
                                            <p:strVal val="#ppt_x"/>
                                          </p:val>
                                        </p:tav>
                                        <p:tav tm="100000">
                                          <p:val>
                                            <p:strVal val="#ppt_x"/>
                                          </p:val>
                                        </p:tav>
                                      </p:tavLst>
                                    </p:anim>
                                    <p:anim calcmode="lin" valueType="num">
                                      <p:cBhvr additive="base">
                                        <p:cTn id="8" dur="500" fill="hold"/>
                                        <p:tgtEl>
                                          <p:spTgt spid="983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ja-JP" sz="4000" smtClean="0"/>
              <a:t>【</a:t>
            </a:r>
            <a:r>
              <a:rPr lang="ja-JP" altLang="en-US" sz="4000" smtClean="0"/>
              <a:t>ネタ</a:t>
            </a:r>
            <a:r>
              <a:rPr lang="en-US" altLang="ja-JP" sz="4000" smtClean="0"/>
              <a:t>】CGM</a:t>
            </a:r>
            <a:r>
              <a:rPr lang="ja-JP" altLang="en-US" sz="4000" smtClean="0"/>
              <a:t>　コミュニティとコンテンツ</a:t>
            </a:r>
          </a:p>
        </p:txBody>
      </p:sp>
      <p:sp>
        <p:nvSpPr>
          <p:cNvPr id="100355" name="Rectangle 3"/>
          <p:cNvSpPr>
            <a:spLocks noGrp="1" noChangeArrowheads="1"/>
          </p:cNvSpPr>
          <p:nvPr>
            <p:ph type="body" idx="1"/>
          </p:nvPr>
        </p:nvSpPr>
        <p:spPr/>
        <p:txBody>
          <a:bodyPr/>
          <a:lstStyle/>
          <a:p>
            <a:pPr eaLnBrk="1" hangingPunct="1">
              <a:lnSpc>
                <a:spcPct val="90000"/>
              </a:lnSpc>
            </a:pPr>
            <a:r>
              <a:rPr lang="en-US" altLang="ja-JP" sz="2800" smtClean="0"/>
              <a:t>SNS</a:t>
            </a:r>
            <a:r>
              <a:rPr lang="ja-JP" altLang="en-US" sz="2800" smtClean="0"/>
              <a:t>やコミュニティはなぜ楽しいのか</a:t>
            </a:r>
          </a:p>
          <a:p>
            <a:pPr lvl="1" eaLnBrk="1" hangingPunct="1">
              <a:lnSpc>
                <a:spcPct val="90000"/>
              </a:lnSpc>
            </a:pPr>
            <a:r>
              <a:rPr lang="ja-JP" altLang="en-US" sz="2400" smtClean="0"/>
              <a:t>誰もが内輪なら主人公として輝けるから</a:t>
            </a:r>
          </a:p>
          <a:p>
            <a:pPr lvl="1" eaLnBrk="1" hangingPunct="1">
              <a:lnSpc>
                <a:spcPct val="90000"/>
              </a:lnSpc>
            </a:pPr>
            <a:r>
              <a:rPr lang="ja-JP" altLang="en-US" sz="2400" smtClean="0"/>
              <a:t>主人公の数　閉じれば増える、開けば減る法則</a:t>
            </a:r>
          </a:p>
          <a:p>
            <a:pPr lvl="1" eaLnBrk="1" hangingPunct="1">
              <a:lnSpc>
                <a:spcPct val="90000"/>
              </a:lnSpc>
            </a:pPr>
            <a:r>
              <a:rPr lang="ja-JP" altLang="en-US" sz="2400" smtClean="0"/>
              <a:t>“面白さ”という希少性をめぐるランキングの功罪</a:t>
            </a:r>
          </a:p>
          <a:p>
            <a:pPr lvl="2" eaLnBrk="1" hangingPunct="1">
              <a:lnSpc>
                <a:spcPct val="90000"/>
              </a:lnSpc>
            </a:pPr>
            <a:r>
              <a:rPr lang="ja-JP" altLang="en-US" sz="2000" smtClean="0"/>
              <a:t>場にありふれていないことが面白い</a:t>
            </a:r>
          </a:p>
          <a:p>
            <a:pPr eaLnBrk="1" hangingPunct="1">
              <a:lnSpc>
                <a:spcPct val="90000"/>
              </a:lnSpc>
            </a:pPr>
            <a:r>
              <a:rPr lang="en-US" altLang="ja-JP" sz="2800" smtClean="0"/>
              <a:t>Google</a:t>
            </a:r>
            <a:r>
              <a:rPr lang="ja-JP" altLang="en-US" sz="2800" smtClean="0"/>
              <a:t>と</a:t>
            </a:r>
            <a:r>
              <a:rPr lang="en-US" altLang="ja-JP" sz="2800" smtClean="0"/>
              <a:t>Amazon</a:t>
            </a:r>
            <a:r>
              <a:rPr lang="ja-JP" altLang="en-US" sz="2800" smtClean="0"/>
              <a:t>という統合ランキング装置</a:t>
            </a:r>
          </a:p>
          <a:p>
            <a:pPr lvl="1" eaLnBrk="1" hangingPunct="1">
              <a:lnSpc>
                <a:spcPct val="90000"/>
              </a:lnSpc>
            </a:pPr>
            <a:r>
              <a:rPr lang="ja-JP" altLang="en-US" sz="2400" smtClean="0"/>
              <a:t>世界を統一場にする</a:t>
            </a:r>
            <a:r>
              <a:rPr lang="en-US" altLang="ja-JP" sz="2400" smtClean="0"/>
              <a:t>Googlezon</a:t>
            </a:r>
          </a:p>
          <a:p>
            <a:pPr lvl="1" eaLnBrk="1" hangingPunct="1">
              <a:lnSpc>
                <a:spcPct val="90000"/>
              </a:lnSpc>
            </a:pPr>
            <a:r>
              <a:rPr lang="ja-JP" altLang="en-US" sz="2400" smtClean="0"/>
              <a:t>統合ランキングの少数上位に金メダルを与える</a:t>
            </a:r>
          </a:p>
          <a:p>
            <a:pPr lvl="1" eaLnBrk="1" hangingPunct="1">
              <a:lnSpc>
                <a:spcPct val="90000"/>
              </a:lnSpc>
            </a:pPr>
            <a:r>
              <a:rPr lang="ja-JP" altLang="en-US" sz="2400" smtClean="0"/>
              <a:t>表彰の影で疎外されるマジョリティ</a:t>
            </a:r>
          </a:p>
          <a:p>
            <a:pPr lvl="2" eaLnBrk="1" hangingPunct="1">
              <a:lnSpc>
                <a:spcPct val="90000"/>
              </a:lnSpc>
            </a:pPr>
            <a:r>
              <a:rPr lang="ja-JP" altLang="en-US" sz="2000" smtClean="0"/>
              <a:t>一人の英雄を生み出すために</a:t>
            </a:r>
            <a:r>
              <a:rPr lang="en-US" altLang="ja-JP" sz="2000" smtClean="0"/>
              <a:t>10</a:t>
            </a:r>
            <a:r>
              <a:rPr lang="ja-JP" altLang="en-US" sz="2000" smtClean="0"/>
              <a:t>万人の競技者</a:t>
            </a:r>
          </a:p>
          <a:p>
            <a:pPr lvl="1" eaLnBrk="1" hangingPunct="1">
              <a:lnSpc>
                <a:spcPct val="90000"/>
              </a:lnSpc>
            </a:pPr>
            <a:endParaRPr lang="ja-JP" altLang="en-US" sz="2400" smtClean="0"/>
          </a:p>
          <a:p>
            <a:pPr lvl="1" eaLnBrk="1" hangingPunct="1">
              <a:lnSpc>
                <a:spcPct val="90000"/>
              </a:lnSpc>
            </a:pPr>
            <a:endParaRPr lang="en-US" altLang="ja-JP"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anim calcmode="lin" valueType="num">
                                      <p:cBhvr additive="base">
                                        <p:cTn id="7" dur="500" fill="hold"/>
                                        <p:tgtEl>
                                          <p:spTgt spid="100355"/>
                                        </p:tgtEl>
                                        <p:attrNameLst>
                                          <p:attrName>ppt_x</p:attrName>
                                        </p:attrNameLst>
                                      </p:cBhvr>
                                      <p:tavLst>
                                        <p:tav tm="0">
                                          <p:val>
                                            <p:strVal val="#ppt_x"/>
                                          </p:val>
                                        </p:tav>
                                        <p:tav tm="100000">
                                          <p:val>
                                            <p:strVal val="#ppt_x"/>
                                          </p:val>
                                        </p:tav>
                                      </p:tavLst>
                                    </p:anim>
                                    <p:anim calcmode="lin" valueType="num">
                                      <p:cBhvr additive="base">
                                        <p:cTn id="8" dur="500" fill="hold"/>
                                        <p:tgtEl>
                                          <p:spTgt spid="1003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ja-JP" smtClean="0"/>
              <a:t>【</a:t>
            </a:r>
            <a:r>
              <a:rPr lang="ja-JP" altLang="en-US" smtClean="0"/>
              <a:t>ネタ</a:t>
            </a:r>
            <a:r>
              <a:rPr lang="en-US" altLang="ja-JP" smtClean="0"/>
              <a:t>】</a:t>
            </a:r>
            <a:r>
              <a:rPr lang="ja-JP" altLang="en-US" smtClean="0"/>
              <a:t>誰もが主人公のコミュニティ</a:t>
            </a:r>
          </a:p>
        </p:txBody>
      </p:sp>
      <p:sp>
        <p:nvSpPr>
          <p:cNvPr id="102403" name="Rectangle 3"/>
          <p:cNvSpPr>
            <a:spLocks noGrp="1" noChangeArrowheads="1"/>
          </p:cNvSpPr>
          <p:nvPr>
            <p:ph type="body" idx="1"/>
          </p:nvPr>
        </p:nvSpPr>
        <p:spPr/>
        <p:txBody>
          <a:bodyPr/>
          <a:lstStyle/>
          <a:p>
            <a:pPr eaLnBrk="1" hangingPunct="1">
              <a:lnSpc>
                <a:spcPct val="90000"/>
              </a:lnSpc>
            </a:pPr>
            <a:r>
              <a:rPr lang="ja-JP" altLang="en-US" sz="2800" smtClean="0"/>
              <a:t>無数の場に無数の面白さ</a:t>
            </a:r>
          </a:p>
          <a:p>
            <a:pPr eaLnBrk="1" hangingPunct="1">
              <a:lnSpc>
                <a:spcPct val="90000"/>
              </a:lnSpc>
            </a:pPr>
            <a:r>
              <a:rPr lang="ja-JP" altLang="en-US" sz="2800" smtClean="0"/>
              <a:t>内輪ならば語れることの多さ</a:t>
            </a:r>
          </a:p>
          <a:p>
            <a:pPr eaLnBrk="1" hangingPunct="1">
              <a:lnSpc>
                <a:spcPct val="90000"/>
              </a:lnSpc>
            </a:pPr>
            <a:r>
              <a:rPr lang="ja-JP" altLang="en-US" sz="2800" smtClean="0"/>
              <a:t>内輪ならば腹を抱えて笑う、涙する、怒る</a:t>
            </a:r>
          </a:p>
          <a:p>
            <a:pPr eaLnBrk="1" hangingPunct="1">
              <a:lnSpc>
                <a:spcPct val="90000"/>
              </a:lnSpc>
            </a:pPr>
            <a:r>
              <a:rPr lang="ja-JP" altLang="en-US" sz="2800" smtClean="0"/>
              <a:t>コミュニケーションが生成する共感ログ</a:t>
            </a:r>
          </a:p>
          <a:p>
            <a:pPr lvl="1" eaLnBrk="1" hangingPunct="1">
              <a:lnSpc>
                <a:spcPct val="90000"/>
              </a:lnSpc>
            </a:pPr>
            <a:r>
              <a:rPr lang="ja-JP" altLang="en-US" sz="2400" smtClean="0"/>
              <a:t>電車男、今週妻が浮気します、生協の白石さん（後述）</a:t>
            </a:r>
          </a:p>
          <a:p>
            <a:pPr lvl="1" eaLnBrk="1" hangingPunct="1">
              <a:lnSpc>
                <a:spcPct val="90000"/>
              </a:lnSpc>
            </a:pPr>
            <a:r>
              <a:rPr lang="ja-JP" altLang="en-US" sz="2400" smtClean="0"/>
              <a:t>大作家の先生と二人の美人編集者（後述）</a:t>
            </a:r>
          </a:p>
          <a:p>
            <a:pPr lvl="1" eaLnBrk="1" hangingPunct="1">
              <a:lnSpc>
                <a:spcPct val="90000"/>
              </a:lnSpc>
            </a:pPr>
            <a:endParaRPr lang="ja-JP" altLang="en-US" sz="2400" smtClean="0"/>
          </a:p>
          <a:p>
            <a:pPr eaLnBrk="1" hangingPunct="1">
              <a:lnSpc>
                <a:spcPct val="90000"/>
              </a:lnSpc>
            </a:pPr>
            <a:r>
              <a:rPr lang="ja-JP" altLang="en-US" sz="2800" smtClean="0"/>
              <a:t>主人公たちの共感（センス）するネタはコンテンツだ</a:t>
            </a:r>
          </a:p>
          <a:p>
            <a:pPr lvl="1" eaLnBrk="1" hangingPunct="1">
              <a:lnSpc>
                <a:spcPct val="90000"/>
              </a:lnSpc>
            </a:pPr>
            <a:r>
              <a:rPr lang="ja-JP" altLang="en-US" sz="2400" smtClean="0"/>
              <a:t>では、ネタとは何か？</a:t>
            </a:r>
          </a:p>
          <a:p>
            <a:pPr lvl="1" eaLnBrk="1" hangingPunct="1">
              <a:lnSpc>
                <a:spcPct val="90000"/>
              </a:lnSpc>
            </a:pPr>
            <a:r>
              <a:rPr lang="ja-JP" altLang="en-US" sz="2400" smtClean="0"/>
              <a:t>非ネタを</a:t>
            </a:r>
            <a:r>
              <a:rPr lang="ja-JP" altLang="en-US" sz="2400" smtClean="0">
                <a:solidFill>
                  <a:srgbClr val="FF0000"/>
                </a:solidFill>
              </a:rPr>
              <a:t>ベタ</a:t>
            </a:r>
            <a:r>
              <a:rPr lang="ja-JP" altLang="en-US" sz="2400" smtClean="0"/>
              <a:t>と呼ぶ</a:t>
            </a:r>
          </a:p>
          <a:p>
            <a:pPr eaLnBrk="1" hangingPunct="1">
              <a:lnSpc>
                <a:spcPct val="90000"/>
              </a:lnSpc>
            </a:pPr>
            <a:endParaRPr lang="en-US" altLang="ja-JP"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 calcmode="lin" valueType="num">
                                      <p:cBhvr additive="base">
                                        <p:cTn id="7" dur="500" fill="hold"/>
                                        <p:tgtEl>
                                          <p:spTgt spid="102403"/>
                                        </p:tgtEl>
                                        <p:attrNameLst>
                                          <p:attrName>ppt_x</p:attrName>
                                        </p:attrNameLst>
                                      </p:cBhvr>
                                      <p:tavLst>
                                        <p:tav tm="0">
                                          <p:val>
                                            <p:strVal val="#ppt_x"/>
                                          </p:val>
                                        </p:tav>
                                        <p:tav tm="100000">
                                          <p:val>
                                            <p:strVal val="#ppt_x"/>
                                          </p:val>
                                        </p:tav>
                                      </p:tavLst>
                                    </p:anim>
                                    <p:anim calcmode="lin" valueType="num">
                                      <p:cBhvr additive="base">
                                        <p:cTn id="8" dur="500" fill="hold"/>
                                        <p:tgtEl>
                                          <p:spTgt spid="102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ja-JP" smtClean="0"/>
              <a:t>【</a:t>
            </a:r>
            <a:r>
              <a:rPr lang="ja-JP" altLang="en-US" smtClean="0"/>
              <a:t>ベタ</a:t>
            </a:r>
            <a:r>
              <a:rPr lang="en-US" altLang="ja-JP" smtClean="0"/>
              <a:t>】</a:t>
            </a:r>
            <a:r>
              <a:rPr lang="ja-JP" altLang="en-US" smtClean="0"/>
              <a:t>コンテクストとコンテンツ</a:t>
            </a:r>
          </a:p>
        </p:txBody>
      </p:sp>
      <p:sp>
        <p:nvSpPr>
          <p:cNvPr id="63491" name="Rectangle 3"/>
          <p:cNvSpPr>
            <a:spLocks noGrp="1" noChangeArrowheads="1"/>
          </p:cNvSpPr>
          <p:nvPr>
            <p:ph type="body" idx="1"/>
          </p:nvPr>
        </p:nvSpPr>
        <p:spPr/>
        <p:txBody>
          <a:bodyPr/>
          <a:lstStyle/>
          <a:p>
            <a:pPr eaLnBrk="1" hangingPunct="1"/>
            <a:r>
              <a:rPr lang="ja-JP" altLang="en-US" dirty="0" smtClean="0"/>
              <a:t>ネタ＝コンテンツとは何か？</a:t>
            </a:r>
          </a:p>
          <a:p>
            <a:pPr eaLnBrk="1" hangingPunct="1"/>
            <a:endParaRPr lang="ja-JP" altLang="en-US" dirty="0" smtClean="0"/>
          </a:p>
          <a:p>
            <a:pPr eaLnBrk="1" hangingPunct="1"/>
            <a:r>
              <a:rPr lang="ja-JP" altLang="en-US" dirty="0" smtClean="0"/>
              <a:t>メイクドラマ　（コンテクストメイキング）</a:t>
            </a:r>
          </a:p>
          <a:p>
            <a:pPr eaLnBrk="1" hangingPunct="1"/>
            <a:endParaRPr lang="ja-JP" altLang="en-US" dirty="0" smtClean="0"/>
          </a:p>
          <a:p>
            <a:pPr eaLnBrk="1" hangingPunct="1"/>
            <a:endParaRPr lang="ja-JP" altLang="en-US" dirty="0" smtClean="0"/>
          </a:p>
          <a:p>
            <a:pPr eaLnBrk="1" hangingPunct="1"/>
            <a:endParaRPr lang="en-US" altLang="ja-JP"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ja-JP" altLang="en-US" smtClean="0"/>
              <a:t>コンテクストが普通を面白くする</a:t>
            </a:r>
          </a:p>
        </p:txBody>
      </p:sp>
      <p:pic>
        <p:nvPicPr>
          <p:cNvPr id="64515" name="Picture 3" descr="B0009ULBNQ"/>
          <p:cNvPicPr>
            <a:picLocks noChangeAspect="1" noChangeArrowheads="1"/>
          </p:cNvPicPr>
          <p:nvPr/>
        </p:nvPicPr>
        <p:blipFill>
          <a:blip r:embed="rId3"/>
          <a:srcRect/>
          <a:stretch>
            <a:fillRect/>
          </a:stretch>
        </p:blipFill>
        <p:spPr bwMode="auto">
          <a:xfrm>
            <a:off x="107950" y="1412875"/>
            <a:ext cx="3457575" cy="4762500"/>
          </a:xfrm>
          <a:prstGeom prst="rect">
            <a:avLst/>
          </a:prstGeom>
          <a:noFill/>
          <a:ln w="9525">
            <a:noFill/>
            <a:miter lim="800000"/>
            <a:headEnd/>
            <a:tailEnd/>
          </a:ln>
        </p:spPr>
      </p:pic>
      <p:pic>
        <p:nvPicPr>
          <p:cNvPr id="64516" name="Picture 4" descr="4062131676"/>
          <p:cNvPicPr>
            <a:picLocks noGrp="1" noChangeAspect="1" noChangeArrowheads="1"/>
          </p:cNvPicPr>
          <p:nvPr>
            <p:ph sz="half" idx="2"/>
          </p:nvPr>
        </p:nvPicPr>
        <p:blipFill>
          <a:blip r:embed="rId4"/>
          <a:srcRect/>
          <a:stretch>
            <a:fillRect/>
          </a:stretch>
        </p:blipFill>
        <p:spPr>
          <a:xfrm>
            <a:off x="6011863" y="1484313"/>
            <a:ext cx="3059112" cy="4525962"/>
          </a:xfrm>
          <a:noFill/>
        </p:spPr>
      </p:pic>
      <p:pic>
        <p:nvPicPr>
          <p:cNvPr id="64517" name="Picture 5" descr="412003609X"/>
          <p:cNvPicPr>
            <a:picLocks noGrp="1" noChangeAspect="1" noChangeArrowheads="1"/>
          </p:cNvPicPr>
          <p:nvPr>
            <p:ph sz="half" idx="1"/>
          </p:nvPr>
        </p:nvPicPr>
        <p:blipFill>
          <a:blip r:embed="rId5"/>
          <a:srcRect/>
          <a:stretch>
            <a:fillRect/>
          </a:stretch>
        </p:blipFill>
        <p:spPr>
          <a:xfrm>
            <a:off x="3059113" y="1773238"/>
            <a:ext cx="3078162" cy="4525962"/>
          </a:xfrm>
          <a:noFill/>
        </p:spPr>
      </p:pic>
      <p:sp>
        <p:nvSpPr>
          <p:cNvPr id="64518" name="Text Box 6"/>
          <p:cNvSpPr txBox="1">
            <a:spLocks noChangeArrowheads="1"/>
          </p:cNvSpPr>
          <p:nvPr/>
        </p:nvSpPr>
        <p:spPr bwMode="auto">
          <a:xfrm>
            <a:off x="1763713" y="6308725"/>
            <a:ext cx="5080000" cy="366713"/>
          </a:xfrm>
          <a:prstGeom prst="rect">
            <a:avLst/>
          </a:prstGeom>
          <a:noFill/>
          <a:ln w="9525">
            <a:noFill/>
            <a:miter lim="800000"/>
            <a:headEnd/>
            <a:tailEnd/>
          </a:ln>
        </p:spPr>
        <p:txBody>
          <a:bodyPr wrap="none">
            <a:spAutoFit/>
          </a:bodyPr>
          <a:lstStyle/>
          <a:p>
            <a:r>
              <a:rPr lang="ja-JP" altLang="en-US" sz="1800">
                <a:latin typeface="Arial" charset="0"/>
              </a:rPr>
              <a:t>コミュニティや編集者とのインタラクション、共感ログ</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23850" y="260350"/>
            <a:ext cx="8507413" cy="1143000"/>
          </a:xfrm>
        </p:spPr>
        <p:txBody>
          <a:bodyPr>
            <a:normAutofit fontScale="90000"/>
          </a:bodyPr>
          <a:lstStyle/>
          <a:p>
            <a:pPr eaLnBrk="1" hangingPunct="1"/>
            <a:r>
              <a:rPr lang="ja-JP" altLang="en-US" sz="4000" smtClean="0"/>
              <a:t>コンテンツ←コンテクスト←コミュニティ</a:t>
            </a:r>
            <a:br>
              <a:rPr lang="ja-JP" altLang="en-US" sz="4000" smtClean="0"/>
            </a:br>
            <a:r>
              <a:rPr lang="en-US" altLang="ja-JP" sz="4000" smtClean="0"/>
              <a:t>CCC</a:t>
            </a:r>
            <a:r>
              <a:rPr lang="ja-JP" altLang="en-US" sz="4000" smtClean="0"/>
              <a:t>が</a:t>
            </a:r>
            <a:r>
              <a:rPr lang="en-US" altLang="ja-JP" sz="4000" smtClean="0"/>
              <a:t>CGM</a:t>
            </a:r>
            <a:r>
              <a:rPr lang="ja-JP" altLang="en-US" sz="4000" smtClean="0"/>
              <a:t>の生成公式</a:t>
            </a:r>
          </a:p>
        </p:txBody>
      </p:sp>
      <p:sp>
        <p:nvSpPr>
          <p:cNvPr id="108547" name="Rectangle 3"/>
          <p:cNvSpPr>
            <a:spLocks noGrp="1" noChangeArrowheads="1"/>
          </p:cNvSpPr>
          <p:nvPr>
            <p:ph type="body" idx="1"/>
          </p:nvPr>
        </p:nvSpPr>
        <p:spPr/>
        <p:txBody>
          <a:bodyPr/>
          <a:lstStyle/>
          <a:p>
            <a:pPr eaLnBrk="1" hangingPunct="1">
              <a:lnSpc>
                <a:spcPct val="90000"/>
              </a:lnSpc>
            </a:pPr>
            <a:r>
              <a:rPr lang="ja-JP" altLang="en-US" smtClean="0"/>
              <a:t>コミュニティの中でコンテクストが生まれる</a:t>
            </a:r>
          </a:p>
          <a:p>
            <a:pPr lvl="1" eaLnBrk="1" hangingPunct="1">
              <a:lnSpc>
                <a:spcPct val="90000"/>
              </a:lnSpc>
            </a:pPr>
            <a:r>
              <a:rPr lang="ja-JP" altLang="en-US" smtClean="0"/>
              <a:t>地と図、ベタとネタ</a:t>
            </a:r>
          </a:p>
          <a:p>
            <a:pPr lvl="1" eaLnBrk="1" hangingPunct="1">
              <a:lnSpc>
                <a:spcPct val="90000"/>
              </a:lnSpc>
            </a:pPr>
            <a:r>
              <a:rPr lang="ja-JP" altLang="en-US" smtClean="0"/>
              <a:t>コンテクストはベタをネタに変換する</a:t>
            </a:r>
          </a:p>
          <a:p>
            <a:pPr eaLnBrk="1" hangingPunct="1">
              <a:lnSpc>
                <a:spcPct val="90000"/>
              </a:lnSpc>
            </a:pPr>
            <a:r>
              <a:rPr lang="ja-JP" altLang="en-US" smtClean="0"/>
              <a:t>コミュニティはネタ（コンテンツ）の創出システムになる</a:t>
            </a:r>
          </a:p>
          <a:p>
            <a:pPr eaLnBrk="1" hangingPunct="1">
              <a:lnSpc>
                <a:spcPct val="90000"/>
              </a:lnSpc>
            </a:pPr>
            <a:endParaRPr lang="ja-JP" altLang="en-US" smtClean="0"/>
          </a:p>
          <a:p>
            <a:pPr eaLnBrk="1" hangingPunct="1">
              <a:lnSpc>
                <a:spcPct val="90000"/>
              </a:lnSpc>
            </a:pPr>
            <a:r>
              <a:rPr lang="ja-JP" altLang="en-US" smtClean="0"/>
              <a:t>参加者はネタに共感し、燃える、萌える</a:t>
            </a:r>
          </a:p>
          <a:p>
            <a:pPr lvl="1" eaLnBrk="1" hangingPunct="1">
              <a:lnSpc>
                <a:spcPct val="90000"/>
              </a:lnSpc>
            </a:pPr>
            <a:r>
              <a:rPr lang="ja-JP" altLang="en-US" smtClean="0"/>
              <a:t>世界はそれを</a:t>
            </a:r>
            <a:r>
              <a:rPr lang="ja-JP" altLang="en-US" smtClean="0">
                <a:solidFill>
                  <a:srgbClr val="FF0000"/>
                </a:solidFill>
              </a:rPr>
              <a:t>オタ</a:t>
            </a:r>
            <a:r>
              <a:rPr lang="ja-JP" altLang="en-US" smtClean="0"/>
              <a:t>と呼ぶんだぜ</a:t>
            </a:r>
          </a:p>
          <a:p>
            <a:pPr eaLnBrk="1" hangingPunct="1">
              <a:lnSpc>
                <a:spcPct val="90000"/>
              </a:lnSpc>
            </a:pPr>
            <a:endParaRPr lang="en-US" altLang="ja-JP"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 calcmode="lin" valueType="num">
                                      <p:cBhvr additive="base">
                                        <p:cTn id="7" dur="500" fill="hold"/>
                                        <p:tgtEl>
                                          <p:spTgt spid="108547"/>
                                        </p:tgtEl>
                                        <p:attrNameLst>
                                          <p:attrName>ppt_x</p:attrName>
                                        </p:attrNameLst>
                                      </p:cBhvr>
                                      <p:tavLst>
                                        <p:tav tm="0">
                                          <p:val>
                                            <p:strVal val="#ppt_x"/>
                                          </p:val>
                                        </p:tav>
                                        <p:tav tm="100000">
                                          <p:val>
                                            <p:strVal val="#ppt_x"/>
                                          </p:val>
                                        </p:tav>
                                      </p:tavLst>
                                    </p:anim>
                                    <p:anim calcmode="lin" valueType="num">
                                      <p:cBhvr additive="base">
                                        <p:cTn id="8" dur="500" fill="hold"/>
                                        <p:tgtEl>
                                          <p:spTgt spid="1085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ja-JP" altLang="en-US" sz="4000" smtClean="0"/>
              <a:t>マルチメディアのタグ検索エンジン</a:t>
            </a:r>
            <a:br>
              <a:rPr lang="ja-JP" altLang="en-US" sz="4000" smtClean="0"/>
            </a:br>
            <a:r>
              <a:rPr lang="en-US" altLang="ja-JP" sz="4000" smtClean="0"/>
              <a:t>Taggy</a:t>
            </a:r>
            <a:r>
              <a:rPr lang="ja-JP" altLang="en-US" sz="4000" smtClean="0"/>
              <a:t>（タギー社）</a:t>
            </a:r>
          </a:p>
        </p:txBody>
      </p:sp>
      <p:sp>
        <p:nvSpPr>
          <p:cNvPr id="5123" name="Rectangle 3"/>
          <p:cNvSpPr>
            <a:spLocks noGrp="1" noChangeArrowheads="1"/>
          </p:cNvSpPr>
          <p:nvPr>
            <p:ph type="body" sz="half" idx="1"/>
          </p:nvPr>
        </p:nvSpPr>
        <p:spPr/>
        <p:txBody>
          <a:bodyPr/>
          <a:lstStyle/>
          <a:p>
            <a:pPr eaLnBrk="1" hangingPunct="1"/>
            <a:r>
              <a:rPr lang="en-US" altLang="ja-JP" sz="2400" smtClean="0"/>
              <a:t>YouTube</a:t>
            </a:r>
            <a:r>
              <a:rPr lang="ja-JP" altLang="en-US" sz="2400" smtClean="0"/>
              <a:t>の動画</a:t>
            </a:r>
            <a:r>
              <a:rPr lang="en-US" altLang="ja-JP" sz="2400" smtClean="0"/>
              <a:t>,Flickr</a:t>
            </a:r>
            <a:r>
              <a:rPr lang="ja-JP" altLang="en-US" sz="2400" smtClean="0"/>
              <a:t>の写真、はてなブックマークの</a:t>
            </a:r>
            <a:r>
              <a:rPr lang="en-US" altLang="ja-JP" sz="2400" smtClean="0"/>
              <a:t>Web</a:t>
            </a:r>
            <a:r>
              <a:rPr lang="ja-JP" altLang="en-US" sz="2400" smtClean="0"/>
              <a:t>ページ、ポッドキャストなどに付与されたタグを横断検索。</a:t>
            </a:r>
          </a:p>
          <a:p>
            <a:pPr eaLnBrk="1" hangingPunct="1"/>
            <a:r>
              <a:rPr lang="ja-JP" altLang="en-US" sz="2400" smtClean="0"/>
              <a:t>対応サービスは国内、海外の主要</a:t>
            </a:r>
            <a:r>
              <a:rPr lang="en-US" altLang="ja-JP" sz="2400" smtClean="0"/>
              <a:t>20</a:t>
            </a:r>
            <a:r>
              <a:rPr lang="ja-JP" altLang="en-US" sz="2400" smtClean="0"/>
              <a:t>サービス</a:t>
            </a:r>
          </a:p>
          <a:p>
            <a:pPr eaLnBrk="1" hangingPunct="1"/>
            <a:r>
              <a:rPr lang="ja-JP" altLang="en-US" sz="2400" smtClean="0"/>
              <a:t>クリッピングして「マイコレクション」作成可能</a:t>
            </a:r>
          </a:p>
          <a:p>
            <a:pPr eaLnBrk="1" hangingPunct="1"/>
            <a:r>
              <a:rPr lang="ja-JP" altLang="en-US" sz="2400" smtClean="0"/>
              <a:t>類似タグ、連想タグで探索することができる。</a:t>
            </a:r>
          </a:p>
          <a:p>
            <a:pPr eaLnBrk="1" hangingPunct="1"/>
            <a:endParaRPr lang="en-US" altLang="ja-JP" sz="2400" smtClean="0"/>
          </a:p>
        </p:txBody>
      </p:sp>
      <p:pic>
        <p:nvPicPr>
          <p:cNvPr id="5124" name="Picture 4" descr="taggy"/>
          <p:cNvPicPr>
            <a:picLocks noGrp="1" noChangeAspect="1" noChangeArrowheads="1"/>
          </p:cNvPicPr>
          <p:nvPr>
            <p:ph sz="half" idx="2"/>
          </p:nvPr>
        </p:nvPicPr>
        <p:blipFill>
          <a:blip r:embed="rId3"/>
          <a:srcRect/>
          <a:stretch>
            <a:fillRect/>
          </a:stretch>
        </p:blipFill>
        <p:spPr>
          <a:xfrm>
            <a:off x="4427538" y="1557338"/>
            <a:ext cx="4038600" cy="2524125"/>
          </a:xfrm>
          <a:noFill/>
        </p:spPr>
      </p:pic>
      <p:pic>
        <p:nvPicPr>
          <p:cNvPr id="5125" name="Picture 5" descr="taggy02"/>
          <p:cNvPicPr>
            <a:picLocks noChangeAspect="1" noChangeArrowheads="1"/>
          </p:cNvPicPr>
          <p:nvPr/>
        </p:nvPicPr>
        <p:blipFill>
          <a:blip r:embed="rId4"/>
          <a:srcRect/>
          <a:stretch>
            <a:fillRect/>
          </a:stretch>
        </p:blipFill>
        <p:spPr bwMode="auto">
          <a:xfrm>
            <a:off x="4859338" y="3644900"/>
            <a:ext cx="3983037" cy="248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ja-JP" smtClean="0"/>
              <a:t>【</a:t>
            </a:r>
            <a:r>
              <a:rPr lang="ja-JP" altLang="en-US" smtClean="0"/>
              <a:t>オタ</a:t>
            </a:r>
            <a:r>
              <a:rPr lang="en-US" altLang="ja-JP" smtClean="0"/>
              <a:t>】</a:t>
            </a:r>
            <a:r>
              <a:rPr lang="ja-JP" altLang="en-US" smtClean="0"/>
              <a:t>ユビキタスからオタ</a:t>
            </a:r>
            <a:r>
              <a:rPr lang="ja-JP" altLang="en-US" sz="3600" smtClean="0"/>
              <a:t>ｷﾀｰ</a:t>
            </a:r>
            <a:r>
              <a:rPr lang="ja-JP" altLang="en-US" smtClean="0"/>
              <a:t>スへ</a:t>
            </a:r>
          </a:p>
        </p:txBody>
      </p:sp>
      <p:sp>
        <p:nvSpPr>
          <p:cNvPr id="110595" name="Rectangle 3"/>
          <p:cNvSpPr>
            <a:spLocks noGrp="1" noChangeArrowheads="1"/>
          </p:cNvSpPr>
          <p:nvPr>
            <p:ph type="body" idx="1"/>
          </p:nvPr>
        </p:nvSpPr>
        <p:spPr/>
        <p:txBody>
          <a:bodyPr/>
          <a:lstStyle/>
          <a:p>
            <a:pPr eaLnBrk="1" hangingPunct="1">
              <a:lnSpc>
                <a:spcPct val="90000"/>
              </a:lnSpc>
            </a:pPr>
            <a:r>
              <a:rPr lang="ja-JP" altLang="en-US" sz="2800" smtClean="0"/>
              <a:t>萌える無数のコミュニティの偏在</a:t>
            </a:r>
          </a:p>
          <a:p>
            <a:pPr eaLnBrk="1" hangingPunct="1">
              <a:lnSpc>
                <a:spcPct val="90000"/>
              </a:lnSpc>
            </a:pPr>
            <a:r>
              <a:rPr lang="ja-JP" altLang="en-US" sz="2800" smtClean="0"/>
              <a:t>たくさんの主人公からあふれだす関心空間</a:t>
            </a:r>
          </a:p>
          <a:p>
            <a:pPr eaLnBrk="1" hangingPunct="1">
              <a:lnSpc>
                <a:spcPct val="90000"/>
              </a:lnSpc>
            </a:pPr>
            <a:r>
              <a:rPr lang="ja-JP" altLang="en-US" sz="2800" smtClean="0"/>
              <a:t>狭く深いネタを求めるオタたちの群れが求めるソリューション（ロングテールに萌えよ）</a:t>
            </a:r>
          </a:p>
          <a:p>
            <a:pPr eaLnBrk="1" hangingPunct="1">
              <a:lnSpc>
                <a:spcPct val="90000"/>
              </a:lnSpc>
            </a:pPr>
            <a:r>
              <a:rPr lang="en-US" altLang="ja-JP" sz="2800" smtClean="0"/>
              <a:t>Googlezon</a:t>
            </a:r>
            <a:r>
              <a:rPr lang="ja-JP" altLang="en-US" sz="2800" smtClean="0"/>
              <a:t>はベタデータからネタデータを検索しオタに与える装置でもある</a:t>
            </a:r>
          </a:p>
          <a:p>
            <a:pPr eaLnBrk="1" hangingPunct="1">
              <a:lnSpc>
                <a:spcPct val="90000"/>
              </a:lnSpc>
            </a:pPr>
            <a:r>
              <a:rPr lang="ja-JP" altLang="en-US" sz="2800" smtClean="0"/>
              <a:t>そのときオタは叫ぶ　「ｷﾀｰ！」</a:t>
            </a:r>
          </a:p>
          <a:p>
            <a:pPr eaLnBrk="1" hangingPunct="1">
              <a:lnSpc>
                <a:spcPct val="90000"/>
              </a:lnSpc>
            </a:pPr>
            <a:r>
              <a:rPr lang="ja-JP" altLang="en-US" sz="2800" smtClean="0"/>
              <a:t>自分にとっての「キター！感」をいかに豊かに味わえるか。オタ</a:t>
            </a:r>
            <a:r>
              <a:rPr lang="ja-JP" altLang="en-US" sz="2000" smtClean="0"/>
              <a:t>ｷﾀｰ</a:t>
            </a:r>
            <a:r>
              <a:rPr lang="ja-JP" altLang="en-US" sz="2800" smtClean="0"/>
              <a:t>ス時代のリテラシー。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 calcmode="lin" valueType="num">
                                      <p:cBhvr additive="base">
                                        <p:cTn id="7" dur="500" fill="hold"/>
                                        <p:tgtEl>
                                          <p:spTgt spid="110595"/>
                                        </p:tgtEl>
                                        <p:attrNameLst>
                                          <p:attrName>ppt_x</p:attrName>
                                        </p:attrNameLst>
                                      </p:cBhvr>
                                      <p:tavLst>
                                        <p:tav tm="0">
                                          <p:val>
                                            <p:strVal val="#ppt_x"/>
                                          </p:val>
                                        </p:tav>
                                        <p:tav tm="100000">
                                          <p:val>
                                            <p:strVal val="#ppt_x"/>
                                          </p:val>
                                        </p:tav>
                                      </p:tavLst>
                                    </p:anim>
                                    <p:anim calcmode="lin" valueType="num">
                                      <p:cBhvr additive="base">
                                        <p:cTn id="8" dur="500" fill="hold"/>
                                        <p:tgtEl>
                                          <p:spTgt spid="1105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ja-JP" smtClean="0"/>
              <a:t>Ⅱ</a:t>
            </a:r>
            <a:r>
              <a:rPr lang="ja-JP" altLang="en-US" smtClean="0"/>
              <a:t>　テレビの視られ方</a:t>
            </a:r>
          </a:p>
        </p:txBody>
      </p:sp>
      <p:sp>
        <p:nvSpPr>
          <p:cNvPr id="67587" name="Rectangle 3"/>
          <p:cNvSpPr>
            <a:spLocks noGrp="1" noChangeArrowheads="1"/>
          </p:cNvSpPr>
          <p:nvPr>
            <p:ph type="body" idx="1"/>
          </p:nvPr>
        </p:nvSpPr>
        <p:spPr/>
        <p:txBody>
          <a:bodyPr/>
          <a:lstStyle/>
          <a:p>
            <a:pPr eaLnBrk="1" hangingPunct="1"/>
            <a:r>
              <a:rPr lang="ja-JP" altLang="en-US" smtClean="0"/>
              <a:t>なんでも視られる時代に人はどう視るか？</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ja-JP" altLang="en-US" smtClean="0"/>
              <a:t>テレビブログ　</a:t>
            </a:r>
            <a:r>
              <a:rPr lang="en-US" altLang="ja-JP" smtClean="0"/>
              <a:t>DEMO</a:t>
            </a:r>
          </a:p>
        </p:txBody>
      </p:sp>
      <p:pic>
        <p:nvPicPr>
          <p:cNvPr id="68611" name="Picture 3" descr="Image5"/>
          <p:cNvPicPr>
            <a:picLocks noGrp="1" noChangeAspect="1" noChangeArrowheads="1"/>
          </p:cNvPicPr>
          <p:nvPr>
            <p:ph sz="half" idx="1"/>
          </p:nvPr>
        </p:nvPicPr>
        <p:blipFill>
          <a:blip r:embed="rId3"/>
          <a:srcRect/>
          <a:stretch>
            <a:fillRect/>
          </a:stretch>
        </p:blipFill>
        <p:spPr>
          <a:xfrm>
            <a:off x="107950" y="1773238"/>
            <a:ext cx="4608513" cy="3983037"/>
          </a:xfrm>
          <a:noFill/>
        </p:spPr>
      </p:pic>
      <p:pic>
        <p:nvPicPr>
          <p:cNvPr id="68612" name="Picture 4" descr="キャプチャー画像">
            <a:hlinkClick r:id="rId4"/>
          </p:cNvPr>
          <p:cNvPicPr>
            <a:picLocks noChangeAspect="1" noChangeArrowheads="1"/>
          </p:cNvPicPr>
          <p:nvPr/>
        </p:nvPicPr>
        <p:blipFill>
          <a:blip r:embed="rId5"/>
          <a:srcRect/>
          <a:stretch>
            <a:fillRect/>
          </a:stretch>
        </p:blipFill>
        <p:spPr bwMode="auto">
          <a:xfrm>
            <a:off x="4859338" y="1125538"/>
            <a:ext cx="3667125" cy="2438400"/>
          </a:xfrm>
          <a:prstGeom prst="rect">
            <a:avLst/>
          </a:prstGeom>
          <a:noFill/>
          <a:ln w="9525">
            <a:noFill/>
            <a:miter lim="800000"/>
            <a:headEnd/>
            <a:tailEnd/>
          </a:ln>
        </p:spPr>
      </p:pic>
      <p:pic>
        <p:nvPicPr>
          <p:cNvPr id="68613" name="Picture 5" descr="キャプチャー画像">
            <a:hlinkClick r:id="rId6"/>
          </p:cNvPr>
          <p:cNvPicPr>
            <a:picLocks noGrp="1" noChangeAspect="1" noChangeArrowheads="1"/>
          </p:cNvPicPr>
          <p:nvPr>
            <p:ph sz="half" idx="2"/>
          </p:nvPr>
        </p:nvPicPr>
        <p:blipFill>
          <a:blip r:embed="rId7"/>
          <a:srcRect/>
          <a:stretch>
            <a:fillRect/>
          </a:stretch>
        </p:blipFill>
        <p:spPr>
          <a:xfrm>
            <a:off x="4932363" y="3644900"/>
            <a:ext cx="2697162" cy="2957513"/>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ja-JP" altLang="en-US" smtClean="0"/>
              <a:t>番組放映情報が“太っていく”</a:t>
            </a:r>
          </a:p>
        </p:txBody>
      </p:sp>
      <p:sp>
        <p:nvSpPr>
          <p:cNvPr id="69635" name="Rectangle 3"/>
          <p:cNvSpPr>
            <a:spLocks noGrp="1" noChangeArrowheads="1"/>
          </p:cNvSpPr>
          <p:nvPr>
            <p:ph type="body" idx="1"/>
          </p:nvPr>
        </p:nvSpPr>
        <p:spPr/>
        <p:txBody>
          <a:bodyPr/>
          <a:lstStyle/>
          <a:p>
            <a:pPr eaLnBrk="1" hangingPunct="1"/>
            <a:r>
              <a:rPr lang="ja-JP" altLang="en-US" smtClean="0"/>
              <a:t>番組の放映情報に</a:t>
            </a:r>
          </a:p>
          <a:p>
            <a:pPr eaLnBrk="1" hangingPunct="1"/>
            <a:r>
              <a:rPr lang="ja-JP" altLang="en-US" smtClean="0"/>
              <a:t>コミュニティがコメントを書く</a:t>
            </a:r>
          </a:p>
          <a:p>
            <a:pPr eaLnBrk="1" hangingPunct="1"/>
            <a:r>
              <a:rPr lang="ja-JP" altLang="en-US" smtClean="0"/>
              <a:t>コミュニティがトラックバックする</a:t>
            </a:r>
          </a:p>
          <a:p>
            <a:pPr eaLnBrk="1" hangingPunct="1"/>
            <a:r>
              <a:rPr lang="ja-JP" altLang="en-US" smtClean="0"/>
              <a:t>全体を検索することができる</a:t>
            </a:r>
          </a:p>
          <a:p>
            <a:pPr eaLnBrk="1" hangingPunct="1"/>
            <a:endParaRPr lang="ja-JP" altLang="en-US" smtClean="0"/>
          </a:p>
          <a:p>
            <a:pPr eaLnBrk="1" hangingPunct="1"/>
            <a:r>
              <a:rPr lang="ja-JP" altLang="en-US" smtClean="0"/>
              <a:t>ユーザの</a:t>
            </a:r>
            <a:r>
              <a:rPr lang="en-US" altLang="ja-JP" smtClean="0"/>
              <a:t>PC</a:t>
            </a:r>
            <a:r>
              <a:rPr lang="ja-JP" altLang="en-US" smtClean="0"/>
              <a:t>テレビ視聴を便利にする事業をはじめた狙いは？</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ja-JP" smtClean="0"/>
              <a:t>3</a:t>
            </a:r>
            <a:r>
              <a:rPr lang="ja-JP" altLang="en-US" smtClean="0"/>
              <a:t>種類のメタデータ</a:t>
            </a:r>
          </a:p>
        </p:txBody>
      </p:sp>
      <p:sp>
        <p:nvSpPr>
          <p:cNvPr id="70659" name="Text Box 3"/>
          <p:cNvSpPr txBox="1">
            <a:spLocks noChangeArrowheads="1"/>
          </p:cNvSpPr>
          <p:nvPr/>
        </p:nvSpPr>
        <p:spPr bwMode="auto">
          <a:xfrm>
            <a:off x="539750" y="1196975"/>
            <a:ext cx="8208963" cy="1190625"/>
          </a:xfrm>
          <a:prstGeom prst="rect">
            <a:avLst/>
          </a:prstGeom>
          <a:solidFill>
            <a:srgbClr val="FFFF99"/>
          </a:solidFill>
          <a:ln w="9525">
            <a:noFill/>
            <a:miter lim="800000"/>
            <a:headEnd/>
            <a:tailEnd/>
          </a:ln>
        </p:spPr>
        <p:txBody>
          <a:bodyPr>
            <a:spAutoFit/>
          </a:bodyPr>
          <a:lstStyle/>
          <a:p>
            <a:r>
              <a:rPr lang="ja-JP" altLang="en-US" sz="1800">
                <a:latin typeface="Arial" charset="0"/>
              </a:rPr>
              <a:t>幹となるデータ　放送局が提供する放映情報</a:t>
            </a:r>
          </a:p>
          <a:p>
            <a:endParaRPr lang="ja-JP" altLang="en-US" sz="1800">
              <a:latin typeface="Arial" charset="0"/>
            </a:endParaRPr>
          </a:p>
          <a:p>
            <a:r>
              <a:rPr lang="ja-JP" altLang="en-US" sz="1800">
                <a:latin typeface="Arial" charset="0"/>
              </a:rPr>
              <a:t>おもいッきりテレビ </a:t>
            </a:r>
          </a:p>
          <a:p>
            <a:r>
              <a:rPr lang="ja-JP" altLang="en-US" sz="1800">
                <a:latin typeface="Arial" charset="0"/>
              </a:rPr>
              <a:t>日本テレビ     </a:t>
            </a:r>
            <a:r>
              <a:rPr lang="en-US" altLang="ja-JP" sz="1800">
                <a:latin typeface="Arial" charset="0"/>
              </a:rPr>
              <a:t>2005/10/05 12</a:t>
            </a:r>
            <a:r>
              <a:rPr lang="ja-JP" altLang="en-US" sz="1800">
                <a:latin typeface="Arial" charset="0"/>
              </a:rPr>
              <a:t>：</a:t>
            </a:r>
            <a:r>
              <a:rPr lang="en-US" altLang="ja-JP" sz="1800">
                <a:latin typeface="Arial" charset="0"/>
              </a:rPr>
              <a:t>00</a:t>
            </a:r>
            <a:r>
              <a:rPr lang="ja-JP" altLang="en-US" sz="1800">
                <a:latin typeface="Arial" charset="0"/>
              </a:rPr>
              <a:t>～</a:t>
            </a:r>
          </a:p>
        </p:txBody>
      </p:sp>
      <p:sp>
        <p:nvSpPr>
          <p:cNvPr id="70660" name="Text Box 4"/>
          <p:cNvSpPr txBox="1">
            <a:spLocks noChangeArrowheads="1"/>
          </p:cNvSpPr>
          <p:nvPr/>
        </p:nvSpPr>
        <p:spPr bwMode="auto">
          <a:xfrm>
            <a:off x="539750" y="2420938"/>
            <a:ext cx="8208963" cy="2352675"/>
          </a:xfrm>
          <a:prstGeom prst="rect">
            <a:avLst/>
          </a:prstGeom>
          <a:solidFill>
            <a:srgbClr val="FFCC00"/>
          </a:solidFill>
          <a:ln w="9525">
            <a:solidFill>
              <a:schemeClr val="bg1"/>
            </a:solidFill>
            <a:miter lim="800000"/>
            <a:headEnd/>
            <a:tailEnd/>
          </a:ln>
        </p:spPr>
        <p:txBody>
          <a:bodyPr>
            <a:spAutoFit/>
          </a:bodyPr>
          <a:lstStyle/>
          <a:p>
            <a:r>
              <a:rPr lang="ja-JP" altLang="en-US" sz="1800">
                <a:latin typeface="Arial" charset="0"/>
              </a:rPr>
              <a:t>枝となるデータ　視聴したスタッフが手で入力した情報</a:t>
            </a:r>
          </a:p>
          <a:p>
            <a:endParaRPr lang="ja-JP" altLang="en-US" sz="1800">
              <a:latin typeface="Arial" charset="0"/>
            </a:endParaRPr>
          </a:p>
          <a:p>
            <a:r>
              <a:rPr lang="en-US" altLang="ja-JP" sz="1400">
                <a:latin typeface="Arial" charset="0"/>
              </a:rPr>
              <a:t>12:00:00 &lt;</a:t>
            </a:r>
            <a:r>
              <a:rPr lang="ja-JP" altLang="en-US" sz="1400">
                <a:latin typeface="Arial" charset="0"/>
              </a:rPr>
              <a:t>今日のテーマ</a:t>
            </a:r>
            <a:r>
              <a:rPr lang="en-US" altLang="ja-JP" sz="1400">
                <a:latin typeface="Arial" charset="0"/>
              </a:rPr>
              <a:t>&gt;</a:t>
            </a:r>
            <a:r>
              <a:rPr lang="ja-JP" altLang="en-US" sz="1400">
                <a:latin typeface="Arial" charset="0"/>
              </a:rPr>
              <a:t>黒砂糖・上白糖の健康効果を高めて調理に使うコツ</a:t>
            </a:r>
          </a:p>
          <a:p>
            <a:r>
              <a:rPr lang="ja-JP" altLang="en-US" sz="1400">
                <a:latin typeface="Arial" charset="0"/>
              </a:rPr>
              <a:t>コメンテーター</a:t>
            </a:r>
            <a:r>
              <a:rPr lang="en-US" altLang="ja-JP" sz="1400">
                <a:latin typeface="Arial" charset="0"/>
              </a:rPr>
              <a:t>:</a:t>
            </a:r>
            <a:r>
              <a:rPr lang="ja-JP" altLang="en-US" sz="1400">
                <a:latin typeface="Arial" charset="0"/>
              </a:rPr>
              <a:t>元常磐大学教授・農学博士・日高秀昌氏、ゲスト</a:t>
            </a:r>
            <a:r>
              <a:rPr lang="en-US" altLang="ja-JP" sz="1400">
                <a:latin typeface="Arial" charset="0"/>
              </a:rPr>
              <a:t>:</a:t>
            </a:r>
            <a:r>
              <a:rPr lang="ja-JP" altLang="en-US" sz="1400">
                <a:latin typeface="Arial" charset="0"/>
              </a:rPr>
              <a:t>黒沢年雄・九重佑三子・大沢逸美・松崎しげる。黒砂糖・サトウキビ・砂糖大根・上白糖を紹介。主婦</a:t>
            </a:r>
            <a:r>
              <a:rPr lang="en-US" altLang="ja-JP" sz="1400">
                <a:latin typeface="Arial" charset="0"/>
              </a:rPr>
              <a:t>100</a:t>
            </a:r>
            <a:r>
              <a:rPr lang="ja-JP" altLang="en-US" sz="1400">
                <a:latin typeface="Arial" charset="0"/>
              </a:rPr>
              <a:t>人に聞いたアンケート調査で、甘いものが好きだけど砂糖は控えているという人は</a:t>
            </a:r>
            <a:r>
              <a:rPr lang="en-US" altLang="ja-JP" sz="1400">
                <a:latin typeface="Arial" charset="0"/>
              </a:rPr>
              <a:t>73</a:t>
            </a:r>
            <a:r>
              <a:rPr lang="ja-JP" altLang="en-US" sz="1400">
                <a:latin typeface="Arial" charset="0"/>
              </a:rPr>
              <a:t>人、その理由は太るから・血糖値が上がるから・血管がボロボロになるから。砂糖を多めに摂っても肥満の心配はなく、さらにストレスによる脳細胞の破壊を抑え認知症予防に働くことがわかった。砂糖には肥満予防・脳細胞強化の効果があり、さらに黒砂糖には血圧安定・糖尿病予防、上白糖には肝臓強化・腎臓強化・感染症予防の効果がある。黒砂糖にはミネラル・ビタミンが含まれ、上白糖にはブドウ糖・果糖が多く含まれる</a:t>
            </a:r>
          </a:p>
        </p:txBody>
      </p:sp>
      <p:sp>
        <p:nvSpPr>
          <p:cNvPr id="70661" name="Text Box 5"/>
          <p:cNvSpPr txBox="1">
            <a:spLocks noChangeArrowheads="1"/>
          </p:cNvSpPr>
          <p:nvPr/>
        </p:nvSpPr>
        <p:spPr bwMode="auto">
          <a:xfrm>
            <a:off x="539750" y="4797425"/>
            <a:ext cx="8208963" cy="1465263"/>
          </a:xfrm>
          <a:prstGeom prst="rect">
            <a:avLst/>
          </a:prstGeom>
          <a:solidFill>
            <a:srgbClr val="FF6600"/>
          </a:solidFill>
          <a:ln w="9525">
            <a:noFill/>
            <a:miter lim="800000"/>
            <a:headEnd/>
            <a:tailEnd/>
          </a:ln>
        </p:spPr>
        <p:txBody>
          <a:bodyPr>
            <a:spAutoFit/>
          </a:bodyPr>
          <a:lstStyle/>
          <a:p>
            <a:r>
              <a:rPr lang="ja-JP" altLang="en-US" sz="1800">
                <a:latin typeface="Arial" charset="0"/>
              </a:rPr>
              <a:t>花となるデータ　視聴者・消費者であるブロガーが書いた情報</a:t>
            </a:r>
          </a:p>
          <a:p>
            <a:endParaRPr lang="ja-JP" altLang="en-US" sz="1800">
              <a:latin typeface="Arial" charset="0"/>
            </a:endParaRPr>
          </a:p>
          <a:p>
            <a:r>
              <a:rPr lang="ja-JP" altLang="en-US" sz="1800">
                <a:latin typeface="Arial" charset="0"/>
              </a:rPr>
              <a:t>みのもんたの番組でやっていた「ゴボウの黒砂糖漬け」。早速、作ってみました。ゴボウには新鮮なものをと思って、近所のスーパー○○の△△産のゴボウを使ってみたところ、大成功。味もおいしくて、お弁当に入れたら、こどもも気に入ってくれました。</a:t>
            </a:r>
          </a:p>
        </p:txBody>
      </p:sp>
      <p:sp>
        <p:nvSpPr>
          <p:cNvPr id="70662" name="AutoShape 6"/>
          <p:cNvSpPr>
            <a:spLocks noChangeArrowheads="1"/>
          </p:cNvSpPr>
          <p:nvPr/>
        </p:nvSpPr>
        <p:spPr bwMode="auto">
          <a:xfrm>
            <a:off x="107950" y="3933825"/>
            <a:ext cx="466725" cy="1503363"/>
          </a:xfrm>
          <a:prstGeom prst="curvedRightArrow">
            <a:avLst>
              <a:gd name="adj1" fmla="val 64422"/>
              <a:gd name="adj2" fmla="val 128844"/>
              <a:gd name="adj3" fmla="val 33333"/>
            </a:avLst>
          </a:prstGeom>
          <a:solidFill>
            <a:schemeClr val="accent1"/>
          </a:solidFill>
          <a:ln w="9525">
            <a:solidFill>
              <a:schemeClr val="tx1"/>
            </a:solidFill>
            <a:miter lim="800000"/>
            <a:headEnd/>
            <a:tailEnd/>
          </a:ln>
        </p:spPr>
        <p:txBody>
          <a:bodyPr wrap="none" anchor="ctr"/>
          <a:lstStyle/>
          <a:p>
            <a:endParaRPr lang="ja-JP" altLang="en-US"/>
          </a:p>
        </p:txBody>
      </p:sp>
      <p:sp>
        <p:nvSpPr>
          <p:cNvPr id="70663" name="AutoShape 7"/>
          <p:cNvSpPr>
            <a:spLocks noChangeArrowheads="1"/>
          </p:cNvSpPr>
          <p:nvPr/>
        </p:nvSpPr>
        <p:spPr bwMode="auto">
          <a:xfrm>
            <a:off x="107950" y="1773238"/>
            <a:ext cx="466725" cy="1503362"/>
          </a:xfrm>
          <a:prstGeom prst="curvedRightArrow">
            <a:avLst>
              <a:gd name="adj1" fmla="val 64422"/>
              <a:gd name="adj2" fmla="val 128843"/>
              <a:gd name="adj3" fmla="val 33333"/>
            </a:avLst>
          </a:prstGeom>
          <a:solidFill>
            <a:schemeClr val="accent1"/>
          </a:solidFill>
          <a:ln w="9525">
            <a:solidFill>
              <a:schemeClr val="tx1"/>
            </a:solidFill>
            <a:miter lim="800000"/>
            <a:headEnd/>
            <a:tailEnd/>
          </a:ln>
        </p:spPr>
        <p:txBody>
          <a:bodyPr wrap="none" anchor="ctr"/>
          <a:lstStyle/>
          <a:p>
            <a:endParaRPr lang="ja-JP" altLang="en-US"/>
          </a:p>
        </p:txBody>
      </p:sp>
      <p:sp>
        <p:nvSpPr>
          <p:cNvPr id="70664" name="Rectangle 8"/>
          <p:cNvSpPr>
            <a:spLocks noChangeArrowheads="1"/>
          </p:cNvSpPr>
          <p:nvPr/>
        </p:nvSpPr>
        <p:spPr bwMode="auto">
          <a:xfrm>
            <a:off x="6804025" y="1341438"/>
            <a:ext cx="1944688" cy="287337"/>
          </a:xfrm>
          <a:prstGeom prst="rect">
            <a:avLst/>
          </a:prstGeom>
          <a:solidFill>
            <a:schemeClr val="accent1"/>
          </a:solidFill>
          <a:ln w="9525">
            <a:solidFill>
              <a:schemeClr val="tx1"/>
            </a:solidFill>
            <a:miter lim="800000"/>
            <a:headEnd/>
            <a:tailEnd/>
          </a:ln>
        </p:spPr>
        <p:txBody>
          <a:bodyPr wrap="none" anchor="ctr"/>
          <a:lstStyle/>
          <a:p>
            <a:pPr algn="ctr"/>
            <a:r>
              <a:rPr lang="ja-JP" altLang="en-US" sz="1800">
                <a:latin typeface="Arial" charset="0"/>
              </a:rPr>
              <a:t>ストリクト・コア</a:t>
            </a:r>
          </a:p>
        </p:txBody>
      </p:sp>
      <p:sp>
        <p:nvSpPr>
          <p:cNvPr id="70665" name="Rectangle 9"/>
          <p:cNvSpPr>
            <a:spLocks noChangeArrowheads="1"/>
          </p:cNvSpPr>
          <p:nvPr/>
        </p:nvSpPr>
        <p:spPr bwMode="auto">
          <a:xfrm>
            <a:off x="6804025" y="2492375"/>
            <a:ext cx="1944688" cy="287338"/>
          </a:xfrm>
          <a:prstGeom prst="rect">
            <a:avLst/>
          </a:prstGeom>
          <a:solidFill>
            <a:schemeClr val="accent1"/>
          </a:solidFill>
          <a:ln w="9525">
            <a:solidFill>
              <a:schemeClr val="tx1"/>
            </a:solidFill>
            <a:miter lim="800000"/>
            <a:headEnd/>
            <a:tailEnd/>
          </a:ln>
        </p:spPr>
        <p:txBody>
          <a:bodyPr wrap="none" anchor="ctr"/>
          <a:lstStyle/>
          <a:p>
            <a:pPr algn="ctr"/>
            <a:r>
              <a:rPr lang="ja-JP" altLang="en-US" sz="1800">
                <a:latin typeface="Arial" charset="0"/>
              </a:rPr>
              <a:t>ミドル・ブランチ</a:t>
            </a:r>
          </a:p>
        </p:txBody>
      </p:sp>
      <p:sp>
        <p:nvSpPr>
          <p:cNvPr id="70666" name="Rectangle 10"/>
          <p:cNvSpPr>
            <a:spLocks noChangeArrowheads="1"/>
          </p:cNvSpPr>
          <p:nvPr/>
        </p:nvSpPr>
        <p:spPr bwMode="auto">
          <a:xfrm>
            <a:off x="6804025" y="4868863"/>
            <a:ext cx="1944688" cy="287337"/>
          </a:xfrm>
          <a:prstGeom prst="rect">
            <a:avLst/>
          </a:prstGeom>
          <a:solidFill>
            <a:schemeClr val="accent1"/>
          </a:solidFill>
          <a:ln w="9525">
            <a:solidFill>
              <a:schemeClr val="tx1"/>
            </a:solidFill>
            <a:miter lim="800000"/>
            <a:headEnd/>
            <a:tailEnd/>
          </a:ln>
        </p:spPr>
        <p:txBody>
          <a:bodyPr wrap="none" anchor="ctr"/>
          <a:lstStyle/>
          <a:p>
            <a:pPr algn="ctr"/>
            <a:r>
              <a:rPr lang="ja-JP" altLang="en-US" sz="1800">
                <a:latin typeface="Arial" charset="0"/>
              </a:rPr>
              <a:t>マッシブ・ラフ</a:t>
            </a:r>
          </a:p>
        </p:txBody>
      </p:sp>
      <p:sp>
        <p:nvSpPr>
          <p:cNvPr id="70667" name="Text Box 11"/>
          <p:cNvSpPr txBox="1">
            <a:spLocks noChangeArrowheads="1"/>
          </p:cNvSpPr>
          <p:nvPr/>
        </p:nvSpPr>
        <p:spPr bwMode="auto">
          <a:xfrm>
            <a:off x="1958975" y="6329363"/>
            <a:ext cx="4937125" cy="366712"/>
          </a:xfrm>
          <a:prstGeom prst="rect">
            <a:avLst/>
          </a:prstGeom>
          <a:noFill/>
          <a:ln w="9525">
            <a:noFill/>
            <a:miter lim="800000"/>
            <a:headEnd/>
            <a:tailEnd/>
          </a:ln>
        </p:spPr>
        <p:txBody>
          <a:bodyPr wrap="none">
            <a:spAutoFit/>
          </a:bodyPr>
          <a:lstStyle/>
          <a:p>
            <a:r>
              <a:rPr lang="en-US" altLang="ja-JP" sz="1800">
                <a:latin typeface="Arial" charset="0"/>
              </a:rPr>
              <a:t>Q</a:t>
            </a:r>
            <a:r>
              <a:rPr lang="ja-JP" altLang="en-US" sz="1800">
                <a:latin typeface="Arial" charset="0"/>
              </a:rPr>
              <a:t>　モノを買いたくなるのはどのデータでしょうか？</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ja-JP" altLang="en-US" smtClean="0"/>
              <a:t>ニュースの場合</a:t>
            </a:r>
          </a:p>
        </p:txBody>
      </p:sp>
      <p:sp>
        <p:nvSpPr>
          <p:cNvPr id="71683" name="Rectangle 3"/>
          <p:cNvSpPr>
            <a:spLocks noGrp="1" noChangeArrowheads="1"/>
          </p:cNvSpPr>
          <p:nvPr>
            <p:ph type="body" idx="1"/>
          </p:nvPr>
        </p:nvSpPr>
        <p:spPr/>
        <p:txBody>
          <a:bodyPr/>
          <a:lstStyle/>
          <a:p>
            <a:pPr eaLnBrk="1" hangingPunct="1"/>
            <a:r>
              <a:rPr lang="ja-JP" altLang="en-US" smtClean="0"/>
              <a:t>幹　マスメディアのニュースソース</a:t>
            </a:r>
          </a:p>
          <a:p>
            <a:pPr eaLnBrk="1" hangingPunct="1"/>
            <a:r>
              <a:rPr lang="ja-JP" altLang="en-US" smtClean="0"/>
              <a:t>枝　専門家、当事者の評論</a:t>
            </a:r>
          </a:p>
          <a:p>
            <a:pPr eaLnBrk="1" hangingPunct="1"/>
            <a:r>
              <a:rPr lang="ja-JP" altLang="en-US" smtClean="0"/>
              <a:t>花　一般読者の意見</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ja-JP" altLang="en-US" smtClean="0"/>
              <a:t>商品情報の場合</a:t>
            </a:r>
          </a:p>
        </p:txBody>
      </p:sp>
      <p:sp>
        <p:nvSpPr>
          <p:cNvPr id="72707" name="Rectangle 3"/>
          <p:cNvSpPr>
            <a:spLocks noGrp="1" noChangeArrowheads="1"/>
          </p:cNvSpPr>
          <p:nvPr>
            <p:ph type="body" idx="1"/>
          </p:nvPr>
        </p:nvSpPr>
        <p:spPr/>
        <p:txBody>
          <a:bodyPr/>
          <a:lstStyle/>
          <a:p>
            <a:pPr eaLnBrk="1" hangingPunct="1"/>
            <a:r>
              <a:rPr lang="ja-JP" altLang="en-US" smtClean="0"/>
              <a:t>幹　メーカー・小売の商品カタログ</a:t>
            </a:r>
          </a:p>
          <a:p>
            <a:pPr eaLnBrk="1" hangingPunct="1"/>
            <a:r>
              <a:rPr lang="ja-JP" altLang="en-US" smtClean="0"/>
              <a:t>枝　専門家、アーリーアダプターの評価</a:t>
            </a:r>
          </a:p>
          <a:p>
            <a:pPr eaLnBrk="1" hangingPunct="1"/>
            <a:r>
              <a:rPr lang="ja-JP" altLang="en-US" smtClean="0"/>
              <a:t>花　一般エンドユーザの体験談</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MCj01994670000[1]"/>
          <p:cNvPicPr>
            <a:picLocks noGrp="1" noChangeAspect="1" noChangeArrowheads="1"/>
          </p:cNvPicPr>
          <p:nvPr>
            <p:ph/>
          </p:nvPr>
        </p:nvPicPr>
        <p:blipFill>
          <a:blip r:embed="rId3"/>
          <a:srcRect/>
          <a:stretch>
            <a:fillRect/>
          </a:stretch>
        </p:blipFill>
        <p:spPr>
          <a:xfrm>
            <a:off x="3132138" y="1341438"/>
            <a:ext cx="3203575" cy="4957762"/>
          </a:xfrm>
        </p:spPr>
      </p:pic>
      <p:sp>
        <p:nvSpPr>
          <p:cNvPr id="73731" name="AutoShape 3"/>
          <p:cNvSpPr>
            <a:spLocks noChangeArrowheads="1"/>
          </p:cNvSpPr>
          <p:nvPr/>
        </p:nvSpPr>
        <p:spPr bwMode="auto">
          <a:xfrm>
            <a:off x="3995738" y="1341438"/>
            <a:ext cx="288925" cy="288925"/>
          </a:xfrm>
          <a:prstGeom prst="octagon">
            <a:avLst>
              <a:gd name="adj" fmla="val 29287"/>
            </a:avLst>
          </a:prstGeom>
          <a:solidFill>
            <a:srgbClr val="FF00FF"/>
          </a:solidFill>
          <a:ln w="9525">
            <a:solidFill>
              <a:schemeClr val="tx1"/>
            </a:solidFill>
            <a:miter lim="800000"/>
            <a:headEnd/>
            <a:tailEnd/>
          </a:ln>
        </p:spPr>
        <p:txBody>
          <a:bodyPr wrap="none" anchor="ctr"/>
          <a:lstStyle/>
          <a:p>
            <a:endParaRPr lang="ja-JP" altLang="en-US"/>
          </a:p>
        </p:txBody>
      </p:sp>
      <p:sp>
        <p:nvSpPr>
          <p:cNvPr id="73732" name="AutoShape 4"/>
          <p:cNvSpPr>
            <a:spLocks noChangeArrowheads="1"/>
          </p:cNvSpPr>
          <p:nvPr/>
        </p:nvSpPr>
        <p:spPr bwMode="auto">
          <a:xfrm>
            <a:off x="3851275" y="2133600"/>
            <a:ext cx="288925" cy="288925"/>
          </a:xfrm>
          <a:prstGeom prst="octagon">
            <a:avLst>
              <a:gd name="adj" fmla="val 29287"/>
            </a:avLst>
          </a:prstGeom>
          <a:solidFill>
            <a:srgbClr val="FF00FF"/>
          </a:solidFill>
          <a:ln w="9525">
            <a:solidFill>
              <a:schemeClr val="tx1"/>
            </a:solidFill>
            <a:miter lim="800000"/>
            <a:headEnd/>
            <a:tailEnd/>
          </a:ln>
        </p:spPr>
        <p:txBody>
          <a:bodyPr wrap="none" anchor="ctr"/>
          <a:lstStyle/>
          <a:p>
            <a:endParaRPr lang="ja-JP" altLang="en-US"/>
          </a:p>
        </p:txBody>
      </p:sp>
      <p:sp>
        <p:nvSpPr>
          <p:cNvPr id="73733" name="AutoShape 5"/>
          <p:cNvSpPr>
            <a:spLocks noChangeArrowheads="1"/>
          </p:cNvSpPr>
          <p:nvPr/>
        </p:nvSpPr>
        <p:spPr bwMode="auto">
          <a:xfrm>
            <a:off x="5364163" y="2349500"/>
            <a:ext cx="288925" cy="288925"/>
          </a:xfrm>
          <a:prstGeom prst="octagon">
            <a:avLst>
              <a:gd name="adj" fmla="val 29287"/>
            </a:avLst>
          </a:prstGeom>
          <a:solidFill>
            <a:srgbClr val="FF00FF"/>
          </a:solidFill>
          <a:ln w="9525">
            <a:solidFill>
              <a:schemeClr val="tx1"/>
            </a:solidFill>
            <a:miter lim="800000"/>
            <a:headEnd/>
            <a:tailEnd/>
          </a:ln>
        </p:spPr>
        <p:txBody>
          <a:bodyPr wrap="none" anchor="ctr"/>
          <a:lstStyle/>
          <a:p>
            <a:endParaRPr lang="ja-JP" altLang="en-US"/>
          </a:p>
        </p:txBody>
      </p:sp>
      <p:sp>
        <p:nvSpPr>
          <p:cNvPr id="73734" name="AutoShape 6"/>
          <p:cNvSpPr>
            <a:spLocks noChangeArrowheads="1"/>
          </p:cNvSpPr>
          <p:nvPr/>
        </p:nvSpPr>
        <p:spPr bwMode="auto">
          <a:xfrm>
            <a:off x="5435600" y="2854325"/>
            <a:ext cx="288925" cy="288925"/>
          </a:xfrm>
          <a:prstGeom prst="octagon">
            <a:avLst>
              <a:gd name="adj" fmla="val 29287"/>
            </a:avLst>
          </a:prstGeom>
          <a:solidFill>
            <a:srgbClr val="FF00FF"/>
          </a:solidFill>
          <a:ln w="9525">
            <a:solidFill>
              <a:schemeClr val="tx1"/>
            </a:solidFill>
            <a:miter lim="800000"/>
            <a:headEnd/>
            <a:tailEnd/>
          </a:ln>
        </p:spPr>
        <p:txBody>
          <a:bodyPr wrap="none" anchor="ctr"/>
          <a:lstStyle/>
          <a:p>
            <a:endParaRPr lang="ja-JP" altLang="en-US"/>
          </a:p>
        </p:txBody>
      </p:sp>
      <p:sp>
        <p:nvSpPr>
          <p:cNvPr id="73735" name="AutoShape 7"/>
          <p:cNvSpPr>
            <a:spLocks noChangeArrowheads="1"/>
          </p:cNvSpPr>
          <p:nvPr/>
        </p:nvSpPr>
        <p:spPr bwMode="auto">
          <a:xfrm>
            <a:off x="3276600" y="3646488"/>
            <a:ext cx="288925" cy="288925"/>
          </a:xfrm>
          <a:prstGeom prst="octagon">
            <a:avLst>
              <a:gd name="adj" fmla="val 29287"/>
            </a:avLst>
          </a:prstGeom>
          <a:solidFill>
            <a:srgbClr val="FF00FF"/>
          </a:solidFill>
          <a:ln w="9525">
            <a:solidFill>
              <a:schemeClr val="tx1"/>
            </a:solidFill>
            <a:miter lim="800000"/>
            <a:headEnd/>
            <a:tailEnd/>
          </a:ln>
        </p:spPr>
        <p:txBody>
          <a:bodyPr wrap="none" anchor="ctr"/>
          <a:lstStyle/>
          <a:p>
            <a:endParaRPr lang="ja-JP" altLang="en-US"/>
          </a:p>
        </p:txBody>
      </p:sp>
      <p:sp>
        <p:nvSpPr>
          <p:cNvPr id="73736" name="AutoShape 8"/>
          <p:cNvSpPr>
            <a:spLocks noChangeArrowheads="1"/>
          </p:cNvSpPr>
          <p:nvPr/>
        </p:nvSpPr>
        <p:spPr bwMode="auto">
          <a:xfrm>
            <a:off x="3635375" y="2493963"/>
            <a:ext cx="288925" cy="288925"/>
          </a:xfrm>
          <a:prstGeom prst="octagon">
            <a:avLst>
              <a:gd name="adj" fmla="val 29287"/>
            </a:avLst>
          </a:prstGeom>
          <a:solidFill>
            <a:srgbClr val="FF00FF"/>
          </a:solidFill>
          <a:ln w="9525">
            <a:solidFill>
              <a:schemeClr val="tx1"/>
            </a:solidFill>
            <a:miter lim="800000"/>
            <a:headEnd/>
            <a:tailEnd/>
          </a:ln>
        </p:spPr>
        <p:txBody>
          <a:bodyPr wrap="none" anchor="ctr"/>
          <a:lstStyle/>
          <a:p>
            <a:endParaRPr lang="ja-JP" altLang="en-US"/>
          </a:p>
        </p:txBody>
      </p:sp>
      <p:sp>
        <p:nvSpPr>
          <p:cNvPr id="73737" name="AutoShape 9"/>
          <p:cNvSpPr>
            <a:spLocks noChangeArrowheads="1"/>
          </p:cNvSpPr>
          <p:nvPr/>
        </p:nvSpPr>
        <p:spPr bwMode="auto">
          <a:xfrm>
            <a:off x="5435600" y="3717925"/>
            <a:ext cx="288925" cy="288925"/>
          </a:xfrm>
          <a:prstGeom prst="octagon">
            <a:avLst>
              <a:gd name="adj" fmla="val 29287"/>
            </a:avLst>
          </a:prstGeom>
          <a:solidFill>
            <a:srgbClr val="FF00FF"/>
          </a:solidFill>
          <a:ln w="9525">
            <a:solidFill>
              <a:schemeClr val="tx1"/>
            </a:solidFill>
            <a:miter lim="800000"/>
            <a:headEnd/>
            <a:tailEnd/>
          </a:ln>
        </p:spPr>
        <p:txBody>
          <a:bodyPr wrap="none" anchor="ctr"/>
          <a:lstStyle/>
          <a:p>
            <a:endParaRPr lang="ja-JP" altLang="en-US"/>
          </a:p>
        </p:txBody>
      </p:sp>
      <p:sp>
        <p:nvSpPr>
          <p:cNvPr id="73738" name="AutoShape 10"/>
          <p:cNvSpPr>
            <a:spLocks noChangeArrowheads="1"/>
          </p:cNvSpPr>
          <p:nvPr/>
        </p:nvSpPr>
        <p:spPr bwMode="auto">
          <a:xfrm>
            <a:off x="3419475" y="2925763"/>
            <a:ext cx="288925" cy="288925"/>
          </a:xfrm>
          <a:prstGeom prst="octagon">
            <a:avLst>
              <a:gd name="adj" fmla="val 29287"/>
            </a:avLst>
          </a:prstGeom>
          <a:solidFill>
            <a:srgbClr val="FF00FF"/>
          </a:solidFill>
          <a:ln w="9525">
            <a:solidFill>
              <a:schemeClr val="tx1"/>
            </a:solidFill>
            <a:miter lim="800000"/>
            <a:headEnd/>
            <a:tailEnd/>
          </a:ln>
        </p:spPr>
        <p:txBody>
          <a:bodyPr wrap="none" anchor="ctr"/>
          <a:lstStyle/>
          <a:p>
            <a:endParaRPr lang="ja-JP" altLang="en-US"/>
          </a:p>
        </p:txBody>
      </p:sp>
      <p:sp>
        <p:nvSpPr>
          <p:cNvPr id="73739" name="AutoShape 11"/>
          <p:cNvSpPr>
            <a:spLocks noChangeArrowheads="1"/>
          </p:cNvSpPr>
          <p:nvPr/>
        </p:nvSpPr>
        <p:spPr bwMode="auto">
          <a:xfrm>
            <a:off x="3922713" y="3284538"/>
            <a:ext cx="288925" cy="288925"/>
          </a:xfrm>
          <a:prstGeom prst="octagon">
            <a:avLst>
              <a:gd name="adj" fmla="val 29287"/>
            </a:avLst>
          </a:prstGeom>
          <a:solidFill>
            <a:srgbClr val="FF00FF"/>
          </a:solidFill>
          <a:ln w="9525">
            <a:solidFill>
              <a:schemeClr val="tx1"/>
            </a:solidFill>
            <a:miter lim="800000"/>
            <a:headEnd/>
            <a:tailEnd/>
          </a:ln>
        </p:spPr>
        <p:txBody>
          <a:bodyPr wrap="none" anchor="ctr"/>
          <a:lstStyle/>
          <a:p>
            <a:endParaRPr lang="ja-JP" altLang="en-US"/>
          </a:p>
        </p:txBody>
      </p:sp>
      <p:sp>
        <p:nvSpPr>
          <p:cNvPr id="73740" name="AutoShape 12"/>
          <p:cNvSpPr>
            <a:spLocks noChangeArrowheads="1"/>
          </p:cNvSpPr>
          <p:nvPr/>
        </p:nvSpPr>
        <p:spPr bwMode="auto">
          <a:xfrm>
            <a:off x="4787900" y="2349500"/>
            <a:ext cx="288925" cy="288925"/>
          </a:xfrm>
          <a:prstGeom prst="octagon">
            <a:avLst>
              <a:gd name="adj" fmla="val 29287"/>
            </a:avLst>
          </a:prstGeom>
          <a:solidFill>
            <a:srgbClr val="FF00FF"/>
          </a:solidFill>
          <a:ln w="9525">
            <a:solidFill>
              <a:schemeClr val="tx1"/>
            </a:solidFill>
            <a:miter lim="800000"/>
            <a:headEnd/>
            <a:tailEnd/>
          </a:ln>
        </p:spPr>
        <p:txBody>
          <a:bodyPr wrap="none" anchor="ctr"/>
          <a:lstStyle/>
          <a:p>
            <a:endParaRPr lang="ja-JP" altLang="en-US"/>
          </a:p>
        </p:txBody>
      </p:sp>
      <p:sp>
        <p:nvSpPr>
          <p:cNvPr id="73741" name="AutoShape 13"/>
          <p:cNvSpPr>
            <a:spLocks noChangeArrowheads="1"/>
          </p:cNvSpPr>
          <p:nvPr/>
        </p:nvSpPr>
        <p:spPr bwMode="auto">
          <a:xfrm>
            <a:off x="4354513" y="3716338"/>
            <a:ext cx="288925" cy="288925"/>
          </a:xfrm>
          <a:prstGeom prst="octagon">
            <a:avLst>
              <a:gd name="adj" fmla="val 29287"/>
            </a:avLst>
          </a:prstGeom>
          <a:solidFill>
            <a:srgbClr val="FF00FF"/>
          </a:solidFill>
          <a:ln w="9525">
            <a:solidFill>
              <a:schemeClr val="tx1"/>
            </a:solidFill>
            <a:miter lim="800000"/>
            <a:headEnd/>
            <a:tailEnd/>
          </a:ln>
        </p:spPr>
        <p:txBody>
          <a:bodyPr wrap="none" anchor="ctr"/>
          <a:lstStyle/>
          <a:p>
            <a:endParaRPr lang="ja-JP" altLang="en-US"/>
          </a:p>
        </p:txBody>
      </p:sp>
      <p:sp>
        <p:nvSpPr>
          <p:cNvPr id="73742" name="AutoShape 14"/>
          <p:cNvSpPr>
            <a:spLocks noChangeArrowheads="1"/>
          </p:cNvSpPr>
          <p:nvPr/>
        </p:nvSpPr>
        <p:spPr bwMode="auto">
          <a:xfrm>
            <a:off x="4716463" y="1414463"/>
            <a:ext cx="288925" cy="288925"/>
          </a:xfrm>
          <a:prstGeom prst="octagon">
            <a:avLst>
              <a:gd name="adj" fmla="val 29287"/>
            </a:avLst>
          </a:prstGeom>
          <a:solidFill>
            <a:srgbClr val="FF00FF"/>
          </a:solidFill>
          <a:ln w="9525">
            <a:solidFill>
              <a:schemeClr val="tx1"/>
            </a:solidFill>
            <a:miter lim="800000"/>
            <a:headEnd/>
            <a:tailEnd/>
          </a:ln>
        </p:spPr>
        <p:txBody>
          <a:bodyPr wrap="none" anchor="ctr"/>
          <a:lstStyle/>
          <a:p>
            <a:endParaRPr lang="ja-JP" altLang="en-US"/>
          </a:p>
        </p:txBody>
      </p:sp>
      <p:sp>
        <p:nvSpPr>
          <p:cNvPr id="73743" name="AutoShape 15"/>
          <p:cNvSpPr>
            <a:spLocks noChangeArrowheads="1"/>
          </p:cNvSpPr>
          <p:nvPr/>
        </p:nvSpPr>
        <p:spPr bwMode="auto">
          <a:xfrm>
            <a:off x="5076825" y="1846263"/>
            <a:ext cx="288925" cy="288925"/>
          </a:xfrm>
          <a:prstGeom prst="octagon">
            <a:avLst>
              <a:gd name="adj" fmla="val 29287"/>
            </a:avLst>
          </a:prstGeom>
          <a:solidFill>
            <a:srgbClr val="FF00FF"/>
          </a:solidFill>
          <a:ln w="9525">
            <a:solidFill>
              <a:schemeClr val="tx1"/>
            </a:solidFill>
            <a:miter lim="800000"/>
            <a:headEnd/>
            <a:tailEnd/>
          </a:ln>
        </p:spPr>
        <p:txBody>
          <a:bodyPr wrap="none" anchor="ctr"/>
          <a:lstStyle/>
          <a:p>
            <a:endParaRPr lang="ja-JP" altLang="en-US"/>
          </a:p>
        </p:txBody>
      </p:sp>
      <p:sp>
        <p:nvSpPr>
          <p:cNvPr id="73744" name="AutoShape 16"/>
          <p:cNvSpPr>
            <a:spLocks noChangeArrowheads="1"/>
          </p:cNvSpPr>
          <p:nvPr/>
        </p:nvSpPr>
        <p:spPr bwMode="auto">
          <a:xfrm>
            <a:off x="3995738" y="1701800"/>
            <a:ext cx="288925" cy="288925"/>
          </a:xfrm>
          <a:prstGeom prst="octagon">
            <a:avLst>
              <a:gd name="adj" fmla="val 29287"/>
            </a:avLst>
          </a:prstGeom>
          <a:solidFill>
            <a:srgbClr val="FF00FF"/>
          </a:solidFill>
          <a:ln w="9525">
            <a:solidFill>
              <a:schemeClr val="tx1"/>
            </a:solidFill>
            <a:miter lim="800000"/>
            <a:headEnd/>
            <a:tailEnd/>
          </a:ln>
        </p:spPr>
        <p:txBody>
          <a:bodyPr wrap="none" anchor="ctr"/>
          <a:lstStyle/>
          <a:p>
            <a:endParaRPr lang="ja-JP" altLang="en-US"/>
          </a:p>
        </p:txBody>
      </p:sp>
      <p:sp>
        <p:nvSpPr>
          <p:cNvPr id="73745" name="AutoShape 17"/>
          <p:cNvSpPr>
            <a:spLocks noChangeArrowheads="1"/>
          </p:cNvSpPr>
          <p:nvPr/>
        </p:nvSpPr>
        <p:spPr bwMode="auto">
          <a:xfrm>
            <a:off x="5003800" y="3213100"/>
            <a:ext cx="288925" cy="288925"/>
          </a:xfrm>
          <a:prstGeom prst="octagon">
            <a:avLst>
              <a:gd name="adj" fmla="val 29287"/>
            </a:avLst>
          </a:prstGeom>
          <a:solidFill>
            <a:srgbClr val="FF00FF"/>
          </a:solidFill>
          <a:ln w="9525">
            <a:solidFill>
              <a:schemeClr val="tx1"/>
            </a:solidFill>
            <a:miter lim="800000"/>
            <a:headEnd/>
            <a:tailEnd/>
          </a:ln>
        </p:spPr>
        <p:txBody>
          <a:bodyPr wrap="none" anchor="ctr"/>
          <a:lstStyle/>
          <a:p>
            <a:endParaRPr lang="ja-JP" altLang="en-US"/>
          </a:p>
        </p:txBody>
      </p:sp>
      <p:sp>
        <p:nvSpPr>
          <p:cNvPr id="73746" name="AutoShape 18"/>
          <p:cNvSpPr>
            <a:spLocks noChangeArrowheads="1"/>
          </p:cNvSpPr>
          <p:nvPr/>
        </p:nvSpPr>
        <p:spPr bwMode="auto">
          <a:xfrm>
            <a:off x="3851275" y="3933825"/>
            <a:ext cx="288925" cy="288925"/>
          </a:xfrm>
          <a:prstGeom prst="octagon">
            <a:avLst>
              <a:gd name="adj" fmla="val 29287"/>
            </a:avLst>
          </a:prstGeom>
          <a:solidFill>
            <a:srgbClr val="FF00FF"/>
          </a:solidFill>
          <a:ln w="9525">
            <a:solidFill>
              <a:schemeClr val="tx1"/>
            </a:solidFill>
            <a:miter lim="800000"/>
            <a:headEnd/>
            <a:tailEnd/>
          </a:ln>
        </p:spPr>
        <p:txBody>
          <a:bodyPr wrap="none" anchor="ctr"/>
          <a:lstStyle/>
          <a:p>
            <a:endParaRPr lang="ja-JP" altLang="en-US"/>
          </a:p>
        </p:txBody>
      </p:sp>
      <p:sp>
        <p:nvSpPr>
          <p:cNvPr id="73747" name="Text Box 19"/>
          <p:cNvSpPr txBox="1">
            <a:spLocks noChangeArrowheads="1"/>
          </p:cNvSpPr>
          <p:nvPr/>
        </p:nvSpPr>
        <p:spPr bwMode="auto">
          <a:xfrm>
            <a:off x="2627313" y="0"/>
            <a:ext cx="4084637" cy="1066800"/>
          </a:xfrm>
          <a:prstGeom prst="rect">
            <a:avLst/>
          </a:prstGeom>
          <a:noFill/>
          <a:ln w="9525">
            <a:noFill/>
            <a:miter lim="800000"/>
            <a:headEnd/>
            <a:tailEnd/>
          </a:ln>
        </p:spPr>
        <p:txBody>
          <a:bodyPr wrap="none">
            <a:spAutoFit/>
          </a:bodyPr>
          <a:lstStyle/>
          <a:p>
            <a:r>
              <a:rPr lang="en-US" altLang="ja-JP" sz="3200">
                <a:latin typeface="Arial" charset="0"/>
              </a:rPr>
              <a:t>Consumer Generated</a:t>
            </a:r>
          </a:p>
          <a:p>
            <a:r>
              <a:rPr lang="en-US" altLang="ja-JP" sz="3200">
                <a:latin typeface="Arial" charset="0"/>
              </a:rPr>
              <a:t>Metadata Tree</a:t>
            </a:r>
          </a:p>
        </p:txBody>
      </p:sp>
      <p:sp>
        <p:nvSpPr>
          <p:cNvPr id="73748" name="Line 20"/>
          <p:cNvSpPr>
            <a:spLocks noChangeShapeType="1"/>
          </p:cNvSpPr>
          <p:nvPr/>
        </p:nvSpPr>
        <p:spPr bwMode="auto">
          <a:xfrm>
            <a:off x="4643438" y="4365625"/>
            <a:ext cx="1584325" cy="0"/>
          </a:xfrm>
          <a:prstGeom prst="line">
            <a:avLst/>
          </a:prstGeom>
          <a:noFill/>
          <a:ln w="76200">
            <a:solidFill>
              <a:schemeClr val="tx1"/>
            </a:solidFill>
            <a:round/>
            <a:headEnd/>
            <a:tailEnd type="triangle" w="med" len="med"/>
          </a:ln>
        </p:spPr>
        <p:txBody>
          <a:bodyPr/>
          <a:lstStyle/>
          <a:p>
            <a:endParaRPr lang="ja-JP" altLang="en-US"/>
          </a:p>
        </p:txBody>
      </p:sp>
      <p:sp>
        <p:nvSpPr>
          <p:cNvPr id="73749" name="Text Box 21"/>
          <p:cNvSpPr txBox="1">
            <a:spLocks noChangeArrowheads="1"/>
          </p:cNvSpPr>
          <p:nvPr/>
        </p:nvSpPr>
        <p:spPr bwMode="auto">
          <a:xfrm>
            <a:off x="6300788" y="4222750"/>
            <a:ext cx="1541462" cy="366713"/>
          </a:xfrm>
          <a:prstGeom prst="rect">
            <a:avLst/>
          </a:prstGeom>
          <a:noFill/>
          <a:ln w="9525">
            <a:noFill/>
            <a:miter lim="800000"/>
            <a:headEnd/>
            <a:tailEnd/>
          </a:ln>
        </p:spPr>
        <p:txBody>
          <a:bodyPr wrap="none">
            <a:spAutoFit/>
          </a:bodyPr>
          <a:lstStyle/>
          <a:p>
            <a:r>
              <a:rPr lang="ja-JP" altLang="en-US" sz="1800">
                <a:latin typeface="Arial" charset="0"/>
              </a:rPr>
              <a:t>ストリクト・コア</a:t>
            </a:r>
          </a:p>
        </p:txBody>
      </p:sp>
      <p:sp>
        <p:nvSpPr>
          <p:cNvPr id="73750" name="AutoShape 22"/>
          <p:cNvSpPr>
            <a:spLocks noChangeArrowheads="1"/>
          </p:cNvSpPr>
          <p:nvPr/>
        </p:nvSpPr>
        <p:spPr bwMode="auto">
          <a:xfrm>
            <a:off x="3132138" y="2349500"/>
            <a:ext cx="288925" cy="288925"/>
          </a:xfrm>
          <a:prstGeom prst="octagon">
            <a:avLst>
              <a:gd name="adj" fmla="val 29287"/>
            </a:avLst>
          </a:prstGeom>
          <a:solidFill>
            <a:srgbClr val="FF00FF"/>
          </a:solidFill>
          <a:ln w="9525">
            <a:solidFill>
              <a:schemeClr val="tx1"/>
            </a:solidFill>
            <a:miter lim="800000"/>
            <a:headEnd/>
            <a:tailEnd/>
          </a:ln>
        </p:spPr>
        <p:txBody>
          <a:bodyPr wrap="none" anchor="ctr"/>
          <a:lstStyle/>
          <a:p>
            <a:endParaRPr lang="ja-JP" altLang="en-US"/>
          </a:p>
        </p:txBody>
      </p:sp>
      <p:sp>
        <p:nvSpPr>
          <p:cNvPr id="73751" name="Text Box 23"/>
          <p:cNvSpPr txBox="1">
            <a:spLocks noChangeArrowheads="1"/>
          </p:cNvSpPr>
          <p:nvPr/>
        </p:nvSpPr>
        <p:spPr bwMode="auto">
          <a:xfrm>
            <a:off x="395288" y="2276475"/>
            <a:ext cx="1447800" cy="366713"/>
          </a:xfrm>
          <a:prstGeom prst="rect">
            <a:avLst/>
          </a:prstGeom>
          <a:noFill/>
          <a:ln w="9525">
            <a:noFill/>
            <a:miter lim="800000"/>
            <a:headEnd/>
            <a:tailEnd/>
          </a:ln>
        </p:spPr>
        <p:txBody>
          <a:bodyPr wrap="none">
            <a:spAutoFit/>
          </a:bodyPr>
          <a:lstStyle/>
          <a:p>
            <a:r>
              <a:rPr lang="ja-JP" altLang="en-US" sz="1800">
                <a:latin typeface="Arial" charset="0"/>
              </a:rPr>
              <a:t>マッシブ・ラフ</a:t>
            </a:r>
          </a:p>
        </p:txBody>
      </p:sp>
      <p:sp>
        <p:nvSpPr>
          <p:cNvPr id="73752" name="Line 24"/>
          <p:cNvSpPr>
            <a:spLocks noChangeShapeType="1"/>
          </p:cNvSpPr>
          <p:nvPr/>
        </p:nvSpPr>
        <p:spPr bwMode="auto">
          <a:xfrm flipH="1">
            <a:off x="1908175" y="2492375"/>
            <a:ext cx="1150938" cy="0"/>
          </a:xfrm>
          <a:prstGeom prst="line">
            <a:avLst/>
          </a:prstGeom>
          <a:noFill/>
          <a:ln w="76200">
            <a:solidFill>
              <a:schemeClr val="tx1"/>
            </a:solidFill>
            <a:round/>
            <a:headEnd/>
            <a:tailEnd type="triangle" w="med" len="med"/>
          </a:ln>
        </p:spPr>
        <p:txBody>
          <a:bodyPr/>
          <a:lstStyle/>
          <a:p>
            <a:endParaRPr lang="ja-JP" altLang="en-US"/>
          </a:p>
        </p:txBody>
      </p:sp>
      <p:sp>
        <p:nvSpPr>
          <p:cNvPr id="73753" name="Rectangle 25"/>
          <p:cNvSpPr>
            <a:spLocks noChangeArrowheads="1"/>
          </p:cNvSpPr>
          <p:nvPr/>
        </p:nvSpPr>
        <p:spPr bwMode="auto">
          <a:xfrm>
            <a:off x="6011863" y="1196975"/>
            <a:ext cx="2881312" cy="1584325"/>
          </a:xfrm>
          <a:prstGeom prst="rect">
            <a:avLst/>
          </a:prstGeom>
          <a:solidFill>
            <a:schemeClr val="accent1"/>
          </a:solidFill>
          <a:ln w="9525">
            <a:solidFill>
              <a:schemeClr val="tx1"/>
            </a:solidFill>
            <a:miter lim="800000"/>
            <a:headEnd/>
            <a:tailEnd/>
          </a:ln>
        </p:spPr>
        <p:txBody>
          <a:bodyPr wrap="none" anchor="ctr"/>
          <a:lstStyle/>
          <a:p>
            <a:pPr algn="ctr"/>
            <a:r>
              <a:rPr lang="ja-JP" altLang="en-US" sz="1800">
                <a:latin typeface="Arial" charset="0"/>
              </a:rPr>
              <a:t>ストリクトなメタデータに対して</a:t>
            </a:r>
          </a:p>
          <a:p>
            <a:pPr algn="ctr"/>
            <a:r>
              <a:rPr lang="ja-JP" altLang="en-US" sz="1800">
                <a:latin typeface="Arial" charset="0"/>
              </a:rPr>
              <a:t>ユーザがラフなコメントを付与</a:t>
            </a:r>
          </a:p>
          <a:p>
            <a:pPr algn="ctr"/>
            <a:r>
              <a:rPr lang="ja-JP" altLang="en-US" sz="1800">
                <a:latin typeface="Arial" charset="0"/>
              </a:rPr>
              <a:t>することで、ツリーが成長する</a:t>
            </a:r>
          </a:p>
        </p:txBody>
      </p:sp>
      <p:sp>
        <p:nvSpPr>
          <p:cNvPr id="73754" name="Rectangle 26"/>
          <p:cNvSpPr>
            <a:spLocks noChangeArrowheads="1"/>
          </p:cNvSpPr>
          <p:nvPr/>
        </p:nvSpPr>
        <p:spPr bwMode="auto">
          <a:xfrm>
            <a:off x="395288" y="3500438"/>
            <a:ext cx="2232025" cy="1058862"/>
          </a:xfrm>
          <a:prstGeom prst="rect">
            <a:avLst/>
          </a:prstGeom>
          <a:solidFill>
            <a:schemeClr val="accent1"/>
          </a:solidFill>
          <a:ln w="9525">
            <a:solidFill>
              <a:schemeClr val="tx1"/>
            </a:solidFill>
            <a:miter lim="800000"/>
            <a:headEnd/>
            <a:tailEnd/>
          </a:ln>
        </p:spPr>
        <p:txBody>
          <a:bodyPr wrap="none" anchor="ctr"/>
          <a:lstStyle/>
          <a:p>
            <a:pPr algn="ctr"/>
            <a:r>
              <a:rPr lang="ja-JP" altLang="en-US" sz="1800">
                <a:latin typeface="Arial" charset="0"/>
              </a:rPr>
              <a:t>ツリーの高さ・大きさが</a:t>
            </a:r>
          </a:p>
          <a:p>
            <a:pPr algn="ctr"/>
            <a:r>
              <a:rPr lang="ja-JP" altLang="en-US" sz="1800">
                <a:latin typeface="Arial" charset="0"/>
              </a:rPr>
              <a:t>セマンティック度の指標</a:t>
            </a:r>
          </a:p>
        </p:txBody>
      </p:sp>
      <p:sp>
        <p:nvSpPr>
          <p:cNvPr id="73755" name="Rectangle 27"/>
          <p:cNvSpPr>
            <a:spLocks noChangeArrowheads="1"/>
          </p:cNvSpPr>
          <p:nvPr/>
        </p:nvSpPr>
        <p:spPr bwMode="auto">
          <a:xfrm>
            <a:off x="2771775" y="1052513"/>
            <a:ext cx="914400" cy="914400"/>
          </a:xfrm>
          <a:prstGeom prst="rect">
            <a:avLst/>
          </a:prstGeom>
          <a:solidFill>
            <a:schemeClr val="accent1"/>
          </a:solidFill>
          <a:ln w="9525">
            <a:solidFill>
              <a:schemeClr val="tx1"/>
            </a:solidFill>
            <a:miter lim="800000"/>
            <a:headEnd/>
            <a:tailEnd/>
          </a:ln>
        </p:spPr>
        <p:txBody>
          <a:bodyPr wrap="none" anchor="ctr"/>
          <a:lstStyle/>
          <a:p>
            <a:pPr algn="ctr"/>
            <a:r>
              <a:rPr lang="ja-JP" altLang="en-US" sz="1800">
                <a:latin typeface="Arial" charset="0"/>
              </a:rPr>
              <a:t>幹・枝・花</a:t>
            </a:r>
          </a:p>
        </p:txBody>
      </p:sp>
      <p:sp>
        <p:nvSpPr>
          <p:cNvPr id="73756" name="Line 28"/>
          <p:cNvSpPr>
            <a:spLocks noChangeShapeType="1"/>
          </p:cNvSpPr>
          <p:nvPr/>
        </p:nvSpPr>
        <p:spPr bwMode="auto">
          <a:xfrm>
            <a:off x="5003800" y="3644900"/>
            <a:ext cx="1439863" cy="0"/>
          </a:xfrm>
          <a:prstGeom prst="line">
            <a:avLst/>
          </a:prstGeom>
          <a:noFill/>
          <a:ln w="76200">
            <a:solidFill>
              <a:schemeClr val="tx1"/>
            </a:solidFill>
            <a:round/>
            <a:headEnd/>
            <a:tailEnd type="triangle" w="med" len="med"/>
          </a:ln>
        </p:spPr>
        <p:txBody>
          <a:bodyPr/>
          <a:lstStyle/>
          <a:p>
            <a:endParaRPr lang="ja-JP" altLang="en-US"/>
          </a:p>
        </p:txBody>
      </p:sp>
      <p:sp>
        <p:nvSpPr>
          <p:cNvPr id="73757" name="Text Box 29"/>
          <p:cNvSpPr txBox="1">
            <a:spLocks noChangeArrowheads="1"/>
          </p:cNvSpPr>
          <p:nvPr/>
        </p:nvSpPr>
        <p:spPr bwMode="auto">
          <a:xfrm>
            <a:off x="6516688" y="3429000"/>
            <a:ext cx="1631950" cy="366713"/>
          </a:xfrm>
          <a:prstGeom prst="rect">
            <a:avLst/>
          </a:prstGeom>
          <a:noFill/>
          <a:ln w="9525">
            <a:noFill/>
            <a:miter lim="800000"/>
            <a:headEnd/>
            <a:tailEnd/>
          </a:ln>
        </p:spPr>
        <p:txBody>
          <a:bodyPr wrap="none">
            <a:spAutoFit/>
          </a:bodyPr>
          <a:lstStyle/>
          <a:p>
            <a:r>
              <a:rPr lang="ja-JP" altLang="en-US" sz="1800">
                <a:latin typeface="Arial" charset="0"/>
              </a:rPr>
              <a:t>ミドル・ブランチ</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ja-JP" altLang="en-US" smtClean="0"/>
              <a:t>インフルエンサーは誰？</a:t>
            </a:r>
          </a:p>
        </p:txBody>
      </p:sp>
      <p:sp>
        <p:nvSpPr>
          <p:cNvPr id="74755" name="Rectangle 3"/>
          <p:cNvSpPr>
            <a:spLocks noGrp="1" noChangeArrowheads="1"/>
          </p:cNvSpPr>
          <p:nvPr>
            <p:ph type="body" idx="1"/>
          </p:nvPr>
        </p:nvSpPr>
        <p:spPr/>
        <p:txBody>
          <a:bodyPr/>
          <a:lstStyle/>
          <a:p>
            <a:pPr eaLnBrk="1" hangingPunct="1"/>
            <a:r>
              <a:rPr lang="en-US" altLang="ja-JP" smtClean="0"/>
              <a:t>EC</a:t>
            </a:r>
            <a:r>
              <a:rPr lang="ja-JP" altLang="en-US" smtClean="0"/>
              <a:t>において揮発性が高いのは「花」</a:t>
            </a:r>
          </a:p>
          <a:p>
            <a:pPr lvl="1" eaLnBrk="1" hangingPunct="1"/>
            <a:r>
              <a:rPr lang="ja-JP" altLang="en-US" smtClean="0"/>
              <a:t>「花」の書き手はコンシューマ、エンドユーザ</a:t>
            </a:r>
          </a:p>
          <a:p>
            <a:pPr lvl="1" eaLnBrk="1" hangingPunct="1"/>
            <a:r>
              <a:rPr lang="ja-JP" altLang="en-US" smtClean="0"/>
              <a:t>「枝」の書き手は当事者、専門家、ﾏｰﾁｬﾝﾄ</a:t>
            </a:r>
          </a:p>
          <a:p>
            <a:pPr lvl="1" eaLnBrk="1" hangingPunct="1"/>
            <a:r>
              <a:rPr lang="ja-JP" altLang="en-US" smtClean="0"/>
              <a:t>「幹」の書き手は情報発信者</a:t>
            </a:r>
          </a:p>
          <a:p>
            <a:pPr eaLnBrk="1" hangingPunct="1"/>
            <a:endParaRPr lang="ja-JP" altLang="en-US" smtClean="0"/>
          </a:p>
          <a:p>
            <a:pPr eaLnBrk="1" hangingPunct="1"/>
            <a:r>
              <a:rPr lang="ja-JP" altLang="en-US" smtClean="0"/>
              <a:t>クチコミの花を咲かせるメタデータツリー</a:t>
            </a:r>
          </a:p>
          <a:p>
            <a:pPr eaLnBrk="1" hangingPunct="1"/>
            <a:endParaRPr lang="en-US" altLang="ja-JP"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ja-JP" altLang="en-US" smtClean="0"/>
              <a:t>メタデータツリーの情報価値</a:t>
            </a:r>
          </a:p>
        </p:txBody>
      </p:sp>
      <p:sp>
        <p:nvSpPr>
          <p:cNvPr id="75779" name="Rectangle 3"/>
          <p:cNvSpPr>
            <a:spLocks noGrp="1" noChangeArrowheads="1"/>
          </p:cNvSpPr>
          <p:nvPr>
            <p:ph type="body" sz="half" idx="1"/>
          </p:nvPr>
        </p:nvSpPr>
        <p:spPr>
          <a:xfrm>
            <a:off x="685800" y="1981200"/>
            <a:ext cx="4430713" cy="4114800"/>
          </a:xfrm>
        </p:spPr>
        <p:txBody>
          <a:bodyPr/>
          <a:lstStyle/>
          <a:p>
            <a:pPr eaLnBrk="1" hangingPunct="1"/>
            <a:r>
              <a:rPr lang="ja-JP" altLang="en-US" sz="2800" smtClean="0"/>
              <a:t>ツリーの規模の認知</a:t>
            </a:r>
          </a:p>
          <a:p>
            <a:pPr eaLnBrk="1" hangingPunct="1"/>
            <a:r>
              <a:rPr lang="ja-JP" altLang="en-US" sz="2800" smtClean="0"/>
              <a:t>情報の位置づけの認知</a:t>
            </a:r>
          </a:p>
          <a:p>
            <a:pPr eaLnBrk="1" hangingPunct="1"/>
            <a:r>
              <a:rPr lang="ja-JP" altLang="en-US" sz="2800" smtClean="0"/>
              <a:t>情報のつながりの認知</a:t>
            </a:r>
          </a:p>
          <a:p>
            <a:pPr eaLnBrk="1" hangingPunct="1"/>
            <a:r>
              <a:rPr lang="ja-JP" altLang="en-US" sz="2800" smtClean="0"/>
              <a:t>情報の検索可能化</a:t>
            </a:r>
          </a:p>
          <a:p>
            <a:pPr eaLnBrk="1" hangingPunct="1"/>
            <a:r>
              <a:rPr lang="ja-JP" altLang="en-US" sz="2800" smtClean="0"/>
              <a:t>木構造の操作可能化</a:t>
            </a:r>
          </a:p>
          <a:p>
            <a:pPr lvl="1" eaLnBrk="1" hangingPunct="1"/>
            <a:r>
              <a:rPr lang="en-US" altLang="ja-JP" sz="2400" smtClean="0"/>
              <a:t>DOM</a:t>
            </a:r>
            <a:r>
              <a:rPr lang="ja-JP" altLang="en-US" sz="2400" smtClean="0"/>
              <a:t>の制御、取得やソート</a:t>
            </a:r>
          </a:p>
          <a:p>
            <a:pPr lvl="1" eaLnBrk="1" hangingPunct="1"/>
            <a:r>
              <a:rPr lang="en-US" altLang="ja-JP" sz="2400" smtClean="0"/>
              <a:t>RSS</a:t>
            </a:r>
            <a:r>
              <a:rPr lang="ja-JP" altLang="en-US" sz="2400" smtClean="0"/>
              <a:t>・</a:t>
            </a:r>
            <a:r>
              <a:rPr lang="en-US" altLang="ja-JP" sz="2400" smtClean="0"/>
              <a:t>ATOM</a:t>
            </a:r>
            <a:r>
              <a:rPr lang="ja-JP" altLang="en-US" sz="2400" smtClean="0"/>
              <a:t>への出力</a:t>
            </a:r>
          </a:p>
          <a:p>
            <a:pPr lvl="1" eaLnBrk="1" hangingPunct="1"/>
            <a:r>
              <a:rPr lang="en-US" altLang="ja-JP" sz="2400" smtClean="0"/>
              <a:t>Web</a:t>
            </a:r>
            <a:r>
              <a:rPr lang="ja-JP" altLang="en-US" sz="2400" smtClean="0"/>
              <a:t>サイト、アプリ連携</a:t>
            </a:r>
          </a:p>
        </p:txBody>
      </p:sp>
      <p:pic>
        <p:nvPicPr>
          <p:cNvPr id="75780" name="Picture 4" descr="Image3"/>
          <p:cNvPicPr>
            <a:picLocks noGrp="1" noChangeAspect="1" noChangeArrowheads="1"/>
          </p:cNvPicPr>
          <p:nvPr>
            <p:ph sz="half" idx="2"/>
          </p:nvPr>
        </p:nvPicPr>
        <p:blipFill>
          <a:blip r:embed="rId3"/>
          <a:srcRect/>
          <a:stretch>
            <a:fillRect/>
          </a:stretch>
        </p:blipFill>
        <p:spPr>
          <a:xfrm>
            <a:off x="5183188" y="1981200"/>
            <a:ext cx="2733675" cy="41148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altLang="ja-JP" sz="4000" smtClean="0"/>
              <a:t>TV</a:t>
            </a:r>
            <a:r>
              <a:rPr lang="ja-JP" altLang="en-US" sz="4000" smtClean="0"/>
              <a:t>動画をメタデータで整理活用</a:t>
            </a:r>
            <a:br>
              <a:rPr lang="ja-JP" altLang="en-US" sz="4000" smtClean="0"/>
            </a:br>
            <a:r>
              <a:rPr lang="en-US" altLang="ja-JP" sz="4000" smtClean="0"/>
              <a:t>TVBlog</a:t>
            </a:r>
            <a:r>
              <a:rPr lang="ja-JP" altLang="en-US" sz="4000" smtClean="0"/>
              <a:t>と</a:t>
            </a:r>
            <a:r>
              <a:rPr lang="en-US" altLang="ja-JP" sz="4000" smtClean="0"/>
              <a:t>Tagiri</a:t>
            </a:r>
            <a:r>
              <a:rPr lang="ja-JP" altLang="en-US" sz="4000" smtClean="0"/>
              <a:t>（メタキャスト社）</a:t>
            </a:r>
          </a:p>
        </p:txBody>
      </p:sp>
      <p:sp>
        <p:nvSpPr>
          <p:cNvPr id="6147" name="Rectangle 3"/>
          <p:cNvSpPr>
            <a:spLocks noGrp="1" noChangeArrowheads="1"/>
          </p:cNvSpPr>
          <p:nvPr>
            <p:ph type="body" sz="half" idx="1"/>
          </p:nvPr>
        </p:nvSpPr>
        <p:spPr/>
        <p:txBody>
          <a:bodyPr/>
          <a:lstStyle/>
          <a:p>
            <a:pPr eaLnBrk="1" hangingPunct="1">
              <a:lnSpc>
                <a:spcPct val="90000"/>
              </a:lnSpc>
            </a:pPr>
            <a:r>
              <a:rPr lang="ja-JP" altLang="en-US" sz="2400" smtClean="0"/>
              <a:t>ブログからトラックバックできるクチコミ</a:t>
            </a:r>
            <a:r>
              <a:rPr lang="en-US" altLang="ja-JP" sz="2400" smtClean="0"/>
              <a:t>TV</a:t>
            </a:r>
            <a:r>
              <a:rPr lang="ja-JP" altLang="en-US" sz="2400" smtClean="0"/>
              <a:t>番組表「テレビブログ」</a:t>
            </a:r>
          </a:p>
          <a:p>
            <a:pPr eaLnBrk="1" hangingPunct="1">
              <a:lnSpc>
                <a:spcPct val="90000"/>
              </a:lnSpc>
            </a:pPr>
            <a:r>
              <a:rPr lang="ja-JP" altLang="en-US" sz="2400" smtClean="0"/>
              <a:t>動画をメタデータで管理する「</a:t>
            </a:r>
            <a:r>
              <a:rPr lang="en-US" altLang="ja-JP" sz="2400" smtClean="0"/>
              <a:t>Tagiri</a:t>
            </a:r>
            <a:r>
              <a:rPr lang="ja-JP" altLang="en-US" sz="2400" smtClean="0"/>
              <a:t>」</a:t>
            </a:r>
          </a:p>
          <a:p>
            <a:pPr eaLnBrk="1" hangingPunct="1">
              <a:lnSpc>
                <a:spcPct val="90000"/>
              </a:lnSpc>
            </a:pPr>
            <a:r>
              <a:rPr lang="ja-JP" altLang="en-US" sz="2400" smtClean="0"/>
              <a:t>週</a:t>
            </a:r>
            <a:r>
              <a:rPr lang="en-US" altLang="ja-JP" sz="2400" smtClean="0"/>
              <a:t>2000</a:t>
            </a:r>
            <a:r>
              <a:rPr lang="ja-JP" altLang="en-US" sz="2400" smtClean="0"/>
              <a:t>番組の内容詳細テキストでテレビ番組を自在に視聴、ユーザがタグ付け管理。</a:t>
            </a:r>
          </a:p>
          <a:p>
            <a:pPr eaLnBrk="1" hangingPunct="1">
              <a:lnSpc>
                <a:spcPct val="90000"/>
              </a:lnSpc>
            </a:pPr>
            <a:r>
              <a:rPr lang="en-US" altLang="ja-JP" sz="2400" smtClean="0"/>
              <a:t>HDD</a:t>
            </a:r>
            <a:r>
              <a:rPr lang="ja-JP" altLang="en-US" sz="2400" smtClean="0"/>
              <a:t>レコーダーとの連動。</a:t>
            </a:r>
          </a:p>
          <a:p>
            <a:pPr eaLnBrk="1" hangingPunct="1">
              <a:lnSpc>
                <a:spcPct val="90000"/>
              </a:lnSpc>
            </a:pPr>
            <a:r>
              <a:rPr lang="ja-JP" altLang="en-US" sz="2400" smtClean="0"/>
              <a:t>家電のマルチメディア検索サービスを目指す。</a:t>
            </a:r>
          </a:p>
        </p:txBody>
      </p:sp>
      <p:pic>
        <p:nvPicPr>
          <p:cNvPr id="6148" name="Picture 4" descr="tvblog"/>
          <p:cNvPicPr>
            <a:picLocks noGrp="1" noChangeAspect="1" noChangeArrowheads="1"/>
          </p:cNvPicPr>
          <p:nvPr>
            <p:ph sz="half" idx="2"/>
          </p:nvPr>
        </p:nvPicPr>
        <p:blipFill>
          <a:blip r:embed="rId3"/>
          <a:srcRect/>
          <a:stretch>
            <a:fillRect/>
          </a:stretch>
        </p:blipFill>
        <p:spPr>
          <a:xfrm>
            <a:off x="4859338" y="3644900"/>
            <a:ext cx="4038600" cy="3033713"/>
          </a:xfrm>
          <a:noFill/>
        </p:spPr>
      </p:pic>
      <p:pic>
        <p:nvPicPr>
          <p:cNvPr id="6149" name="Picture 5" descr="tagiri_2s"/>
          <p:cNvPicPr>
            <a:picLocks noChangeAspect="1" noChangeArrowheads="1"/>
          </p:cNvPicPr>
          <p:nvPr/>
        </p:nvPicPr>
        <p:blipFill>
          <a:blip r:embed="rId4"/>
          <a:srcRect/>
          <a:stretch>
            <a:fillRect/>
          </a:stretch>
        </p:blipFill>
        <p:spPr bwMode="auto">
          <a:xfrm>
            <a:off x="4500563" y="1484313"/>
            <a:ext cx="2520950" cy="2054225"/>
          </a:xfrm>
          <a:prstGeom prst="rect">
            <a:avLst/>
          </a:prstGeom>
          <a:noFill/>
          <a:ln w="9525">
            <a:noFill/>
            <a:miter lim="800000"/>
            <a:headEnd/>
            <a:tailEnd/>
          </a:ln>
        </p:spPr>
      </p:pic>
      <p:pic>
        <p:nvPicPr>
          <p:cNvPr id="6150" name="Picture 6" descr="logo"/>
          <p:cNvPicPr>
            <a:picLocks noChangeAspect="1" noChangeArrowheads="1"/>
          </p:cNvPicPr>
          <p:nvPr/>
        </p:nvPicPr>
        <p:blipFill>
          <a:blip r:embed="rId5"/>
          <a:srcRect/>
          <a:stretch>
            <a:fillRect/>
          </a:stretch>
        </p:blipFill>
        <p:spPr bwMode="auto">
          <a:xfrm>
            <a:off x="7092950" y="2133600"/>
            <a:ext cx="186690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ja-JP" altLang="en-US" smtClean="0"/>
              <a:t>影響者＝当事者と専門家</a:t>
            </a:r>
          </a:p>
        </p:txBody>
      </p:sp>
      <p:sp>
        <p:nvSpPr>
          <p:cNvPr id="76803" name="Rectangle 3"/>
          <p:cNvSpPr>
            <a:spLocks noGrp="1" noChangeArrowheads="1"/>
          </p:cNvSpPr>
          <p:nvPr>
            <p:ph type="body" idx="1"/>
          </p:nvPr>
        </p:nvSpPr>
        <p:spPr/>
        <p:txBody>
          <a:bodyPr/>
          <a:lstStyle/>
          <a:p>
            <a:pPr eaLnBrk="1" hangingPunct="1">
              <a:lnSpc>
                <a:spcPct val="90000"/>
              </a:lnSpc>
            </a:pPr>
            <a:r>
              <a:rPr lang="ja-JP" altLang="en-US" sz="2800" smtClean="0"/>
              <a:t>ソーシャルネットワークの拡大</a:t>
            </a:r>
          </a:p>
          <a:p>
            <a:pPr eaLnBrk="1" hangingPunct="1">
              <a:lnSpc>
                <a:spcPct val="90000"/>
              </a:lnSpc>
            </a:pPr>
            <a:r>
              <a:rPr lang="ja-JP" altLang="en-US" sz="2800" smtClean="0"/>
              <a:t>ブログ、参加型ジャーナリズムの拡大</a:t>
            </a:r>
          </a:p>
          <a:p>
            <a:pPr eaLnBrk="1" hangingPunct="1">
              <a:lnSpc>
                <a:spcPct val="90000"/>
              </a:lnSpc>
            </a:pPr>
            <a:endParaRPr lang="ja-JP" altLang="en-US" sz="2800" smtClean="0"/>
          </a:p>
          <a:p>
            <a:pPr eaLnBrk="1" hangingPunct="1">
              <a:lnSpc>
                <a:spcPct val="90000"/>
              </a:lnSpc>
            </a:pPr>
            <a:r>
              <a:rPr lang="ja-JP" altLang="en-US" sz="2800" smtClean="0"/>
              <a:t>マスメディアの情報価値が相対化され</a:t>
            </a:r>
          </a:p>
          <a:p>
            <a:pPr eaLnBrk="1" hangingPunct="1">
              <a:lnSpc>
                <a:spcPct val="90000"/>
              </a:lnSpc>
            </a:pPr>
            <a:endParaRPr lang="ja-JP" altLang="en-US" sz="2800" smtClean="0"/>
          </a:p>
          <a:p>
            <a:pPr eaLnBrk="1" hangingPunct="1">
              <a:lnSpc>
                <a:spcPct val="90000"/>
              </a:lnSpc>
            </a:pPr>
            <a:r>
              <a:rPr lang="ja-JP" altLang="en-US" sz="2800" smtClean="0"/>
              <a:t>当事者と専門家が直接情報を発信する</a:t>
            </a:r>
          </a:p>
          <a:p>
            <a:pPr eaLnBrk="1" hangingPunct="1">
              <a:lnSpc>
                <a:spcPct val="90000"/>
              </a:lnSpc>
            </a:pPr>
            <a:endParaRPr lang="ja-JP" altLang="en-US" sz="2800" smtClean="0"/>
          </a:p>
          <a:p>
            <a:pPr eaLnBrk="1" hangingPunct="1">
              <a:lnSpc>
                <a:spcPct val="90000"/>
              </a:lnSpc>
            </a:pPr>
            <a:r>
              <a:rPr lang="ja-JP" altLang="en-US" sz="2800" smtClean="0"/>
              <a:t>コンシューマはソーシャルネット上で近く、信頼できる発信者の情報を参考にする</a:t>
            </a:r>
          </a:p>
        </p:txBody>
      </p:sp>
      <p:sp>
        <p:nvSpPr>
          <p:cNvPr id="76804" name="AutoShape 4"/>
          <p:cNvSpPr>
            <a:spLocks noChangeArrowheads="1"/>
          </p:cNvSpPr>
          <p:nvPr/>
        </p:nvSpPr>
        <p:spPr bwMode="auto">
          <a:xfrm>
            <a:off x="2627313" y="3429000"/>
            <a:ext cx="485775" cy="504825"/>
          </a:xfrm>
          <a:prstGeom prst="downArrow">
            <a:avLst>
              <a:gd name="adj1" fmla="val 50000"/>
              <a:gd name="adj2" fmla="val 25980"/>
            </a:avLst>
          </a:prstGeom>
          <a:solidFill>
            <a:schemeClr val="accent1"/>
          </a:solidFill>
          <a:ln w="9525">
            <a:solidFill>
              <a:schemeClr val="tx1"/>
            </a:solidFill>
            <a:miter lim="800000"/>
            <a:headEnd/>
            <a:tailEnd/>
          </a:ln>
        </p:spPr>
        <p:txBody>
          <a:bodyPr vert="eaVert" wrap="none" anchor="ctr"/>
          <a:lstStyle/>
          <a:p>
            <a:endParaRPr lang="ja-JP" altLang="en-US"/>
          </a:p>
        </p:txBody>
      </p:sp>
      <p:sp>
        <p:nvSpPr>
          <p:cNvPr id="76805" name="AutoShape 5"/>
          <p:cNvSpPr>
            <a:spLocks noChangeArrowheads="1"/>
          </p:cNvSpPr>
          <p:nvPr/>
        </p:nvSpPr>
        <p:spPr bwMode="auto">
          <a:xfrm>
            <a:off x="2627313" y="2565400"/>
            <a:ext cx="485775" cy="504825"/>
          </a:xfrm>
          <a:prstGeom prst="downArrow">
            <a:avLst>
              <a:gd name="adj1" fmla="val 50000"/>
              <a:gd name="adj2" fmla="val 25980"/>
            </a:avLst>
          </a:prstGeom>
          <a:solidFill>
            <a:schemeClr val="accent1"/>
          </a:solidFill>
          <a:ln w="9525">
            <a:solidFill>
              <a:schemeClr val="tx1"/>
            </a:solidFill>
            <a:miter lim="800000"/>
            <a:headEnd/>
            <a:tailEnd/>
          </a:ln>
        </p:spPr>
        <p:txBody>
          <a:bodyPr vert="eaVert" wrap="none" anchor="ctr"/>
          <a:lstStyle/>
          <a:p>
            <a:endParaRPr lang="ja-JP" altLang="en-US"/>
          </a:p>
        </p:txBody>
      </p:sp>
      <p:sp>
        <p:nvSpPr>
          <p:cNvPr id="76806" name="AutoShape 6"/>
          <p:cNvSpPr>
            <a:spLocks noChangeArrowheads="1"/>
          </p:cNvSpPr>
          <p:nvPr/>
        </p:nvSpPr>
        <p:spPr bwMode="auto">
          <a:xfrm>
            <a:off x="2627313" y="4365625"/>
            <a:ext cx="485775" cy="504825"/>
          </a:xfrm>
          <a:prstGeom prst="downArrow">
            <a:avLst>
              <a:gd name="adj1" fmla="val 50000"/>
              <a:gd name="adj2" fmla="val 25980"/>
            </a:avLst>
          </a:prstGeom>
          <a:solidFill>
            <a:schemeClr val="accent1"/>
          </a:solidFill>
          <a:ln w="9525">
            <a:solidFill>
              <a:schemeClr val="tx1"/>
            </a:solidFill>
            <a:miter lim="800000"/>
            <a:headEnd/>
            <a:tailEnd/>
          </a:ln>
        </p:spPr>
        <p:txBody>
          <a:bodyPr vert="eaVert" wrap="none" anchor="ctr"/>
          <a:lstStyle/>
          <a:p>
            <a:endParaRPr lang="ja-JP"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pPr eaLnBrk="1" hangingPunct="1"/>
            <a:r>
              <a:rPr lang="en-US" altLang="ja-JP" sz="4000" smtClean="0"/>
              <a:t>CGM</a:t>
            </a:r>
            <a:r>
              <a:rPr lang="ja-JP" altLang="en-US" sz="4000" smtClean="0"/>
              <a:t>時代の</a:t>
            </a:r>
            <a:br>
              <a:rPr lang="ja-JP" altLang="en-US" sz="4000" smtClean="0"/>
            </a:br>
            <a:r>
              <a:rPr lang="ja-JP" altLang="en-US" sz="4000" smtClean="0"/>
              <a:t>ユーザの認知と行動仮説</a:t>
            </a:r>
          </a:p>
        </p:txBody>
      </p:sp>
      <p:sp>
        <p:nvSpPr>
          <p:cNvPr id="77827" name="Rectangle 3"/>
          <p:cNvSpPr>
            <a:spLocks noGrp="1" noChangeArrowheads="1"/>
          </p:cNvSpPr>
          <p:nvPr>
            <p:ph type="body" idx="1"/>
          </p:nvPr>
        </p:nvSpPr>
        <p:spPr/>
        <p:txBody>
          <a:bodyPr/>
          <a:lstStyle/>
          <a:p>
            <a:pPr eaLnBrk="1" hangingPunct="1">
              <a:lnSpc>
                <a:spcPct val="90000"/>
              </a:lnSpc>
            </a:pPr>
            <a:r>
              <a:rPr lang="ja-JP" altLang="en-US" smtClean="0"/>
              <a:t>ユーザは花（クチコミ）をみつける</a:t>
            </a:r>
          </a:p>
          <a:p>
            <a:pPr lvl="1" eaLnBrk="1" hangingPunct="1">
              <a:lnSpc>
                <a:spcPct val="90000"/>
              </a:lnSpc>
            </a:pPr>
            <a:r>
              <a:rPr lang="ja-JP" altLang="en-US" smtClean="0"/>
              <a:t>ブログの投稿、</a:t>
            </a:r>
            <a:r>
              <a:rPr lang="en-US" altLang="ja-JP" smtClean="0"/>
              <a:t>SNS</a:t>
            </a:r>
            <a:r>
              <a:rPr lang="ja-JP" altLang="en-US" smtClean="0"/>
              <a:t>の書き込み、ランキング</a:t>
            </a:r>
          </a:p>
          <a:p>
            <a:pPr lvl="1" eaLnBrk="1" hangingPunct="1">
              <a:lnSpc>
                <a:spcPct val="90000"/>
              </a:lnSpc>
            </a:pPr>
            <a:endParaRPr lang="ja-JP" altLang="en-US" smtClean="0"/>
          </a:p>
          <a:p>
            <a:pPr eaLnBrk="1" hangingPunct="1">
              <a:lnSpc>
                <a:spcPct val="90000"/>
              </a:lnSpc>
            </a:pPr>
            <a:r>
              <a:rPr lang="ja-JP" altLang="en-US" smtClean="0"/>
              <a:t>花から枝や幹をたどり全体像を認知する</a:t>
            </a:r>
          </a:p>
          <a:p>
            <a:pPr lvl="1" eaLnBrk="1" hangingPunct="1">
              <a:lnSpc>
                <a:spcPct val="90000"/>
              </a:lnSpc>
            </a:pPr>
            <a:r>
              <a:rPr lang="ja-JP" altLang="en-US" smtClean="0"/>
              <a:t>検索して自分なりの信頼性確認を行う</a:t>
            </a:r>
          </a:p>
          <a:p>
            <a:pPr lvl="1" eaLnBrk="1" hangingPunct="1">
              <a:lnSpc>
                <a:spcPct val="90000"/>
              </a:lnSpc>
            </a:pPr>
            <a:endParaRPr lang="ja-JP" altLang="en-US" smtClean="0"/>
          </a:p>
          <a:p>
            <a:pPr eaLnBrk="1" hangingPunct="1">
              <a:lnSpc>
                <a:spcPct val="90000"/>
              </a:lnSpc>
            </a:pPr>
            <a:r>
              <a:rPr lang="ja-JP" altLang="en-US" smtClean="0"/>
              <a:t>ツリーが信頼できれば行動する</a:t>
            </a:r>
          </a:p>
          <a:p>
            <a:pPr lvl="1" eaLnBrk="1" hangingPunct="1">
              <a:lnSpc>
                <a:spcPct val="90000"/>
              </a:lnSpc>
            </a:pPr>
            <a:r>
              <a:rPr lang="ja-JP" altLang="en-US" smtClean="0"/>
              <a:t>モノを買う、参加する、情報発信する</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ja-JP" altLang="en-US" smtClean="0"/>
              <a:t>スマートな消費者</a:t>
            </a:r>
          </a:p>
        </p:txBody>
      </p:sp>
      <p:sp>
        <p:nvSpPr>
          <p:cNvPr id="78851" name="Rectangle 3"/>
          <p:cNvSpPr>
            <a:spLocks noGrp="1" noChangeArrowheads="1"/>
          </p:cNvSpPr>
          <p:nvPr>
            <p:ph type="body" idx="1"/>
          </p:nvPr>
        </p:nvSpPr>
        <p:spPr>
          <a:xfrm>
            <a:off x="395288" y="1341438"/>
            <a:ext cx="8229600" cy="3743325"/>
          </a:xfrm>
          <a:solidFill>
            <a:srgbClr val="FFCC99"/>
          </a:solidFill>
          <a:ln>
            <a:solidFill>
              <a:srgbClr val="FFFF99"/>
            </a:solidFill>
          </a:ln>
        </p:spPr>
        <p:txBody>
          <a:bodyPr/>
          <a:lstStyle/>
          <a:p>
            <a:pPr eaLnBrk="1" hangingPunct="1"/>
            <a:r>
              <a:rPr lang="ja-JP" altLang="en-US" smtClean="0"/>
              <a:t>クチコミだけではマスに売れない</a:t>
            </a:r>
          </a:p>
          <a:p>
            <a:pPr lvl="1" eaLnBrk="1" hangingPunct="1"/>
            <a:r>
              <a:rPr lang="ja-JP" altLang="en-US" smtClean="0"/>
              <a:t>ネットコミの多くはマスメディアを介している</a:t>
            </a:r>
          </a:p>
          <a:p>
            <a:pPr lvl="2" eaLnBrk="1" hangingPunct="1"/>
            <a:r>
              <a:rPr lang="ja-JP" altLang="en-US" smtClean="0"/>
              <a:t>電車男、恋のマイアヒ、ブログブーム　</a:t>
            </a:r>
            <a:r>
              <a:rPr lang="en-US" altLang="ja-JP" smtClean="0"/>
              <a:t>etc.</a:t>
            </a:r>
          </a:p>
          <a:p>
            <a:pPr eaLnBrk="1" hangingPunct="1"/>
            <a:r>
              <a:rPr lang="ja-JP" altLang="en-US" smtClean="0"/>
              <a:t>マスメディア（マス広告）が選択肢を与え</a:t>
            </a:r>
          </a:p>
          <a:p>
            <a:pPr lvl="1" eaLnBrk="1" hangingPunct="1"/>
            <a:r>
              <a:rPr lang="ja-JP" altLang="en-US" smtClean="0"/>
              <a:t>ブランド認知の創出</a:t>
            </a:r>
          </a:p>
          <a:p>
            <a:pPr eaLnBrk="1" hangingPunct="1"/>
            <a:r>
              <a:rPr lang="ja-JP" altLang="en-US" smtClean="0"/>
              <a:t>コミュニティが選択肢を選ばせる</a:t>
            </a:r>
          </a:p>
          <a:p>
            <a:pPr lvl="1" eaLnBrk="1" hangingPunct="1"/>
            <a:r>
              <a:rPr lang="ja-JP" altLang="en-US" smtClean="0"/>
              <a:t>どれを買うべきか？の参考をネットに頼る</a:t>
            </a:r>
          </a:p>
        </p:txBody>
      </p:sp>
      <p:sp>
        <p:nvSpPr>
          <p:cNvPr id="78852" name="Text Box 4"/>
          <p:cNvSpPr txBox="1">
            <a:spLocks noChangeArrowheads="1"/>
          </p:cNvSpPr>
          <p:nvPr/>
        </p:nvSpPr>
        <p:spPr bwMode="auto">
          <a:xfrm>
            <a:off x="1258888" y="5445125"/>
            <a:ext cx="6183312" cy="822325"/>
          </a:xfrm>
          <a:prstGeom prst="rect">
            <a:avLst/>
          </a:prstGeom>
          <a:solidFill>
            <a:srgbClr val="FF9900"/>
          </a:solidFill>
          <a:ln w="9525">
            <a:noFill/>
            <a:miter lim="800000"/>
            <a:headEnd/>
            <a:tailEnd/>
          </a:ln>
        </p:spPr>
        <p:txBody>
          <a:bodyPr wrap="none">
            <a:spAutoFit/>
          </a:bodyPr>
          <a:lstStyle/>
          <a:p>
            <a:r>
              <a:rPr lang="ja-JP" altLang="en-US">
                <a:latin typeface="Arial" charset="0"/>
              </a:rPr>
              <a:t>自分で調べ、参加し、情報の信頼性を確認する</a:t>
            </a:r>
          </a:p>
          <a:p>
            <a:r>
              <a:rPr lang="ja-JP" altLang="en-US">
                <a:latin typeface="Arial" charset="0"/>
              </a:rPr>
              <a:t>空間としてのメタデータツリーが重要になる</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ja-JP" altLang="en-US" smtClean="0"/>
              <a:t>参考：信頼性と</a:t>
            </a:r>
            <a:r>
              <a:rPr lang="en-US" altLang="ja-JP" smtClean="0"/>
              <a:t>PI</a:t>
            </a:r>
            <a:r>
              <a:rPr lang="ja-JP" altLang="en-US" smtClean="0"/>
              <a:t>理論</a:t>
            </a:r>
          </a:p>
        </p:txBody>
      </p:sp>
      <p:sp>
        <p:nvSpPr>
          <p:cNvPr id="79875" name="Rectangle 3"/>
          <p:cNvSpPr>
            <a:spLocks noGrp="1" noChangeArrowheads="1"/>
          </p:cNvSpPr>
          <p:nvPr>
            <p:ph type="body" sz="half" idx="1"/>
          </p:nvPr>
        </p:nvSpPr>
        <p:spPr>
          <a:xfrm>
            <a:off x="685800" y="1981200"/>
            <a:ext cx="7772400" cy="1987550"/>
          </a:xfrm>
        </p:spPr>
        <p:txBody>
          <a:bodyPr>
            <a:normAutofit fontScale="85000" lnSpcReduction="20000"/>
          </a:bodyPr>
          <a:lstStyle/>
          <a:p>
            <a:pPr eaLnBrk="1" hangingPunct="1">
              <a:lnSpc>
                <a:spcPct val="90000"/>
              </a:lnSpc>
            </a:pPr>
            <a:r>
              <a:rPr lang="en-US" altLang="ja-JP" sz="2400" smtClean="0"/>
              <a:t>Prominence-Interpretation Theory:</a:t>
            </a:r>
            <a:br>
              <a:rPr lang="en-US" altLang="ja-JP" sz="2400" smtClean="0"/>
            </a:br>
            <a:r>
              <a:rPr lang="ja-JP" altLang="en-US" sz="2400" smtClean="0"/>
              <a:t>ユーザはどうやってオンラインで信頼性を評価するのか　（</a:t>
            </a:r>
            <a:r>
              <a:rPr lang="en-US" altLang="ja-JP" sz="2400" smtClean="0"/>
              <a:t>Stanford Persuasive Technology Lab</a:t>
            </a:r>
            <a:r>
              <a:rPr lang="ja-JP" altLang="en-US" sz="2400" smtClean="0"/>
              <a:t>） </a:t>
            </a:r>
            <a:r>
              <a:rPr lang="en-US" altLang="ja-JP" sz="2400" smtClean="0">
                <a:hlinkClick r:id="rId3"/>
              </a:rPr>
              <a:t>http://credibility.stanford.edu/pdf/PITheory.pdf</a:t>
            </a:r>
            <a:r>
              <a:rPr lang="en-US" altLang="ja-JP" sz="2400" smtClean="0"/>
              <a:t> </a:t>
            </a:r>
          </a:p>
          <a:p>
            <a:pPr eaLnBrk="1" hangingPunct="1">
              <a:lnSpc>
                <a:spcPct val="90000"/>
              </a:lnSpc>
              <a:buFontTx/>
              <a:buNone/>
            </a:pPr>
            <a:r>
              <a:rPr lang="ja-JP" altLang="en-US" sz="2400" b="1" smtClean="0"/>
              <a:t>１ユーザは目立つものを見つける（際立っているという評価度）→　集計系メタデータ</a:t>
            </a:r>
          </a:p>
          <a:p>
            <a:pPr eaLnBrk="1" hangingPunct="1">
              <a:lnSpc>
                <a:spcPct val="90000"/>
              </a:lnSpc>
              <a:buFontTx/>
              <a:buNone/>
            </a:pPr>
            <a:r>
              <a:rPr lang="ja-JP" altLang="en-US" sz="2400" b="1" smtClean="0"/>
              <a:t>２　ユーザはそれを解釈する（解釈による評価度）</a:t>
            </a:r>
          </a:p>
          <a:p>
            <a:pPr eaLnBrk="1" hangingPunct="1">
              <a:lnSpc>
                <a:spcPct val="90000"/>
              </a:lnSpc>
              <a:buFontTx/>
              <a:buNone/>
            </a:pPr>
            <a:r>
              <a:rPr lang="ja-JP" altLang="en-US" sz="2400" b="1" smtClean="0"/>
              <a:t>　　　　　　　→　編集系メタデータ</a:t>
            </a:r>
            <a:r>
              <a:rPr lang="ja-JP" altLang="en-US" sz="2400" smtClean="0"/>
              <a:t> </a:t>
            </a:r>
          </a:p>
        </p:txBody>
      </p:sp>
      <p:pic>
        <p:nvPicPr>
          <p:cNvPr id="79876" name="Picture 4" descr="credibility01.JPG"/>
          <p:cNvPicPr>
            <a:picLocks noGrp="1" noChangeAspect="1" noChangeArrowheads="1"/>
          </p:cNvPicPr>
          <p:nvPr>
            <p:ph sz="half" idx="2"/>
          </p:nvPr>
        </p:nvPicPr>
        <p:blipFill>
          <a:blip r:embed="rId4"/>
          <a:srcRect/>
          <a:stretch>
            <a:fillRect/>
          </a:stretch>
        </p:blipFill>
        <p:spPr>
          <a:xfrm>
            <a:off x="684213" y="5084763"/>
            <a:ext cx="7802562" cy="1493837"/>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ja-JP" altLang="en-US" sz="4000" smtClean="0"/>
              <a:t>まとめ</a:t>
            </a:r>
          </a:p>
        </p:txBody>
      </p:sp>
      <p:sp>
        <p:nvSpPr>
          <p:cNvPr id="80899" name="Rectangle 3"/>
          <p:cNvSpPr>
            <a:spLocks noGrp="1" noChangeArrowheads="1"/>
          </p:cNvSpPr>
          <p:nvPr>
            <p:ph type="body" sz="half" idx="1"/>
          </p:nvPr>
        </p:nvSpPr>
        <p:spPr>
          <a:xfrm>
            <a:off x="685800" y="1981200"/>
            <a:ext cx="4430713" cy="4114800"/>
          </a:xfrm>
        </p:spPr>
        <p:txBody>
          <a:bodyPr/>
          <a:lstStyle/>
          <a:p>
            <a:pPr eaLnBrk="1" hangingPunct="1">
              <a:lnSpc>
                <a:spcPct val="80000"/>
              </a:lnSpc>
            </a:pPr>
            <a:r>
              <a:rPr lang="ja-JP" altLang="en-US" sz="2000" smtClean="0"/>
              <a:t>多様なメタデータ創出と流通の形がある</a:t>
            </a:r>
          </a:p>
          <a:p>
            <a:pPr eaLnBrk="1" hangingPunct="1">
              <a:lnSpc>
                <a:spcPct val="80000"/>
              </a:lnSpc>
            </a:pPr>
            <a:r>
              <a:rPr lang="ja-JP" altLang="en-US" sz="2000" smtClean="0"/>
              <a:t>メタデータの作成コストを流通する価値が上回るときにビジネスが儲かる</a:t>
            </a:r>
          </a:p>
          <a:p>
            <a:pPr eaLnBrk="1" hangingPunct="1">
              <a:lnSpc>
                <a:spcPct val="80000"/>
              </a:lnSpc>
            </a:pPr>
            <a:r>
              <a:rPr lang="ja-JP" altLang="en-US" sz="2000" smtClean="0"/>
              <a:t>テクノロジーによるメタデータ自動生成と人手による創出の</a:t>
            </a:r>
            <a:r>
              <a:rPr lang="en-US" altLang="ja-JP" sz="2000" smtClean="0"/>
              <a:t>2</a:t>
            </a:r>
            <a:r>
              <a:rPr lang="ja-JP" altLang="en-US" sz="2000" smtClean="0"/>
              <a:t>種類の手法を使って、</a:t>
            </a:r>
          </a:p>
          <a:p>
            <a:pPr eaLnBrk="1" hangingPunct="1">
              <a:lnSpc>
                <a:spcPct val="80000"/>
              </a:lnSpc>
            </a:pPr>
            <a:endParaRPr lang="ja-JP" altLang="en-US" sz="2000" smtClean="0"/>
          </a:p>
          <a:p>
            <a:pPr eaLnBrk="1" hangingPunct="1">
              <a:lnSpc>
                <a:spcPct val="80000"/>
              </a:lnSpc>
            </a:pPr>
            <a:r>
              <a:rPr lang="ja-JP" altLang="en-US" sz="2000" smtClean="0"/>
              <a:t>コンシューマが“勝手に”花となるメタデータを咲かせるための幹と枝をつくるのが、最も有望なビジネスモデルであると考える。</a:t>
            </a:r>
          </a:p>
        </p:txBody>
      </p:sp>
      <p:pic>
        <p:nvPicPr>
          <p:cNvPr id="80900" name="Picture 4" descr="Image3"/>
          <p:cNvPicPr>
            <a:picLocks noGrp="1" noChangeAspect="1" noChangeArrowheads="1"/>
          </p:cNvPicPr>
          <p:nvPr>
            <p:ph sz="half" idx="2"/>
          </p:nvPr>
        </p:nvPicPr>
        <p:blipFill>
          <a:blip r:embed="rId3"/>
          <a:srcRect/>
          <a:stretch>
            <a:fillRect/>
          </a:stretch>
        </p:blipFill>
        <p:spPr>
          <a:xfrm>
            <a:off x="5183188" y="1981200"/>
            <a:ext cx="2733675" cy="4114800"/>
          </a:xfr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ja-JP" altLang="en-US" smtClean="0"/>
              <a:t>全体のまとめ</a:t>
            </a:r>
          </a:p>
        </p:txBody>
      </p:sp>
      <p:sp>
        <p:nvSpPr>
          <p:cNvPr id="81923" name="Rectangle 3"/>
          <p:cNvSpPr>
            <a:spLocks noGrp="1" noChangeArrowheads="1"/>
          </p:cNvSpPr>
          <p:nvPr>
            <p:ph type="body" idx="1"/>
          </p:nvPr>
        </p:nvSpPr>
        <p:spPr/>
        <p:txBody>
          <a:bodyPr/>
          <a:lstStyle/>
          <a:p>
            <a:pPr eaLnBrk="1" hangingPunct="1"/>
            <a:r>
              <a:rPr lang="ja-JP" altLang="en-US" dirty="0" smtClean="0"/>
              <a:t>映像の分野で</a:t>
            </a:r>
            <a:r>
              <a:rPr lang="en-US" altLang="ja-JP" dirty="0" smtClean="0"/>
              <a:t>“</a:t>
            </a:r>
            <a:r>
              <a:rPr lang="ja-JP" altLang="en-US" dirty="0" smtClean="0"/>
              <a:t>ユーザの参加”“双方向性”により新しいコミュニケーションメディアが出現している。</a:t>
            </a:r>
          </a:p>
          <a:p>
            <a:pPr eaLnBrk="1" hangingPunct="1"/>
            <a:r>
              <a:rPr lang="ja-JP" altLang="en-US" dirty="0" smtClean="0"/>
              <a:t>コミュニティがコンテクストをつくり、コンテンツを生み出す</a:t>
            </a:r>
            <a:r>
              <a:rPr lang="en-US" altLang="ja-JP" dirty="0" smtClean="0"/>
              <a:t>CGM</a:t>
            </a:r>
            <a:r>
              <a:rPr lang="ja-JP" altLang="en-US" dirty="0" smtClean="0"/>
              <a:t>モデルが拡大</a:t>
            </a:r>
          </a:p>
          <a:p>
            <a:pPr eaLnBrk="1" hangingPunct="1"/>
            <a:r>
              <a:rPr lang="ja-JP" altLang="en-US" dirty="0" smtClean="0"/>
              <a:t>メタデータと検索技術は、</a:t>
            </a:r>
            <a:r>
              <a:rPr lang="en-US" altLang="ja-JP" dirty="0" smtClean="0"/>
              <a:t>CGM</a:t>
            </a:r>
            <a:r>
              <a:rPr lang="ja-JP" altLang="en-US" dirty="0" smtClean="0"/>
              <a:t>プラットフォームの基盤技術となる。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altLang="ja-JP" sz="4000" smtClean="0"/>
              <a:t>RSS</a:t>
            </a:r>
            <a:r>
              <a:rPr lang="ja-JP" altLang="en-US" sz="4000" smtClean="0"/>
              <a:t>に関連広告を配信する</a:t>
            </a:r>
            <a:br>
              <a:rPr lang="ja-JP" altLang="en-US" sz="4000" smtClean="0"/>
            </a:br>
            <a:r>
              <a:rPr lang="en-US" altLang="ja-JP" sz="4000" smtClean="0"/>
              <a:t>TrendMatch</a:t>
            </a:r>
            <a:r>
              <a:rPr lang="ja-JP" altLang="en-US" sz="4000" smtClean="0"/>
              <a:t>（</a:t>
            </a:r>
            <a:r>
              <a:rPr lang="en-US" altLang="ja-JP" sz="4000" smtClean="0"/>
              <a:t>RSS</a:t>
            </a:r>
            <a:r>
              <a:rPr lang="ja-JP" altLang="en-US" sz="4000" smtClean="0"/>
              <a:t>広告社）</a:t>
            </a:r>
          </a:p>
        </p:txBody>
      </p:sp>
      <p:sp>
        <p:nvSpPr>
          <p:cNvPr id="7171" name="Rectangle 3"/>
          <p:cNvSpPr>
            <a:spLocks noGrp="1" noChangeArrowheads="1"/>
          </p:cNvSpPr>
          <p:nvPr>
            <p:ph type="body" sz="half" idx="1"/>
          </p:nvPr>
        </p:nvSpPr>
        <p:spPr/>
        <p:txBody>
          <a:bodyPr/>
          <a:lstStyle/>
          <a:p>
            <a:pPr eaLnBrk="1" hangingPunct="1">
              <a:lnSpc>
                <a:spcPct val="80000"/>
              </a:lnSpc>
            </a:pPr>
            <a:r>
              <a:rPr lang="ja-JP" altLang="en-US" sz="2400" smtClean="0"/>
              <a:t>ブログの</a:t>
            </a:r>
            <a:r>
              <a:rPr lang="en-US" altLang="ja-JP" sz="2400" smtClean="0"/>
              <a:t>RSS</a:t>
            </a:r>
            <a:r>
              <a:rPr lang="ja-JP" altLang="en-US" sz="2400" smtClean="0"/>
              <a:t>に関連広告を表示する。</a:t>
            </a:r>
          </a:p>
          <a:p>
            <a:pPr eaLnBrk="1" hangingPunct="1">
              <a:lnSpc>
                <a:spcPct val="80000"/>
              </a:lnSpc>
            </a:pPr>
            <a:r>
              <a:rPr lang="ja-JP" altLang="en-US" sz="2400" smtClean="0"/>
              <a:t>独自開発の自然言語処理エンジンが瞬時にコンテンツにレリバントな広告を送出する。</a:t>
            </a:r>
          </a:p>
          <a:p>
            <a:pPr eaLnBrk="1" hangingPunct="1">
              <a:lnSpc>
                <a:spcPct val="80000"/>
              </a:lnSpc>
            </a:pPr>
            <a:r>
              <a:rPr lang="en-US" altLang="ja-JP" sz="2400" smtClean="0"/>
              <a:t>2007</a:t>
            </a:r>
            <a:r>
              <a:rPr lang="ja-JP" altLang="en-US" sz="2400" smtClean="0"/>
              <a:t>年発売の</a:t>
            </a:r>
            <a:r>
              <a:rPr lang="en-US" altLang="ja-JP" sz="2400" smtClean="0"/>
              <a:t>WindowsVista</a:t>
            </a:r>
            <a:r>
              <a:rPr lang="ja-JP" altLang="en-US" sz="2400" smtClean="0"/>
              <a:t>で標準搭載の</a:t>
            </a:r>
            <a:r>
              <a:rPr lang="en-US" altLang="ja-JP" sz="2400" smtClean="0"/>
              <a:t>RSS</a:t>
            </a:r>
            <a:r>
              <a:rPr lang="ja-JP" altLang="en-US" sz="2400" smtClean="0"/>
              <a:t>リーダーに広告を配信できる。</a:t>
            </a:r>
          </a:p>
          <a:p>
            <a:pPr eaLnBrk="1" hangingPunct="1">
              <a:lnSpc>
                <a:spcPct val="80000"/>
              </a:lnSpc>
            </a:pPr>
            <a:r>
              <a:rPr lang="ja-JP" altLang="en-US" sz="2400" smtClean="0"/>
              <a:t>他に広告代理店領域ではモバイル広告の</a:t>
            </a:r>
            <a:r>
              <a:rPr lang="en-US" altLang="ja-JP" sz="2400" smtClean="0"/>
              <a:t>Klass</a:t>
            </a:r>
            <a:r>
              <a:rPr lang="ja-JP" altLang="en-US" sz="2400" smtClean="0"/>
              <a:t>事業部がある（ネットエイジ運営）</a:t>
            </a:r>
          </a:p>
        </p:txBody>
      </p:sp>
      <p:pic>
        <p:nvPicPr>
          <p:cNvPr id="7172" name="Picture 4" descr="imgForRssSample"/>
          <p:cNvPicPr>
            <a:picLocks noGrp="1" noChangeAspect="1" noChangeArrowheads="1"/>
          </p:cNvPicPr>
          <p:nvPr>
            <p:ph sz="half" idx="2"/>
          </p:nvPr>
        </p:nvPicPr>
        <p:blipFill>
          <a:blip r:embed="rId3"/>
          <a:srcRect/>
          <a:stretch>
            <a:fillRect/>
          </a:stretch>
        </p:blipFill>
        <p:spPr>
          <a:xfrm>
            <a:off x="4572000" y="1628775"/>
            <a:ext cx="4038600" cy="3589338"/>
          </a:xfrm>
          <a:noFill/>
        </p:spPr>
      </p:pic>
      <p:pic>
        <p:nvPicPr>
          <p:cNvPr id="7173" name="Picture 5" descr="trl"/>
          <p:cNvPicPr>
            <a:picLocks noChangeAspect="1" noChangeArrowheads="1"/>
          </p:cNvPicPr>
          <p:nvPr/>
        </p:nvPicPr>
        <p:blipFill>
          <a:blip r:embed="rId4"/>
          <a:srcRect/>
          <a:stretch>
            <a:fillRect/>
          </a:stretch>
        </p:blipFill>
        <p:spPr bwMode="auto">
          <a:xfrm>
            <a:off x="6011863" y="5661025"/>
            <a:ext cx="1323975"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ja-JP" altLang="en-US" sz="4000" smtClean="0"/>
              <a:t>マルチメディアの共有空間</a:t>
            </a:r>
            <a:br>
              <a:rPr lang="ja-JP" altLang="en-US" sz="4000" smtClean="0"/>
            </a:br>
            <a:r>
              <a:rPr lang="en-US" altLang="ja-JP" sz="4000" smtClean="0"/>
              <a:t>Tila</a:t>
            </a:r>
            <a:r>
              <a:rPr lang="ja-JP" altLang="en-US" sz="4000" smtClean="0"/>
              <a:t>（タイルファイル社）</a:t>
            </a:r>
          </a:p>
        </p:txBody>
      </p:sp>
      <p:sp>
        <p:nvSpPr>
          <p:cNvPr id="8195" name="Rectangle 3"/>
          <p:cNvSpPr>
            <a:spLocks noGrp="1" noChangeArrowheads="1"/>
          </p:cNvSpPr>
          <p:nvPr>
            <p:ph type="body" sz="half" idx="1"/>
          </p:nvPr>
        </p:nvSpPr>
        <p:spPr/>
        <p:txBody>
          <a:bodyPr/>
          <a:lstStyle/>
          <a:p>
            <a:pPr eaLnBrk="1" hangingPunct="1">
              <a:lnSpc>
                <a:spcPct val="90000"/>
              </a:lnSpc>
            </a:pPr>
            <a:r>
              <a:rPr lang="ja-JP" altLang="en-US" sz="2400" smtClean="0"/>
              <a:t>動画や画像の共有を軸にした次世代型</a:t>
            </a:r>
            <a:r>
              <a:rPr lang="en-US" altLang="ja-JP" sz="2400" smtClean="0"/>
              <a:t>SNS</a:t>
            </a:r>
          </a:p>
          <a:p>
            <a:pPr eaLnBrk="1" hangingPunct="1">
              <a:lnSpc>
                <a:spcPct val="90000"/>
              </a:lnSpc>
            </a:pPr>
            <a:r>
              <a:rPr lang="en-US" altLang="ja-JP" sz="2400" smtClean="0"/>
              <a:t>“</a:t>
            </a:r>
            <a:r>
              <a:rPr lang="ja-JP" altLang="en-US" sz="2400" smtClean="0"/>
              <a:t>タイル”にコンテンツを入れて自由に配置できるページ編集機能</a:t>
            </a:r>
          </a:p>
          <a:p>
            <a:pPr eaLnBrk="1" hangingPunct="1">
              <a:lnSpc>
                <a:spcPct val="90000"/>
              </a:lnSpc>
            </a:pPr>
            <a:r>
              <a:rPr lang="ja-JP" altLang="en-US" sz="2400" smtClean="0"/>
              <a:t>タイルを表“グリッド”に並べたり、ひっくり返したり、コメントをつけたりして自分の発信空間“レルム“を公開</a:t>
            </a:r>
          </a:p>
          <a:p>
            <a:pPr eaLnBrk="1" hangingPunct="1">
              <a:lnSpc>
                <a:spcPct val="90000"/>
              </a:lnSpc>
            </a:pPr>
            <a:r>
              <a:rPr lang="ja-JP" altLang="en-US" sz="2400" smtClean="0"/>
              <a:t>オール</a:t>
            </a:r>
            <a:r>
              <a:rPr lang="en-US" altLang="ja-JP" sz="2400" smtClean="0"/>
              <a:t>Flash</a:t>
            </a:r>
            <a:r>
              <a:rPr lang="ja-JP" altLang="en-US" sz="2400" smtClean="0"/>
              <a:t>によるインタラクティブなインタフェース</a:t>
            </a:r>
          </a:p>
          <a:p>
            <a:pPr eaLnBrk="1" hangingPunct="1">
              <a:lnSpc>
                <a:spcPct val="90000"/>
              </a:lnSpc>
            </a:pPr>
            <a:r>
              <a:rPr lang="ja-JP" altLang="en-US" sz="2400" smtClean="0"/>
              <a:t>アルファ版を実験公開中</a:t>
            </a:r>
          </a:p>
        </p:txBody>
      </p:sp>
      <p:pic>
        <p:nvPicPr>
          <p:cNvPr id="8196" name="Picture 4" descr="tilefile"/>
          <p:cNvPicPr>
            <a:picLocks noGrp="1" noChangeAspect="1" noChangeArrowheads="1"/>
          </p:cNvPicPr>
          <p:nvPr>
            <p:ph sz="half" idx="2"/>
          </p:nvPr>
        </p:nvPicPr>
        <p:blipFill>
          <a:blip r:embed="rId3"/>
          <a:srcRect/>
          <a:stretch>
            <a:fillRect/>
          </a:stretch>
        </p:blipFill>
        <p:spPr>
          <a:xfrm>
            <a:off x="4643438" y="1557338"/>
            <a:ext cx="4038600" cy="2138362"/>
          </a:xfrm>
          <a:noFill/>
        </p:spPr>
      </p:pic>
      <p:pic>
        <p:nvPicPr>
          <p:cNvPr id="8197" name="Picture 5" descr="Image10"/>
          <p:cNvPicPr>
            <a:picLocks noChangeAspect="1" noChangeArrowheads="1"/>
          </p:cNvPicPr>
          <p:nvPr/>
        </p:nvPicPr>
        <p:blipFill>
          <a:blip r:embed="rId4"/>
          <a:srcRect/>
          <a:stretch>
            <a:fillRect/>
          </a:stretch>
        </p:blipFill>
        <p:spPr bwMode="auto">
          <a:xfrm>
            <a:off x="4427538" y="4076700"/>
            <a:ext cx="2554287" cy="2144713"/>
          </a:xfrm>
          <a:prstGeom prst="rect">
            <a:avLst/>
          </a:prstGeom>
          <a:noFill/>
          <a:ln w="9525">
            <a:noFill/>
            <a:miter lim="800000"/>
            <a:headEnd/>
            <a:tailEnd/>
          </a:ln>
        </p:spPr>
      </p:pic>
      <p:pic>
        <p:nvPicPr>
          <p:cNvPr id="8198" name="Picture 6" descr="kkmain_image"/>
          <p:cNvPicPr>
            <a:picLocks noChangeAspect="1" noChangeArrowheads="1"/>
          </p:cNvPicPr>
          <p:nvPr/>
        </p:nvPicPr>
        <p:blipFill>
          <a:blip r:embed="rId5"/>
          <a:srcRect/>
          <a:stretch>
            <a:fillRect/>
          </a:stretch>
        </p:blipFill>
        <p:spPr bwMode="auto">
          <a:xfrm>
            <a:off x="7164388" y="4292600"/>
            <a:ext cx="1736725" cy="1579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ja-JP" altLang="en-US" sz="4000" smtClean="0"/>
              <a:t>ビジュアルなソーシャルブックマーク</a:t>
            </a:r>
            <a:br>
              <a:rPr lang="ja-JP" altLang="en-US" sz="4000" smtClean="0"/>
            </a:br>
            <a:r>
              <a:rPr lang="en-US" altLang="ja-JP" sz="4000" smtClean="0"/>
              <a:t>Saaf</a:t>
            </a:r>
            <a:r>
              <a:rPr lang="ja-JP" altLang="en-US" sz="4000" smtClean="0"/>
              <a:t>（ネットエイジ社）</a:t>
            </a:r>
          </a:p>
        </p:txBody>
      </p:sp>
      <p:sp>
        <p:nvSpPr>
          <p:cNvPr id="9219" name="Rectangle 3"/>
          <p:cNvSpPr>
            <a:spLocks noGrp="1" noChangeArrowheads="1"/>
          </p:cNvSpPr>
          <p:nvPr>
            <p:ph type="body" sz="half" idx="1"/>
          </p:nvPr>
        </p:nvSpPr>
        <p:spPr/>
        <p:txBody>
          <a:bodyPr/>
          <a:lstStyle/>
          <a:p>
            <a:pPr eaLnBrk="1" hangingPunct="1">
              <a:lnSpc>
                <a:spcPct val="90000"/>
              </a:lnSpc>
            </a:pPr>
            <a:r>
              <a:rPr lang="ja-JP" altLang="en-US" sz="2400" smtClean="0"/>
              <a:t>お気に入りサイトにコメントをつけてユーザが共有する</a:t>
            </a:r>
          </a:p>
          <a:p>
            <a:pPr eaLnBrk="1" hangingPunct="1">
              <a:lnSpc>
                <a:spcPct val="90000"/>
              </a:lnSpc>
            </a:pPr>
            <a:r>
              <a:rPr lang="ja-JP" altLang="en-US" sz="2400" smtClean="0"/>
              <a:t>他のユーザのブックマークに評価をつける「これ○」機能</a:t>
            </a:r>
          </a:p>
          <a:p>
            <a:pPr eaLnBrk="1" hangingPunct="1">
              <a:lnSpc>
                <a:spcPct val="90000"/>
              </a:lnSpc>
            </a:pPr>
            <a:r>
              <a:rPr lang="ja-JP" altLang="en-US" sz="2400" smtClean="0"/>
              <a:t>テーマ別に整理できる「まとめ」機能</a:t>
            </a:r>
          </a:p>
          <a:p>
            <a:pPr eaLnBrk="1" hangingPunct="1">
              <a:lnSpc>
                <a:spcPct val="90000"/>
              </a:lnSpc>
            </a:pPr>
            <a:r>
              <a:rPr lang="ja-JP" altLang="en-US" sz="2400" smtClean="0"/>
              <a:t>ブラウザからワンクリックで登録するブックマークレット</a:t>
            </a:r>
          </a:p>
          <a:p>
            <a:pPr eaLnBrk="1" hangingPunct="1">
              <a:lnSpc>
                <a:spcPct val="90000"/>
              </a:lnSpc>
            </a:pPr>
            <a:r>
              <a:rPr lang="ja-JP" altLang="en-US" sz="2400" smtClean="0"/>
              <a:t>サイトのサムネイルや画像を</a:t>
            </a:r>
            <a:r>
              <a:rPr lang="en-US" altLang="ja-JP" sz="2400" smtClean="0"/>
              <a:t>URL</a:t>
            </a:r>
            <a:r>
              <a:rPr lang="ja-JP" altLang="en-US" sz="2400" smtClean="0"/>
              <a:t>と一緒に登録できるビジュアル性の高さ</a:t>
            </a:r>
          </a:p>
        </p:txBody>
      </p:sp>
      <p:pic>
        <p:nvPicPr>
          <p:cNvPr id="9220" name="Picture 4" descr="saaf"/>
          <p:cNvPicPr>
            <a:picLocks noGrp="1" noChangeAspect="1" noChangeArrowheads="1"/>
          </p:cNvPicPr>
          <p:nvPr>
            <p:ph sz="half" idx="2"/>
          </p:nvPr>
        </p:nvPicPr>
        <p:blipFill>
          <a:blip r:embed="rId3"/>
          <a:srcRect/>
          <a:stretch>
            <a:fillRect/>
          </a:stretch>
        </p:blipFill>
        <p:spPr>
          <a:xfrm>
            <a:off x="4643438" y="1484313"/>
            <a:ext cx="4038600" cy="2146300"/>
          </a:xfrm>
          <a:noFill/>
        </p:spPr>
      </p:pic>
      <p:pic>
        <p:nvPicPr>
          <p:cNvPr id="9221" name="Picture 5" descr="Image12"/>
          <p:cNvPicPr>
            <a:picLocks noChangeAspect="1" noChangeArrowheads="1"/>
          </p:cNvPicPr>
          <p:nvPr/>
        </p:nvPicPr>
        <p:blipFill>
          <a:blip r:embed="rId4"/>
          <a:srcRect/>
          <a:stretch>
            <a:fillRect/>
          </a:stretch>
        </p:blipFill>
        <p:spPr bwMode="auto">
          <a:xfrm>
            <a:off x="4572000" y="3933825"/>
            <a:ext cx="2806700" cy="2111375"/>
          </a:xfrm>
          <a:prstGeom prst="rect">
            <a:avLst/>
          </a:prstGeom>
          <a:noFill/>
          <a:ln w="9525">
            <a:noFill/>
            <a:miter lim="800000"/>
            <a:headEnd/>
            <a:tailEnd/>
          </a:ln>
        </p:spPr>
      </p:pic>
      <p:pic>
        <p:nvPicPr>
          <p:cNvPr id="9222" name="Picture 6" descr="Image14"/>
          <p:cNvPicPr>
            <a:picLocks noChangeAspect="1" noChangeArrowheads="1"/>
          </p:cNvPicPr>
          <p:nvPr/>
        </p:nvPicPr>
        <p:blipFill>
          <a:blip r:embed="rId5"/>
          <a:srcRect/>
          <a:stretch>
            <a:fillRect/>
          </a:stretch>
        </p:blipFill>
        <p:spPr bwMode="auto">
          <a:xfrm>
            <a:off x="7740650" y="4581525"/>
            <a:ext cx="885825" cy="117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TotalTime>
  <Words>2337</Words>
  <Application>Microsoft Office PowerPoint</Application>
  <PresentationFormat>画面に合わせる (4:3)</PresentationFormat>
  <Paragraphs>489</Paragraphs>
  <Slides>65</Slides>
  <Notes>65</Notes>
  <HiddenSlides>0</HiddenSlides>
  <MMClips>0</MMClips>
  <ScaleCrop>false</ScaleCrop>
  <HeadingPairs>
    <vt:vector size="4" baseType="variant">
      <vt:variant>
        <vt:lpstr>テーマ</vt:lpstr>
      </vt:variant>
      <vt:variant>
        <vt:i4>1</vt:i4>
      </vt:variant>
      <vt:variant>
        <vt:lpstr>スライド タイトル</vt:lpstr>
      </vt:variant>
      <vt:variant>
        <vt:i4>65</vt:i4>
      </vt:variant>
    </vt:vector>
  </HeadingPairs>
  <TitlesOfParts>
    <vt:vector size="66" baseType="lpstr">
      <vt:lpstr>Office テーマ</vt:lpstr>
      <vt:lpstr>拡がるネットコミュニケーション  ～ 新事業を生み出す創造・育成・支援 ～  </vt:lpstr>
      <vt:lpstr>新事業のR&amp;Dの視点から</vt:lpstr>
      <vt:lpstr>プロフィール</vt:lpstr>
      <vt:lpstr>ngi groupの Web2.0への取り組み事例</vt:lpstr>
      <vt:lpstr>マルチメディアのタグ検索エンジン Taggy（タギー社）</vt:lpstr>
      <vt:lpstr>TV動画をメタデータで整理活用 TVBlogとTagiri（メタキャスト社）</vt:lpstr>
      <vt:lpstr>RSSに関連広告を配信する TrendMatch（RSS広告社）</vt:lpstr>
      <vt:lpstr>マルチメディアの共有空間 Tila（タイルファイル社）</vt:lpstr>
      <vt:lpstr>ビジュアルなソーシャルブックマーク Saaf（ネットエイジ社）</vt:lpstr>
      <vt:lpstr>BlogNaviとPodcastNavi CGM世界をデータベース化</vt:lpstr>
      <vt:lpstr>インフラを支える独自の検索技術 といえばサーバ（データセクション社）</vt:lpstr>
      <vt:lpstr>議題</vt:lpstr>
      <vt:lpstr>インターネット映像の新展開</vt:lpstr>
      <vt:lpstr>コミュニティが作る映像空間 YouTube</vt:lpstr>
      <vt:lpstr>面白くないものも面白く ニコニコ動画</vt:lpstr>
      <vt:lpstr>メタデータで動画ナビ Tagiriとsaguri</vt:lpstr>
      <vt:lpstr>ＶｉｓｕａｌＤＮＡでマッチング Imagini</vt:lpstr>
      <vt:lpstr>３Ｄ仮想空間 Ｓｅｃｏｎｄｌｉｆｅ</vt:lpstr>
      <vt:lpstr>Ｍａｃｈｉｎｉｍａ</vt:lpstr>
      <vt:lpstr>ポッドデート</vt:lpstr>
      <vt:lpstr>スポっとCM</vt:lpstr>
      <vt:lpstr>いま家にある機器</vt:lpstr>
      <vt:lpstr>視て、録って、いじる</vt:lpstr>
      <vt:lpstr>米国でＴＩＶＯをいじる人たち Tivohacks</vt:lpstr>
      <vt:lpstr>ＨＤＤレコーダを自作する人たち MythTV</vt:lpstr>
      <vt:lpstr>ＰＣと勝手に連動する人たち ＶｉｒｔｕａｌＲＤ</vt:lpstr>
      <vt:lpstr>インターネットの可能性と多様性</vt:lpstr>
      <vt:lpstr>【テレビを検索する】</vt:lpstr>
      <vt:lpstr>【テレビを監視する】</vt:lpstr>
      <vt:lpstr>【テレビを共有する】</vt:lpstr>
      <vt:lpstr>【テレビを発信する】</vt:lpstr>
      <vt:lpstr>【テレビを無料する】</vt:lpstr>
      <vt:lpstr>【テレビを携帯する】</vt:lpstr>
      <vt:lpstr>【テレビを翻訳する】</vt:lpstr>
      <vt:lpstr>キーワードは続く</vt:lpstr>
      <vt:lpstr>いじる：編集と検索視聴者</vt:lpstr>
      <vt:lpstr>シームレスな視聴環境</vt:lpstr>
      <vt:lpstr>おわり </vt:lpstr>
      <vt:lpstr>二つの視点</vt:lpstr>
      <vt:lpstr>Ⅰ　テレビの視方</vt:lpstr>
      <vt:lpstr>デジタルの基本要素を考える</vt:lpstr>
      <vt:lpstr>デジタルの基本要素</vt:lpstr>
      <vt:lpstr>【メタ】ブログとマスメディアの座標軸</vt:lpstr>
      <vt:lpstr>【メタ】マスメディアとブログの役割</vt:lpstr>
      <vt:lpstr>【ネタ】CGM　コミュニティとコンテンツ</vt:lpstr>
      <vt:lpstr>【ネタ】誰もが主人公のコミュニティ</vt:lpstr>
      <vt:lpstr>【ベタ】コンテクストとコンテンツ</vt:lpstr>
      <vt:lpstr>コンテクストが普通を面白くする</vt:lpstr>
      <vt:lpstr>コンテンツ←コンテクスト←コミュニティ CCCがCGMの生成公式</vt:lpstr>
      <vt:lpstr>【オタ】ユビキタスからオタｷﾀｰスへ</vt:lpstr>
      <vt:lpstr>Ⅱ　テレビの視られ方</vt:lpstr>
      <vt:lpstr>テレビブログ　DEMO</vt:lpstr>
      <vt:lpstr>番組放映情報が“太っていく”</vt:lpstr>
      <vt:lpstr>3種類のメタデータ</vt:lpstr>
      <vt:lpstr>ニュースの場合</vt:lpstr>
      <vt:lpstr>商品情報の場合</vt:lpstr>
      <vt:lpstr>スライド 57</vt:lpstr>
      <vt:lpstr>インフルエンサーは誰？</vt:lpstr>
      <vt:lpstr>メタデータツリーの情報価値</vt:lpstr>
      <vt:lpstr>影響者＝当事者と専門家</vt:lpstr>
      <vt:lpstr>CGM時代の ユーザの認知と行動仮説</vt:lpstr>
      <vt:lpstr>スマートな消費者</vt:lpstr>
      <vt:lpstr>参考：信頼性とPI理論</vt:lpstr>
      <vt:lpstr>まとめ</vt:lpstr>
      <vt:lpstr>全体のまとめ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映像とコミュニケーションの新時代</dc:title>
  <dc:creator>daiya</dc:creator>
  <cp:lastModifiedBy>daiya</cp:lastModifiedBy>
  <cp:revision>23</cp:revision>
  <dcterms:created xsi:type="dcterms:W3CDTF">2007-07-27T05:28:54Z</dcterms:created>
  <dcterms:modified xsi:type="dcterms:W3CDTF">2007-09-28T03:15:45Z</dcterms:modified>
</cp:coreProperties>
</file>