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8" r:id="rId2"/>
    <p:sldId id="302" r:id="rId3"/>
    <p:sldId id="303" r:id="rId4"/>
    <p:sldId id="304" r:id="rId5"/>
    <p:sldId id="305" r:id="rId6"/>
    <p:sldId id="306" r:id="rId7"/>
    <p:sldId id="307" r:id="rId8"/>
    <p:sldId id="308" r:id="rId9"/>
    <p:sldId id="309" r:id="rId10"/>
    <p:sldId id="287" r:id="rId11"/>
    <p:sldId id="310" r:id="rId12"/>
    <p:sldId id="279" r:id="rId13"/>
    <p:sldId id="257" r:id="rId14"/>
    <p:sldId id="259" r:id="rId15"/>
    <p:sldId id="280" r:id="rId16"/>
    <p:sldId id="260" r:id="rId17"/>
    <p:sldId id="281" r:id="rId18"/>
    <p:sldId id="262" r:id="rId19"/>
    <p:sldId id="265" r:id="rId20"/>
    <p:sldId id="263" r:id="rId21"/>
    <p:sldId id="264" r:id="rId22"/>
    <p:sldId id="266" r:id="rId23"/>
    <p:sldId id="268" r:id="rId24"/>
    <p:sldId id="267" r:id="rId25"/>
    <p:sldId id="282" r:id="rId26"/>
    <p:sldId id="269" r:id="rId27"/>
    <p:sldId id="283" r:id="rId28"/>
    <p:sldId id="270" r:id="rId29"/>
    <p:sldId id="271" r:id="rId30"/>
    <p:sldId id="272" r:id="rId31"/>
    <p:sldId id="284" r:id="rId32"/>
    <p:sldId id="273" r:id="rId33"/>
    <p:sldId id="274" r:id="rId34"/>
    <p:sldId id="285" r:id="rId35"/>
    <p:sldId id="275" r:id="rId36"/>
    <p:sldId id="277" r:id="rId37"/>
    <p:sldId id="278" r:id="rId38"/>
    <p:sldId id="286" r:id="rId39"/>
    <p:sldId id="276" r:id="rId40"/>
    <p:sldId id="295" r:id="rId41"/>
    <p:sldId id="288" r:id="rId42"/>
    <p:sldId id="289" r:id="rId43"/>
    <p:sldId id="293" r:id="rId44"/>
    <p:sldId id="294" r:id="rId45"/>
    <p:sldId id="296" r:id="rId46"/>
    <p:sldId id="292" r:id="rId47"/>
    <p:sldId id="291" r:id="rId48"/>
    <p:sldId id="297" r:id="rId49"/>
    <p:sldId id="298" r:id="rId50"/>
    <p:sldId id="299" r:id="rId51"/>
    <p:sldId id="300" r:id="rId52"/>
    <p:sldId id="301" r:id="rId5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A929F-B1B7-4C80-85B7-A72EC88D167A}" type="datetimeFigureOut">
              <a:rPr kumimoji="1" lang="ja-JP" altLang="en-US" smtClean="0"/>
              <a:pPr/>
              <a:t>2010/11/16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5BBC9-6511-4B8B-A770-277C0AF56E2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683734-CA88-4030-8376-65B8EFA3FCD6}" type="slidenum">
              <a:rPr lang="en-US" altLang="ja-JP" smtClean="0"/>
              <a:pPr fontAlgn="base">
                <a:spcBef>
                  <a:spcPct val="0"/>
                </a:spcBef>
                <a:spcAft>
                  <a:spcPct val="0"/>
                </a:spcAft>
                <a:defRPr/>
              </a:pPr>
              <a:t>2</a:t>
            </a:fld>
            <a:endParaRPr lang="en-US" altLang="ja-JP"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Red herring ASIA 100</a:t>
            </a:r>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6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BF052-1B8F-4DF5-8B9B-E44A79299B81}" type="slidenum">
              <a:rPr lang="ja-JP" altLang="en-US" smtClean="0"/>
              <a:pPr fontAlgn="base">
                <a:spcBef>
                  <a:spcPct val="0"/>
                </a:spcBef>
                <a:spcAft>
                  <a:spcPct val="0"/>
                </a:spcAft>
                <a:defRPr/>
              </a:pPr>
              <a:t>3</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72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78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BD9B1-8DAA-413F-B6FE-F1E6A40D2AD9}"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8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88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2AB446-C489-41AA-A9CF-F291FA2E4E95}"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92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98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A04804-96ED-4531-9462-7278B507ACC0}"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0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EFA3965-519D-4DD6-99BD-B81617C4E5F5}" type="slidenum">
              <a:rPr lang="ja-JP" altLang="en-US" smtClean="0"/>
              <a:pPr>
                <a:defRPr/>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1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「いまどき賢い人は本を書くんです」</a:t>
            </a:r>
          </a:p>
        </p:txBody>
      </p:sp>
      <p:sp>
        <p:nvSpPr>
          <p:cNvPr id="809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B03BF-6498-45A2-854B-AA9E0B6FB99D}"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725BCB4-F4C7-475D-9B22-CA1C30CFE261}" type="datetimeFigureOut">
              <a:rPr kumimoji="1" lang="ja-JP" altLang="en-US" smtClean="0"/>
              <a:pPr/>
              <a:t>2010/11/16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2348B4-00FE-48EC-A0FC-731939AB715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5BCB4-F4C7-475D-9B22-CA1C30CFE261}" type="datetimeFigureOut">
              <a:rPr kumimoji="1" lang="ja-JP" altLang="en-US" smtClean="0"/>
              <a:pPr/>
              <a:t>2010/11/16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348B4-00FE-48EC-A0FC-731939AB715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ingolab.com/note/daiya/archives/000533.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ringolab.com/note/daiya/archives/000470.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ingolab.com/note/daiya/2004/11/ufo.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amazon.co.jp/gp/product/images/433403330X/ref=dp_image_0?ie=UTF8&amp;n=465392&amp;s=book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ingolab.com/note/daiya/2009/09/post-1064.htm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ringolab.com/note/daiya/2005/11/post-311.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mazon.co.jp/gp/product/images/4048736515/ref=dp_image_0?ie=UTF8&amp;n=465392&amp;s=book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mazon.co.jp/gp/product/images/4333023009/ref=dp_image_0?ie=UTF8&amp;n=465392&amp;s=book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ingolab.com/note/daiya/2007/11/post-665.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ringolab.com/note/daiy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ringolab.com/note/daiya/2007/11/post-661.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ringolab.com/note/daiya/2008/11/post-871.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ringolab.com/note/daiya/2008/11/-ebm.html"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ringolab.com/note/daiya/2009/11/post-1104.html"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ringolab.com/note/daiya/2009/11/post-1104.html"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ringolab.com/note/daiya/2010/11/post-1332.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ringolab.com/note/daiya/2010/10/post-1315.html" TargetMode="Externa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ringolab.com/note/daiya/2009/07/post-1034.html"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ringolab.com/note/daiya/2008/09/post-812.html"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ringolab.com/note/daiya/2008/12/post-895.html"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google.com/calendar/render?hl=ja&amp;sourceid=navclient&amp;gsessionid=O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oyamabc.co.jp/27/" TargetMode="External"/><Relationship Id="rId2" Type="http://schemas.openxmlformats.org/officeDocument/2006/relationships/hyperlink" Target="http://allatanys.jp/C002/index.html" TargetMode="External"/><Relationship Id="rId1" Type="http://schemas.openxmlformats.org/officeDocument/2006/relationships/slideLayout" Target="../slideLayouts/slideLayout2.xml"/><Relationship Id="rId4" Type="http://schemas.openxmlformats.org/officeDocument/2006/relationships/hyperlink" Target="http://news.google.co.jp/news/section?pz=1&amp;cf=all&amp;q=%E6%9B%B8%E8%A9%95&amp;ict=l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5400" dirty="0" smtClean="0"/>
              <a:t>『</a:t>
            </a:r>
            <a:r>
              <a:rPr lang="ja-JP" altLang="en-US" sz="5400" dirty="0" smtClean="0"/>
              <a:t>ザ・本とインターネット</a:t>
            </a:r>
            <a:r>
              <a:rPr lang="en-US" altLang="ja-JP" sz="5400" dirty="0" smtClean="0"/>
              <a:t>』</a:t>
            </a:r>
            <a:br>
              <a:rPr lang="en-US" altLang="ja-JP" sz="5400" dirty="0" smtClean="0"/>
            </a:br>
            <a:r>
              <a:rPr lang="ja-JP" altLang="en-US" sz="4000" dirty="0" smtClean="0"/>
              <a:t>ソーシャル読書セミナー </a:t>
            </a:r>
            <a:r>
              <a:rPr lang="en-US" altLang="ja-JP" sz="4000" dirty="0" smtClean="0"/>
              <a:t/>
            </a:r>
            <a:br>
              <a:rPr lang="en-US" altLang="ja-JP" sz="4000" dirty="0" smtClean="0"/>
            </a:br>
            <a:r>
              <a:rPr lang="ja-JP" altLang="en-US" sz="4000" dirty="0" smtClean="0"/>
              <a:t>第２回</a:t>
            </a:r>
            <a:r>
              <a:rPr lang="en-US" altLang="ja-JP" sz="4000" dirty="0" smtClean="0"/>
              <a:t/>
            </a:r>
            <a:br>
              <a:rPr lang="en-US" altLang="ja-JP" sz="4000" dirty="0" smtClean="0"/>
            </a:br>
            <a:endParaRPr kumimoji="1" lang="ja-JP" altLang="en-US" sz="4000" dirty="0"/>
          </a:p>
        </p:txBody>
      </p:sp>
      <p:sp>
        <p:nvSpPr>
          <p:cNvPr id="3" name="サブタイトル 2"/>
          <p:cNvSpPr>
            <a:spLocks noGrp="1"/>
          </p:cNvSpPr>
          <p:nvPr>
            <p:ph type="subTitle" idx="1"/>
          </p:nvPr>
        </p:nvSpPr>
        <p:spPr/>
        <p:txBody>
          <a:bodyPr>
            <a:normAutofit fontScale="92500"/>
          </a:bodyPr>
          <a:lstStyle/>
          <a:p>
            <a:r>
              <a:rPr kumimoji="1" lang="ja-JP" altLang="en-US" dirty="0" smtClean="0"/>
              <a:t>２０１０年１１月１６日</a:t>
            </a:r>
            <a:endParaRPr kumimoji="1" lang="en-US" altLang="ja-JP" dirty="0" smtClean="0"/>
          </a:p>
          <a:p>
            <a:r>
              <a:rPr lang="ja-JP" altLang="en-US" dirty="0" smtClean="0"/>
              <a:t>＠ドコモスマートフォンラウンジ</a:t>
            </a:r>
            <a:endParaRPr lang="en-US" altLang="ja-JP" dirty="0" smtClean="0"/>
          </a:p>
          <a:p>
            <a:r>
              <a:rPr kumimoji="1" lang="ja-JP" altLang="en-US" dirty="0" smtClean="0"/>
              <a:t>データセクション株式会社　橋本大也</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本日の内容</a:t>
            </a:r>
            <a:endParaRPr kumimoji="1" lang="ja-JP" altLang="en-US" dirty="0"/>
          </a:p>
        </p:txBody>
      </p:sp>
      <p:sp>
        <p:nvSpPr>
          <p:cNvPr id="6" name="コンテンツ プレースホルダ 5"/>
          <p:cNvSpPr>
            <a:spLocks noGrp="1"/>
          </p:cNvSpPr>
          <p:nvPr>
            <p:ph idx="1"/>
          </p:nvPr>
        </p:nvSpPr>
        <p:spPr/>
        <p:txBody>
          <a:bodyPr>
            <a:normAutofit lnSpcReduction="10000"/>
          </a:bodyPr>
          <a:lstStyle/>
          <a:p>
            <a:pPr>
              <a:buNone/>
            </a:pPr>
            <a:endParaRPr kumimoji="1" lang="en-US" altLang="ja-JP" dirty="0" smtClean="0"/>
          </a:p>
          <a:p>
            <a:pPr>
              <a:buNone/>
            </a:pPr>
            <a:r>
              <a:rPr lang="ja-JP" altLang="en-US" dirty="0" smtClean="0"/>
              <a:t>第１部　１１月のオススメ書籍（過去７年分）</a:t>
            </a:r>
            <a:endParaRPr lang="en-US" altLang="ja-JP" dirty="0" smtClean="0"/>
          </a:p>
          <a:p>
            <a:pPr>
              <a:buNone/>
            </a:pPr>
            <a:endParaRPr kumimoji="1" lang="en-US" altLang="ja-JP" dirty="0"/>
          </a:p>
          <a:p>
            <a:pPr>
              <a:buNone/>
            </a:pPr>
            <a:r>
              <a:rPr kumimoji="1" lang="ja-JP" altLang="en-US" dirty="0" smtClean="0"/>
              <a:t>第２部　今月のテーマ本</a:t>
            </a:r>
            <a:endParaRPr kumimoji="1" lang="en-US" altLang="ja-JP" dirty="0" smtClean="0"/>
          </a:p>
          <a:p>
            <a:pPr>
              <a:buNone/>
            </a:pPr>
            <a:r>
              <a:rPr lang="ja-JP" altLang="en-US" dirty="0"/>
              <a:t>　</a:t>
            </a:r>
            <a:r>
              <a:rPr lang="ja-JP" altLang="en-US" dirty="0" smtClean="0"/>
              <a:t>　　　　</a:t>
            </a:r>
            <a:r>
              <a:rPr lang="ja-JP" altLang="en-US" sz="2400" dirty="0" smtClean="0"/>
              <a:t>テーマ　大人の絵本</a:t>
            </a:r>
            <a:endParaRPr kumimoji="1" lang="en-US" altLang="ja-JP" dirty="0" smtClean="0"/>
          </a:p>
          <a:p>
            <a:pPr>
              <a:buNone/>
            </a:pPr>
            <a:endParaRPr lang="en-US" altLang="ja-JP" dirty="0"/>
          </a:p>
          <a:p>
            <a:pPr>
              <a:buNone/>
            </a:pPr>
            <a:r>
              <a:rPr kumimoji="1" lang="ja-JP" altLang="en-US" dirty="0" smtClean="0"/>
              <a:t>第３部　デジタル読書向上委員会</a:t>
            </a:r>
            <a:endParaRPr kumimoji="1" lang="en-US" altLang="ja-JP" dirty="0" smtClean="0"/>
          </a:p>
          <a:p>
            <a:pPr>
              <a:buNone/>
            </a:pPr>
            <a:r>
              <a:rPr lang="ja-JP" altLang="en-US" dirty="0"/>
              <a:t>　</a:t>
            </a:r>
            <a:r>
              <a:rPr lang="ja-JP" altLang="en-US" dirty="0" smtClean="0"/>
              <a:t>　　　　</a:t>
            </a:r>
            <a:r>
              <a:rPr lang="ja-JP" altLang="en-US" sz="2400" dirty="0" smtClean="0"/>
              <a:t>テーマ　ネットで本を探す　３つのコツ</a:t>
            </a:r>
            <a:endParaRPr kumimoji="1"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第１部　１１月のおすすめ書籍</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２００３年から２０１０年までの１１月に読んだ書籍を振り返りながら、ブックナビします。</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2003</a:t>
            </a:r>
            <a:r>
              <a:rPr kumimoji="1" lang="ja-JP" altLang="en-US" dirty="0" smtClean="0"/>
              <a:t>年</a:t>
            </a:r>
            <a:r>
              <a:rPr kumimoji="1" lang="en-US" altLang="ja-JP" dirty="0" smtClean="0"/>
              <a:t>11</a:t>
            </a:r>
            <a:r>
              <a:rPr kumimoji="1" lang="ja-JP" altLang="en-US" dirty="0" smtClean="0"/>
              <a:t>月</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a:t>共感覚者の驚くべき</a:t>
            </a:r>
            <a:r>
              <a:rPr lang="ja-JP" altLang="en-US" dirty="0" smtClean="0"/>
              <a:t>日常</a:t>
            </a:r>
            <a:r>
              <a:rPr lang="en-US" altLang="ja-JP" dirty="0" smtClean="0"/>
              <a:t/>
            </a:r>
            <a:br>
              <a:rPr lang="en-US" altLang="ja-JP" dirty="0" smtClean="0"/>
            </a:br>
            <a:r>
              <a:rPr lang="ja-JP" altLang="en-US" sz="3100" dirty="0"/>
              <a:t>形</a:t>
            </a:r>
            <a:r>
              <a:rPr lang="ja-JP" altLang="en-US" sz="3100" dirty="0" smtClean="0"/>
              <a:t>を味わう人、色を聴く人</a:t>
            </a:r>
            <a:endParaRPr kumimoji="1" lang="ja-JP" altLang="en-US" sz="3100" dirty="0"/>
          </a:p>
        </p:txBody>
      </p:sp>
      <p:sp>
        <p:nvSpPr>
          <p:cNvPr id="5" name="コンテンツ プレースホルダ 4"/>
          <p:cNvSpPr>
            <a:spLocks noGrp="1"/>
          </p:cNvSpPr>
          <p:nvPr>
            <p:ph sz="half" idx="1"/>
          </p:nvPr>
        </p:nvSpPr>
        <p:spPr/>
        <p:txBody>
          <a:bodyPr/>
          <a:lstStyle/>
          <a:p>
            <a:r>
              <a:rPr kumimoji="1" lang="en-US" altLang="ja-JP" dirty="0" smtClean="0"/>
              <a:t>2</a:t>
            </a:r>
            <a:r>
              <a:rPr kumimoji="1" lang="ja-JP" altLang="en-US" dirty="0" smtClean="0"/>
              <a:t>万</a:t>
            </a:r>
            <a:r>
              <a:rPr kumimoji="1" lang="en-US" altLang="ja-JP" dirty="0" smtClean="0"/>
              <a:t>5</a:t>
            </a:r>
            <a:r>
              <a:rPr kumimoji="1" lang="ja-JP" altLang="en-US" dirty="0" smtClean="0"/>
              <a:t>千人に</a:t>
            </a:r>
            <a:r>
              <a:rPr kumimoji="1" lang="en-US" altLang="ja-JP" dirty="0" smtClean="0"/>
              <a:t>1</a:t>
            </a:r>
            <a:r>
              <a:rPr kumimoji="1" lang="ja-JP" altLang="en-US" dirty="0" smtClean="0"/>
              <a:t>人</a:t>
            </a:r>
            <a:endParaRPr kumimoji="1" lang="en-US" altLang="ja-JP" dirty="0" smtClean="0"/>
          </a:p>
          <a:p>
            <a:r>
              <a:rPr lang="ja-JP" altLang="en-US" dirty="0"/>
              <a:t>食べ物を舌で味わうと指先にカタチを感じて</a:t>
            </a:r>
            <a:r>
              <a:rPr lang="ja-JP" altLang="en-US" dirty="0" smtClean="0"/>
              <a:t>しまう</a:t>
            </a:r>
            <a:endParaRPr lang="en-US" altLang="ja-JP" dirty="0" smtClean="0"/>
          </a:p>
          <a:p>
            <a:r>
              <a:rPr lang="ja-JP" altLang="en-US" dirty="0"/>
              <a:t>音を聴くと色が見えて</a:t>
            </a:r>
            <a:r>
              <a:rPr lang="ja-JP" altLang="en-US" dirty="0" smtClean="0"/>
              <a:t>しまう</a:t>
            </a:r>
            <a:endParaRPr lang="en-US" altLang="ja-JP" dirty="0" smtClean="0"/>
          </a:p>
          <a:p>
            <a:r>
              <a:rPr lang="ja-JP" altLang="en-US" dirty="0"/>
              <a:t>「このチキンはとんがった味がする」「これは赤くてまぶしい音楽ね」</a:t>
            </a:r>
            <a:endParaRPr kumimoji="1" lang="ja-JP" altLang="en-US" dirty="0"/>
          </a:p>
        </p:txBody>
      </p:sp>
      <p:pic>
        <p:nvPicPr>
          <p:cNvPr id="7" name="コンテンツ プレースホルダ 6" descr="4794211279.jpg">
            <a:hlinkClick r:id="rId2"/>
          </p:cNvPr>
          <p:cNvPicPr>
            <a:picLocks noGrp="1" noChangeAspect="1"/>
          </p:cNvPicPr>
          <p:nvPr>
            <p:ph sz="half" idx="2"/>
          </p:nvPr>
        </p:nvPicPr>
        <p:blipFill>
          <a:blip r:embed="rId3" cstate="print"/>
          <a:stretch>
            <a:fillRect/>
          </a:stretch>
        </p:blipFill>
        <p:spPr>
          <a:xfrm>
            <a:off x="5112323" y="1600200"/>
            <a:ext cx="3110353"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なぜ、「あれ」が思い出せなくなるのか</a:t>
            </a:r>
            <a:r>
              <a:rPr lang="en-US" altLang="ja-JP" sz="3100" b="1" dirty="0" smtClean="0"/>
              <a:t>―</a:t>
            </a:r>
            <a:r>
              <a:rPr lang="ja-JP" altLang="en-US" sz="3100" b="1" dirty="0" smtClean="0"/>
              <a:t>記憶と脳の</a:t>
            </a:r>
            <a:r>
              <a:rPr lang="en-US" altLang="ja-JP" sz="3100" b="1" dirty="0" smtClean="0"/>
              <a:t>7</a:t>
            </a:r>
            <a:r>
              <a:rPr lang="ja-JP" altLang="en-US" sz="3100" b="1" dirty="0" err="1" smtClean="0"/>
              <a:t>つの</a:t>
            </a:r>
            <a:r>
              <a:rPr lang="ja-JP" altLang="en-US" sz="3100" b="1" dirty="0" smtClean="0"/>
              <a:t>謎</a:t>
            </a:r>
            <a:endParaRPr kumimoji="1" lang="ja-JP" altLang="en-US" sz="3100" dirty="0"/>
          </a:p>
        </p:txBody>
      </p:sp>
      <p:sp>
        <p:nvSpPr>
          <p:cNvPr id="3" name="コンテンツ プレースホルダ 2"/>
          <p:cNvSpPr>
            <a:spLocks noGrp="1"/>
          </p:cNvSpPr>
          <p:nvPr>
            <p:ph sz="half" idx="1"/>
          </p:nvPr>
        </p:nvSpPr>
        <p:spPr/>
        <p:txBody>
          <a:bodyPr/>
          <a:lstStyle/>
          <a:p>
            <a:r>
              <a:rPr lang="ja-JP" altLang="en-US" dirty="0" smtClean="0"/>
              <a:t>記憶の７つのエラー</a:t>
            </a:r>
            <a:endParaRPr lang="en-US" altLang="ja-JP" dirty="0" smtClean="0"/>
          </a:p>
          <a:p>
            <a:pPr lvl="1"/>
            <a:r>
              <a:rPr lang="ja-JP" altLang="en-US" dirty="0" smtClean="0"/>
              <a:t>物忘れ</a:t>
            </a:r>
            <a:endParaRPr lang="en-US" altLang="ja-JP" dirty="0" smtClean="0"/>
          </a:p>
          <a:p>
            <a:pPr lvl="1"/>
            <a:r>
              <a:rPr lang="ja-JP" altLang="en-US" dirty="0" smtClean="0"/>
              <a:t>不注意</a:t>
            </a:r>
            <a:endParaRPr lang="en-US" altLang="ja-JP" dirty="0" smtClean="0"/>
          </a:p>
          <a:p>
            <a:pPr lvl="1"/>
            <a:r>
              <a:rPr lang="ja-JP" altLang="en-US" dirty="0" smtClean="0"/>
              <a:t>妨害</a:t>
            </a:r>
            <a:endParaRPr lang="en-US" altLang="ja-JP" dirty="0" smtClean="0"/>
          </a:p>
          <a:p>
            <a:pPr lvl="1"/>
            <a:r>
              <a:rPr lang="ja-JP" altLang="en-US" dirty="0" smtClean="0"/>
              <a:t>混乱</a:t>
            </a:r>
            <a:endParaRPr lang="en-US" altLang="ja-JP" dirty="0" smtClean="0"/>
          </a:p>
          <a:p>
            <a:pPr lvl="1"/>
            <a:r>
              <a:rPr lang="ja-JP" altLang="en-US" dirty="0" smtClean="0"/>
              <a:t>暗示</a:t>
            </a:r>
            <a:endParaRPr lang="en-US" altLang="ja-JP" dirty="0" smtClean="0"/>
          </a:p>
          <a:p>
            <a:pPr lvl="1"/>
            <a:r>
              <a:rPr lang="ja-JP" altLang="en-US" dirty="0" smtClean="0"/>
              <a:t>書き換え</a:t>
            </a:r>
            <a:endParaRPr lang="en-US" altLang="ja-JP" dirty="0" smtClean="0"/>
          </a:p>
          <a:p>
            <a:pPr lvl="1"/>
            <a:r>
              <a:rPr lang="ja-JP" altLang="en-US" dirty="0" smtClean="0"/>
              <a:t>つきまとい</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dirty="0"/>
          </a:p>
        </p:txBody>
      </p:sp>
      <p:pic>
        <p:nvPicPr>
          <p:cNvPr id="1028" name="Picture 4" descr="なぜ、「あれ」が思い出せなくなるのか―記憶と脳の7つの謎 (日経ビジネス人文庫)">
            <a:hlinkClick r:id="rId2"/>
          </p:cNvPr>
          <p:cNvPicPr>
            <a:picLocks noChangeAspect="1" noChangeArrowheads="1"/>
          </p:cNvPicPr>
          <p:nvPr/>
        </p:nvPicPr>
        <p:blipFill>
          <a:blip r:embed="rId3" cstate="print"/>
          <a:srcRect/>
          <a:stretch>
            <a:fillRect/>
          </a:stretch>
        </p:blipFill>
        <p:spPr bwMode="auto">
          <a:xfrm>
            <a:off x="4355976" y="1628800"/>
            <a:ext cx="4464496" cy="44644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2004</a:t>
            </a:r>
            <a:r>
              <a:rPr kumimoji="1" lang="ja-JP" altLang="en-US" dirty="0" smtClean="0"/>
              <a:t>年</a:t>
            </a:r>
            <a:r>
              <a:rPr kumimoji="1" lang="en-US" altLang="ja-JP" dirty="0" smtClean="0"/>
              <a:t>11</a:t>
            </a:r>
            <a:r>
              <a:rPr kumimoji="1" lang="ja-JP" altLang="en-US" dirty="0" smtClean="0"/>
              <a:t>月</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人類はなぜ</a:t>
            </a:r>
            <a:r>
              <a:rPr lang="en-US" altLang="ja-JP" dirty="0"/>
              <a:t>UFO</a:t>
            </a:r>
            <a:r>
              <a:rPr lang="ja-JP" altLang="en-US" dirty="0" err="1"/>
              <a:t>と遭</a:t>
            </a:r>
            <a:r>
              <a:rPr lang="ja-JP" altLang="en-US" dirty="0"/>
              <a:t>遇するのか</a:t>
            </a:r>
            <a:endParaRPr kumimoji="1" lang="ja-JP" altLang="en-US" dirty="0"/>
          </a:p>
        </p:txBody>
      </p:sp>
      <p:sp>
        <p:nvSpPr>
          <p:cNvPr id="3" name="コンテンツ プレースホルダ 2"/>
          <p:cNvSpPr>
            <a:spLocks noGrp="1"/>
          </p:cNvSpPr>
          <p:nvPr>
            <p:ph sz="half" idx="1"/>
          </p:nvPr>
        </p:nvSpPr>
        <p:spPr/>
        <p:txBody>
          <a:bodyPr/>
          <a:lstStyle/>
          <a:p>
            <a:r>
              <a:rPr lang="ja-JP" altLang="en-US" dirty="0"/>
              <a:t>瀬名秀明「本書は掛け値なしの傑作である！」</a:t>
            </a:r>
          </a:p>
          <a:p>
            <a:r>
              <a:rPr lang="en-US" altLang="ja-JP" dirty="0"/>
              <a:t>1947</a:t>
            </a:r>
            <a:r>
              <a:rPr lang="ja-JP" altLang="en-US" dirty="0" smtClean="0"/>
              <a:t>年</a:t>
            </a:r>
            <a:r>
              <a:rPr lang="ja-JP" altLang="en-US" dirty="0"/>
              <a:t>以来の</a:t>
            </a:r>
            <a:r>
              <a:rPr lang="en-US" altLang="ja-JP" dirty="0"/>
              <a:t>UFO</a:t>
            </a:r>
            <a:r>
              <a:rPr lang="ja-JP" altLang="en-US" dirty="0"/>
              <a:t>事件について記述し、考察を加えた年代記。米国スミソニアン協会刊行の、現在望みうる最高レベルの</a:t>
            </a:r>
            <a:r>
              <a:rPr lang="en-US" altLang="ja-JP" dirty="0"/>
              <a:t>UFO</a:t>
            </a:r>
            <a:r>
              <a:rPr lang="ja-JP" altLang="en-US" dirty="0"/>
              <a:t>本</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17410" name="Picture 2" descr="人類はなぜUFOと遭遇するのか (文春文庫)">
            <a:hlinkClick r:id="rId2"/>
          </p:cNvPr>
          <p:cNvPicPr>
            <a:picLocks noChangeAspect="1" noChangeArrowheads="1"/>
          </p:cNvPicPr>
          <p:nvPr/>
        </p:nvPicPr>
        <p:blipFill>
          <a:blip r:embed="rId3" cstate="print"/>
          <a:srcRect/>
          <a:stretch>
            <a:fillRect/>
          </a:stretch>
        </p:blipFill>
        <p:spPr bwMode="auto">
          <a:xfrm>
            <a:off x="4644008" y="1628800"/>
            <a:ext cx="4499992" cy="44999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2005</a:t>
            </a:r>
            <a:r>
              <a:rPr kumimoji="1" lang="ja-JP" altLang="en-US" dirty="0" smtClean="0"/>
              <a:t>年</a:t>
            </a:r>
            <a:r>
              <a:rPr kumimoji="1" lang="en-US" altLang="ja-JP" dirty="0" smtClean="0"/>
              <a:t>11</a:t>
            </a:r>
            <a:r>
              <a:rPr kumimoji="1" lang="ja-JP" altLang="en-US" dirty="0" smtClean="0"/>
              <a:t>月</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羞恥心</a:t>
            </a:r>
            <a:r>
              <a:rPr lang="ja-JP" altLang="en-US" dirty="0" smtClean="0"/>
              <a:t>はどこへ消えた？</a:t>
            </a:r>
            <a:endParaRPr kumimoji="1" lang="ja-JP" altLang="en-US" dirty="0"/>
          </a:p>
        </p:txBody>
      </p:sp>
      <p:sp>
        <p:nvSpPr>
          <p:cNvPr id="3" name="コンテンツ プレースホルダ 2"/>
          <p:cNvSpPr>
            <a:spLocks noGrp="1"/>
          </p:cNvSpPr>
          <p:nvPr>
            <p:ph sz="half" idx="1"/>
          </p:nvPr>
        </p:nvSpPr>
        <p:spPr/>
        <p:txBody>
          <a:bodyPr>
            <a:normAutofit fontScale="92500" lnSpcReduction="20000"/>
          </a:bodyPr>
          <a:lstStyle/>
          <a:p>
            <a:r>
              <a:rPr lang="ja-JP" altLang="en-US" dirty="0" smtClean="0"/>
              <a:t>恥の基準が変わった</a:t>
            </a:r>
            <a:endParaRPr lang="en-US" altLang="ja-JP" dirty="0" smtClean="0"/>
          </a:p>
          <a:p>
            <a:pPr lvl="1"/>
            <a:r>
              <a:rPr lang="ja-JP" altLang="en-US" dirty="0" smtClean="0"/>
              <a:t>駅や車内などで地べたに座り込む「ジベタリアン」</a:t>
            </a:r>
            <a:endParaRPr lang="en-US" altLang="ja-JP" dirty="0" smtClean="0"/>
          </a:p>
          <a:p>
            <a:pPr lvl="1"/>
            <a:r>
              <a:rPr lang="ja-JP" altLang="en-US" dirty="0" smtClean="0"/>
              <a:t>所構わず濃厚なラブシーンを演じる「人前キス」</a:t>
            </a:r>
            <a:endParaRPr lang="en-US" altLang="ja-JP" dirty="0" smtClean="0"/>
          </a:p>
          <a:p>
            <a:pPr lvl="1"/>
            <a:r>
              <a:rPr lang="ja-JP" altLang="en-US" dirty="0" smtClean="0"/>
              <a:t>電車の中で平気で化粧をする「車内化粧」</a:t>
            </a:r>
            <a:endParaRPr lang="en-US" altLang="ja-JP" dirty="0" smtClean="0"/>
          </a:p>
          <a:p>
            <a:endParaRPr lang="en-US" altLang="ja-JP" dirty="0"/>
          </a:p>
          <a:p>
            <a:endParaRPr lang="en-US" altLang="ja-JP" dirty="0" smtClean="0"/>
          </a:p>
          <a:p>
            <a:r>
              <a:rPr lang="ja-JP" altLang="en-US" dirty="0" smtClean="0"/>
              <a:t>レンタルビデオ店</a:t>
            </a:r>
            <a:r>
              <a:rPr lang="ja-JP" altLang="en-US" dirty="0"/>
              <a:t>でアダルトビデオを借りる際の男子学生</a:t>
            </a:r>
            <a:r>
              <a:rPr lang="en-US" altLang="ja-JP" dirty="0"/>
              <a:t>200</a:t>
            </a:r>
            <a:r>
              <a:rPr lang="ja-JP" altLang="en-US" dirty="0"/>
              <a:t>人の行動を調査</a:t>
            </a:r>
            <a:r>
              <a:rPr lang="ja-JP" altLang="en-US" dirty="0" smtClean="0"/>
              <a:t>分析</a:t>
            </a:r>
            <a:endParaRPr lang="en-US" altLang="ja-JP" dirty="0" smtClean="0"/>
          </a:p>
          <a:p>
            <a:endParaRPr kumimoji="1" lang="ja-JP" altLang="en-US" dirty="0"/>
          </a:p>
        </p:txBody>
      </p:sp>
      <p:sp>
        <p:nvSpPr>
          <p:cNvPr id="4" name="コンテンツ プレースホルダ 3"/>
          <p:cNvSpPr>
            <a:spLocks noGrp="1"/>
          </p:cNvSpPr>
          <p:nvPr>
            <p:ph sz="half" idx="2"/>
          </p:nvPr>
        </p:nvSpPr>
        <p:spPr/>
        <p:txBody>
          <a:bodyPr>
            <a:normAutofit fontScale="92500" lnSpcReduction="20000"/>
          </a:bodyPr>
          <a:lstStyle/>
          <a:p>
            <a:endParaRPr kumimoji="1" lang="ja-JP" altLang="en-US"/>
          </a:p>
        </p:txBody>
      </p:sp>
      <p:pic>
        <p:nvPicPr>
          <p:cNvPr id="20482" name="Picture 2" descr="羞恥心はどこへ消えた? (光文社新書)">
            <a:hlinkClick r:id="rId2"/>
          </p:cNvPr>
          <p:cNvPicPr>
            <a:picLocks noChangeAspect="1" noChangeArrowheads="1"/>
          </p:cNvPicPr>
          <p:nvPr/>
        </p:nvPicPr>
        <p:blipFill>
          <a:blip r:embed="rId3" cstate="print"/>
          <a:srcRect/>
          <a:stretch>
            <a:fillRect/>
          </a:stretch>
        </p:blipFill>
        <p:spPr bwMode="auto">
          <a:xfrm>
            <a:off x="4572000" y="1628800"/>
            <a:ext cx="4464494" cy="44644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err="1"/>
              <a:t>つの</a:t>
            </a:r>
            <a:r>
              <a:rPr lang="ja-JP" altLang="en-US" dirty="0"/>
              <a:t>作戦が発見された</a:t>
            </a:r>
            <a:endParaRPr kumimoji="1" lang="ja-JP" altLang="en-US" dirty="0"/>
          </a:p>
        </p:txBody>
      </p:sp>
      <p:sp>
        <p:nvSpPr>
          <p:cNvPr id="3" name="コンテンツ プレースホルダ 2"/>
          <p:cNvSpPr>
            <a:spLocks noGrp="1"/>
          </p:cNvSpPr>
          <p:nvPr>
            <p:ph sz="half" idx="1"/>
          </p:nvPr>
        </p:nvSpPr>
        <p:spPr/>
        <p:txBody>
          <a:bodyPr>
            <a:normAutofit fontScale="92500" lnSpcReduction="10000"/>
          </a:bodyPr>
          <a:lstStyle/>
          <a:p>
            <a:r>
              <a:rPr lang="ja-JP" altLang="en-US" dirty="0"/>
              <a:t>隠蔽工作</a:t>
            </a:r>
          </a:p>
          <a:p>
            <a:pPr lvl="1"/>
            <a:r>
              <a:rPr lang="ja-JP" altLang="en-US" dirty="0" smtClean="0"/>
              <a:t>カウンター</a:t>
            </a:r>
            <a:r>
              <a:rPr lang="ja-JP" altLang="en-US" dirty="0"/>
              <a:t>に他の客がいないときを狙う</a:t>
            </a:r>
          </a:p>
          <a:p>
            <a:pPr lvl="1"/>
            <a:r>
              <a:rPr lang="ja-JP" altLang="en-US" dirty="0" smtClean="0"/>
              <a:t>カウンター</a:t>
            </a:r>
            <a:r>
              <a:rPr lang="ja-JP" altLang="en-US" dirty="0"/>
              <a:t>に女性の店員がいないときを狙う</a:t>
            </a:r>
          </a:p>
          <a:p>
            <a:endParaRPr lang="ja-JP" altLang="en-US" dirty="0"/>
          </a:p>
          <a:p>
            <a:r>
              <a:rPr lang="ja-JP" altLang="en-US" dirty="0"/>
              <a:t>偽装工作</a:t>
            </a:r>
          </a:p>
          <a:p>
            <a:pPr lvl="1"/>
            <a:r>
              <a:rPr lang="ja-JP" altLang="en-US" dirty="0" smtClean="0"/>
              <a:t>用</a:t>
            </a:r>
            <a:r>
              <a:rPr lang="ja-JP" altLang="en-US" dirty="0"/>
              <a:t>がなくても他のビデオコーナーを回る</a:t>
            </a:r>
          </a:p>
          <a:p>
            <a:pPr lvl="1"/>
            <a:r>
              <a:rPr lang="ja-JP" altLang="en-US" dirty="0" smtClean="0"/>
              <a:t>アダルトビデオ</a:t>
            </a:r>
            <a:r>
              <a:rPr lang="ja-JP" altLang="en-US" dirty="0"/>
              <a:t>以外にも興味があるように装う</a:t>
            </a:r>
          </a:p>
          <a:p>
            <a:endParaRPr lang="ja-JP" altLang="en-US" dirty="0"/>
          </a:p>
        </p:txBody>
      </p:sp>
      <p:sp>
        <p:nvSpPr>
          <p:cNvPr id="4" name="コンテンツ プレースホルダ 3"/>
          <p:cNvSpPr>
            <a:spLocks noGrp="1"/>
          </p:cNvSpPr>
          <p:nvPr>
            <p:ph sz="half" idx="2"/>
          </p:nvPr>
        </p:nvSpPr>
        <p:spPr/>
        <p:txBody>
          <a:bodyPr>
            <a:normAutofit fontScale="92500" lnSpcReduction="10000"/>
          </a:bodyPr>
          <a:lstStyle/>
          <a:p>
            <a:r>
              <a:rPr lang="ja-JP" altLang="en-US" dirty="0"/>
              <a:t>関与否認</a:t>
            </a:r>
          </a:p>
          <a:p>
            <a:pPr lvl="1"/>
            <a:r>
              <a:rPr lang="ja-JP" altLang="en-US" dirty="0" smtClean="0"/>
              <a:t>連続</a:t>
            </a:r>
            <a:r>
              <a:rPr lang="ja-JP" altLang="en-US" dirty="0"/>
              <a:t>して借りない</a:t>
            </a:r>
          </a:p>
          <a:p>
            <a:pPr lvl="1"/>
            <a:r>
              <a:rPr lang="ja-JP" altLang="en-US" dirty="0" smtClean="0"/>
              <a:t>借りたら</a:t>
            </a:r>
            <a:r>
              <a:rPr lang="ja-JP" altLang="en-US" dirty="0"/>
              <a:t>しばらくその店にいかない</a:t>
            </a:r>
          </a:p>
          <a:p>
            <a:endParaRPr lang="en-US" altLang="ja-JP" dirty="0" smtClean="0"/>
          </a:p>
          <a:p>
            <a:endParaRPr lang="ja-JP" altLang="en-US" dirty="0"/>
          </a:p>
          <a:p>
            <a:r>
              <a:rPr lang="ja-JP" altLang="en-US" dirty="0"/>
              <a:t>他人行儀</a:t>
            </a:r>
          </a:p>
          <a:p>
            <a:pPr lvl="1"/>
            <a:r>
              <a:rPr lang="ja-JP" altLang="en-US" dirty="0" smtClean="0"/>
              <a:t>店員</a:t>
            </a:r>
            <a:r>
              <a:rPr lang="ja-JP" altLang="en-US" dirty="0"/>
              <a:t>にわざと無愛想にふるまう</a:t>
            </a:r>
          </a:p>
          <a:p>
            <a:pPr lvl="1"/>
            <a:r>
              <a:rPr lang="ja-JP" altLang="en-US" dirty="0" smtClean="0"/>
              <a:t>店員</a:t>
            </a:r>
            <a:r>
              <a:rPr lang="ja-JP" altLang="en-US" dirty="0"/>
              <a:t>とはできるだけ視線を合わせないようにする</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dirty="0"/>
              <a:t>講師</a:t>
            </a:r>
            <a:r>
              <a:rPr lang="ja-JP" altLang="en-US" dirty="0" smtClean="0"/>
              <a:t>プロフィール</a:t>
            </a:r>
            <a:r>
              <a:rPr lang="en-US" altLang="ja-JP" dirty="0" smtClean="0"/>
              <a:t/>
            </a:r>
            <a:br>
              <a:rPr lang="en-US" altLang="ja-JP" dirty="0" smtClean="0"/>
            </a:br>
            <a:r>
              <a:rPr lang="ja-JP" altLang="en-US" dirty="0" smtClean="0"/>
              <a:t>橋本大也</a:t>
            </a:r>
          </a:p>
        </p:txBody>
      </p:sp>
      <p:sp>
        <p:nvSpPr>
          <p:cNvPr id="4099" name="Rectangle 3"/>
          <p:cNvSpPr>
            <a:spLocks noGrp="1" noChangeArrowheads="1"/>
          </p:cNvSpPr>
          <p:nvPr>
            <p:ph type="body" idx="1"/>
          </p:nvPr>
        </p:nvSpPr>
        <p:spPr>
          <a:xfrm>
            <a:off x="214313" y="1714500"/>
            <a:ext cx="8572500" cy="5000625"/>
          </a:xfrm>
        </p:spPr>
        <p:txBody>
          <a:bodyPr rtlCol="0">
            <a:normAutofit/>
          </a:bodyPr>
          <a:lstStyle/>
          <a:p>
            <a:pPr eaLnBrk="1" fontAlgn="auto" hangingPunct="1">
              <a:lnSpc>
                <a:spcPct val="90000"/>
              </a:lnSpc>
              <a:spcAft>
                <a:spcPts val="0"/>
              </a:spcAft>
              <a:defRPr/>
            </a:pPr>
            <a:r>
              <a:rPr lang="ja-JP" altLang="en-US" sz="2800" dirty="0" smtClean="0"/>
              <a:t>データセクション（株）　取締役</a:t>
            </a:r>
            <a:r>
              <a:rPr lang="ja-JP" altLang="en-US" sz="2800" dirty="0" smtClean="0"/>
              <a:t>会長</a:t>
            </a:r>
            <a:endParaRPr lang="en-US" altLang="ja-JP" sz="2800" dirty="0" smtClean="0"/>
          </a:p>
          <a:p>
            <a:pPr lvl="1">
              <a:lnSpc>
                <a:spcPct val="90000"/>
              </a:lnSpc>
              <a:defRPr/>
            </a:pPr>
            <a:r>
              <a:rPr lang="ja-JP" altLang="en-US" sz="2400" dirty="0" smtClean="0"/>
              <a:t>ブログやツイッターのクチコミ分析会社です</a:t>
            </a:r>
            <a:endParaRPr lang="en-US" altLang="ja-JP" sz="2400" dirty="0" smtClean="0"/>
          </a:p>
          <a:p>
            <a:pPr lvl="1">
              <a:lnSpc>
                <a:spcPct val="90000"/>
              </a:lnSpc>
              <a:defRPr/>
            </a:pPr>
            <a:r>
              <a:rPr lang="ja-JP" altLang="en-US" sz="2400" dirty="0" smtClean="0"/>
              <a:t>　</a:t>
            </a:r>
            <a:endParaRPr lang="ja-JP" altLang="en-US" sz="2400" dirty="0" smtClean="0"/>
          </a:p>
          <a:p>
            <a:pPr eaLnBrk="1" fontAlgn="auto" hangingPunct="1">
              <a:lnSpc>
                <a:spcPct val="90000"/>
              </a:lnSpc>
              <a:spcAft>
                <a:spcPts val="0"/>
              </a:spcAft>
              <a:defRPr/>
            </a:pPr>
            <a:r>
              <a:rPr lang="ja-JP" altLang="en-US" sz="2800" dirty="0" smtClean="0"/>
              <a:t>（株）早稲田情報技術研究所　取締役</a:t>
            </a:r>
          </a:p>
          <a:p>
            <a:pPr eaLnBrk="1" fontAlgn="auto" hangingPunct="1">
              <a:lnSpc>
                <a:spcPct val="90000"/>
              </a:lnSpc>
              <a:spcAft>
                <a:spcPts val="0"/>
              </a:spcAft>
              <a:defRPr/>
            </a:pPr>
            <a:r>
              <a:rPr lang="ja-JP" altLang="en-US" sz="2800" dirty="0" smtClean="0"/>
              <a:t>（株）メタキャスト　取締役</a:t>
            </a:r>
            <a:endParaRPr lang="en-US" altLang="ja-JP" sz="2800" dirty="0" smtClean="0"/>
          </a:p>
          <a:p>
            <a:pPr eaLnBrk="1" fontAlgn="auto" hangingPunct="1">
              <a:lnSpc>
                <a:spcPct val="90000"/>
              </a:lnSpc>
              <a:spcAft>
                <a:spcPts val="0"/>
              </a:spcAft>
              <a:defRPr/>
            </a:pPr>
            <a:r>
              <a:rPr lang="ja-JP" altLang="en-US" sz="2800" dirty="0" smtClean="0"/>
              <a:t>（株）日本技芸　取締役</a:t>
            </a:r>
            <a:endParaRPr lang="en-US" altLang="ja-JP" sz="2800" dirty="0" smtClean="0"/>
          </a:p>
          <a:p>
            <a:pPr eaLnBrk="1" fontAlgn="auto" hangingPunct="1">
              <a:lnSpc>
                <a:spcPct val="90000"/>
              </a:lnSpc>
              <a:spcAft>
                <a:spcPts val="0"/>
              </a:spcAft>
              <a:defRPr/>
            </a:pPr>
            <a:r>
              <a:rPr lang="ja-JP" altLang="en-US" sz="2800" dirty="0" smtClean="0"/>
              <a:t>デジタルハリウッド大学　教授</a:t>
            </a:r>
            <a:endParaRPr lang="en-US" altLang="ja-JP" sz="2800" dirty="0" smtClean="0"/>
          </a:p>
          <a:p>
            <a:pPr lvl="1" eaLnBrk="1" fontAlgn="auto" hangingPunct="1">
              <a:lnSpc>
                <a:spcPct val="90000"/>
              </a:lnSpc>
              <a:spcAft>
                <a:spcPts val="0"/>
              </a:spcAft>
              <a:defRPr/>
            </a:pPr>
            <a:r>
              <a:rPr lang="ja-JP" altLang="en-US" sz="2400" dirty="0" smtClean="0"/>
              <a:t>授業「リサーチ＆プランニング」</a:t>
            </a:r>
            <a:endParaRPr lang="en-US" altLang="ja-JP" sz="2400" dirty="0" smtClean="0"/>
          </a:p>
          <a:p>
            <a:pPr eaLnBrk="1" fontAlgn="auto" hangingPunct="1">
              <a:lnSpc>
                <a:spcPct val="90000"/>
              </a:lnSpc>
              <a:spcAft>
                <a:spcPts val="0"/>
              </a:spcAft>
              <a:defRPr/>
            </a:pPr>
            <a:r>
              <a:rPr lang="ja-JP" altLang="en-US" sz="2800" dirty="0"/>
              <a:t>多摩大</a:t>
            </a:r>
            <a:r>
              <a:rPr lang="ja-JP" altLang="en-US" sz="2800" dirty="0" smtClean="0"/>
              <a:t>学　大学院　経営情報学科　客員</a:t>
            </a:r>
            <a:r>
              <a:rPr lang="ja-JP" altLang="en-US" sz="2800" dirty="0" smtClean="0"/>
              <a:t>教授</a:t>
            </a:r>
            <a:endParaRPr lang="en-US" altLang="ja-JP"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裸はいつから恥ずかしくなった</a:t>
            </a:r>
            <a:r>
              <a:rPr lang="ja-JP" altLang="en-US" dirty="0" smtClean="0"/>
              <a:t>か</a:t>
            </a:r>
            <a:r>
              <a:rPr lang="en-US" altLang="ja-JP" dirty="0" smtClean="0"/>
              <a:t/>
            </a:r>
            <a:br>
              <a:rPr lang="en-US" altLang="ja-JP" dirty="0" smtClean="0"/>
            </a:br>
            <a:r>
              <a:rPr lang="en-US" altLang="ja-JP" sz="3100" dirty="0" smtClean="0"/>
              <a:t>―</a:t>
            </a:r>
            <a:r>
              <a:rPr lang="ja-JP" altLang="en-US" sz="3100" dirty="0"/>
              <a:t>日本人の羞恥心</a:t>
            </a:r>
            <a:r>
              <a:rPr lang="en-US" altLang="ja-JP" sz="3100" dirty="0"/>
              <a:t>―</a:t>
            </a:r>
            <a:endParaRPr kumimoji="1" lang="ja-JP" altLang="en-US" dirty="0"/>
          </a:p>
        </p:txBody>
      </p:sp>
      <p:sp>
        <p:nvSpPr>
          <p:cNvPr id="3" name="コンテンツ プレースホルダ 2"/>
          <p:cNvSpPr>
            <a:spLocks noGrp="1"/>
          </p:cNvSpPr>
          <p:nvPr>
            <p:ph sz="half" idx="1"/>
          </p:nvPr>
        </p:nvSpPr>
        <p:spPr/>
        <p:txBody>
          <a:bodyPr>
            <a:normAutofit fontScale="92500" lnSpcReduction="10000"/>
          </a:bodyPr>
          <a:lstStyle/>
          <a:p>
            <a:r>
              <a:rPr lang="ja-JP" altLang="en-US" dirty="0" smtClean="0"/>
              <a:t>「明治政府によって強制的に隠された裸体こそが「見る</a:t>
            </a:r>
            <a:r>
              <a:rPr lang="ja-JP" altLang="en-US" dirty="0" err="1" smtClean="0"/>
              <a:t>なの</a:t>
            </a:r>
            <a:r>
              <a:rPr lang="ja-JP" altLang="en-US" dirty="0" smtClean="0"/>
              <a:t>座敷」であった。そしてこれが正しいとすると、神話や昔話が説くように、隠された裸体は覗きたくなり、やがて約束は破られる───。明治から現代に至る日本人の裸体は、まさに神話や昔話と同じストーリーをたどることになる。」</a:t>
            </a:r>
            <a:endParaRPr kumimoji="1" lang="ja-JP" altLang="en-US" dirty="0"/>
          </a:p>
        </p:txBody>
      </p:sp>
      <p:sp>
        <p:nvSpPr>
          <p:cNvPr id="4" name="コンテンツ プレースホルダ 3"/>
          <p:cNvSpPr>
            <a:spLocks noGrp="1"/>
          </p:cNvSpPr>
          <p:nvPr>
            <p:ph sz="half" idx="2"/>
          </p:nvPr>
        </p:nvSpPr>
        <p:spPr/>
        <p:txBody>
          <a:bodyPr>
            <a:normAutofit fontScale="92500" lnSpcReduction="10000"/>
          </a:bodyPr>
          <a:lstStyle/>
          <a:p>
            <a:endParaRPr kumimoji="1" lang="ja-JP" altLang="en-US"/>
          </a:p>
        </p:txBody>
      </p:sp>
      <p:pic>
        <p:nvPicPr>
          <p:cNvPr id="21506" name="Picture 2" descr="http://www.shinchosha.co.jp/images/book_xl/603661.jpg"/>
          <p:cNvPicPr>
            <a:picLocks noChangeAspect="1" noChangeArrowheads="1"/>
          </p:cNvPicPr>
          <p:nvPr/>
        </p:nvPicPr>
        <p:blipFill>
          <a:blip r:embed="rId2" cstate="print"/>
          <a:srcRect/>
          <a:stretch>
            <a:fillRect/>
          </a:stretch>
        </p:blipFill>
        <p:spPr bwMode="auto">
          <a:xfrm>
            <a:off x="4788024" y="1556792"/>
            <a:ext cx="3456384" cy="51205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bbs.jinruisi.net/blog/公衆浴場.jpg"/>
          <p:cNvPicPr>
            <a:picLocks noChangeAspect="1" noChangeArrowheads="1"/>
          </p:cNvPicPr>
          <p:nvPr/>
        </p:nvPicPr>
        <p:blipFill>
          <a:blip r:embed="rId2" cstate="print"/>
          <a:srcRect/>
          <a:stretch>
            <a:fillRect/>
          </a:stretch>
        </p:blipFill>
        <p:spPr bwMode="auto">
          <a:xfrm>
            <a:off x="179512" y="548680"/>
            <a:ext cx="8642903" cy="6309320"/>
          </a:xfrm>
          <a:prstGeom prst="rect">
            <a:avLst/>
          </a:prstGeom>
          <a:noFill/>
        </p:spPr>
      </p:pic>
      <p:sp>
        <p:nvSpPr>
          <p:cNvPr id="6" name="正方形/長方形 5"/>
          <p:cNvSpPr/>
          <p:nvPr/>
        </p:nvSpPr>
        <p:spPr>
          <a:xfrm>
            <a:off x="971600" y="332656"/>
            <a:ext cx="7200800" cy="400110"/>
          </a:xfrm>
          <a:prstGeom prst="rect">
            <a:avLst/>
          </a:prstGeom>
        </p:spPr>
        <p:txBody>
          <a:bodyPr wrap="square">
            <a:spAutoFit/>
          </a:bodyPr>
          <a:lstStyle/>
          <a:p>
            <a:r>
              <a:rPr lang="en-US" altLang="ja-JP" dirty="0" smtClean="0"/>
              <a:t>『</a:t>
            </a:r>
            <a:r>
              <a:rPr lang="ja-JP" altLang="en-US" sz="2000" dirty="0" smtClean="0"/>
              <a:t>ペリー提督日本遠征記</a:t>
            </a:r>
            <a:r>
              <a:rPr lang="en-US" altLang="ja-JP" sz="2000" dirty="0" smtClean="0"/>
              <a:t>』</a:t>
            </a:r>
            <a:r>
              <a:rPr lang="ja-JP" altLang="en-US" sz="2000" dirty="0" smtClean="0"/>
              <a:t>（１８５６年）より「下田の公衆浴場の図」</a:t>
            </a:r>
            <a:endParaRPr lang="ja-JP" alt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裸体とはじらいの文化史</a:t>
            </a:r>
            <a:r>
              <a:rPr kumimoji="1" lang="en-US" altLang="ja-JP" dirty="0" smtClean="0"/>
              <a:t/>
            </a:r>
            <a:br>
              <a:rPr kumimoji="1" lang="en-US" altLang="ja-JP" dirty="0" smtClean="0"/>
            </a:br>
            <a:r>
              <a:rPr lang="ja-JP" altLang="en-US" sz="3100" dirty="0"/>
              <a:t>文明化</a:t>
            </a:r>
            <a:r>
              <a:rPr lang="ja-JP" altLang="en-US" sz="3100" dirty="0" smtClean="0"/>
              <a:t>の過程の神話</a:t>
            </a:r>
            <a:r>
              <a:rPr lang="en-US" altLang="ja-JP" sz="3100" dirty="0" smtClean="0"/>
              <a:t>I</a:t>
            </a:r>
            <a:endParaRPr kumimoji="1" lang="ja-JP" altLang="en-US" sz="3100" dirty="0"/>
          </a:p>
        </p:txBody>
      </p:sp>
      <p:sp>
        <p:nvSpPr>
          <p:cNvPr id="3" name="コンテンツ プレースホルダ 2"/>
          <p:cNvSpPr>
            <a:spLocks noGrp="1"/>
          </p:cNvSpPr>
          <p:nvPr>
            <p:ph sz="half" idx="1"/>
          </p:nvPr>
        </p:nvSpPr>
        <p:spPr/>
        <p:txBody>
          <a:bodyPr/>
          <a:lstStyle/>
          <a:p>
            <a:r>
              <a:rPr lang="ja-JP" altLang="en-US" dirty="0" smtClean="0"/>
              <a:t>原始社会には物理的な個室の壁や衣服がない代わりに心理的な「幻の衣」をまとい、「幻の壁」を作りだして、恥を社会的に管理していた。羞恥心の発達は現代人以上に高度で複雑で繊細だったことに驚かされる。</a:t>
            </a:r>
          </a:p>
          <a:p>
            <a:endParaRPr kumimoji="1" lang="ja-JP" altLang="en-US" dirty="0"/>
          </a:p>
        </p:txBody>
      </p:sp>
      <p:pic>
        <p:nvPicPr>
          <p:cNvPr id="23554" name="Picture 2" descr="裸体とはじらいの文化史―文明化の過程の神話〈1〉 (叢書・ウニベルシタス)">
            <a:hlinkClick r:id="rId2"/>
          </p:cNvPr>
          <p:cNvPicPr>
            <a:picLocks noGrp="1" noChangeAspect="1" noChangeArrowheads="1"/>
          </p:cNvPicPr>
          <p:nvPr>
            <p:ph sz="half" idx="2"/>
          </p:nvPr>
        </p:nvPicPr>
        <p:blipFill>
          <a:blip r:embed="rId3" cstate="print"/>
          <a:srcRect/>
          <a:stretch>
            <a:fillRect/>
          </a:stretch>
        </p:blipFill>
        <p:spPr bwMode="auto">
          <a:xfrm>
            <a:off x="4572000" y="1628800"/>
            <a:ext cx="4608512" cy="46085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476672"/>
            <a:ext cx="8136904" cy="5509200"/>
          </a:xfrm>
          <a:prstGeom prst="rect">
            <a:avLst/>
          </a:prstGeom>
        </p:spPr>
        <p:txBody>
          <a:bodyPr wrap="square">
            <a:spAutoFit/>
          </a:bodyPr>
          <a:lstStyle/>
          <a:p>
            <a:r>
              <a:rPr lang="ja-JP" altLang="en-US" sz="3200" dirty="0" smtClean="0"/>
              <a:t>「ニューギニアのハーゲンベルグ族は、排泄の最中を偶然見つかると恥ずかしさの余り両手で顔を覆い、首を吊るべきかどうか考える。</a:t>
            </a:r>
            <a:endParaRPr lang="en-US" altLang="ja-JP" sz="3200" dirty="0" smtClean="0"/>
          </a:p>
          <a:p>
            <a:endParaRPr lang="en-US" altLang="ja-JP" sz="3200" dirty="0" smtClean="0"/>
          </a:p>
          <a:p>
            <a:r>
              <a:rPr lang="ja-JP" altLang="en-US" sz="3200" dirty="0" smtClean="0"/>
              <a:t>＜中略＞用を足している女性を見た男性は、そばへ行き、自分といっしょに寝ないかと尋ねるのが当たり前である。</a:t>
            </a:r>
            <a:endParaRPr lang="en-US" altLang="ja-JP" sz="3200" dirty="0" smtClean="0"/>
          </a:p>
          <a:p>
            <a:endParaRPr lang="en-US" altLang="ja-JP" sz="3200" dirty="0"/>
          </a:p>
          <a:p>
            <a:r>
              <a:rPr lang="ja-JP" altLang="en-US" sz="3200" dirty="0" smtClean="0"/>
              <a:t>普通、彼女はそれに同意する。なぜなら性交後二人はたがいに親密な関係になったため、恥はなくなるからである。」</a:t>
            </a:r>
            <a:endParaRPr lang="ja-JP" alt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感動戦争ドラマ　</a:t>
            </a:r>
            <a:r>
              <a:rPr lang="en-US" altLang="ja-JP" dirty="0" smtClean="0"/>
              <a:t/>
            </a:r>
            <a:br>
              <a:rPr lang="en-US" altLang="ja-JP" dirty="0" smtClean="0"/>
            </a:br>
            <a:r>
              <a:rPr lang="ja-JP" altLang="en-US" dirty="0" smtClean="0"/>
              <a:t>バンド・オブ・ブラザース</a:t>
            </a:r>
            <a:endParaRPr kumimoji="1" lang="ja-JP" altLang="en-US" dirty="0"/>
          </a:p>
        </p:txBody>
      </p:sp>
      <p:sp>
        <p:nvSpPr>
          <p:cNvPr id="3" name="コンテンツ プレースホルダ 2"/>
          <p:cNvSpPr>
            <a:spLocks noGrp="1"/>
          </p:cNvSpPr>
          <p:nvPr>
            <p:ph sz="half" idx="1"/>
          </p:nvPr>
        </p:nvSpPr>
        <p:spPr/>
        <p:txBody>
          <a:bodyPr/>
          <a:lstStyle/>
          <a:p>
            <a:r>
              <a:rPr lang="ja-JP" altLang="en-US" dirty="0" smtClean="0"/>
              <a:t>「バンド・オブ・ブラザース」は、映画の巨匠スティーヴン・スピルバーグとトム・ハンクスが製作総指揮で、制作費が約</a:t>
            </a:r>
            <a:r>
              <a:rPr lang="en-US" altLang="ja-JP" dirty="0" smtClean="0"/>
              <a:t>156</a:t>
            </a:r>
            <a:r>
              <a:rPr lang="ja-JP" altLang="en-US" dirty="0" smtClean="0"/>
              <a:t>億円。</a:t>
            </a:r>
            <a:r>
              <a:rPr lang="en-US" altLang="ja-JP" dirty="0" smtClean="0"/>
              <a:t>10</a:t>
            </a:r>
            <a:r>
              <a:rPr lang="ja-JP" altLang="en-US" dirty="0" smtClean="0"/>
              <a:t>話の連続エピソードの中で、見るものも共に従軍したかのような臨場感を味わえる。</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dirty="0"/>
          </a:p>
        </p:txBody>
      </p:sp>
      <p:pic>
        <p:nvPicPr>
          <p:cNvPr id="1026" name="Picture 2" descr="バンド・オブ・ブラザース BD-BOX [Blu-ray]">
            <a:hlinkClick r:id="rId2"/>
          </p:cNvPr>
          <p:cNvPicPr>
            <a:picLocks noChangeAspect="1" noChangeArrowheads="1"/>
          </p:cNvPicPr>
          <p:nvPr/>
        </p:nvPicPr>
        <p:blipFill>
          <a:blip r:embed="rId3" cstate="print"/>
          <a:srcRect/>
          <a:stretch>
            <a:fillRect/>
          </a:stretch>
        </p:blipFill>
        <p:spPr bwMode="auto">
          <a:xfrm>
            <a:off x="4607498" y="1628800"/>
            <a:ext cx="4536502" cy="45365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2006</a:t>
            </a:r>
            <a:r>
              <a:rPr kumimoji="1" lang="ja-JP" altLang="en-US" dirty="0" smtClean="0"/>
              <a:t>年</a:t>
            </a:r>
            <a:r>
              <a:rPr kumimoji="1" lang="en-US" altLang="ja-JP" dirty="0" smtClean="0"/>
              <a:t>11</a:t>
            </a:r>
            <a:r>
              <a:rPr kumimoji="1" lang="ja-JP" altLang="en-US" dirty="0" smtClean="0"/>
              <a:t>月</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夜</a:t>
            </a:r>
            <a:r>
              <a:rPr kumimoji="1" lang="ja-JP" altLang="en-US" dirty="0" smtClean="0"/>
              <a:t>市</a:t>
            </a:r>
            <a:endParaRPr kumimoji="1" lang="ja-JP" altLang="en-US" dirty="0"/>
          </a:p>
        </p:txBody>
      </p:sp>
      <p:sp>
        <p:nvSpPr>
          <p:cNvPr id="3" name="コンテンツ プレースホルダ 2"/>
          <p:cNvSpPr>
            <a:spLocks noGrp="1"/>
          </p:cNvSpPr>
          <p:nvPr>
            <p:ph sz="half" idx="1"/>
          </p:nvPr>
        </p:nvSpPr>
        <p:spPr/>
        <p:txBody>
          <a:bodyPr>
            <a:normAutofit fontScale="92500" lnSpcReduction="10000"/>
          </a:bodyPr>
          <a:lstStyle/>
          <a:p>
            <a:r>
              <a:rPr lang="ja-JP" altLang="en-US" dirty="0" smtClean="0"/>
              <a:t>夜市は子供の頃、異世界に紛れ込み、自分が助かるために弟を向こう側に置いてきてしまった兄をめぐる怪異譚。一緒に収録されている「風の古道」は異界の古道に迷い込んだ少年の話。</a:t>
            </a:r>
            <a:endParaRPr lang="en-US" altLang="ja-JP" dirty="0" smtClean="0"/>
          </a:p>
          <a:p>
            <a:r>
              <a:rPr lang="ja-JP" altLang="en-US" dirty="0" smtClean="0"/>
              <a:t>戻れると思って歩いているうちに、いつのまにか戻れない道を歩いている</a:t>
            </a:r>
            <a:endParaRPr kumimoji="1" lang="ja-JP" altLang="en-US" dirty="0"/>
          </a:p>
        </p:txBody>
      </p:sp>
      <p:sp>
        <p:nvSpPr>
          <p:cNvPr id="4" name="コンテンツ プレースホルダ 3"/>
          <p:cNvSpPr>
            <a:spLocks noGrp="1"/>
          </p:cNvSpPr>
          <p:nvPr>
            <p:ph sz="half" idx="2"/>
          </p:nvPr>
        </p:nvSpPr>
        <p:spPr/>
        <p:txBody>
          <a:bodyPr>
            <a:normAutofit fontScale="92500" lnSpcReduction="10000"/>
          </a:bodyPr>
          <a:lstStyle/>
          <a:p>
            <a:endParaRPr kumimoji="1" lang="ja-JP" altLang="en-US"/>
          </a:p>
        </p:txBody>
      </p:sp>
      <p:pic>
        <p:nvPicPr>
          <p:cNvPr id="24578" name="Picture 2" descr="夜市">
            <a:hlinkClick r:id="rId2"/>
          </p:cNvPr>
          <p:cNvPicPr>
            <a:picLocks noChangeAspect="1" noChangeArrowheads="1"/>
          </p:cNvPicPr>
          <p:nvPr/>
        </p:nvPicPr>
        <p:blipFill>
          <a:blip r:embed="rId3" cstate="print"/>
          <a:srcRect/>
          <a:stretch>
            <a:fillRect/>
          </a:stretch>
        </p:blipFill>
        <p:spPr bwMode="auto">
          <a:xfrm>
            <a:off x="4644008" y="1628800"/>
            <a:ext cx="4536502" cy="45365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2007</a:t>
            </a:r>
            <a:r>
              <a:rPr kumimoji="1" lang="ja-JP" altLang="en-US" dirty="0" smtClean="0"/>
              <a:t>年</a:t>
            </a:r>
            <a:r>
              <a:rPr kumimoji="1" lang="en-US" altLang="ja-JP" dirty="0" smtClean="0"/>
              <a:t>11</a:t>
            </a:r>
            <a:r>
              <a:rPr kumimoji="1" lang="ja-JP" altLang="en-US" dirty="0" smtClean="0"/>
              <a:t>月</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二千日回峰行 </a:t>
            </a:r>
            <a:r>
              <a:rPr lang="en-US" altLang="ja-JP" dirty="0" smtClean="0"/>
              <a:t/>
            </a:r>
            <a:br>
              <a:rPr lang="en-US" altLang="ja-JP" dirty="0" smtClean="0"/>
            </a:br>
            <a:r>
              <a:rPr lang="ja-JP" altLang="en-US" sz="3100" dirty="0" smtClean="0"/>
              <a:t>新装改訂版</a:t>
            </a:r>
            <a:r>
              <a:rPr lang="en-US" altLang="ja-JP" sz="3100" dirty="0" smtClean="0"/>
              <a:t>―</a:t>
            </a:r>
            <a:r>
              <a:rPr lang="ja-JP" altLang="en-US" sz="3100" dirty="0" smtClean="0"/>
              <a:t>大阿闍梨酒井雄哉の世界</a:t>
            </a:r>
            <a:endParaRPr kumimoji="1" lang="ja-JP" altLang="en-US" dirty="0"/>
          </a:p>
        </p:txBody>
      </p:sp>
      <p:sp>
        <p:nvSpPr>
          <p:cNvPr id="3" name="コンテンツ プレースホルダ 2"/>
          <p:cNvSpPr>
            <a:spLocks noGrp="1"/>
          </p:cNvSpPr>
          <p:nvPr>
            <p:ph sz="half" idx="1"/>
          </p:nvPr>
        </p:nvSpPr>
        <p:spPr/>
        <p:txBody>
          <a:bodyPr>
            <a:normAutofit fontScale="77500" lnSpcReduction="20000"/>
          </a:bodyPr>
          <a:lstStyle/>
          <a:p>
            <a:r>
              <a:rPr lang="ja-JP" altLang="en-US" dirty="0" smtClean="0"/>
              <a:t>比叡山の千日回峰行は、比叡の山を毎日</a:t>
            </a:r>
            <a:r>
              <a:rPr lang="en-US" altLang="ja-JP" dirty="0" smtClean="0"/>
              <a:t>30</a:t>
            </a:r>
            <a:r>
              <a:rPr lang="ja-JP" altLang="en-US" dirty="0" smtClean="0"/>
              <a:t>キロから</a:t>
            </a:r>
            <a:r>
              <a:rPr lang="en-US" altLang="ja-JP" dirty="0" smtClean="0"/>
              <a:t>40</a:t>
            </a:r>
            <a:r>
              <a:rPr lang="ja-JP" altLang="en-US" dirty="0" smtClean="0"/>
              <a:t>キロ巡って礼拝する行である。</a:t>
            </a:r>
            <a:endParaRPr lang="en-US" altLang="ja-JP" dirty="0" smtClean="0"/>
          </a:p>
          <a:p>
            <a:r>
              <a:rPr lang="ja-JP" altLang="en-US" dirty="0" smtClean="0"/>
              <a:t>期間は延べ</a:t>
            </a:r>
            <a:r>
              <a:rPr lang="en-US" altLang="ja-JP" dirty="0" smtClean="0"/>
              <a:t>1000</a:t>
            </a:r>
            <a:r>
              <a:rPr lang="ja-JP" altLang="en-US" dirty="0" smtClean="0"/>
              <a:t>日（</a:t>
            </a:r>
            <a:r>
              <a:rPr lang="en-US" altLang="ja-JP" dirty="0" smtClean="0"/>
              <a:t>7</a:t>
            </a:r>
            <a:r>
              <a:rPr lang="ja-JP" altLang="en-US" dirty="0" smtClean="0"/>
              <a:t>年間）に渡る。回峰</a:t>
            </a:r>
            <a:r>
              <a:rPr lang="en-US" altLang="ja-JP" dirty="0" smtClean="0"/>
              <a:t>700</a:t>
            </a:r>
            <a:r>
              <a:rPr lang="ja-JP" altLang="en-US" dirty="0" smtClean="0"/>
              <a:t>日目では</a:t>
            </a:r>
            <a:r>
              <a:rPr lang="en-US" altLang="ja-JP" dirty="0" smtClean="0"/>
              <a:t>9</a:t>
            </a:r>
            <a:r>
              <a:rPr lang="ja-JP" altLang="en-US" dirty="0" smtClean="0"/>
              <a:t>日間の断食、断眠、不臥で祈り続ける「堂入り」という医学的には生存が危うい難行もある。</a:t>
            </a:r>
            <a:endParaRPr lang="en-US" altLang="ja-JP" dirty="0" smtClean="0"/>
          </a:p>
          <a:p>
            <a:r>
              <a:rPr lang="ja-JP" altLang="en-US" dirty="0" smtClean="0"/>
              <a:t>晴れて千日回峰を達成した行者は「大阿闍梨」と呼ばれ、生き仏として崇められる。</a:t>
            </a:r>
            <a:endParaRPr lang="en-US" altLang="ja-JP" dirty="0" smtClean="0"/>
          </a:p>
          <a:p>
            <a:endParaRPr lang="ja-JP" altLang="en-US" dirty="0" smtClean="0"/>
          </a:p>
          <a:p>
            <a:r>
              <a:rPr lang="ja-JP" altLang="en-US" dirty="0" smtClean="0"/>
              <a:t>千日回峰はこの</a:t>
            </a:r>
            <a:r>
              <a:rPr lang="en-US" altLang="ja-JP" dirty="0" smtClean="0"/>
              <a:t>400</a:t>
            </a:r>
            <a:r>
              <a:rPr lang="ja-JP" altLang="en-US" dirty="0" smtClean="0"/>
              <a:t>年間で</a:t>
            </a:r>
            <a:r>
              <a:rPr lang="en-US" altLang="ja-JP" dirty="0" smtClean="0"/>
              <a:t>46</a:t>
            </a:r>
            <a:r>
              <a:rPr lang="ja-JP" altLang="en-US" dirty="0" smtClean="0"/>
              <a:t>人が満行しているが、二千日満行はたったの</a:t>
            </a:r>
            <a:r>
              <a:rPr lang="en-US" altLang="ja-JP" dirty="0" smtClean="0"/>
              <a:t>3</a:t>
            </a:r>
            <a:r>
              <a:rPr lang="ja-JP" altLang="en-US" dirty="0" smtClean="0"/>
              <a:t>人</a:t>
            </a:r>
            <a:endParaRPr kumimoji="1" lang="ja-JP" altLang="en-US" dirty="0"/>
          </a:p>
        </p:txBody>
      </p:sp>
      <p:sp>
        <p:nvSpPr>
          <p:cNvPr id="4" name="コンテンツ プレースホルダ 3"/>
          <p:cNvSpPr>
            <a:spLocks noGrp="1"/>
          </p:cNvSpPr>
          <p:nvPr>
            <p:ph sz="half" idx="2"/>
          </p:nvPr>
        </p:nvSpPr>
        <p:spPr/>
        <p:txBody>
          <a:bodyPr>
            <a:normAutofit fontScale="77500" lnSpcReduction="20000"/>
          </a:bodyPr>
          <a:lstStyle/>
          <a:p>
            <a:endParaRPr kumimoji="1" lang="ja-JP" altLang="en-US"/>
          </a:p>
        </p:txBody>
      </p:sp>
      <p:pic>
        <p:nvPicPr>
          <p:cNvPr id="25602" name="Picture 2" descr="二千日回峰行―大阿闍梨・酒井雄哉の世界">
            <a:hlinkClick r:id="rId2"/>
          </p:cNvPr>
          <p:cNvPicPr>
            <a:picLocks noChangeAspect="1" noChangeArrowheads="1"/>
          </p:cNvPicPr>
          <p:nvPr/>
        </p:nvPicPr>
        <p:blipFill>
          <a:blip r:embed="rId3" cstate="print"/>
          <a:srcRect/>
          <a:stretch>
            <a:fillRect/>
          </a:stretch>
        </p:blipFill>
        <p:spPr bwMode="auto">
          <a:xfrm>
            <a:off x="4427984" y="1700808"/>
            <a:ext cx="4464494" cy="446449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ヨーロッパをさすらう異形の物語 </a:t>
            </a:r>
            <a:r>
              <a:rPr lang="en-US" altLang="ja-JP" dirty="0" smtClean="0"/>
              <a:t/>
            </a:r>
            <a:br>
              <a:rPr lang="en-US" altLang="ja-JP" dirty="0" smtClean="0"/>
            </a:br>
            <a:r>
              <a:rPr lang="ja-JP" altLang="en-US" sz="3100" dirty="0" smtClean="0"/>
              <a:t>上・下</a:t>
            </a:r>
            <a:r>
              <a:rPr lang="en-US" altLang="ja-JP" sz="3100" dirty="0" smtClean="0"/>
              <a:t>―</a:t>
            </a:r>
            <a:r>
              <a:rPr lang="ja-JP" altLang="en-US" sz="3100" dirty="0" smtClean="0"/>
              <a:t>中世の幻想・神話・伝説</a:t>
            </a:r>
            <a:endParaRPr kumimoji="1" lang="ja-JP" altLang="en-US" sz="3100" dirty="0"/>
          </a:p>
        </p:txBody>
      </p:sp>
      <p:sp>
        <p:nvSpPr>
          <p:cNvPr id="3" name="コンテンツ プレースホルダ 2"/>
          <p:cNvSpPr>
            <a:spLocks noGrp="1"/>
          </p:cNvSpPr>
          <p:nvPr>
            <p:ph sz="half" idx="1"/>
          </p:nvPr>
        </p:nvSpPr>
        <p:spPr/>
        <p:txBody>
          <a:bodyPr>
            <a:normAutofit fontScale="85000" lnSpcReduction="10000"/>
          </a:bodyPr>
          <a:lstStyle/>
          <a:p>
            <a:r>
              <a:rPr lang="ja-JP" altLang="en-US" dirty="0" smtClean="0"/>
              <a:t>中世ヨーロッパの伝説が解説つきで２４編が収録されている。一部が童話として変形して伝わった以外は、日本ではあまり知られていない話が多いように思う。</a:t>
            </a:r>
            <a:endParaRPr lang="en-US" altLang="ja-JP" dirty="0" smtClean="0"/>
          </a:p>
          <a:p>
            <a:r>
              <a:rPr lang="ja-JP" altLang="en-US" dirty="0" smtClean="0"/>
              <a:t>海外の人が、桃太郎や金太郎、一寸法師や海幸山幸のような昔話をよく知らないのと一緒だろう。知っていれば、異文化の文学や創作を深く味わうことにつながる。</a:t>
            </a:r>
            <a:endParaRPr kumimoji="1" lang="ja-JP" altLang="en-US" dirty="0"/>
          </a:p>
        </p:txBody>
      </p:sp>
      <p:sp>
        <p:nvSpPr>
          <p:cNvPr id="4" name="コンテンツ プレースホルダ 3"/>
          <p:cNvSpPr>
            <a:spLocks noGrp="1"/>
          </p:cNvSpPr>
          <p:nvPr>
            <p:ph sz="half" idx="2"/>
          </p:nvPr>
        </p:nvSpPr>
        <p:spPr/>
        <p:txBody>
          <a:bodyPr>
            <a:normAutofit fontScale="85000" lnSpcReduction="10000"/>
          </a:bodyPr>
          <a:lstStyle/>
          <a:p>
            <a:endParaRPr kumimoji="1" lang="ja-JP" altLang="en-US" dirty="0"/>
          </a:p>
        </p:txBody>
      </p:sp>
      <p:pic>
        <p:nvPicPr>
          <p:cNvPr id="26626" name="Picture 2" descr="ヨーロッパをさすらう異形の物語〈上〉―中世の幻想・神話・伝説">
            <a:hlinkClick r:id="rId2"/>
          </p:cNvPr>
          <p:cNvPicPr>
            <a:picLocks noChangeAspect="1" noChangeArrowheads="1"/>
          </p:cNvPicPr>
          <p:nvPr/>
        </p:nvPicPr>
        <p:blipFill>
          <a:blip r:embed="rId3" cstate="print"/>
          <a:srcRect/>
          <a:stretch>
            <a:fillRect/>
          </a:stretch>
        </p:blipFill>
        <p:spPr bwMode="auto">
          <a:xfrm>
            <a:off x="4607498" y="1628800"/>
            <a:ext cx="4536502" cy="4536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3"/>
          <p:cNvSpPr>
            <a:spLocks noGrp="1"/>
          </p:cNvSpPr>
          <p:nvPr>
            <p:ph type="title"/>
          </p:nvPr>
        </p:nvSpPr>
        <p:spPr/>
        <p:txBody>
          <a:bodyPr/>
          <a:lstStyle/>
          <a:p>
            <a:pPr eaLnBrk="1" hangingPunct="1"/>
            <a:r>
              <a:rPr lang="ja-JP" altLang="en-US" smtClean="0"/>
              <a:t>ブログについて</a:t>
            </a:r>
          </a:p>
        </p:txBody>
      </p:sp>
      <p:sp>
        <p:nvSpPr>
          <p:cNvPr id="5" name="コンテンツ プレースホルダ 4"/>
          <p:cNvSpPr>
            <a:spLocks noGrp="1"/>
          </p:cNvSpPr>
          <p:nvPr>
            <p:ph sz="half" idx="1"/>
          </p:nvPr>
        </p:nvSpPr>
        <p:spPr>
          <a:xfrm>
            <a:off x="214313" y="1600200"/>
            <a:ext cx="4281487" cy="4525963"/>
          </a:xfrm>
        </p:spPr>
        <p:txBody>
          <a:bodyPr rtlCol="0">
            <a:normAutofit lnSpcReduction="10000"/>
          </a:bodyPr>
          <a:lstStyle/>
          <a:p>
            <a:pPr eaLnBrk="1" fontAlgn="auto" hangingPunct="1">
              <a:spcAft>
                <a:spcPts val="0"/>
              </a:spcAft>
              <a:defRPr/>
            </a:pPr>
            <a:r>
              <a:rPr lang="ja-JP" altLang="en-US" dirty="0" smtClean="0"/>
              <a:t>情報考学</a:t>
            </a:r>
            <a:endParaRPr lang="en-US" altLang="ja-JP" dirty="0" smtClean="0"/>
          </a:p>
          <a:p>
            <a:pPr eaLnBrk="1" fontAlgn="auto" hangingPunct="1">
              <a:spcAft>
                <a:spcPts val="0"/>
              </a:spcAft>
              <a:buFont typeface="Arial" pitchFamily="34" charset="0"/>
              <a:buNone/>
              <a:defRPr/>
            </a:pPr>
            <a:r>
              <a:rPr lang="ja-JP" altLang="en-US" dirty="0" smtClean="0"/>
              <a:t> </a:t>
            </a:r>
            <a:r>
              <a:rPr lang="en-US" altLang="ja-JP" dirty="0" smtClean="0"/>
              <a:t>Passion For The Future</a:t>
            </a:r>
          </a:p>
          <a:p>
            <a:pPr lvl="1" eaLnBrk="1" fontAlgn="auto" hangingPunct="1">
              <a:spcAft>
                <a:spcPts val="0"/>
              </a:spcAft>
              <a:defRPr/>
            </a:pPr>
            <a:r>
              <a:rPr lang="en-US" altLang="ja-JP" dirty="0" smtClean="0">
                <a:hlinkClick r:id="rId3"/>
              </a:rPr>
              <a:t>http://www.ringolab.com/note/daiya/</a:t>
            </a:r>
            <a:endParaRPr lang="en-US" altLang="ja-JP" dirty="0" smtClean="0"/>
          </a:p>
          <a:p>
            <a:pPr lvl="1" eaLnBrk="1" fontAlgn="auto" hangingPunct="1">
              <a:spcAft>
                <a:spcPts val="0"/>
              </a:spcAft>
              <a:defRPr/>
            </a:pPr>
            <a:r>
              <a:rPr lang="en-US" altLang="ja-JP" dirty="0" smtClean="0"/>
              <a:t>2003</a:t>
            </a:r>
            <a:r>
              <a:rPr lang="ja-JP" altLang="en-US" dirty="0" smtClean="0"/>
              <a:t>年</a:t>
            </a:r>
            <a:r>
              <a:rPr lang="en-US" altLang="ja-JP" dirty="0" smtClean="0"/>
              <a:t>9</a:t>
            </a:r>
            <a:r>
              <a:rPr lang="ja-JP" altLang="en-US" dirty="0" smtClean="0"/>
              <a:t>月に開始</a:t>
            </a:r>
            <a:endParaRPr lang="en-US" altLang="ja-JP" dirty="0" smtClean="0"/>
          </a:p>
          <a:p>
            <a:pPr lvl="1" eaLnBrk="1" fontAlgn="auto" hangingPunct="1">
              <a:spcAft>
                <a:spcPts val="0"/>
              </a:spcAft>
              <a:defRPr/>
            </a:pPr>
            <a:r>
              <a:rPr lang="ja-JP" altLang="en-US" dirty="0" smtClean="0"/>
              <a:t>書評、ソフトウェア評、</a:t>
            </a:r>
            <a:r>
              <a:rPr lang="en-US" altLang="ja-JP" dirty="0" smtClean="0"/>
              <a:t>IT</a:t>
            </a:r>
            <a:r>
              <a:rPr lang="ja-JP" altLang="en-US" dirty="0" smtClean="0"/>
              <a:t>業界論など</a:t>
            </a:r>
            <a:r>
              <a:rPr lang="en-US" altLang="ja-JP" dirty="0" smtClean="0"/>
              <a:t>2600</a:t>
            </a:r>
            <a:r>
              <a:rPr lang="ja-JP" altLang="en-US" dirty="0" smtClean="0"/>
              <a:t>本。</a:t>
            </a:r>
            <a:endParaRPr lang="en-US" altLang="ja-JP" dirty="0" smtClean="0"/>
          </a:p>
          <a:p>
            <a:pPr lvl="1" eaLnBrk="1" fontAlgn="auto" hangingPunct="1">
              <a:spcAft>
                <a:spcPts val="0"/>
              </a:spcAft>
              <a:defRPr/>
            </a:pPr>
            <a:r>
              <a:rPr lang="ja-JP" altLang="en-US" dirty="0" smtClean="0"/>
              <a:t>書評は</a:t>
            </a:r>
            <a:r>
              <a:rPr lang="en-US" altLang="ja-JP" dirty="0" smtClean="0"/>
              <a:t>1600</a:t>
            </a:r>
            <a:r>
              <a:rPr lang="ja-JP" altLang="en-US" dirty="0" smtClean="0"/>
              <a:t>冊超</a:t>
            </a:r>
            <a:endParaRPr lang="en-US" altLang="ja-JP" dirty="0" smtClean="0"/>
          </a:p>
          <a:p>
            <a:pPr lvl="1" eaLnBrk="1" fontAlgn="auto" hangingPunct="1">
              <a:spcAft>
                <a:spcPts val="0"/>
              </a:spcAft>
              <a:defRPr/>
            </a:pPr>
            <a:r>
              <a:rPr lang="en-US" altLang="ja-JP" dirty="0" smtClean="0"/>
              <a:t>NHK</a:t>
            </a:r>
            <a:r>
              <a:rPr lang="ja-JP" altLang="en-US" dirty="0" smtClean="0"/>
              <a:t>「クローズアップ現代」、新聞、雑誌、ラジオで紹介されアクセス増える</a:t>
            </a:r>
            <a:endParaRPr lang="en-US" altLang="ja-JP" dirty="0" smtClean="0"/>
          </a:p>
          <a:p>
            <a:pPr lvl="1" eaLnBrk="1" fontAlgn="auto" hangingPunct="1">
              <a:spcAft>
                <a:spcPts val="0"/>
              </a:spcAft>
              <a:defRPr/>
            </a:pPr>
            <a:endParaRPr lang="en-US" altLang="ja-JP" dirty="0" smtClean="0"/>
          </a:p>
          <a:p>
            <a:pPr eaLnBrk="1" fontAlgn="auto" hangingPunct="1">
              <a:spcAft>
                <a:spcPts val="0"/>
              </a:spcAft>
              <a:defRPr/>
            </a:pPr>
            <a:endParaRPr lang="ja-JP" altLang="en-US" dirty="0" smtClean="0"/>
          </a:p>
        </p:txBody>
      </p:sp>
      <p:pic>
        <p:nvPicPr>
          <p:cNvPr id="13316" name="コンテンツ プレースホルダ 6" descr="pftf01.jpg"/>
          <p:cNvPicPr>
            <a:picLocks noGrp="1" noChangeAspect="1"/>
          </p:cNvPicPr>
          <p:nvPr>
            <p:ph sz="half" idx="2"/>
          </p:nvPr>
        </p:nvPicPr>
        <p:blipFill>
          <a:blip r:embed="rId4" cstate="print"/>
          <a:srcRect/>
          <a:stretch>
            <a:fillRect/>
          </a:stretch>
        </p:blipFill>
        <p:spPr>
          <a:xfrm>
            <a:off x="4643438" y="1643063"/>
            <a:ext cx="4038600" cy="2239962"/>
          </a:xfrm>
        </p:spPr>
      </p:pic>
      <p:pic>
        <p:nvPicPr>
          <p:cNvPr id="13317" name="図 7" descr="4180320900L__SS500_.jpg"/>
          <p:cNvPicPr>
            <a:picLocks noChangeAspect="1"/>
          </p:cNvPicPr>
          <p:nvPr/>
        </p:nvPicPr>
        <p:blipFill>
          <a:blip r:embed="rId5" cstate="print"/>
          <a:srcRect/>
          <a:stretch>
            <a:fillRect/>
          </a:stretch>
        </p:blipFill>
        <p:spPr bwMode="auto">
          <a:xfrm>
            <a:off x="4286250" y="4071938"/>
            <a:ext cx="2786063" cy="2786062"/>
          </a:xfrm>
          <a:prstGeom prst="rect">
            <a:avLst/>
          </a:prstGeom>
          <a:noFill/>
          <a:ln w="9525">
            <a:noFill/>
            <a:miter lim="800000"/>
            <a:headEnd/>
            <a:tailEnd/>
          </a:ln>
        </p:spPr>
      </p:pic>
      <p:pic>
        <p:nvPicPr>
          <p:cNvPr id="13318" name="図 9" descr="31RJYAKKNZL__SS500_.jpg"/>
          <p:cNvPicPr>
            <a:picLocks noChangeAspect="1"/>
          </p:cNvPicPr>
          <p:nvPr/>
        </p:nvPicPr>
        <p:blipFill>
          <a:blip r:embed="rId6" cstate="print"/>
          <a:srcRect/>
          <a:stretch>
            <a:fillRect/>
          </a:stretch>
        </p:blipFill>
        <p:spPr bwMode="auto">
          <a:xfrm>
            <a:off x="6572250" y="4286250"/>
            <a:ext cx="257175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ステータス症候群</a:t>
            </a:r>
            <a:r>
              <a:rPr lang="en-US" altLang="ja-JP" dirty="0" smtClean="0"/>
              <a:t/>
            </a:r>
            <a:br>
              <a:rPr lang="en-US" altLang="ja-JP" dirty="0" smtClean="0"/>
            </a:br>
            <a:r>
              <a:rPr lang="ja-JP" altLang="en-US" sz="3100" dirty="0" smtClean="0"/>
              <a:t>社会格差という病</a:t>
            </a:r>
            <a:endParaRPr kumimoji="1" lang="ja-JP" altLang="en-US" sz="3100" dirty="0"/>
          </a:p>
        </p:txBody>
      </p:sp>
      <p:sp>
        <p:nvSpPr>
          <p:cNvPr id="3" name="コンテンツ プレースホルダ 2"/>
          <p:cNvSpPr>
            <a:spLocks noGrp="1"/>
          </p:cNvSpPr>
          <p:nvPr>
            <p:ph sz="half" idx="1"/>
          </p:nvPr>
        </p:nvSpPr>
        <p:spPr/>
        <p:txBody>
          <a:bodyPr>
            <a:normAutofit fontScale="92500" lnSpcReduction="20000"/>
          </a:bodyPr>
          <a:lstStyle/>
          <a:p>
            <a:r>
              <a:rPr lang="en-US" altLang="ja-JP" dirty="0" smtClean="0"/>
              <a:t>20</a:t>
            </a:r>
            <a:r>
              <a:rPr lang="ja-JP" altLang="en-US" dirty="0" smtClean="0"/>
              <a:t>年に及ぶ英国公務員を対象とする「ホワイトホール研究」などの実績で知られる英国政府のアドバイザ。</a:t>
            </a:r>
            <a:endParaRPr lang="en-US" altLang="ja-JP" dirty="0" smtClean="0"/>
          </a:p>
          <a:p>
            <a:r>
              <a:rPr lang="ja-JP" altLang="en-US" dirty="0" smtClean="0"/>
              <a:t>私たちの社会の、おどろくほど広範にわたって、階層が上の人ほど長生きでき、下の人は癌や心臓病で死にやすい</a:t>
            </a:r>
            <a:endParaRPr lang="en-US" altLang="ja-JP" dirty="0" smtClean="0"/>
          </a:p>
          <a:p>
            <a:r>
              <a:rPr lang="ja-JP" altLang="en-US" dirty="0" smtClean="0"/>
              <a:t>社会階層における相対的地位が健康にとって最も重要になる原因は？</a:t>
            </a:r>
            <a:endParaRPr kumimoji="1" lang="ja-JP" altLang="en-US" dirty="0"/>
          </a:p>
        </p:txBody>
      </p:sp>
      <p:sp>
        <p:nvSpPr>
          <p:cNvPr id="4" name="コンテンツ プレースホルダ 3"/>
          <p:cNvSpPr>
            <a:spLocks noGrp="1"/>
          </p:cNvSpPr>
          <p:nvPr>
            <p:ph sz="half" idx="2"/>
          </p:nvPr>
        </p:nvSpPr>
        <p:spPr/>
        <p:txBody>
          <a:bodyPr>
            <a:normAutofit fontScale="92500" lnSpcReduction="20000"/>
          </a:bodyPr>
          <a:lstStyle/>
          <a:p>
            <a:endParaRPr kumimoji="1" lang="ja-JP" altLang="en-US"/>
          </a:p>
        </p:txBody>
      </p:sp>
      <p:pic>
        <p:nvPicPr>
          <p:cNvPr id="27650" name="Picture 2" descr="ステータス症候群―社会格差という病">
            <a:hlinkClick r:id="rId2"/>
          </p:cNvPr>
          <p:cNvPicPr>
            <a:picLocks noChangeAspect="1" noChangeArrowheads="1"/>
          </p:cNvPicPr>
          <p:nvPr/>
        </p:nvPicPr>
        <p:blipFill>
          <a:blip r:embed="rId3" cstate="print"/>
          <a:srcRect/>
          <a:stretch>
            <a:fillRect/>
          </a:stretch>
        </p:blipFill>
        <p:spPr bwMode="auto">
          <a:xfrm>
            <a:off x="4499992" y="1484784"/>
            <a:ext cx="4608510" cy="460851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2008</a:t>
            </a:r>
            <a:r>
              <a:rPr kumimoji="1" lang="ja-JP" altLang="en-US" dirty="0" smtClean="0"/>
              <a:t>年</a:t>
            </a:r>
            <a:r>
              <a:rPr lang="en-US" altLang="ja-JP" dirty="0" smtClean="0"/>
              <a:t>11</a:t>
            </a:r>
            <a:r>
              <a:rPr lang="ja-JP" altLang="en-US" dirty="0" smtClean="0"/>
              <a:t>月</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オオカミ少女はいなかった </a:t>
            </a:r>
            <a:r>
              <a:rPr lang="en-US" altLang="ja-JP" dirty="0" smtClean="0"/>
              <a:t/>
            </a:r>
            <a:br>
              <a:rPr lang="en-US" altLang="ja-JP" dirty="0" smtClean="0"/>
            </a:br>
            <a:r>
              <a:rPr lang="ja-JP" altLang="en-US" sz="3100" dirty="0" smtClean="0"/>
              <a:t>心理学の神話をめぐる冒険</a:t>
            </a:r>
            <a:endParaRPr kumimoji="1" lang="ja-JP" altLang="en-US" sz="3100" dirty="0"/>
          </a:p>
        </p:txBody>
      </p:sp>
      <p:sp>
        <p:nvSpPr>
          <p:cNvPr id="3" name="コンテンツ プレースホルダ 2"/>
          <p:cNvSpPr>
            <a:spLocks noGrp="1"/>
          </p:cNvSpPr>
          <p:nvPr>
            <p:ph sz="half" idx="1"/>
          </p:nvPr>
        </p:nvSpPr>
        <p:spPr/>
        <p:txBody>
          <a:bodyPr/>
          <a:lstStyle/>
          <a:p>
            <a:r>
              <a:rPr lang="ja-JP" altLang="en-US" dirty="0" smtClean="0"/>
              <a:t>オオカミに育てられた少女アマラとカマラの話は作り話だった</a:t>
            </a:r>
            <a:endParaRPr lang="en-US" altLang="ja-JP" dirty="0" smtClean="0"/>
          </a:p>
          <a:p>
            <a:r>
              <a:rPr lang="ja-JP" altLang="en-US" dirty="0" smtClean="0"/>
              <a:t>画にサブリミナル画像を挿入したらコカコーラの売り上げが倍増したという実験も嘘</a:t>
            </a:r>
            <a:endParaRPr lang="en-US" altLang="ja-JP" dirty="0" smtClean="0"/>
          </a:p>
          <a:p>
            <a:r>
              <a:rPr kumimoji="1" lang="ja-JP" altLang="en-US" dirty="0" smtClean="0"/>
              <a:t>言語によって虹の色の数が違うというのも嘘</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28674" name="Picture 2" descr="オオカミ少女はいなかった 心理学の神話をめぐる冒険">
            <a:hlinkClick r:id="rId2"/>
          </p:cNvPr>
          <p:cNvPicPr>
            <a:picLocks noChangeAspect="1" noChangeArrowheads="1"/>
          </p:cNvPicPr>
          <p:nvPr/>
        </p:nvPicPr>
        <p:blipFill>
          <a:blip r:embed="rId3" cstate="print"/>
          <a:srcRect/>
          <a:stretch>
            <a:fillRect/>
          </a:stretch>
        </p:blipFill>
        <p:spPr bwMode="auto">
          <a:xfrm>
            <a:off x="4644008" y="1700808"/>
            <a:ext cx="4464494" cy="44644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治療をためらうあなたは 案外正しい </a:t>
            </a:r>
            <a:r>
              <a:rPr lang="en-US" altLang="ja-JP" sz="3100" dirty="0" smtClean="0"/>
              <a:t>EBM</a:t>
            </a:r>
            <a:r>
              <a:rPr lang="ja-JP" altLang="en-US" sz="3100" dirty="0" smtClean="0"/>
              <a:t>に学ぶ医者にかかる決断、かからない決断</a:t>
            </a:r>
            <a:endParaRPr kumimoji="1" lang="ja-JP" altLang="en-US" dirty="0"/>
          </a:p>
        </p:txBody>
      </p:sp>
      <p:sp>
        <p:nvSpPr>
          <p:cNvPr id="3" name="コンテンツ プレースホルダ 2"/>
          <p:cNvSpPr>
            <a:spLocks noGrp="1"/>
          </p:cNvSpPr>
          <p:nvPr>
            <p:ph sz="half" idx="1"/>
          </p:nvPr>
        </p:nvSpPr>
        <p:spPr/>
        <p:txBody>
          <a:bodyPr>
            <a:normAutofit fontScale="85000" lnSpcReduction="20000"/>
          </a:bodyPr>
          <a:lstStyle/>
          <a:p>
            <a:r>
              <a:rPr lang="ja-JP" altLang="en-US" dirty="0" smtClean="0"/>
              <a:t>統計的に分析すると、病気の治療や検診は受けなくても結果にたいした差はないことが多い</a:t>
            </a:r>
            <a:endParaRPr lang="en-US" altLang="ja-JP" dirty="0" smtClean="0"/>
          </a:p>
          <a:p>
            <a:r>
              <a:rPr lang="ja-JP" altLang="en-US" dirty="0" smtClean="0"/>
              <a:t>たとえば乳ガン検診は</a:t>
            </a:r>
            <a:r>
              <a:rPr lang="en-US" altLang="ja-JP" dirty="0" smtClean="0"/>
              <a:t>1039</a:t>
            </a:r>
            <a:r>
              <a:rPr lang="ja-JP" altLang="en-US" dirty="0" smtClean="0"/>
              <a:t>人が検診を受けると</a:t>
            </a:r>
            <a:r>
              <a:rPr lang="en-US" altLang="ja-JP" dirty="0" smtClean="0"/>
              <a:t>1</a:t>
            </a:r>
            <a:r>
              <a:rPr lang="ja-JP" altLang="en-US" dirty="0" smtClean="0"/>
              <a:t>人ガン死亡を減らすという結果が出ている。この数字はかなり小さい。検診群と非検診群での乳ガン死亡率は、</a:t>
            </a:r>
            <a:r>
              <a:rPr lang="en-US" altLang="ja-JP" dirty="0" smtClean="0"/>
              <a:t>50</a:t>
            </a:r>
            <a:r>
              <a:rPr lang="ja-JP" altLang="en-US" dirty="0" smtClean="0"/>
              <a:t>歳未満なら共に</a:t>
            </a:r>
            <a:r>
              <a:rPr lang="en-US" altLang="ja-JP" dirty="0" smtClean="0"/>
              <a:t>0</a:t>
            </a:r>
            <a:r>
              <a:rPr lang="ja-JP" altLang="en-US" dirty="0" err="1" smtClean="0"/>
              <a:t>．</a:t>
            </a:r>
            <a:r>
              <a:rPr lang="en-US" altLang="ja-JP" dirty="0" smtClean="0"/>
              <a:t>3</a:t>
            </a:r>
            <a:r>
              <a:rPr lang="ja-JP" altLang="en-US" dirty="0" smtClean="0"/>
              <a:t>％、</a:t>
            </a:r>
            <a:r>
              <a:rPr lang="en-US" altLang="ja-JP" dirty="0" smtClean="0"/>
              <a:t>50</a:t>
            </a:r>
            <a:r>
              <a:rPr lang="ja-JP" altLang="en-US" dirty="0" smtClean="0"/>
              <a:t>歳以上でも共に</a:t>
            </a:r>
            <a:r>
              <a:rPr lang="en-US" altLang="ja-JP" dirty="0" smtClean="0"/>
              <a:t>0</a:t>
            </a:r>
            <a:r>
              <a:rPr lang="ja-JP" altLang="en-US" dirty="0" err="1" smtClean="0"/>
              <a:t>．</a:t>
            </a:r>
            <a:r>
              <a:rPr lang="en-US" altLang="ja-JP" dirty="0" smtClean="0"/>
              <a:t>5</a:t>
            </a:r>
            <a:r>
              <a:rPr lang="ja-JP" altLang="en-US" dirty="0" smtClean="0"/>
              <a:t>％と、検診・非検診で</a:t>
            </a:r>
            <a:r>
              <a:rPr lang="en-US" altLang="ja-JP" dirty="0" smtClean="0"/>
              <a:t>"</a:t>
            </a:r>
            <a:r>
              <a:rPr lang="ja-JP" altLang="en-US" dirty="0" smtClean="0"/>
              <a:t>ほぼ同じ</a:t>
            </a:r>
            <a:r>
              <a:rPr lang="en-US" altLang="ja-JP" dirty="0" smtClean="0"/>
              <a:t>"</a:t>
            </a:r>
            <a:r>
              <a:rPr lang="ja-JP" altLang="en-US" dirty="0" smtClean="0"/>
              <a:t>である</a:t>
            </a:r>
            <a:endParaRPr kumimoji="1" lang="ja-JP" altLang="en-US" dirty="0"/>
          </a:p>
        </p:txBody>
      </p:sp>
      <p:sp>
        <p:nvSpPr>
          <p:cNvPr id="4" name="コンテンツ プレースホルダ 3"/>
          <p:cNvSpPr>
            <a:spLocks noGrp="1"/>
          </p:cNvSpPr>
          <p:nvPr>
            <p:ph sz="half" idx="2"/>
          </p:nvPr>
        </p:nvSpPr>
        <p:spPr/>
        <p:txBody>
          <a:bodyPr>
            <a:normAutofit fontScale="85000" lnSpcReduction="20000"/>
          </a:bodyPr>
          <a:lstStyle/>
          <a:p>
            <a:endParaRPr kumimoji="1" lang="ja-JP" altLang="en-US" dirty="0"/>
          </a:p>
        </p:txBody>
      </p:sp>
      <p:pic>
        <p:nvPicPr>
          <p:cNvPr id="29698" name="Picture 2" descr="治療をためらうあなたは 案外正しい EBMに学ぶ医者にかかる決断、かからない決断">
            <a:hlinkClick r:id="rId2"/>
          </p:cNvPr>
          <p:cNvPicPr>
            <a:picLocks noChangeAspect="1" noChangeArrowheads="1"/>
          </p:cNvPicPr>
          <p:nvPr/>
        </p:nvPicPr>
        <p:blipFill>
          <a:blip r:embed="rId3" cstate="print"/>
          <a:srcRect/>
          <a:stretch>
            <a:fillRect/>
          </a:stretch>
        </p:blipFill>
        <p:spPr bwMode="auto">
          <a:xfrm>
            <a:off x="4644008" y="1628800"/>
            <a:ext cx="4499992" cy="449999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2009</a:t>
            </a:r>
            <a:r>
              <a:rPr kumimoji="1" lang="ja-JP" altLang="en-US" dirty="0" smtClean="0"/>
              <a:t>年</a:t>
            </a:r>
            <a:r>
              <a:rPr kumimoji="1" lang="en-US" altLang="ja-JP" dirty="0" smtClean="0"/>
              <a:t>11</a:t>
            </a:r>
            <a:r>
              <a:rPr kumimoji="1" lang="ja-JP" altLang="en-US" dirty="0" smtClean="0"/>
              <a:t>月</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人を助けるとはどういうことか 本当の「協力関係」をつくる</a:t>
            </a:r>
            <a:r>
              <a:rPr lang="en-US" altLang="ja-JP" dirty="0" smtClean="0"/>
              <a:t>7</a:t>
            </a:r>
            <a:r>
              <a:rPr lang="ja-JP" altLang="en-US" dirty="0" err="1" smtClean="0"/>
              <a:t>つの</a:t>
            </a:r>
            <a:r>
              <a:rPr lang="ja-JP" altLang="en-US" dirty="0" smtClean="0"/>
              <a:t>原則</a:t>
            </a:r>
            <a:endParaRPr kumimoji="1" lang="ja-JP" altLang="en-US" dirty="0"/>
          </a:p>
        </p:txBody>
      </p:sp>
      <p:sp>
        <p:nvSpPr>
          <p:cNvPr id="3" name="コンテンツ プレースホルダ 2"/>
          <p:cNvSpPr>
            <a:spLocks noGrp="1"/>
          </p:cNvSpPr>
          <p:nvPr>
            <p:ph sz="half" idx="1"/>
          </p:nvPr>
        </p:nvSpPr>
        <p:spPr>
          <a:xfrm>
            <a:off x="251520" y="1556792"/>
            <a:ext cx="4244280" cy="4569371"/>
          </a:xfrm>
        </p:spPr>
        <p:txBody>
          <a:bodyPr>
            <a:noAutofit/>
          </a:bodyPr>
          <a:lstStyle/>
          <a:p>
            <a:r>
              <a:rPr lang="ja-JP" altLang="en-US" sz="2000" dirty="0" smtClean="0"/>
              <a:t>「相手の役に立つこと」を社会心理学的に探究した「支援学」大家の本</a:t>
            </a:r>
            <a:endParaRPr lang="en-US" altLang="ja-JP" sz="2000" dirty="0" smtClean="0"/>
          </a:p>
          <a:p>
            <a:endParaRPr lang="en-US" altLang="ja-JP" sz="2000" dirty="0" smtClean="0"/>
          </a:p>
          <a:p>
            <a:r>
              <a:rPr lang="ja-JP" altLang="en-US" sz="2000" dirty="0" smtClean="0"/>
              <a:t>助け合いの秘訣とは「</a:t>
            </a:r>
            <a:r>
              <a:rPr lang="ja-JP" altLang="en-US" sz="2000" b="1" dirty="0" smtClean="0"/>
              <a:t>社会経済</a:t>
            </a:r>
            <a:r>
              <a:rPr lang="ja-JP" altLang="en-US" sz="2000" dirty="0" smtClean="0"/>
              <a:t>」と「</a:t>
            </a:r>
            <a:r>
              <a:rPr lang="ja-JP" altLang="en-US" sz="2000" b="1" dirty="0" smtClean="0"/>
              <a:t>面目保持</a:t>
            </a:r>
            <a:r>
              <a:rPr lang="ja-JP" altLang="en-US" sz="2000" dirty="0" smtClean="0"/>
              <a:t>（フェイスワーク）」を理解することだ。社会において助ける人間は感情的に一段高い場所にいて、助けられる人間は一段低い場所にいる。</a:t>
            </a:r>
            <a:endParaRPr lang="en-US" altLang="ja-JP" sz="2000" dirty="0" smtClean="0"/>
          </a:p>
          <a:p>
            <a:endParaRPr lang="en-US" altLang="ja-JP" sz="2000" dirty="0" smtClean="0"/>
          </a:p>
          <a:p>
            <a:r>
              <a:rPr lang="ja-JP" altLang="en-US" sz="2000" dirty="0" smtClean="0"/>
              <a:t>この不均衡が互いの求めていることを見えなくするのだという。感情の帳尻合わせが良好な支援関係には必要なのだ。</a:t>
            </a:r>
            <a:endParaRPr kumimoji="1" lang="ja-JP" altLang="en-US" sz="2000" dirty="0"/>
          </a:p>
        </p:txBody>
      </p:sp>
      <p:sp>
        <p:nvSpPr>
          <p:cNvPr id="4" name="コンテンツ プレースホルダ 3"/>
          <p:cNvSpPr>
            <a:spLocks noGrp="1"/>
          </p:cNvSpPr>
          <p:nvPr>
            <p:ph sz="half" idx="2"/>
          </p:nvPr>
        </p:nvSpPr>
        <p:spPr/>
        <p:txBody>
          <a:bodyPr>
            <a:normAutofit fontScale="77500" lnSpcReduction="20000"/>
          </a:bodyPr>
          <a:lstStyle/>
          <a:p>
            <a:endParaRPr kumimoji="1" lang="ja-JP" altLang="en-US"/>
          </a:p>
        </p:txBody>
      </p:sp>
      <p:pic>
        <p:nvPicPr>
          <p:cNvPr id="30722" name="Picture 2"/>
          <p:cNvPicPr>
            <a:picLocks noChangeAspect="1" noChangeArrowheads="1"/>
          </p:cNvPicPr>
          <p:nvPr/>
        </p:nvPicPr>
        <p:blipFill>
          <a:blip r:embed="rId2" cstate="print"/>
          <a:srcRect/>
          <a:stretch>
            <a:fillRect/>
          </a:stretch>
        </p:blipFill>
        <p:spPr bwMode="auto">
          <a:xfrm>
            <a:off x="4932040" y="1484784"/>
            <a:ext cx="3384376" cy="4981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図説「愛」の歴史</a:t>
            </a:r>
            <a:endParaRPr kumimoji="1" lang="ja-JP" altLang="en-US" dirty="0"/>
          </a:p>
        </p:txBody>
      </p:sp>
      <p:sp>
        <p:nvSpPr>
          <p:cNvPr id="3" name="コンテンツ プレースホルダ 2"/>
          <p:cNvSpPr>
            <a:spLocks noGrp="1"/>
          </p:cNvSpPr>
          <p:nvPr>
            <p:ph sz="half" idx="1"/>
          </p:nvPr>
        </p:nvSpPr>
        <p:spPr/>
        <p:txBody>
          <a:bodyPr>
            <a:normAutofit fontScale="92500" lnSpcReduction="10000"/>
          </a:bodyPr>
          <a:lstStyle/>
          <a:p>
            <a:r>
              <a:rPr lang="en-US" altLang="ja-JP" dirty="0" smtClean="0"/>
              <a:t>『21</a:t>
            </a:r>
            <a:r>
              <a:rPr lang="ja-JP" altLang="en-US" dirty="0" smtClean="0"/>
              <a:t>世紀の歴史</a:t>
            </a:r>
            <a:r>
              <a:rPr lang="en-US" altLang="ja-JP" dirty="0" smtClean="0"/>
              <a:t>』</a:t>
            </a:r>
            <a:r>
              <a:rPr lang="ja-JP" altLang="en-US" dirty="0" smtClean="0"/>
              <a:t>を書いたフランス政府顧問のジャックアタリが、</a:t>
            </a:r>
            <a:r>
              <a:rPr lang="en-US" altLang="ja-JP" dirty="0" smtClean="0"/>
              <a:t>38</a:t>
            </a:r>
            <a:r>
              <a:rPr lang="ja-JP" altLang="en-US" dirty="0" smtClean="0"/>
              <a:t>億年前の単細胞生物の生殖から未来の複雑な男女関係まで、愛を視点に地球史を展望した。</a:t>
            </a:r>
            <a:endParaRPr lang="en-US" altLang="ja-JP" dirty="0" smtClean="0"/>
          </a:p>
          <a:p>
            <a:r>
              <a:rPr lang="ja-JP" altLang="en-US" dirty="0" smtClean="0"/>
              <a:t>愛や結婚をモチーフにした美術作品や写真など合計</a:t>
            </a:r>
            <a:r>
              <a:rPr lang="en-US" altLang="ja-JP" dirty="0" smtClean="0"/>
              <a:t>200</a:t>
            </a:r>
            <a:r>
              <a:rPr lang="ja-JP" altLang="en-US" dirty="0" smtClean="0"/>
              <a:t>点を超えるカラー資料をまじえた豪華絢爛な絵巻。</a:t>
            </a:r>
            <a:endParaRPr kumimoji="1" lang="ja-JP" altLang="en-US" dirty="0"/>
          </a:p>
        </p:txBody>
      </p:sp>
      <p:sp>
        <p:nvSpPr>
          <p:cNvPr id="4" name="コンテンツ プレースホルダ 3"/>
          <p:cNvSpPr>
            <a:spLocks noGrp="1"/>
          </p:cNvSpPr>
          <p:nvPr>
            <p:ph sz="half" idx="2"/>
          </p:nvPr>
        </p:nvSpPr>
        <p:spPr/>
        <p:txBody>
          <a:bodyPr>
            <a:normAutofit fontScale="92500" lnSpcReduction="10000"/>
          </a:bodyPr>
          <a:lstStyle/>
          <a:p>
            <a:endParaRPr kumimoji="1" lang="ja-JP" altLang="en-US"/>
          </a:p>
        </p:txBody>
      </p:sp>
      <p:pic>
        <p:nvPicPr>
          <p:cNvPr id="32770" name="Picture 2" descr="図説「愛」の歴史">
            <a:hlinkClick r:id="rId2"/>
          </p:cNvPr>
          <p:cNvPicPr>
            <a:picLocks noChangeAspect="1" noChangeArrowheads="1"/>
          </p:cNvPicPr>
          <p:nvPr/>
        </p:nvPicPr>
        <p:blipFill>
          <a:blip r:embed="rId3" cstate="print"/>
          <a:srcRect/>
          <a:stretch>
            <a:fillRect/>
          </a:stretch>
        </p:blipFill>
        <p:spPr bwMode="auto">
          <a:xfrm>
            <a:off x="4463482" y="1628800"/>
            <a:ext cx="4680518" cy="468052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ジャック・アタリが考える愛の未来</a:t>
            </a:r>
            <a:r>
              <a:rPr kumimoji="1" lang="en-US" altLang="ja-JP" dirty="0" smtClean="0"/>
              <a:t/>
            </a:r>
            <a:br>
              <a:rPr kumimoji="1" lang="en-US" altLang="ja-JP" dirty="0" smtClean="0"/>
            </a:br>
            <a:r>
              <a:rPr lang="ja-JP" altLang="en-US" dirty="0" smtClean="0"/>
              <a:t>“ネットラビング”とは？</a:t>
            </a:r>
            <a:endParaRPr kumimoji="1" lang="ja-JP" altLang="en-US" dirty="0"/>
          </a:p>
        </p:txBody>
      </p:sp>
      <p:sp>
        <p:nvSpPr>
          <p:cNvPr id="3" name="コンテンツ プレースホルダ 2"/>
          <p:cNvSpPr>
            <a:spLocks noGrp="1"/>
          </p:cNvSpPr>
          <p:nvPr>
            <p:ph sz="half" idx="1"/>
          </p:nvPr>
        </p:nvSpPr>
        <p:spPr/>
        <p:txBody>
          <a:bodyPr>
            <a:normAutofit fontScale="85000" lnSpcReduction="20000"/>
          </a:bodyPr>
          <a:lstStyle/>
          <a:p>
            <a:r>
              <a:rPr lang="ja-JP" altLang="en-US" dirty="0" smtClean="0"/>
              <a:t>それぞれが隠すことなく同時に複数の恋愛パートナーをもちうる多恋愛（</a:t>
            </a:r>
            <a:r>
              <a:rPr lang="en-US" altLang="ja-JP" dirty="0" err="1" smtClean="0"/>
              <a:t>Polyamour</a:t>
            </a:r>
            <a:r>
              <a:rPr lang="ja-JP" altLang="en-US" dirty="0" smtClean="0"/>
              <a:t>）。</a:t>
            </a:r>
            <a:endParaRPr lang="en-US" altLang="ja-JP" dirty="0" smtClean="0"/>
          </a:p>
          <a:p>
            <a:r>
              <a:rPr lang="ja-JP" altLang="en-US" dirty="0" smtClean="0"/>
              <a:t>それぞれが同時に公然と複数の家族に属する多家族（</a:t>
            </a:r>
            <a:r>
              <a:rPr lang="en-US" altLang="ja-JP" dirty="0" err="1" smtClean="0"/>
              <a:t>Polyfamile</a:t>
            </a:r>
            <a:r>
              <a:rPr lang="ja-JP" altLang="en-US" dirty="0" smtClean="0"/>
              <a:t>）。</a:t>
            </a:r>
            <a:endParaRPr lang="en-US" altLang="ja-JP" dirty="0" smtClean="0"/>
          </a:p>
          <a:p>
            <a:r>
              <a:rPr lang="ja-JP" altLang="en-US" dirty="0" smtClean="0"/>
              <a:t>それぞれがさまざまな性行動をとる集団内で、複数のメンバーに操をたてる多貞節（</a:t>
            </a:r>
            <a:r>
              <a:rPr lang="en-US" altLang="ja-JP" dirty="0" err="1" smtClean="0"/>
              <a:t>Polyfidelite</a:t>
            </a:r>
            <a:r>
              <a:rPr lang="ja-JP" altLang="en-US" dirty="0" smtClean="0"/>
              <a:t>）。子どもたちは両親がかわるがわる世話をしにくる安定した場で育つことになるだろう。」</a:t>
            </a:r>
            <a:endParaRPr kumimoji="1" lang="ja-JP" altLang="en-US" dirty="0"/>
          </a:p>
        </p:txBody>
      </p:sp>
      <p:sp>
        <p:nvSpPr>
          <p:cNvPr id="4" name="コンテンツ プレースホルダ 3"/>
          <p:cNvSpPr>
            <a:spLocks noGrp="1"/>
          </p:cNvSpPr>
          <p:nvPr>
            <p:ph sz="half" idx="2"/>
          </p:nvPr>
        </p:nvSpPr>
        <p:spPr/>
        <p:txBody>
          <a:bodyPr>
            <a:normAutofit fontScale="85000" lnSpcReduction="20000"/>
          </a:bodyPr>
          <a:lstStyle/>
          <a:p>
            <a:r>
              <a:rPr lang="ja-JP" altLang="en-US" dirty="0" smtClean="0"/>
              <a:t>「ネットラビングの中でももっとも安定的で特別な形は、同性または異性の</a:t>
            </a:r>
            <a:r>
              <a:rPr lang="en-US" altLang="ja-JP" dirty="0" smtClean="0"/>
              <a:t>3</a:t>
            </a:r>
            <a:r>
              <a:rPr lang="ja-JP" altLang="en-US" dirty="0" smtClean="0"/>
              <a:t>人の人間が、ある場合には所帯をもって、同じ家で暮らし、全員または</a:t>
            </a:r>
            <a:r>
              <a:rPr lang="en-US" altLang="ja-JP" dirty="0" smtClean="0"/>
              <a:t>2</a:t>
            </a:r>
            <a:r>
              <a:rPr lang="ja-JP" altLang="en-US" dirty="0" smtClean="0"/>
              <a:t>人ずつ性的関係をもつような関係である」</a:t>
            </a:r>
            <a:endParaRPr lang="en-US" altLang="ja-JP" dirty="0" smtClean="0"/>
          </a:p>
          <a:p>
            <a:r>
              <a:rPr lang="en-US" altLang="ja-JP" dirty="0" smtClean="0">
                <a:hlinkClick r:id="rId2"/>
              </a:rPr>
              <a:t>http://www.ringolab.com/note/daiya/2009/11/post-1104.html</a:t>
            </a:r>
            <a:endParaRPr lang="en-US" altLang="ja-JP" dirty="0" smtClean="0"/>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2010</a:t>
            </a:r>
            <a:r>
              <a:rPr kumimoji="1" lang="ja-JP" altLang="en-US" dirty="0" smtClean="0"/>
              <a:t>年</a:t>
            </a:r>
            <a:r>
              <a:rPr kumimoji="1" lang="en-US" altLang="ja-JP" dirty="0" smtClean="0"/>
              <a:t>11</a:t>
            </a:r>
            <a:r>
              <a:rPr kumimoji="1" lang="ja-JP" altLang="en-US" dirty="0" smtClean="0"/>
              <a:t>月</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蜜姫村</a:t>
            </a:r>
            <a:endParaRPr kumimoji="1" lang="ja-JP" altLang="en-US" dirty="0"/>
          </a:p>
        </p:txBody>
      </p:sp>
      <p:sp>
        <p:nvSpPr>
          <p:cNvPr id="3" name="コンテンツ プレースホルダ 2"/>
          <p:cNvSpPr>
            <a:spLocks noGrp="1"/>
          </p:cNvSpPr>
          <p:nvPr>
            <p:ph sz="half" idx="1"/>
          </p:nvPr>
        </p:nvSpPr>
        <p:spPr/>
        <p:txBody>
          <a:bodyPr>
            <a:normAutofit fontScale="77500" lnSpcReduction="20000"/>
          </a:bodyPr>
          <a:lstStyle/>
          <a:p>
            <a:r>
              <a:rPr lang="ja-JP" altLang="en-US" dirty="0" smtClean="0"/>
              <a:t>昆虫学者の夫のフィールドワークに伴い、山奥の村にやってきた女医は滞在が長くなるにつれ、一見のどかに見える村に違和感を覚える。</a:t>
            </a:r>
            <a:endParaRPr lang="en-US" altLang="ja-JP" dirty="0" smtClean="0"/>
          </a:p>
          <a:p>
            <a:r>
              <a:rPr lang="ja-JP" altLang="en-US" dirty="0" smtClean="0"/>
              <a:t>無医村なのに村人たちがあまりに健康で病気の者がひとりもいないのだ。</a:t>
            </a:r>
            <a:endParaRPr lang="en-US" altLang="ja-JP" dirty="0" smtClean="0"/>
          </a:p>
          <a:p>
            <a:r>
              <a:rPr lang="ja-JP" altLang="en-US" dirty="0" smtClean="0"/>
              <a:t>医師を誰も必要としていない状況を不満に思いながら暮らしていると突然、夫が行方不明になる事件が起きる。</a:t>
            </a:r>
            <a:endParaRPr lang="en-US" altLang="ja-JP" dirty="0" smtClean="0"/>
          </a:p>
          <a:p>
            <a:r>
              <a:rPr lang="ja-JP" altLang="en-US" dirty="0" smtClean="0"/>
              <a:t>夫を探すべく村に残る決意をした彼女は、やがて村の恐ろしい秘密を知ることになる。</a:t>
            </a:r>
            <a:endParaRPr kumimoji="1" lang="ja-JP" altLang="en-US" dirty="0"/>
          </a:p>
        </p:txBody>
      </p:sp>
      <p:sp>
        <p:nvSpPr>
          <p:cNvPr id="4" name="コンテンツ プレースホルダ 3"/>
          <p:cNvSpPr>
            <a:spLocks noGrp="1"/>
          </p:cNvSpPr>
          <p:nvPr>
            <p:ph sz="half" idx="2"/>
          </p:nvPr>
        </p:nvSpPr>
        <p:spPr/>
        <p:txBody>
          <a:bodyPr>
            <a:normAutofit fontScale="77500" lnSpcReduction="20000"/>
          </a:bodyPr>
          <a:lstStyle/>
          <a:p>
            <a:endParaRPr kumimoji="1" lang="ja-JP" altLang="en-US"/>
          </a:p>
        </p:txBody>
      </p:sp>
      <p:pic>
        <p:nvPicPr>
          <p:cNvPr id="31746" name="Picture 2" descr="密姫村">
            <a:hlinkClick r:id="rId2"/>
          </p:cNvPr>
          <p:cNvPicPr>
            <a:picLocks noChangeAspect="1" noChangeArrowheads="1"/>
          </p:cNvPicPr>
          <p:nvPr/>
        </p:nvPicPr>
        <p:blipFill>
          <a:blip r:embed="rId3" cstate="print"/>
          <a:srcRect/>
          <a:stretch>
            <a:fillRect/>
          </a:stretch>
        </p:blipFill>
        <p:spPr bwMode="auto">
          <a:xfrm>
            <a:off x="4644008" y="1628800"/>
            <a:ext cx="4464494" cy="44644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1" descr="newspaper200910033.jpg"/>
          <p:cNvPicPr>
            <a:picLocks noChangeAspect="1"/>
          </p:cNvPicPr>
          <p:nvPr/>
        </p:nvPicPr>
        <p:blipFill>
          <a:blip r:embed="rId3" cstate="print"/>
          <a:srcRect/>
          <a:stretch>
            <a:fillRect/>
          </a:stretch>
        </p:blipFill>
        <p:spPr bwMode="auto">
          <a:xfrm>
            <a:off x="0" y="0"/>
            <a:ext cx="6421438" cy="883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第２部　今月のテーマ本</a:t>
            </a:r>
            <a:r>
              <a:rPr kumimoji="1" lang="en-US" altLang="ja-JP" dirty="0" smtClean="0"/>
              <a:t/>
            </a:r>
            <a:br>
              <a:rPr kumimoji="1" lang="en-US" altLang="ja-JP" dirty="0" smtClean="0"/>
            </a:br>
            <a:r>
              <a:rPr lang="ja-JP" altLang="en-US" dirty="0" smtClean="0"/>
              <a:t>“大人の絵本”　</a:t>
            </a:r>
            <a:r>
              <a:rPr lang="en-US" altLang="ja-JP" dirty="0" smtClean="0"/>
              <a:t>7</a:t>
            </a:r>
            <a:r>
              <a:rPr lang="ja-JP" altLang="en-US" dirty="0" smtClean="0"/>
              <a:t>冊</a:t>
            </a:r>
            <a:endParaRPr kumimoji="1" lang="ja-JP" altLang="en-US" dirty="0"/>
          </a:p>
        </p:txBody>
      </p:sp>
      <p:sp>
        <p:nvSpPr>
          <p:cNvPr id="3" name="コンテンツ プレースホルダ 2"/>
          <p:cNvSpPr>
            <a:spLocks noGrp="1"/>
          </p:cNvSpPr>
          <p:nvPr>
            <p:ph sz="half" idx="1"/>
          </p:nvPr>
        </p:nvSpPr>
        <p:spPr>
          <a:xfrm>
            <a:off x="457200" y="1600200"/>
            <a:ext cx="7859216" cy="4525963"/>
          </a:xfrm>
        </p:spPr>
        <p:txBody>
          <a:bodyPr/>
          <a:lstStyle/>
          <a:p>
            <a:r>
              <a:rPr kumimoji="1" lang="ja-JP" altLang="en-US" dirty="0" smtClean="0"/>
              <a:t>大人の絵本</a:t>
            </a:r>
            <a:endParaRPr kumimoji="1" lang="en-US" altLang="ja-JP" dirty="0" smtClean="0"/>
          </a:p>
          <a:p>
            <a:pPr lvl="1"/>
            <a:r>
              <a:rPr lang="ja-JP" altLang="en-US" dirty="0" smtClean="0"/>
              <a:t>子供が読んでもさっぱりわからない</a:t>
            </a:r>
            <a:endParaRPr lang="en-US" altLang="ja-JP" dirty="0" smtClean="0"/>
          </a:p>
          <a:p>
            <a:pPr lvl="1"/>
            <a:r>
              <a:rPr kumimoji="1" lang="ja-JP" altLang="en-US" dirty="0" smtClean="0"/>
              <a:t>大人が読んでも素直に楽しめないかもしれない</a:t>
            </a:r>
            <a:endParaRPr lang="en-US" altLang="ja-JP" dirty="0" smtClean="0"/>
          </a:p>
          <a:p>
            <a:pPr lvl="2"/>
            <a:r>
              <a:rPr lang="ja-JP" altLang="en-US" dirty="0" smtClean="0"/>
              <a:t>シュール、前衛アート、ダーク、淡々</a:t>
            </a:r>
            <a:r>
              <a:rPr lang="en-US" altLang="ja-JP" dirty="0" smtClean="0"/>
              <a:t>…</a:t>
            </a:r>
            <a:endParaRPr kumimoji="1" lang="en-US" altLang="ja-JP" dirty="0" smtClean="0"/>
          </a:p>
          <a:p>
            <a:pPr lvl="1"/>
            <a:r>
              <a:rPr lang="ja-JP" altLang="en-US" dirty="0" smtClean="0"/>
              <a:t>奥深い魅力を持つ大人の絵本</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normAutofit/>
          </a:bodyPr>
          <a:lstStyle/>
          <a:p>
            <a:r>
              <a:rPr lang="ja-JP" altLang="en-US" b="1" dirty="0" smtClean="0"/>
              <a:t>ねこのオーランドー農場をかう </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33794" name="Picture 2" descr="51YZDHE34ML__SL500_AA300_.jpg">
            <a:hlinkClick r:id="rId2"/>
          </p:cNvPr>
          <p:cNvPicPr>
            <a:picLocks noChangeAspect="1" noChangeArrowheads="1"/>
          </p:cNvPicPr>
          <p:nvPr/>
        </p:nvPicPr>
        <p:blipFill>
          <a:blip r:embed="rId3" cstate="print"/>
          <a:srcRect/>
          <a:stretch>
            <a:fillRect/>
          </a:stretch>
        </p:blipFill>
        <p:spPr bwMode="auto">
          <a:xfrm>
            <a:off x="4716016" y="1628800"/>
            <a:ext cx="4608512" cy="4608512"/>
          </a:xfrm>
          <a:prstGeom prst="rect">
            <a:avLst/>
          </a:prstGeom>
          <a:noFill/>
        </p:spPr>
      </p:pic>
      <p:sp>
        <p:nvSpPr>
          <p:cNvPr id="6" name="正方形/長方形 5"/>
          <p:cNvSpPr/>
          <p:nvPr/>
        </p:nvSpPr>
        <p:spPr>
          <a:xfrm>
            <a:off x="0" y="1196752"/>
            <a:ext cx="4572000" cy="2492990"/>
          </a:xfrm>
          <a:prstGeom prst="rect">
            <a:avLst/>
          </a:prstGeom>
        </p:spPr>
        <p:txBody>
          <a:bodyPr wrap="square">
            <a:spAutoFit/>
          </a:bodyPr>
          <a:lstStyle/>
          <a:p>
            <a:r>
              <a:rPr lang="ja-JP" altLang="en-US" sz="2400" dirty="0" smtClean="0"/>
              <a:t>とてもサイズが大きい超大型本。イギリスの絵本作家キャスリーン・ヘイルが１９４２年に描いた。農場の経営者になった猫とそこに住む動物たちの物語。</a:t>
            </a:r>
            <a:endParaRPr lang="en-US" altLang="ja-JP" sz="2400" dirty="0" smtClean="0"/>
          </a:p>
          <a:p>
            <a:endParaRPr lang="en-US" altLang="ja-JP" dirty="0" smtClean="0"/>
          </a:p>
          <a:p>
            <a:endParaRPr lang="ja-JP" altLang="en-US" dirty="0"/>
          </a:p>
        </p:txBody>
      </p:sp>
      <p:pic>
        <p:nvPicPr>
          <p:cNvPr id="33796" name="Picture 4" descr="http://www.hitsuzi.jp/news/images/nekonoujou091214.jpg"/>
          <p:cNvPicPr>
            <a:picLocks noChangeAspect="1" noChangeArrowheads="1"/>
          </p:cNvPicPr>
          <p:nvPr/>
        </p:nvPicPr>
        <p:blipFill>
          <a:blip r:embed="rId4" cstate="print"/>
          <a:srcRect/>
          <a:stretch>
            <a:fillRect/>
          </a:stretch>
        </p:blipFill>
        <p:spPr bwMode="auto">
          <a:xfrm>
            <a:off x="899592" y="3140968"/>
            <a:ext cx="3048000" cy="34861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繪本平家物語　カジュアル版</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46082" name="Picture 2" descr="51R91BWEATL__SS500_.jpg"/>
          <p:cNvPicPr>
            <a:picLocks noChangeAspect="1" noChangeArrowheads="1"/>
          </p:cNvPicPr>
          <p:nvPr/>
        </p:nvPicPr>
        <p:blipFill>
          <a:blip r:embed="rId2" cstate="print"/>
          <a:srcRect/>
          <a:stretch>
            <a:fillRect/>
          </a:stretch>
        </p:blipFill>
        <p:spPr bwMode="auto">
          <a:xfrm>
            <a:off x="4669532" y="1700808"/>
            <a:ext cx="4474468" cy="4474468"/>
          </a:xfrm>
          <a:prstGeom prst="rect">
            <a:avLst/>
          </a:prstGeom>
          <a:noFill/>
        </p:spPr>
      </p:pic>
      <p:sp>
        <p:nvSpPr>
          <p:cNvPr id="6" name="正方形/長方形 5"/>
          <p:cNvSpPr/>
          <p:nvPr/>
        </p:nvSpPr>
        <p:spPr>
          <a:xfrm>
            <a:off x="179512" y="1844824"/>
            <a:ext cx="4572000" cy="4524315"/>
          </a:xfrm>
          <a:prstGeom prst="rect">
            <a:avLst/>
          </a:prstGeom>
        </p:spPr>
        <p:txBody>
          <a:bodyPr>
            <a:spAutoFit/>
          </a:bodyPr>
          <a:lstStyle/>
          <a:p>
            <a:r>
              <a:rPr lang="ja-JP" altLang="en-US" sz="2400" dirty="0" smtClean="0"/>
              <a:t>絵本作家　安野光雅の「繪本 平家物語」がきっかけだった。平家物語の名場面を絵画にした画集</a:t>
            </a:r>
            <a:endParaRPr lang="en-US" altLang="ja-JP" sz="2400" dirty="0" smtClean="0"/>
          </a:p>
          <a:p>
            <a:endParaRPr lang="en-US" altLang="ja-JP" sz="2400" dirty="0" smtClean="0"/>
          </a:p>
          <a:p>
            <a:r>
              <a:rPr lang="ja-JP" altLang="en-US" sz="2400" dirty="0" smtClean="0"/>
              <a:t>各場面には平家物語（覚一本）からの文章の抜粋がつけられている。</a:t>
            </a:r>
            <a:r>
              <a:rPr lang="en-US" altLang="ja-JP" sz="2400" dirty="0" smtClean="0"/>
              <a:t>7</a:t>
            </a:r>
            <a:r>
              <a:rPr lang="ja-JP" altLang="en-US" sz="2400" dirty="0" smtClean="0"/>
              <a:t>年かけて描いた大作。</a:t>
            </a:r>
            <a:endParaRPr lang="en-US" altLang="ja-JP" sz="2400" dirty="0" smtClean="0"/>
          </a:p>
          <a:p>
            <a:endParaRPr lang="en-US" altLang="ja-JP" sz="2400" dirty="0" smtClean="0"/>
          </a:p>
          <a:p>
            <a:r>
              <a:rPr lang="ja-JP" altLang="en-US" sz="2400" dirty="0" smtClean="0"/>
              <a:t>安野光雅の画風の淡々としたところが、栄枯盛衰・諸行無常の平家物語と相性が良くて味わい深い傑作</a:t>
            </a:r>
            <a:endParaRPr lang="ja-JP" alt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祇園精舎 </a:t>
            </a:r>
            <a:r>
              <a:rPr lang="en-US" altLang="ja-JP" dirty="0" smtClean="0"/>
              <a:t>(</a:t>
            </a:r>
            <a:r>
              <a:rPr lang="ja-JP" altLang="en-US" dirty="0" smtClean="0"/>
              <a:t>声にだすことば</a:t>
            </a:r>
            <a:r>
              <a:rPr lang="ja-JP" altLang="en-US" dirty="0" err="1" smtClean="0"/>
              <a:t>えほん</a:t>
            </a:r>
            <a:r>
              <a:rPr lang="en-US" altLang="ja-JP" dirty="0" smtClean="0"/>
              <a:t>)</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50178" name="Picture 2">
            <a:hlinkClick r:id="rId2"/>
          </p:cNvPr>
          <p:cNvPicPr>
            <a:picLocks noChangeAspect="1" noChangeArrowheads="1"/>
          </p:cNvPicPr>
          <p:nvPr/>
        </p:nvPicPr>
        <p:blipFill>
          <a:blip r:embed="rId3" cstate="print"/>
          <a:srcRect/>
          <a:stretch>
            <a:fillRect/>
          </a:stretch>
        </p:blipFill>
        <p:spPr bwMode="auto">
          <a:xfrm>
            <a:off x="4644008" y="1700808"/>
            <a:ext cx="4176464" cy="4176464"/>
          </a:xfrm>
          <a:prstGeom prst="rect">
            <a:avLst/>
          </a:prstGeom>
          <a:noFill/>
          <a:ln w="9525">
            <a:noFill/>
            <a:miter lim="800000"/>
            <a:headEnd/>
            <a:tailEnd/>
          </a:ln>
        </p:spPr>
      </p:pic>
      <p:sp>
        <p:nvSpPr>
          <p:cNvPr id="6" name="正方形/長方形 5"/>
          <p:cNvSpPr/>
          <p:nvPr/>
        </p:nvSpPr>
        <p:spPr>
          <a:xfrm>
            <a:off x="179512" y="1628800"/>
            <a:ext cx="4572000" cy="4524315"/>
          </a:xfrm>
          <a:prstGeom prst="rect">
            <a:avLst/>
          </a:prstGeom>
        </p:spPr>
        <p:txBody>
          <a:bodyPr>
            <a:spAutoFit/>
          </a:bodyPr>
          <a:lstStyle/>
          <a:p>
            <a:r>
              <a:rPr lang="ja-JP" altLang="en-US" sz="2400" dirty="0" smtClean="0"/>
              <a:t>琵琶法師が集まってきた聴衆に栄枯盛衰の物語をおどろおどろしく語る。</a:t>
            </a:r>
            <a:endParaRPr lang="en-US" altLang="ja-JP" sz="2400" dirty="0" smtClean="0"/>
          </a:p>
          <a:p>
            <a:endParaRPr lang="en-US" altLang="ja-JP" sz="2400" dirty="0" smtClean="0"/>
          </a:p>
          <a:p>
            <a:r>
              <a:rPr lang="ja-JP" altLang="en-US" sz="2400" b="1" dirty="0" smtClean="0"/>
              <a:t>「祇園精舎の鐘の声　諸行無常の響きあり 沙羅双樹の花の色 盛者必衰の理をあらわす おごれる人も久しからず ただ春の世の夢のごとし </a:t>
            </a:r>
            <a:r>
              <a:rPr lang="ja-JP" altLang="en-US" sz="2400" b="1" dirty="0" err="1" smtClean="0"/>
              <a:t>たけき</a:t>
            </a:r>
            <a:r>
              <a:rPr lang="ja-JP" altLang="en-US" sz="2400" b="1" dirty="0" smtClean="0"/>
              <a:t>者も遂には滅びぬ 偏に風の前の塵に同じ 」</a:t>
            </a:r>
            <a:endParaRPr lang="en-US" altLang="ja-JP" sz="2400" b="1" dirty="0" smtClean="0"/>
          </a:p>
          <a:p>
            <a:endParaRPr lang="en-US" altLang="ja-JP" sz="2400" dirty="0" smtClean="0"/>
          </a:p>
          <a:p>
            <a:r>
              <a:rPr lang="ja-JP" altLang="en-US" sz="2400" dirty="0" smtClean="0"/>
              <a:t>を絵本にした。</a:t>
            </a:r>
            <a:endParaRPr lang="ja-JP" alt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まっくら、奇妙にしずか</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49154" name="Picture 2"/>
          <p:cNvPicPr>
            <a:picLocks noChangeAspect="1" noChangeArrowheads="1"/>
          </p:cNvPicPr>
          <p:nvPr/>
        </p:nvPicPr>
        <p:blipFill>
          <a:blip r:embed="rId2" cstate="print"/>
          <a:srcRect/>
          <a:stretch>
            <a:fillRect/>
          </a:stretch>
        </p:blipFill>
        <p:spPr bwMode="auto">
          <a:xfrm>
            <a:off x="4572000" y="1412776"/>
            <a:ext cx="4572000" cy="4572000"/>
          </a:xfrm>
          <a:prstGeom prst="rect">
            <a:avLst/>
          </a:prstGeom>
          <a:noFill/>
          <a:ln w="9525">
            <a:noFill/>
            <a:miter lim="800000"/>
            <a:headEnd/>
            <a:tailEnd/>
          </a:ln>
        </p:spPr>
      </p:pic>
      <p:sp>
        <p:nvSpPr>
          <p:cNvPr id="6" name="正方形/長方形 5"/>
          <p:cNvSpPr/>
          <p:nvPr/>
        </p:nvSpPr>
        <p:spPr>
          <a:xfrm>
            <a:off x="0" y="1556792"/>
            <a:ext cx="4572000" cy="4093428"/>
          </a:xfrm>
          <a:prstGeom prst="rect">
            <a:avLst/>
          </a:prstGeom>
        </p:spPr>
        <p:txBody>
          <a:bodyPr>
            <a:spAutoFit/>
          </a:bodyPr>
          <a:lstStyle/>
          <a:p>
            <a:r>
              <a:rPr lang="ja-JP" altLang="en-US" sz="2000" dirty="0" smtClean="0"/>
              <a:t>２００５年３月、ドイツのハンブルク応用科学大学デザイン</a:t>
            </a:r>
            <a:r>
              <a:rPr lang="en-US" altLang="ja-JP" sz="2000" dirty="0" smtClean="0"/>
              <a:t>=</a:t>
            </a:r>
            <a:r>
              <a:rPr lang="ja-JP" altLang="en-US" sz="2000" dirty="0" smtClean="0"/>
              <a:t>メディア</a:t>
            </a:r>
            <a:r>
              <a:rPr lang="en-US" altLang="ja-JP" sz="2000" dirty="0" smtClean="0"/>
              <a:t>=</a:t>
            </a:r>
            <a:r>
              <a:rPr lang="ja-JP" altLang="en-US" sz="2000" dirty="0" smtClean="0"/>
              <a:t>情報学部の卒業審査で、学生アイナール トゥルコウスキィが提出した作品の出来栄えの見事さに教授たちは目をみはった。</a:t>
            </a:r>
            <a:endParaRPr lang="en-US" altLang="ja-JP" sz="2000" dirty="0" smtClean="0"/>
          </a:p>
          <a:p>
            <a:endParaRPr lang="en-US" altLang="ja-JP" sz="2000" dirty="0" smtClean="0"/>
          </a:p>
          <a:p>
            <a:r>
              <a:rPr lang="ja-JP" altLang="en-US" sz="2000" dirty="0" smtClean="0"/>
              <a:t>たった一本のシャープペンシルで４００本の芯を使って３年かかって描き上げ たとい</a:t>
            </a:r>
            <a:r>
              <a:rPr lang="ja-JP" altLang="en-US" sz="2000" dirty="0" err="1" smtClean="0"/>
              <a:t>う</a:t>
            </a:r>
            <a:r>
              <a:rPr lang="ja-JP" altLang="en-US" sz="2000" dirty="0" smtClean="0"/>
              <a:t>細密画と、独特のシュールさ漂うストーリー。</a:t>
            </a:r>
            <a:endParaRPr lang="en-US" altLang="ja-JP" sz="2000" dirty="0" smtClean="0"/>
          </a:p>
          <a:p>
            <a:endParaRPr lang="en-US" altLang="ja-JP" sz="2000" dirty="0" smtClean="0"/>
          </a:p>
          <a:p>
            <a:r>
              <a:rPr lang="ja-JP" altLang="en-US" sz="2000" dirty="0" smtClean="0"/>
              <a:t>世に出た作品はたちまちドイツの有名な絵本賞を連続受賞した。</a:t>
            </a:r>
            <a:endParaRPr lang="ja-JP" alt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終わらない夜</a:t>
            </a:r>
            <a:r>
              <a:rPr kumimoji="1" lang="en-US" altLang="ja-JP" dirty="0" smtClean="0"/>
              <a:t>』『</a:t>
            </a:r>
            <a:r>
              <a:rPr kumimoji="1" lang="ja-JP" altLang="en-US" dirty="0" smtClean="0"/>
              <a:t>真昼の夢</a:t>
            </a:r>
            <a:r>
              <a:rPr kumimoji="1" lang="en-US" altLang="ja-JP" dirty="0" smtClean="0"/>
              <a:t>』</a:t>
            </a:r>
            <a:endParaRPr kumimoji="1" lang="ja-JP" altLang="en-US" dirty="0"/>
          </a:p>
        </p:txBody>
      </p:sp>
      <p:pic>
        <p:nvPicPr>
          <p:cNvPr id="51202" name="Picture 2"/>
          <p:cNvPicPr>
            <a:picLocks noGrp="1" noChangeAspect="1" noChangeArrowheads="1"/>
          </p:cNvPicPr>
          <p:nvPr>
            <p:ph sz="half" idx="1"/>
          </p:nvPr>
        </p:nvPicPr>
        <p:blipFill>
          <a:blip r:embed="rId2" cstate="print"/>
          <a:srcRect/>
          <a:stretch>
            <a:fillRect/>
          </a:stretch>
        </p:blipFill>
        <p:spPr bwMode="auto">
          <a:xfrm>
            <a:off x="457200" y="1843881"/>
            <a:ext cx="4038600" cy="4038600"/>
          </a:xfrm>
          <a:prstGeom prst="rect">
            <a:avLst/>
          </a:prstGeom>
          <a:noFill/>
          <a:ln w="9525">
            <a:noFill/>
            <a:miter lim="800000"/>
            <a:headEnd/>
            <a:tailEnd/>
          </a:ln>
        </p:spPr>
      </p:pic>
      <p:pic>
        <p:nvPicPr>
          <p:cNvPr id="51203" name="Picture 3"/>
          <p:cNvPicPr>
            <a:picLocks noGrp="1" noChangeAspect="1" noChangeArrowheads="1"/>
          </p:cNvPicPr>
          <p:nvPr>
            <p:ph sz="half" idx="2"/>
          </p:nvPr>
        </p:nvPicPr>
        <p:blipFill>
          <a:blip r:embed="rId3" cstate="print"/>
          <a:srcRect/>
          <a:stretch>
            <a:fillRect/>
          </a:stretch>
        </p:blipFill>
        <p:spPr bwMode="auto">
          <a:xfrm>
            <a:off x="4648200" y="1843881"/>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裁判所にて</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48130" name="Picture 2">
            <a:hlinkClick r:id="rId2"/>
          </p:cNvPr>
          <p:cNvPicPr>
            <a:picLocks noChangeAspect="1" noChangeArrowheads="1"/>
          </p:cNvPicPr>
          <p:nvPr/>
        </p:nvPicPr>
        <p:blipFill>
          <a:blip r:embed="rId3" cstate="print"/>
          <a:srcRect/>
          <a:stretch>
            <a:fillRect/>
          </a:stretch>
        </p:blipFill>
        <p:spPr bwMode="auto">
          <a:xfrm>
            <a:off x="4618906" y="1556792"/>
            <a:ext cx="4525094" cy="4525094"/>
          </a:xfrm>
          <a:prstGeom prst="rect">
            <a:avLst/>
          </a:prstGeom>
          <a:noFill/>
          <a:ln w="9525">
            <a:noFill/>
            <a:miter lim="800000"/>
            <a:headEnd/>
            <a:tailEnd/>
          </a:ln>
        </p:spPr>
      </p:pic>
      <p:sp>
        <p:nvSpPr>
          <p:cNvPr id="6" name="正方形/長方形 5"/>
          <p:cNvSpPr/>
          <p:nvPr/>
        </p:nvSpPr>
        <p:spPr>
          <a:xfrm>
            <a:off x="0" y="1225689"/>
            <a:ext cx="4572000" cy="5632311"/>
          </a:xfrm>
          <a:prstGeom prst="rect">
            <a:avLst/>
          </a:prstGeom>
        </p:spPr>
        <p:txBody>
          <a:bodyPr>
            <a:spAutoFit/>
          </a:bodyPr>
          <a:lstStyle/>
          <a:p>
            <a:r>
              <a:rPr lang="ja-JP" altLang="en-US" sz="2400" dirty="0" smtClean="0"/>
              <a:t>裁判所は人生の悲喜こもごも</a:t>
            </a:r>
            <a:r>
              <a:rPr lang="ja-JP" altLang="en-US" sz="2400" dirty="0" err="1" smtClean="0"/>
              <a:t>が</a:t>
            </a:r>
            <a:r>
              <a:rPr lang="ja-JP" altLang="en-US" sz="2400" dirty="0" smtClean="0"/>
              <a:t>集まる結節点である。</a:t>
            </a:r>
            <a:endParaRPr lang="en-US" altLang="ja-JP" sz="2400" dirty="0" smtClean="0"/>
          </a:p>
          <a:p>
            <a:endParaRPr lang="en-US" altLang="ja-JP" sz="2400" dirty="0" smtClean="0"/>
          </a:p>
          <a:p>
            <a:r>
              <a:rPr lang="ja-JP" altLang="en-US" sz="2400" dirty="0" smtClean="0"/>
              <a:t>罪を暴かれてうなだれる顔、怒りを投げかける顔、人生を諦める顔、恥ずかしさに顔を赤らめる顔、物思いにふける顔、計算をする顔。</a:t>
            </a:r>
            <a:endParaRPr lang="en-US" altLang="ja-JP" sz="2400" dirty="0" smtClean="0"/>
          </a:p>
          <a:p>
            <a:endParaRPr lang="en-US" altLang="ja-JP" sz="2400" dirty="0" smtClean="0"/>
          </a:p>
          <a:p>
            <a:r>
              <a:rPr lang="ja-JP" altLang="en-US" sz="2400" dirty="0" smtClean="0"/>
              <a:t>日常にはない強烈に感情的な顔が裁判所にはある。</a:t>
            </a:r>
            <a:endParaRPr lang="en-US" altLang="ja-JP" sz="2400" dirty="0" smtClean="0"/>
          </a:p>
          <a:p>
            <a:endParaRPr lang="en-US" altLang="ja-JP" sz="2400" dirty="0" smtClean="0"/>
          </a:p>
          <a:p>
            <a:r>
              <a:rPr lang="ja-JP" altLang="en-US" sz="2400" dirty="0" smtClean="0"/>
              <a:t>ベルギーの絵本作家ガブリエル・バンサンはブリュッセル裁判所に</a:t>
            </a:r>
            <a:r>
              <a:rPr lang="en-US" altLang="ja-JP" sz="2400" dirty="0" smtClean="0"/>
              <a:t>20</a:t>
            </a:r>
            <a:r>
              <a:rPr lang="ja-JP" altLang="en-US" sz="2400" dirty="0" smtClean="0"/>
              <a:t>年以上も通って繰り返しスケッチした。</a:t>
            </a:r>
            <a:endParaRPr lang="ja-JP"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なおみ</a:t>
            </a:r>
            <a:endParaRPr kumimoji="1" lang="ja-JP" altLang="en-US" dirty="0"/>
          </a:p>
        </p:txBody>
      </p:sp>
      <p:sp>
        <p:nvSpPr>
          <p:cNvPr id="4" name="コンテンツ プレースホルダ 3"/>
          <p:cNvSpPr>
            <a:spLocks noGrp="1"/>
          </p:cNvSpPr>
          <p:nvPr>
            <p:ph sz="half" idx="2"/>
          </p:nvPr>
        </p:nvSpPr>
        <p:spPr/>
        <p:txBody>
          <a:bodyPr/>
          <a:lstStyle/>
          <a:p>
            <a:endParaRPr kumimoji="1" lang="ja-JP" altLang="en-US"/>
          </a:p>
        </p:txBody>
      </p:sp>
      <p:pic>
        <p:nvPicPr>
          <p:cNvPr id="47106" name="Picture 2" descr="なおみ (日本傑作絵本シリーズ)">
            <a:hlinkClick r:id="rId2"/>
          </p:cNvPr>
          <p:cNvPicPr>
            <a:picLocks noChangeAspect="1" noChangeArrowheads="1"/>
          </p:cNvPicPr>
          <p:nvPr/>
        </p:nvPicPr>
        <p:blipFill>
          <a:blip r:embed="rId3" cstate="print"/>
          <a:srcRect/>
          <a:stretch>
            <a:fillRect/>
          </a:stretch>
        </p:blipFill>
        <p:spPr bwMode="auto">
          <a:xfrm>
            <a:off x="4644008" y="1700808"/>
            <a:ext cx="4536502" cy="4536504"/>
          </a:xfrm>
          <a:prstGeom prst="rect">
            <a:avLst/>
          </a:prstGeom>
          <a:noFill/>
        </p:spPr>
      </p:pic>
      <p:sp>
        <p:nvSpPr>
          <p:cNvPr id="6" name="正方形/長方形 5"/>
          <p:cNvSpPr/>
          <p:nvPr/>
        </p:nvSpPr>
        <p:spPr>
          <a:xfrm>
            <a:off x="683568" y="2420888"/>
            <a:ext cx="3888432" cy="2246769"/>
          </a:xfrm>
          <a:prstGeom prst="rect">
            <a:avLst/>
          </a:prstGeom>
        </p:spPr>
        <p:txBody>
          <a:bodyPr wrap="square">
            <a:spAutoFit/>
          </a:bodyPr>
          <a:lstStyle/>
          <a:p>
            <a:r>
              <a:rPr lang="ja-JP" altLang="en-US" sz="2800" dirty="0" smtClean="0"/>
              <a:t>「　なおみは　いる</a:t>
            </a:r>
          </a:p>
          <a:p>
            <a:r>
              <a:rPr lang="ja-JP" altLang="en-US" sz="2800" dirty="0" smtClean="0"/>
              <a:t>　　わたしの　うまれる</a:t>
            </a:r>
          </a:p>
          <a:p>
            <a:r>
              <a:rPr lang="ja-JP" altLang="en-US" sz="2800" dirty="0" smtClean="0"/>
              <a:t>　　ずっと　まえから</a:t>
            </a:r>
          </a:p>
          <a:p>
            <a:r>
              <a:rPr lang="ja-JP" altLang="en-US" sz="2800" dirty="0" smtClean="0"/>
              <a:t>　　なおみは　いた</a:t>
            </a:r>
          </a:p>
          <a:p>
            <a:r>
              <a:rPr lang="ja-JP" altLang="en-US" sz="2800" dirty="0" smtClean="0"/>
              <a:t>　　わたしのそばに　」</a:t>
            </a:r>
            <a:endParaRPr lang="ja-JP" alt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第３部　デジタル読書向上委員会</a:t>
            </a:r>
            <a:r>
              <a:rPr kumimoji="1" lang="en-US" altLang="ja-JP" dirty="0" smtClean="0"/>
              <a:t/>
            </a:r>
            <a:br>
              <a:rPr kumimoji="1" lang="en-US" altLang="ja-JP" dirty="0" smtClean="0"/>
            </a:br>
            <a:r>
              <a:rPr lang="ja-JP" altLang="en-US" dirty="0" smtClean="0"/>
              <a:t>テーマ：ネットで本を探す　３つのコツ</a:t>
            </a:r>
            <a:endParaRPr kumimoji="1" lang="ja-JP" altLang="en-US" dirty="0"/>
          </a:p>
        </p:txBody>
      </p:sp>
      <p:sp>
        <p:nvSpPr>
          <p:cNvPr id="5" name="コンテンツ プレースホルダ 4"/>
          <p:cNvSpPr>
            <a:spLocks noGrp="1"/>
          </p:cNvSpPr>
          <p:nvPr>
            <p:ph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コツ　その１</a:t>
            </a:r>
            <a:r>
              <a:rPr kumimoji="1" lang="en-US" altLang="ja-JP" dirty="0" smtClean="0"/>
              <a:t/>
            </a:r>
            <a:br>
              <a:rPr kumimoji="1" lang="en-US" altLang="ja-JP" dirty="0" smtClean="0"/>
            </a:br>
            <a:r>
              <a:rPr kumimoji="1" lang="en-US" altLang="ja-JP" dirty="0" smtClean="0"/>
              <a:t>Amazon</a:t>
            </a:r>
            <a:r>
              <a:rPr kumimoji="1" lang="ja-JP" altLang="en-US" dirty="0" smtClean="0"/>
              <a:t>リストマニア！検索</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2226" name="Picture 2"/>
          <p:cNvPicPr>
            <a:picLocks noChangeAspect="1" noChangeArrowheads="1"/>
          </p:cNvPicPr>
          <p:nvPr/>
        </p:nvPicPr>
        <p:blipFill>
          <a:blip r:embed="rId2" cstate="print"/>
          <a:srcRect/>
          <a:stretch>
            <a:fillRect/>
          </a:stretch>
        </p:blipFill>
        <p:spPr bwMode="auto">
          <a:xfrm>
            <a:off x="539552" y="1556792"/>
            <a:ext cx="7704856" cy="4915427"/>
          </a:xfrm>
          <a:prstGeom prst="rect">
            <a:avLst/>
          </a:prstGeom>
          <a:noFill/>
          <a:ln w="9525">
            <a:noFill/>
            <a:miter lim="800000"/>
            <a:headEnd/>
            <a:tailEnd/>
          </a:ln>
        </p:spPr>
      </p:pic>
      <p:sp>
        <p:nvSpPr>
          <p:cNvPr id="6" name="円/楕円 5"/>
          <p:cNvSpPr/>
          <p:nvPr/>
        </p:nvSpPr>
        <p:spPr>
          <a:xfrm>
            <a:off x="2627784" y="1988840"/>
            <a:ext cx="3024336" cy="792088"/>
          </a:xfrm>
          <a:prstGeom prst="ellipse">
            <a:avLst/>
          </a:prstGeom>
          <a:noFill/>
          <a:ln w="12700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4" descr="Image015.jpg"/>
          <p:cNvPicPr>
            <a:picLocks noChangeAspect="1"/>
          </p:cNvPicPr>
          <p:nvPr/>
        </p:nvPicPr>
        <p:blipFill>
          <a:blip r:embed="rId3" cstate="print">
            <a:lum bright="10000" contrast="4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コツ　その２</a:t>
            </a:r>
            <a:r>
              <a:rPr lang="en-US" altLang="ja-JP" dirty="0" smtClean="0"/>
              <a:t/>
            </a:r>
            <a:br>
              <a:rPr lang="en-US" altLang="ja-JP" dirty="0" smtClean="0"/>
            </a:br>
            <a:r>
              <a:rPr lang="ja-JP" altLang="en-US" dirty="0" smtClean="0"/>
              <a:t>新刊</a:t>
            </a:r>
            <a:r>
              <a:rPr lang="en-US" altLang="ja-JP" dirty="0" smtClean="0"/>
              <a:t>.</a:t>
            </a:r>
            <a:r>
              <a:rPr lang="en-US" altLang="ja-JP" dirty="0" err="1" smtClean="0"/>
              <a:t>net×Google</a:t>
            </a:r>
            <a:r>
              <a:rPr lang="ja-JP" altLang="en-US" dirty="0" smtClean="0"/>
              <a:t>カレンダー</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53250" name="Picture 2">
            <a:hlinkClick r:id="rId2"/>
          </p:cNvPr>
          <p:cNvPicPr>
            <a:picLocks noChangeAspect="1" noChangeArrowheads="1"/>
          </p:cNvPicPr>
          <p:nvPr/>
        </p:nvPicPr>
        <p:blipFill>
          <a:blip r:embed="rId3" cstate="print"/>
          <a:srcRect/>
          <a:stretch>
            <a:fillRect/>
          </a:stretch>
        </p:blipFill>
        <p:spPr bwMode="auto">
          <a:xfrm>
            <a:off x="0" y="1556792"/>
            <a:ext cx="94392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新刊</a:t>
            </a:r>
            <a:r>
              <a:rPr kumimoji="1" lang="en-US" altLang="ja-JP" dirty="0" smtClean="0"/>
              <a:t>.</a:t>
            </a:r>
            <a:r>
              <a:rPr kumimoji="1" lang="en-US" altLang="ja-JP" dirty="0" err="1" smtClean="0"/>
              <a:t>net</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54274" name="Picture 2"/>
          <p:cNvPicPr>
            <a:picLocks noChangeAspect="1" noChangeArrowheads="1"/>
          </p:cNvPicPr>
          <p:nvPr/>
        </p:nvPicPr>
        <p:blipFill>
          <a:blip r:embed="rId2" cstate="print"/>
          <a:srcRect/>
          <a:stretch>
            <a:fillRect/>
          </a:stretch>
        </p:blipFill>
        <p:spPr bwMode="auto">
          <a:xfrm>
            <a:off x="395536" y="1372022"/>
            <a:ext cx="8270215" cy="54859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ネットで書評を見て回る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新聞書評を</a:t>
            </a:r>
            <a:r>
              <a:rPr kumimoji="1" lang="ja-JP" altLang="en-US" dirty="0" smtClean="0">
                <a:hlinkClick r:id="rId2"/>
              </a:rPr>
              <a:t>あらたに</a:t>
            </a:r>
            <a:r>
              <a:rPr kumimoji="1" lang="ja-JP" altLang="en-US" dirty="0" err="1" smtClean="0">
                <a:hlinkClick r:id="rId2"/>
              </a:rPr>
              <a:t>す</a:t>
            </a:r>
            <a:r>
              <a:rPr kumimoji="1" lang="ja-JP" altLang="en-US" dirty="0" err="1" smtClean="0"/>
              <a:t>で</a:t>
            </a:r>
            <a:r>
              <a:rPr kumimoji="1" lang="ja-JP" altLang="en-US" dirty="0" smtClean="0"/>
              <a:t>一覧チェックする</a:t>
            </a:r>
            <a:endParaRPr kumimoji="1" lang="en-US" altLang="ja-JP" dirty="0" smtClean="0"/>
          </a:p>
          <a:p>
            <a:endParaRPr kumimoji="1" lang="en-US" altLang="ja-JP" dirty="0" smtClean="0"/>
          </a:p>
          <a:p>
            <a:r>
              <a:rPr lang="ja-JP" altLang="en-US" dirty="0" smtClean="0"/>
              <a:t>店頭</a:t>
            </a:r>
            <a:r>
              <a:rPr lang="en-US" altLang="ja-JP" dirty="0" smtClean="0"/>
              <a:t>POP</a:t>
            </a:r>
            <a:r>
              <a:rPr lang="ja-JP" altLang="en-US" dirty="0" smtClean="0"/>
              <a:t>を</a:t>
            </a:r>
            <a:r>
              <a:rPr lang="ja-JP" altLang="en-US" dirty="0" smtClean="0">
                <a:hlinkClick r:id="rId3"/>
              </a:rPr>
              <a:t>青山ブックセンター</a:t>
            </a:r>
            <a:r>
              <a:rPr lang="en-US" altLang="ja-JP" dirty="0" smtClean="0">
                <a:hlinkClick r:id="rId3"/>
              </a:rPr>
              <a:t>Web</a:t>
            </a:r>
            <a:r>
              <a:rPr lang="ja-JP" altLang="en-US" dirty="0" smtClean="0"/>
              <a:t>で確認</a:t>
            </a:r>
            <a:endParaRPr lang="en-US" altLang="ja-JP" dirty="0" smtClean="0"/>
          </a:p>
          <a:p>
            <a:endParaRPr lang="en-US" altLang="ja-JP" dirty="0" smtClean="0"/>
          </a:p>
          <a:p>
            <a:r>
              <a:rPr lang="ja-JP" altLang="en-US" dirty="0" smtClean="0"/>
              <a:t>ネット書評を</a:t>
            </a:r>
            <a:r>
              <a:rPr lang="ja-JP" altLang="en-US" dirty="0" smtClean="0">
                <a:hlinkClick r:id="rId4"/>
              </a:rPr>
              <a:t>グーグルニュース</a:t>
            </a:r>
            <a:r>
              <a:rPr lang="ja-JP" altLang="en-US" dirty="0" smtClean="0"/>
              <a:t>で発見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図 2" descr="2690723675_d2e607d778.jpg"/>
          <p:cNvPicPr>
            <a:picLocks noChangeAspect="1"/>
          </p:cNvPicPr>
          <p:nvPr/>
        </p:nvPicPr>
        <p:blipFill>
          <a:blip r:embed="rId3" cstate="print"/>
          <a:srcRect/>
          <a:stretch>
            <a:fillRect/>
          </a:stretch>
        </p:blipFill>
        <p:spPr bwMode="auto">
          <a:xfrm>
            <a:off x="0" y="0"/>
            <a:ext cx="5572125" cy="767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4714875" cy="3540125"/>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4481513" y="0"/>
            <a:ext cx="4662487" cy="3500438"/>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0" y="3500438"/>
            <a:ext cx="4471988" cy="3357562"/>
          </a:xfrm>
          <a:prstGeom prst="rect">
            <a:avLst/>
          </a:prstGeom>
          <a:noFill/>
          <a:ln w="9525">
            <a:noFill/>
            <a:miter lim="800000"/>
            <a:headEnd/>
            <a:tailEnd/>
          </a:ln>
        </p:spPr>
      </p:pic>
      <p:pic>
        <p:nvPicPr>
          <p:cNvPr id="17413" name="Picture 5"/>
          <p:cNvPicPr>
            <a:picLocks noChangeAspect="1" noChangeArrowheads="1"/>
          </p:cNvPicPr>
          <p:nvPr/>
        </p:nvPicPr>
        <p:blipFill>
          <a:blip r:embed="rId6" cstate="print"/>
          <a:srcRect/>
          <a:stretch>
            <a:fillRect/>
          </a:stretch>
        </p:blipFill>
        <p:spPr bwMode="auto">
          <a:xfrm>
            <a:off x="4429125" y="3482975"/>
            <a:ext cx="4714875" cy="3540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pPr eaLnBrk="1" hangingPunct="1"/>
            <a:r>
              <a:rPr lang="en-US" altLang="ja-JP" dirty="0" smtClean="0"/>
              <a:t>『</a:t>
            </a:r>
            <a:r>
              <a:rPr lang="ja-JP" altLang="en-US" dirty="0" smtClean="0"/>
              <a:t>情報力</a:t>
            </a:r>
            <a:r>
              <a:rPr lang="en-US" altLang="ja-JP" dirty="0" smtClean="0"/>
              <a:t>』</a:t>
            </a:r>
            <a:r>
              <a:rPr lang="ja-JP" altLang="en-US" dirty="0" smtClean="0"/>
              <a:t>　</a:t>
            </a:r>
          </a:p>
        </p:txBody>
      </p:sp>
      <p:sp>
        <p:nvSpPr>
          <p:cNvPr id="8195" name="コンテンツ プレースホルダ 3"/>
          <p:cNvSpPr>
            <a:spLocks noGrp="1"/>
          </p:cNvSpPr>
          <p:nvPr>
            <p:ph sz="half" idx="2"/>
          </p:nvPr>
        </p:nvSpPr>
        <p:spPr>
          <a:xfrm>
            <a:off x="4357688" y="1643063"/>
            <a:ext cx="4643437" cy="4614862"/>
          </a:xfrm>
        </p:spPr>
        <p:txBody>
          <a:bodyPr rtlCol="0">
            <a:normAutofit lnSpcReduction="10000"/>
          </a:bodyPr>
          <a:lstStyle/>
          <a:p>
            <a:pPr eaLnBrk="1" fontAlgn="auto" hangingPunct="1">
              <a:spcAft>
                <a:spcPts val="0"/>
              </a:spcAft>
              <a:defRPr/>
            </a:pPr>
            <a:r>
              <a:rPr lang="en-US" altLang="ja-JP" smtClean="0"/>
              <a:t>2009</a:t>
            </a:r>
            <a:r>
              <a:rPr lang="ja-JP" altLang="en-US" smtClean="0"/>
              <a:t>年</a:t>
            </a:r>
            <a:r>
              <a:rPr lang="en-US" altLang="ja-JP" smtClean="0"/>
              <a:t>1</a:t>
            </a:r>
            <a:r>
              <a:rPr lang="ja-JP" altLang="en-US" smtClean="0"/>
              <a:t>月</a:t>
            </a:r>
            <a:r>
              <a:rPr lang="en-US" altLang="ja-JP" smtClean="0"/>
              <a:t>9</a:t>
            </a:r>
            <a:r>
              <a:rPr lang="ja-JP" altLang="en-US" smtClean="0"/>
              <a:t>日発売</a:t>
            </a:r>
            <a:endParaRPr lang="en-US" altLang="ja-JP" smtClean="0"/>
          </a:p>
          <a:p>
            <a:pPr eaLnBrk="1" fontAlgn="auto" hangingPunct="1">
              <a:spcAft>
                <a:spcPts val="0"/>
              </a:spcAft>
              <a:defRPr/>
            </a:pPr>
            <a:r>
              <a:rPr lang="ja-JP" altLang="en-US" smtClean="0"/>
              <a:t>翔泳社　</a:t>
            </a:r>
            <a:r>
              <a:rPr lang="en-US" altLang="ja-JP" smtClean="0"/>
              <a:t>980</a:t>
            </a:r>
            <a:r>
              <a:rPr lang="ja-JP" altLang="en-US" smtClean="0"/>
              <a:t>円</a:t>
            </a:r>
            <a:endParaRPr lang="en-US" altLang="ja-JP" smtClean="0"/>
          </a:p>
          <a:p>
            <a:pPr eaLnBrk="1" fontAlgn="auto" hangingPunct="1">
              <a:spcAft>
                <a:spcPts val="0"/>
              </a:spcAft>
              <a:defRPr/>
            </a:pPr>
            <a:endParaRPr lang="en-US" altLang="ja-JP" smtClean="0"/>
          </a:p>
          <a:p>
            <a:pPr eaLnBrk="1" fontAlgn="auto" hangingPunct="1">
              <a:spcAft>
                <a:spcPts val="0"/>
              </a:spcAft>
              <a:defRPr/>
            </a:pPr>
            <a:r>
              <a:rPr lang="ja-JP" altLang="en-US" smtClean="0"/>
              <a:t>「膨大な情報や頭のもやもやをスッキリさせる」</a:t>
            </a:r>
            <a:endParaRPr lang="en-US" altLang="ja-JP" smtClean="0"/>
          </a:p>
          <a:p>
            <a:pPr eaLnBrk="1" fontAlgn="auto" hangingPunct="1">
              <a:spcAft>
                <a:spcPts val="0"/>
              </a:spcAft>
              <a:defRPr/>
            </a:pPr>
            <a:r>
              <a:rPr lang="ja-JP" altLang="en-US" smtClean="0"/>
              <a:t>これまでになかった「情報」を「知恵」にする技術</a:t>
            </a:r>
            <a:endParaRPr lang="en-US" altLang="ja-JP" smtClean="0"/>
          </a:p>
          <a:p>
            <a:pPr eaLnBrk="1" fontAlgn="auto" hangingPunct="1">
              <a:spcAft>
                <a:spcPts val="0"/>
              </a:spcAft>
              <a:defRPr/>
            </a:pPr>
            <a:endParaRPr lang="en-US" altLang="ja-JP" smtClean="0"/>
          </a:p>
          <a:p>
            <a:pPr eaLnBrk="1" fontAlgn="auto" hangingPunct="1">
              <a:spcAft>
                <a:spcPts val="0"/>
              </a:spcAft>
              <a:defRPr/>
            </a:pPr>
            <a:r>
              <a:rPr lang="ja-JP" altLang="en-US" smtClean="0"/>
              <a:t>アタマとデジタルツールをフル活用して“ハイパー個人”</a:t>
            </a:r>
            <a:endParaRPr lang="en-US" altLang="ja-JP" smtClean="0"/>
          </a:p>
          <a:p>
            <a:pPr eaLnBrk="1" fontAlgn="auto" hangingPunct="1">
              <a:spcAft>
                <a:spcPts val="0"/>
              </a:spcAft>
              <a:defRPr/>
            </a:pPr>
            <a:endParaRPr lang="en-US" altLang="ja-JP" smtClean="0"/>
          </a:p>
        </p:txBody>
      </p:sp>
      <p:pic>
        <p:nvPicPr>
          <p:cNvPr id="18436" name="Picture 2" descr="D:\data\Pictures\41vWAi6EiHL__SS500_.jpg"/>
          <p:cNvPicPr>
            <a:picLocks noGrp="1" noChangeAspect="1" noChangeArrowheads="1"/>
          </p:cNvPicPr>
          <p:nvPr>
            <p:ph sz="half" idx="1"/>
          </p:nvPr>
        </p:nvPicPr>
        <p:blipFill>
          <a:blip r:embed="rId3" cstate="print"/>
          <a:srcRect/>
          <a:stretch>
            <a:fillRect/>
          </a:stretch>
        </p:blipFill>
        <p:spPr>
          <a:xfrm>
            <a:off x="0" y="1571625"/>
            <a:ext cx="4738688" cy="47386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最近の本</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1026" name="Picture 2" descr="51ODM4EbntL__SL500_AA300_.jpg"/>
          <p:cNvPicPr>
            <a:picLocks noChangeAspect="1" noChangeArrowheads="1"/>
          </p:cNvPicPr>
          <p:nvPr/>
        </p:nvPicPr>
        <p:blipFill>
          <a:blip r:embed="rId2" cstate="print"/>
          <a:srcRect/>
          <a:stretch>
            <a:fillRect/>
          </a:stretch>
        </p:blipFill>
        <p:spPr bwMode="auto">
          <a:xfrm>
            <a:off x="179512" y="1556792"/>
            <a:ext cx="4752528" cy="4752528"/>
          </a:xfrm>
          <a:prstGeom prst="rect">
            <a:avLst/>
          </a:prstGeom>
          <a:noFill/>
        </p:spPr>
      </p:pic>
      <p:pic>
        <p:nvPicPr>
          <p:cNvPr id="1028" name="Picture 4" descr="519m9uO55OL__SL500_AA300_.jpg"/>
          <p:cNvPicPr>
            <a:picLocks noChangeAspect="1" noChangeArrowheads="1"/>
          </p:cNvPicPr>
          <p:nvPr/>
        </p:nvPicPr>
        <p:blipFill>
          <a:blip r:embed="rId3" cstate="print"/>
          <a:srcRect/>
          <a:stretch>
            <a:fillRect/>
          </a:stretch>
        </p:blipFill>
        <p:spPr bwMode="auto">
          <a:xfrm>
            <a:off x="4283968" y="1484784"/>
            <a:ext cx="4680520" cy="46805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2012</Words>
  <Application>Microsoft Office PowerPoint</Application>
  <PresentationFormat>画面に合わせる (4:3)</PresentationFormat>
  <Paragraphs>206</Paragraphs>
  <Slides>52</Slides>
  <Notes>7</Notes>
  <HiddenSlides>0</HiddenSlides>
  <MMClips>0</MMClips>
  <ScaleCrop>false</ScaleCrop>
  <HeadingPairs>
    <vt:vector size="4" baseType="variant">
      <vt:variant>
        <vt:lpstr>テーマ</vt:lpstr>
      </vt:variant>
      <vt:variant>
        <vt:i4>1</vt:i4>
      </vt:variant>
      <vt:variant>
        <vt:lpstr>スライド タイトル</vt:lpstr>
      </vt:variant>
      <vt:variant>
        <vt:i4>52</vt:i4>
      </vt:variant>
    </vt:vector>
  </HeadingPairs>
  <TitlesOfParts>
    <vt:vector size="53" baseType="lpstr">
      <vt:lpstr>Office テーマ</vt:lpstr>
      <vt:lpstr>『ザ・本とインターネット』 ソーシャル読書セミナー  第２回 </vt:lpstr>
      <vt:lpstr>講師プロフィール 橋本大也</vt:lpstr>
      <vt:lpstr>ブログについて</vt:lpstr>
      <vt:lpstr>スライド 4</vt:lpstr>
      <vt:lpstr>スライド 5</vt:lpstr>
      <vt:lpstr>スライド 6</vt:lpstr>
      <vt:lpstr>スライド 7</vt:lpstr>
      <vt:lpstr>『情報力』　</vt:lpstr>
      <vt:lpstr>最近の本</vt:lpstr>
      <vt:lpstr>本日の内容</vt:lpstr>
      <vt:lpstr>第１部　１１月のおすすめ書籍</vt:lpstr>
      <vt:lpstr>2003年11月</vt:lpstr>
      <vt:lpstr>共感覚者の驚くべき日常 形を味わう人、色を聴く人</vt:lpstr>
      <vt:lpstr>なぜ、「あれ」が思い出せなくなるのか―記憶と脳の7つの謎</vt:lpstr>
      <vt:lpstr>2004年11月</vt:lpstr>
      <vt:lpstr>人類はなぜUFOと遭遇するのか</vt:lpstr>
      <vt:lpstr>2005年11月</vt:lpstr>
      <vt:lpstr>羞恥心はどこへ消えた？</vt:lpstr>
      <vt:lpstr>4つの作戦が発見された</vt:lpstr>
      <vt:lpstr>裸はいつから恥ずかしくなったか ―日本人の羞恥心―</vt:lpstr>
      <vt:lpstr>スライド 21</vt:lpstr>
      <vt:lpstr>裸体とはじらいの文化史 文明化の過程の神話I</vt:lpstr>
      <vt:lpstr>スライド 23</vt:lpstr>
      <vt:lpstr>感動戦争ドラマ　 バンド・オブ・ブラザース</vt:lpstr>
      <vt:lpstr>2006年11月</vt:lpstr>
      <vt:lpstr>夜市</vt:lpstr>
      <vt:lpstr>2007年11月</vt:lpstr>
      <vt:lpstr>二千日回峰行  新装改訂版―大阿闍梨酒井雄哉の世界</vt:lpstr>
      <vt:lpstr>ヨーロッパをさすらう異形の物語  上・下―中世の幻想・神話・伝説</vt:lpstr>
      <vt:lpstr>ステータス症候群 社会格差という病</vt:lpstr>
      <vt:lpstr>2008年11月</vt:lpstr>
      <vt:lpstr>オオカミ少女はいなかった  心理学の神話をめぐる冒険</vt:lpstr>
      <vt:lpstr>治療をためらうあなたは 案外正しい EBMに学ぶ医者にかかる決断、かからない決断</vt:lpstr>
      <vt:lpstr>2009年11月</vt:lpstr>
      <vt:lpstr>人を助けるとはどういうことか 本当の「協力関係」をつくる7つの原則</vt:lpstr>
      <vt:lpstr>図説「愛」の歴史</vt:lpstr>
      <vt:lpstr>ジャック・アタリが考える愛の未来 “ネットラビング”とは？</vt:lpstr>
      <vt:lpstr>2010年11月</vt:lpstr>
      <vt:lpstr>蜜姫村</vt:lpstr>
      <vt:lpstr>第２部　今月のテーマ本 “大人の絵本”　7冊</vt:lpstr>
      <vt:lpstr>ねこのオーランドー農場をかう </vt:lpstr>
      <vt:lpstr>繪本平家物語　カジュアル版</vt:lpstr>
      <vt:lpstr>祇園精舎 (声にだすことばえほん)</vt:lpstr>
      <vt:lpstr>まっくら、奇妙にしずか</vt:lpstr>
      <vt:lpstr>『終わらない夜』『真昼の夢』</vt:lpstr>
      <vt:lpstr>裁判所にて</vt:lpstr>
      <vt:lpstr>なおみ</vt:lpstr>
      <vt:lpstr>第３部　デジタル読書向上委員会 テーマ：ネットで本を探す　３つのコツ</vt:lpstr>
      <vt:lpstr>コツ　その１ Amazonリストマニア！検索</vt:lpstr>
      <vt:lpstr>コツ　その２ 新刊.net×Googleカレンダー</vt:lpstr>
      <vt:lpstr>新刊.net</vt:lpstr>
      <vt:lpstr>ネットで書評を見て回る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『ザ・本とインターネット』 ソーシャル読書セミナー  第１回 </dc:title>
  <dc:creator>daiya</dc:creator>
  <cp:lastModifiedBy>daiya</cp:lastModifiedBy>
  <cp:revision>20</cp:revision>
  <dcterms:created xsi:type="dcterms:W3CDTF">2010-11-16T01:44:26Z</dcterms:created>
  <dcterms:modified xsi:type="dcterms:W3CDTF">2010-11-16T07:28:44Z</dcterms:modified>
</cp:coreProperties>
</file>